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303" r:id="rId2"/>
    <p:sldId id="335" r:id="rId3"/>
    <p:sldId id="348" r:id="rId4"/>
    <p:sldId id="360" r:id="rId5"/>
    <p:sldId id="319" r:id="rId6"/>
    <p:sldId id="323" r:id="rId7"/>
    <p:sldId id="377" r:id="rId8"/>
    <p:sldId id="304" r:id="rId9"/>
    <p:sldId id="264" r:id="rId10"/>
    <p:sldId id="385" r:id="rId11"/>
    <p:sldId id="398" r:id="rId12"/>
    <p:sldId id="268" r:id="rId13"/>
    <p:sldId id="408" r:id="rId14"/>
    <p:sldId id="409" r:id="rId15"/>
    <p:sldId id="410" r:id="rId16"/>
    <p:sldId id="411" r:id="rId17"/>
    <p:sldId id="412" r:id="rId18"/>
    <p:sldId id="258" r:id="rId19"/>
    <p:sldId id="415" r:id="rId20"/>
    <p:sldId id="330" r:id="rId21"/>
    <p:sldId id="267" r:id="rId22"/>
    <p:sldId id="368" r:id="rId23"/>
    <p:sldId id="275" r:id="rId24"/>
    <p:sldId id="369" r:id="rId25"/>
    <p:sldId id="279" r:id="rId26"/>
    <p:sldId id="276" r:id="rId27"/>
    <p:sldId id="413" r:id="rId28"/>
    <p:sldId id="293" r:id="rId29"/>
    <p:sldId id="325" r:id="rId30"/>
    <p:sldId id="397" r:id="rId31"/>
    <p:sldId id="311" r:id="rId32"/>
    <p:sldId id="380" r:id="rId33"/>
    <p:sldId id="315" r:id="rId34"/>
    <p:sldId id="314" r:id="rId35"/>
    <p:sldId id="399" r:id="rId36"/>
    <p:sldId id="400" r:id="rId37"/>
    <p:sldId id="33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E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6" autoAdjust="0"/>
    <p:restoredTop sz="82874" autoAdjust="0"/>
  </p:normalViewPr>
  <p:slideViewPr>
    <p:cSldViewPr snapToGrid="0">
      <p:cViewPr varScale="1">
        <p:scale>
          <a:sx n="101" d="100"/>
          <a:sy n="101" d="100"/>
        </p:scale>
        <p:origin x="21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362C6-FF58-45B4-9CE6-3067FF7E65DD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0FD34-AD65-42A4-BDD4-392E40C8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0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04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6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2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7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6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1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1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23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07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7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2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0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7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1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6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2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6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67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FD34-AD65-42A4-BDD4-392E40C88D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2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1A6B-A519-4F2B-AF2D-26F920A5B0C3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A7C-9EC9-4F0D-A403-5D63A8CE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B372-CDC4-4A3D-913B-142BE004CF19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A7C-9EC9-4F0D-A403-5D63A8CE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4CC7-2C6E-4EC9-8F43-63DE92E8FECC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A7C-9EC9-4F0D-A403-5D63A8CE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1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A528-0065-4D5F-96E5-902AD5BCB5EF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A7C-9EC9-4F0D-A403-5D63A8CE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A2A4-2D29-4B20-9572-C913265335BB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A7C-9EC9-4F0D-A403-5D63A8CE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2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8D16-DC1C-42CE-A754-33713F35DE2A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A7C-9EC9-4F0D-A403-5D63A8CE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1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A070-A23E-499B-B928-0C6FA3B7FE52}" type="datetime1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A7C-9EC9-4F0D-A403-5D63A8CE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4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BB13-D09D-44B8-933A-91B500905662}" type="datetime1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A7C-9EC9-4F0D-A403-5D63A8CE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5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782-B806-488D-B416-8D90A17A54B0}" type="datetime1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A7C-9EC9-4F0D-A403-5D63A8CE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0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FDB5-E736-46E1-A277-9587C10EEAA2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A7C-9EC9-4F0D-A403-5D63A8CE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0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86A-72E6-492E-96CB-E41A846B3438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1A7C-9EC9-4F0D-A403-5D63A8CE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9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EE1C-F373-4544-BDE8-68C12EAF8B81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1A7C-9EC9-4F0D-A403-5D63A8CE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18" Type="http://schemas.openxmlformats.org/officeDocument/2006/relationships/image" Target="../media/image78.jpeg"/><Relationship Id="rId3" Type="http://schemas.openxmlformats.org/officeDocument/2006/relationships/image" Target="../media/image63.jpeg"/><Relationship Id="rId21" Type="http://schemas.openxmlformats.org/officeDocument/2006/relationships/image" Target="../media/image81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17" Type="http://schemas.openxmlformats.org/officeDocument/2006/relationships/image" Target="../media/image77.jpeg"/><Relationship Id="rId25" Type="http://schemas.openxmlformats.org/officeDocument/2006/relationships/image" Target="../media/image85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6.jpeg"/><Relationship Id="rId20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24" Type="http://schemas.openxmlformats.org/officeDocument/2006/relationships/image" Target="../media/image84.jpeg"/><Relationship Id="rId5" Type="http://schemas.openxmlformats.org/officeDocument/2006/relationships/image" Target="../media/image65.jpeg"/><Relationship Id="rId15" Type="http://schemas.openxmlformats.org/officeDocument/2006/relationships/image" Target="../media/image75.jpeg"/><Relationship Id="rId23" Type="http://schemas.openxmlformats.org/officeDocument/2006/relationships/image" Target="../media/image83.jpeg"/><Relationship Id="rId10" Type="http://schemas.openxmlformats.org/officeDocument/2006/relationships/image" Target="../media/image70.jpeg"/><Relationship Id="rId19" Type="http://schemas.openxmlformats.org/officeDocument/2006/relationships/image" Target="../media/image79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Relationship Id="rId22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64.jpeg"/><Relationship Id="rId7" Type="http://schemas.openxmlformats.org/officeDocument/2006/relationships/image" Target="../media/image91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65.jpeg"/><Relationship Id="rId9" Type="http://schemas.openxmlformats.org/officeDocument/2006/relationships/image" Target="../media/image9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64.jpeg"/><Relationship Id="rId7" Type="http://schemas.openxmlformats.org/officeDocument/2006/relationships/image" Target="../media/image99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65.jpeg"/><Relationship Id="rId9" Type="http://schemas.openxmlformats.org/officeDocument/2006/relationships/image" Target="../media/image10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9.jpeg"/><Relationship Id="rId7" Type="http://schemas.openxmlformats.org/officeDocument/2006/relationships/image" Target="../media/image71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81.jpeg"/><Relationship Id="rId4" Type="http://schemas.openxmlformats.org/officeDocument/2006/relationships/image" Target="../media/image101.jpeg"/><Relationship Id="rId9" Type="http://schemas.openxmlformats.org/officeDocument/2006/relationships/image" Target="../media/image10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../media/image81.jpeg"/><Relationship Id="rId3" Type="http://schemas.openxmlformats.org/officeDocument/2006/relationships/image" Target="../media/image64.jpeg"/><Relationship Id="rId7" Type="http://schemas.openxmlformats.org/officeDocument/2006/relationships/image" Target="../media/image99.jpeg"/><Relationship Id="rId12" Type="http://schemas.openxmlformats.org/officeDocument/2006/relationships/image" Target="../media/image101.jpeg"/><Relationship Id="rId17" Type="http://schemas.openxmlformats.org/officeDocument/2006/relationships/image" Target="../media/image103.jpeg"/><Relationship Id="rId2" Type="http://schemas.openxmlformats.org/officeDocument/2006/relationships/image" Target="../media/image96.jpeg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11" Type="http://schemas.openxmlformats.org/officeDocument/2006/relationships/image" Target="../media/image69.jpeg"/><Relationship Id="rId5" Type="http://schemas.openxmlformats.org/officeDocument/2006/relationships/image" Target="../media/image97.jpeg"/><Relationship Id="rId15" Type="http://schemas.openxmlformats.org/officeDocument/2006/relationships/image" Target="../media/image71.jpeg"/><Relationship Id="rId10" Type="http://schemas.openxmlformats.org/officeDocument/2006/relationships/image" Target="../media/image68.jpeg"/><Relationship Id="rId4" Type="http://schemas.openxmlformats.org/officeDocument/2006/relationships/image" Target="../media/image65.jpeg"/><Relationship Id="rId9" Type="http://schemas.openxmlformats.org/officeDocument/2006/relationships/image" Target="../media/image100.jpeg"/><Relationship Id="rId14" Type="http://schemas.openxmlformats.org/officeDocument/2006/relationships/image" Target="../media/image10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10" Type="http://schemas.openxmlformats.org/officeDocument/2006/relationships/image" Target="../media/image120.jpeg"/><Relationship Id="rId4" Type="http://schemas.openxmlformats.org/officeDocument/2006/relationships/image" Target="../media/image114.jpeg"/><Relationship Id="rId9" Type="http://schemas.openxmlformats.org/officeDocument/2006/relationships/image" Target="../media/image11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Relationship Id="rId9" Type="http://schemas.openxmlformats.org/officeDocument/2006/relationships/image" Target="../media/image12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8637"/>
            <a:ext cx="9144000" cy="1470025"/>
          </a:xfrm>
        </p:spPr>
        <p:txBody>
          <a:bodyPr>
            <a:noAutofit/>
          </a:bodyPr>
          <a:lstStyle/>
          <a:p>
            <a:r>
              <a:rPr lang="en-US" dirty="0"/>
              <a:t>Style-aware Mid-level </a:t>
            </a:r>
            <a:r>
              <a:rPr lang="en-US" dirty="0" smtClean="0"/>
              <a:t>Representation for Discovering Visual Connections in Space and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48050"/>
            <a:ext cx="91440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Yong Jae Lee, Alexei A. </a:t>
            </a:r>
            <a:r>
              <a:rPr lang="en-US" dirty="0" err="1" smtClean="0"/>
              <a:t>Efros</a:t>
            </a:r>
            <a:r>
              <a:rPr lang="en-US" dirty="0" smtClean="0"/>
              <a:t>, and Martial Hebert</a:t>
            </a:r>
          </a:p>
          <a:p>
            <a:r>
              <a:rPr lang="en-US" dirty="0" smtClean="0"/>
              <a:t>Carnegie Mellon University / UC Berkeley</a:t>
            </a:r>
          </a:p>
          <a:p>
            <a:endParaRPr lang="en-US" dirty="0"/>
          </a:p>
          <a:p>
            <a:r>
              <a:rPr lang="en-US" dirty="0" smtClean="0"/>
              <a:t>ICCV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Key Idea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7733" y="990600"/>
            <a:ext cx="8839200" cy="758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1)   Establish connections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9" name="Content Placeholder 3"/>
          <p:cNvSpPr txBox="1">
            <a:spLocks/>
          </p:cNvSpPr>
          <p:nvPr/>
        </p:nvSpPr>
        <p:spPr>
          <a:xfrm>
            <a:off x="227733" y="5791200"/>
            <a:ext cx="8839200" cy="651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2)   Model style-specific differences 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192291" y="1524000"/>
            <a:ext cx="2799779" cy="2533912"/>
            <a:chOff x="192291" y="1666875"/>
            <a:chExt cx="2799779" cy="2533912"/>
          </a:xfrm>
        </p:grpSpPr>
        <p:sp>
          <p:nvSpPr>
            <p:cNvPr id="64" name="TextBox 126"/>
            <p:cNvSpPr txBox="1">
              <a:spLocks noChangeArrowheads="1"/>
            </p:cNvSpPr>
            <p:nvPr/>
          </p:nvSpPr>
          <p:spPr bwMode="auto">
            <a:xfrm>
              <a:off x="873474" y="1666875"/>
              <a:ext cx="1437413" cy="44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1926</a:t>
              </a:r>
              <a:endParaRPr lang="en-US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91" y="2097667"/>
              <a:ext cx="2799779" cy="21031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3182818" y="1524000"/>
            <a:ext cx="2810014" cy="2533912"/>
            <a:chOff x="3250683" y="1666875"/>
            <a:chExt cx="2810014" cy="2533912"/>
          </a:xfrm>
        </p:grpSpPr>
        <p:sp>
          <p:nvSpPr>
            <p:cNvPr id="65" name="TextBox 127"/>
            <p:cNvSpPr txBox="1">
              <a:spLocks noChangeArrowheads="1"/>
            </p:cNvSpPr>
            <p:nvPr/>
          </p:nvSpPr>
          <p:spPr bwMode="auto">
            <a:xfrm>
              <a:off x="3937706" y="1666875"/>
              <a:ext cx="1435969" cy="44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1947</a:t>
              </a:r>
              <a:endParaRPr lang="en-US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3" y="2097667"/>
              <a:ext cx="2810014" cy="21031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6183581" y="1524000"/>
            <a:ext cx="2804160" cy="2533912"/>
            <a:chOff x="6183581" y="1666875"/>
            <a:chExt cx="2804160" cy="2533912"/>
          </a:xfrm>
        </p:grpSpPr>
        <p:sp>
          <p:nvSpPr>
            <p:cNvPr id="67" name="TextBox 128"/>
            <p:cNvSpPr txBox="1">
              <a:spLocks noChangeArrowheads="1"/>
            </p:cNvSpPr>
            <p:nvPr/>
          </p:nvSpPr>
          <p:spPr bwMode="auto">
            <a:xfrm>
              <a:off x="6866955" y="1666875"/>
              <a:ext cx="1437413" cy="44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1975</a:t>
              </a:r>
              <a:endParaRPr lang="en-US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581" y="2097667"/>
              <a:ext cx="2804160" cy="21031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77" name="Rectangle 76"/>
          <p:cNvSpPr/>
          <p:nvPr/>
        </p:nvSpPr>
        <p:spPr bwMode="auto">
          <a:xfrm>
            <a:off x="3160121" y="4343400"/>
            <a:ext cx="2859679" cy="967216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236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160121" y="5329535"/>
            <a:ext cx="2840843" cy="461665"/>
            <a:chOff x="1453825" y="4313306"/>
            <a:chExt cx="2840843" cy="461665"/>
          </a:xfrm>
        </p:grpSpPr>
        <p:sp>
          <p:nvSpPr>
            <p:cNvPr id="70" name="TextBox 126"/>
            <p:cNvSpPr txBox="1">
              <a:spLocks noChangeArrowheads="1"/>
            </p:cNvSpPr>
            <p:nvPr/>
          </p:nvSpPr>
          <p:spPr bwMode="auto">
            <a:xfrm>
              <a:off x="1453825" y="4313306"/>
              <a:ext cx="9348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C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1926</a:t>
              </a:r>
              <a:endParaRPr lang="en-US" sz="1600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1" name="TextBox 126"/>
            <p:cNvSpPr txBox="1">
              <a:spLocks noChangeArrowheads="1"/>
            </p:cNvSpPr>
            <p:nvPr/>
          </p:nvSpPr>
          <p:spPr bwMode="auto">
            <a:xfrm>
              <a:off x="2406814" y="4313306"/>
              <a:ext cx="9348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400" b="1" dirty="0" smtClean="0">
                  <a:solidFill>
                    <a:srgbClr val="C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1947</a:t>
              </a:r>
              <a:endParaRPr lang="en-US" sz="1600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8" name="TextBox 126"/>
            <p:cNvSpPr txBox="1">
              <a:spLocks noChangeArrowheads="1"/>
            </p:cNvSpPr>
            <p:nvPr/>
          </p:nvSpPr>
          <p:spPr bwMode="auto">
            <a:xfrm>
              <a:off x="3359803" y="4313306"/>
              <a:ext cx="9348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8895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400" b="1" dirty="0" smtClean="0">
                  <a:solidFill>
                    <a:srgbClr val="C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1975</a:t>
              </a:r>
              <a:endParaRPr lang="en-US" sz="1600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pic>
        <p:nvPicPr>
          <p:cNvPr id="74" name="Picture 22" descr="C:\Users\yjlee22.SCS\Desktop\results\concept\conceptAvgFinal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16" y="4370108"/>
            <a:ext cx="927233" cy="92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7" descr="C:\Users\yjlee22.SCS\Desktop\results\concept\conceptAvgFinal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96" y="4370108"/>
            <a:ext cx="927233" cy="92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6" descr="C:\Users\yjlee22.SCS\Desktop\results\concept\conceptAvgFinal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76" y="4370108"/>
            <a:ext cx="927233" cy="92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Rectangle 128"/>
          <p:cNvSpPr/>
          <p:nvPr/>
        </p:nvSpPr>
        <p:spPr>
          <a:xfrm>
            <a:off x="4298991" y="2932832"/>
            <a:ext cx="695325" cy="695325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104900" y="2581275"/>
            <a:ext cx="695325" cy="695325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451060" y="2878760"/>
            <a:ext cx="695325" cy="695325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02103" y="4600289"/>
            <a:ext cx="232608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/>
              <a:t>“closed-world”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89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67 -0.27897 L 5.27778E-6 5.47074E-6 " pathEditMode="relative" ptsTypes="AA">
                                      <p:cBhvr>
                                        <p:cTn id="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23201 L -1.11111E-6 5.47074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95 -0.23502 L -1.66667E-6 5.47074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7" grpId="0" animBg="1"/>
      <p:bldP spid="129" grpId="0" animBg="1"/>
      <p:bldP spid="128" grpId="0" animBg="1"/>
      <p:bldP spid="130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4042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Approach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444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Mining </a:t>
            </a:r>
            <a:r>
              <a:rPr lang="en-US" sz="4000" dirty="0" smtClean="0"/>
              <a:t>style-sensitive elements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r>
              <a:rPr lang="en-US" dirty="0" smtClean="0"/>
              <a:t>Sample patches and compute nearest neighbors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952498" y="2202408"/>
            <a:ext cx="4456117" cy="3657600"/>
            <a:chOff x="1524000" y="2438400"/>
            <a:chExt cx="4010505" cy="3291840"/>
          </a:xfrm>
        </p:grpSpPr>
        <p:pic>
          <p:nvPicPr>
            <p:cNvPr id="60" name="Picture 2" descr="C:\Users\Yong Jae Lee\Application Data\SSH\temp\0008663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438400"/>
              <a:ext cx="4010505" cy="32918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>
              <a:spLocks noChangeAspect="1"/>
            </p:cNvSpPr>
            <p:nvPr/>
          </p:nvSpPr>
          <p:spPr>
            <a:xfrm>
              <a:off x="2209800" y="3276600"/>
              <a:ext cx="640080" cy="64008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4267200" y="2662151"/>
              <a:ext cx="1097280" cy="109728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3200400" y="4495800"/>
              <a:ext cx="822960" cy="82296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096000" y="2514441"/>
            <a:ext cx="2497401" cy="3200400"/>
            <a:chOff x="7010400" y="2768830"/>
            <a:chExt cx="2209800" cy="2831840"/>
          </a:xfrm>
        </p:grpSpPr>
        <p:pic>
          <p:nvPicPr>
            <p:cNvPr id="2050" name="Picture 2" descr="http://www.cs.cornell.edu/courses/cs6670/2009fa/lectures/images/HoG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162800" y="2768830"/>
              <a:ext cx="169545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cs.cornell.edu/courses/cs6670/2009fa/lectures/images/HoG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112577" y="4060767"/>
              <a:ext cx="169545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62"/>
            <p:cNvSpPr/>
            <p:nvPr/>
          </p:nvSpPr>
          <p:spPr>
            <a:xfrm>
              <a:off x="7010400" y="5292893"/>
              <a:ext cx="2209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[</a:t>
              </a:r>
              <a:r>
                <a:rPr lang="en-US" sz="1600" dirty="0" err="1" smtClean="0"/>
                <a:t>Dalal</a:t>
              </a:r>
              <a:r>
                <a:rPr lang="en-US" sz="1600" dirty="0" smtClean="0"/>
                <a:t> &amp; </a:t>
              </a:r>
              <a:r>
                <a:rPr lang="en-US" sz="1600" dirty="0" err="1" smtClean="0"/>
                <a:t>Triggs</a:t>
              </a:r>
              <a:r>
                <a:rPr lang="en-US" sz="1600" dirty="0" smtClean="0"/>
                <a:t> 2005, HOG]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86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33" y="5200650"/>
            <a:ext cx="5482739" cy="118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65" y="3902820"/>
            <a:ext cx="5398828" cy="117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Mining style-sensitive elements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41" y="1373967"/>
            <a:ext cx="5414911" cy="120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73" y="2609850"/>
            <a:ext cx="5426216" cy="118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90600" y="1373967"/>
            <a:ext cx="6004290" cy="5258205"/>
            <a:chOff x="1922320" y="1309254"/>
            <a:chExt cx="5059071" cy="4430434"/>
          </a:xfrm>
        </p:grpSpPr>
        <p:sp>
          <p:nvSpPr>
            <p:cNvPr id="6" name="Rectangle 5"/>
            <p:cNvSpPr/>
            <p:nvPr/>
          </p:nvSpPr>
          <p:spPr>
            <a:xfrm>
              <a:off x="1984664" y="1309254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22320" y="2356137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84663" y="3442412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04146" y="4502718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84662" y="5552651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346494" y="1373967"/>
            <a:ext cx="0" cy="525820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80408" y="962892"/>
            <a:ext cx="1058010" cy="47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atch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50094" y="962892"/>
            <a:ext cx="2953587" cy="47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Nearest neighbors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33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33" y="5200650"/>
            <a:ext cx="5482739" cy="118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65" y="3902820"/>
            <a:ext cx="5398828" cy="117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73" y="2609850"/>
            <a:ext cx="5426216" cy="118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Mining style-sensitive elements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41" y="1373967"/>
            <a:ext cx="5414911" cy="120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90600" y="1373967"/>
            <a:ext cx="6004290" cy="5258205"/>
            <a:chOff x="1922320" y="1309254"/>
            <a:chExt cx="5059071" cy="4430434"/>
          </a:xfrm>
        </p:grpSpPr>
        <p:sp>
          <p:nvSpPr>
            <p:cNvPr id="6" name="Rectangle 5"/>
            <p:cNvSpPr/>
            <p:nvPr/>
          </p:nvSpPr>
          <p:spPr>
            <a:xfrm>
              <a:off x="1984664" y="1309254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22320" y="2356137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84663" y="3442412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04146" y="4502718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84662" y="5552651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80408" y="962892"/>
            <a:ext cx="1058010" cy="47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atch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050094" y="962892"/>
            <a:ext cx="2953587" cy="47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Nearest neighbors</a:t>
            </a:r>
            <a:endParaRPr lang="en-US" sz="2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346494" y="1373967"/>
            <a:ext cx="0" cy="525820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274709" y="2845027"/>
            <a:ext cx="5502265" cy="2405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776974" y="2276476"/>
            <a:ext cx="500126" cy="14096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49575" y="3686115"/>
            <a:ext cx="195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style-sensitive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6811451" y="4238625"/>
            <a:ext cx="465649" cy="1752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3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33" y="5200650"/>
            <a:ext cx="5482739" cy="118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65" y="3902820"/>
            <a:ext cx="5398828" cy="117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73" y="2609850"/>
            <a:ext cx="5426216" cy="118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Mining style-sensitive elements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41" y="1373967"/>
            <a:ext cx="5414911" cy="120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90600" y="1373967"/>
            <a:ext cx="6004290" cy="5258205"/>
            <a:chOff x="1922320" y="1309254"/>
            <a:chExt cx="5059071" cy="4430434"/>
          </a:xfrm>
        </p:grpSpPr>
        <p:sp>
          <p:nvSpPr>
            <p:cNvPr id="6" name="Rectangle 5"/>
            <p:cNvSpPr/>
            <p:nvPr/>
          </p:nvSpPr>
          <p:spPr>
            <a:xfrm>
              <a:off x="1984664" y="1309254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22320" y="2356137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84663" y="3442412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04146" y="4502718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84662" y="5552651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280408" y="962892"/>
            <a:ext cx="1058010" cy="47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atch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050094" y="962892"/>
            <a:ext cx="2953587" cy="47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Nearest neighbors</a:t>
            </a:r>
            <a:endParaRPr lang="en-US" sz="20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346494" y="1373967"/>
            <a:ext cx="0" cy="525820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242069" y="5286443"/>
            <a:ext cx="5502265" cy="115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24912" y="1561485"/>
            <a:ext cx="5502265" cy="115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6811450" y="3328056"/>
            <a:ext cx="265625" cy="3580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925750" y="3686115"/>
            <a:ext cx="21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style-</a:t>
            </a:r>
            <a:r>
              <a:rPr lang="en-US" sz="2400" i="1" dirty="0" smtClean="0"/>
              <a:t>in</a:t>
            </a:r>
            <a:r>
              <a:rPr lang="en-US" sz="2400" dirty="0" smtClean="0"/>
              <a:t>sensitive</a:t>
            </a:r>
            <a:endParaRPr lang="en-US" sz="24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6844692" y="4238625"/>
            <a:ext cx="232383" cy="419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3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33" y="5200650"/>
            <a:ext cx="5482739" cy="118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65" y="3902820"/>
            <a:ext cx="5398828" cy="117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73" y="2609850"/>
            <a:ext cx="5426216" cy="118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Mining style-sensitive elements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41" y="1374456"/>
            <a:ext cx="5414911" cy="120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50094" y="962892"/>
            <a:ext cx="2953587" cy="47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Nearest neighbors</a:t>
            </a:r>
            <a:endParaRPr lang="en-US" sz="2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391350" y="1333026"/>
            <a:ext cx="5279999" cy="338553"/>
            <a:chOff x="2384674" y="4744701"/>
            <a:chExt cx="4448801" cy="285257"/>
          </a:xfrm>
        </p:grpSpPr>
        <p:sp>
          <p:nvSpPr>
            <p:cNvPr id="47" name="TextBox 46"/>
            <p:cNvSpPr txBox="1"/>
            <p:nvPr/>
          </p:nvSpPr>
          <p:spPr>
            <a:xfrm>
              <a:off x="2384674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1929</a:t>
              </a:r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26510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1927</a:t>
              </a:r>
              <a:endParaRPr lang="en-US" sz="1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8346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1929</a:t>
              </a:r>
              <a:endParaRPr lang="en-US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10182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1923</a:t>
              </a:r>
              <a:endParaRPr lang="en-US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47675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1930</a:t>
              </a:r>
              <a:endParaRPr lang="en-US" sz="16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278137" y="962892"/>
            <a:ext cx="1058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atch</a:t>
            </a:r>
            <a:endParaRPr lang="en-US" sz="20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2346494" y="1373967"/>
            <a:ext cx="0" cy="525820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389079" y="3845845"/>
            <a:ext cx="5280000" cy="338559"/>
            <a:chOff x="2384674" y="4744697"/>
            <a:chExt cx="4448801" cy="285261"/>
          </a:xfrm>
        </p:grpSpPr>
        <p:sp>
          <p:nvSpPr>
            <p:cNvPr id="60" name="TextBox 59"/>
            <p:cNvSpPr txBox="1"/>
            <p:nvPr/>
          </p:nvSpPr>
          <p:spPr>
            <a:xfrm>
              <a:off x="2384674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1999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326510" y="4744697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1947</a:t>
              </a:r>
              <a:endParaRPr lang="en-US" sz="16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268346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1971</a:t>
              </a:r>
              <a:endParaRPr lang="en-US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10182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1938</a:t>
              </a:r>
              <a:endParaRPr lang="en-US" sz="16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47675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1973</a:t>
              </a:r>
              <a:endParaRPr lang="en-US" sz="16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89079" y="5079067"/>
            <a:ext cx="5280000" cy="338554"/>
            <a:chOff x="2384674" y="4744701"/>
            <a:chExt cx="4448801" cy="285257"/>
          </a:xfrm>
        </p:grpSpPr>
        <p:sp>
          <p:nvSpPr>
            <p:cNvPr id="66" name="TextBox 65"/>
            <p:cNvSpPr txBox="1"/>
            <p:nvPr/>
          </p:nvSpPr>
          <p:spPr>
            <a:xfrm>
              <a:off x="2384674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1946</a:t>
              </a:r>
              <a:endParaRPr lang="en-US" sz="16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26510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1948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68346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1940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10182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1939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47675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1949</a:t>
              </a:r>
              <a:endParaRPr lang="en-US" sz="16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389079" y="2566261"/>
            <a:ext cx="5280000" cy="338554"/>
            <a:chOff x="2384674" y="4744701"/>
            <a:chExt cx="4448801" cy="285257"/>
          </a:xfrm>
        </p:grpSpPr>
        <p:sp>
          <p:nvSpPr>
            <p:cNvPr id="80" name="TextBox 79"/>
            <p:cNvSpPr txBox="1"/>
            <p:nvPr/>
          </p:nvSpPr>
          <p:spPr>
            <a:xfrm>
              <a:off x="2384674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1937</a:t>
              </a:r>
              <a:endParaRPr lang="en-US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26510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1959</a:t>
              </a:r>
              <a:endParaRPr lang="en-US" sz="16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268346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1957</a:t>
              </a:r>
              <a:endParaRPr lang="en-US" sz="16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210182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1981</a:t>
              </a:r>
              <a:endParaRPr lang="en-US" sz="16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147675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1972</a:t>
              </a:r>
              <a:endParaRPr lang="en-US" sz="16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90600" y="1374456"/>
            <a:ext cx="6004290" cy="4012105"/>
            <a:chOff x="1922320" y="1309254"/>
            <a:chExt cx="5059071" cy="3380501"/>
          </a:xfrm>
        </p:grpSpPr>
        <p:sp>
          <p:nvSpPr>
            <p:cNvPr id="55" name="Rectangle 54"/>
            <p:cNvSpPr/>
            <p:nvPr/>
          </p:nvSpPr>
          <p:spPr>
            <a:xfrm>
              <a:off x="1984664" y="1309254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922320" y="2356137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84663" y="3442412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004146" y="4502718"/>
              <a:ext cx="4977245" cy="18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5460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33" y="5200650"/>
            <a:ext cx="5482739" cy="118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65" y="3902820"/>
            <a:ext cx="5398828" cy="117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73" y="2609850"/>
            <a:ext cx="5426216" cy="118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Mining style-sensitive elements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70" y="1374456"/>
            <a:ext cx="5414912" cy="120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8137" y="962892"/>
            <a:ext cx="1058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atch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7823" y="962892"/>
            <a:ext cx="2953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Nearest neighbors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887283" y="2544083"/>
            <a:ext cx="1266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uniform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755738" y="1266513"/>
            <a:ext cx="1266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tight</a:t>
            </a:r>
            <a:endParaRPr lang="en-US" sz="20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1389079" y="3845845"/>
            <a:ext cx="5280000" cy="338559"/>
            <a:chOff x="2384674" y="4744697"/>
            <a:chExt cx="4448801" cy="285261"/>
          </a:xfrm>
        </p:grpSpPr>
        <p:sp>
          <p:nvSpPr>
            <p:cNvPr id="38" name="TextBox 37"/>
            <p:cNvSpPr txBox="1"/>
            <p:nvPr/>
          </p:nvSpPr>
          <p:spPr>
            <a:xfrm>
              <a:off x="2384674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1999</a:t>
              </a:r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26510" y="4744697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1947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68346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1971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10182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1938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47675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1973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9079" y="5079067"/>
            <a:ext cx="5280000" cy="338554"/>
            <a:chOff x="2384674" y="4744701"/>
            <a:chExt cx="4448801" cy="285257"/>
          </a:xfrm>
        </p:grpSpPr>
        <p:sp>
          <p:nvSpPr>
            <p:cNvPr id="32" name="TextBox 31"/>
            <p:cNvSpPr txBox="1"/>
            <p:nvPr/>
          </p:nvSpPr>
          <p:spPr>
            <a:xfrm>
              <a:off x="2384674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1946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26510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1948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68346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1940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10182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1939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47675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1949</a:t>
              </a:r>
              <a:endParaRPr lang="en-US" sz="16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89079" y="2566261"/>
            <a:ext cx="5280000" cy="338554"/>
            <a:chOff x="2384674" y="4744701"/>
            <a:chExt cx="4448801" cy="285257"/>
          </a:xfrm>
        </p:grpSpPr>
        <p:sp>
          <p:nvSpPr>
            <p:cNvPr id="44" name="TextBox 43"/>
            <p:cNvSpPr txBox="1"/>
            <p:nvPr/>
          </p:nvSpPr>
          <p:spPr>
            <a:xfrm>
              <a:off x="2384674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1937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26510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1959</a:t>
              </a:r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68346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1957</a:t>
              </a:r>
              <a:endParaRPr lang="en-US" sz="1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10182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1981</a:t>
              </a:r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47675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1972</a:t>
              </a:r>
              <a:endParaRPr lang="en-US" sz="16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290469" y="2604401"/>
            <a:ext cx="5404636" cy="258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9" name="Group 48"/>
          <p:cNvGrpSpPr/>
          <p:nvPr/>
        </p:nvGrpSpPr>
        <p:grpSpPr>
          <a:xfrm>
            <a:off x="1389079" y="1333033"/>
            <a:ext cx="5280000" cy="338554"/>
            <a:chOff x="2384674" y="4744701"/>
            <a:chExt cx="4448801" cy="285257"/>
          </a:xfrm>
        </p:grpSpPr>
        <p:sp>
          <p:nvSpPr>
            <p:cNvPr id="50" name="TextBox 49"/>
            <p:cNvSpPr txBox="1"/>
            <p:nvPr/>
          </p:nvSpPr>
          <p:spPr>
            <a:xfrm>
              <a:off x="2384674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1929</a:t>
              </a:r>
              <a:endParaRPr lang="en-US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26510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1927</a:t>
              </a:r>
              <a:endParaRPr lang="en-US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68346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1929</a:t>
              </a:r>
              <a:endParaRPr lang="en-US" sz="1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10182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1923</a:t>
              </a:r>
              <a:endParaRPr lang="en-US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47675" y="4744701"/>
              <a:ext cx="685800" cy="285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1930</a:t>
              </a:r>
              <a:endParaRPr lang="en-US" sz="16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09995" y="1374456"/>
            <a:ext cx="5404636" cy="2589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55" name="Straight Connector 54"/>
          <p:cNvCxnSpPr/>
          <p:nvPr/>
        </p:nvCxnSpPr>
        <p:spPr>
          <a:xfrm>
            <a:off x="2344224" y="1373967"/>
            <a:ext cx="0" cy="525820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5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Mining style-sensitive elements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52400" y="1112520"/>
            <a:ext cx="8798999" cy="5608955"/>
            <a:chOff x="533400" y="1318641"/>
            <a:chExt cx="8106038" cy="5167223"/>
          </a:xfrm>
        </p:grpSpPr>
        <p:grpSp>
          <p:nvGrpSpPr>
            <p:cNvPr id="52" name="Group 51"/>
            <p:cNvGrpSpPr/>
            <p:nvPr/>
          </p:nvGrpSpPr>
          <p:grpSpPr>
            <a:xfrm>
              <a:off x="533400" y="1318641"/>
              <a:ext cx="8106038" cy="5167223"/>
              <a:chOff x="533400" y="1318641"/>
              <a:chExt cx="8106038" cy="5167223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93"/>
              <a:stretch/>
            </p:blipFill>
            <p:spPr bwMode="auto">
              <a:xfrm>
                <a:off x="533400" y="1341120"/>
                <a:ext cx="8106038" cy="51447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828343" y="1332494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1930</a:t>
                </a:r>
                <a:endParaRPr lang="en-US" sz="14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742471" y="1332494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1930</a:t>
                </a:r>
                <a:endParaRPr lang="en-US" sz="1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656599" y="1332494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1930</a:t>
                </a:r>
                <a:endParaRPr lang="en-US" sz="14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570727" y="1332494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1930</a:t>
                </a:r>
                <a:endParaRPr lang="en-US" sz="1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70727" y="2462311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1930</a:t>
                </a:r>
                <a:endParaRPr lang="en-US" sz="1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28343" y="2462311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1924</a:t>
                </a:r>
                <a:endParaRPr lang="en-US" sz="1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742471" y="2462311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1930</a:t>
                </a:r>
                <a:endParaRPr lang="en-US" sz="1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656599" y="2462311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1930</a:t>
                </a:r>
                <a:endParaRPr 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56599" y="3591649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1931</a:t>
                </a:r>
                <a:endParaRPr lang="en-US" sz="1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70727" y="3591649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1932</a:t>
                </a:r>
                <a:endParaRPr lang="en-US" sz="1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42471" y="3591649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1929</a:t>
                </a:r>
                <a:endParaRPr lang="en-US" sz="1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8343" y="3591649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1930</a:t>
                </a:r>
                <a:endParaRPr lang="en-US" sz="14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887725" y="1318641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1966</a:t>
                </a:r>
                <a:endParaRPr lang="en-US" sz="1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826482" y="1318641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1981</a:t>
                </a:r>
                <a:endParaRPr lang="en-US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765239" y="1318641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1969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703997" y="1318641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1969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703997" y="2448458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1972</a:t>
                </a:r>
                <a:endParaRPr lang="en-US" sz="1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887725" y="2448458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1973</a:t>
                </a:r>
                <a:endParaRPr lang="en-US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826482" y="2448458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1969</a:t>
                </a:r>
                <a:endParaRPr lang="en-US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765239" y="2448458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1987</a:t>
                </a:r>
                <a:endParaRPr lang="en-US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765239" y="3577796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1998</a:t>
                </a:r>
                <a:endParaRPr lang="en-US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703997" y="3577796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1969</a:t>
                </a:r>
                <a:endParaRPr lang="en-US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826482" y="3577796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1981</a:t>
                </a:r>
                <a:endParaRPr lang="en-US" sz="1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887725" y="3577796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1970</a:t>
                </a:r>
                <a:endParaRPr lang="en-US" sz="1400" dirty="0"/>
              </a:p>
            </p:txBody>
          </p:sp>
        </p:grp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827808" y="1655617"/>
              <a:ext cx="675943" cy="675943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890502" y="1656124"/>
              <a:ext cx="675943" cy="675943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32442" y="6282467"/>
            <a:ext cx="35269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(a) Peaky (low-entropy) clusters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91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21561" y="1101271"/>
            <a:ext cx="4502310" cy="5212064"/>
            <a:chOff x="439420" y="1295401"/>
            <a:chExt cx="4131905" cy="4783270"/>
          </a:xfrm>
        </p:grpSpPr>
        <p:grpSp>
          <p:nvGrpSpPr>
            <p:cNvPr id="22" name="Group 21"/>
            <p:cNvGrpSpPr/>
            <p:nvPr/>
          </p:nvGrpSpPr>
          <p:grpSpPr>
            <a:xfrm>
              <a:off x="439420" y="1295401"/>
              <a:ext cx="4131905" cy="4783270"/>
              <a:chOff x="439420" y="1295399"/>
              <a:chExt cx="4131903" cy="4783265"/>
            </a:xfrm>
          </p:grpSpPr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39420" y="1295399"/>
                <a:ext cx="4131903" cy="4783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TextBox 37"/>
              <p:cNvSpPr txBox="1"/>
              <p:nvPr/>
            </p:nvSpPr>
            <p:spPr>
              <a:xfrm>
                <a:off x="819107" y="1304793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1939</a:t>
                </a:r>
                <a:endParaRPr lang="en-US" sz="1400" dirty="0"/>
              </a:p>
            </p:txBody>
          </p:sp>
          <p:sp>
            <p:nvSpPr>
              <p:cNvPr id="26" name="TextBox 38"/>
              <p:cNvSpPr txBox="1"/>
              <p:nvPr/>
            </p:nvSpPr>
            <p:spPr>
              <a:xfrm>
                <a:off x="1733235" y="1304793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1921</a:t>
                </a:r>
                <a:endParaRPr lang="en-US" sz="1400" dirty="0"/>
              </a:p>
            </p:txBody>
          </p:sp>
          <p:sp>
            <p:nvSpPr>
              <p:cNvPr id="27" name="TextBox 52"/>
              <p:cNvSpPr txBox="1"/>
              <p:nvPr/>
            </p:nvSpPr>
            <p:spPr>
              <a:xfrm>
                <a:off x="2647362" y="1304793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1948</a:t>
                </a:r>
                <a:endParaRPr lang="en-US" sz="1400" dirty="0"/>
              </a:p>
            </p:txBody>
          </p:sp>
          <p:sp>
            <p:nvSpPr>
              <p:cNvPr id="28" name="TextBox 53"/>
              <p:cNvSpPr txBox="1"/>
              <p:nvPr/>
            </p:nvSpPr>
            <p:spPr>
              <a:xfrm>
                <a:off x="3561490" y="1304793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1948</a:t>
                </a:r>
                <a:endParaRPr lang="en-US" sz="1400" dirty="0"/>
              </a:p>
            </p:txBody>
          </p:sp>
          <p:sp>
            <p:nvSpPr>
              <p:cNvPr id="29" name="TextBox 54"/>
              <p:cNvSpPr txBox="1"/>
              <p:nvPr/>
            </p:nvSpPr>
            <p:spPr>
              <a:xfrm>
                <a:off x="3561490" y="2434610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1999</a:t>
                </a:r>
                <a:endParaRPr lang="en-US" sz="1400" dirty="0"/>
              </a:p>
            </p:txBody>
          </p:sp>
          <p:sp>
            <p:nvSpPr>
              <p:cNvPr id="30" name="TextBox 55"/>
              <p:cNvSpPr txBox="1"/>
              <p:nvPr/>
            </p:nvSpPr>
            <p:spPr>
              <a:xfrm>
                <a:off x="819107" y="2434610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1963</a:t>
                </a:r>
                <a:endParaRPr lang="en-US" sz="1400" dirty="0"/>
              </a:p>
            </p:txBody>
          </p:sp>
          <p:sp>
            <p:nvSpPr>
              <p:cNvPr id="31" name="TextBox 56"/>
              <p:cNvSpPr txBox="1"/>
              <p:nvPr/>
            </p:nvSpPr>
            <p:spPr>
              <a:xfrm>
                <a:off x="1733235" y="2434610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1930</a:t>
                </a:r>
                <a:endParaRPr lang="en-US" sz="1400" dirty="0"/>
              </a:p>
            </p:txBody>
          </p:sp>
          <p:sp>
            <p:nvSpPr>
              <p:cNvPr id="32" name="TextBox 57"/>
              <p:cNvSpPr txBox="1"/>
              <p:nvPr/>
            </p:nvSpPr>
            <p:spPr>
              <a:xfrm>
                <a:off x="2647362" y="2434610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1956</a:t>
                </a:r>
                <a:endParaRPr lang="en-US" sz="1400" dirty="0"/>
              </a:p>
            </p:txBody>
          </p:sp>
          <p:sp>
            <p:nvSpPr>
              <p:cNvPr id="33" name="TextBox 58"/>
              <p:cNvSpPr txBox="1"/>
              <p:nvPr/>
            </p:nvSpPr>
            <p:spPr>
              <a:xfrm>
                <a:off x="2647362" y="3563948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1962</a:t>
                </a:r>
                <a:endParaRPr lang="en-US" sz="1400" dirty="0"/>
              </a:p>
            </p:txBody>
          </p:sp>
          <p:sp>
            <p:nvSpPr>
              <p:cNvPr id="34" name="TextBox 59"/>
              <p:cNvSpPr txBox="1"/>
              <p:nvPr/>
            </p:nvSpPr>
            <p:spPr>
              <a:xfrm>
                <a:off x="3561490" y="3563948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1941</a:t>
                </a:r>
                <a:endParaRPr lang="en-US" sz="1400" dirty="0"/>
              </a:p>
            </p:txBody>
          </p:sp>
          <p:sp>
            <p:nvSpPr>
              <p:cNvPr id="35" name="TextBox 60"/>
              <p:cNvSpPr txBox="1"/>
              <p:nvPr/>
            </p:nvSpPr>
            <p:spPr>
              <a:xfrm>
                <a:off x="1733235" y="3563948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1985</a:t>
                </a:r>
                <a:endParaRPr lang="en-US" sz="1400" dirty="0"/>
              </a:p>
            </p:txBody>
          </p:sp>
          <p:sp>
            <p:nvSpPr>
              <p:cNvPr id="36" name="TextBox 61"/>
              <p:cNvSpPr txBox="1"/>
              <p:nvPr/>
            </p:nvSpPr>
            <p:spPr>
              <a:xfrm>
                <a:off x="819107" y="3563948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1995</a:t>
                </a:r>
                <a:endParaRPr lang="en-US" sz="1400" dirty="0"/>
              </a:p>
            </p:txBody>
          </p:sp>
        </p:grp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827808" y="1655617"/>
              <a:ext cx="675943" cy="675943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6877" y="1094215"/>
            <a:ext cx="4540176" cy="5120159"/>
            <a:chOff x="4572000" y="1108363"/>
            <a:chExt cx="4540176" cy="5120159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0" y="1108363"/>
              <a:ext cx="4540176" cy="5120159"/>
              <a:chOff x="4596342" y="1295398"/>
              <a:chExt cx="4166654" cy="4698921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596342" y="1295398"/>
                <a:ext cx="4166654" cy="46989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66"/>
              <p:cNvSpPr txBox="1"/>
              <p:nvPr/>
            </p:nvSpPr>
            <p:spPr>
              <a:xfrm>
                <a:off x="4933904" y="1309412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1932</a:t>
                </a:r>
                <a:endParaRPr lang="en-US" sz="1400" dirty="0"/>
              </a:p>
            </p:txBody>
          </p:sp>
          <p:sp>
            <p:nvSpPr>
              <p:cNvPr id="11" name="TextBox 67"/>
              <p:cNvSpPr txBox="1"/>
              <p:nvPr/>
            </p:nvSpPr>
            <p:spPr>
              <a:xfrm>
                <a:off x="5841874" y="1309412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1970</a:t>
                </a:r>
                <a:endParaRPr lang="en-US" sz="1400" dirty="0"/>
              </a:p>
            </p:txBody>
          </p:sp>
          <p:sp>
            <p:nvSpPr>
              <p:cNvPr id="12" name="TextBox 68"/>
              <p:cNvSpPr txBox="1"/>
              <p:nvPr/>
            </p:nvSpPr>
            <p:spPr>
              <a:xfrm>
                <a:off x="6749843" y="1309412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1991</a:t>
                </a:r>
                <a:endParaRPr lang="en-US" sz="1400" dirty="0"/>
              </a:p>
            </p:txBody>
          </p:sp>
          <p:sp>
            <p:nvSpPr>
              <p:cNvPr id="13" name="TextBox 69"/>
              <p:cNvSpPr txBox="1"/>
              <p:nvPr/>
            </p:nvSpPr>
            <p:spPr>
              <a:xfrm>
                <a:off x="7657814" y="1309412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1962</a:t>
                </a:r>
                <a:endParaRPr lang="en-US" sz="1400" dirty="0"/>
              </a:p>
            </p:txBody>
          </p:sp>
          <p:sp>
            <p:nvSpPr>
              <p:cNvPr id="14" name="TextBox 70"/>
              <p:cNvSpPr txBox="1"/>
              <p:nvPr/>
            </p:nvSpPr>
            <p:spPr>
              <a:xfrm>
                <a:off x="7657814" y="2439229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1923</a:t>
                </a:r>
                <a:endParaRPr lang="en-US" sz="1400" dirty="0"/>
              </a:p>
            </p:txBody>
          </p:sp>
          <p:sp>
            <p:nvSpPr>
              <p:cNvPr id="15" name="TextBox 71"/>
              <p:cNvSpPr txBox="1"/>
              <p:nvPr/>
            </p:nvSpPr>
            <p:spPr>
              <a:xfrm>
                <a:off x="4933903" y="2439229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1937</a:t>
                </a:r>
                <a:endParaRPr lang="en-US" sz="1400" dirty="0"/>
              </a:p>
            </p:txBody>
          </p:sp>
          <p:sp>
            <p:nvSpPr>
              <p:cNvPr id="16" name="TextBox 72"/>
              <p:cNvSpPr txBox="1"/>
              <p:nvPr/>
            </p:nvSpPr>
            <p:spPr>
              <a:xfrm>
                <a:off x="5841873" y="2439229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1937</a:t>
                </a:r>
                <a:endParaRPr lang="en-US" sz="1400" dirty="0"/>
              </a:p>
            </p:txBody>
          </p:sp>
          <p:sp>
            <p:nvSpPr>
              <p:cNvPr id="17" name="TextBox 73"/>
              <p:cNvSpPr txBox="1"/>
              <p:nvPr/>
            </p:nvSpPr>
            <p:spPr>
              <a:xfrm>
                <a:off x="6749842" y="2439230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1982</a:t>
                </a:r>
                <a:endParaRPr lang="en-US" sz="1400" dirty="0"/>
              </a:p>
            </p:txBody>
          </p:sp>
          <p:sp>
            <p:nvSpPr>
              <p:cNvPr id="18" name="TextBox 74"/>
              <p:cNvSpPr txBox="1"/>
              <p:nvPr/>
            </p:nvSpPr>
            <p:spPr>
              <a:xfrm>
                <a:off x="6749842" y="3559332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1983</a:t>
                </a:r>
                <a:endParaRPr lang="en-US" sz="1400" dirty="0"/>
              </a:p>
            </p:txBody>
          </p:sp>
          <p:sp>
            <p:nvSpPr>
              <p:cNvPr id="19" name="TextBox 75"/>
              <p:cNvSpPr txBox="1"/>
              <p:nvPr/>
            </p:nvSpPr>
            <p:spPr>
              <a:xfrm>
                <a:off x="7657813" y="3559332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1922</a:t>
                </a:r>
                <a:endParaRPr lang="en-US" sz="1400" dirty="0"/>
              </a:p>
            </p:txBody>
          </p:sp>
          <p:sp>
            <p:nvSpPr>
              <p:cNvPr id="20" name="TextBox 76"/>
              <p:cNvSpPr txBox="1"/>
              <p:nvPr/>
            </p:nvSpPr>
            <p:spPr>
              <a:xfrm>
                <a:off x="5841872" y="3559329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1948</a:t>
                </a:r>
                <a:endParaRPr lang="en-US" sz="1400" dirty="0"/>
              </a:p>
            </p:txBody>
          </p:sp>
          <p:sp>
            <p:nvSpPr>
              <p:cNvPr id="21" name="TextBox 77"/>
              <p:cNvSpPr txBox="1"/>
              <p:nvPr/>
            </p:nvSpPr>
            <p:spPr>
              <a:xfrm>
                <a:off x="4933906" y="3559332"/>
                <a:ext cx="685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1933</a:t>
                </a:r>
                <a:endParaRPr lang="en-US" sz="1400" dirty="0"/>
              </a:p>
            </p:txBody>
          </p:sp>
        </p:grp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4934793" y="1501424"/>
              <a:ext cx="736538" cy="736538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14108" y="6282467"/>
            <a:ext cx="38189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(b) Uniform (high-entropy) clusters</a:t>
            </a:r>
            <a:endParaRPr lang="en-US" sz="2000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Mining style-sensitive elements</a:t>
            </a:r>
          </a:p>
        </p:txBody>
      </p:sp>
    </p:spTree>
    <p:extLst>
      <p:ext uri="{BB962C8B-B14F-4D97-AF65-F5344CB8AC3E}">
        <p14:creationId xmlns:p14="http://schemas.microsoft.com/office/powerpoint/2010/main" val="2051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5005" y="4038600"/>
            <a:ext cx="5199151" cy="2170770"/>
            <a:chOff x="125005" y="4038600"/>
            <a:chExt cx="5199151" cy="2170770"/>
          </a:xfrm>
        </p:grpSpPr>
        <p:sp>
          <p:nvSpPr>
            <p:cNvPr id="5" name="Rectangle 4"/>
            <p:cNvSpPr/>
            <p:nvPr/>
          </p:nvSpPr>
          <p:spPr>
            <a:xfrm>
              <a:off x="125005" y="4585376"/>
              <a:ext cx="3505704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FF0000"/>
                  </a:solidFill>
                </a:rPr>
                <a:t>where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?</a:t>
              </a:r>
              <a:endParaRPr lang="en-US" sz="3200" i="1" dirty="0"/>
            </a:p>
            <a:p>
              <a:pPr algn="ctr"/>
              <a:r>
                <a:rPr 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(botany, geography)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30" name="Picture 6" descr="https://www.natlarb.com/assets/images/Red_Pine_-_matur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692" y="4038600"/>
              <a:ext cx="1460464" cy="217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44196" y="1522368"/>
            <a:ext cx="4815751" cy="1982832"/>
            <a:chOff x="344196" y="1350241"/>
            <a:chExt cx="4815751" cy="1982832"/>
          </a:xfrm>
        </p:grpSpPr>
        <p:sp>
          <p:nvSpPr>
            <p:cNvPr id="6" name="Rectangle 5"/>
            <p:cNvSpPr/>
            <p:nvPr/>
          </p:nvSpPr>
          <p:spPr>
            <a:xfrm>
              <a:off x="344196" y="1803048"/>
              <a:ext cx="309591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FF0000"/>
                  </a:solidFill>
                </a:rPr>
                <a:t>when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?</a:t>
              </a:r>
              <a:endParaRPr lang="en-US" sz="3200" i="1" dirty="0"/>
            </a:p>
            <a:p>
              <a:pPr algn="ctr"/>
              <a:r>
                <a:rPr 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historical dating)</a:t>
              </a:r>
            </a:p>
          </p:txBody>
        </p:sp>
        <p:pic>
          <p:nvPicPr>
            <p:cNvPr id="1032" name="Picture 8" descr="http://media-cache-ak0.pinimg.com/236x/c7/94/07/c79407a358cbc285839d35efc687841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691" y="1350241"/>
              <a:ext cx="1296256" cy="198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Long before the age of “data mining” …</a:t>
            </a:r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574873" y="3980985"/>
            <a:ext cx="4148740" cy="2343615"/>
            <a:chOff x="4574873" y="3980985"/>
            <a:chExt cx="4148740" cy="2343615"/>
          </a:xfrm>
        </p:grpSpPr>
        <p:pic>
          <p:nvPicPr>
            <p:cNvPr id="12" name="Picture 10" descr="Red Pine Bark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76975" y="4009560"/>
              <a:ext cx="2446638" cy="2286000"/>
            </a:xfrm>
            <a:prstGeom prst="rect">
              <a:avLst/>
            </a:prstGeom>
            <a:noFill/>
            <a:ln w="9525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574873" y="5924550"/>
              <a:ext cx="159051" cy="2086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endCxn id="10" idx="0"/>
            </p:cNvCxnSpPr>
            <p:nvPr/>
          </p:nvCxnSpPr>
          <p:spPr>
            <a:xfrm flipH="1">
              <a:off x="4654399" y="3980985"/>
              <a:ext cx="1546376" cy="1943565"/>
            </a:xfrm>
            <a:prstGeom prst="line">
              <a:avLst/>
            </a:prstGeom>
            <a:ln w="539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733924" y="6133170"/>
              <a:ext cx="1543051" cy="191430"/>
            </a:xfrm>
            <a:prstGeom prst="line">
              <a:avLst/>
            </a:prstGeom>
            <a:ln w="539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673449" y="1219200"/>
            <a:ext cx="3684107" cy="2494620"/>
            <a:chOff x="4673449" y="1219200"/>
            <a:chExt cx="3684107" cy="2494620"/>
          </a:xfrm>
        </p:grpSpPr>
        <p:pic>
          <p:nvPicPr>
            <p:cNvPr id="20" name="Picture 8" descr="http://media-cache-ak0.pinimg.com/236x/c7/94/07/c79407a358cbc285839d35efc687841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43032" y="1219200"/>
              <a:ext cx="1714524" cy="2438400"/>
            </a:xfrm>
            <a:prstGeom prst="rect">
              <a:avLst/>
            </a:prstGeom>
            <a:noFill/>
            <a:ln w="9525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673449" y="1648289"/>
              <a:ext cx="451001" cy="60913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4898949" y="1219200"/>
              <a:ext cx="1708586" cy="429089"/>
            </a:xfrm>
            <a:prstGeom prst="line">
              <a:avLst/>
            </a:prstGeom>
            <a:ln w="539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1" idx="2"/>
            </p:cNvCxnSpPr>
            <p:nvPr/>
          </p:nvCxnSpPr>
          <p:spPr>
            <a:xfrm>
              <a:off x="4898950" y="2257424"/>
              <a:ext cx="1708585" cy="1456396"/>
            </a:xfrm>
            <a:prstGeom prst="line">
              <a:avLst/>
            </a:prstGeom>
            <a:ln w="539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06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Making visual connections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8915400" cy="779961"/>
          </a:xfrm>
        </p:spPr>
        <p:txBody>
          <a:bodyPr/>
          <a:lstStyle/>
          <a:p>
            <a:r>
              <a:rPr lang="en-US" dirty="0" smtClean="0"/>
              <a:t>Take top-ranked clusters to build correspondences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071061" y="2778623"/>
            <a:ext cx="4010554" cy="2687924"/>
            <a:chOff x="5071061" y="2778623"/>
            <a:chExt cx="4010554" cy="2687924"/>
          </a:xfrm>
        </p:grpSpPr>
        <p:grpSp>
          <p:nvGrpSpPr>
            <p:cNvPr id="6" name="Group 5"/>
            <p:cNvGrpSpPr/>
            <p:nvPr/>
          </p:nvGrpSpPr>
          <p:grpSpPr>
            <a:xfrm>
              <a:off x="5071061" y="2778623"/>
              <a:ext cx="4010554" cy="1253115"/>
              <a:chOff x="5071061" y="1968998"/>
              <a:chExt cx="4010554" cy="1253115"/>
            </a:xfrm>
          </p:grpSpPr>
          <p:sp>
            <p:nvSpPr>
              <p:cNvPr id="60" name="Right Bracket 59"/>
              <p:cNvSpPr/>
              <p:nvPr/>
            </p:nvSpPr>
            <p:spPr>
              <a:xfrm rot="16200000">
                <a:off x="7020051" y="422332"/>
                <a:ext cx="95300" cy="3889370"/>
              </a:xfrm>
              <a:prstGeom prst="rightBracke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228452" y="1968998"/>
                <a:ext cx="1712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1920s – 1990s</a:t>
                </a:r>
                <a:endParaRPr lang="en-US" dirty="0"/>
              </a:p>
            </p:txBody>
          </p:sp>
          <p:pic>
            <p:nvPicPr>
              <p:cNvPr id="5130" name="Picture 10" descr="C:\Users\Yong Jae Lee\Dropbox\connectomes\examples\connectome1_dec1980_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9615" y="2460113"/>
                <a:ext cx="762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1" name="Picture 11" descr="C:\Users\Yong Jae Lee\Dropbox\connectomes\examples\connectome1_dec1930_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1061" y="2460113"/>
                <a:ext cx="762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2" name="Picture 12" descr="C:\Users\Yong Jae Lee\Dropbox\connectomes\examples\connectome1_dec1940_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4385" y="2460113"/>
                <a:ext cx="762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3" name="Picture 13" descr="C:\Users\Yong Jae Lee\Dropbox\connectomes\examples\connectome1_dec1950_2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7709" y="2460113"/>
                <a:ext cx="762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5" name="Picture 15" descr="C:\Users\Yong Jae Lee\Dropbox\connectomes\examples\connectome1_dec1960_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3857" y="2460113"/>
                <a:ext cx="762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5081452" y="4207453"/>
              <a:ext cx="4000163" cy="1259094"/>
              <a:chOff x="5081452" y="4798003"/>
              <a:chExt cx="4000163" cy="1259094"/>
            </a:xfrm>
          </p:grpSpPr>
          <p:sp>
            <p:nvSpPr>
              <p:cNvPr id="86" name="Right Bracket 85"/>
              <p:cNvSpPr/>
              <p:nvPr/>
            </p:nvSpPr>
            <p:spPr>
              <a:xfrm rot="16200000">
                <a:off x="7026587" y="3275747"/>
                <a:ext cx="82227" cy="3889370"/>
              </a:xfrm>
              <a:prstGeom prst="rightBracke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186888" y="4798003"/>
                <a:ext cx="1712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1920s – 1990s</a:t>
                </a:r>
                <a:endParaRPr lang="en-US" dirty="0"/>
              </a:p>
            </p:txBody>
          </p:sp>
          <p:pic>
            <p:nvPicPr>
              <p:cNvPr id="5137" name="Picture 17" descr="C:\Users\Yong Jae Lee\Desktop\New York\connectome1_dec1980_1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9615" y="5295097"/>
                <a:ext cx="762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8" name="Picture 18" descr="C:\Users\Yong Jae Lee\Desktop\New York\connectome1_dec1920_5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1452" y="5295097"/>
                <a:ext cx="762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9" name="Picture 19" descr="C:\Users\Yong Jae Lee\Desktop\New York\connectome1_dec1940_2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7211" y="5295097"/>
                <a:ext cx="762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1" name="Picture 21" descr="C:\Users\Yong Jae Lee\Desktop\New York\connectome1_dec1960_1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2970" y="5295097"/>
                <a:ext cx="762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2" name="Picture 22" descr="C:\Users\Yong Jae Lee\Desktop\New York\connectome1_dec1970_1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6294" y="5295097"/>
                <a:ext cx="762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233" name="Group 9232"/>
          <p:cNvGrpSpPr/>
          <p:nvPr/>
        </p:nvGrpSpPr>
        <p:grpSpPr>
          <a:xfrm>
            <a:off x="2851615" y="2058724"/>
            <a:ext cx="1905000" cy="2579084"/>
            <a:chOff x="2913961" y="2211124"/>
            <a:chExt cx="1905000" cy="2579084"/>
          </a:xfrm>
        </p:grpSpPr>
        <p:sp>
          <p:nvSpPr>
            <p:cNvPr id="130" name="Right Arrow 129"/>
            <p:cNvSpPr/>
            <p:nvPr/>
          </p:nvSpPr>
          <p:spPr>
            <a:xfrm>
              <a:off x="3131222" y="4143832"/>
              <a:ext cx="1470478" cy="64637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32" name="Group 9231"/>
            <p:cNvGrpSpPr/>
            <p:nvPr/>
          </p:nvGrpSpPr>
          <p:grpSpPr>
            <a:xfrm>
              <a:off x="2913961" y="2211124"/>
              <a:ext cx="1905000" cy="1981200"/>
              <a:chOff x="2875861" y="2211124"/>
              <a:chExt cx="1905000" cy="1981200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2875861" y="2211124"/>
                <a:ext cx="1905000" cy="1676400"/>
                <a:chOff x="3202214" y="3581400"/>
                <a:chExt cx="1905000" cy="1676400"/>
              </a:xfrm>
            </p:grpSpPr>
            <p:sp>
              <p:nvSpPr>
                <p:cNvPr id="133" name="Can 132"/>
                <p:cNvSpPr/>
                <p:nvPr/>
              </p:nvSpPr>
              <p:spPr>
                <a:xfrm>
                  <a:off x="3202214" y="3581400"/>
                  <a:ext cx="1905000" cy="1676400"/>
                </a:xfrm>
                <a:prstGeom prst="can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4" name="Group 133"/>
                <p:cNvGrpSpPr>
                  <a:grpSpLocks noChangeAspect="1"/>
                </p:cNvGrpSpPr>
                <p:nvPr/>
              </p:nvGrpSpPr>
              <p:grpSpPr>
                <a:xfrm>
                  <a:off x="3279628" y="3962399"/>
                  <a:ext cx="1763372" cy="1188720"/>
                  <a:chOff x="3279628" y="3962400"/>
                  <a:chExt cx="1355658" cy="913873"/>
                </a:xfrm>
              </p:grpSpPr>
              <p:pic>
                <p:nvPicPr>
                  <p:cNvPr id="135" name="Picture 22" descr="C:\Users\Yong Jae Lee\Application Data\SSH\temp\00212321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3414" y="4519566"/>
                    <a:ext cx="434581" cy="35670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6" name="Picture 2" descr="C:\Users\Yong Jae Lee\Application Data\SSH\temp\00086639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79628" y="4140753"/>
                    <a:ext cx="434581" cy="35670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7" name="Picture 2" descr="C:\Users\Yong Jae Lee\Application Data\SSH\temp\00200816.jpg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00705" y="4323895"/>
                    <a:ext cx="434581" cy="35670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8" name="Picture 3" descr="C:\Users\Yong Jae Lee\Application Data\SSH\temp\00178346.jpg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95460" y="4477642"/>
                    <a:ext cx="434581" cy="35670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9" name="Picture 4" descr="C:\Users\Yong Jae Lee\Application Data\SSH\temp\00149887.jpg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1242" y="3962400"/>
                    <a:ext cx="434581" cy="35670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0" name="Picture 5" descr="C:\Users\Yong Jae Lee\Application Data\SSH\temp\00199570.jpg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82509" y="4299289"/>
                    <a:ext cx="433902" cy="35670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1" name="Picture 6" descr="C:\Users\Yong Jae Lee\Application Data\SSH\temp\00208396.jp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30041" y="4215293"/>
                    <a:ext cx="462525" cy="35670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2" name="Picture 7" descr="C:\Users\Yong Jae Lee\Application Data\SSH\temp\00198928.jpg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81195" y="3967188"/>
                    <a:ext cx="433902" cy="35670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32" name="TextBox 131"/>
              <p:cNvSpPr txBox="1"/>
              <p:nvPr/>
            </p:nvSpPr>
            <p:spPr>
              <a:xfrm>
                <a:off x="2875861" y="3822992"/>
                <a:ext cx="1903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Dataset</a:t>
                </a:r>
                <a:endParaRPr lang="en-US" dirty="0"/>
              </a:p>
            </p:txBody>
          </p:sp>
        </p:grpSp>
      </p:grpSp>
      <p:grpSp>
        <p:nvGrpSpPr>
          <p:cNvPr id="9238" name="Group 9237"/>
          <p:cNvGrpSpPr/>
          <p:nvPr/>
        </p:nvGrpSpPr>
        <p:grpSpPr>
          <a:xfrm>
            <a:off x="108734" y="4207453"/>
            <a:ext cx="2386704" cy="1259094"/>
            <a:chOff x="191862" y="4807528"/>
            <a:chExt cx="2386704" cy="1259094"/>
          </a:xfrm>
        </p:grpSpPr>
        <p:sp>
          <p:nvSpPr>
            <p:cNvPr id="29" name="Right Bracket 28"/>
            <p:cNvSpPr/>
            <p:nvPr/>
          </p:nvSpPr>
          <p:spPr>
            <a:xfrm rot="16200000">
              <a:off x="1314162" y="4026876"/>
              <a:ext cx="118820" cy="2343480"/>
            </a:xfrm>
            <a:prstGeom prst="rightBracke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7485" y="4807528"/>
              <a:ext cx="1485255" cy="39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1940s</a:t>
              </a:r>
              <a:endParaRPr lang="en-US" dirty="0"/>
            </a:p>
          </p:txBody>
        </p:sp>
        <p:pic>
          <p:nvPicPr>
            <p:cNvPr id="5144" name="Picture 24" descr="C:\Users\Yong Jae Lee\Desktop\New York\connectome1_dec1940_1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62" y="5304622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5" name="Picture 25" descr="C:\Users\Yong Jae Lee\Desktop\New York\connectome1_dec1940_2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566" y="5304622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6" name="Picture 26" descr="C:\Users\Yong Jae Lee\Desktop\New York\connectome1_dec1940_5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72" y="5304622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36" name="Group 9235"/>
          <p:cNvGrpSpPr/>
          <p:nvPr/>
        </p:nvGrpSpPr>
        <p:grpSpPr>
          <a:xfrm>
            <a:off x="108734" y="2778623"/>
            <a:ext cx="2386704" cy="1253115"/>
            <a:chOff x="191862" y="1968998"/>
            <a:chExt cx="2386704" cy="1253115"/>
          </a:xfrm>
        </p:grpSpPr>
        <p:sp>
          <p:nvSpPr>
            <p:cNvPr id="5" name="Right Bracket 4"/>
            <p:cNvSpPr/>
            <p:nvPr/>
          </p:nvSpPr>
          <p:spPr>
            <a:xfrm rot="16200000">
              <a:off x="1321714" y="1192503"/>
              <a:ext cx="102251" cy="2342079"/>
            </a:xfrm>
            <a:prstGeom prst="rightBracke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7189" y="1968998"/>
              <a:ext cx="1484367" cy="399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1920s</a:t>
              </a:r>
              <a:endParaRPr lang="en-US" dirty="0"/>
            </a:p>
          </p:txBody>
        </p:sp>
        <p:pic>
          <p:nvPicPr>
            <p:cNvPr id="5150" name="Picture 30" descr="C:\Users\Yong Jae Lee\Dropbox\connectomes\examples\connectome1_dec1920_2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566" y="246011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1" name="Picture 31" descr="C:\Users\Yong Jae Lee\Dropbox\connectomes\examples\connectome1_dec1930_1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62" y="246011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3" name="Picture 33" descr="C:\Users\Yong Jae Lee\Dropbox\connectomes\examples\connectome1_dec1920_1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214" y="246011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334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Making visual connections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643961" y="2055322"/>
            <a:ext cx="5941122" cy="3931920"/>
            <a:chOff x="1066800" y="1234440"/>
            <a:chExt cx="7875440" cy="5212080"/>
          </a:xfrm>
        </p:grpSpPr>
        <p:pic>
          <p:nvPicPr>
            <p:cNvPr id="4" name="Picture 2" descr="C:\Users\AbHi\Desktop\crossDomainMatching\mainPPT\presentation\rescaledImages\negativeMontageNew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981200" y="1234440"/>
              <a:ext cx="6961040" cy="5212080"/>
            </a:xfrm>
            <a:prstGeom prst="rect">
              <a:avLst/>
            </a:prstGeom>
            <a:noFill/>
          </p:spPr>
        </p:pic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066800" y="1417638"/>
              <a:ext cx="5867475" cy="4572000"/>
              <a:chOff x="-838200" y="-381000"/>
              <a:chExt cx="8762093" cy="682752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-533400" y="-319314"/>
                <a:ext cx="8171543" cy="6537234"/>
              </a:xfrm>
              <a:prstGeom prst="line">
                <a:avLst/>
              </a:prstGeom>
              <a:ln w="38100"/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-533400" y="-319314"/>
                <a:ext cx="8457293" cy="6765834"/>
              </a:xfrm>
              <a:prstGeom prst="line">
                <a:avLst/>
              </a:prstGeom>
              <a:ln w="38100">
                <a:prstDash val="dash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-838200" y="-381000"/>
                <a:ext cx="8286750" cy="6629400"/>
              </a:xfrm>
              <a:prstGeom prst="line">
                <a:avLst/>
              </a:prstGeom>
              <a:ln w="38100">
                <a:prstDash val="dash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9473" y="1174170"/>
            <a:ext cx="8894527" cy="4468408"/>
          </a:xfrm>
        </p:spPr>
        <p:txBody>
          <a:bodyPr/>
          <a:lstStyle/>
          <a:p>
            <a:r>
              <a:rPr lang="en-US" dirty="0" smtClean="0"/>
              <a:t>Train a detector (</a:t>
            </a:r>
            <a:r>
              <a:rPr lang="en-US" dirty="0" err="1" smtClean="0"/>
              <a:t>HoG</a:t>
            </a:r>
            <a:r>
              <a:rPr lang="en-US" dirty="0" smtClean="0"/>
              <a:t> + linear SVM) </a:t>
            </a:r>
            <a:r>
              <a:rPr lang="en-US" sz="2400" dirty="0"/>
              <a:t>[Singh et al. 2012]</a:t>
            </a:r>
            <a:endParaRPr lang="en-US" i="1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97937" y="6068080"/>
            <a:ext cx="6346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Natural world “background” dataset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49473" y="2055322"/>
            <a:ext cx="4883083" cy="1463040"/>
            <a:chOff x="693594" y="2350772"/>
            <a:chExt cx="3900735" cy="116871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351"/>
            <a:stretch/>
          </p:blipFill>
          <p:spPr bwMode="auto">
            <a:xfrm>
              <a:off x="693594" y="2556164"/>
              <a:ext cx="3900735" cy="963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964978" y="2350772"/>
              <a:ext cx="1371600" cy="319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1920s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9705" y="2621976"/>
              <a:ext cx="3680691" cy="98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ket 11"/>
            <p:cNvSpPr/>
            <p:nvPr/>
          </p:nvSpPr>
          <p:spPr>
            <a:xfrm rot="16200000">
              <a:off x="2595822" y="795841"/>
              <a:ext cx="91440" cy="3840480"/>
            </a:xfrm>
            <a:prstGeom prst="rightBracke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57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Making visual connections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1659" y="2286000"/>
            <a:ext cx="1146266" cy="1513609"/>
            <a:chOff x="121659" y="2286000"/>
            <a:chExt cx="1146266" cy="1513609"/>
          </a:xfrm>
        </p:grpSpPr>
        <p:pic>
          <p:nvPicPr>
            <p:cNvPr id="29" name="Picture 8" descr="C:\Users\Yong Jae Lee\Desktop\New York\New Years Day\connectome1_dec1920_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33" y="2720617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21659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1920s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35345" y="2286000"/>
            <a:ext cx="1143966" cy="1513609"/>
            <a:chOff x="1235345" y="2286000"/>
            <a:chExt cx="1143966" cy="1513609"/>
          </a:xfrm>
        </p:grpSpPr>
        <p:pic>
          <p:nvPicPr>
            <p:cNvPr id="23" name="Picture 3" descr="C:\Users\Yong Jae Lee\Dropbox\connectomes\examples\connectome1_dec1930_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319" y="2720617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1235345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1930s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49031" y="2286000"/>
            <a:ext cx="1141666" cy="1513609"/>
            <a:chOff x="2349031" y="2286000"/>
            <a:chExt cx="1141666" cy="1513609"/>
          </a:xfrm>
        </p:grpSpPr>
        <p:pic>
          <p:nvPicPr>
            <p:cNvPr id="24" name="Picture 4" descr="C:\Users\Yong Jae Lee\Dropbox\connectomes\examples\connectome1_dec1940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05" y="2720617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2349031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1940s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62717" y="2286000"/>
            <a:ext cx="1139366" cy="1513609"/>
            <a:chOff x="3462717" y="2286000"/>
            <a:chExt cx="1139366" cy="1513609"/>
          </a:xfrm>
        </p:grpSpPr>
        <p:pic>
          <p:nvPicPr>
            <p:cNvPr id="8195" name="Picture 3" descr="C:\Users\Yong Jae Lee\Desktop\New York\bad\bad_dec1950_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091" y="2720617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462717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1950s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6403" y="2286000"/>
            <a:ext cx="1137066" cy="1513609"/>
            <a:chOff x="4576403" y="2286000"/>
            <a:chExt cx="1137066" cy="1513609"/>
          </a:xfrm>
        </p:grpSpPr>
        <p:pic>
          <p:nvPicPr>
            <p:cNvPr id="8196" name="Picture 4" descr="C:\Users\Yong Jae Lee\Desktop\New York\bad\bad_dec1960_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477" y="2720617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4576403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1960s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90089" y="2286000"/>
            <a:ext cx="1134766" cy="1513609"/>
            <a:chOff x="5690089" y="2286000"/>
            <a:chExt cx="1134766" cy="1513609"/>
          </a:xfrm>
        </p:grpSpPr>
        <p:pic>
          <p:nvPicPr>
            <p:cNvPr id="8197" name="Picture 5" descr="C:\Users\Yong Jae Lee\Desktop\New York\bad\bad_dec1970_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863" y="2720617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5690089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1970s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03775" y="2286000"/>
            <a:ext cx="1132466" cy="1513609"/>
            <a:chOff x="6803775" y="2286000"/>
            <a:chExt cx="1132466" cy="1513609"/>
          </a:xfrm>
        </p:grpSpPr>
        <p:pic>
          <p:nvPicPr>
            <p:cNvPr id="8198" name="Picture 6" descr="C:\Users\Yong Jae Lee\Desktop\New York\bad\bad_dec1980_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249" y="2720617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6803775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1980s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17461" y="2286000"/>
            <a:ext cx="1132200" cy="1513609"/>
            <a:chOff x="7917461" y="2286000"/>
            <a:chExt cx="1132200" cy="1513609"/>
          </a:xfrm>
        </p:grpSpPr>
        <p:pic>
          <p:nvPicPr>
            <p:cNvPr id="8194" name="Picture 2" descr="C:\Users\Yong Jae Lee\Desktop\New York\bad\bad_dec1990_5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637" y="2720617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7917461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1990s</a:t>
              </a:r>
              <a:endParaRPr lang="en-US" dirty="0"/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>
          <a:xfrm>
            <a:off x="315560" y="39243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Top detection per decade</a:t>
            </a:r>
          </a:p>
          <a:p>
            <a:pPr marL="0" indent="0" algn="ctr">
              <a:buNone/>
            </a:pPr>
            <a:r>
              <a:rPr lang="en-US" sz="2400" dirty="0" smtClean="0"/>
              <a:t>[Singh et </a:t>
            </a:r>
            <a:r>
              <a:rPr lang="en-US" sz="2400" dirty="0"/>
              <a:t>al. </a:t>
            </a:r>
            <a:r>
              <a:rPr lang="en-US" sz="2400" dirty="0" smtClean="0"/>
              <a:t>2012]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333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Making visual connections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14400" y="1524000"/>
            <a:ext cx="7772400" cy="4252980"/>
            <a:chOff x="914400" y="1524000"/>
            <a:chExt cx="7772400" cy="4252980"/>
          </a:xfrm>
        </p:grpSpPr>
        <p:sp>
          <p:nvSpPr>
            <p:cNvPr id="13" name="Rectangle 12"/>
            <p:cNvSpPr/>
            <p:nvPr/>
          </p:nvSpPr>
          <p:spPr>
            <a:xfrm>
              <a:off x="4581458" y="1524000"/>
              <a:ext cx="4105342" cy="4252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2590800"/>
              <a:ext cx="3648142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4400" y="3650490"/>
              <a:ext cx="3648142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74169"/>
            <a:ext cx="8229600" cy="4525963"/>
          </a:xfrm>
        </p:spPr>
        <p:txBody>
          <a:bodyPr/>
          <a:lstStyle/>
          <a:p>
            <a:r>
              <a:rPr lang="en-US" dirty="0" smtClean="0"/>
              <a:t>We expect style to change gradually…</a:t>
            </a:r>
            <a:endParaRPr lang="en-US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2643961" y="2369346"/>
            <a:ext cx="5941122" cy="3931920"/>
            <a:chOff x="1066800" y="1234440"/>
            <a:chExt cx="7875440" cy="5212080"/>
          </a:xfrm>
        </p:grpSpPr>
        <p:pic>
          <p:nvPicPr>
            <p:cNvPr id="23" name="Picture 2" descr="C:\Users\AbHi\Desktop\crossDomainMatching\mainPPT\presentation\rescaledImages\negativeMontageNew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981200" y="1234440"/>
              <a:ext cx="6961040" cy="5212080"/>
            </a:xfrm>
            <a:prstGeom prst="rect">
              <a:avLst/>
            </a:prstGeom>
            <a:noFill/>
          </p:spPr>
        </p:pic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1066800" y="1417638"/>
              <a:ext cx="5867475" cy="4572000"/>
              <a:chOff x="-838200" y="-381000"/>
              <a:chExt cx="8762093" cy="682752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-533400" y="-319314"/>
                <a:ext cx="8171543" cy="6537234"/>
              </a:xfrm>
              <a:prstGeom prst="line">
                <a:avLst/>
              </a:prstGeom>
              <a:ln w="38100"/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-533400" y="-319314"/>
                <a:ext cx="8457293" cy="6765834"/>
              </a:xfrm>
              <a:prstGeom prst="line">
                <a:avLst/>
              </a:prstGeom>
              <a:ln w="38100">
                <a:prstDash val="dash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-838200" y="-381000"/>
                <a:ext cx="8286750" cy="6629400"/>
              </a:xfrm>
              <a:prstGeom prst="line">
                <a:avLst/>
              </a:prstGeom>
              <a:ln w="38100">
                <a:prstDash val="dash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2797937" y="6382104"/>
            <a:ext cx="6346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Natural world “background” dataset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8996" y="1685747"/>
            <a:ext cx="3900735" cy="1116767"/>
            <a:chOff x="368996" y="1685747"/>
            <a:chExt cx="3900735" cy="1116767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562"/>
            <a:stretch/>
          </p:blipFill>
          <p:spPr bwMode="auto">
            <a:xfrm>
              <a:off x="368996" y="1873827"/>
              <a:ext cx="3900735" cy="928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57200" y="1873827"/>
              <a:ext cx="3680691" cy="98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Bracket 29"/>
            <p:cNvSpPr/>
            <p:nvPr/>
          </p:nvSpPr>
          <p:spPr>
            <a:xfrm rot="16200000">
              <a:off x="2263309" y="84636"/>
              <a:ext cx="91440" cy="3840480"/>
            </a:xfrm>
            <a:prstGeom prst="rightBracke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32465" y="1685747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1920s</a:t>
              </a:r>
              <a:endParaRPr lang="en-US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8496" y="2800571"/>
            <a:ext cx="3891045" cy="1090954"/>
            <a:chOff x="378496" y="2800571"/>
            <a:chExt cx="3891045" cy="109095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96" y="3004557"/>
              <a:ext cx="3891045" cy="886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489532" y="3014521"/>
              <a:ext cx="3680691" cy="98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Bracket 33"/>
            <p:cNvSpPr/>
            <p:nvPr/>
          </p:nvSpPr>
          <p:spPr>
            <a:xfrm rot="16200000">
              <a:off x="2274886" y="1199460"/>
              <a:ext cx="91440" cy="3840480"/>
            </a:xfrm>
            <a:prstGeom prst="rightBracke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44042" y="2800571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1930s</a:t>
              </a:r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8996" y="3905999"/>
            <a:ext cx="3915627" cy="1668599"/>
            <a:chOff x="368996" y="3905999"/>
            <a:chExt cx="3915627" cy="1668599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96" y="4121274"/>
              <a:ext cx="3915627" cy="877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2294207" y="5208838"/>
              <a:ext cx="84406" cy="365760"/>
              <a:chOff x="2209800" y="4922520"/>
              <a:chExt cx="182880" cy="792480"/>
            </a:xfrm>
          </p:grpSpPr>
          <p:sp>
            <p:nvSpPr>
              <p:cNvPr id="3" name="Oval 2"/>
              <p:cNvSpPr>
                <a:spLocks/>
              </p:cNvSpPr>
              <p:nvPr/>
            </p:nvSpPr>
            <p:spPr>
              <a:xfrm>
                <a:off x="2209800" y="4922520"/>
                <a:ext cx="182880" cy="18288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/>
              </p:cNvSpPr>
              <p:nvPr/>
            </p:nvSpPr>
            <p:spPr>
              <a:xfrm>
                <a:off x="2209800" y="5227320"/>
                <a:ext cx="182880" cy="18288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/>
              </p:cNvSpPr>
              <p:nvPr/>
            </p:nvSpPr>
            <p:spPr>
              <a:xfrm>
                <a:off x="2209800" y="5532120"/>
                <a:ext cx="182880" cy="18288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494156" y="4118268"/>
              <a:ext cx="3680691" cy="98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ket 35"/>
            <p:cNvSpPr/>
            <p:nvPr/>
          </p:nvSpPr>
          <p:spPr>
            <a:xfrm rot="16200000">
              <a:off x="2270592" y="2304888"/>
              <a:ext cx="91440" cy="3840480"/>
            </a:xfrm>
            <a:prstGeom prst="rightBracke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39748" y="3905999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1940s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19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Making visual connections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315560" y="3924300"/>
            <a:ext cx="8534400" cy="1181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Top detection per decade</a:t>
            </a:r>
            <a:endParaRPr lang="en-US" sz="28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917461" y="2286000"/>
            <a:ext cx="1132200" cy="1524000"/>
            <a:chOff x="7917461" y="2286000"/>
            <a:chExt cx="1132200" cy="1524000"/>
          </a:xfrm>
        </p:grpSpPr>
        <p:sp>
          <p:nvSpPr>
            <p:cNvPr id="57" name="TextBox 56"/>
            <p:cNvSpPr txBox="1"/>
            <p:nvPr/>
          </p:nvSpPr>
          <p:spPr>
            <a:xfrm>
              <a:off x="7917461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1990s</a:t>
              </a:r>
              <a:endParaRPr lang="en-US" dirty="0"/>
            </a:p>
          </p:txBody>
        </p:sp>
        <p:pic>
          <p:nvPicPr>
            <p:cNvPr id="30" name="Picture 2" descr="C:\Users\Yong Jae Lee\Dropbox\connectomes\examples\connectome1_dec1990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026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199719" y="2286000"/>
            <a:ext cx="1132200" cy="1524000"/>
            <a:chOff x="1199719" y="2286000"/>
            <a:chExt cx="1132200" cy="1524000"/>
          </a:xfrm>
        </p:grpSpPr>
        <p:sp>
          <p:nvSpPr>
            <p:cNvPr id="49" name="TextBox 48"/>
            <p:cNvSpPr txBox="1"/>
            <p:nvPr/>
          </p:nvSpPr>
          <p:spPr>
            <a:xfrm>
              <a:off x="1199719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1930s</a:t>
              </a:r>
              <a:endParaRPr lang="en-US" dirty="0"/>
            </a:p>
          </p:txBody>
        </p:sp>
        <p:pic>
          <p:nvPicPr>
            <p:cNvPr id="31" name="Picture 3" descr="C:\Users\Yong Jae Lee\Dropbox\connectomes\examples\connectome1_dec1930_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105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319343" y="2286000"/>
            <a:ext cx="1132200" cy="1524000"/>
            <a:chOff x="2319343" y="2286000"/>
            <a:chExt cx="1132200" cy="1524000"/>
          </a:xfrm>
        </p:grpSpPr>
        <p:sp>
          <p:nvSpPr>
            <p:cNvPr id="52" name="TextBox 51"/>
            <p:cNvSpPr txBox="1"/>
            <p:nvPr/>
          </p:nvSpPr>
          <p:spPr>
            <a:xfrm>
              <a:off x="2319343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1940s</a:t>
              </a:r>
              <a:endParaRPr lang="en-US" dirty="0"/>
            </a:p>
          </p:txBody>
        </p:sp>
        <p:pic>
          <p:nvPicPr>
            <p:cNvPr id="32" name="Picture 4" descr="C:\Users\Yong Jae Lee\Dropbox\connectomes\examples\connectome1_dec1940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259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558591" y="2286000"/>
            <a:ext cx="1132200" cy="1524000"/>
            <a:chOff x="4558591" y="2286000"/>
            <a:chExt cx="1132200" cy="1524000"/>
          </a:xfrm>
        </p:grpSpPr>
        <p:sp>
          <p:nvSpPr>
            <p:cNvPr id="54" name="TextBox 53"/>
            <p:cNvSpPr txBox="1"/>
            <p:nvPr/>
          </p:nvSpPr>
          <p:spPr>
            <a:xfrm>
              <a:off x="4558591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1960s</a:t>
              </a:r>
              <a:endParaRPr lang="en-US" dirty="0"/>
            </a:p>
          </p:txBody>
        </p:sp>
        <p:pic>
          <p:nvPicPr>
            <p:cNvPr id="33" name="Picture 5" descr="C:\Users\Yong Jae Lee\Dropbox\connectomes\examples\connectome1_dec1960_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567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678215" y="2286000"/>
            <a:ext cx="1132200" cy="1524000"/>
            <a:chOff x="5678215" y="2286000"/>
            <a:chExt cx="1132200" cy="1524000"/>
          </a:xfrm>
        </p:grpSpPr>
        <p:sp>
          <p:nvSpPr>
            <p:cNvPr id="55" name="TextBox 54"/>
            <p:cNvSpPr txBox="1"/>
            <p:nvPr/>
          </p:nvSpPr>
          <p:spPr>
            <a:xfrm>
              <a:off x="5678215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1970s</a:t>
              </a:r>
              <a:endParaRPr lang="en-US" dirty="0"/>
            </a:p>
          </p:txBody>
        </p:sp>
        <p:pic>
          <p:nvPicPr>
            <p:cNvPr id="34" name="Picture 6" descr="C:\Users\Yong Jae Lee\Dropbox\connectomes\examples\connectome1_dec1970_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721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797839" y="2286000"/>
            <a:ext cx="1132200" cy="1524000"/>
            <a:chOff x="6797839" y="2286000"/>
            <a:chExt cx="1132200" cy="1524000"/>
          </a:xfrm>
        </p:grpSpPr>
        <p:sp>
          <p:nvSpPr>
            <p:cNvPr id="56" name="TextBox 55"/>
            <p:cNvSpPr txBox="1"/>
            <p:nvPr/>
          </p:nvSpPr>
          <p:spPr>
            <a:xfrm>
              <a:off x="6797839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1980s</a:t>
              </a:r>
              <a:endParaRPr lang="en-US" dirty="0"/>
            </a:p>
          </p:txBody>
        </p:sp>
        <p:pic>
          <p:nvPicPr>
            <p:cNvPr id="35" name="Picture 7" descr="C:\Users\Yong Jae Lee\Dropbox\connectomes\examples\connectome1_dec1980_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875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0095" y="2286000"/>
            <a:ext cx="1132200" cy="1524000"/>
            <a:chOff x="80095" y="2286000"/>
            <a:chExt cx="1132200" cy="1524000"/>
          </a:xfrm>
        </p:grpSpPr>
        <p:sp>
          <p:nvSpPr>
            <p:cNvPr id="48" name="TextBox 47"/>
            <p:cNvSpPr txBox="1"/>
            <p:nvPr/>
          </p:nvSpPr>
          <p:spPr>
            <a:xfrm>
              <a:off x="80095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1920s</a:t>
              </a:r>
              <a:endParaRPr lang="en-US" dirty="0"/>
            </a:p>
          </p:txBody>
        </p:sp>
        <p:pic>
          <p:nvPicPr>
            <p:cNvPr id="36" name="Picture 8" descr="C:\Users\Yong Jae Lee\Desktop\New York\New Years Day\connectome1_dec1920_3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51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438967" y="2286000"/>
            <a:ext cx="1132200" cy="1524000"/>
            <a:chOff x="3438967" y="2286000"/>
            <a:chExt cx="1132200" cy="1524000"/>
          </a:xfrm>
        </p:grpSpPr>
        <p:sp>
          <p:nvSpPr>
            <p:cNvPr id="53" name="TextBox 52"/>
            <p:cNvSpPr txBox="1"/>
            <p:nvPr/>
          </p:nvSpPr>
          <p:spPr>
            <a:xfrm>
              <a:off x="3438967" y="2286000"/>
              <a:ext cx="113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1950s</a:t>
              </a:r>
              <a:endParaRPr lang="en-US" dirty="0"/>
            </a:p>
          </p:txBody>
        </p:sp>
        <p:pic>
          <p:nvPicPr>
            <p:cNvPr id="37" name="Picture 9" descr="C:\Users\Yong Jae Lee\Desktop\New York\New Years Day\connectome1_dec1950_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413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rved Up Arrow 3"/>
          <p:cNvSpPr/>
          <p:nvPr/>
        </p:nvSpPr>
        <p:spPr>
          <a:xfrm>
            <a:off x="666750" y="4048125"/>
            <a:ext cx="8183210" cy="11239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Making visual connections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15560" y="3924300"/>
            <a:ext cx="8534400" cy="57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Top detection per decade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095" y="2286000"/>
            <a:ext cx="11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1920s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199719" y="2286000"/>
            <a:ext cx="11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1930s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319343" y="2286000"/>
            <a:ext cx="11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1940s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438967" y="2286000"/>
            <a:ext cx="11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1950s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58591" y="2286000"/>
            <a:ext cx="11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1960s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678215" y="2286000"/>
            <a:ext cx="11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1970s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797839" y="2286000"/>
            <a:ext cx="11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1980s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917461" y="2286000"/>
            <a:ext cx="11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1990s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951" y="2731008"/>
            <a:ext cx="8955067" cy="1078992"/>
            <a:chOff x="91951" y="2731008"/>
            <a:chExt cx="8955067" cy="1078992"/>
          </a:xfrm>
        </p:grpSpPr>
        <p:pic>
          <p:nvPicPr>
            <p:cNvPr id="7170" name="Picture 2" descr="C:\Users\Yong Jae Lee\Desktop\New York\connectome1_dec1980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875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C:\Users\Yong Jae Lee\Desktop\New York\connectome1_dec1920_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51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C:\Users\Yong Jae Lee\Desktop\New York\connectome1_dec1930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105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 descr="C:\Users\Yong Jae Lee\Desktop\New York\connectome1_dec1940_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259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C:\Users\Yong Jae Lee\Desktop\New York\connectome1_dec1950_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413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 descr="C:\Users\Yong Jae Lee\Desktop\New York\connectome1_dec1960_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567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C:\Users\Yong Jae Lee\Desktop\New York\connectome1_dec1970_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721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7" name="Picture 9" descr="C:\Users\Yong Jae Lee\Desktop\New York\connectome1_dec1990_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026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62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Making visual connections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0" y="1192608"/>
            <a:ext cx="804562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90178" y="3429000"/>
            <a:ext cx="241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Initial model (1920s)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3429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Final model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0008" y="3940984"/>
            <a:ext cx="8083627" cy="2638252"/>
            <a:chOff x="550008" y="4086458"/>
            <a:chExt cx="8083627" cy="2638252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08" y="4086458"/>
              <a:ext cx="8083627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416058" y="6324600"/>
              <a:ext cx="2350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Initial model (1940s)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00800" y="6324600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Final model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6229350" y="2399685"/>
            <a:ext cx="866775" cy="1029315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Results: Example connections</a:t>
            </a:r>
            <a:endParaRPr lang="en-US" sz="40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906220" y="1173480"/>
            <a:ext cx="7399580" cy="5303520"/>
            <a:chOff x="957263" y="1295400"/>
            <a:chExt cx="7229475" cy="51816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295400"/>
              <a:ext cx="7162800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3" y="3924300"/>
              <a:ext cx="7229475" cy="255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ight Arrow 4"/>
          <p:cNvSpPr/>
          <p:nvPr/>
        </p:nvSpPr>
        <p:spPr>
          <a:xfrm>
            <a:off x="198782" y="3140765"/>
            <a:ext cx="707437" cy="397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98782" y="5077851"/>
            <a:ext cx="707437" cy="397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style-aware regression models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358880" y="-1481737"/>
            <a:ext cx="457200" cy="758904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34594" y="2602468"/>
            <a:ext cx="21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model 1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4358880" y="496016"/>
            <a:ext cx="457200" cy="758904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34594" y="4507468"/>
            <a:ext cx="21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model 2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556760" y="495300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556760" y="516636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556760" y="539496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81000" y="55626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Support vector </a:t>
            </a:r>
            <a:r>
              <a:rPr lang="en-US" sz="2800" dirty="0" err="1" smtClean="0"/>
              <a:t>regressors</a:t>
            </a:r>
            <a:r>
              <a:rPr lang="en-US" sz="2800" dirty="0" smtClean="0"/>
              <a:t> with Gaussian kernels</a:t>
            </a:r>
          </a:p>
          <a:p>
            <a:r>
              <a:rPr lang="en-US" sz="2800" dirty="0" smtClean="0"/>
              <a:t>Input: HOG, output: date/geo-location</a:t>
            </a:r>
            <a:endParaRPr lang="en-US" sz="2800" i="1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92960" y="1078468"/>
            <a:ext cx="7589040" cy="914400"/>
            <a:chOff x="91951" y="4738255"/>
            <a:chExt cx="8955067" cy="1078992"/>
          </a:xfrm>
        </p:grpSpPr>
        <p:pic>
          <p:nvPicPr>
            <p:cNvPr id="24" name="Picture 2" descr="C:\Users\Yong Jae Lee\Dropbox\connectomes\examples\connectome1_dec1990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026" y="4738255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C:\Users\Yong Jae Lee\Dropbox\connectomes\examples\connectome1_dec1930_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105" y="4738255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Yong Jae Lee\Dropbox\connectomes\examples\connectome1_dec1940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259" y="4738255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Yong Jae Lee\Dropbox\connectomes\examples\connectome1_dec1960_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567" y="4738255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C:\Users\Yong Jae Lee\Dropbox\connectomes\examples\connectome1_dec1970_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721" y="4738255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Yong Jae Lee\Dropbox\connectomes\examples\connectome1_dec1980_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875" y="4738255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Yong Jae Lee\Desktop\New York\New Years Day\connectome1_dec1920_3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51" y="4738255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9" descr="C:\Users\Yong Jae Lee\Desktop\New York\New Years Day\connectome1_dec1950_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413" y="4738255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792960" y="3120753"/>
            <a:ext cx="7589040" cy="914400"/>
            <a:chOff x="91951" y="2731008"/>
            <a:chExt cx="8955067" cy="1078992"/>
          </a:xfrm>
        </p:grpSpPr>
        <p:pic>
          <p:nvPicPr>
            <p:cNvPr id="33" name="Picture 2" descr="C:\Users\Yong Jae Lee\Desktop\New York\connectome1_dec1980_1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875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C:\Users\Yong Jae Lee\Desktop\New York\connectome1_dec1920_5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51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C:\Users\Yong Jae Lee\Desktop\New York\connectome1_dec1930_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105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" descr="C:\Users\Yong Jae Lee\Desktop\New York\connectome1_dec1940_1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259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C:\Users\Yong Jae Lee\Desktop\New York\connectome1_dec1950_2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413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7" descr="C:\Users\Yong Jae Lee\Desktop\New York\connectome1_dec1960_1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567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C:\Users\Yong Jae Lee\Desktop\New York\connectome1_dec1970_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721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9" descr="C:\Users\Yong Jae Lee\Desktop\New York\connectome1_dec1990_4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026" y="2731008"/>
              <a:ext cx="1078992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26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style-aware regression models</a:t>
            </a:r>
          </a:p>
        </p:txBody>
      </p:sp>
      <p:pic>
        <p:nvPicPr>
          <p:cNvPr id="4" name="Picture 2" descr="C:\Users\Yong Jae Lee\Application Data\SSH\temp\00086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7846"/>
            <a:ext cx="3378308" cy="27729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4495800" y="1846514"/>
            <a:ext cx="457200" cy="2895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833517" y="1066800"/>
            <a:ext cx="0" cy="448056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834346" y="1552210"/>
            <a:ext cx="621881" cy="628378"/>
            <a:chOff x="7467600" y="2059678"/>
            <a:chExt cx="533400" cy="538973"/>
          </a:xfrm>
        </p:grpSpPr>
        <p:sp>
          <p:nvSpPr>
            <p:cNvPr id="10" name="Rectangle 9"/>
            <p:cNvSpPr/>
            <p:nvPr/>
          </p:nvSpPr>
          <p:spPr>
            <a:xfrm>
              <a:off x="7471203" y="2059678"/>
              <a:ext cx="320615" cy="762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67600" y="2522451"/>
              <a:ext cx="533400" cy="762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68779" y="1331389"/>
            <a:ext cx="2733051" cy="988451"/>
            <a:chOff x="4918362" y="2349604"/>
            <a:chExt cx="2344195" cy="84781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18362" y="2407188"/>
              <a:ext cx="697312" cy="7315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73038" y="2349604"/>
              <a:ext cx="430739" cy="4572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671103" y="2424315"/>
              <a:ext cx="945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detector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26618" y="2889642"/>
              <a:ext cx="17359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regression output</a:t>
              </a:r>
              <a:endParaRPr lang="en-US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56663" y="2704476"/>
            <a:ext cx="3031111" cy="1015746"/>
            <a:chOff x="5256663" y="2704476"/>
            <a:chExt cx="3031111" cy="1015746"/>
          </a:xfrm>
        </p:grpSpPr>
        <p:grpSp>
          <p:nvGrpSpPr>
            <p:cNvPr id="31" name="Group 30"/>
            <p:cNvGrpSpPr/>
            <p:nvPr/>
          </p:nvGrpSpPr>
          <p:grpSpPr>
            <a:xfrm>
              <a:off x="5256663" y="2704476"/>
              <a:ext cx="2742794" cy="1015746"/>
              <a:chOff x="4907970" y="3960988"/>
              <a:chExt cx="2352552" cy="871226"/>
            </a:xfrm>
          </p:grpSpPr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483967" y="3960988"/>
                <a:ext cx="531784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907970" y="4035646"/>
                <a:ext cx="815754" cy="731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5716123" y="4023563"/>
                <a:ext cx="9455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detector</a:t>
                </a:r>
                <a:endParaRPr lang="en-US" sz="1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524583" y="4524437"/>
                <a:ext cx="17359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regression output</a:t>
                </a:r>
                <a:endParaRPr lang="en-US" sz="14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833517" y="2912427"/>
              <a:ext cx="454257" cy="628378"/>
              <a:chOff x="7466889" y="3226364"/>
              <a:chExt cx="389626" cy="53897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470492" y="3226364"/>
                <a:ext cx="386023" cy="7620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466889" y="3689137"/>
                <a:ext cx="324929" cy="7620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197933" y="4071859"/>
            <a:ext cx="1246180" cy="1034619"/>
            <a:chOff x="7197933" y="4071859"/>
            <a:chExt cx="1246180" cy="1034619"/>
          </a:xfrm>
        </p:grpSpPr>
        <p:grpSp>
          <p:nvGrpSpPr>
            <p:cNvPr id="35" name="Group 34"/>
            <p:cNvGrpSpPr/>
            <p:nvPr/>
          </p:nvGrpSpPr>
          <p:grpSpPr>
            <a:xfrm>
              <a:off x="7197933" y="4245944"/>
              <a:ext cx="106608" cy="621881"/>
              <a:chOff x="4556760" y="5501515"/>
              <a:chExt cx="91440" cy="533400"/>
            </a:xfrm>
          </p:grpSpPr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4556760" y="550151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4556760" y="571487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4556760" y="594347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834722" y="4071859"/>
              <a:ext cx="609391" cy="1034619"/>
              <a:chOff x="7467922" y="4220833"/>
              <a:chExt cx="522687" cy="887414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7471203" y="4220833"/>
                <a:ext cx="132993" cy="7620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467922" y="4631819"/>
                <a:ext cx="132993" cy="7620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488126" y="5013538"/>
                <a:ext cx="502483" cy="94709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1869" y="1900198"/>
            <a:ext cx="1198285" cy="12570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381000" y="55626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Train image-level regression model using outputs of visual element detectors and </a:t>
            </a:r>
            <a:r>
              <a:rPr lang="en-US" sz="2800" dirty="0" err="1" smtClean="0"/>
              <a:t>regressors</a:t>
            </a:r>
            <a:r>
              <a:rPr lang="en-US" sz="2800" dirty="0" smtClean="0"/>
              <a:t> as features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5454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28629 0.00301 L 0.28854 0.05463 L -0.03264 0.05487 L -0.0316 0.14723 L 0.02188 0.15186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fashionspot.com/images/stories/thefashionspot.com/article_imgs/image/ss1970s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67205" cy="72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268" y="177225"/>
            <a:ext cx="128753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when</a:t>
            </a:r>
            <a:r>
              <a:rPr lang="en-US" sz="3200" i="1" dirty="0" smtClean="0">
                <a:solidFill>
                  <a:srgbClr val="FF0000"/>
                </a:solidFill>
              </a:rPr>
              <a:t>?</a:t>
            </a:r>
            <a:endParaRPr lang="en-US" sz="3200" i="1" dirty="0"/>
          </a:p>
        </p:txBody>
      </p:sp>
      <p:sp>
        <p:nvSpPr>
          <p:cNvPr id="2" name="Oval 1"/>
          <p:cNvSpPr/>
          <p:nvPr/>
        </p:nvSpPr>
        <p:spPr>
          <a:xfrm>
            <a:off x="1981200" y="4495800"/>
            <a:ext cx="990600" cy="1905000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10320" y="4267200"/>
            <a:ext cx="1495079" cy="2157845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2743200"/>
            <a:ext cx="3810000" cy="3124200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66519" y="177224"/>
            <a:ext cx="101822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1972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735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4042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Results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493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Results: Date/Geo-location prediction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7980" y="1219200"/>
            <a:ext cx="8657420" cy="2943160"/>
            <a:chOff x="257980" y="1295399"/>
            <a:chExt cx="8657420" cy="2943160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257980" y="1295399"/>
              <a:ext cx="3685913" cy="2527031"/>
              <a:chOff x="1143000" y="4236720"/>
              <a:chExt cx="2743200" cy="2270760"/>
            </a:xfrm>
          </p:grpSpPr>
          <p:pic>
            <p:nvPicPr>
              <p:cNvPr id="14" name="Picture 22" descr="C:\Users\Yong Jae Lee\Application Data\SSH\temp\0021232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9369" y="5410200"/>
                <a:ext cx="1336831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C:\Users\Yong Jae Lee\Application Data\SSH\temp\00086639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4236720"/>
                <a:ext cx="1336831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C:\Users\Yong Jae Lee\Application Data\SSH\temp\0020081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5410200"/>
                <a:ext cx="1336831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C:\Users\Yong Jae Lee\Application Data\SSH\temp\00149887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9369" y="4236720"/>
                <a:ext cx="1336831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257980" y="3869227"/>
              <a:ext cx="36859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Crawled from www.cardatabase.net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21230" y="3869227"/>
              <a:ext cx="4394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Crawled from Google Street View</a:t>
              </a:r>
              <a:endParaRPr lang="en-US" dirty="0"/>
            </a:p>
          </p:txBody>
        </p: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4521230" y="1295399"/>
              <a:ext cx="4394170" cy="2527031"/>
              <a:chOff x="658668" y="5372910"/>
              <a:chExt cx="3244886" cy="1866090"/>
            </a:xfrm>
          </p:grpSpPr>
          <p:pic>
            <p:nvPicPr>
              <p:cNvPr id="43" name="Picture 4" descr="C:\Users\Yong Jae Lee\Application Data\SSH\temp\32.135570_-80.811993_270_-004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0729" y="6324600"/>
                <a:ext cx="1592825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6" descr="C:\Users\Yong Jae Lee\Application Data\SSH\temp\33.601392_-79.061986_270_-00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0729" y="5372910"/>
                <a:ext cx="1592825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C:\Users\Yong Jae Lee\Application Data\SSH\temp\30.384387_-81.435933_270_-004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668" y="6324600"/>
                <a:ext cx="1592825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0" descr="C:\Users\Yong Jae Lee\Application Data\SSH\temp\32.744284_-79.942528_270_-00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668" y="5372910"/>
                <a:ext cx="1592825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257980" y="4421240"/>
            <a:ext cx="3685913" cy="1796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 smtClean="0"/>
              <a:t>13,473 images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Tagged with </a:t>
            </a:r>
            <a:r>
              <a:rPr lang="en-US" sz="2800" dirty="0" smtClean="0">
                <a:solidFill>
                  <a:srgbClr val="C00000"/>
                </a:solidFill>
              </a:rPr>
              <a:t>year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1920 – 1999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21230" y="4421240"/>
            <a:ext cx="4622770" cy="1499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 smtClean="0"/>
              <a:t>4,455 images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Tagged with </a:t>
            </a:r>
            <a:r>
              <a:rPr lang="en-US" sz="2800" dirty="0" smtClean="0">
                <a:solidFill>
                  <a:srgbClr val="C00000"/>
                </a:solidFill>
              </a:rPr>
              <a:t>GPS coordinate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N. Carolina to Georgia</a:t>
            </a:r>
          </a:p>
        </p:txBody>
      </p:sp>
    </p:spTree>
    <p:extLst>
      <p:ext uri="{BB962C8B-B14F-4D97-AF65-F5344CB8AC3E}">
        <p14:creationId xmlns:p14="http://schemas.microsoft.com/office/powerpoint/2010/main" val="14064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24242"/>
              </p:ext>
            </p:extLst>
          </p:nvPr>
        </p:nvGraphicFramePr>
        <p:xfrm>
          <a:off x="45469" y="4343401"/>
          <a:ext cx="9060430" cy="1493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5350"/>
                <a:gridCol w="1537762"/>
                <a:gridCol w="2517295"/>
                <a:gridCol w="1864272"/>
                <a:gridCol w="1695751"/>
              </a:tblGrid>
              <a:tr h="466725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Doersch</a:t>
                      </a:r>
                      <a:r>
                        <a:rPr lang="en-US" sz="2000" dirty="0" smtClean="0"/>
                        <a:t> et al.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ECCV, SIGGRAPH 2012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Spatia</a:t>
                      </a:r>
                      <a:r>
                        <a:rPr lang="en-US" sz="2000" baseline="0" dirty="0" smtClean="0"/>
                        <a:t>l pyramid matching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Dense SIFT</a:t>
                      </a:r>
                    </a:p>
                    <a:p>
                      <a:pPr algn="ctr"/>
                      <a:r>
                        <a:rPr lang="en-US" sz="2000" dirty="0" smtClean="0"/>
                        <a:t>bag-of-words</a:t>
                      </a:r>
                      <a:endParaRPr lang="en-US" sz="2000" dirty="0"/>
                    </a:p>
                  </a:txBody>
                  <a:tcPr/>
                </a:tc>
              </a:tr>
              <a:tr h="34099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Cars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8.56 </a:t>
                      </a:r>
                      <a:r>
                        <a:rPr lang="en-US" sz="2000" baseline="0" dirty="0" smtClean="0"/>
                        <a:t>(years)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9.72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11.81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15.39</a:t>
                      </a:r>
                      <a:endParaRPr lang="en-US" sz="20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Street View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77.66 </a:t>
                      </a:r>
                      <a:r>
                        <a:rPr lang="en-US" sz="2000" baseline="0" dirty="0" smtClean="0"/>
                        <a:t>(miles)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87.47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83.92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97.78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Results: Date/Geo-location prediction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1375284" y="584829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Mean Absolute Prediction Error</a:t>
            </a:r>
            <a:endParaRPr lang="en-US" sz="20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7980" y="1219200"/>
            <a:ext cx="8657420" cy="2943160"/>
            <a:chOff x="257980" y="1295399"/>
            <a:chExt cx="8657420" cy="2943160"/>
          </a:xfrm>
        </p:grpSpPr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257980" y="1295399"/>
              <a:ext cx="3685913" cy="2527031"/>
              <a:chOff x="1143000" y="4236720"/>
              <a:chExt cx="2743200" cy="2270760"/>
            </a:xfrm>
          </p:grpSpPr>
          <p:pic>
            <p:nvPicPr>
              <p:cNvPr id="30" name="Picture 22" descr="C:\Users\Yong Jae Lee\Application Data\SSH\temp\0021232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9369" y="5410200"/>
                <a:ext cx="1336831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C:\Users\Yong Jae Lee\Application Data\SSH\temp\0008663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4236720"/>
                <a:ext cx="1336831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C:\Users\Yong Jae Lee\Application Data\SSH\temp\0020081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5410200"/>
                <a:ext cx="1336831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4" descr="C:\Users\Yong Jae Lee\Application Data\SSH\temp\00149887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9369" y="4236720"/>
                <a:ext cx="1336831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257980" y="3869227"/>
              <a:ext cx="36859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Crawled from www.cardatabase.net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1230" y="3869227"/>
              <a:ext cx="4394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Crawled from Google Street View</a:t>
              </a:r>
              <a:endParaRPr lang="en-US" dirty="0"/>
            </a:p>
          </p:txBody>
        </p: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4521230" y="1295399"/>
              <a:ext cx="4394170" cy="2527031"/>
              <a:chOff x="658668" y="5372910"/>
              <a:chExt cx="3244886" cy="1866090"/>
            </a:xfrm>
          </p:grpSpPr>
          <p:pic>
            <p:nvPicPr>
              <p:cNvPr id="26" name="Picture 4" descr="C:\Users\Yong Jae Lee\Application Data\SSH\temp\32.135570_-80.811993_270_-00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0729" y="6324600"/>
                <a:ext cx="1592825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6" descr="C:\Users\Yong Jae Lee\Application Data\SSH\temp\33.601392_-79.061986_270_-004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0729" y="5372910"/>
                <a:ext cx="1592825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C:\Users\Yong Jae Lee\Application Data\SSH\temp\30.384387_-81.435933_270_-00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668" y="6324600"/>
                <a:ext cx="1592825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0" descr="C:\Users\Yong Jae Lee\Application Data\SSH\temp\32.744284_-79.942528_270_-004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668" y="5372910"/>
                <a:ext cx="1592825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902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Results: Learned styles</a:t>
            </a:r>
            <a:endParaRPr lang="en-US" sz="40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0" y="1325880"/>
            <a:ext cx="9144000" cy="4846320"/>
            <a:chOff x="460164" y="1647825"/>
            <a:chExt cx="8249011" cy="43719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647825"/>
              <a:ext cx="7928388" cy="4023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460164" y="4876800"/>
              <a:ext cx="8249011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dirty="0" smtClean="0"/>
                <a:t>Average of top predictions per decade</a:t>
              </a:r>
              <a:endParaRPr lang="en-US" sz="2800" i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457200" y="3638550"/>
            <a:ext cx="3305175" cy="1343026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Extra: Fine-grained recognition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12520"/>
            <a:ext cx="8274832" cy="292608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60263"/>
              </p:ext>
            </p:extLst>
          </p:nvPr>
        </p:nvGraphicFramePr>
        <p:xfrm>
          <a:off x="4058653" y="4248762"/>
          <a:ext cx="4673380" cy="10061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1547"/>
                <a:gridCol w="1447800"/>
                <a:gridCol w="1874033"/>
              </a:tblGrid>
              <a:tr h="6403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Zhang</a:t>
                      </a:r>
                      <a:r>
                        <a:rPr lang="en-US" baseline="0" dirty="0" smtClean="0"/>
                        <a:t> et al. </a:t>
                      </a:r>
                    </a:p>
                    <a:p>
                      <a:pPr algn="ctr"/>
                      <a:r>
                        <a:rPr lang="en-US" baseline="0" dirty="0" smtClean="0"/>
                        <a:t>CVPR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Berg, </a:t>
                      </a:r>
                      <a:r>
                        <a:rPr lang="en-US" dirty="0" err="1" smtClean="0"/>
                        <a:t>Belhumeur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CVPR 2013</a:t>
                      </a:r>
                      <a:endParaRPr lang="en-US" dirty="0"/>
                    </a:p>
                  </a:txBody>
                  <a:tcPr/>
                </a:tc>
              </a:tr>
              <a:tr h="1977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41.01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56.89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199" y="4133671"/>
            <a:ext cx="3376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Mean classification accuracy on Caltech-UCSD Birds 2011 dataset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70000"/>
              </p:ext>
            </p:extLst>
          </p:nvPr>
        </p:nvGraphicFramePr>
        <p:xfrm>
          <a:off x="4058652" y="5470892"/>
          <a:ext cx="4673380" cy="10061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1548"/>
                <a:gridCol w="1447800"/>
                <a:gridCol w="1874032"/>
              </a:tblGrid>
              <a:tr h="6403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Zhang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et al.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ICCV 2013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Chai et al.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ICCV 2013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Gavves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et al.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ICCV 2013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7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50.98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59.40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62.70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90550" y="5495925"/>
            <a:ext cx="2295525" cy="369332"/>
            <a:chOff x="590550" y="6086475"/>
            <a:chExt cx="2295525" cy="369332"/>
          </a:xfrm>
        </p:grpSpPr>
        <p:sp>
          <p:nvSpPr>
            <p:cNvPr id="2" name="TextBox 1"/>
            <p:cNvSpPr txBox="1"/>
            <p:nvPr/>
          </p:nvSpPr>
          <p:spPr>
            <a:xfrm>
              <a:off x="885824" y="6086475"/>
              <a:ext cx="200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weak-supervision</a:t>
              </a:r>
              <a:endParaRPr lang="en-US" i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0550" y="6128266"/>
              <a:ext cx="295274" cy="28575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0550" y="5953125"/>
            <a:ext cx="2295525" cy="369332"/>
            <a:chOff x="590550" y="6086475"/>
            <a:chExt cx="2295525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85824" y="6086475"/>
              <a:ext cx="200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s</a:t>
              </a:r>
              <a:r>
                <a:rPr lang="en-US" i="1" dirty="0" smtClean="0"/>
                <a:t>trong-supervision</a:t>
              </a:r>
              <a:endParaRPr lang="en-US" i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0550" y="6128266"/>
              <a:ext cx="295274" cy="28575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89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447800"/>
            <a:ext cx="8257056" cy="46783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Models </a:t>
            </a:r>
            <a:r>
              <a:rPr lang="en-US" i="1" dirty="0" smtClean="0"/>
              <a:t>visual style</a:t>
            </a:r>
            <a:r>
              <a:rPr lang="en-US" dirty="0" smtClean="0"/>
              <a:t>: appearance correlated with time/space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First establish visual </a:t>
            </a:r>
            <a:r>
              <a:rPr lang="en-US" dirty="0"/>
              <a:t>connections </a:t>
            </a:r>
            <a:r>
              <a:rPr lang="en-US" dirty="0" smtClean="0"/>
              <a:t>to create </a:t>
            </a:r>
            <a:r>
              <a:rPr lang="en-US" dirty="0"/>
              <a:t>a </a:t>
            </a:r>
            <a:r>
              <a:rPr lang="en-US" i="1" dirty="0" smtClean="0"/>
              <a:t>closed-world,</a:t>
            </a:r>
            <a:r>
              <a:rPr lang="en-US" dirty="0" smtClean="0"/>
              <a:t> then focus on </a:t>
            </a:r>
            <a:r>
              <a:rPr lang="en-US" i="1" dirty="0" smtClean="0"/>
              <a:t>style-specific differences</a:t>
            </a:r>
          </a:p>
          <a:p>
            <a:pPr>
              <a:spcBef>
                <a:spcPts val="0"/>
              </a:spcBef>
            </a:pPr>
            <a:endParaRPr lang="en-US" sz="2400" i="1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95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981 De Lorean DMC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26" y="2486025"/>
            <a:ext cx="336014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5181600"/>
            <a:ext cx="8584442" cy="607491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</a:pPr>
            <a:endParaRPr lang="en-US" sz="2400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i="1" dirty="0" smtClean="0"/>
              <a:t>Code and data will be available at </a:t>
            </a:r>
            <a:r>
              <a:rPr lang="en-US" sz="2400" dirty="0" smtClean="0"/>
              <a:t>www.eecs.berkeley.edu/~yjlee22</a:t>
            </a:r>
            <a:endParaRPr lang="en-US" dirty="0" smtClean="0"/>
          </a:p>
          <a:p>
            <a:pPr algn="ctr">
              <a:spcBef>
                <a:spcPts val="0"/>
              </a:spcBef>
            </a:pPr>
            <a:endParaRPr lang="en-US" dirty="0" smtClean="0"/>
          </a:p>
          <a:p>
            <a:pPr algn="ctr">
              <a:spcBef>
                <a:spcPts val="0"/>
              </a:spcBef>
            </a:pPr>
            <a:endParaRPr lang="en-US" dirty="0" smtClean="0"/>
          </a:p>
        </p:txBody>
      </p:sp>
      <p:pic>
        <p:nvPicPr>
          <p:cNvPr id="3076" name="Picture 4" descr="http://www.techsmart.co.za/data/articles/Top%205%20movie%20vehicles/image/back_to_the_future_delore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1524000"/>
            <a:ext cx="863193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fyw-contest_10-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097" y="0"/>
            <a:ext cx="9155097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77225"/>
            <a:ext cx="14125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where?</a:t>
            </a:r>
            <a:endParaRPr lang="en-US" sz="32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995249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4409" y="6225600"/>
            <a:ext cx="702083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/>
              <a:t>“The View From </a:t>
            </a:r>
            <a:r>
              <a:rPr lang="en-US" sz="3200" i="1" dirty="0"/>
              <a:t>Y</a:t>
            </a:r>
            <a:r>
              <a:rPr lang="en-US" sz="3200" i="1" dirty="0" smtClean="0"/>
              <a:t>our Window” challenge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858684" y="4572001"/>
            <a:ext cx="3560916" cy="1447800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3248892"/>
            <a:ext cx="3560916" cy="1447800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469612"/>
            <a:ext cx="3560916" cy="2197388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1281" y="177224"/>
            <a:ext cx="27346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Krakow, Poland</a:t>
            </a:r>
            <a:endParaRPr lang="en-US" sz="3200" i="1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988125" y="870087"/>
            <a:ext cx="1936451" cy="1643617"/>
            <a:chOff x="6837516" y="708722"/>
            <a:chExt cx="2306484" cy="1957692"/>
          </a:xfrm>
        </p:grpSpPr>
        <p:pic>
          <p:nvPicPr>
            <p:cNvPr id="1026" name="Picture 2" descr="https://encrypted-tbn1.gstatic.com/images?q=tbn:ANd9GcR8ZRUxLxEecyPOZgKPVU1QWicLQAu7Ynr8zHgEmNXg4hrK8i2fd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516" y="708722"/>
              <a:ext cx="2306484" cy="15911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837516" y="2299825"/>
              <a:ext cx="2306484" cy="366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Church of Peter &amp; Paul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147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381000" y="2084606"/>
            <a:ext cx="2537832" cy="1920240"/>
            <a:chOff x="457200" y="2066325"/>
            <a:chExt cx="2360046" cy="1785719"/>
          </a:xfrm>
        </p:grpSpPr>
        <p:grpSp>
          <p:nvGrpSpPr>
            <p:cNvPr id="50" name="Group 49"/>
            <p:cNvGrpSpPr/>
            <p:nvPr/>
          </p:nvGrpSpPr>
          <p:grpSpPr>
            <a:xfrm>
              <a:off x="457200" y="2204349"/>
              <a:ext cx="2297283" cy="1597713"/>
              <a:chOff x="2029178" y="1854852"/>
              <a:chExt cx="2297283" cy="1597713"/>
            </a:xfrm>
          </p:grpSpPr>
          <p:pic>
            <p:nvPicPr>
              <p:cNvPr id="54" name="Picture 6" descr="C:\Documents and Settings\grauman\Desktop\data\MSRC_ObjCategImageDatabase_v2\MSRC_ObjCategImageDatabase_v2\Images\2_25_s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10372"/>
              <a:stretch>
                <a:fillRect/>
              </a:stretch>
            </p:blipFill>
            <p:spPr bwMode="auto">
              <a:xfrm>
                <a:off x="2153633" y="1854852"/>
                <a:ext cx="532447" cy="8145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5" name="Picture 8" descr="C:\Documents and Settings\grauman\Desktop\data\MSRC_ObjCategImageDatabase_v2\MSRC_ObjCategImageDatabase_v2\Images\3_20_s.bm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29178" y="2656131"/>
                <a:ext cx="800826" cy="6056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6" name="Picture 12" descr="C:\Documents and Settings\grauman\Desktop\data\MSRC_ObjCategImageDatabase_v2\MSRC_ObjCategImageDatabase_v2\Images\17_12_s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9227" y="2279058"/>
                <a:ext cx="803820" cy="6078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7" name="Picture 19" descr="C:\Documents and Settings\grauman\Desktop\data\MSRC_ObjCategImageDatabase_v2\MSRC_ObjCategImageDatabase_v2\Images\17_16_s.bm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60414" y="2750399"/>
                <a:ext cx="803819" cy="6078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8" name="Picture 10" descr="C:\Documents and Settings\grauman\Desktop\data\MSRC_ObjCategImageDatabase_v2\MSRC_ObjCategImageDatabase_v2\Images\3_27_s.bm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37774" y="2396893"/>
                <a:ext cx="800826" cy="6056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9" name="Picture 58" descr="C:\Documents and Settings\grauman\Desktop\data\MSRC_ObjCategImageDatabase_v2\MSRC_ObjCategImageDatabase_v2\Images\8_18_s.bmp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22642" y="1854852"/>
                <a:ext cx="803819" cy="6078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60" name="Picture 15" descr="C:\Documents and Settings\grauman\Desktop\data\MSRC_ObjCategImageDatabase_v2\MSRC_ObjCategImageDatabase_v2\Images\4_7_s.bmp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13682" y="2844667"/>
                <a:ext cx="803819" cy="6078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61" name="Picture 44" descr="17_5_s.bmp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775910" y="1972687"/>
                <a:ext cx="803689" cy="6078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pic>
          <p:nvPicPr>
            <p:cNvPr id="51" name="Picture 3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621" y="2557148"/>
              <a:ext cx="809625" cy="6064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52" y="3236453"/>
              <a:ext cx="821846" cy="6155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2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158" y="2066325"/>
              <a:ext cx="922673" cy="5536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Visual data mining in Computer Vision</a:t>
            </a:r>
            <a:endParaRPr lang="en-US" sz="4000" dirty="0"/>
          </a:p>
        </p:txBody>
      </p:sp>
      <p:sp>
        <p:nvSpPr>
          <p:cNvPr id="4" name="AutoShape 29"/>
          <p:cNvSpPr>
            <a:spLocks noChangeArrowheads="1"/>
          </p:cNvSpPr>
          <p:nvPr/>
        </p:nvSpPr>
        <p:spPr bwMode="auto">
          <a:xfrm>
            <a:off x="304800" y="1677162"/>
            <a:ext cx="2737606" cy="2556284"/>
          </a:xfrm>
          <a:prstGeom prst="can">
            <a:avLst>
              <a:gd name="adj" fmla="val 97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u="none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7419" y="2003118"/>
            <a:ext cx="2614381" cy="2183099"/>
            <a:chOff x="2699792" y="1520788"/>
            <a:chExt cx="2628292" cy="2376263"/>
          </a:xfrm>
        </p:grpSpPr>
        <p:sp>
          <p:nvSpPr>
            <p:cNvPr id="13" name="Rectangle 12"/>
            <p:cNvSpPr/>
            <p:nvPr/>
          </p:nvSpPr>
          <p:spPr>
            <a:xfrm>
              <a:off x="2699792" y="1520788"/>
              <a:ext cx="2628292" cy="231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friendship_network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892473" y="1461441"/>
              <a:ext cx="2242929" cy="2628292"/>
            </a:xfrm>
            <a:prstGeom prst="rect">
              <a:avLst/>
            </a:prstGeom>
          </p:spPr>
        </p:pic>
      </p:grpSp>
      <p:sp>
        <p:nvSpPr>
          <p:cNvPr id="48" name="Right Arrow 47"/>
          <p:cNvSpPr/>
          <p:nvPr/>
        </p:nvSpPr>
        <p:spPr>
          <a:xfrm>
            <a:off x="3352800" y="2785296"/>
            <a:ext cx="609600" cy="4236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37"/>
          <p:cNvSpPr txBox="1">
            <a:spLocks noChangeArrowheads="1"/>
          </p:cNvSpPr>
          <p:nvPr/>
        </p:nvSpPr>
        <p:spPr bwMode="auto">
          <a:xfrm>
            <a:off x="520306" y="4309646"/>
            <a:ext cx="23065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u="none" dirty="0" smtClean="0">
                <a:latin typeface="Arial" pitchFamily="34" charset="0"/>
                <a:cs typeface="Arial" pitchFamily="34" charset="0"/>
              </a:rPr>
              <a:t>Visual world</a:t>
            </a:r>
            <a:endParaRPr lang="en-US" sz="1400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323274" y="6019800"/>
            <a:ext cx="8497454" cy="6312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approaches mine </a:t>
            </a:r>
            <a:r>
              <a:rPr lang="en-US" sz="2800" i="1" dirty="0" smtClean="0"/>
              <a:t>globally consistent </a:t>
            </a:r>
            <a:r>
              <a:rPr lang="en-US" sz="2800" dirty="0" smtClean="0"/>
              <a:t>patterns</a:t>
            </a:r>
            <a:r>
              <a:rPr lang="en-US" sz="1600" dirty="0" smtClean="0"/>
              <a:t>        </a:t>
            </a:r>
            <a:endParaRPr lang="en-US" sz="28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810000" y="3230880"/>
            <a:ext cx="5295900" cy="2528837"/>
            <a:chOff x="3867433" y="3255774"/>
            <a:chExt cx="5444925" cy="2599998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4397373" y="3255774"/>
              <a:ext cx="4311748" cy="1828800"/>
              <a:chOff x="5204141" y="3196616"/>
              <a:chExt cx="3023400" cy="1282356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226820" y="3196616"/>
                <a:ext cx="1481626" cy="125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Rounded Rectangle 63"/>
              <p:cNvSpPr/>
              <p:nvPr/>
            </p:nvSpPr>
            <p:spPr>
              <a:xfrm>
                <a:off x="5204141" y="3231440"/>
                <a:ext cx="1382499" cy="1247532"/>
              </a:xfrm>
              <a:prstGeom prst="roundRect">
                <a:avLst>
                  <a:gd name="adj" fmla="val 6828"/>
                </a:avLst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6697722" y="3252683"/>
                <a:ext cx="1516461" cy="1197594"/>
                <a:chOff x="6697722" y="3252683"/>
                <a:chExt cx="1516461" cy="1197594"/>
              </a:xfrm>
            </p:grpSpPr>
            <p:pic>
              <p:nvPicPr>
                <p:cNvPr id="5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697722" y="3252683"/>
                  <a:ext cx="734624" cy="1197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34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426117" y="3252683"/>
                  <a:ext cx="788066" cy="1197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5" name="Rounded Rectangle 64"/>
              <p:cNvSpPr/>
              <p:nvPr/>
            </p:nvSpPr>
            <p:spPr>
              <a:xfrm>
                <a:off x="6680104" y="3231440"/>
                <a:ext cx="1547437" cy="1247532"/>
              </a:xfrm>
              <a:prstGeom prst="roundRect">
                <a:avLst>
                  <a:gd name="adj" fmla="val 6828"/>
                </a:avLst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37"/>
            <p:cNvSpPr txBox="1">
              <a:spLocks noChangeArrowheads="1"/>
            </p:cNvSpPr>
            <p:nvPr/>
          </p:nvSpPr>
          <p:spPr bwMode="auto">
            <a:xfrm>
              <a:off x="3867433" y="5096322"/>
              <a:ext cx="5444925" cy="75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cs typeface="Arial" pitchFamily="34" charset="0"/>
                </a:rPr>
                <a:t>O</a:t>
              </a:r>
              <a:r>
                <a:rPr lang="en-US" b="1" dirty="0" smtClean="0">
                  <a:cs typeface="Arial" pitchFamily="34" charset="0"/>
                </a:rPr>
                <a:t>bject category discovery</a:t>
              </a:r>
              <a:endParaRPr lang="en-US" b="1" u="none" dirty="0" smtClean="0">
                <a:cs typeface="Arial" pitchFamily="34" charset="0"/>
              </a:endParaRPr>
            </a:p>
            <a:p>
              <a:pPr algn="ctr"/>
              <a:r>
                <a:rPr lang="en-US" sz="1200" dirty="0" smtClean="0"/>
                <a:t>[</a:t>
              </a:r>
              <a:r>
                <a:rPr lang="en-US" sz="1200" dirty="0" err="1" smtClean="0"/>
                <a:t>Sivic</a:t>
              </a:r>
              <a:r>
                <a:rPr lang="en-US" sz="1200" dirty="0" smtClean="0"/>
                <a:t> </a:t>
              </a:r>
              <a:r>
                <a:rPr lang="en-US" sz="1200" dirty="0"/>
                <a:t>et al. 2005, </a:t>
              </a:r>
              <a:r>
                <a:rPr lang="en-US" sz="1200" dirty="0" err="1"/>
                <a:t>Grauman</a:t>
              </a:r>
              <a:r>
                <a:rPr lang="en-US" sz="1200" dirty="0"/>
                <a:t> &amp; Darrell </a:t>
              </a:r>
              <a:r>
                <a:rPr lang="en-US" sz="1200" dirty="0" smtClean="0"/>
                <a:t>2006, Russell </a:t>
              </a:r>
              <a:r>
                <a:rPr lang="en-US" sz="1200" dirty="0"/>
                <a:t>et al. 2006</a:t>
              </a:r>
              <a:r>
                <a:rPr lang="en-US" sz="1200" dirty="0" smtClean="0"/>
                <a:t>, Lee &amp; </a:t>
              </a:r>
              <a:r>
                <a:rPr lang="en-US" sz="1200" dirty="0" err="1" smtClean="0"/>
                <a:t>Grauman</a:t>
              </a:r>
              <a:r>
                <a:rPr lang="en-US" sz="1200" dirty="0" smtClean="0"/>
                <a:t> 2010,  </a:t>
              </a:r>
              <a:r>
                <a:rPr lang="en-US" sz="1200" dirty="0" err="1" smtClean="0"/>
                <a:t>Payet</a:t>
              </a:r>
              <a:r>
                <a:rPr lang="en-US" sz="1200" dirty="0" smtClean="0"/>
                <a:t> &amp; </a:t>
              </a:r>
              <a:r>
                <a:rPr lang="en-US" sz="1200" dirty="0" err="1" smtClean="0"/>
                <a:t>Todorovic</a:t>
              </a:r>
              <a:r>
                <a:rPr lang="en-US" sz="1200" dirty="0" smtClean="0"/>
                <a:t>, 2010, </a:t>
              </a:r>
              <a:r>
                <a:rPr lang="en-US" sz="1200" dirty="0" err="1" smtClean="0"/>
                <a:t>Faktor</a:t>
              </a:r>
              <a:r>
                <a:rPr lang="en-US" sz="1200" dirty="0" smtClean="0"/>
                <a:t> &amp; </a:t>
              </a:r>
              <a:r>
                <a:rPr lang="en-US" sz="1200" dirty="0" err="1" smtClean="0"/>
                <a:t>Irani</a:t>
              </a:r>
              <a:r>
                <a:rPr lang="en-US" sz="1200" dirty="0" smtClean="0"/>
                <a:t> 2012, Kang et al. 2012, …]</a:t>
              </a:r>
              <a:endParaRPr lang="en-US" sz="1600" u="none" dirty="0"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76700" y="1071542"/>
            <a:ext cx="4724400" cy="1976458"/>
            <a:chOff x="4191000" y="1114425"/>
            <a:chExt cx="4724400" cy="1976458"/>
          </a:xfrm>
        </p:grpSpPr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4459173" y="1114425"/>
              <a:ext cx="4114804" cy="1405779"/>
              <a:chOff x="5771498" y="1788301"/>
              <a:chExt cx="2199589" cy="751466"/>
            </a:xfrm>
          </p:grpSpPr>
          <p:pic>
            <p:nvPicPr>
              <p:cNvPr id="1026" name="Picture 2" descr="word_Adam3_00762.eps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26" t="2167" r="39707" b="39986"/>
              <a:stretch/>
            </p:blipFill>
            <p:spPr bwMode="auto">
              <a:xfrm>
                <a:off x="5771498" y="1788301"/>
                <a:ext cx="1048401" cy="738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word_Jiri2_01155.eps"/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98" r="59979" b="38726"/>
              <a:stretch/>
            </p:blipFill>
            <p:spPr bwMode="auto">
              <a:xfrm>
                <a:off x="6934203" y="1788301"/>
                <a:ext cx="1036884" cy="751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" name="TextBox 37"/>
            <p:cNvSpPr txBox="1">
              <a:spLocks noChangeArrowheads="1"/>
            </p:cNvSpPr>
            <p:nvPr/>
          </p:nvSpPr>
          <p:spPr bwMode="auto">
            <a:xfrm>
              <a:off x="4191000" y="2536885"/>
              <a:ext cx="47244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u="none" dirty="0" smtClean="0">
                  <a:cs typeface="Arial" pitchFamily="34" charset="0"/>
                </a:rPr>
                <a:t>Low-level “visual words”</a:t>
              </a:r>
            </a:p>
            <a:p>
              <a:pPr algn="ctr"/>
              <a:r>
                <a:rPr lang="en-US" sz="1200" u="none" dirty="0" smtClean="0">
                  <a:cs typeface="Arial" pitchFamily="34" charset="0"/>
                </a:rPr>
                <a:t>[</a:t>
              </a:r>
              <a:r>
                <a:rPr lang="en-US" sz="1200" dirty="0" err="1" smtClean="0"/>
                <a:t>Sivic</a:t>
              </a:r>
              <a:r>
                <a:rPr lang="en-US" sz="1200" dirty="0" smtClean="0"/>
                <a:t> </a:t>
              </a:r>
              <a:r>
                <a:rPr lang="en-US" sz="1200" dirty="0"/>
                <a:t>&amp; </a:t>
              </a:r>
              <a:r>
                <a:rPr lang="en-US" sz="1200" dirty="0" err="1"/>
                <a:t>Zisserman</a:t>
              </a:r>
              <a:r>
                <a:rPr lang="en-US" sz="1200" dirty="0"/>
                <a:t> </a:t>
              </a:r>
              <a:r>
                <a:rPr lang="en-US" sz="1200" dirty="0" smtClean="0"/>
                <a:t>2003, </a:t>
              </a:r>
              <a:r>
                <a:rPr lang="en-US" sz="1200" dirty="0"/>
                <a:t>Laptev &amp; </a:t>
              </a:r>
              <a:r>
                <a:rPr lang="en-US" sz="1200" dirty="0" err="1"/>
                <a:t>Lindeberg</a:t>
              </a:r>
              <a:r>
                <a:rPr lang="en-US" sz="1200" dirty="0"/>
                <a:t> 2003, </a:t>
              </a:r>
              <a:r>
                <a:rPr lang="en-US" sz="1200" dirty="0" err="1" smtClean="0"/>
                <a:t>Czurka</a:t>
              </a:r>
              <a:r>
                <a:rPr lang="en-US" sz="1200" dirty="0" smtClean="0"/>
                <a:t> et al. 2004, …]</a:t>
              </a:r>
              <a:endParaRPr lang="en-US" sz="1100" u="none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Visual data mining</a:t>
            </a:r>
            <a:r>
              <a:rPr lang="en-US" sz="4000" dirty="0"/>
              <a:t> in Computer Vision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60" y="5716438"/>
            <a:ext cx="8585200" cy="83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Recent methods discover </a:t>
            </a:r>
            <a:r>
              <a:rPr lang="en-US" sz="2800" i="1" dirty="0" smtClean="0"/>
              <a:t>specific </a:t>
            </a:r>
            <a:r>
              <a:rPr lang="en-US" sz="2800" dirty="0" smtClean="0"/>
              <a:t>visual patterns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endParaRPr lang="en-US" sz="1600" i="1" dirty="0"/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876800" y="1295400"/>
            <a:ext cx="3606337" cy="3523509"/>
            <a:chOff x="5245504" y="1371600"/>
            <a:chExt cx="3060296" cy="2990007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5582912" y="1371600"/>
              <a:ext cx="2722888" cy="2990007"/>
              <a:chOff x="5112588" y="1564274"/>
              <a:chExt cx="3067319" cy="3368224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138470" y="1564274"/>
                <a:ext cx="3037936" cy="15757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112588" y="3385318"/>
                <a:ext cx="3067319" cy="1547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 rot="10800000">
              <a:off x="5245504" y="1610247"/>
              <a:ext cx="461665" cy="10869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b="1" dirty="0" smtClean="0"/>
                <a:t>Paris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5245505" y="3131419"/>
              <a:ext cx="461665" cy="10869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b="1" dirty="0" smtClean="0"/>
                <a:t>Prague</a:t>
              </a:r>
              <a:endParaRPr lang="en-US" b="1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81000" y="2084606"/>
            <a:ext cx="2537832" cy="1920240"/>
            <a:chOff x="457200" y="2066325"/>
            <a:chExt cx="2360046" cy="1785719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" y="2204349"/>
              <a:ext cx="2297283" cy="1597713"/>
              <a:chOff x="2029178" y="1854852"/>
              <a:chExt cx="2297283" cy="1597713"/>
            </a:xfrm>
          </p:grpSpPr>
          <p:pic>
            <p:nvPicPr>
              <p:cNvPr id="16" name="Picture 6" descr="C:\Documents and Settings\grauman\Desktop\data\MSRC_ObjCategImageDatabase_v2\MSRC_ObjCategImageDatabase_v2\Images\2_25_s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10372"/>
              <a:stretch>
                <a:fillRect/>
              </a:stretch>
            </p:blipFill>
            <p:spPr bwMode="auto">
              <a:xfrm>
                <a:off x="2153633" y="1854852"/>
                <a:ext cx="532447" cy="8145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7" name="Picture 8" descr="C:\Documents and Settings\grauman\Desktop\data\MSRC_ObjCategImageDatabase_v2\MSRC_ObjCategImageDatabase_v2\Images\3_20_s.bm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29178" y="2656131"/>
                <a:ext cx="800826" cy="6056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8" name="Picture 12" descr="C:\Documents and Settings\grauman\Desktop\data\MSRC_ObjCategImageDatabase_v2\MSRC_ObjCategImageDatabase_v2\Images\17_12_s.bm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89227" y="2279058"/>
                <a:ext cx="803820" cy="6078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9" name="Picture 19" descr="C:\Documents and Settings\grauman\Desktop\data\MSRC_ObjCategImageDatabase_v2\MSRC_ObjCategImageDatabase_v2\Images\17_16_s.bmp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460414" y="2750399"/>
                <a:ext cx="803819" cy="6078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0" name="Picture 10" descr="C:\Documents and Settings\grauman\Desktop\data\MSRC_ObjCategImageDatabase_v2\MSRC_ObjCategImageDatabase_v2\Images\3_27_s.bmp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237774" y="2396893"/>
                <a:ext cx="800826" cy="6056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1" name="Picture 20" descr="C:\Documents and Settings\grauman\Desktop\data\MSRC_ObjCategImageDatabase_v2\MSRC_ObjCategImageDatabase_v2\Images\8_18_s.bm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522642" y="1854852"/>
                <a:ext cx="803819" cy="6078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2" name="Picture 15" descr="C:\Documents and Settings\grauman\Desktop\data\MSRC_ObjCategImageDatabase_v2\MSRC_ObjCategImageDatabase_v2\Images\4_7_s.bm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13682" y="2844667"/>
                <a:ext cx="803819" cy="6078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3" name="Picture 44" descr="17_5_s.bmp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75910" y="1972687"/>
                <a:ext cx="803689" cy="6078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pic>
          <p:nvPicPr>
            <p:cNvPr id="12" name="Picture 3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621" y="2557148"/>
              <a:ext cx="809625" cy="6064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52" y="3236453"/>
              <a:ext cx="821846" cy="6155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158" y="2066325"/>
              <a:ext cx="922673" cy="5536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304800" y="1677162"/>
            <a:ext cx="2737606" cy="2556284"/>
          </a:xfrm>
          <a:prstGeom prst="can">
            <a:avLst>
              <a:gd name="adj" fmla="val 97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u="none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7419" y="2003118"/>
            <a:ext cx="2614381" cy="2183099"/>
            <a:chOff x="2699792" y="1520788"/>
            <a:chExt cx="2628292" cy="2376263"/>
          </a:xfrm>
        </p:grpSpPr>
        <p:sp>
          <p:nvSpPr>
            <p:cNvPr id="26" name="Rectangle 25"/>
            <p:cNvSpPr/>
            <p:nvPr/>
          </p:nvSpPr>
          <p:spPr>
            <a:xfrm>
              <a:off x="2699792" y="1520788"/>
              <a:ext cx="2628292" cy="231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 descr="friendship_network.jpg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892473" y="1461441"/>
              <a:ext cx="2242929" cy="2628292"/>
            </a:xfrm>
            <a:prstGeom prst="rect">
              <a:avLst/>
            </a:prstGeom>
          </p:spPr>
        </p:pic>
      </p:grpSp>
      <p:sp>
        <p:nvSpPr>
          <p:cNvPr id="28" name="Right Arrow 27"/>
          <p:cNvSpPr/>
          <p:nvPr/>
        </p:nvSpPr>
        <p:spPr>
          <a:xfrm>
            <a:off x="3505200" y="2552351"/>
            <a:ext cx="838200" cy="4236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20306" y="4309646"/>
            <a:ext cx="23065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u="none" dirty="0" smtClean="0">
                <a:latin typeface="Arial" pitchFamily="34" charset="0"/>
                <a:cs typeface="Arial" pitchFamily="34" charset="0"/>
              </a:rPr>
              <a:t>Visual world</a:t>
            </a:r>
            <a:endParaRPr lang="en-US" sz="1400" u="non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2400" y="1677162"/>
            <a:ext cx="3352800" cy="2801761"/>
            <a:chOff x="457200" y="1406116"/>
            <a:chExt cx="3352800" cy="2801761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57200" y="1406116"/>
              <a:ext cx="3124200" cy="2801761"/>
            </a:xfrm>
            <a:prstGeom prst="line">
              <a:avLst/>
            </a:prstGeom>
            <a:ln w="698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44798" y="1704053"/>
              <a:ext cx="100822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Paris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22765" y="2924992"/>
              <a:ext cx="178723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n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on-Paris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257801" y="4853689"/>
            <a:ext cx="3288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Mid-level visual elements</a:t>
            </a:r>
            <a:endParaRPr lang="en-US" b="1" dirty="0">
              <a:cs typeface="Arial" pitchFamily="34" charset="0"/>
            </a:endParaRPr>
          </a:p>
          <a:p>
            <a:pPr algn="ctr"/>
            <a:r>
              <a:rPr lang="en-US" sz="1200" dirty="0" smtClean="0"/>
              <a:t>[</a:t>
            </a:r>
            <a:r>
              <a:rPr lang="en-US" sz="1200" dirty="0" err="1" smtClean="0"/>
              <a:t>Doersch</a:t>
            </a:r>
            <a:r>
              <a:rPr lang="en-US" sz="1200" dirty="0" smtClean="0"/>
              <a:t> </a:t>
            </a:r>
            <a:r>
              <a:rPr lang="en-US" sz="1200" dirty="0"/>
              <a:t>et al. 2012, </a:t>
            </a:r>
            <a:r>
              <a:rPr lang="en-US" sz="1200" dirty="0" err="1"/>
              <a:t>Endres</a:t>
            </a:r>
            <a:r>
              <a:rPr lang="en-US" sz="1200" dirty="0"/>
              <a:t> et al. 2013, </a:t>
            </a:r>
            <a:r>
              <a:rPr lang="en-US" sz="1200" dirty="0" err="1"/>
              <a:t>Juneja</a:t>
            </a:r>
            <a:r>
              <a:rPr lang="en-US" sz="1200" dirty="0"/>
              <a:t> et al. 2013, </a:t>
            </a:r>
            <a:r>
              <a:rPr lang="en-US" sz="1200" dirty="0" err="1"/>
              <a:t>Fouhey</a:t>
            </a:r>
            <a:r>
              <a:rPr lang="en-US" sz="1200" dirty="0"/>
              <a:t> et al. </a:t>
            </a:r>
            <a:r>
              <a:rPr lang="en-US" sz="1200" dirty="0" smtClean="0"/>
              <a:t>2013, </a:t>
            </a:r>
            <a:r>
              <a:rPr lang="en-US" sz="1200" dirty="0" err="1" smtClean="0"/>
              <a:t>Doersch</a:t>
            </a:r>
            <a:r>
              <a:rPr lang="en-US" sz="1200" dirty="0" smtClean="0"/>
              <a:t> et al. 2013]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523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106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Much in our visual world undergoes a </a:t>
            </a:r>
            <a:r>
              <a:rPr lang="en-US" sz="2800" i="1" dirty="0" smtClean="0"/>
              <a:t>gradual change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   </a:t>
            </a:r>
            <a:r>
              <a:rPr lang="en-US" sz="2800" b="1" i="1" dirty="0" smtClean="0">
                <a:solidFill>
                  <a:srgbClr val="FF0000"/>
                </a:solidFill>
              </a:rPr>
              <a:t>Temporal: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7200" y="2286000"/>
            <a:ext cx="8298786" cy="4038599"/>
            <a:chOff x="838200" y="2301925"/>
            <a:chExt cx="7772343" cy="3782407"/>
          </a:xfrm>
        </p:grpSpPr>
        <p:pic>
          <p:nvPicPr>
            <p:cNvPr id="1026" name="Picture 2" descr="Coca-Cola 1900s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905183"/>
              <a:ext cx="1280160" cy="582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516" y="4905183"/>
              <a:ext cx="1600200" cy="684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oca-Cola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872" y="4967445"/>
              <a:ext cx="1600200" cy="49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oca-Cola Fishtail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057" y="4871433"/>
              <a:ext cx="1280160" cy="69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oca-Cola logo 20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543" y="4709160"/>
              <a:ext cx="1005840" cy="100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image.glamourdaze.com/2012/07/Fashion-Timeline-History-of-Womens-Dress-and-Styles-1900-to-196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982" y="2301925"/>
              <a:ext cx="7266001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38200" y="5715000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1887-1900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5536" y="5715000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1900-1941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12892" y="5715000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1941-1969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21057" y="5715000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1958-1969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0383" y="5715000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1969-1987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43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626720"/>
          </a:xfrm>
        </p:spPr>
        <p:txBody>
          <a:bodyPr>
            <a:noAutofit/>
          </a:bodyPr>
          <a:lstStyle/>
          <a:p>
            <a:r>
              <a:rPr lang="en-US" sz="2800" dirty="0" smtClean="0"/>
              <a:t>Much in our visual world undergoes a </a:t>
            </a:r>
            <a:r>
              <a:rPr lang="en-US" sz="2800" i="1" dirty="0" smtClean="0"/>
              <a:t>gradual change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    Spatial:</a:t>
            </a:r>
            <a:endParaRPr lang="en-US" sz="2800" b="1" i="1" dirty="0">
              <a:solidFill>
                <a:srgbClr val="FF0000"/>
              </a:solidFill>
            </a:endParaRPr>
          </a:p>
          <a:p>
            <a:endParaRPr lang="en-US" sz="2800" i="1" dirty="0"/>
          </a:p>
        </p:txBody>
      </p:sp>
      <p:pic>
        <p:nvPicPr>
          <p:cNvPr id="17" name="Picture 8" descr="woodpe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97291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533400" y="4572000"/>
            <a:ext cx="8194639" cy="2011680"/>
            <a:chOff x="990600" y="4724400"/>
            <a:chExt cx="7449669" cy="1828800"/>
          </a:xfrm>
        </p:grpSpPr>
        <p:pic>
          <p:nvPicPr>
            <p:cNvPr id="1042" name="Picture 18" descr="Tree Species Distribution Map - White P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724400"/>
              <a:ext cx="2353234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Tree Species Distribution Map - Jack P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817" y="4724400"/>
              <a:ext cx="2353235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Tree Species Distribution Map -  black spruc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034" y="4724400"/>
              <a:ext cx="2353235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63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Our Goal</a:t>
            </a:r>
            <a:endParaRPr lang="en-US" sz="40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69156" y="2103120"/>
            <a:ext cx="4502844" cy="4069080"/>
            <a:chOff x="69156" y="2103120"/>
            <a:chExt cx="4502844" cy="4069080"/>
          </a:xfrm>
        </p:grpSpPr>
        <p:grpSp>
          <p:nvGrpSpPr>
            <p:cNvPr id="88" name="Group 87"/>
            <p:cNvGrpSpPr/>
            <p:nvPr/>
          </p:nvGrpSpPr>
          <p:grpSpPr>
            <a:xfrm>
              <a:off x="69156" y="2103120"/>
              <a:ext cx="4502844" cy="3078480"/>
              <a:chOff x="69156" y="2103120"/>
              <a:chExt cx="4502844" cy="307848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2340811" y="2889478"/>
                <a:ext cx="430218" cy="686343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3124200" y="3566593"/>
                <a:ext cx="381968" cy="1066367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1198880" y="3579429"/>
                <a:ext cx="611425" cy="914483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44450" y="2889478"/>
                <a:ext cx="171606" cy="677116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69156" y="3484361"/>
                <a:ext cx="4502844" cy="478039"/>
                <a:chOff x="-272162" y="3276600"/>
                <a:chExt cx="10410038" cy="1149443"/>
              </a:xfrm>
            </p:grpSpPr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-3149" y="3505200"/>
                  <a:ext cx="9301528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39547" y="3276600"/>
                  <a:ext cx="0" cy="457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337339" y="3276600"/>
                  <a:ext cx="0" cy="457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335132" y="3276600"/>
                  <a:ext cx="0" cy="457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332924" y="3276600"/>
                  <a:ext cx="0" cy="457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330716" y="3276600"/>
                  <a:ext cx="0" cy="457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328508" y="3276600"/>
                  <a:ext cx="0" cy="457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326301" y="3276600"/>
                  <a:ext cx="0" cy="457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324093" y="3276600"/>
                  <a:ext cx="0" cy="457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-272162" y="3733796"/>
                  <a:ext cx="1252954" cy="666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1920</a:t>
                  </a:r>
                  <a:endParaRPr lang="en-US" sz="1200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723423" y="3733796"/>
                  <a:ext cx="1252954" cy="666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1940</a:t>
                  </a:r>
                  <a:endParaRPr lang="en-US" sz="12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719006" y="3733796"/>
                  <a:ext cx="1252954" cy="666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1960</a:t>
                  </a:r>
                  <a:endParaRPr lang="en-US" sz="12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714589" y="3733796"/>
                  <a:ext cx="1252954" cy="666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1980</a:t>
                  </a:r>
                  <a:endParaRPr lang="en-US" sz="1200" dirty="0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8302565" y="3276600"/>
                  <a:ext cx="0" cy="457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7669305" y="3733796"/>
                  <a:ext cx="1252954" cy="666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2000</a:t>
                  </a:r>
                  <a:endParaRPr lang="en-US" sz="12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8610599" y="3685994"/>
                  <a:ext cx="1527277" cy="740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i="1" dirty="0" smtClean="0"/>
                    <a:t>year</a:t>
                  </a:r>
                  <a:endParaRPr lang="en-US" sz="1400" b="1" i="1" dirty="0"/>
                </a:p>
              </p:txBody>
            </p:sp>
          </p:grpSp>
          <p:pic>
            <p:nvPicPr>
              <p:cNvPr id="14" name="Picture 22" descr="C:\Users\Yong Jae Lee\Application Data\SSH\temp\0021232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121" y="4084320"/>
                <a:ext cx="1336834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C:\Users\Yong Jae Lee\Application Data\SSH\temp\00086639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66" y="2103120"/>
                <a:ext cx="1336834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C:\Users\Yong Jae Lee\Application Data\SSH\temp\00200816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66" y="4084320"/>
                <a:ext cx="1336834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C:\Users\Yong Jae Lee\Application Data\SSH\temp\00208396.jpg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121" y="2103120"/>
                <a:ext cx="1335024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152400" y="5279648"/>
              <a:ext cx="4007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FF0000"/>
                  </a:solidFill>
                </a:rPr>
                <a:t>when</a:t>
              </a:r>
              <a:r>
                <a:rPr lang="en-US" sz="2800" i="1" dirty="0" smtClean="0">
                  <a:solidFill>
                    <a:srgbClr val="FF0000"/>
                  </a:solidFill>
                </a:rPr>
                <a:t>?</a:t>
              </a:r>
              <a:endParaRPr lang="en-US" sz="2800" i="1" dirty="0" smtClean="0"/>
            </a:p>
            <a:p>
              <a:pPr algn="ctr"/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Historical dating of cars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169392" y="6182380"/>
            <a:ext cx="3973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00" dirty="0" smtClean="0"/>
              <a:t>[Kim et al. 2010, Fu et al. 2010, Palermo et al. 2012]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Mine mid-level </a:t>
            </a:r>
            <a:r>
              <a:rPr lang="en-US" sz="2800" dirty="0"/>
              <a:t>visual elements in </a:t>
            </a:r>
            <a:r>
              <a:rPr lang="en-US" sz="2800" dirty="0">
                <a:solidFill>
                  <a:schemeClr val="tx2"/>
                </a:solidFill>
              </a:rPr>
              <a:t>temporally- and spatially-varying data</a:t>
            </a:r>
            <a:r>
              <a:rPr lang="en-US" sz="2800" dirty="0"/>
              <a:t> and model their </a:t>
            </a:r>
            <a:r>
              <a:rPr lang="en-US" sz="2800" dirty="0">
                <a:solidFill>
                  <a:schemeClr val="tx2"/>
                </a:solidFill>
              </a:rPr>
              <a:t>“visual style”</a:t>
            </a:r>
          </a:p>
          <a:p>
            <a:endParaRPr lang="en-US" sz="2800" i="1" dirty="0"/>
          </a:p>
        </p:txBody>
      </p:sp>
      <p:sp>
        <p:nvSpPr>
          <p:cNvPr id="61" name="Rectangle 60"/>
          <p:cNvSpPr/>
          <p:nvPr/>
        </p:nvSpPr>
        <p:spPr>
          <a:xfrm>
            <a:off x="4779492" y="6182380"/>
            <a:ext cx="4004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 smtClean="0"/>
              <a:t>[</a:t>
            </a:r>
            <a:r>
              <a:rPr lang="en-US" sz="1400" dirty="0" err="1" smtClean="0"/>
              <a:t>Cristani</a:t>
            </a:r>
            <a:r>
              <a:rPr lang="en-US" sz="1400" dirty="0" smtClean="0"/>
              <a:t> </a:t>
            </a:r>
            <a:r>
              <a:rPr lang="en-US" sz="1400" dirty="0"/>
              <a:t>et al. </a:t>
            </a:r>
            <a:r>
              <a:rPr lang="en-US" sz="1400" dirty="0" smtClean="0"/>
              <a:t>2008, Hays </a:t>
            </a:r>
            <a:r>
              <a:rPr lang="en-US" sz="1400" dirty="0"/>
              <a:t>&amp; </a:t>
            </a:r>
            <a:r>
              <a:rPr lang="en-US" sz="1400" dirty="0" err="1" smtClean="0"/>
              <a:t>Efros</a:t>
            </a:r>
            <a:r>
              <a:rPr lang="en-US" sz="1400" dirty="0" smtClean="0"/>
              <a:t> 2008, </a:t>
            </a:r>
            <a:r>
              <a:rPr lang="en-US" sz="1400" dirty="0" err="1" smtClean="0"/>
              <a:t>Knopp</a:t>
            </a:r>
            <a:r>
              <a:rPr lang="en-US" sz="1400" dirty="0" smtClean="0"/>
              <a:t> </a:t>
            </a:r>
            <a:r>
              <a:rPr lang="en-US" sz="1400" dirty="0"/>
              <a:t>et al. </a:t>
            </a:r>
            <a:r>
              <a:rPr lang="en-US" sz="1400" dirty="0" smtClean="0"/>
              <a:t>2010, Chen &amp; </a:t>
            </a:r>
            <a:r>
              <a:rPr lang="en-US" sz="1400" dirty="0" err="1" smtClean="0"/>
              <a:t>Grauman</a:t>
            </a:r>
            <a:r>
              <a:rPr lang="en-US" sz="1400" dirty="0" smtClean="0"/>
              <a:t>. 2011, Schindler </a:t>
            </a:r>
            <a:r>
              <a:rPr lang="en-US" sz="1400" dirty="0"/>
              <a:t>et al. </a:t>
            </a:r>
            <a:r>
              <a:rPr lang="en-US" sz="1400" dirty="0" smtClean="0"/>
              <a:t>2012]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495800" y="2103120"/>
            <a:ext cx="4572000" cy="4069080"/>
            <a:chOff x="4572000" y="2103120"/>
            <a:chExt cx="4572000" cy="4069080"/>
          </a:xfrm>
        </p:grpSpPr>
        <p:sp>
          <p:nvSpPr>
            <p:cNvPr id="57" name="TextBox 56"/>
            <p:cNvSpPr txBox="1"/>
            <p:nvPr/>
          </p:nvSpPr>
          <p:spPr>
            <a:xfrm>
              <a:off x="4572000" y="5279648"/>
              <a:ext cx="4572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FF0000"/>
                  </a:solidFill>
                </a:rPr>
                <a:t>where?</a:t>
              </a:r>
              <a:r>
                <a:rPr lang="en-US" sz="2800" i="1" dirty="0"/>
                <a:t/>
              </a:r>
              <a:br>
                <a:rPr lang="en-US" sz="2800" i="1" dirty="0"/>
              </a:br>
              <a:r>
                <a:rPr lang="en-US" sz="2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Geolocalization</a:t>
              </a:r>
              <a:r>
                <a:rPr lang="en-US" sz="2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</a:t>
              </a:r>
              <a:r>
                <a:rPr lang="en-US" sz="2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StreetView</a:t>
              </a:r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images</a:t>
              </a:r>
              <a:endPara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844111" y="2103120"/>
              <a:ext cx="4027778" cy="3078480"/>
              <a:chOff x="4844111" y="2103120"/>
              <a:chExt cx="4027778" cy="307848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7860" y="3268637"/>
                <a:ext cx="820697" cy="76803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74" name="Straight Connector 73"/>
              <p:cNvCxnSpPr/>
              <p:nvPr/>
            </p:nvCxnSpPr>
            <p:spPr>
              <a:xfrm flipV="1">
                <a:off x="5787563" y="3808511"/>
                <a:ext cx="917069" cy="395014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787563" y="3163656"/>
                <a:ext cx="1114435" cy="415777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7177450" y="3117181"/>
                <a:ext cx="1013605" cy="36718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cxnSpLocks noChangeAspect="1"/>
              </p:cNvCxnSpPr>
              <p:nvPr/>
            </p:nvCxnSpPr>
            <p:spPr>
              <a:xfrm flipH="1" flipV="1">
                <a:off x="6872650" y="3733800"/>
                <a:ext cx="1078746" cy="53489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Picture 6" descr="C:\Users\Yong Jae Lee\Application Data\SSH\temp\33.601392_-79.061986_270_-00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0503" y="4084320"/>
                <a:ext cx="1911386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9" descr="C:\Users\Yong Jae Lee\Application Data\SSH\temp\36.530297_-75.925619_270_-004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0502" y="2103120"/>
                <a:ext cx="1911386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C:\Users\Yong Jae Lee\Application Data\SSH\temp\30.384387_-81.435933_270_-00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4112" y="4084320"/>
                <a:ext cx="1911386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0" descr="C:\Users\Yong Jae Lee\Application Data\SSH\temp\32.744284_-79.942528_270_-004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4111" y="2103120"/>
                <a:ext cx="1911386" cy="10972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743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On-screen Show (4:3)</PresentationFormat>
  <Paragraphs>334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</vt:lpstr>
      <vt:lpstr>Office Theme</vt:lpstr>
      <vt:lpstr>Style-aware Mid-level Representation for Discovering Visual Connections in Space and Time</vt:lpstr>
      <vt:lpstr>Long before the age of “data mining” …</vt:lpstr>
      <vt:lpstr>PowerPoint Presentation</vt:lpstr>
      <vt:lpstr>PowerPoint Presentation</vt:lpstr>
      <vt:lpstr>Visual data mining in Computer Vision</vt:lpstr>
      <vt:lpstr>Visual data mining in Computer Vision</vt:lpstr>
      <vt:lpstr>Problem</vt:lpstr>
      <vt:lpstr>PowerPoint Presentation</vt:lpstr>
      <vt:lpstr>Our Goal</vt:lpstr>
      <vt:lpstr>Key Idea</vt:lpstr>
      <vt:lpstr>Approach</vt:lpstr>
      <vt:lpstr>Mining style-sensitive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Mining style-sensitive elements</vt:lpstr>
      <vt:lpstr>PowerPoint Presentation</vt:lpstr>
      <vt:lpstr>Making visual connections</vt:lpstr>
      <vt:lpstr>Making visual connections</vt:lpstr>
      <vt:lpstr>Making visual connections</vt:lpstr>
      <vt:lpstr>Making visual connections</vt:lpstr>
      <vt:lpstr>Making visual connections</vt:lpstr>
      <vt:lpstr>Making visual connections</vt:lpstr>
      <vt:lpstr>Making visual connections</vt:lpstr>
      <vt:lpstr>Results: Example connections</vt:lpstr>
      <vt:lpstr>Training style-aware regression models</vt:lpstr>
      <vt:lpstr>Training style-aware regression models</vt:lpstr>
      <vt:lpstr>Results</vt:lpstr>
      <vt:lpstr>Results: Date/Geo-location prediction</vt:lpstr>
      <vt:lpstr>Results: Date/Geo-location prediction</vt:lpstr>
      <vt:lpstr>Results: Learned styles</vt:lpstr>
      <vt:lpstr>Extra: Fine-grained recognition</vt:lpstr>
      <vt:lpstr>Conclusions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2013-12-11T05:06:00Z</dcterms:created>
  <dcterms:modified xsi:type="dcterms:W3CDTF">2013-12-11T05:07:55Z</dcterms:modified>
</cp:coreProperties>
</file>