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"/>
          <p:cNvSpPr/>
          <p:nvPr/>
        </p:nvSpPr>
        <p:spPr>
          <a:xfrm>
            <a:off x="3657600" y="657226"/>
            <a:ext cx="17065627" cy="12395201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152400" dist="101600" dir="5400000">
              <a:srgbClr val="000000">
                <a:alpha val="25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20141189" y="12466319"/>
            <a:ext cx="518538" cy="4876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914400">
              <a:defRPr sz="2000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9830484" y="12490450"/>
            <a:ext cx="591116" cy="57764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33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rotein Structure Predic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Protein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3"/>
          <p:cNvSpPr txBox="1"/>
          <p:nvPr/>
        </p:nvSpPr>
        <p:spPr>
          <a:xfrm>
            <a:off x="3349507" y="285693"/>
            <a:ext cx="14260533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Finding the Primary Structure</a:t>
            </a:r>
          </a:p>
        </p:txBody>
      </p:sp>
      <p:sp>
        <p:nvSpPr>
          <p:cNvPr id="250" name="TextBox 6"/>
          <p:cNvSpPr txBox="1"/>
          <p:nvPr/>
        </p:nvSpPr>
        <p:spPr>
          <a:xfrm>
            <a:off x="441810" y="2764641"/>
            <a:ext cx="17997856" cy="886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Methods for finding the sequence of a protein: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7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Translating gene sequence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457200" algn="l" defTabSz="914400">
              <a:buSzPct val="100000"/>
              <a:buChar char="-"/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For proteins from prokaryotes, direct translation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457200" algn="l" defTabSz="914400">
              <a:buSzPct val="100000"/>
              <a:buChar char="-"/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For proteins from eukaryotes, we need the sequence of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mRNA or cDNA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7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Edman degradation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limited to </a:t>
            </a:r>
            <a:r>
              <a:t>“</a:t>
            </a:r>
            <a:r>
              <a:t>small</a:t>
            </a:r>
            <a:r>
              <a:t>”</a:t>
            </a:r>
            <a:r>
              <a:t> proteins, up to 50 amino acids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for automated sequencer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7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Mass spectrometry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3495" t="0" r="9544" b="0"/>
          <a:stretch>
            <a:fillRect/>
          </a:stretch>
        </p:blipFill>
        <p:spPr>
          <a:xfrm>
            <a:off x="4470400" y="1955800"/>
            <a:ext cx="10271126" cy="1022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extBox 2"/>
          <p:cNvSpPr txBox="1"/>
          <p:nvPr/>
        </p:nvSpPr>
        <p:spPr>
          <a:xfrm>
            <a:off x="7702675" y="12700634"/>
            <a:ext cx="1426058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(http://en.wikibooks.org/wiki/Structural_Biochemistry/Proteins/Protein_sequence_determination_techniques)</a:t>
            </a:r>
          </a:p>
        </p:txBody>
      </p:sp>
      <p:sp>
        <p:nvSpPr>
          <p:cNvPr id="254" name="TextBox 3"/>
          <p:cNvSpPr txBox="1"/>
          <p:nvPr/>
        </p:nvSpPr>
        <p:spPr>
          <a:xfrm>
            <a:off x="4807177" y="298479"/>
            <a:ext cx="14260533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Finding the Primary Structure</a:t>
            </a:r>
          </a:p>
        </p:txBody>
      </p:sp>
      <p:sp>
        <p:nvSpPr>
          <p:cNvPr id="255" name="TextBox 4"/>
          <p:cNvSpPr txBox="1"/>
          <p:nvPr/>
        </p:nvSpPr>
        <p:spPr>
          <a:xfrm>
            <a:off x="14885535" y="4632556"/>
            <a:ext cx="5853406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</a:t>
            </a:r>
            <a:r>
              <a:rPr i="1"/>
              <a:t>Phenyl isothiocyanate or PITC)</a:t>
            </a:r>
          </a:p>
        </p:txBody>
      </p:sp>
      <p:sp>
        <p:nvSpPr>
          <p:cNvPr id="256" name="TextBox 5"/>
          <p:cNvSpPr txBox="1"/>
          <p:nvPr/>
        </p:nvSpPr>
        <p:spPr>
          <a:xfrm>
            <a:off x="15227023" y="6251806"/>
            <a:ext cx="4940271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(Trifluoroacetic  acid, TFA)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3"/>
          <p:cNvSpPr txBox="1"/>
          <p:nvPr/>
        </p:nvSpPr>
        <p:spPr>
          <a:xfrm>
            <a:off x="4745105" y="324053"/>
            <a:ext cx="142056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Finding the Tertiary Structure</a:t>
            </a:r>
          </a:p>
        </p:txBody>
      </p:sp>
      <p:sp>
        <p:nvSpPr>
          <p:cNvPr id="259" name="TextBox 6"/>
          <p:cNvSpPr txBox="1"/>
          <p:nvPr/>
        </p:nvSpPr>
        <p:spPr>
          <a:xfrm>
            <a:off x="952260" y="3039713"/>
            <a:ext cx="18413092" cy="704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Methods for finding the 3D structure of a protein: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Circular Dichroism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i="1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(low resolution; provides information on secondary structure)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457200"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(high resolution; finds structure of a protein in a crystal)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NMR spectroscopy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45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(high resolution; finds structure of a protein in solution)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4894" y="2789094"/>
            <a:ext cx="9058275" cy="760095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Box 2"/>
          <p:cNvSpPr txBox="1"/>
          <p:nvPr/>
        </p:nvSpPr>
        <p:spPr>
          <a:xfrm>
            <a:off x="6908154" y="400772"/>
            <a:ext cx="10200304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Circular Dichroism</a:t>
            </a:r>
          </a:p>
        </p:txBody>
      </p:sp>
      <p:sp>
        <p:nvSpPr>
          <p:cNvPr id="263" name="TextBox 3"/>
          <p:cNvSpPr txBox="1"/>
          <p:nvPr/>
        </p:nvSpPr>
        <p:spPr>
          <a:xfrm>
            <a:off x="14264473" y="3428767"/>
            <a:ext cx="7165897" cy="579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Circular dichroism (CD) spectroscopy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measures differences in the absorption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of left-handed polarized light versus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right-handed polarized light which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arise due to structural asymmetry.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Different secondary structures in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proteins have different CD spectra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as they have  different asymmetry.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CD therefore can detect secondary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structures in protein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Box 2"/>
          <p:cNvSpPr txBox="1"/>
          <p:nvPr/>
        </p:nvSpPr>
        <p:spPr>
          <a:xfrm>
            <a:off x="985391" y="387985"/>
            <a:ext cx="11407399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X-ray Crystallography</a:t>
            </a:r>
          </a:p>
        </p:txBody>
      </p:sp>
      <p:pic>
        <p:nvPicPr>
          <p:cNvPr id="26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12520" b="0"/>
          <a:stretch>
            <a:fillRect/>
          </a:stretch>
        </p:blipFill>
        <p:spPr>
          <a:xfrm>
            <a:off x="4418071" y="1945958"/>
            <a:ext cx="10150475" cy="491807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angle 5"/>
          <p:cNvSpPr/>
          <p:nvPr/>
        </p:nvSpPr>
        <p:spPr>
          <a:xfrm>
            <a:off x="9309100" y="2463800"/>
            <a:ext cx="1882776" cy="774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68" name="TextBox 6"/>
          <p:cNvSpPr txBox="1"/>
          <p:nvPr/>
        </p:nvSpPr>
        <p:spPr>
          <a:xfrm>
            <a:off x="16199964" y="3240981"/>
            <a:ext cx="3155102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Bragg</a:t>
            </a:r>
            <a:r>
              <a:t>’</a:t>
            </a:r>
            <a:r>
              <a:t>s Law:</a:t>
            </a:r>
          </a:p>
        </p:txBody>
      </p:sp>
      <p:pic>
        <p:nvPicPr>
          <p:cNvPr id="269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8250" y="4457700"/>
            <a:ext cx="4654550" cy="1114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12020" t="0" r="5103" b="14618"/>
          <a:stretch>
            <a:fillRect/>
          </a:stretch>
        </p:blipFill>
        <p:spPr>
          <a:xfrm>
            <a:off x="3196590" y="8043082"/>
            <a:ext cx="6985000" cy="488632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Down Arrow 9"/>
          <p:cNvSpPr/>
          <p:nvPr/>
        </p:nvSpPr>
        <p:spPr>
          <a:xfrm>
            <a:off x="9309100" y="7381875"/>
            <a:ext cx="590550" cy="166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759"/>
                </a:moveTo>
                <a:lnTo>
                  <a:pt x="5400" y="17759"/>
                </a:lnTo>
                <a:lnTo>
                  <a:pt x="5400" y="0"/>
                </a:lnTo>
                <a:lnTo>
                  <a:pt x="16200" y="0"/>
                </a:lnTo>
                <a:lnTo>
                  <a:pt x="16200" y="17759"/>
                </a:lnTo>
                <a:lnTo>
                  <a:pt x="21600" y="17759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72" name="TextBox 10"/>
          <p:cNvSpPr txBox="1"/>
          <p:nvPr/>
        </p:nvSpPr>
        <p:spPr>
          <a:xfrm>
            <a:off x="5949590" y="12954952"/>
            <a:ext cx="1479000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Angle</a:t>
            </a:r>
          </a:p>
        </p:txBody>
      </p:sp>
      <p:sp>
        <p:nvSpPr>
          <p:cNvPr id="273" name="TextBox 11"/>
          <p:cNvSpPr txBox="1"/>
          <p:nvPr/>
        </p:nvSpPr>
        <p:spPr>
          <a:xfrm rot="16200000">
            <a:off x="1364304" y="10464859"/>
            <a:ext cx="2233113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Intensity</a:t>
            </a:r>
          </a:p>
        </p:txBody>
      </p:sp>
      <p:sp>
        <p:nvSpPr>
          <p:cNvPr id="274" name="TextBox 12"/>
          <p:cNvSpPr txBox="1"/>
          <p:nvPr/>
        </p:nvSpPr>
        <p:spPr>
          <a:xfrm rot="19301281">
            <a:off x="10165425" y="6089870"/>
            <a:ext cx="1789724" cy="78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</a:t>
            </a:r>
            <a:r>
              <a:rPr i="0"/>
              <a:t>sin(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i="0"/>
              <a:t>)</a:t>
            </a:r>
          </a:p>
        </p:txBody>
      </p:sp>
      <p:sp>
        <p:nvSpPr>
          <p:cNvPr id="275" name="TextBox 13"/>
          <p:cNvSpPr txBox="1"/>
          <p:nvPr/>
        </p:nvSpPr>
        <p:spPr>
          <a:xfrm>
            <a:off x="11835745" y="8539217"/>
            <a:ext cx="7050208" cy="364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</a:t>
            </a:r>
            <a:r>
              <a:t>“</a:t>
            </a:r>
            <a:r>
              <a:t>pattern of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diffraction</a:t>
            </a:r>
            <a:r>
              <a:t>”</a:t>
            </a:r>
            <a:r>
              <a:t>, i.e. the maximum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of intensities observed, we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can find the angles of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diffraction and for each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angle we get the corresponding d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using Bragg</a:t>
            </a:r>
            <a:r>
              <a:t>’</a:t>
            </a:r>
            <a:r>
              <a:t>s law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2727" y="554211"/>
            <a:ext cx="7769158" cy="1248749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TextBox 2"/>
          <p:cNvSpPr txBox="1"/>
          <p:nvPr/>
        </p:nvSpPr>
        <p:spPr>
          <a:xfrm>
            <a:off x="12240628" y="415427"/>
            <a:ext cx="8124251" cy="1207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General principle of X-ray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crystallography applied 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proteins: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1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We need a crystal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buSzPct val="100000"/>
              <a:buAutoNum type="arabicParenR" startAt="1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2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diffraction pattern,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   we get the crystal organization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3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diffraction intensities,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we get the electron densities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4) Once the electron density map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we fit a structure that matches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with this density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algn="l" defTabSz="914400">
              <a:buSzPct val="100000"/>
              <a:buAutoNum type="arabicParenR" startAt="5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From the atomic model, we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can compute a theoretical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diffraction map; if it matches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with the experimental one,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we are done; otherwise refine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8076" y="4200526"/>
            <a:ext cx="8839201" cy="597535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Box 2"/>
          <p:cNvSpPr txBox="1"/>
          <p:nvPr/>
        </p:nvSpPr>
        <p:spPr>
          <a:xfrm>
            <a:off x="5600069" y="468572"/>
            <a:ext cx="10988944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Getting the Diffraction Pattern</a:t>
            </a:r>
          </a:p>
        </p:txBody>
      </p:sp>
      <p:pic>
        <p:nvPicPr>
          <p:cNvPr id="28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44485" t="0" r="0" b="0"/>
          <a:stretch>
            <a:fillRect/>
          </a:stretch>
        </p:blipFill>
        <p:spPr>
          <a:xfrm>
            <a:off x="12900025" y="2625725"/>
            <a:ext cx="7797800" cy="831532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extBox 4"/>
          <p:cNvSpPr txBox="1"/>
          <p:nvPr/>
        </p:nvSpPr>
        <p:spPr>
          <a:xfrm>
            <a:off x="13520121" y="11164396"/>
            <a:ext cx="6369120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Rosalyn Franklin: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Diffraction pattern for DNA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5003800"/>
            <a:ext cx="3644900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0" y="5003800"/>
            <a:ext cx="4092577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AutoShape 8"/>
          <p:cNvSpPr/>
          <p:nvPr/>
        </p:nvSpPr>
        <p:spPr>
          <a:xfrm>
            <a:off x="9448800" y="6680200"/>
            <a:ext cx="5486400" cy="914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07F09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88" name="TextBox 4"/>
          <p:cNvSpPr txBox="1"/>
          <p:nvPr/>
        </p:nvSpPr>
        <p:spPr>
          <a:xfrm>
            <a:off x="9523823" y="5727584"/>
            <a:ext cx="5070744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3D Fourier Transform</a:t>
            </a:r>
          </a:p>
        </p:txBody>
      </p:sp>
      <p:sp>
        <p:nvSpPr>
          <p:cNvPr id="289" name="TextBox 5"/>
          <p:cNvSpPr txBox="1"/>
          <p:nvPr/>
        </p:nvSpPr>
        <p:spPr>
          <a:xfrm>
            <a:off x="4413632" y="890529"/>
            <a:ext cx="14741496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From Diffraction to Electron Density Map</a:t>
            </a:r>
          </a:p>
        </p:txBody>
      </p:sp>
      <p:sp>
        <p:nvSpPr>
          <p:cNvPr id="290" name="TextBox 6"/>
          <p:cNvSpPr txBox="1"/>
          <p:nvPr/>
        </p:nvSpPr>
        <p:spPr>
          <a:xfrm>
            <a:off x="4038536" y="9675149"/>
            <a:ext cx="15491689" cy="185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b="1"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One hidden problem:</a:t>
            </a:r>
            <a:r>
              <a:rPr b="0" i="0">
                <a:solidFill>
                  <a:srgbClr val="000000"/>
                </a:solidFill>
              </a:rPr>
              <a:t> diffraction patterns provide intensities; for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Fourier transform, need intensity and phase. A significant step in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is the solve the </a:t>
            </a:r>
            <a:r>
              <a:t>“</a:t>
            </a:r>
            <a:r>
              <a:t>phase problem</a:t>
            </a:r>
            <a:r>
              <a:t>”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4150" y="3432176"/>
            <a:ext cx="7112000" cy="767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3508376"/>
            <a:ext cx="6858000" cy="759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Box 3"/>
          <p:cNvSpPr txBox="1"/>
          <p:nvPr/>
        </p:nvSpPr>
        <p:spPr>
          <a:xfrm>
            <a:off x="5078690" y="10853911"/>
            <a:ext cx="3847600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2.6 Å resolution</a:t>
            </a:r>
          </a:p>
        </p:txBody>
      </p:sp>
      <p:sp>
        <p:nvSpPr>
          <p:cNvPr id="295" name="TextBox 4"/>
          <p:cNvSpPr txBox="1"/>
          <p:nvPr/>
        </p:nvSpPr>
        <p:spPr>
          <a:xfrm>
            <a:off x="13595425" y="10687685"/>
            <a:ext cx="3847600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1.2 Å resolution</a:t>
            </a:r>
          </a:p>
        </p:txBody>
      </p:sp>
      <p:sp>
        <p:nvSpPr>
          <p:cNvPr id="296" name="TextBox 5"/>
          <p:cNvSpPr txBox="1"/>
          <p:nvPr/>
        </p:nvSpPr>
        <p:spPr>
          <a:xfrm>
            <a:off x="7379211" y="458902"/>
            <a:ext cx="9625579" cy="191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Fitting the structure: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Influence of the 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1"/>
          <p:cNvSpPr txBox="1"/>
          <p:nvPr/>
        </p:nvSpPr>
        <p:spPr>
          <a:xfrm>
            <a:off x="4491932" y="2704373"/>
            <a:ext cx="16092171" cy="899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l" defTabSz="914400">
              <a:defRPr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Resolution (Å) 	Meaning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&gt;4.0 			Individual coordinates meaningless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3.0 - 4.0 		Fold possibly correct, but errors are very likely.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2.5 - 3.0 		Fold likely correct except that some surface loops 			                 might be mismodelled.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2.0 - 2.5 		Many small errors can normally be detected. 				 		      Fold normally correct and number of errors in 				                 surface loops is small.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		Water molecules and small ligands become visible.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1.5 - 2.0 		Many small errors can normally be detected.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		Folds are extremely rarely incorrect, even in surface 				      loops.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0.5 - 1.5 		In general, structures have almost no errors at this 				      resolution. geometry studies are made from these 				           structures.</a:t>
            </a:r>
          </a:p>
        </p:txBody>
      </p:sp>
      <p:sp>
        <p:nvSpPr>
          <p:cNvPr id="299" name="TextBox 2"/>
          <p:cNvSpPr txBox="1"/>
          <p:nvPr/>
        </p:nvSpPr>
        <p:spPr>
          <a:xfrm>
            <a:off x="5954954" y="622010"/>
            <a:ext cx="10851427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Resolution of X-ray structures</a:t>
            </a:r>
          </a:p>
        </p:txBody>
      </p:sp>
      <p:sp>
        <p:nvSpPr>
          <p:cNvPr id="300" name="Straight Connector 4"/>
          <p:cNvSpPr/>
          <p:nvPr/>
        </p:nvSpPr>
        <p:spPr>
          <a:xfrm>
            <a:off x="3940175" y="3502026"/>
            <a:ext cx="16275051" cy="3174"/>
          </a:xfrm>
          <a:prstGeom prst="line">
            <a:avLst/>
          </a:prstGeom>
          <a:ln w="76200">
            <a:solidFill>
              <a:srgbClr val="F07F09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01" name="Straight Connector 5"/>
          <p:cNvSpPr/>
          <p:nvPr/>
        </p:nvSpPr>
        <p:spPr>
          <a:xfrm>
            <a:off x="3940175" y="2711451"/>
            <a:ext cx="16275051" cy="3174"/>
          </a:xfrm>
          <a:prstGeom prst="line">
            <a:avLst/>
          </a:prstGeom>
          <a:ln w="76200">
            <a:solidFill>
              <a:srgbClr val="F07F09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02" name="Straight Connector 6"/>
          <p:cNvSpPr/>
          <p:nvPr/>
        </p:nvSpPr>
        <p:spPr>
          <a:xfrm>
            <a:off x="3940175" y="11639551"/>
            <a:ext cx="16275051" cy="3174"/>
          </a:xfrm>
          <a:prstGeom prst="line">
            <a:avLst/>
          </a:prstGeom>
          <a:ln w="76200">
            <a:solidFill>
              <a:srgbClr val="F07F09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03" name="TextBox 7"/>
          <p:cNvSpPr txBox="1"/>
          <p:nvPr/>
        </p:nvSpPr>
        <p:spPr>
          <a:xfrm>
            <a:off x="10638016" y="12540037"/>
            <a:ext cx="10898481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(http://en.wikipedia.org/wiki/Resolution_(electron_density)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0352" t="0" r="11156" b="0"/>
          <a:stretch>
            <a:fillRect/>
          </a:stretch>
        </p:blipFill>
        <p:spPr>
          <a:xfrm>
            <a:off x="3047999" y="3505200"/>
            <a:ext cx="5308602" cy="6696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0476" t="0" r="13120" b="1417"/>
          <a:stretch>
            <a:fillRect/>
          </a:stretch>
        </p:blipFill>
        <p:spPr>
          <a:xfrm>
            <a:off x="9753600" y="3657600"/>
            <a:ext cx="5130801" cy="6581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3907" t="1985" r="18759" b="0"/>
          <a:stretch>
            <a:fillRect/>
          </a:stretch>
        </p:blipFill>
        <p:spPr>
          <a:xfrm>
            <a:off x="15779750" y="3505200"/>
            <a:ext cx="4800601" cy="70929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 Box 6"/>
          <p:cNvSpPr txBox="1"/>
          <p:nvPr/>
        </p:nvSpPr>
        <p:spPr>
          <a:xfrm>
            <a:off x="3113231" y="10526165"/>
            <a:ext cx="5798066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CPK: hard sphere model</a:t>
            </a:r>
          </a:p>
        </p:txBody>
      </p:sp>
      <p:sp>
        <p:nvSpPr>
          <p:cNvPr id="158" name="Text Box 7"/>
          <p:cNvSpPr txBox="1"/>
          <p:nvPr/>
        </p:nvSpPr>
        <p:spPr>
          <a:xfrm>
            <a:off x="10672202" y="10526165"/>
            <a:ext cx="3346644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Ball-and-stick</a:t>
            </a:r>
          </a:p>
        </p:txBody>
      </p:sp>
      <p:sp>
        <p:nvSpPr>
          <p:cNvPr id="159" name="Text Box 8"/>
          <p:cNvSpPr txBox="1"/>
          <p:nvPr/>
        </p:nvSpPr>
        <p:spPr>
          <a:xfrm>
            <a:off x="16864583" y="10654031"/>
            <a:ext cx="2008978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Cartoon</a:t>
            </a:r>
          </a:p>
        </p:txBody>
      </p:sp>
      <p:sp>
        <p:nvSpPr>
          <p:cNvPr id="160" name="Rectangle 2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defTabSz="676909">
              <a:spcBef>
                <a:spcPts val="1800"/>
              </a:spcBef>
              <a:defRPr sz="11234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2"/>
          <p:cNvSpPr txBox="1"/>
          <p:nvPr/>
        </p:nvSpPr>
        <p:spPr>
          <a:xfrm>
            <a:off x="6063037" y="267103"/>
            <a:ext cx="12663459" cy="191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Large molecular assemblies: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and Cryo-EM</a:t>
            </a:r>
          </a:p>
        </p:txBody>
      </p:sp>
      <p:pic>
        <p:nvPicPr>
          <p:cNvPr id="30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2024" y="3975100"/>
            <a:ext cx="10083801" cy="5765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extBox 4"/>
          <p:cNvSpPr txBox="1"/>
          <p:nvPr/>
        </p:nvSpPr>
        <p:spPr>
          <a:xfrm>
            <a:off x="8669792" y="12182617"/>
            <a:ext cx="12953649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(Norwalk virus: http://www.bcm.edu/molvir/norovirus)</a:t>
            </a:r>
          </a:p>
        </p:txBody>
      </p:sp>
      <p:sp>
        <p:nvSpPr>
          <p:cNvPr id="308" name="TextBox 5"/>
          <p:cNvSpPr txBox="1"/>
          <p:nvPr/>
        </p:nvSpPr>
        <p:spPr>
          <a:xfrm>
            <a:off x="2341389" y="3604259"/>
            <a:ext cx="4117054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b="1"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X-ray structure</a:t>
            </a:r>
          </a:p>
        </p:txBody>
      </p:sp>
      <p:sp>
        <p:nvSpPr>
          <p:cNvPr id="309" name="TextBox 6"/>
          <p:cNvSpPr txBox="1"/>
          <p:nvPr/>
        </p:nvSpPr>
        <p:spPr>
          <a:xfrm>
            <a:off x="1737718" y="4540886"/>
            <a:ext cx="4321096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(180 copies of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same protein)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1"/>
          <p:cNvSpPr txBox="1"/>
          <p:nvPr/>
        </p:nvSpPr>
        <p:spPr>
          <a:xfrm>
            <a:off x="6190903" y="267103"/>
            <a:ext cx="12663459" cy="191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Large molecular assemblies: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X-ray crystallography and Cryo-EM</a:t>
            </a:r>
          </a:p>
        </p:txBody>
      </p:sp>
      <p:pic>
        <p:nvPicPr>
          <p:cNvPr id="3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6850" y="2695575"/>
            <a:ext cx="7454900" cy="1016317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extBox 4"/>
          <p:cNvSpPr txBox="1"/>
          <p:nvPr/>
        </p:nvSpPr>
        <p:spPr>
          <a:xfrm>
            <a:off x="13734893" y="3829682"/>
            <a:ext cx="6844626" cy="632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b="1" i="1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Cryo-EM: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Microscopy technique;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as such, do not need crystal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(closer to physiological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conditions)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Not high-resolution enough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to provide atomic details;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used in combination with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modeling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316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3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319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 txBox="1"/>
          <p:nvPr>
            <p:ph type="title" idx="4294967295"/>
          </p:nvPr>
        </p:nvSpPr>
        <p:spPr>
          <a:xfrm>
            <a:off x="1361670" y="542030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Why we need Homology Modeling?</a:t>
            </a:r>
          </a:p>
        </p:txBody>
      </p:sp>
      <p:sp>
        <p:nvSpPr>
          <p:cNvPr id="322" name="Rectangle 3"/>
          <p:cNvSpPr txBox="1"/>
          <p:nvPr>
            <p:ph type="body" idx="4294967295"/>
          </p:nvPr>
        </p:nvSpPr>
        <p:spPr>
          <a:xfrm>
            <a:off x="952500" y="2954078"/>
            <a:ext cx="22479000" cy="8572501"/>
          </a:xfrm>
          <a:prstGeom prst="rect">
            <a:avLst/>
          </a:prstGeom>
        </p:spPr>
        <p:txBody>
          <a:bodyPr/>
          <a:lstStyle/>
          <a:p>
            <a:pPr marL="530226" indent="-530226">
              <a:defRPr sz="4800"/>
            </a:pPr>
            <a:r>
              <a:t>Aim to solve the structure of all proteins: this is too much work experimentally!</a:t>
            </a:r>
          </a:p>
          <a:p>
            <a:pPr marL="530226" indent="-530226">
              <a:defRPr sz="4800"/>
            </a:pPr>
          </a:p>
          <a:p>
            <a:pPr marL="530226" indent="-530226">
              <a:defRPr sz="4800"/>
            </a:pPr>
            <a:r>
              <a:t>Solve enough structures so that the remaining structures can be inferred from those experimental structures</a:t>
            </a:r>
          </a:p>
          <a:p>
            <a:pPr marL="530226" indent="-530226">
              <a:defRPr sz="4800"/>
            </a:pPr>
          </a:p>
          <a:p>
            <a:pPr marL="530226" indent="-530226">
              <a:defRPr sz="4800"/>
            </a:pPr>
            <a:r>
              <a:t>The number of experimental structures needed depend on our abilities to generate a model.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val 8"/>
          <p:cNvSpPr/>
          <p:nvPr/>
        </p:nvSpPr>
        <p:spPr>
          <a:xfrm>
            <a:off x="11226800" y="2098675"/>
            <a:ext cx="8585200" cy="10261601"/>
          </a:xfrm>
          <a:prstGeom prst="ellipse">
            <a:avLst/>
          </a:prstGeom>
          <a:solidFill>
            <a:srgbClr val="C4E1F2"/>
          </a:solidFill>
          <a:ln w="76200">
            <a:solidFill>
              <a:srgbClr val="1B587C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7450" y="8121650"/>
            <a:ext cx="5654677" cy="4238627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Rectangle 1"/>
          <p:cNvSpPr/>
          <p:nvPr/>
        </p:nvSpPr>
        <p:spPr>
          <a:xfrm>
            <a:off x="13208000" y="3352800"/>
            <a:ext cx="4505327" cy="215582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27" name="Rectangle 3"/>
          <p:cNvSpPr/>
          <p:nvPr/>
        </p:nvSpPr>
        <p:spPr>
          <a:xfrm>
            <a:off x="13087350" y="9017000"/>
            <a:ext cx="4508500" cy="263842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28" name="Rectangle 4"/>
          <p:cNvSpPr/>
          <p:nvPr/>
        </p:nvSpPr>
        <p:spPr>
          <a:xfrm>
            <a:off x="12617450" y="6394450"/>
            <a:ext cx="4508500" cy="215582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2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505329">
            <a:off x="12960350" y="2609850"/>
            <a:ext cx="4559300" cy="341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823319">
            <a:off x="12306300" y="5568951"/>
            <a:ext cx="5095874" cy="3819525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Oval 9"/>
          <p:cNvSpPr/>
          <p:nvPr/>
        </p:nvSpPr>
        <p:spPr>
          <a:xfrm>
            <a:off x="4032250" y="2098675"/>
            <a:ext cx="6419852" cy="10261601"/>
          </a:xfrm>
          <a:prstGeom prst="ellipse">
            <a:avLst/>
          </a:prstGeom>
          <a:solidFill>
            <a:srgbClr val="C4E1F2"/>
          </a:solidFill>
          <a:ln w="76200">
            <a:solidFill>
              <a:srgbClr val="1B587C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2" name="TextBox 10"/>
          <p:cNvSpPr txBox="1"/>
          <p:nvPr/>
        </p:nvSpPr>
        <p:spPr>
          <a:xfrm>
            <a:off x="4950262" y="756924"/>
            <a:ext cx="5228353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4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Sequence Space</a:t>
            </a:r>
          </a:p>
        </p:txBody>
      </p:sp>
      <p:sp>
        <p:nvSpPr>
          <p:cNvPr id="333" name="TextBox 11"/>
          <p:cNvSpPr txBox="1"/>
          <p:nvPr/>
        </p:nvSpPr>
        <p:spPr>
          <a:xfrm>
            <a:off x="13336799" y="756924"/>
            <a:ext cx="512298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48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Structure Space</a:t>
            </a:r>
          </a:p>
        </p:txBody>
      </p:sp>
      <p:sp>
        <p:nvSpPr>
          <p:cNvPr id="334" name="Oval 12"/>
          <p:cNvSpPr/>
          <p:nvPr/>
        </p:nvSpPr>
        <p:spPr>
          <a:xfrm>
            <a:off x="5588000" y="3971926"/>
            <a:ext cx="2289176" cy="1108077"/>
          </a:xfrm>
          <a:prstGeom prst="ellipse">
            <a:avLst/>
          </a:prstGeom>
          <a:solidFill>
            <a:srgbClr val="E69CA4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5" name="Oval 13"/>
          <p:cNvSpPr/>
          <p:nvPr/>
        </p:nvSpPr>
        <p:spPr>
          <a:xfrm>
            <a:off x="5588000" y="6296026"/>
            <a:ext cx="2289176" cy="1825625"/>
          </a:xfrm>
          <a:prstGeom prst="ellipse">
            <a:avLst/>
          </a:prstGeom>
          <a:solidFill>
            <a:srgbClr val="E69CA4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6" name="Oval 14"/>
          <p:cNvSpPr/>
          <p:nvPr/>
        </p:nvSpPr>
        <p:spPr>
          <a:xfrm>
            <a:off x="5588000" y="8550275"/>
            <a:ext cx="3578229" cy="3105153"/>
          </a:xfrm>
          <a:prstGeom prst="ellipse">
            <a:avLst/>
          </a:prstGeom>
          <a:solidFill>
            <a:srgbClr val="E69CA4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7" name="Oval 16"/>
          <p:cNvSpPr/>
          <p:nvPr/>
        </p:nvSpPr>
        <p:spPr>
          <a:xfrm>
            <a:off x="6153150" y="92646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8" name="Oval 17"/>
          <p:cNvSpPr/>
          <p:nvPr/>
        </p:nvSpPr>
        <p:spPr>
          <a:xfrm>
            <a:off x="6086475" y="4098926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9" name="Oval 18"/>
          <p:cNvSpPr/>
          <p:nvPr/>
        </p:nvSpPr>
        <p:spPr>
          <a:xfrm>
            <a:off x="6578600" y="4537076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0" name="Oval 19"/>
          <p:cNvSpPr/>
          <p:nvPr/>
        </p:nvSpPr>
        <p:spPr>
          <a:xfrm>
            <a:off x="7070726" y="4098926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1" name="Oval 20"/>
          <p:cNvSpPr/>
          <p:nvPr/>
        </p:nvSpPr>
        <p:spPr>
          <a:xfrm>
            <a:off x="5899150" y="6527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2" name="Oval 21"/>
          <p:cNvSpPr/>
          <p:nvPr/>
        </p:nvSpPr>
        <p:spPr>
          <a:xfrm>
            <a:off x="6391276" y="696595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3" name="Oval 22"/>
          <p:cNvSpPr/>
          <p:nvPr/>
        </p:nvSpPr>
        <p:spPr>
          <a:xfrm>
            <a:off x="6883400" y="6527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4" name="Oval 23"/>
          <p:cNvSpPr/>
          <p:nvPr/>
        </p:nvSpPr>
        <p:spPr>
          <a:xfrm>
            <a:off x="5899150" y="7245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5" name="Oval 24"/>
          <p:cNvSpPr/>
          <p:nvPr/>
        </p:nvSpPr>
        <p:spPr>
          <a:xfrm>
            <a:off x="6391276" y="768350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6" name="Oval 25"/>
          <p:cNvSpPr/>
          <p:nvPr/>
        </p:nvSpPr>
        <p:spPr>
          <a:xfrm>
            <a:off x="6883400" y="7245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7" name="Oval 26"/>
          <p:cNvSpPr/>
          <p:nvPr/>
        </p:nvSpPr>
        <p:spPr>
          <a:xfrm>
            <a:off x="5899150" y="9702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8" name="Oval 27"/>
          <p:cNvSpPr/>
          <p:nvPr/>
        </p:nvSpPr>
        <p:spPr>
          <a:xfrm>
            <a:off x="6391276" y="1014095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9" name="Oval 28"/>
          <p:cNvSpPr/>
          <p:nvPr/>
        </p:nvSpPr>
        <p:spPr>
          <a:xfrm>
            <a:off x="6883400" y="970280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0" name="Oval 29"/>
          <p:cNvSpPr/>
          <p:nvPr/>
        </p:nvSpPr>
        <p:spPr>
          <a:xfrm>
            <a:off x="5899150" y="10420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1" name="Oval 30"/>
          <p:cNvSpPr/>
          <p:nvPr/>
        </p:nvSpPr>
        <p:spPr>
          <a:xfrm>
            <a:off x="6391276" y="10858500"/>
            <a:ext cx="492125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2" name="Oval 31"/>
          <p:cNvSpPr/>
          <p:nvPr/>
        </p:nvSpPr>
        <p:spPr>
          <a:xfrm>
            <a:off x="6883400" y="10420350"/>
            <a:ext cx="492129" cy="43815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3" name="Oval 32"/>
          <p:cNvSpPr/>
          <p:nvPr/>
        </p:nvSpPr>
        <p:spPr>
          <a:xfrm>
            <a:off x="7375526" y="948372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4" name="Oval 33"/>
          <p:cNvSpPr/>
          <p:nvPr/>
        </p:nvSpPr>
        <p:spPr>
          <a:xfrm>
            <a:off x="7867650" y="9921875"/>
            <a:ext cx="495300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5" name="Oval 34"/>
          <p:cNvSpPr/>
          <p:nvPr/>
        </p:nvSpPr>
        <p:spPr>
          <a:xfrm>
            <a:off x="8362950" y="948372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6" name="Oval 35"/>
          <p:cNvSpPr/>
          <p:nvPr/>
        </p:nvSpPr>
        <p:spPr>
          <a:xfrm>
            <a:off x="7375526" y="1020127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7" name="Oval 36"/>
          <p:cNvSpPr/>
          <p:nvPr/>
        </p:nvSpPr>
        <p:spPr>
          <a:xfrm>
            <a:off x="7867650" y="10639425"/>
            <a:ext cx="495300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8" name="Oval 37"/>
          <p:cNvSpPr/>
          <p:nvPr/>
        </p:nvSpPr>
        <p:spPr>
          <a:xfrm>
            <a:off x="8362950" y="1020127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9" name="Oval 38"/>
          <p:cNvSpPr/>
          <p:nvPr/>
        </p:nvSpPr>
        <p:spPr>
          <a:xfrm>
            <a:off x="6645276" y="1121727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0" name="Oval 39"/>
          <p:cNvSpPr/>
          <p:nvPr/>
        </p:nvSpPr>
        <p:spPr>
          <a:xfrm>
            <a:off x="7318376" y="11077575"/>
            <a:ext cx="492125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1" name="Oval 40"/>
          <p:cNvSpPr/>
          <p:nvPr/>
        </p:nvSpPr>
        <p:spPr>
          <a:xfrm>
            <a:off x="6826250" y="904557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2" name="Oval 41"/>
          <p:cNvSpPr/>
          <p:nvPr/>
        </p:nvSpPr>
        <p:spPr>
          <a:xfrm>
            <a:off x="7810500" y="904557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3" name="Oval 42"/>
          <p:cNvSpPr/>
          <p:nvPr/>
        </p:nvSpPr>
        <p:spPr>
          <a:xfrm>
            <a:off x="6578600" y="8607425"/>
            <a:ext cx="492129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4" name="Oval 43"/>
          <p:cNvSpPr/>
          <p:nvPr/>
        </p:nvSpPr>
        <p:spPr>
          <a:xfrm>
            <a:off x="7562850" y="8607425"/>
            <a:ext cx="495300" cy="43815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97F00"/>
            </a:solidFill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5" name="Straight Connector 45"/>
          <p:cNvSpPr/>
          <p:nvPr/>
        </p:nvSpPr>
        <p:spPr>
          <a:xfrm>
            <a:off x="8855075" y="4537076"/>
            <a:ext cx="3762373" cy="3175"/>
          </a:xfrm>
          <a:prstGeom prst="line">
            <a:avLst/>
          </a:prstGeom>
          <a:ln w="76200">
            <a:solidFill>
              <a:srgbClr val="000000"/>
            </a:solidFill>
            <a:headEnd type="stealth"/>
            <a:tailEnd type="stealth"/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6" name="Straight Connector 46"/>
          <p:cNvSpPr/>
          <p:nvPr/>
        </p:nvSpPr>
        <p:spPr>
          <a:xfrm>
            <a:off x="8855075" y="7245350"/>
            <a:ext cx="3762373" cy="3177"/>
          </a:xfrm>
          <a:prstGeom prst="line">
            <a:avLst/>
          </a:prstGeom>
          <a:ln w="76200">
            <a:solidFill>
              <a:srgbClr val="000000"/>
            </a:solidFill>
            <a:headEnd type="stealth"/>
            <a:tailEnd type="stealth"/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7" name="Straight Connector 47"/>
          <p:cNvSpPr/>
          <p:nvPr/>
        </p:nvSpPr>
        <p:spPr>
          <a:xfrm>
            <a:off x="9344025" y="10198099"/>
            <a:ext cx="3765551" cy="3178"/>
          </a:xfrm>
          <a:prstGeom prst="line">
            <a:avLst/>
          </a:prstGeom>
          <a:ln w="76200">
            <a:solidFill>
              <a:srgbClr val="000000"/>
            </a:solidFill>
            <a:headEnd type="stealth"/>
            <a:tailEnd type="stealth"/>
          </a:ln>
          <a:effectLst>
            <a:outerShdw sx="100000" sy="100000" kx="0" ky="0" algn="b" rotWithShape="0" blurRad="1270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676400"/>
            <a:ext cx="13716000" cy="1128712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Rectangle 3"/>
          <p:cNvSpPr/>
          <p:nvPr/>
        </p:nvSpPr>
        <p:spPr>
          <a:xfrm>
            <a:off x="7620000" y="1371600"/>
            <a:ext cx="7772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71" name="AutoShape 4"/>
          <p:cNvSpPr/>
          <p:nvPr/>
        </p:nvSpPr>
        <p:spPr>
          <a:xfrm>
            <a:off x="13487400" y="11582400"/>
            <a:ext cx="3810000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72" name="AutoShape 5"/>
          <p:cNvSpPr/>
          <p:nvPr/>
        </p:nvSpPr>
        <p:spPr>
          <a:xfrm>
            <a:off x="15849600" y="3352800"/>
            <a:ext cx="2895600" cy="182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73" name="Text Box 6"/>
          <p:cNvSpPr txBox="1"/>
          <p:nvPr/>
        </p:nvSpPr>
        <p:spPr>
          <a:xfrm>
            <a:off x="15007932" y="2143759"/>
            <a:ext cx="2511719" cy="241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Proteins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with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known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structures</a:t>
            </a:r>
          </a:p>
        </p:txBody>
      </p:sp>
      <p:sp>
        <p:nvSpPr>
          <p:cNvPr id="374" name="Text Box 7"/>
          <p:cNvSpPr txBox="1"/>
          <p:nvPr/>
        </p:nvSpPr>
        <p:spPr>
          <a:xfrm>
            <a:off x="11757160" y="11452860"/>
            <a:ext cx="4341858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3600">
                <a:solidFill>
                  <a:srgbClr val="0066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Unknown proteins</a:t>
            </a:r>
          </a:p>
        </p:txBody>
      </p:sp>
      <p:sp>
        <p:nvSpPr>
          <p:cNvPr id="375" name="Rectangle 2"/>
          <p:cNvSpPr txBox="1"/>
          <p:nvPr/>
        </p:nvSpPr>
        <p:spPr>
          <a:xfrm>
            <a:off x="5817524" y="374190"/>
            <a:ext cx="13964921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56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Why we need Homology Modeling?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6650" y="2695575"/>
            <a:ext cx="12363450" cy="8909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 Box 5"/>
          <p:cNvSpPr txBox="1"/>
          <p:nvPr/>
        </p:nvSpPr>
        <p:spPr>
          <a:xfrm>
            <a:off x="7389773" y="12174912"/>
            <a:ext cx="8377333" cy="61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i="1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Russell et al.  (1997) J Mol Biol 269: 423-439</a:t>
            </a:r>
          </a:p>
        </p:txBody>
      </p:sp>
      <p:sp>
        <p:nvSpPr>
          <p:cNvPr id="379" name="Oval 6"/>
          <p:cNvSpPr/>
          <p:nvPr/>
        </p:nvSpPr>
        <p:spPr>
          <a:xfrm>
            <a:off x="13258800" y="7315200"/>
            <a:ext cx="152400" cy="152400"/>
          </a:xfrm>
          <a:prstGeom prst="ellipse">
            <a:avLst/>
          </a:prstGeom>
          <a:solidFill>
            <a:srgbClr val="F07F0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80" name="Rectangle 2"/>
          <p:cNvSpPr txBox="1"/>
          <p:nvPr/>
        </p:nvSpPr>
        <p:spPr>
          <a:xfrm>
            <a:off x="5497859" y="399763"/>
            <a:ext cx="13964921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56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Why does Homology Modeling Work?</a:t>
            </a:r>
          </a:p>
        </p:txBody>
      </p:sp>
      <p:sp>
        <p:nvSpPr>
          <p:cNvPr id="381" name="Text Box 4"/>
          <p:cNvSpPr txBox="1"/>
          <p:nvPr/>
        </p:nvSpPr>
        <p:spPr>
          <a:xfrm>
            <a:off x="16566709" y="3286096"/>
            <a:ext cx="3325337" cy="117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High sequence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identity</a:t>
            </a:r>
          </a:p>
        </p:txBody>
      </p:sp>
      <p:sp>
        <p:nvSpPr>
          <p:cNvPr id="382" name="Text Box 5"/>
          <p:cNvSpPr txBox="1"/>
          <p:nvPr/>
        </p:nvSpPr>
        <p:spPr>
          <a:xfrm>
            <a:off x="16802347" y="7315603"/>
            <a:ext cx="3112215" cy="117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High structure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similarity</a:t>
            </a:r>
          </a:p>
        </p:txBody>
      </p:sp>
      <p:sp>
        <p:nvSpPr>
          <p:cNvPr id="383" name="AutoShape 6"/>
          <p:cNvSpPr/>
          <p:nvPr/>
        </p:nvSpPr>
        <p:spPr>
          <a:xfrm>
            <a:off x="17529176" y="5086350"/>
            <a:ext cx="609601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Box 3"/>
          <p:cNvSpPr txBox="1"/>
          <p:nvPr/>
        </p:nvSpPr>
        <p:spPr>
          <a:xfrm>
            <a:off x="287121" y="4924304"/>
            <a:ext cx="2947570" cy="342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defTabSz="914400">
              <a:defRPr sz="4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Homology Modeling:</a:t>
            </a:r>
          </a:p>
          <a:p>
            <a:pPr defTabSz="914400">
              <a:defRPr sz="4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914400">
              <a:defRPr sz="4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How it works</a:t>
            </a:r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601" y="655406"/>
            <a:ext cx="20594336" cy="12792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2387600"/>
            <a:ext cx="10655300" cy="10569576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Text Box 3"/>
          <p:cNvSpPr txBox="1"/>
          <p:nvPr/>
        </p:nvSpPr>
        <p:spPr>
          <a:xfrm>
            <a:off x="5259306" y="280036"/>
            <a:ext cx="1241238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Homology Modeling: How it works</a:t>
            </a:r>
          </a:p>
        </p:txBody>
      </p:sp>
      <p:sp>
        <p:nvSpPr>
          <p:cNvPr id="390" name="Text Box 4"/>
          <p:cNvSpPr txBox="1"/>
          <p:nvPr/>
        </p:nvSpPr>
        <p:spPr>
          <a:xfrm>
            <a:off x="15565898" y="3972560"/>
            <a:ext cx="6043634" cy="577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Find template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buSzPct val="100000"/>
              <a:buChar char="o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Align target sequence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with template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Generate model: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- add loops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- add sidechains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685800" indent="-685800" defTabSz="914400"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685800" indent="-685800" defTabSz="914400">
              <a:buSzPct val="100000"/>
              <a:buChar char="▪"/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Refine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 Box 3"/>
          <p:cNvSpPr txBox="1"/>
          <p:nvPr/>
        </p:nvSpPr>
        <p:spPr>
          <a:xfrm>
            <a:off x="6128099" y="446261"/>
            <a:ext cx="9703020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Homology Modeling: Input</a:t>
            </a:r>
          </a:p>
        </p:txBody>
      </p:sp>
      <p:sp>
        <p:nvSpPr>
          <p:cNvPr id="393" name="TextBox 2"/>
          <p:cNvSpPr txBox="1"/>
          <p:nvPr/>
        </p:nvSpPr>
        <p:spPr>
          <a:xfrm>
            <a:off x="1001080" y="2945098"/>
            <a:ext cx="16539885" cy="536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query, also called target sequence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template structure and sequence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(need high quality structure)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sequence alignment between query and template sequence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(Probably the most important input!)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val 2"/>
          <p:cNvSpPr/>
          <p:nvPr/>
        </p:nvSpPr>
        <p:spPr>
          <a:xfrm>
            <a:off x="14401800" y="67056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3" name="Oval 3"/>
          <p:cNvSpPr/>
          <p:nvPr/>
        </p:nvSpPr>
        <p:spPr>
          <a:xfrm>
            <a:off x="16687800" y="5638800"/>
            <a:ext cx="1219200" cy="1219200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4" name="Oval 4"/>
          <p:cNvSpPr/>
          <p:nvPr/>
        </p:nvSpPr>
        <p:spPr>
          <a:xfrm>
            <a:off x="12573000" y="57912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5" name="Oval 5"/>
          <p:cNvSpPr/>
          <p:nvPr/>
        </p:nvSpPr>
        <p:spPr>
          <a:xfrm>
            <a:off x="19126200" y="6248400"/>
            <a:ext cx="914400" cy="914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6" name="Oval 6"/>
          <p:cNvSpPr/>
          <p:nvPr/>
        </p:nvSpPr>
        <p:spPr>
          <a:xfrm>
            <a:off x="15392400" y="11201400"/>
            <a:ext cx="1219200" cy="1219200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7" name="Oval 7"/>
          <p:cNvSpPr/>
          <p:nvPr/>
        </p:nvSpPr>
        <p:spPr>
          <a:xfrm>
            <a:off x="15621000" y="114300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8" name="Oval 8"/>
          <p:cNvSpPr/>
          <p:nvPr/>
        </p:nvSpPr>
        <p:spPr>
          <a:xfrm>
            <a:off x="15544800" y="98298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69" name="Oval 9"/>
          <p:cNvSpPr/>
          <p:nvPr/>
        </p:nvSpPr>
        <p:spPr>
          <a:xfrm>
            <a:off x="17221200" y="10439400"/>
            <a:ext cx="914400" cy="914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70" name="Line 10"/>
          <p:cNvSpPr/>
          <p:nvPr/>
        </p:nvSpPr>
        <p:spPr>
          <a:xfrm>
            <a:off x="13182599" y="6400799"/>
            <a:ext cx="12192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1" name="Line 11"/>
          <p:cNvSpPr/>
          <p:nvPr/>
        </p:nvSpPr>
        <p:spPr>
          <a:xfrm flipV="1">
            <a:off x="15163799" y="6553199"/>
            <a:ext cx="16764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2" name="Line 12"/>
          <p:cNvSpPr/>
          <p:nvPr/>
        </p:nvSpPr>
        <p:spPr>
          <a:xfrm>
            <a:off x="17906999" y="6400799"/>
            <a:ext cx="1219201" cy="3048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3" name="Line 13"/>
          <p:cNvSpPr/>
          <p:nvPr/>
        </p:nvSpPr>
        <p:spPr>
          <a:xfrm>
            <a:off x="16001999" y="10591799"/>
            <a:ext cx="3177" cy="914402"/>
          </a:xfrm>
          <a:prstGeom prst="line">
            <a:avLst/>
          </a:prstGeom>
          <a:ln w="152400">
            <a:solidFill>
              <a:srgbClr val="808080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4" name="Line 14"/>
          <p:cNvSpPr/>
          <p:nvPr/>
        </p:nvSpPr>
        <p:spPr>
          <a:xfrm flipV="1">
            <a:off x="16611599" y="11201400"/>
            <a:ext cx="762001" cy="457200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75" name="Text Box 15"/>
          <p:cNvSpPr txBox="1"/>
          <p:nvPr/>
        </p:nvSpPr>
        <p:spPr>
          <a:xfrm>
            <a:off x="1191145" y="337185"/>
            <a:ext cx="10106890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Degrees of Freedom in Proteins</a:t>
            </a:r>
          </a:p>
        </p:txBody>
      </p:sp>
      <p:sp>
        <p:nvSpPr>
          <p:cNvPr id="176" name="Text Box 16"/>
          <p:cNvSpPr txBox="1"/>
          <p:nvPr/>
        </p:nvSpPr>
        <p:spPr>
          <a:xfrm>
            <a:off x="12877799" y="46045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77" name="Text Box 17"/>
          <p:cNvSpPr txBox="1"/>
          <p:nvPr/>
        </p:nvSpPr>
        <p:spPr>
          <a:xfrm>
            <a:off x="14096999" y="56713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78" name="Text Box 18"/>
          <p:cNvSpPr txBox="1"/>
          <p:nvPr/>
        </p:nvSpPr>
        <p:spPr>
          <a:xfrm>
            <a:off x="17144999" y="44521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79" name="Text Box 19"/>
          <p:cNvSpPr txBox="1"/>
          <p:nvPr/>
        </p:nvSpPr>
        <p:spPr>
          <a:xfrm>
            <a:off x="19126199" y="49093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80" name="AutoShape 20"/>
          <p:cNvSpPr/>
          <p:nvPr/>
        </p:nvSpPr>
        <p:spPr>
          <a:xfrm>
            <a:off x="16535400" y="7620000"/>
            <a:ext cx="304800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grpSp>
        <p:nvGrpSpPr>
          <p:cNvPr id="184" name="AutoShape 21"/>
          <p:cNvGrpSpPr/>
          <p:nvPr/>
        </p:nvGrpSpPr>
        <p:grpSpPr>
          <a:xfrm>
            <a:off x="16031285" y="10630746"/>
            <a:ext cx="1140962" cy="828194"/>
            <a:chOff x="0" y="0"/>
            <a:chExt cx="1140960" cy="828192"/>
          </a:xfrm>
        </p:grpSpPr>
        <p:sp>
          <p:nvSpPr>
            <p:cNvPr id="181" name="Shap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D1634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2" name="Shape"/>
            <p:cNvSpPr/>
            <p:nvPr/>
          </p:nvSpPr>
          <p:spPr>
            <a:xfrm rot="1374957">
              <a:off x="70068" y="75421"/>
              <a:ext cx="48006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185" name="Text Box 22"/>
          <p:cNvSpPr txBox="1"/>
          <p:nvPr/>
        </p:nvSpPr>
        <p:spPr>
          <a:xfrm>
            <a:off x="16243150" y="9860138"/>
            <a:ext cx="462579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6" name="Text Box 23"/>
          <p:cNvSpPr txBox="1"/>
          <p:nvPr/>
        </p:nvSpPr>
        <p:spPr>
          <a:xfrm>
            <a:off x="4534783" y="3491937"/>
            <a:ext cx="3884434" cy="584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i="1"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Bond length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b="1" i="1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1828800">
              <a:defRPr i="1"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Bond angle</a:t>
            </a:r>
          </a:p>
        </p:txBody>
      </p:sp>
      <p:sp>
        <p:nvSpPr>
          <p:cNvPr id="187" name="Oval 24"/>
          <p:cNvSpPr/>
          <p:nvPr/>
        </p:nvSpPr>
        <p:spPr>
          <a:xfrm>
            <a:off x="7162800" y="56388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88" name="Line 25"/>
          <p:cNvSpPr/>
          <p:nvPr/>
        </p:nvSpPr>
        <p:spPr>
          <a:xfrm>
            <a:off x="5791200" y="6096000"/>
            <a:ext cx="1371600" cy="0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89" name="Text Box 26"/>
          <p:cNvSpPr txBox="1"/>
          <p:nvPr/>
        </p:nvSpPr>
        <p:spPr>
          <a:xfrm>
            <a:off x="5060950" y="43759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0" name="Text Box 27"/>
          <p:cNvSpPr txBox="1"/>
          <p:nvPr/>
        </p:nvSpPr>
        <p:spPr>
          <a:xfrm>
            <a:off x="7042150" y="4375971"/>
            <a:ext cx="424181" cy="6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91" name="Oval 28"/>
          <p:cNvSpPr/>
          <p:nvPr/>
        </p:nvSpPr>
        <p:spPr>
          <a:xfrm>
            <a:off x="5181600" y="56388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2" name="Oval 29"/>
          <p:cNvSpPr/>
          <p:nvPr/>
        </p:nvSpPr>
        <p:spPr>
          <a:xfrm>
            <a:off x="5897967" y="10929246"/>
            <a:ext cx="762001" cy="76200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3" name="Oval 30"/>
          <p:cNvSpPr/>
          <p:nvPr/>
        </p:nvSpPr>
        <p:spPr>
          <a:xfrm>
            <a:off x="8183967" y="9862446"/>
            <a:ext cx="1219201" cy="1219201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4" name="Oval 31"/>
          <p:cNvSpPr/>
          <p:nvPr/>
        </p:nvSpPr>
        <p:spPr>
          <a:xfrm>
            <a:off x="4069167" y="10014846"/>
            <a:ext cx="762001" cy="762001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95" name="Line 32"/>
          <p:cNvSpPr/>
          <p:nvPr/>
        </p:nvSpPr>
        <p:spPr>
          <a:xfrm>
            <a:off x="4678768" y="10624445"/>
            <a:ext cx="12192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96" name="Line 33"/>
          <p:cNvSpPr/>
          <p:nvPr/>
        </p:nvSpPr>
        <p:spPr>
          <a:xfrm flipV="1">
            <a:off x="6583248" y="10627902"/>
            <a:ext cx="1676401" cy="609601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grpSp>
        <p:nvGrpSpPr>
          <p:cNvPr id="200" name="AutoShape 34"/>
          <p:cNvGrpSpPr/>
          <p:nvPr/>
        </p:nvGrpSpPr>
        <p:grpSpPr>
          <a:xfrm>
            <a:off x="6003452" y="10282392"/>
            <a:ext cx="1140962" cy="828194"/>
            <a:chOff x="0" y="0"/>
            <a:chExt cx="1140960" cy="828192"/>
          </a:xfrm>
        </p:grpSpPr>
        <p:sp>
          <p:nvSpPr>
            <p:cNvPr id="197" name="Shap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D1634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8" name="Shape"/>
            <p:cNvSpPr/>
            <p:nvPr/>
          </p:nvSpPr>
          <p:spPr>
            <a:xfrm rot="1374957">
              <a:off x="70068" y="75421"/>
              <a:ext cx="48006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201" name="AutoShape 35"/>
          <p:cNvSpPr/>
          <p:nvPr/>
        </p:nvSpPr>
        <p:spPr>
          <a:xfrm>
            <a:off x="5486400" y="6858000"/>
            <a:ext cx="2286000" cy="304800"/>
          </a:xfrm>
          <a:prstGeom prst="leftRightArrow">
            <a:avLst>
              <a:gd name="adj1" fmla="val 50000"/>
              <a:gd name="adj2" fmla="val 150000"/>
            </a:avLst>
          </a:prstGeom>
          <a:solidFill>
            <a:srgbClr val="D16349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02" name="Text Box 36"/>
          <p:cNvSpPr txBox="1"/>
          <p:nvPr/>
        </p:nvSpPr>
        <p:spPr>
          <a:xfrm>
            <a:off x="13263279" y="2816167"/>
            <a:ext cx="4285080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i="1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Dihedral 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2550" y="2524125"/>
            <a:ext cx="12296776" cy="8143876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Rectangle 4"/>
          <p:cNvSpPr txBox="1"/>
          <p:nvPr/>
        </p:nvSpPr>
        <p:spPr>
          <a:xfrm>
            <a:off x="4116214" y="11253449"/>
            <a:ext cx="13907771" cy="157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l" defTabSz="914400">
              <a:defRPr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Wallner B, Elofsson A.</a:t>
            </a:r>
          </a:p>
          <a:p>
            <a:pPr algn="l" defTabSz="914400">
              <a:defRPr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are not equal: a benchmark of different homology modeling programs.</a:t>
            </a:r>
          </a:p>
          <a:p>
            <a:pPr algn="l" defTabSz="914400">
              <a:defRPr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Protein Sci.   2005   14(5):1315-27. </a:t>
            </a:r>
          </a:p>
        </p:txBody>
      </p:sp>
      <p:pic>
        <p:nvPicPr>
          <p:cNvPr id="39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901" y="5736937"/>
            <a:ext cx="3975101" cy="341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Text Box 3"/>
          <p:cNvSpPr txBox="1"/>
          <p:nvPr/>
        </p:nvSpPr>
        <p:spPr>
          <a:xfrm>
            <a:off x="4154675" y="471834"/>
            <a:ext cx="16074649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Homology Modeling: Which program to use?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Box 1"/>
          <p:cNvSpPr txBox="1"/>
          <p:nvPr/>
        </p:nvSpPr>
        <p:spPr>
          <a:xfrm>
            <a:off x="1272827" y="3372486"/>
            <a:ext cx="7238426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http://swissmodel.expasy.org/</a:t>
            </a:r>
          </a:p>
        </p:txBody>
      </p:sp>
      <p:sp>
        <p:nvSpPr>
          <p:cNvPr id="401" name="Text Box 3"/>
          <p:cNvSpPr txBox="1"/>
          <p:nvPr/>
        </p:nvSpPr>
        <p:spPr>
          <a:xfrm>
            <a:off x="2715123" y="407901"/>
            <a:ext cx="16074649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Homology Modeling: Which program to use?</a:t>
            </a:r>
          </a:p>
        </p:txBody>
      </p:sp>
      <p:sp>
        <p:nvSpPr>
          <p:cNvPr id="402" name="TextBox 3"/>
          <p:cNvSpPr txBox="1"/>
          <p:nvPr/>
        </p:nvSpPr>
        <p:spPr>
          <a:xfrm>
            <a:off x="1218157" y="2584912"/>
            <a:ext cx="8033565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1) </a:t>
            </a:r>
            <a:r>
              <a:rPr b="1" i="1" sz="4000"/>
              <a:t>Web service: SwissModel</a:t>
            </a:r>
          </a:p>
        </p:txBody>
      </p:sp>
      <p:sp>
        <p:nvSpPr>
          <p:cNvPr id="403" name="TextBox 4"/>
          <p:cNvSpPr txBox="1"/>
          <p:nvPr/>
        </p:nvSpPr>
        <p:spPr>
          <a:xfrm>
            <a:off x="1943428" y="4137574"/>
            <a:ext cx="15124456" cy="297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3 modes: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- fully automatic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- </a:t>
            </a:r>
            <a:r>
              <a:t>“</a:t>
            </a:r>
            <a:r>
              <a:t>Alignment mode</a:t>
            </a:r>
            <a:r>
              <a:t>”</a:t>
            </a:r>
            <a:r>
              <a:t>: you provide your own target-template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				  alignment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- </a:t>
            </a:r>
            <a:r>
              <a:t>“</a:t>
            </a:r>
            <a:r>
              <a:t>Project mode</a:t>
            </a:r>
            <a:r>
              <a:t>”</a:t>
            </a:r>
            <a:r>
              <a:t>: provides an environment to edit alignment</a:t>
            </a:r>
          </a:p>
        </p:txBody>
      </p:sp>
      <p:sp>
        <p:nvSpPr>
          <p:cNvPr id="404" name="TextBox 5"/>
          <p:cNvSpPr txBox="1"/>
          <p:nvPr/>
        </p:nvSpPr>
        <p:spPr>
          <a:xfrm>
            <a:off x="1012073" y="7976928"/>
            <a:ext cx="14649620" cy="246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2) </a:t>
            </a:r>
            <a:r>
              <a:rPr b="1" i="1" sz="4000"/>
              <a:t>Software: Modeller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http://www.salilab.org/modeller/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Probably the best maintained software the homology modeling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3"/>
          <p:cNvSpPr txBox="1"/>
          <p:nvPr/>
        </p:nvSpPr>
        <p:spPr>
          <a:xfrm>
            <a:off x="2156195" y="3126166"/>
            <a:ext cx="15996242" cy="661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/>
          <a:p>
            <a:pPr lvl="1" marL="1028700" indent="-571500" algn="l" defTabSz="1828800">
              <a:spcBef>
                <a:spcPts val="900"/>
              </a:spcBef>
              <a:buSzPct val="100000"/>
              <a:buChar char="–"/>
              <a:defRPr b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Swiss-Model</a:t>
            </a:r>
            <a:r>
              <a:rPr b="0">
                <a:solidFill>
                  <a:srgbClr val="000000"/>
                </a:solidFill>
              </a:rPr>
              <a:t> repository </a:t>
            </a:r>
            <a:endParaRPr b="0">
              <a:solidFill>
                <a:srgbClr val="000000"/>
              </a:solidFill>
            </a:endParaRPr>
          </a:p>
          <a:p>
            <a:pPr lvl="1" marL="571500" indent="-114300" algn="l" defTabSz="1828800">
              <a:spcBef>
                <a:spcPts val="900"/>
              </a:spcBef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(http://swissmodel.expasy.org/repository/)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2" marL="1371600" indent="-457200" algn="l" defTabSz="1828800">
              <a:spcBef>
                <a:spcPts val="800"/>
              </a:spcBef>
              <a:buSzPct val="100000"/>
              <a:buChar char="•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Companion to the Swiss-Model tools – over 2.0 million models of protein domains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spcBef>
                <a:spcPts val="800"/>
              </a:spcBef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1028700" indent="-571500" algn="l" defTabSz="1828800">
              <a:spcBef>
                <a:spcPts val="900"/>
              </a:spcBef>
              <a:buSzPct val="100000"/>
              <a:buChar char="–"/>
              <a:defRPr b="1"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ModBase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1" marL="571500" indent="-114300" algn="l" defTabSz="1828800">
              <a:spcBef>
                <a:spcPts val="900"/>
              </a:spcBef>
              <a:defRPr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(http://modbase.compbio.ucsf.edu/)</a:t>
            </a:r>
          </a:p>
          <a:p>
            <a:pPr lvl="2" marL="1371600" indent="-457200" algn="l" defTabSz="1828800">
              <a:spcBef>
                <a:spcPts val="900"/>
              </a:spcBef>
              <a:buSzPct val="100000"/>
              <a:buChar char="•"/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Companion to </a:t>
            </a:r>
            <a:r>
              <a:rPr b="1">
                <a:solidFill>
                  <a:srgbClr val="9F2936"/>
                </a:solidFill>
              </a:rPr>
              <a:t>Modeller</a:t>
            </a:r>
            <a:r>
              <a:rPr sz="4000"/>
              <a:t>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TextBox 2"/>
          <p:cNvSpPr txBox="1"/>
          <p:nvPr/>
        </p:nvSpPr>
        <p:spPr>
          <a:xfrm>
            <a:off x="4470340" y="-11070"/>
            <a:ext cx="15443320" cy="258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Do not start a homology modeling project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before checking…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6065" y="9326881"/>
            <a:ext cx="14554201" cy="347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411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4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414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3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530226" indent="-530226">
              <a:defRPr i="1" sz="4800">
                <a:latin typeface="Arial"/>
                <a:ea typeface="Arial"/>
                <a:cs typeface="Arial"/>
                <a:sym typeface="Arial"/>
              </a:defRPr>
            </a:pPr>
            <a:r>
              <a:t>Given a protein sequence a</a:t>
            </a:r>
            <a:r>
              <a:rPr baseline="-15500"/>
              <a:t>1</a:t>
            </a:r>
            <a:r>
              <a:t>a</a:t>
            </a:r>
            <a:r>
              <a:rPr baseline="-15500"/>
              <a:t>2</a:t>
            </a:r>
            <a:r>
              <a:t>…a</a:t>
            </a:r>
            <a:r>
              <a:rPr baseline="-15500"/>
              <a:t>N</a:t>
            </a:r>
            <a:r>
              <a:t>, secondary structure prediction aims at defining the state of each amino acid ai as being either H (helix), E (extended=strand), or O (other) (Some methods have 4 states: H, E, T for turns, and O for other).</a:t>
            </a:r>
          </a:p>
          <a:p>
            <a:pPr marL="530226" indent="-530226">
              <a:defRPr i="1" sz="4800">
                <a:latin typeface="Arial"/>
                <a:ea typeface="Arial"/>
                <a:cs typeface="Arial"/>
                <a:sym typeface="Arial"/>
              </a:defRPr>
            </a:pPr>
          </a:p>
          <a:p>
            <a:pPr marL="530226" indent="-530226">
              <a:defRPr i="1" sz="4800">
                <a:latin typeface="Arial"/>
                <a:ea typeface="Arial"/>
                <a:cs typeface="Arial"/>
                <a:sym typeface="Arial"/>
              </a:defRPr>
            </a:pPr>
            <a:r>
              <a:t>The quality of secondary structure prediction is measured with a </a:t>
            </a:r>
            <a:r>
              <a:t>“</a:t>
            </a:r>
            <a:r>
              <a:t>3-state accuracy</a:t>
            </a:r>
            <a:r>
              <a:t>”</a:t>
            </a:r>
            <a:r>
              <a:t> score, or Q</a:t>
            </a:r>
            <a:r>
              <a:rPr baseline="-15500"/>
              <a:t>3</a:t>
            </a:r>
            <a:r>
              <a:t>. Q</a:t>
            </a:r>
            <a:r>
              <a:rPr baseline="-15500"/>
              <a:t>3</a:t>
            </a:r>
            <a:r>
              <a:t> is the percent of residues that match </a:t>
            </a:r>
            <a:r>
              <a:t>“</a:t>
            </a:r>
            <a:r>
              <a:t>reality</a:t>
            </a:r>
            <a:r>
              <a:t>”</a:t>
            </a:r>
            <a:r>
              <a:t> (X-ray structure).</a:t>
            </a:r>
          </a:p>
        </p:txBody>
      </p:sp>
      <p:sp>
        <p:nvSpPr>
          <p:cNvPr id="417" name="Rectangle 2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2"/>
          <p:cNvSpPr txBox="1"/>
          <p:nvPr/>
        </p:nvSpPr>
        <p:spPr>
          <a:xfrm>
            <a:off x="4450223" y="609203"/>
            <a:ext cx="16276321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Secondary Structure Assignment</a:t>
            </a:r>
          </a:p>
        </p:txBody>
      </p:sp>
      <p:sp>
        <p:nvSpPr>
          <p:cNvPr id="420" name="Text Box 3"/>
          <p:cNvSpPr txBox="1"/>
          <p:nvPr/>
        </p:nvSpPr>
        <p:spPr>
          <a:xfrm>
            <a:off x="1512870" y="4043538"/>
            <a:ext cx="16205395" cy="56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marL="685800" indent="-685800"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Determine Secondary Structure positions in known protein </a:t>
            </a:r>
          </a:p>
          <a:p>
            <a:pPr marL="685800" indent="-685800"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structures using DSSP or STRIDE:</a:t>
            </a:r>
          </a:p>
          <a:p>
            <a:pPr marL="685800" indent="-685800"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85800" indent="-685800" algn="l" defTabSz="914400">
              <a:buSzPct val="100000"/>
              <a:buAutoNum type="arabicPeriod" startAt="1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Kabsch and Sander. Dictionary of Secondary Structure  in Proteins: pattern </a:t>
            </a:r>
            <a:endParaRPr sz="4800"/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recognition of hydrogen-bonded and  geometrical features. </a:t>
            </a:r>
            <a:endParaRPr sz="4800"/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Biopolymer 22: 2571-2637 (1983)  (DSSP)</a:t>
            </a:r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800"/>
          </a:p>
          <a:p>
            <a:pPr marL="685800" indent="-685800" algn="l" defTabSz="914400">
              <a:buSzPct val="100000"/>
              <a:buAutoNum type="arabicPeriod" startAt="2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Frischman and Argos. Knowledge-based secondary structure assignments. </a:t>
            </a:r>
            <a:endParaRPr sz="4800"/>
          </a:p>
          <a:p>
            <a:pPr marL="685800" indent="-685800"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Proteins, 23:566-571 (1995)  (STRIDE)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tangle 3"/>
          <p:cNvSpPr txBox="1"/>
          <p:nvPr>
            <p:ph type="body" idx="4294967295"/>
          </p:nvPr>
        </p:nvSpPr>
        <p:spPr>
          <a:xfrm>
            <a:off x="952500" y="2442615"/>
            <a:ext cx="22479000" cy="8572501"/>
          </a:xfrm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Chou and Fasman</a:t>
            </a:r>
          </a:p>
          <a:p>
            <a:pPr marL="530226" indent="-530226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sz="4000"/>
              <a:t>(Chou and Fasman. Prediction of protein conformation. 	Biochemistry, 13: 211-245, 1974)</a:t>
            </a:r>
            <a:endParaRPr sz="4000"/>
          </a:p>
          <a:p>
            <a:pPr>
              <a:defRPr i="1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GOR</a:t>
            </a:r>
          </a:p>
          <a:p>
            <a:pPr marL="530226" indent="-530226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sz="4000"/>
              <a:t>(Garnier, Osguthorpe and Robson. Analysis of the accuracy 	and implications of simple methods for predicting the 	secondary structure of globular proteins. J. Mol. Biol., 120:97-	120, 1978)</a:t>
            </a:r>
          </a:p>
        </p:txBody>
      </p:sp>
      <p:sp>
        <p:nvSpPr>
          <p:cNvPr id="423" name="Rectangle 2"/>
          <p:cNvSpPr txBox="1"/>
          <p:nvPr>
            <p:ph type="title" idx="4294967295"/>
          </p:nvPr>
        </p:nvSpPr>
        <p:spPr>
          <a:xfrm>
            <a:off x="1182658" y="631536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Early methods for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2761" y="6285720"/>
            <a:ext cx="12646027" cy="197802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Rectangle 3"/>
          <p:cNvSpPr txBox="1"/>
          <p:nvPr>
            <p:ph type="body" idx="4294967295"/>
          </p:nvPr>
        </p:nvSpPr>
        <p:spPr>
          <a:xfrm>
            <a:off x="1694121" y="473482"/>
            <a:ext cx="22479001" cy="8572501"/>
          </a:xfrm>
          <a:prstGeom prst="rect">
            <a:avLst/>
          </a:prstGeom>
        </p:spPr>
        <p:txBody>
          <a:bodyPr/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Start by computing amino acids propensities to belong to a given type of secondary structure:</a:t>
            </a:r>
          </a:p>
        </p:txBody>
      </p:sp>
      <p:sp>
        <p:nvSpPr>
          <p:cNvPr id="427" name="Rectangle 2"/>
          <p:cNvSpPr txBox="1"/>
          <p:nvPr>
            <p:ph type="title" idx="4294967295"/>
          </p:nvPr>
        </p:nvSpPr>
        <p:spPr>
          <a:xfrm>
            <a:off x="1962639" y="513867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28" name="Text Box 5"/>
          <p:cNvSpPr txBox="1"/>
          <p:nvPr/>
        </p:nvSpPr>
        <p:spPr>
          <a:xfrm>
            <a:off x="3545428" y="9562403"/>
            <a:ext cx="16136562" cy="130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Propensities &gt; 1 mean that the residue type I is likely to be found in the</a:t>
            </a:r>
            <a:endParaRPr sz="4800"/>
          </a:p>
          <a:p>
            <a:pPr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Corresponding secondary structure type.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AutoShape 5"/>
          <p:cNvSpPr txBox="1"/>
          <p:nvPr/>
        </p:nvSpPr>
        <p:spPr>
          <a:xfrm>
            <a:off x="5293943" y="1809526"/>
            <a:ext cx="13002018" cy="1031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4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Amino Acid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-Helix	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-Sheet		Turn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Ala		   1.29		  0.90		0.78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Cys           	    1.11		  0.74		0.80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Leu		   1.30		  1.02		0.59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Met		   1.47		  0.97		0.39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Glu		   1.44		  0.75		1.00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Gln		   1.27		  0.80		0.97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His		   1.22		  1.08		0.69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Lys		   1.23		  0.77		0.96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</a:t>
            </a:r>
            <a:r>
              <a:rPr>
                <a:solidFill>
                  <a:srgbClr val="FFFFFF"/>
                </a:solidFill>
              </a:rPr>
              <a:t>Val		   0.91		  1.49		0.47</a:t>
            </a:r>
            <a:endParaRPr>
              <a:solidFill>
                <a:srgbClr val="FFFFFF"/>
              </a:solidFill>
            </a:endParaR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Ile		   0.97		  1.45		0.51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Phe		   1.07		  1.32		0.58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Tyr		   0.72		  1.25		1.05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Trp		   0.99		  1.14		0.75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Thr		   0.82		  1.21		1.03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>
                <a:solidFill>
                  <a:srgbClr val="FFFFFF"/>
                </a:solidFill>
              </a:rPr>
              <a:t>Gly		   0.56		  0.92		1.64</a:t>
            </a:r>
            <a:endParaRPr>
              <a:solidFill>
                <a:srgbClr val="FFFFFF"/>
              </a:solidFill>
            </a:endParaR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Ser		   0.82		  0.95		1.33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Asp		   1.04		  0.72		1.41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Asn		   0.90		  0.76		1.23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Pro		   0.52		  0.64		1.91</a:t>
            </a:r>
          </a:p>
          <a:p>
            <a:pPr defTabSz="914400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</a:t>
            </a:r>
            <a:r>
              <a:t>Arg	                         0.96		       0.99		     0.88</a:t>
            </a:r>
            <a:r>
              <a:rPr>
                <a:solidFill>
                  <a:srgbClr val="000000"/>
                </a:solidFill>
              </a:rPr>
              <a:t>	  </a:t>
            </a:r>
          </a:p>
        </p:txBody>
      </p:sp>
      <p:sp>
        <p:nvSpPr>
          <p:cNvPr id="431" name="Rectangle 6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32" name="Text Box 7"/>
          <p:cNvSpPr txBox="1"/>
          <p:nvPr/>
        </p:nvSpPr>
        <p:spPr>
          <a:xfrm>
            <a:off x="18571992" y="3540406"/>
            <a:ext cx="1652460" cy="12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Favors</a:t>
            </a:r>
            <a:endParaRPr sz="4800"/>
          </a:p>
          <a:p>
            <a:pPr defTabSz="914400">
              <a:defRPr sz="3600">
                <a:solidFill>
                  <a:srgbClr val="3366FF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a</a:t>
            </a:r>
            <a:r>
              <a:rPr>
                <a:latin typeface="Arial"/>
                <a:ea typeface="Arial"/>
                <a:cs typeface="Arial"/>
                <a:sym typeface="Arial"/>
              </a:rPr>
              <a:t>-Helix</a:t>
            </a:r>
          </a:p>
        </p:txBody>
      </p:sp>
      <p:sp>
        <p:nvSpPr>
          <p:cNvPr id="433" name="Text Box 8"/>
          <p:cNvSpPr txBox="1"/>
          <p:nvPr/>
        </p:nvSpPr>
        <p:spPr>
          <a:xfrm>
            <a:off x="18655294" y="7248460"/>
            <a:ext cx="1869451" cy="1274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Favors</a:t>
            </a:r>
            <a:endParaRPr sz="4800"/>
          </a:p>
          <a:p>
            <a:pPr defTabSz="914400">
              <a:defRPr sz="3600"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b</a:t>
            </a:r>
            <a:r>
              <a:rPr>
                <a:latin typeface="Arial"/>
                <a:ea typeface="Arial"/>
                <a:cs typeface="Arial"/>
                <a:sym typeface="Arial"/>
              </a:rPr>
              <a:t>-strand</a:t>
            </a:r>
          </a:p>
        </p:txBody>
      </p:sp>
      <p:sp>
        <p:nvSpPr>
          <p:cNvPr id="434" name="Text Box 9"/>
          <p:cNvSpPr txBox="1"/>
          <p:nvPr/>
        </p:nvSpPr>
        <p:spPr>
          <a:xfrm>
            <a:off x="18601795" y="9935675"/>
            <a:ext cx="1592854" cy="123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914400">
              <a:defRPr sz="3600">
                <a:solidFill>
                  <a:srgbClr val="6B9F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Favors</a:t>
            </a:r>
            <a:endParaRPr sz="4800"/>
          </a:p>
          <a:p>
            <a:pPr defTabSz="914400">
              <a:defRPr sz="3600">
                <a:solidFill>
                  <a:srgbClr val="6B9F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37" name="Text Box 3"/>
          <p:cNvSpPr txBox="1"/>
          <p:nvPr/>
        </p:nvSpPr>
        <p:spPr>
          <a:xfrm>
            <a:off x="868403" y="2877453"/>
            <a:ext cx="16472268" cy="315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Predicting helices: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find nucleation site: 4 out of 6 contiguous residues with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)&gt;1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extension: extend helix in both directions until a set of 4 contiguous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 residues has an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 &lt; 1 (breaker)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if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 over whole region is &gt;1, it is predicted to be helical</a:t>
            </a:r>
          </a:p>
        </p:txBody>
      </p:sp>
      <p:sp>
        <p:nvSpPr>
          <p:cNvPr id="438" name="Text Box 4"/>
          <p:cNvSpPr txBox="1"/>
          <p:nvPr/>
        </p:nvSpPr>
        <p:spPr>
          <a:xfrm>
            <a:off x="838287" y="7027496"/>
            <a:ext cx="16839378" cy="3156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Predicting strands: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find nucleation site: 3 out of 5 contiguous residues with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)&gt;1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extension: extend strand in both directions until a set of 4 contiguous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 residues has an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 &lt; 1 (breaker)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if average P(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 over whole region is &gt;1, it is predicted to be a strand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898775"/>
            <a:ext cx="10163176" cy="65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xt Box 3"/>
          <p:cNvSpPr txBox="1"/>
          <p:nvPr/>
        </p:nvSpPr>
        <p:spPr>
          <a:xfrm>
            <a:off x="2362382" y="10276968"/>
            <a:ext cx="15017374" cy="203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Backbone</a:t>
            </a:r>
            <a:r>
              <a:rPr b="0"/>
              <a:t>: 3 angles per residue :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j, f </a:t>
            </a:r>
            <a:r>
              <a:rPr b="0"/>
              <a:t>and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w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828800">
              <a:defRPr b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Sidechain</a:t>
            </a:r>
            <a:r>
              <a:rPr b="0"/>
              <a:t>: 1 to 7 angles,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0"/>
              <a:t>each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/>
              <a:t>has 3 favored values: 60</a:t>
            </a:r>
            <a:r>
              <a:rPr b="0" baseline="35999"/>
              <a:t>o</a:t>
            </a:r>
            <a:r>
              <a:rPr b="0"/>
              <a:t>, -60</a:t>
            </a:r>
            <a:r>
              <a:rPr b="0" baseline="35999"/>
              <a:t>o</a:t>
            </a:r>
            <a:r>
              <a:rPr b="0"/>
              <a:t>, 180</a:t>
            </a:r>
            <a:r>
              <a:rPr b="0" baseline="35999"/>
              <a:t>o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6" name="Rectangle 2"/>
          <p:cNvSpPr txBox="1"/>
          <p:nvPr>
            <p:ph type="title" idx="4294967295"/>
          </p:nvPr>
        </p:nvSpPr>
        <p:spPr>
          <a:xfrm>
            <a:off x="952500" y="410083"/>
            <a:ext cx="22479000" cy="16637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Protein Structure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pic>
        <p:nvPicPr>
          <p:cNvPr id="4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0400" y="2438400"/>
            <a:ext cx="7953376" cy="10788650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Text Box 4"/>
          <p:cNvSpPr txBox="1"/>
          <p:nvPr/>
        </p:nvSpPr>
        <p:spPr>
          <a:xfrm>
            <a:off x="1198334" y="2621138"/>
            <a:ext cx="6599952" cy="816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Position-specific parameters</a:t>
            </a:r>
            <a:endParaRPr sz="4800"/>
          </a:p>
          <a:p>
            <a:pPr algn="l" defTabSz="914400">
              <a:defRPr i="1"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turn: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Each position has distinct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amino acid preferences.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Examples:</a:t>
            </a:r>
            <a:endParaRPr sz="4800"/>
          </a:p>
          <a:p>
            <a:pPr algn="l" defTabSz="914400">
              <a:defRPr sz="36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position 2, Pro is highly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preferred; Trp is disfavored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position 3, Asp, Asn and Gly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are preferred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buSzPct val="100000"/>
              <a:buChar char="-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position 4, Trp, Gly and Cys</a:t>
            </a:r>
            <a:endParaRPr sz="4800"/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preferred</a:t>
            </a:r>
          </a:p>
        </p:txBody>
      </p:sp>
      <p:sp>
        <p:nvSpPr>
          <p:cNvPr id="443" name="AutoShape 5"/>
          <p:cNvSpPr/>
          <p:nvPr/>
        </p:nvSpPr>
        <p:spPr>
          <a:xfrm>
            <a:off x="13868400" y="99060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4" name="AutoShape 6"/>
          <p:cNvSpPr/>
          <p:nvPr/>
        </p:nvSpPr>
        <p:spPr>
          <a:xfrm>
            <a:off x="14020800" y="11430000"/>
            <a:ext cx="13716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0000FF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5" name="AutoShape 7"/>
          <p:cNvSpPr/>
          <p:nvPr/>
        </p:nvSpPr>
        <p:spPr>
          <a:xfrm>
            <a:off x="15392400" y="4512387"/>
            <a:ext cx="1524000" cy="516813"/>
          </a:xfrm>
          <a:prstGeom prst="roundRect">
            <a:avLst>
              <a:gd name="adj" fmla="val 19659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6" name="AutoShape 8"/>
          <p:cNvSpPr/>
          <p:nvPr/>
        </p:nvSpPr>
        <p:spPr>
          <a:xfrm>
            <a:off x="15392400" y="3962400"/>
            <a:ext cx="1524000" cy="516813"/>
          </a:xfrm>
          <a:prstGeom prst="roundRect">
            <a:avLst>
              <a:gd name="adj" fmla="val 19659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7" name="AutoShape 9"/>
          <p:cNvSpPr/>
          <p:nvPr/>
        </p:nvSpPr>
        <p:spPr>
          <a:xfrm>
            <a:off x="15392400" y="65532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8" name="AutoShape 10"/>
          <p:cNvSpPr/>
          <p:nvPr/>
        </p:nvSpPr>
        <p:spPr>
          <a:xfrm>
            <a:off x="16916400" y="114300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9" name="AutoShape 11"/>
          <p:cNvSpPr/>
          <p:nvPr/>
        </p:nvSpPr>
        <p:spPr>
          <a:xfrm>
            <a:off x="16916400" y="64008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0" name="AutoShape 12"/>
          <p:cNvSpPr/>
          <p:nvPr/>
        </p:nvSpPr>
        <p:spPr>
          <a:xfrm>
            <a:off x="16764000" y="5029200"/>
            <a:ext cx="1524000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1" name="Text Box 13"/>
          <p:cNvSpPr txBox="1"/>
          <p:nvPr/>
        </p:nvSpPr>
        <p:spPr>
          <a:xfrm>
            <a:off x="9661725" y="1935338"/>
            <a:ext cx="5670150" cy="7013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f(i)        f(i+1)   f(i+2)   f(i+3)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Chou and Fasman</a:t>
            </a:r>
          </a:p>
        </p:txBody>
      </p:sp>
      <p:sp>
        <p:nvSpPr>
          <p:cNvPr id="454" name="Text Box 3"/>
          <p:cNvSpPr txBox="1"/>
          <p:nvPr/>
        </p:nvSpPr>
        <p:spPr>
          <a:xfrm>
            <a:off x="1268537" y="3060118"/>
            <a:ext cx="14280774" cy="426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i="1" sz="4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Predicting turns</a:t>
            </a:r>
            <a:r>
              <a:rPr i="0">
                <a:solidFill>
                  <a:srgbClr val="000000"/>
                </a:solidFill>
              </a:rPr>
              <a:t>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for each tetrapeptide starting at residue i, compute: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- P</a:t>
            </a:r>
            <a:r>
              <a:rPr baseline="-15500"/>
              <a:t>Turn</a:t>
            </a:r>
            <a:r>
              <a:t> (average propensity over all 4 residues)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- F = f(i)*f(i+1)*f(i+2)*f(i+3)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if </a:t>
            </a:r>
            <a:r>
              <a:rPr>
                <a:solidFill>
                  <a:srgbClr val="FF0000"/>
                </a:solidFill>
              </a:rPr>
              <a:t>P</a:t>
            </a:r>
            <a:r>
              <a:rPr baseline="-15500">
                <a:solidFill>
                  <a:srgbClr val="FF0000"/>
                </a:solidFill>
              </a:rPr>
              <a:t>Turn</a:t>
            </a:r>
            <a:r>
              <a:rPr>
                <a:solidFill>
                  <a:srgbClr val="FF0000"/>
                </a:solidFill>
              </a:rPr>
              <a:t> &gt; P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and </a:t>
            </a:r>
            <a:r>
              <a:rPr>
                <a:solidFill>
                  <a:srgbClr val="FF0000"/>
                </a:solidFill>
              </a:rPr>
              <a:t>P</a:t>
            </a:r>
            <a:r>
              <a:rPr baseline="-15500">
                <a:solidFill>
                  <a:srgbClr val="FF0000"/>
                </a:solidFill>
              </a:rPr>
              <a:t>Turn</a:t>
            </a:r>
            <a:r>
              <a:rPr>
                <a:solidFill>
                  <a:srgbClr val="FF0000"/>
                </a:solidFill>
              </a:rPr>
              <a:t> &gt; P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b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</a:t>
            </a:r>
            <a:r>
              <a:t>and </a:t>
            </a:r>
            <a:r>
              <a:rPr>
                <a:solidFill>
                  <a:srgbClr val="FF0000"/>
                </a:solidFill>
              </a:rPr>
              <a:t>P</a:t>
            </a:r>
            <a:r>
              <a:rPr baseline="-15500">
                <a:solidFill>
                  <a:srgbClr val="FF0000"/>
                </a:solidFill>
              </a:rPr>
              <a:t>Turn</a:t>
            </a:r>
            <a:r>
              <a:rPr>
                <a:solidFill>
                  <a:srgbClr val="FF0000"/>
                </a:solidFill>
              </a:rPr>
              <a:t> &gt; 1</a:t>
            </a:r>
            <a:r>
              <a:t> and </a:t>
            </a:r>
            <a:r>
              <a:rPr>
                <a:solidFill>
                  <a:srgbClr val="FF0000"/>
                </a:solidFill>
              </a:rPr>
              <a:t>F&gt;0.000075</a:t>
            </a:r>
            <a:endParaRPr sz="4800"/>
          </a:p>
          <a:p>
            <a:pPr algn="l" defTabSz="9144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 tetrapeptide is considered a turn.</a:t>
            </a:r>
          </a:p>
        </p:txBody>
      </p:sp>
      <p:sp>
        <p:nvSpPr>
          <p:cNvPr id="455" name="Text Box 4"/>
          <p:cNvSpPr txBox="1"/>
          <p:nvPr/>
        </p:nvSpPr>
        <p:spPr>
          <a:xfrm>
            <a:off x="1143699" y="8409346"/>
            <a:ext cx="15171858" cy="225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914400">
              <a:defRPr sz="48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Chou and Fasman prediction:</a:t>
            </a:r>
          </a:p>
          <a:p>
            <a:pPr algn="l" defTabSz="914400">
              <a:defRPr sz="48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http://fasta.bioch.virginia.edu/fasta_www/chofas.htm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he most successful methods for predicting secondary structure…"/>
          <p:cNvSpPr txBox="1"/>
          <p:nvPr/>
        </p:nvSpPr>
        <p:spPr>
          <a:xfrm>
            <a:off x="3444240" y="3352800"/>
            <a:ext cx="17475121" cy="7147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most successful methods for predicting secondary structure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are based on neural networks.  The overall idea is that neural 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networks can be trained to recognize amino acid patterns in 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known secondary structure units, and to use these patterns to 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distinguish between the different types of secondary structure.</a:t>
            </a: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Neural networks classify </a:t>
            </a:r>
            <a:r>
              <a:rPr>
                <a:solidFill>
                  <a:srgbClr val="FF0000"/>
                </a:solidFill>
              </a:rPr>
              <a:t>“</a:t>
            </a:r>
            <a:r>
              <a:rPr>
                <a:solidFill>
                  <a:srgbClr val="FF0000"/>
                </a:solidFill>
              </a:rPr>
              <a:t>input vectors</a:t>
            </a:r>
            <a:r>
              <a:rPr>
                <a:solidFill>
                  <a:srgbClr val="FF0000"/>
                </a:solidFill>
              </a:rPr>
              <a:t>”</a:t>
            </a:r>
            <a:r>
              <a:t> or </a:t>
            </a:r>
            <a:r>
              <a:rPr>
                <a:solidFill>
                  <a:srgbClr val="FF0000"/>
                </a:solidFill>
              </a:rPr>
              <a:t>“</a:t>
            </a:r>
            <a:r>
              <a:rPr>
                <a:solidFill>
                  <a:srgbClr val="FF0000"/>
                </a:solidFill>
              </a:rPr>
              <a:t>examples</a:t>
            </a:r>
            <a:r>
              <a:rPr>
                <a:solidFill>
                  <a:srgbClr val="FF0000"/>
                </a:solidFill>
              </a:rPr>
              <a:t>”</a:t>
            </a:r>
            <a:r>
              <a:t> into </a:t>
            </a:r>
          </a:p>
          <a:p>
            <a:pPr algn="l" defTabSz="914400">
              <a:defRPr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categories (2 or more)</a:t>
            </a:r>
            <a:r>
              <a:rPr>
                <a:solidFill>
                  <a:srgbClr val="333399"/>
                </a:solidFill>
              </a:rPr>
              <a:t>.</a:t>
            </a:r>
            <a:endParaRPr>
              <a:solidFill>
                <a:srgbClr val="333399"/>
              </a:solidFill>
            </a:endParaRPr>
          </a:p>
          <a:p>
            <a:pPr algn="l" defTabSz="914400">
              <a:defRPr sz="4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are loosely based on biological neurons.</a:t>
            </a:r>
          </a:p>
        </p:txBody>
      </p:sp>
      <p:sp>
        <p:nvSpPr>
          <p:cNvPr id="458" name="Rectangle 2"/>
          <p:cNvSpPr txBox="1"/>
          <p:nvPr/>
        </p:nvSpPr>
        <p:spPr>
          <a:xfrm>
            <a:off x="4053840" y="545817"/>
            <a:ext cx="16276320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914400">
              <a:defRPr sz="72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Neural Networks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he perceptron"/>
          <p:cNvSpPr txBox="1"/>
          <p:nvPr/>
        </p:nvSpPr>
        <p:spPr>
          <a:xfrm>
            <a:off x="8136890" y="85725"/>
            <a:ext cx="6396802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perceptron</a:t>
            </a:r>
          </a:p>
        </p:txBody>
      </p:sp>
      <p:sp>
        <p:nvSpPr>
          <p:cNvPr id="461" name="Line"/>
          <p:cNvSpPr/>
          <p:nvPr/>
        </p:nvSpPr>
        <p:spPr>
          <a:xfrm>
            <a:off x="7010399" y="2895599"/>
            <a:ext cx="2438401" cy="1219202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2" name="Line"/>
          <p:cNvSpPr/>
          <p:nvPr/>
        </p:nvSpPr>
        <p:spPr>
          <a:xfrm>
            <a:off x="7010399" y="4419600"/>
            <a:ext cx="2438402" cy="15240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3" name="Line"/>
          <p:cNvSpPr/>
          <p:nvPr/>
        </p:nvSpPr>
        <p:spPr>
          <a:xfrm flipV="1">
            <a:off x="7162799" y="5029200"/>
            <a:ext cx="2286001" cy="76200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4" name="Line"/>
          <p:cNvSpPr/>
          <p:nvPr/>
        </p:nvSpPr>
        <p:spPr>
          <a:xfrm>
            <a:off x="12954000" y="4572000"/>
            <a:ext cx="2438400" cy="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5" name="X1"/>
          <p:cNvSpPr txBox="1"/>
          <p:nvPr/>
        </p:nvSpPr>
        <p:spPr>
          <a:xfrm>
            <a:off x="6003290" y="2359025"/>
            <a:ext cx="75480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466" name="X2"/>
          <p:cNvSpPr txBox="1"/>
          <p:nvPr/>
        </p:nvSpPr>
        <p:spPr>
          <a:xfrm>
            <a:off x="5850890" y="4035425"/>
            <a:ext cx="75480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467" name="XN"/>
          <p:cNvSpPr txBox="1"/>
          <p:nvPr/>
        </p:nvSpPr>
        <p:spPr>
          <a:xfrm>
            <a:off x="5850890" y="5711825"/>
            <a:ext cx="830705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468" name="w1"/>
          <p:cNvSpPr txBox="1"/>
          <p:nvPr/>
        </p:nvSpPr>
        <p:spPr>
          <a:xfrm>
            <a:off x="7832090" y="2511425"/>
            <a:ext cx="780029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w1</a:t>
            </a:r>
          </a:p>
        </p:txBody>
      </p:sp>
      <p:sp>
        <p:nvSpPr>
          <p:cNvPr id="469" name="w2"/>
          <p:cNvSpPr txBox="1"/>
          <p:nvPr/>
        </p:nvSpPr>
        <p:spPr>
          <a:xfrm>
            <a:off x="7679690" y="3883025"/>
            <a:ext cx="780029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w2</a:t>
            </a:r>
          </a:p>
        </p:txBody>
      </p:sp>
      <p:sp>
        <p:nvSpPr>
          <p:cNvPr id="470" name="wN"/>
          <p:cNvSpPr txBox="1"/>
          <p:nvPr/>
        </p:nvSpPr>
        <p:spPr>
          <a:xfrm>
            <a:off x="7832090" y="5407025"/>
            <a:ext cx="85593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wN</a:t>
            </a:r>
          </a:p>
        </p:txBody>
      </p:sp>
      <p:sp>
        <p:nvSpPr>
          <p:cNvPr id="471" name="T"/>
          <p:cNvSpPr txBox="1"/>
          <p:nvPr/>
        </p:nvSpPr>
        <p:spPr>
          <a:xfrm>
            <a:off x="13807439" y="3352800"/>
            <a:ext cx="474857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pic>
        <p:nvPicPr>
          <p:cNvPr id="47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0" y="3810000"/>
            <a:ext cx="2628900" cy="1419225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Oval"/>
          <p:cNvSpPr/>
          <p:nvPr/>
        </p:nvSpPr>
        <p:spPr>
          <a:xfrm>
            <a:off x="9448800" y="3505200"/>
            <a:ext cx="3505200" cy="2133600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74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0" y="3505200"/>
            <a:ext cx="3276600" cy="218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Input"/>
          <p:cNvSpPr txBox="1"/>
          <p:nvPr/>
        </p:nvSpPr>
        <p:spPr>
          <a:xfrm>
            <a:off x="5088890" y="6931025"/>
            <a:ext cx="1212449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476" name="Threshold Unit"/>
          <p:cNvSpPr txBox="1"/>
          <p:nvPr/>
        </p:nvSpPr>
        <p:spPr>
          <a:xfrm>
            <a:off x="10118090" y="6931025"/>
            <a:ext cx="316872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Threshold Unit</a:t>
            </a:r>
          </a:p>
        </p:txBody>
      </p:sp>
      <p:sp>
        <p:nvSpPr>
          <p:cNvPr id="477" name="Output"/>
          <p:cNvSpPr txBox="1"/>
          <p:nvPr/>
        </p:nvSpPr>
        <p:spPr>
          <a:xfrm>
            <a:off x="16671289" y="6931025"/>
            <a:ext cx="1568074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478" name="The perceptron classifies the input vector X into two categories.…"/>
          <p:cNvSpPr txBox="1"/>
          <p:nvPr/>
        </p:nvSpPr>
        <p:spPr>
          <a:xfrm>
            <a:off x="4326890" y="8607425"/>
            <a:ext cx="16688713" cy="3901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weights and threshold T are not known in advance,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be </a:t>
            </a:r>
            <a:r>
              <a:rPr>
                <a:solidFill>
                  <a:srgbClr val="FF0000"/>
                </a:solidFill>
              </a:rPr>
              <a:t>trained</a:t>
            </a:r>
            <a:r>
              <a:t>.  Ideally, the perceptron must be trained to return the correct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answer on all training examples, and perform well on examples it has never seen.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training set must contain both type of data (i.e. with </a:t>
            </a:r>
            <a:r>
              <a:t>“</a:t>
            </a:r>
            <a:r>
              <a:t>1</a:t>
            </a:r>
            <a:r>
              <a:t>”</a:t>
            </a:r>
            <a:r>
              <a:t> and </a:t>
            </a:r>
            <a:r>
              <a:t>“</a:t>
            </a:r>
            <a:r>
              <a:t>0</a:t>
            </a:r>
            <a:r>
              <a:t>”</a:t>
            </a:r>
            <a:r>
              <a:t> output).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he perceptron"/>
          <p:cNvSpPr txBox="1"/>
          <p:nvPr/>
        </p:nvSpPr>
        <p:spPr>
          <a:xfrm>
            <a:off x="8136890" y="85725"/>
            <a:ext cx="6396802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perceptron</a:t>
            </a:r>
          </a:p>
        </p:txBody>
      </p:sp>
      <p:sp>
        <p:nvSpPr>
          <p:cNvPr id="481" name="Notes:…"/>
          <p:cNvSpPr txBox="1"/>
          <p:nvPr/>
        </p:nvSpPr>
        <p:spPr>
          <a:xfrm>
            <a:off x="3901440" y="1981200"/>
            <a:ext cx="14317435" cy="656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Notes: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The input is a vector X and the weights can be stored in another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   vector W.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the perceptron computes the dot product S = X.W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the output F is a function of S: it is often set discrete (i.e. 1 or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For continuous output, often use a sigmoid: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pic>
        <p:nvPicPr>
          <p:cNvPr id="48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8229600"/>
            <a:ext cx="3810000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Line"/>
          <p:cNvSpPr/>
          <p:nvPr/>
        </p:nvSpPr>
        <p:spPr>
          <a:xfrm>
            <a:off x="14325600" y="7670800"/>
            <a:ext cx="0" cy="39624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4" name="Line"/>
          <p:cNvSpPr/>
          <p:nvPr/>
        </p:nvSpPr>
        <p:spPr>
          <a:xfrm>
            <a:off x="10515600" y="10261600"/>
            <a:ext cx="8382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5" name="Line"/>
          <p:cNvSpPr/>
          <p:nvPr/>
        </p:nvSpPr>
        <p:spPr>
          <a:xfrm>
            <a:off x="10668000" y="8105422"/>
            <a:ext cx="8534400" cy="2047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fill="norm" stroke="1" extrusionOk="0">
                <a:moveTo>
                  <a:pt x="0" y="20530"/>
                </a:moveTo>
                <a:cubicBezTo>
                  <a:pt x="1157" y="20921"/>
                  <a:pt x="2314" y="21311"/>
                  <a:pt x="3471" y="20530"/>
                </a:cubicBezTo>
                <a:cubicBezTo>
                  <a:pt x="4629" y="19750"/>
                  <a:pt x="5979" y="17407"/>
                  <a:pt x="6943" y="15846"/>
                </a:cubicBezTo>
                <a:cubicBezTo>
                  <a:pt x="7907" y="14284"/>
                  <a:pt x="8421" y="13244"/>
                  <a:pt x="9257" y="11162"/>
                </a:cubicBezTo>
                <a:cubicBezTo>
                  <a:pt x="10093" y="9080"/>
                  <a:pt x="11057" y="5176"/>
                  <a:pt x="11957" y="3354"/>
                </a:cubicBezTo>
                <a:cubicBezTo>
                  <a:pt x="12857" y="1533"/>
                  <a:pt x="13886" y="752"/>
                  <a:pt x="14657" y="231"/>
                </a:cubicBezTo>
                <a:cubicBezTo>
                  <a:pt x="15429" y="-289"/>
                  <a:pt x="15621" y="231"/>
                  <a:pt x="16586" y="231"/>
                </a:cubicBezTo>
                <a:cubicBezTo>
                  <a:pt x="17550" y="231"/>
                  <a:pt x="19607" y="231"/>
                  <a:pt x="20443" y="231"/>
                </a:cubicBezTo>
                <a:cubicBezTo>
                  <a:pt x="21279" y="231"/>
                  <a:pt x="21439" y="231"/>
                  <a:pt x="21600" y="231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6" name="0"/>
          <p:cNvSpPr txBox="1"/>
          <p:nvPr/>
        </p:nvSpPr>
        <p:spPr>
          <a:xfrm>
            <a:off x="14537689" y="10334625"/>
            <a:ext cx="449854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87" name="1/2"/>
          <p:cNvSpPr txBox="1"/>
          <p:nvPr/>
        </p:nvSpPr>
        <p:spPr>
          <a:xfrm>
            <a:off x="13623289" y="8353425"/>
            <a:ext cx="83115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</a:t>
            </a:r>
          </a:p>
        </p:txBody>
      </p:sp>
      <p:sp>
        <p:nvSpPr>
          <p:cNvPr id="488" name="1"/>
          <p:cNvSpPr txBox="1"/>
          <p:nvPr/>
        </p:nvSpPr>
        <p:spPr>
          <a:xfrm>
            <a:off x="18804889" y="7439025"/>
            <a:ext cx="449854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89" name="0"/>
          <p:cNvSpPr txBox="1"/>
          <p:nvPr/>
        </p:nvSpPr>
        <p:spPr>
          <a:xfrm>
            <a:off x="10118090" y="9572625"/>
            <a:ext cx="449854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90" name="- Not all perceptrons can be trained ! (famous example: XOR)"/>
          <p:cNvSpPr txBox="1"/>
          <p:nvPr/>
        </p:nvSpPr>
        <p:spPr>
          <a:xfrm>
            <a:off x="6003290" y="11655425"/>
            <a:ext cx="12621687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 Not all perceptrons can be trained ! (famous example: XOR)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he perceptron"/>
          <p:cNvSpPr txBox="1"/>
          <p:nvPr/>
        </p:nvSpPr>
        <p:spPr>
          <a:xfrm>
            <a:off x="8136890" y="85725"/>
            <a:ext cx="6396802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perceptron</a:t>
            </a:r>
          </a:p>
        </p:txBody>
      </p:sp>
      <p:sp>
        <p:nvSpPr>
          <p:cNvPr id="493" name="Training a perceptron:…"/>
          <p:cNvSpPr txBox="1"/>
          <p:nvPr/>
        </p:nvSpPr>
        <p:spPr>
          <a:xfrm>
            <a:off x="4326890" y="2663825"/>
            <a:ext cx="10842447" cy="283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Training a perceptron: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Find the weights W that minimizes the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9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9475" y="5181600"/>
            <a:ext cx="6931025" cy="178435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: number of training data…"/>
          <p:cNvSpPr txBox="1"/>
          <p:nvPr/>
        </p:nvSpPr>
        <p:spPr>
          <a:xfrm>
            <a:off x="13166089" y="4797425"/>
            <a:ext cx="6794248" cy="230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P: number of training data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X</a:t>
            </a:r>
            <a:r>
              <a:rPr baseline="31000"/>
              <a:t>i</a:t>
            </a:r>
            <a:r>
              <a:t>: training vectors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F(W.X</a:t>
            </a:r>
            <a:r>
              <a:rPr baseline="31000"/>
              <a:t>i</a:t>
            </a:r>
            <a:r>
              <a:t>): output of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t(X</a:t>
            </a:r>
            <a:r>
              <a:rPr baseline="31000"/>
              <a:t>i</a:t>
            </a:r>
            <a:r>
              <a:t>) : target value for X</a:t>
            </a:r>
            <a:r>
              <a:rPr baseline="31000"/>
              <a:t>i</a:t>
            </a:r>
          </a:p>
        </p:txBody>
      </p:sp>
      <p:sp>
        <p:nvSpPr>
          <p:cNvPr id="496" name="Rounded Rectangle"/>
          <p:cNvSpPr/>
          <p:nvPr/>
        </p:nvSpPr>
        <p:spPr>
          <a:xfrm>
            <a:off x="4572000" y="4876800"/>
            <a:ext cx="7315200" cy="24384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7" name="Use steepest descent:…"/>
          <p:cNvSpPr txBox="1"/>
          <p:nvPr/>
        </p:nvSpPr>
        <p:spPr>
          <a:xfrm>
            <a:off x="4479290" y="8759825"/>
            <a:ext cx="5735336" cy="3901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steepest descent: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compute gradient:</a:t>
            </a:r>
            <a:r>
              <a:t> 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update weight vector:</a:t>
            </a:r>
            <a:endParaRPr>
              <a:solidFill>
                <a:srgbClr val="FF0000"/>
              </a:solidFill>
            </a:endParaRPr>
          </a:p>
          <a:p>
            <a:pPr algn="l"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iterate</a:t>
            </a:r>
          </a:p>
        </p:txBody>
      </p:sp>
      <p:pic>
        <p:nvPicPr>
          <p:cNvPr id="498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8991600"/>
            <a:ext cx="7315200" cy="181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44400" y="10972800"/>
            <a:ext cx="64008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(e: learning rate)"/>
          <p:cNvSpPr txBox="1"/>
          <p:nvPr/>
        </p:nvSpPr>
        <p:spPr>
          <a:xfrm>
            <a:off x="14842489" y="12569825"/>
            <a:ext cx="3550018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(e: learning rate)</a:t>
            </a:r>
          </a:p>
        </p:txBody>
      </p:sp>
      <p:sp>
        <p:nvSpPr>
          <p:cNvPr id="501" name="Rounded Rectangle"/>
          <p:cNvSpPr/>
          <p:nvPr/>
        </p:nvSpPr>
        <p:spPr>
          <a:xfrm>
            <a:off x="11734800" y="8686800"/>
            <a:ext cx="7924800" cy="21336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2" name="Rounded Rectangle"/>
          <p:cNvSpPr/>
          <p:nvPr/>
        </p:nvSpPr>
        <p:spPr>
          <a:xfrm>
            <a:off x="12192000" y="10972800"/>
            <a:ext cx="6858000" cy="12192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3175" t="0" r="0" b="0"/>
          <a:stretch>
            <a:fillRect/>
          </a:stretch>
        </p:blipFill>
        <p:spPr>
          <a:xfrm>
            <a:off x="3505200" y="2133600"/>
            <a:ext cx="9039225" cy="7314921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Neural Network"/>
          <p:cNvSpPr txBox="1"/>
          <p:nvPr/>
        </p:nvSpPr>
        <p:spPr>
          <a:xfrm>
            <a:off x="8473440" y="0"/>
            <a:ext cx="6496815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Neural Network</a:t>
            </a:r>
          </a:p>
        </p:txBody>
      </p:sp>
      <p:sp>
        <p:nvSpPr>
          <p:cNvPr id="506" name="A complete neural network…"/>
          <p:cNvSpPr txBox="1"/>
          <p:nvPr/>
        </p:nvSpPr>
        <p:spPr>
          <a:xfrm>
            <a:off x="12740640" y="3810000"/>
            <a:ext cx="6979920" cy="3901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complete neural network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is a set of perceptrons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interconnected such that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the outputs of some units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becomes the inputs of other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units.  Many topologies are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possible!</a:t>
            </a:r>
          </a:p>
        </p:txBody>
      </p:sp>
      <p:sp>
        <p:nvSpPr>
          <p:cNvPr id="507" name="Rounded Rectangle"/>
          <p:cNvSpPr/>
          <p:nvPr/>
        </p:nvSpPr>
        <p:spPr>
          <a:xfrm>
            <a:off x="3352800" y="2438400"/>
            <a:ext cx="8991600" cy="71628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8" name="Neural networks are trained just like perceptron, by minimizing an error function:"/>
          <p:cNvSpPr txBox="1"/>
          <p:nvPr/>
        </p:nvSpPr>
        <p:spPr>
          <a:xfrm>
            <a:off x="4022090" y="9979025"/>
            <a:ext cx="16382648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Neural networks are trained just like perceptron, by minimizing an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0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10820400"/>
            <a:ext cx="10058400" cy="257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1524000"/>
            <a:ext cx="17424400" cy="11722100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PHD: Secondary structure prediction using NN"/>
          <p:cNvSpPr txBox="1"/>
          <p:nvPr/>
        </p:nvSpPr>
        <p:spPr>
          <a:xfrm>
            <a:off x="4053840" y="0"/>
            <a:ext cx="16002417" cy="98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b="1" sz="56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PHD: Secondary structure prediction using NN</a:t>
            </a:r>
          </a:p>
        </p:txBody>
      </p:sp>
      <p:sp>
        <p:nvSpPr>
          <p:cNvPr id="513" name="Rounded Rectangle"/>
          <p:cNvSpPr/>
          <p:nvPr/>
        </p:nvSpPr>
        <p:spPr>
          <a:xfrm>
            <a:off x="3657600" y="1676400"/>
            <a:ext cx="17221200" cy="9144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498" t="9100" r="55393" b="14192"/>
          <a:stretch>
            <a:fillRect/>
          </a:stretch>
        </p:blipFill>
        <p:spPr>
          <a:xfrm>
            <a:off x="4571999" y="2438399"/>
            <a:ext cx="7162801" cy="899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13563599" y="3810000"/>
            <a:ext cx="457201" cy="71628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Rectangle"/>
          <p:cNvSpPr/>
          <p:nvPr/>
        </p:nvSpPr>
        <p:spPr>
          <a:xfrm>
            <a:off x="14782800" y="3810000"/>
            <a:ext cx="44196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8" name="Line"/>
          <p:cNvSpPr/>
          <p:nvPr/>
        </p:nvSpPr>
        <p:spPr>
          <a:xfrm>
            <a:off x="14782800" y="3352800"/>
            <a:ext cx="42672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9" name="13x20=260 values"/>
          <p:cNvSpPr txBox="1"/>
          <p:nvPr/>
        </p:nvSpPr>
        <p:spPr>
          <a:xfrm>
            <a:off x="15026639" y="2438400"/>
            <a:ext cx="3919707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13x20=260 values</a:t>
            </a:r>
          </a:p>
        </p:txBody>
      </p:sp>
      <p:sp>
        <p:nvSpPr>
          <p:cNvPr id="520" name="PHD: Input"/>
          <p:cNvSpPr txBox="1"/>
          <p:nvPr/>
        </p:nvSpPr>
        <p:spPr>
          <a:xfrm>
            <a:off x="9083040" y="0"/>
            <a:ext cx="4668015" cy="11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PHD: Input</a:t>
            </a:r>
          </a:p>
        </p:txBody>
      </p:sp>
      <p:sp>
        <p:nvSpPr>
          <p:cNvPr id="521" name="Line"/>
          <p:cNvSpPr/>
          <p:nvPr/>
        </p:nvSpPr>
        <p:spPr>
          <a:xfrm>
            <a:off x="11734799" y="5638799"/>
            <a:ext cx="1828801" cy="1524002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2" name="Line"/>
          <p:cNvSpPr/>
          <p:nvPr/>
        </p:nvSpPr>
        <p:spPr>
          <a:xfrm flipH="1">
            <a:off x="11734799" y="7467599"/>
            <a:ext cx="1828801" cy="1524002"/>
          </a:xfrm>
          <a:prstGeom prst="line">
            <a:avLst/>
          </a:prstGeom>
          <a:ln w="76200">
            <a:solidFill>
              <a:srgbClr val="FF0000"/>
            </a:solidFill>
            <a:head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3" name="Rectangle"/>
          <p:cNvSpPr/>
          <p:nvPr/>
        </p:nvSpPr>
        <p:spPr>
          <a:xfrm>
            <a:off x="14782800" y="7162800"/>
            <a:ext cx="44196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4" name="For each residue, consider…"/>
          <p:cNvSpPr txBox="1"/>
          <p:nvPr/>
        </p:nvSpPr>
        <p:spPr>
          <a:xfrm>
            <a:off x="14569439" y="1066800"/>
            <a:ext cx="5608534" cy="123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each residue, consider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window of size 13: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HD: Network 1…"/>
          <p:cNvSpPr txBox="1"/>
          <p:nvPr/>
        </p:nvSpPr>
        <p:spPr>
          <a:xfrm>
            <a:off x="7779930" y="-1"/>
            <a:ext cx="9294040" cy="223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PHD: Network 1</a:t>
            </a:r>
          </a:p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Sequence     Structure</a:t>
            </a:r>
          </a:p>
        </p:txBody>
      </p:sp>
      <p:sp>
        <p:nvSpPr>
          <p:cNvPr id="527" name="Arrow"/>
          <p:cNvSpPr/>
          <p:nvPr/>
        </p:nvSpPr>
        <p:spPr>
          <a:xfrm>
            <a:off x="12192000" y="1676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33339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4114800" y="4572000"/>
            <a:ext cx="4572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Rectangle"/>
          <p:cNvSpPr/>
          <p:nvPr/>
        </p:nvSpPr>
        <p:spPr>
          <a:xfrm>
            <a:off x="5334000" y="4572000"/>
            <a:ext cx="44196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0" name="Line"/>
          <p:cNvSpPr/>
          <p:nvPr/>
        </p:nvSpPr>
        <p:spPr>
          <a:xfrm>
            <a:off x="5334000" y="4114800"/>
            <a:ext cx="42672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1" name="13x20 values"/>
          <p:cNvSpPr txBox="1"/>
          <p:nvPr/>
        </p:nvSpPr>
        <p:spPr>
          <a:xfrm>
            <a:off x="6308090" y="3222625"/>
            <a:ext cx="288989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13x20 values</a:t>
            </a:r>
          </a:p>
        </p:txBody>
      </p:sp>
      <p:sp>
        <p:nvSpPr>
          <p:cNvPr id="532" name="Rectangle"/>
          <p:cNvSpPr/>
          <p:nvPr/>
        </p:nvSpPr>
        <p:spPr>
          <a:xfrm>
            <a:off x="5334000" y="7924800"/>
            <a:ext cx="44196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3" name="Oval"/>
          <p:cNvSpPr/>
          <p:nvPr/>
        </p:nvSpPr>
        <p:spPr>
          <a:xfrm>
            <a:off x="11430000" y="7315200"/>
            <a:ext cx="3505200" cy="1676400"/>
          </a:xfrm>
          <a:prstGeom prst="ellipse">
            <a:avLst/>
          </a:prstGeom>
          <a:ln w="50800">
            <a:solidFill>
              <a:srgbClr val="FF99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4" name="Line"/>
          <p:cNvSpPr/>
          <p:nvPr/>
        </p:nvSpPr>
        <p:spPr>
          <a:xfrm>
            <a:off x="10058400" y="80772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5" name="Line"/>
          <p:cNvSpPr/>
          <p:nvPr/>
        </p:nvSpPr>
        <p:spPr>
          <a:xfrm>
            <a:off x="15392400" y="80772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16916399" y="4572000"/>
            <a:ext cx="457201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Rectangle"/>
          <p:cNvSpPr/>
          <p:nvPr/>
        </p:nvSpPr>
        <p:spPr>
          <a:xfrm>
            <a:off x="17830800" y="4724400"/>
            <a:ext cx="10668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8" name="3 values"/>
          <p:cNvSpPr txBox="1"/>
          <p:nvPr/>
        </p:nvSpPr>
        <p:spPr>
          <a:xfrm>
            <a:off x="17738089" y="3222625"/>
            <a:ext cx="189847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values</a:t>
            </a:r>
          </a:p>
        </p:txBody>
      </p:sp>
      <p:sp>
        <p:nvSpPr>
          <p:cNvPr id="539" name="Line"/>
          <p:cNvSpPr/>
          <p:nvPr/>
        </p:nvSpPr>
        <p:spPr>
          <a:xfrm>
            <a:off x="17830800" y="44196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0" name="Rectangle"/>
          <p:cNvSpPr/>
          <p:nvPr/>
        </p:nvSpPr>
        <p:spPr>
          <a:xfrm>
            <a:off x="17830800" y="7924800"/>
            <a:ext cx="10668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1" name="Pα(i)  Pβ(i) Pc(i)"/>
          <p:cNvSpPr txBox="1"/>
          <p:nvPr/>
        </p:nvSpPr>
        <p:spPr>
          <a:xfrm>
            <a:off x="16398239" y="12649200"/>
            <a:ext cx="3477688" cy="74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(i)  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(i) Pc(i)</a:t>
            </a:r>
          </a:p>
        </p:txBody>
      </p:sp>
      <p:sp>
        <p:nvSpPr>
          <p:cNvPr id="542" name="Line"/>
          <p:cNvSpPr/>
          <p:nvPr/>
        </p:nvSpPr>
        <p:spPr>
          <a:xfrm flipH="1">
            <a:off x="16306799" y="11887199"/>
            <a:ext cx="1524001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3" name="Line"/>
          <p:cNvSpPr/>
          <p:nvPr/>
        </p:nvSpPr>
        <p:spPr>
          <a:xfrm>
            <a:off x="18897600" y="11887199"/>
            <a:ext cx="1219200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4" name="Network1"/>
          <p:cNvSpPr txBox="1"/>
          <p:nvPr/>
        </p:nvSpPr>
        <p:spPr>
          <a:xfrm>
            <a:off x="11978640" y="7620000"/>
            <a:ext cx="233172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b="1"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Network1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922" b="48479"/>
          <a:stretch>
            <a:fillRect/>
          </a:stretch>
        </p:blipFill>
        <p:spPr>
          <a:xfrm>
            <a:off x="4114800" y="3048000"/>
            <a:ext cx="15611477" cy="782637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3"/>
          <p:cNvSpPr/>
          <p:nvPr/>
        </p:nvSpPr>
        <p:spPr>
          <a:xfrm>
            <a:off x="4114800" y="9448800"/>
            <a:ext cx="457200" cy="60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0" name="Rectangle 4"/>
          <p:cNvSpPr/>
          <p:nvPr/>
        </p:nvSpPr>
        <p:spPr>
          <a:xfrm>
            <a:off x="12192000" y="9144000"/>
            <a:ext cx="609600" cy="762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1" name="Text Box 5"/>
          <p:cNvSpPr txBox="1"/>
          <p:nvPr/>
        </p:nvSpPr>
        <p:spPr>
          <a:xfrm>
            <a:off x="8590334" y="363798"/>
            <a:ext cx="6776612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Ramachandran Plots</a:t>
            </a:r>
          </a:p>
        </p:txBody>
      </p:sp>
      <p:sp>
        <p:nvSpPr>
          <p:cNvPr id="212" name="Text Box 6"/>
          <p:cNvSpPr txBox="1"/>
          <p:nvPr/>
        </p:nvSpPr>
        <p:spPr>
          <a:xfrm>
            <a:off x="5406603" y="11050900"/>
            <a:ext cx="5219274" cy="75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b="1"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residues, but glycine</a:t>
            </a:r>
          </a:p>
        </p:txBody>
      </p:sp>
      <p:sp>
        <p:nvSpPr>
          <p:cNvPr id="213" name="Text Box 7"/>
          <p:cNvSpPr txBox="1"/>
          <p:nvPr/>
        </p:nvSpPr>
        <p:spPr>
          <a:xfrm>
            <a:off x="14734405" y="11050900"/>
            <a:ext cx="1803669" cy="75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b="1"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Glycine</a:t>
            </a:r>
          </a:p>
        </p:txBody>
      </p:sp>
      <p:sp>
        <p:nvSpPr>
          <p:cNvPr id="214" name="Rectangle 8"/>
          <p:cNvSpPr/>
          <p:nvPr/>
        </p:nvSpPr>
        <p:spPr>
          <a:xfrm>
            <a:off x="7924800" y="1021080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5" name="Rectangle 9"/>
          <p:cNvSpPr/>
          <p:nvPr/>
        </p:nvSpPr>
        <p:spPr>
          <a:xfrm>
            <a:off x="16002000" y="10058400"/>
            <a:ext cx="6096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6" name="Rectangle 10"/>
          <p:cNvSpPr/>
          <p:nvPr/>
        </p:nvSpPr>
        <p:spPr>
          <a:xfrm>
            <a:off x="4267200" y="6248400"/>
            <a:ext cx="304800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7" name="Rectangle 11"/>
          <p:cNvSpPr/>
          <p:nvPr/>
        </p:nvSpPr>
        <p:spPr>
          <a:xfrm>
            <a:off x="12344400" y="6248400"/>
            <a:ext cx="304800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8" name="Text Box 12"/>
          <p:cNvSpPr txBox="1"/>
          <p:nvPr/>
        </p:nvSpPr>
        <p:spPr>
          <a:xfrm>
            <a:off x="7733183" y="9611359"/>
            <a:ext cx="566114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19" name="Text Box 13"/>
          <p:cNvSpPr txBox="1"/>
          <p:nvPr/>
        </p:nvSpPr>
        <p:spPr>
          <a:xfrm>
            <a:off x="15810383" y="9611359"/>
            <a:ext cx="566113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20" name="Text Box 14"/>
          <p:cNvSpPr txBox="1"/>
          <p:nvPr/>
        </p:nvSpPr>
        <p:spPr>
          <a:xfrm>
            <a:off x="3527946" y="5312409"/>
            <a:ext cx="683489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221" name="Text Box 15"/>
          <p:cNvSpPr txBox="1"/>
          <p:nvPr/>
        </p:nvSpPr>
        <p:spPr>
          <a:xfrm>
            <a:off x="11636896" y="5312409"/>
            <a:ext cx="683489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560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222" name="Rectangle 16"/>
          <p:cNvSpPr txBox="1"/>
          <p:nvPr/>
        </p:nvSpPr>
        <p:spPr>
          <a:xfrm>
            <a:off x="13953025" y="12575597"/>
            <a:ext cx="6468686" cy="696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Acta Cryst.</a:t>
            </a:r>
            <a:r>
              <a:rPr i="0"/>
              <a:t> (2002). D</a:t>
            </a:r>
            <a:r>
              <a:rPr b="1" i="0"/>
              <a:t>58</a:t>
            </a:r>
            <a:r>
              <a:rPr i="0"/>
              <a:t>, 768-776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HD: Network 2…"/>
          <p:cNvSpPr txBox="1"/>
          <p:nvPr/>
        </p:nvSpPr>
        <p:spPr>
          <a:xfrm>
            <a:off x="7984197" y="-1"/>
            <a:ext cx="8885506" cy="223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PHD: Network 2</a:t>
            </a:r>
          </a:p>
          <a:p>
            <a:pPr defTabSz="914400">
              <a:defRPr sz="7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Structure     Structure</a:t>
            </a:r>
          </a:p>
        </p:txBody>
      </p:sp>
      <p:sp>
        <p:nvSpPr>
          <p:cNvPr id="547" name="Arrow"/>
          <p:cNvSpPr/>
          <p:nvPr/>
        </p:nvSpPr>
        <p:spPr>
          <a:xfrm>
            <a:off x="12039600" y="1676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333399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8" name="Oval"/>
          <p:cNvSpPr/>
          <p:nvPr/>
        </p:nvSpPr>
        <p:spPr>
          <a:xfrm>
            <a:off x="12496800" y="7467600"/>
            <a:ext cx="3505200" cy="1676400"/>
          </a:xfrm>
          <a:prstGeom prst="ellipse">
            <a:avLst/>
          </a:prstGeom>
          <a:ln w="50800">
            <a:solidFill>
              <a:srgbClr val="FF99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9" name="Line"/>
          <p:cNvSpPr/>
          <p:nvPr/>
        </p:nvSpPr>
        <p:spPr>
          <a:xfrm>
            <a:off x="11125200" y="83820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0" name="Line"/>
          <p:cNvSpPr/>
          <p:nvPr/>
        </p:nvSpPr>
        <p:spPr>
          <a:xfrm>
            <a:off x="16459200" y="8229600"/>
            <a:ext cx="1066800" cy="0"/>
          </a:xfrm>
          <a:prstGeom prst="line">
            <a:avLst/>
          </a:prstGeom>
          <a:ln w="76200">
            <a:solidFill>
              <a:srgbClr val="333399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18135600" y="4419600"/>
            <a:ext cx="457201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Rectangle"/>
          <p:cNvSpPr/>
          <p:nvPr/>
        </p:nvSpPr>
        <p:spPr>
          <a:xfrm>
            <a:off x="19050000" y="4572000"/>
            <a:ext cx="10668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3" name="3 values"/>
          <p:cNvSpPr txBox="1"/>
          <p:nvPr/>
        </p:nvSpPr>
        <p:spPr>
          <a:xfrm>
            <a:off x="18957289" y="3070225"/>
            <a:ext cx="189847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values</a:t>
            </a:r>
          </a:p>
        </p:txBody>
      </p:sp>
      <p:sp>
        <p:nvSpPr>
          <p:cNvPr id="554" name="Line"/>
          <p:cNvSpPr/>
          <p:nvPr/>
        </p:nvSpPr>
        <p:spPr>
          <a:xfrm>
            <a:off x="19050000" y="42672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5" name="Rectangle"/>
          <p:cNvSpPr/>
          <p:nvPr/>
        </p:nvSpPr>
        <p:spPr>
          <a:xfrm>
            <a:off x="19050000" y="7772400"/>
            <a:ext cx="10668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6" name="Pα(i)  Pβ(i) Pc(i)"/>
          <p:cNvSpPr txBox="1"/>
          <p:nvPr/>
        </p:nvSpPr>
        <p:spPr>
          <a:xfrm>
            <a:off x="17411064" y="12649200"/>
            <a:ext cx="3477688" cy="74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(i)  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(i) Pc(i)</a:t>
            </a:r>
          </a:p>
        </p:txBody>
      </p:sp>
      <p:sp>
        <p:nvSpPr>
          <p:cNvPr id="557" name="Line"/>
          <p:cNvSpPr/>
          <p:nvPr/>
        </p:nvSpPr>
        <p:spPr>
          <a:xfrm flipH="1">
            <a:off x="17525999" y="11734799"/>
            <a:ext cx="1524001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8" name="Line"/>
          <p:cNvSpPr/>
          <p:nvPr/>
        </p:nvSpPr>
        <p:spPr>
          <a:xfrm>
            <a:off x="20116800" y="11734799"/>
            <a:ext cx="1219200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3657600" y="4845050"/>
            <a:ext cx="4572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Rectangle"/>
          <p:cNvSpPr/>
          <p:nvPr/>
        </p:nvSpPr>
        <p:spPr>
          <a:xfrm>
            <a:off x="4572000" y="4997450"/>
            <a:ext cx="1066800" cy="7162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1" name="3 values"/>
          <p:cNvSpPr txBox="1"/>
          <p:nvPr/>
        </p:nvSpPr>
        <p:spPr>
          <a:xfrm>
            <a:off x="4479290" y="3495675"/>
            <a:ext cx="189847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values</a:t>
            </a:r>
          </a:p>
        </p:txBody>
      </p:sp>
      <p:sp>
        <p:nvSpPr>
          <p:cNvPr id="562" name="Line"/>
          <p:cNvSpPr/>
          <p:nvPr/>
        </p:nvSpPr>
        <p:spPr>
          <a:xfrm>
            <a:off x="4572000" y="469265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3" name="Rectangle"/>
          <p:cNvSpPr/>
          <p:nvPr/>
        </p:nvSpPr>
        <p:spPr>
          <a:xfrm>
            <a:off x="4572000" y="8197850"/>
            <a:ext cx="1066800" cy="304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4" name="Pα(i)  Pβ(i) Pc(i)"/>
          <p:cNvSpPr txBox="1"/>
          <p:nvPr/>
        </p:nvSpPr>
        <p:spPr>
          <a:xfrm>
            <a:off x="3139439" y="12922250"/>
            <a:ext cx="3477688" cy="74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(i)  P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(i) Pc(i)</a:t>
            </a:r>
          </a:p>
        </p:txBody>
      </p:sp>
      <p:sp>
        <p:nvSpPr>
          <p:cNvPr id="565" name="Line"/>
          <p:cNvSpPr/>
          <p:nvPr/>
        </p:nvSpPr>
        <p:spPr>
          <a:xfrm flipH="1">
            <a:off x="3048000" y="12160249"/>
            <a:ext cx="1524001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6" name="Line"/>
          <p:cNvSpPr/>
          <p:nvPr/>
        </p:nvSpPr>
        <p:spPr>
          <a:xfrm>
            <a:off x="5638800" y="12160249"/>
            <a:ext cx="1219200" cy="91440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121" t="20800" r="91253" b="18092"/>
          <a:stretch>
            <a:fillRect/>
          </a:stretch>
        </p:blipFill>
        <p:spPr>
          <a:xfrm>
            <a:off x="7010399" y="4845050"/>
            <a:ext cx="457201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Rectangle"/>
          <p:cNvSpPr/>
          <p:nvPr/>
        </p:nvSpPr>
        <p:spPr>
          <a:xfrm>
            <a:off x="7772400" y="5181600"/>
            <a:ext cx="3048000" cy="70104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9" name="Rectangle"/>
          <p:cNvSpPr/>
          <p:nvPr/>
        </p:nvSpPr>
        <p:spPr>
          <a:xfrm>
            <a:off x="7772400" y="8077200"/>
            <a:ext cx="3048000" cy="457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0" name="Line"/>
          <p:cNvSpPr/>
          <p:nvPr/>
        </p:nvSpPr>
        <p:spPr>
          <a:xfrm>
            <a:off x="5638800" y="5791199"/>
            <a:ext cx="1371600" cy="2286002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1" name="Line"/>
          <p:cNvSpPr/>
          <p:nvPr/>
        </p:nvSpPr>
        <p:spPr>
          <a:xfrm flipV="1">
            <a:off x="5791199" y="8381999"/>
            <a:ext cx="1219202" cy="2438402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2" name="17x3=51 values"/>
          <p:cNvSpPr txBox="1"/>
          <p:nvPr/>
        </p:nvSpPr>
        <p:spPr>
          <a:xfrm>
            <a:off x="7863840" y="3810000"/>
            <a:ext cx="341116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17x3=51 values</a:t>
            </a:r>
          </a:p>
        </p:txBody>
      </p:sp>
      <p:sp>
        <p:nvSpPr>
          <p:cNvPr id="573" name="For each residue, consider…"/>
          <p:cNvSpPr txBox="1"/>
          <p:nvPr/>
        </p:nvSpPr>
        <p:spPr>
          <a:xfrm>
            <a:off x="6644640" y="2438400"/>
            <a:ext cx="5608534" cy="123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each residue, consider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window of size 17:</a:t>
            </a:r>
          </a:p>
        </p:txBody>
      </p:sp>
      <p:sp>
        <p:nvSpPr>
          <p:cNvPr id="574" name="Line"/>
          <p:cNvSpPr/>
          <p:nvPr/>
        </p:nvSpPr>
        <p:spPr>
          <a:xfrm>
            <a:off x="7772400" y="4876800"/>
            <a:ext cx="3048000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5" name="Network2"/>
          <p:cNvSpPr txBox="1"/>
          <p:nvPr/>
        </p:nvSpPr>
        <p:spPr>
          <a:xfrm>
            <a:off x="12893040" y="7924800"/>
            <a:ext cx="225365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b="1"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Network2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One popular model for protein folding assumes a sequence of events:…"/>
          <p:cNvSpPr txBox="1"/>
          <p:nvPr>
            <p:ph type="body" idx="4294967295"/>
          </p:nvPr>
        </p:nvSpPr>
        <p:spPr>
          <a:xfrm>
            <a:off x="1078460" y="2575271"/>
            <a:ext cx="21410005" cy="10518201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 popular model for protein folding assumes a sequence of events:</a:t>
            </a:r>
          </a:p>
          <a:p>
            <a:pPr marL="265113" indent="-265113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Hydrophobic collapse</a:t>
            </a: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Local interactions stabilize secondary structures</a:t>
            </a: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Secondary structures interact to form motifs</a:t>
            </a: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255775" indent="-646175" defTabSz="914400">
              <a:spcBef>
                <a:spcPts val="200"/>
              </a:spcBef>
              <a:defRPr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Motifs aggregate to form tertiary structure</a:t>
            </a:r>
          </a:p>
        </p:txBody>
      </p:sp>
      <p:sp>
        <p:nvSpPr>
          <p:cNvPr id="578" name="Protein Structure Prediction"/>
          <p:cNvSpPr txBox="1"/>
          <p:nvPr>
            <p:ph type="title" idx="4294967295"/>
          </p:nvPr>
        </p:nvSpPr>
        <p:spPr>
          <a:xfrm>
            <a:off x="8690081" y="321916"/>
            <a:ext cx="10593790" cy="1052513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914400">
              <a:lnSpc>
                <a:spcPct val="100000"/>
              </a:lnSpc>
              <a:spcBef>
                <a:spcPts val="0"/>
              </a:spcBef>
              <a:defRPr b="1" sz="5700">
                <a:solidFill>
                  <a:srgbClr val="9F2936"/>
                </a:solidFill>
                <a:effectLst>
                  <a:outerShdw sx="100000" sy="100000" kx="0" ky="0" algn="b" rotWithShape="0" blurRad="50800" dist="22860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Protein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 Box 3"/>
          <p:cNvSpPr txBox="1"/>
          <p:nvPr/>
        </p:nvSpPr>
        <p:spPr>
          <a:xfrm>
            <a:off x="950450" y="2162925"/>
            <a:ext cx="21015969" cy="831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i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physics-based approach:</a:t>
            </a:r>
          </a:p>
          <a:p>
            <a:pPr algn="l" defTabSz="457200">
              <a:defRPr i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find conformation of protein corresponding to a thermodynamics minimum (free energy minimum)</a:t>
            </a: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cannot minimize internal energy alone! Needs to include solvent</a:t>
            </a: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simulate folding…a very long process!</a:t>
            </a: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21791" indent="-621791" algn="l" defTabSz="457200">
              <a:buClr>
                <a:srgbClr val="929292"/>
              </a:buClr>
              <a:buSzPct val="60000"/>
              <a:buFont typeface="Zapf Dingbats"/>
              <a:buChar char="❖"/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Folding time are in the ms to second time range; however, Folding simulations at best run 1 ns in one day…</a:t>
            </a:r>
          </a:p>
        </p:txBody>
      </p:sp>
      <p:sp>
        <p:nvSpPr>
          <p:cNvPr id="581" name="Protein Structure Prediction"/>
          <p:cNvSpPr txBox="1"/>
          <p:nvPr>
            <p:ph type="title" idx="4294967295"/>
          </p:nvPr>
        </p:nvSpPr>
        <p:spPr>
          <a:xfrm>
            <a:off x="8690081" y="321916"/>
            <a:ext cx="10593790" cy="1052513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914400">
              <a:lnSpc>
                <a:spcPct val="100000"/>
              </a:lnSpc>
              <a:spcBef>
                <a:spcPts val="0"/>
              </a:spcBef>
              <a:defRPr b="1" sz="5700">
                <a:solidFill>
                  <a:srgbClr val="9F2936"/>
                </a:solidFill>
                <a:effectLst>
                  <a:outerShdw sx="100000" sy="100000" kx="0" ky="0" algn="b" rotWithShape="0" blurRad="50800" dist="22860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Protein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equence-Structure network: for each amino acid aj, a window of 13 residues aj-6…aj…aj+6 is considered. The corresponding rows of the sequence profile are fed into the neural network, and the output is 3 probabilities for aj: P(aj,alpha), P(aj, beta) and"/>
          <p:cNvSpPr txBox="1"/>
          <p:nvPr>
            <p:ph type="body" idx="4294967295"/>
          </p:nvPr>
        </p:nvSpPr>
        <p:spPr>
          <a:xfrm>
            <a:off x="917516" y="2789351"/>
            <a:ext cx="16781898" cy="9895892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Sequence-Structure network</a:t>
            </a:r>
            <a:r>
              <a:rPr>
                <a:solidFill>
                  <a:srgbClr val="000000"/>
                </a:solidFill>
              </a:rPr>
              <a:t>: for each amino acid aj, a window of 13 residues aj-6…aj…aj+6 is considered. The corresponding rows of the sequence profile are fed into the neural network, and the output is 3 probabilities for aj: P(aj,alpha), P(aj, beta) and P(aj,other)</a:t>
            </a:r>
          </a:p>
          <a:p>
            <a:pPr marL="342900" indent="-342900" defTabSz="914400">
              <a:lnSpc>
                <a:spcPct val="80000"/>
              </a:lnSpc>
              <a:spcBef>
                <a:spcPts val="700"/>
              </a:spcBef>
              <a:buClrTx/>
              <a:buSzPct val="100000"/>
              <a:buFontTx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Structure-Structure network</a:t>
            </a:r>
            <a:r>
              <a:rPr>
                <a:solidFill>
                  <a:srgbClr val="000000"/>
                </a:solidFill>
              </a:rPr>
              <a:t>: For each aj, PHD considers now a window of 17 residues; the probabilities P(ak,alpha), P(ak,beta) and P(ak,other) for k in [j-8,j+8] are fed into the second layer neural network, which again produces probabilities that residue aj is in each of the 3 possible conformations</a:t>
            </a:r>
          </a:p>
          <a:p>
            <a:pPr marL="342900" indent="-342900" defTabSz="914400">
              <a:lnSpc>
                <a:spcPct val="80000"/>
              </a:lnSpc>
              <a:spcBef>
                <a:spcPts val="700"/>
              </a:spcBef>
              <a:buClrTx/>
              <a:buSzPct val="100000"/>
              <a:buFontTx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Jury system</a:t>
            </a:r>
            <a:r>
              <a:rPr>
                <a:solidFill>
                  <a:srgbClr val="000000"/>
                </a:solidFill>
              </a:rPr>
              <a:t>: PHD has trained several neural networks with different training sets; all neural networks are applied to the test sequence, and results are averaged</a:t>
            </a:r>
          </a:p>
          <a:p>
            <a:pPr marL="342900" indent="-342900" defTabSz="914400">
              <a:lnSpc>
                <a:spcPct val="80000"/>
              </a:lnSpc>
              <a:spcBef>
                <a:spcPts val="700"/>
              </a:spcBef>
              <a:buClrTx/>
              <a:buSzPct val="100000"/>
              <a:buFontTx/>
              <a:buChar char="•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Prediction</a:t>
            </a:r>
            <a:r>
              <a:rPr>
                <a:solidFill>
                  <a:srgbClr val="000000"/>
                </a:solidFill>
              </a:rPr>
              <a:t>: For each position, the secondary structure with the highest average score is output as the prediction</a:t>
            </a:r>
          </a:p>
        </p:txBody>
      </p:sp>
      <p:sp>
        <p:nvSpPr>
          <p:cNvPr id="584" name="PHD: Secondary structure prediction using NN"/>
          <p:cNvSpPr txBox="1"/>
          <p:nvPr/>
        </p:nvSpPr>
        <p:spPr>
          <a:xfrm>
            <a:off x="4053840" y="0"/>
            <a:ext cx="16002417" cy="98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b="1" sz="56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PHD: Secondary structure prediction using 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utoShape 8"/>
          <p:cNvSpPr/>
          <p:nvPr/>
        </p:nvSpPr>
        <p:spPr>
          <a:xfrm>
            <a:off x="5866880" y="7327986"/>
            <a:ext cx="12954001" cy="33528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5" name="Rectangle 2"/>
          <p:cNvSpPr txBox="1"/>
          <p:nvPr>
            <p:ph type="title" idx="4294967295"/>
          </p:nvPr>
        </p:nvSpPr>
        <p:spPr>
          <a:xfrm>
            <a:off x="1104380" y="273512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Root Mean Square Distance (RMSD)</a:t>
            </a:r>
          </a:p>
        </p:txBody>
      </p:sp>
      <p:pic>
        <p:nvPicPr>
          <p:cNvPr id="22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7315200"/>
            <a:ext cx="1195070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ext Box 4"/>
          <p:cNvSpPr txBox="1"/>
          <p:nvPr/>
        </p:nvSpPr>
        <p:spPr>
          <a:xfrm>
            <a:off x="659579" y="3054349"/>
            <a:ext cx="16186336" cy="4976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l" defTabSz="1828800">
              <a:defRPr b="1"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compare two sets of points (atoms) A={a</a:t>
            </a:r>
            <a:r>
              <a:rPr baseline="-15500"/>
              <a:t>1</a:t>
            </a:r>
            <a:r>
              <a:t>, a</a:t>
            </a:r>
            <a:r>
              <a:rPr baseline="-15500"/>
              <a:t>2</a:t>
            </a:r>
            <a:r>
              <a:t>, …a</a:t>
            </a:r>
            <a:r>
              <a:rPr baseline="-15500"/>
              <a:t>N</a:t>
            </a:r>
            <a:r>
              <a:t>} and B={b</a:t>
            </a:r>
            <a:r>
              <a:rPr baseline="-15500"/>
              <a:t>1</a:t>
            </a:r>
            <a:r>
              <a:t>, b</a:t>
            </a:r>
            <a:r>
              <a:rPr baseline="-15500"/>
              <a:t>2</a:t>
            </a:r>
            <a:r>
              <a:t>, …,b</a:t>
            </a:r>
            <a:r>
              <a:rPr baseline="-15500"/>
              <a:t>N</a:t>
            </a:r>
            <a:r>
              <a:t>}: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b="1" i="1" sz="4000">
                <a:solidFill>
                  <a:srgbClr val="CCB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1828800">
              <a:buSzPct val="100000"/>
              <a:buChar char="-"/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 a 1-to-1 correspondence between A and B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18288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for example, a</a:t>
            </a:r>
            <a:r>
              <a:rPr baseline="-15500"/>
              <a:t>i</a:t>
            </a:r>
            <a:r>
              <a:t> corresponds to b</a:t>
            </a:r>
            <a:r>
              <a:rPr baseline="-15500"/>
              <a:t>i</a:t>
            </a:r>
            <a:r>
              <a:t>, for all i in [1,N]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algn="l" defTabSz="18288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1828800">
              <a:buSzPct val="100000"/>
              <a:buChar char="-"/>
              <a:defRPr b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RMS as: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  <p:sp>
        <p:nvSpPr>
          <p:cNvPr id="228" name="Text Box 7"/>
          <p:cNvSpPr txBox="1"/>
          <p:nvPr/>
        </p:nvSpPr>
        <p:spPr>
          <a:xfrm>
            <a:off x="1417263" y="11343460"/>
            <a:ext cx="10615865" cy="80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d(A</a:t>
            </a:r>
            <a:r>
              <a:rPr baseline="-15500"/>
              <a:t>i</a:t>
            </a:r>
            <a:r>
              <a:t>,B</a:t>
            </a:r>
            <a:r>
              <a:rPr baseline="-15500"/>
              <a:t>i</a:t>
            </a:r>
            <a:r>
              <a:t>) is the Euclidian distance between a</a:t>
            </a:r>
            <a:r>
              <a:rPr baseline="-15500"/>
              <a:t>i</a:t>
            </a:r>
            <a:r>
              <a:t> and b</a:t>
            </a:r>
            <a:r>
              <a:rPr baseline="-15500"/>
              <a:t>i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utoShape 6"/>
          <p:cNvSpPr/>
          <p:nvPr/>
        </p:nvSpPr>
        <p:spPr>
          <a:xfrm>
            <a:off x="10326525" y="9410466"/>
            <a:ext cx="8382001" cy="27432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0800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6842" y="9510681"/>
            <a:ext cx="7781365" cy="21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ext Box 7"/>
          <p:cNvSpPr txBox="1"/>
          <p:nvPr/>
        </p:nvSpPr>
        <p:spPr>
          <a:xfrm>
            <a:off x="12957383" y="4695823"/>
            <a:ext cx="8666283" cy="225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i="1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Old problem, solved in Statistics,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i="1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Robotics, Medical Image Analysis,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i="1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…</a:t>
            </a:r>
          </a:p>
        </p:txBody>
      </p:sp>
      <p:sp>
        <p:nvSpPr>
          <p:cNvPr id="233" name="Rectangle 3"/>
          <p:cNvSpPr txBox="1"/>
          <p:nvPr>
            <p:ph type="body" sz="half" idx="4294967295"/>
          </p:nvPr>
        </p:nvSpPr>
        <p:spPr>
          <a:xfrm>
            <a:off x="919075" y="2954018"/>
            <a:ext cx="7988898" cy="927094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274320" indent="-274320" defTabSz="914400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Simplified problem: we know the correspondence between set A and set B</a:t>
            </a:r>
          </a:p>
          <a:p>
            <a:pPr marL="274320" indent="-274320" defTabSz="914400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74320" indent="-274320" defTabSz="914400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wish to compute the rigid transformation T that best align a</a:t>
            </a:r>
            <a:r>
              <a:rPr baseline="-17083"/>
              <a:t>1</a:t>
            </a:r>
            <a:r>
              <a:t> with b</a:t>
            </a:r>
            <a:r>
              <a:rPr baseline="-17083"/>
              <a:t>1</a:t>
            </a:r>
            <a:r>
              <a:t>, a</a:t>
            </a:r>
            <a:r>
              <a:rPr baseline="-17083"/>
              <a:t>2</a:t>
            </a:r>
            <a:r>
              <a:t> with b</a:t>
            </a:r>
            <a:r>
              <a:rPr baseline="-17083"/>
              <a:t>2</a:t>
            </a:r>
            <a:r>
              <a:t>, …, a</a:t>
            </a:r>
            <a:r>
              <a:rPr baseline="-17083"/>
              <a:t>N</a:t>
            </a:r>
            <a:r>
              <a:t> with b</a:t>
            </a:r>
            <a:r>
              <a:rPr baseline="-17083"/>
              <a:t>N</a:t>
            </a:r>
            <a:endParaRPr baseline="-17083"/>
          </a:p>
          <a:p>
            <a:pPr marL="274320" indent="-274320" defTabSz="914400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aseline="-17083"/>
          </a:p>
          <a:p>
            <a:pPr marL="274320" indent="-274320" defTabSz="914400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error to minimize is defined as:</a:t>
            </a:r>
          </a:p>
          <a:p>
            <a:pPr marL="274320" indent="-274320" defTabSz="914400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234" name="Rectangle 2"/>
          <p:cNvSpPr txBox="1"/>
          <p:nvPr>
            <p:ph type="title" idx="4294967295"/>
          </p:nvPr>
        </p:nvSpPr>
        <p:spPr>
          <a:xfrm>
            <a:off x="1104380" y="273512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Root Mean Square Distance (RMSD)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237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2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240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 Box 2"/>
          <p:cNvSpPr txBox="1"/>
          <p:nvPr/>
        </p:nvSpPr>
        <p:spPr>
          <a:xfrm>
            <a:off x="5005342" y="621751"/>
            <a:ext cx="12516565" cy="104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914400"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243" name="Text Box 3"/>
          <p:cNvSpPr txBox="1"/>
          <p:nvPr/>
        </p:nvSpPr>
        <p:spPr>
          <a:xfrm>
            <a:off x="1738696" y="4450949"/>
            <a:ext cx="13295432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Sources of Structure Information</a:t>
            </a:r>
          </a:p>
        </p:txBody>
      </p:sp>
      <p:pic>
        <p:nvPicPr>
          <p:cNvPr id="24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0518" y="4054100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 Box 3"/>
          <p:cNvSpPr txBox="1"/>
          <p:nvPr/>
        </p:nvSpPr>
        <p:spPr>
          <a:xfrm>
            <a:off x="1738696" y="6547659"/>
            <a:ext cx="9168428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Homology Modeling</a:t>
            </a:r>
          </a:p>
        </p:txBody>
      </p:sp>
      <p:sp>
        <p:nvSpPr>
          <p:cNvPr id="246" name="Text Box 3"/>
          <p:cNvSpPr txBox="1"/>
          <p:nvPr/>
        </p:nvSpPr>
        <p:spPr>
          <a:xfrm>
            <a:off x="1738696" y="8644369"/>
            <a:ext cx="12608739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Secondary structure prediction</a:t>
            </a:r>
          </a:p>
        </p:txBody>
      </p:sp>
      <p:sp>
        <p:nvSpPr>
          <p:cNvPr id="247" name="Text Box 3"/>
          <p:cNvSpPr txBox="1"/>
          <p:nvPr/>
        </p:nvSpPr>
        <p:spPr>
          <a:xfrm>
            <a:off x="1738696" y="10741079"/>
            <a:ext cx="8912444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l" defTabSz="914400">
              <a:defRPr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Proteins: Ab initio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