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2CE"/>
          </a:solidFill>
        </a:fill>
      </a:tcStyle>
    </a:wholeTbl>
    <a:band2H>
      <a:tcTxStyle b="def" i="def"/>
      <a:tcStyle>
        <a:tcBdr/>
        <a:fill>
          <a:solidFill>
            <a:srgbClr val="F7EAE8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E3"/>
          </a:solidFill>
        </a:fill>
      </a:tcStyle>
    </a:wholeTbl>
    <a:band2H>
      <a:tcTxStyle b="def" i="def"/>
      <a:tcStyle>
        <a:tcBdr/>
        <a:fill>
          <a:solidFill>
            <a:srgbClr val="EDF1F1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BCE"/>
          </a:solidFill>
        </a:fill>
      </a:tcStyle>
    </a:wholeTbl>
    <a:band2H>
      <a:tcTxStyle b="def" i="def"/>
      <a:tcStyle>
        <a:tcBdr/>
        <a:fill>
          <a:solidFill>
            <a:srgbClr val="F7EEE8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" name="Rectangle 20"/>
          <p:cNvSpPr/>
          <p:nvPr/>
        </p:nvSpPr>
        <p:spPr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" name="Rectangle 2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" name="Rectangle 2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" name="Rectangle 9"/>
          <p:cNvSpPr/>
          <p:nvPr/>
        </p:nvSpPr>
        <p:spPr>
          <a:xfrm>
            <a:off x="146050" y="6391275"/>
            <a:ext cx="8832850" cy="30956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" name="Straight Connector 10"/>
          <p:cNvSpPr/>
          <p:nvPr/>
        </p:nvSpPr>
        <p:spPr>
          <a:xfrm>
            <a:off x="155575" y="2419350"/>
            <a:ext cx="8832850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26" name="Rectangle 11"/>
          <p:cNvSpPr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" name="Body Level One…"/>
          <p:cNvSpPr txBox="1"/>
          <p:nvPr>
            <p:ph type="body" sz="quarter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1pPr>
            <a:lvl2pPr marL="0" indent="45720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2pPr>
            <a:lvl3pPr marL="0" indent="91440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3pPr>
            <a:lvl4pPr marL="0" indent="137160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4pPr>
            <a:lvl5pPr marL="0" indent="182880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Title Text"/>
          <p:cNvSpPr txBox="1"/>
          <p:nvPr>
            <p:ph type="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4406919" y="2262654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, and 2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1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7454919" y="6326653"/>
            <a:ext cx="330162" cy="31339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" name="Rectangle 2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9" name="Rectangle 23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" name="Rectangle 24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" name="Rectangle 25"/>
          <p:cNvSpPr/>
          <p:nvPr/>
        </p:nvSpPr>
        <p:spPr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" name="Rectangle 26"/>
          <p:cNvSpPr/>
          <p:nvPr/>
        </p:nvSpPr>
        <p:spPr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" name="Rectangle 9"/>
          <p:cNvSpPr/>
          <p:nvPr/>
        </p:nvSpPr>
        <p:spPr>
          <a:xfrm>
            <a:off x="146050" y="6391275"/>
            <a:ext cx="8832850" cy="30956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" name="Rectangle 10"/>
          <p:cNvSpPr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" name="Straight Connector 11"/>
          <p:cNvSpPr/>
          <p:nvPr/>
        </p:nvSpPr>
        <p:spPr>
          <a:xfrm>
            <a:off x="152400" y="2438400"/>
            <a:ext cx="8832850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56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" name="Body Level One…"/>
          <p:cNvSpPr txBox="1"/>
          <p:nvPr>
            <p:ph type="body" sz="quarter" idx="1"/>
          </p:nvPr>
        </p:nvSpPr>
        <p:spPr>
          <a:xfrm>
            <a:off x="1368425" y="2743200"/>
            <a:ext cx="6480175" cy="16732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1pPr>
            <a:lvl2pPr marL="0" indent="274637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2pPr>
            <a:lvl3pPr marL="0" indent="593725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3pPr>
            <a:lvl4pPr marL="0" indent="868362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4pPr>
            <a:lvl5pPr marL="0" indent="1143000" algn="ctr">
              <a:spcBef>
                <a:spcPts val="300"/>
              </a:spcBef>
              <a:buClrTx/>
              <a:buSzTx/>
              <a:buNone/>
              <a:defRPr b="1" cap="all" spc="250" sz="1600">
                <a:solidFill>
                  <a:srgbClr val="646B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Title Text"/>
          <p:cNvSpPr txBox="1"/>
          <p:nvPr>
            <p:ph type="title"/>
          </p:nvPr>
        </p:nvSpPr>
        <p:spPr>
          <a:xfrm>
            <a:off x="722312" y="533400"/>
            <a:ext cx="7772401" cy="15240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4406919" y="2262654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traight Connector 19"/>
          <p:cNvSpPr/>
          <p:nvPr/>
        </p:nvSpPr>
        <p:spPr>
          <a:xfrm flipV="1">
            <a:off x="4562474" y="1576388"/>
            <a:ext cx="9527" cy="4818063"/>
          </a:xfrm>
          <a:prstGeom prst="line">
            <a:avLst/>
          </a:prstGeom>
          <a:ln>
            <a:solidFill>
              <a:srgbClr val="646B86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xfrm>
            <a:off x="301752" y="228600"/>
            <a:ext cx="8534401" cy="75895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301752" y="1371600"/>
            <a:ext cx="4038601" cy="468172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 marL="584922" indent="-310284">
              <a:defRPr sz="2500"/>
            </a:lvl2pPr>
            <a:lvl3pPr marL="879475" indent="-285750">
              <a:defRPr sz="2500"/>
            </a:lvl3pPr>
            <a:lvl4pPr marL="1154112" indent="-285750">
              <a:defRPr sz="2500"/>
            </a:lvl4pPr>
            <a:lvl5pPr marL="1460500" indent="-317500"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4406919" y="1103779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traight Connector 19"/>
          <p:cNvSpPr/>
          <p:nvPr/>
        </p:nvSpPr>
        <p:spPr>
          <a:xfrm flipV="1">
            <a:off x="4572000" y="2200275"/>
            <a:ext cx="0" cy="4187825"/>
          </a:xfrm>
          <a:prstGeom prst="line">
            <a:avLst/>
          </a:prstGeom>
          <a:ln>
            <a:solidFill>
              <a:srgbClr val="646B86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Rectangle 20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" name="Rectangle 2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" name="Rectangle 2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" name="Rectangle 2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3" name="Rectangle 12"/>
          <p:cNvSpPr/>
          <p:nvPr/>
        </p:nvSpPr>
        <p:spPr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4" name="Straight Connector 13"/>
          <p:cNvSpPr/>
          <p:nvPr/>
        </p:nvSpPr>
        <p:spPr>
          <a:xfrm>
            <a:off x="152400" y="1279525"/>
            <a:ext cx="8832850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85" name="Rectangle 14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" name="Body Level One…"/>
          <p:cNvSpPr txBox="1"/>
          <p:nvPr>
            <p:ph type="body" sz="quarter" idx="1"/>
          </p:nvPr>
        </p:nvSpPr>
        <p:spPr>
          <a:xfrm>
            <a:off x="301752" y="1524000"/>
            <a:ext cx="4040188" cy="732975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None/>
              <a:defRPr b="1" sz="2200">
                <a:solidFill>
                  <a:srgbClr val="FFFFFF"/>
                </a:solidFill>
              </a:defRPr>
            </a:lvl1pPr>
            <a:lvl2pPr marL="0" indent="274637">
              <a:spcBef>
                <a:spcPts val="500"/>
              </a:spcBef>
              <a:buClrTx/>
              <a:buSzTx/>
              <a:buNone/>
              <a:defRPr b="1" sz="2200">
                <a:solidFill>
                  <a:srgbClr val="FFFFFF"/>
                </a:solidFill>
              </a:defRPr>
            </a:lvl2pPr>
            <a:lvl3pPr marL="0" indent="593725">
              <a:spcBef>
                <a:spcPts val="500"/>
              </a:spcBef>
              <a:buClrTx/>
              <a:buSzTx/>
              <a:buNone/>
              <a:defRPr b="1" sz="2200">
                <a:solidFill>
                  <a:srgbClr val="FFFFFF"/>
                </a:solidFill>
              </a:defRPr>
            </a:lvl3pPr>
            <a:lvl4pPr marL="0" indent="868362">
              <a:spcBef>
                <a:spcPts val="500"/>
              </a:spcBef>
              <a:buClrTx/>
              <a:buSzTx/>
              <a:buNone/>
              <a:defRPr b="1" sz="2200">
                <a:solidFill>
                  <a:srgbClr val="FFFFFF"/>
                </a:solidFill>
              </a:defRPr>
            </a:lvl4pPr>
            <a:lvl5pPr marL="0" indent="1143000">
              <a:spcBef>
                <a:spcPts val="500"/>
              </a:spcBef>
              <a:buClrTx/>
              <a:buSzTx/>
              <a:buNone/>
              <a:defRPr b="1" sz="2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Text Placeholder 3"/>
          <p:cNvSpPr/>
          <p:nvPr>
            <p:ph type="body" sz="quarter" idx="21"/>
          </p:nvPr>
        </p:nvSpPr>
        <p:spPr>
          <a:xfrm>
            <a:off x="4791330" y="1524000"/>
            <a:ext cx="4041776" cy="731521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indent="0">
              <a:spcBef>
                <a:spcPts val="500"/>
              </a:spcBef>
              <a:buClrTx/>
              <a:buSzTx/>
              <a:buNone/>
              <a:defRPr b="1" sz="2200">
                <a:solidFill>
                  <a:srgbClr val="FFFFFF"/>
                </a:solidFill>
              </a:defRPr>
            </a:pPr>
          </a:p>
        </p:txBody>
      </p:sp>
      <p:sp>
        <p:nvSpPr>
          <p:cNvPr id="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4406919" y="1106954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4406919" y="1100604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7" name="Rectangle 20"/>
          <p:cNvSpPr/>
          <p:nvPr/>
        </p:nvSpPr>
        <p:spPr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8" name="Rectangle 2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9" name="Rectangle 2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0" name="Rectangle 5"/>
          <p:cNvSpPr/>
          <p:nvPr/>
        </p:nvSpPr>
        <p:spPr>
          <a:xfrm>
            <a:off x="146050" y="6391275"/>
            <a:ext cx="8832850" cy="30956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1" name="Rectangle 6"/>
          <p:cNvSpPr/>
          <p:nvPr/>
        </p:nvSpPr>
        <p:spPr>
          <a:xfrm>
            <a:off x="152400" y="158750"/>
            <a:ext cx="8832850" cy="6546850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4406919" y="6388566"/>
            <a:ext cx="330162" cy="3133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4"/>
          <p:cNvSpPr/>
          <p:nvPr/>
        </p:nvSpPr>
        <p:spPr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0" name="Rectangle 2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1" name="Rectangle 2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2" name="Rectangle 24"/>
          <p:cNvSpPr/>
          <p:nvPr/>
        </p:nvSpPr>
        <p:spPr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" name="Rectangle 2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4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Rectangle 10"/>
          <p:cNvSpPr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6" name="Straight Connector 11"/>
          <p:cNvSpPr/>
          <p:nvPr/>
        </p:nvSpPr>
        <p:spPr>
          <a:xfrm>
            <a:off x="152400" y="533400"/>
            <a:ext cx="8832850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127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Rectangle 14"/>
          <p:cNvSpPr/>
          <p:nvPr/>
        </p:nvSpPr>
        <p:spPr>
          <a:xfrm>
            <a:off x="149225" y="6388100"/>
            <a:ext cx="8832850" cy="30956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0" name="Title Text"/>
          <p:cNvSpPr txBox="1"/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</p:spPr>
        <p:txBody>
          <a:bodyPr/>
          <a:lstStyle>
            <a:lvl1pPr algn="l"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sz="quarter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1pPr>
            <a:lvl2pPr marL="0" indent="274637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2pPr>
            <a:lvl3pPr marL="0" indent="593725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3pPr>
            <a:lvl4pPr marL="0" indent="868362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4pPr>
            <a:lvl5pPr marL="0" indent="114300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xfrm>
            <a:off x="1435119" y="376704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traight Connector 4"/>
          <p:cNvSpPr/>
          <p:nvPr/>
        </p:nvSpPr>
        <p:spPr>
          <a:xfrm>
            <a:off x="152400" y="533400"/>
            <a:ext cx="8832850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Rectangle 2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1" name="Rectangle 2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2" name="Rectangle 24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3" name="Rectangle 2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4" name="Rectangle 9"/>
          <p:cNvSpPr/>
          <p:nvPr/>
        </p:nvSpPr>
        <p:spPr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5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Rectangle 11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7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9" name="Rectangle 14"/>
          <p:cNvSpPr/>
          <p:nvPr/>
        </p:nvSpPr>
        <p:spPr>
          <a:xfrm>
            <a:off x="149225" y="6388100"/>
            <a:ext cx="8832850" cy="30956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0" name="Title Text"/>
          <p:cNvSpPr txBox="1"/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</p:spPr>
        <p:txBody>
          <a:bodyPr anchor="t"/>
          <a:lstStyle>
            <a:lvl1pPr algn="l">
              <a:defRPr b="1" sz="2400">
                <a:solidFill>
                  <a:srgbClr val="646B8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" name="Picture Placeholder 2"/>
          <p:cNvSpPr/>
          <p:nvPr>
            <p:ph type="pic" sz="half" idx="21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2" name="Body Level One…"/>
          <p:cNvSpPr txBox="1"/>
          <p:nvPr>
            <p:ph type="body" sz="half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1pPr>
            <a:lvl2pPr marL="638704" indent="-364066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2pPr>
            <a:lvl3pPr marL="959485" indent="-365760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3pPr>
            <a:lvl4pPr marL="1274762" indent="-406400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4pPr>
            <a:lvl5pPr marL="1549400" indent="-406400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1435119" y="376704"/>
            <a:ext cx="330162" cy="31339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" name="Rectangle 15"/>
          <p:cNvSpPr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" name="Rectangle 1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" name="Rectangle 18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" name="Rectangle 8"/>
          <p:cNvSpPr/>
          <p:nvPr/>
        </p:nvSpPr>
        <p:spPr>
          <a:xfrm>
            <a:off x="149225" y="6388100"/>
            <a:ext cx="8832850" cy="30956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" name="Rectangle 7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" name="Straight Connector 9"/>
          <p:cNvSpPr/>
          <p:nvPr/>
        </p:nvSpPr>
        <p:spPr>
          <a:xfrm>
            <a:off x="152400" y="1276350"/>
            <a:ext cx="8832850" cy="0"/>
          </a:xfrm>
          <a:prstGeom prst="line">
            <a:avLst/>
          </a:prstGeom>
          <a:ln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9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" name="Title Text"/>
          <p:cNvSpPr txBox="1"/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xfrm>
            <a:off x="301752" y="1527047"/>
            <a:ext cx="8503920" cy="457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4425969" y="1091079"/>
            <a:ext cx="330162" cy="31339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normAutofit fontScale="100000" lnSpcReduction="0"/>
          </a:bodyPr>
          <a:lstStyle>
            <a:lvl1pPr algn="ctr">
              <a:defRPr sz="1600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273050" marR="0" indent="-273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5000"/>
        <a:buFontTx/>
        <a:buChar char="●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609744" marR="0" indent="-335106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Tx/>
        <a:buChar char="○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902335" marR="0" indent="-30861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5000"/>
        <a:buFontTx/>
        <a:buChar char="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1176972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Tx/>
        <a:buChar char="○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1485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1737360" marR="0" indent="-27431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Char char="●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2045969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Tx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2228850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2547257" marR="0" indent="-35269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Tx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14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ubtitle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ECS129</a:t>
            </a:r>
          </a:p>
          <a:p>
            <a:pPr>
              <a:defRPr i="1"/>
            </a:pPr>
            <a:r>
              <a:t>Patrice Koehl</a:t>
            </a:r>
          </a:p>
        </p:txBody>
      </p:sp>
      <p:sp>
        <p:nvSpPr>
          <p:cNvPr id="172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Basic Principles of Protein Structures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Review of Acid-Base Chemistry</a:t>
            </a:r>
          </a:p>
        </p:txBody>
      </p:sp>
      <p:sp>
        <p:nvSpPr>
          <p:cNvPr id="285" name="Rectangle 4"/>
          <p:cNvSpPr txBox="1"/>
          <p:nvPr>
            <p:ph type="body" idx="1"/>
          </p:nvPr>
        </p:nvSpPr>
        <p:spPr>
          <a:xfrm>
            <a:off x="301624" y="1527175"/>
            <a:ext cx="8504240" cy="4572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Acid plus base makes water plus a salt: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AH + BOH            AB + H2O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(HCL + NaOH         NaCl + H2O)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chemical dissociation of nitric acid is: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HNO3          (NO3)- + H+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Which can be rewritten as: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HNO3 + H2O           (NO3)- + H3O+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</a:t>
            </a:r>
            <a:r>
              <a:rPr>
                <a:solidFill>
                  <a:srgbClr val="FF3300"/>
                </a:solidFill>
              </a:rPr>
              <a:t>acid        base         conjugate   conjugate</a:t>
            </a:r>
            <a:endParaRPr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          base            acid</a:t>
            </a:r>
          </a:p>
        </p:txBody>
      </p:sp>
      <p:sp>
        <p:nvSpPr>
          <p:cNvPr id="286" name="Line 5"/>
          <p:cNvSpPr/>
          <p:nvPr/>
        </p:nvSpPr>
        <p:spPr>
          <a:xfrm>
            <a:off x="2971800" y="2555875"/>
            <a:ext cx="457200" cy="0"/>
          </a:xfrm>
          <a:prstGeom prst="line">
            <a:avLst/>
          </a:prstGeom>
          <a:ln w="50800">
            <a:solidFill>
              <a:srgbClr val="333399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7" name="Line 6"/>
          <p:cNvSpPr/>
          <p:nvPr/>
        </p:nvSpPr>
        <p:spPr>
          <a:xfrm>
            <a:off x="3255962" y="2990850"/>
            <a:ext cx="457201" cy="0"/>
          </a:xfrm>
          <a:prstGeom prst="line">
            <a:avLst/>
          </a:prstGeom>
          <a:ln w="50800">
            <a:solidFill>
              <a:srgbClr val="333399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8" name="Line 7"/>
          <p:cNvSpPr/>
          <p:nvPr/>
        </p:nvSpPr>
        <p:spPr>
          <a:xfrm>
            <a:off x="2279650" y="4191000"/>
            <a:ext cx="457200" cy="0"/>
          </a:xfrm>
          <a:prstGeom prst="line">
            <a:avLst/>
          </a:prstGeom>
          <a:ln w="50800">
            <a:solidFill>
              <a:srgbClr val="333399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9" name="Line 8"/>
          <p:cNvSpPr/>
          <p:nvPr/>
        </p:nvSpPr>
        <p:spPr>
          <a:xfrm>
            <a:off x="3232150" y="4972050"/>
            <a:ext cx="457200" cy="0"/>
          </a:xfrm>
          <a:prstGeom prst="line">
            <a:avLst/>
          </a:prstGeom>
          <a:ln w="50800">
            <a:solidFill>
              <a:srgbClr val="333399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utoShape 94"/>
          <p:cNvSpPr/>
          <p:nvPr/>
        </p:nvSpPr>
        <p:spPr>
          <a:xfrm>
            <a:off x="1066800" y="3962400"/>
            <a:ext cx="2971800" cy="1752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2" name="Rectangle 2"/>
          <p:cNvSpPr txBox="1"/>
          <p:nvPr>
            <p:ph type="title"/>
          </p:nvPr>
        </p:nvSpPr>
        <p:spPr>
          <a:xfrm>
            <a:off x="457200" y="200024"/>
            <a:ext cx="8229600" cy="81121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Review of Acid-Base Chemistry</a:t>
            </a:r>
          </a:p>
        </p:txBody>
      </p:sp>
      <p:sp>
        <p:nvSpPr>
          <p:cNvPr id="293" name="Rectangle 8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buSzTx/>
              <a:buFont typeface="Wingdings 2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pH is a measure of how acidic or alkaline (basic) a solution is. The pH of a solution is the negative log of the hydrogen ion concentration.</a:t>
            </a:r>
          </a:p>
        </p:txBody>
      </p:sp>
      <p:pic>
        <p:nvPicPr>
          <p:cNvPr id="294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4038600"/>
            <a:ext cx="2665414" cy="147796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95" name="Group 92"/>
          <p:cNvGraphicFramePr/>
          <p:nvPr/>
        </p:nvGraphicFramePr>
        <p:xfrm>
          <a:off x="4724400" y="1981200"/>
          <a:ext cx="4114800" cy="402272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84238"/>
                <a:gridCol w="808037"/>
                <a:gridCol w="806450"/>
                <a:gridCol w="808038"/>
                <a:gridCol w="808037"/>
              </a:tblGrid>
              <a:tr h="365689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692" marR="45692" marT="45692" marB="45692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[H</a:t>
                      </a:r>
                      <a:r>
                        <a:rPr baseline="30000"/>
                        <a:t>+</a:t>
                      </a:r>
                      <a:r>
                        <a:t>]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pOH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[OH</a:t>
                      </a:r>
                      <a:r>
                        <a:rPr baseline="30000"/>
                        <a:t>-</a:t>
                      </a:r>
                      <a:r>
                        <a:t>]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999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Strong base</a:t>
                      </a:r>
                    </a:p>
                  </a:txBody>
                  <a:tcPr marL="45692" marR="45692" marT="45692" marB="45692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0000"/>
                        <a:t>-14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689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Base</a:t>
                      </a:r>
                    </a:p>
                  </a:txBody>
                  <a:tcPr marL="45692" marR="45692" marT="45692" marB="45692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0000"/>
                        <a:t>-12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0000"/>
                        <a:t>-2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999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Weak base</a:t>
                      </a:r>
                    </a:p>
                  </a:txBody>
                  <a:tcPr marL="45692" marR="45692" marT="45692" marB="45692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0000"/>
                        <a:t>-9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0000"/>
                        <a:t>-5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689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Neutral</a:t>
                      </a:r>
                    </a:p>
                  </a:txBody>
                  <a:tcPr marL="45692" marR="45692" marT="45692" marB="45692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0000"/>
                        <a:t>-7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0000"/>
                        <a:t>-7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999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Weak acid</a:t>
                      </a:r>
                    </a:p>
                  </a:txBody>
                  <a:tcPr marL="45692" marR="45692" marT="45692" marB="45692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0000"/>
                        <a:t>-4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0000"/>
                        <a:t>-10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689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Acid</a:t>
                      </a:r>
                    </a:p>
                  </a:txBody>
                  <a:tcPr marL="45692" marR="45692" marT="45692" marB="45692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0000"/>
                        <a:t>-2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0000"/>
                        <a:t>-12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999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Strong acid</a:t>
                      </a:r>
                    </a:p>
                  </a:txBody>
                  <a:tcPr marL="45692" marR="45692" marT="45692" marB="45692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0000"/>
                        <a:t>-14</a:t>
                      </a:r>
                    </a:p>
                  </a:txBody>
                  <a:tcPr marL="45692" marR="45692" marT="45692" marB="45692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AutoShape 17"/>
          <p:cNvSpPr/>
          <p:nvPr/>
        </p:nvSpPr>
        <p:spPr>
          <a:xfrm>
            <a:off x="3839081" y="5765177"/>
            <a:ext cx="3200401" cy="60960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5875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8" name="AutoShape 11"/>
          <p:cNvSpPr/>
          <p:nvPr/>
        </p:nvSpPr>
        <p:spPr>
          <a:xfrm>
            <a:off x="5334000" y="4078287"/>
            <a:ext cx="2286000" cy="152400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9" name="AutoShape 10"/>
          <p:cNvSpPr/>
          <p:nvPr/>
        </p:nvSpPr>
        <p:spPr>
          <a:xfrm>
            <a:off x="5334000" y="1997075"/>
            <a:ext cx="2286000" cy="1524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0" name="Rectangle 2"/>
          <p:cNvSpPr txBox="1"/>
          <p:nvPr>
            <p:ph type="title"/>
          </p:nvPr>
        </p:nvSpPr>
        <p:spPr>
          <a:xfrm>
            <a:off x="457200" y="176212"/>
            <a:ext cx="8229600" cy="8270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Review of Acid-Base Chemistry</a:t>
            </a:r>
          </a:p>
        </p:txBody>
      </p:sp>
      <p:sp>
        <p:nvSpPr>
          <p:cNvPr id="301" name="Rectangle 4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Font typeface="Wingdings 2"/>
              <a:buNone/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Dissociation of a weak acid:</a:t>
            </a:r>
          </a:p>
          <a:p>
            <a:pPr>
              <a:buSzTx/>
              <a:buFont typeface="Wingdings 2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</a:t>
            </a:r>
          </a:p>
          <a:p>
            <a:pPr>
              <a:buSzTx/>
              <a:buFont typeface="Wingdings 2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HA       A</a:t>
            </a:r>
            <a:r>
              <a:rPr baseline="30000"/>
              <a:t>-</a:t>
            </a:r>
            <a:r>
              <a:t>  + H</a:t>
            </a:r>
            <a:r>
              <a:rPr baseline="30000"/>
              <a:t>+</a:t>
            </a:r>
            <a:endParaRPr baseline="30000"/>
          </a:p>
          <a:p>
            <a:pPr>
              <a:buSzTx/>
              <a:buFont typeface="Wingdings 2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500"/>
              </a:spcBef>
              <a:buSzTx/>
              <a:buFont typeface="Wingdings 2"/>
              <a:buNone/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Dissociation of a weak base</a:t>
            </a:r>
            <a:r>
              <a:rPr>
                <a:solidFill>
                  <a:schemeClr val="accent1"/>
                </a:solidFill>
              </a:rPr>
              <a:t>:</a:t>
            </a:r>
            <a:endParaRPr>
              <a:solidFill>
                <a:schemeClr val="accent1"/>
              </a:solidFill>
            </a:endParaRPr>
          </a:p>
          <a:p>
            <a:pPr>
              <a:buSzTx/>
              <a:buFont typeface="Wingdings 2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  <a:p>
            <a:pPr>
              <a:buSzTx/>
              <a:buFont typeface="Wingdings 2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BOH        B</a:t>
            </a:r>
            <a:r>
              <a:rPr baseline="30000"/>
              <a:t>+</a:t>
            </a:r>
            <a:r>
              <a:t> + OH</a:t>
            </a:r>
            <a:r>
              <a:rPr baseline="30000"/>
              <a:t>-</a:t>
            </a:r>
          </a:p>
        </p:txBody>
      </p:sp>
      <p:pic>
        <p:nvPicPr>
          <p:cNvPr id="302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4650" y="2024063"/>
            <a:ext cx="2165350" cy="1408113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Text Box 7"/>
          <p:cNvSpPr txBox="1"/>
          <p:nvPr/>
        </p:nvSpPr>
        <p:spPr>
          <a:xfrm>
            <a:off x="5211445" y="1400175"/>
            <a:ext cx="2426107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Equilibrium constant:</a:t>
            </a:r>
          </a:p>
        </p:txBody>
      </p:sp>
      <p:pic>
        <p:nvPicPr>
          <p:cNvPr id="304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0" y="4100512"/>
            <a:ext cx="2286000" cy="1435101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Line 12"/>
          <p:cNvSpPr/>
          <p:nvPr/>
        </p:nvSpPr>
        <p:spPr>
          <a:xfrm>
            <a:off x="1447800" y="2819400"/>
            <a:ext cx="457200" cy="0"/>
          </a:xfrm>
          <a:prstGeom prst="line">
            <a:avLst/>
          </a:prstGeom>
          <a:ln w="38100">
            <a:solidFill>
              <a:srgbClr val="00008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6" name="Line 13"/>
          <p:cNvSpPr/>
          <p:nvPr/>
        </p:nvSpPr>
        <p:spPr>
          <a:xfrm>
            <a:off x="1447800" y="4800600"/>
            <a:ext cx="457200" cy="0"/>
          </a:xfrm>
          <a:prstGeom prst="line">
            <a:avLst/>
          </a:prstGeom>
          <a:ln w="38100">
            <a:solidFill>
              <a:srgbClr val="00008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7" name="Text Box 15"/>
          <p:cNvSpPr txBox="1"/>
          <p:nvPr/>
        </p:nvSpPr>
        <p:spPr>
          <a:xfrm>
            <a:off x="553719" y="5775325"/>
            <a:ext cx="2716025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an (acid,base) pair:</a:t>
            </a:r>
            <a:r>
              <a:rPr b="0" i="0" sz="1800"/>
              <a:t>  </a:t>
            </a:r>
          </a:p>
        </p:txBody>
      </p:sp>
      <p:pic>
        <p:nvPicPr>
          <p:cNvPr id="308" name="Object 4" descr="Objec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00" y="5679283"/>
            <a:ext cx="3200400" cy="663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 Box 32"/>
          <p:cNvSpPr txBox="1"/>
          <p:nvPr/>
        </p:nvSpPr>
        <p:spPr>
          <a:xfrm>
            <a:off x="1736407" y="414337"/>
            <a:ext cx="463231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The Basic Block: Amino Acid</a:t>
            </a:r>
          </a:p>
        </p:txBody>
      </p:sp>
      <p:grpSp>
        <p:nvGrpSpPr>
          <p:cNvPr id="347" name="Group"/>
          <p:cNvGrpSpPr/>
          <p:nvPr/>
        </p:nvGrpSpPr>
        <p:grpSpPr>
          <a:xfrm>
            <a:off x="838200" y="1523999"/>
            <a:ext cx="7391400" cy="3891731"/>
            <a:chOff x="0" y="0"/>
            <a:chExt cx="7391400" cy="3891728"/>
          </a:xfrm>
        </p:grpSpPr>
        <p:sp>
          <p:nvSpPr>
            <p:cNvPr id="311" name="AutoShape 59"/>
            <p:cNvSpPr/>
            <p:nvPr/>
          </p:nvSpPr>
          <p:spPr>
            <a:xfrm>
              <a:off x="5638800" y="1295400"/>
              <a:ext cx="17526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312" name="AutoShape 58"/>
            <p:cNvSpPr/>
            <p:nvPr/>
          </p:nvSpPr>
          <p:spPr>
            <a:xfrm>
              <a:off x="0" y="1295400"/>
              <a:ext cx="17526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313" name="AutoShape 31"/>
            <p:cNvSpPr/>
            <p:nvPr/>
          </p:nvSpPr>
          <p:spPr>
            <a:xfrm>
              <a:off x="3810000" y="0"/>
              <a:ext cx="1143000" cy="4572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314" name="Oval 29"/>
            <p:cNvSpPr/>
            <p:nvPr/>
          </p:nvSpPr>
          <p:spPr>
            <a:xfrm>
              <a:off x="3200400" y="304800"/>
              <a:ext cx="609600" cy="609600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315" name="AutoShape 28"/>
            <p:cNvSpPr/>
            <p:nvPr/>
          </p:nvSpPr>
          <p:spPr>
            <a:xfrm>
              <a:off x="3886200" y="2743200"/>
              <a:ext cx="1600200" cy="4572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316" name="AutoShape 25"/>
            <p:cNvSpPr/>
            <p:nvPr/>
          </p:nvSpPr>
          <p:spPr>
            <a:xfrm>
              <a:off x="1752600" y="2667000"/>
              <a:ext cx="1447800" cy="4572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317" name="Freeform 21"/>
            <p:cNvSpPr/>
            <p:nvPr/>
          </p:nvSpPr>
          <p:spPr>
            <a:xfrm>
              <a:off x="1834676" y="762000"/>
              <a:ext cx="1196569" cy="182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005" fill="norm" stroke="1" extrusionOk="0">
                  <a:moveTo>
                    <a:pt x="4243" y="256"/>
                  </a:moveTo>
                  <a:cubicBezTo>
                    <a:pt x="3618" y="805"/>
                    <a:pt x="3135" y="1317"/>
                    <a:pt x="2623" y="1902"/>
                  </a:cubicBezTo>
                  <a:cubicBezTo>
                    <a:pt x="2396" y="2140"/>
                    <a:pt x="1828" y="2524"/>
                    <a:pt x="1686" y="2762"/>
                  </a:cubicBezTo>
                  <a:cubicBezTo>
                    <a:pt x="1259" y="3530"/>
                    <a:pt x="804" y="4371"/>
                    <a:pt x="208" y="5085"/>
                  </a:cubicBezTo>
                  <a:cubicBezTo>
                    <a:pt x="-105" y="6877"/>
                    <a:pt x="-105" y="8669"/>
                    <a:pt x="492" y="10443"/>
                  </a:cubicBezTo>
                  <a:cubicBezTo>
                    <a:pt x="606" y="11230"/>
                    <a:pt x="861" y="11742"/>
                    <a:pt x="1430" y="12437"/>
                  </a:cubicBezTo>
                  <a:cubicBezTo>
                    <a:pt x="1714" y="13937"/>
                    <a:pt x="2112" y="15912"/>
                    <a:pt x="4641" y="16497"/>
                  </a:cubicBezTo>
                  <a:cubicBezTo>
                    <a:pt x="5039" y="16717"/>
                    <a:pt x="5380" y="16863"/>
                    <a:pt x="5863" y="17009"/>
                  </a:cubicBezTo>
                  <a:cubicBezTo>
                    <a:pt x="6517" y="17887"/>
                    <a:pt x="6602" y="18948"/>
                    <a:pt x="7455" y="19771"/>
                  </a:cubicBezTo>
                  <a:cubicBezTo>
                    <a:pt x="7626" y="19917"/>
                    <a:pt x="7881" y="20045"/>
                    <a:pt x="8137" y="20119"/>
                  </a:cubicBezTo>
                  <a:cubicBezTo>
                    <a:pt x="8478" y="20228"/>
                    <a:pt x="9217" y="20375"/>
                    <a:pt x="9217" y="20375"/>
                  </a:cubicBezTo>
                  <a:cubicBezTo>
                    <a:pt x="10922" y="21600"/>
                    <a:pt x="9558" y="20704"/>
                    <a:pt x="16038" y="20466"/>
                  </a:cubicBezTo>
                  <a:cubicBezTo>
                    <a:pt x="16322" y="20448"/>
                    <a:pt x="16862" y="20283"/>
                    <a:pt x="16862" y="20283"/>
                  </a:cubicBezTo>
                  <a:cubicBezTo>
                    <a:pt x="17346" y="20045"/>
                    <a:pt x="17573" y="19716"/>
                    <a:pt x="18056" y="19515"/>
                  </a:cubicBezTo>
                  <a:cubicBezTo>
                    <a:pt x="18397" y="19369"/>
                    <a:pt x="18909" y="19259"/>
                    <a:pt x="19278" y="19167"/>
                  </a:cubicBezTo>
                  <a:cubicBezTo>
                    <a:pt x="20046" y="18125"/>
                    <a:pt x="18994" y="19460"/>
                    <a:pt x="19932" y="18564"/>
                  </a:cubicBezTo>
                  <a:cubicBezTo>
                    <a:pt x="20387" y="18143"/>
                    <a:pt x="20358" y="17393"/>
                    <a:pt x="20614" y="16918"/>
                  </a:cubicBezTo>
                  <a:cubicBezTo>
                    <a:pt x="20898" y="15674"/>
                    <a:pt x="20983" y="14394"/>
                    <a:pt x="21154" y="13132"/>
                  </a:cubicBezTo>
                  <a:cubicBezTo>
                    <a:pt x="21239" y="12583"/>
                    <a:pt x="21410" y="11486"/>
                    <a:pt x="21410" y="11486"/>
                  </a:cubicBezTo>
                  <a:cubicBezTo>
                    <a:pt x="21324" y="10699"/>
                    <a:pt x="21154" y="9931"/>
                    <a:pt x="21012" y="9145"/>
                  </a:cubicBezTo>
                  <a:cubicBezTo>
                    <a:pt x="21126" y="8962"/>
                    <a:pt x="21495" y="8816"/>
                    <a:pt x="21410" y="8633"/>
                  </a:cubicBezTo>
                  <a:cubicBezTo>
                    <a:pt x="21154" y="7956"/>
                    <a:pt x="20443" y="7389"/>
                    <a:pt x="20074" y="6731"/>
                  </a:cubicBezTo>
                  <a:cubicBezTo>
                    <a:pt x="19108" y="4956"/>
                    <a:pt x="18482" y="2981"/>
                    <a:pt x="16578" y="1555"/>
                  </a:cubicBezTo>
                  <a:cubicBezTo>
                    <a:pt x="16294" y="1335"/>
                    <a:pt x="15896" y="622"/>
                    <a:pt x="15498" y="512"/>
                  </a:cubicBezTo>
                  <a:cubicBezTo>
                    <a:pt x="14333" y="201"/>
                    <a:pt x="12997" y="384"/>
                    <a:pt x="11747" y="348"/>
                  </a:cubicBezTo>
                  <a:cubicBezTo>
                    <a:pt x="10723" y="293"/>
                    <a:pt x="9871" y="219"/>
                    <a:pt x="8933" y="0"/>
                  </a:cubicBezTo>
                  <a:cubicBezTo>
                    <a:pt x="7626" y="37"/>
                    <a:pt x="6347" y="37"/>
                    <a:pt x="5039" y="91"/>
                  </a:cubicBezTo>
                  <a:cubicBezTo>
                    <a:pt x="4613" y="110"/>
                    <a:pt x="4499" y="421"/>
                    <a:pt x="4243" y="256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8" name="Freeform 23"/>
            <p:cNvSpPr/>
            <p:nvPr/>
          </p:nvSpPr>
          <p:spPr>
            <a:xfrm flipH="1">
              <a:off x="4195056" y="762000"/>
              <a:ext cx="1196568" cy="182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005" fill="norm" stroke="1" extrusionOk="0">
                  <a:moveTo>
                    <a:pt x="4243" y="256"/>
                  </a:moveTo>
                  <a:cubicBezTo>
                    <a:pt x="3618" y="805"/>
                    <a:pt x="3135" y="1317"/>
                    <a:pt x="2623" y="1902"/>
                  </a:cubicBezTo>
                  <a:cubicBezTo>
                    <a:pt x="2396" y="2140"/>
                    <a:pt x="1828" y="2524"/>
                    <a:pt x="1686" y="2762"/>
                  </a:cubicBezTo>
                  <a:cubicBezTo>
                    <a:pt x="1259" y="3530"/>
                    <a:pt x="804" y="4371"/>
                    <a:pt x="208" y="5085"/>
                  </a:cubicBezTo>
                  <a:cubicBezTo>
                    <a:pt x="-105" y="6877"/>
                    <a:pt x="-105" y="8669"/>
                    <a:pt x="492" y="10443"/>
                  </a:cubicBezTo>
                  <a:cubicBezTo>
                    <a:pt x="606" y="11230"/>
                    <a:pt x="861" y="11742"/>
                    <a:pt x="1430" y="12437"/>
                  </a:cubicBezTo>
                  <a:cubicBezTo>
                    <a:pt x="1714" y="13937"/>
                    <a:pt x="2112" y="15912"/>
                    <a:pt x="4641" y="16497"/>
                  </a:cubicBezTo>
                  <a:cubicBezTo>
                    <a:pt x="5039" y="16717"/>
                    <a:pt x="5380" y="16863"/>
                    <a:pt x="5863" y="17009"/>
                  </a:cubicBezTo>
                  <a:cubicBezTo>
                    <a:pt x="6517" y="17887"/>
                    <a:pt x="6602" y="18948"/>
                    <a:pt x="7455" y="19771"/>
                  </a:cubicBezTo>
                  <a:cubicBezTo>
                    <a:pt x="7626" y="19917"/>
                    <a:pt x="7881" y="20045"/>
                    <a:pt x="8137" y="20119"/>
                  </a:cubicBezTo>
                  <a:cubicBezTo>
                    <a:pt x="8478" y="20228"/>
                    <a:pt x="9217" y="20375"/>
                    <a:pt x="9217" y="20375"/>
                  </a:cubicBezTo>
                  <a:cubicBezTo>
                    <a:pt x="10922" y="21600"/>
                    <a:pt x="9558" y="20704"/>
                    <a:pt x="16038" y="20466"/>
                  </a:cubicBezTo>
                  <a:cubicBezTo>
                    <a:pt x="16322" y="20448"/>
                    <a:pt x="16862" y="20283"/>
                    <a:pt x="16862" y="20283"/>
                  </a:cubicBezTo>
                  <a:cubicBezTo>
                    <a:pt x="17346" y="20045"/>
                    <a:pt x="17573" y="19716"/>
                    <a:pt x="18056" y="19515"/>
                  </a:cubicBezTo>
                  <a:cubicBezTo>
                    <a:pt x="18397" y="19369"/>
                    <a:pt x="18909" y="19259"/>
                    <a:pt x="19278" y="19167"/>
                  </a:cubicBezTo>
                  <a:cubicBezTo>
                    <a:pt x="20046" y="18125"/>
                    <a:pt x="18994" y="19460"/>
                    <a:pt x="19932" y="18564"/>
                  </a:cubicBezTo>
                  <a:cubicBezTo>
                    <a:pt x="20387" y="18143"/>
                    <a:pt x="20358" y="17393"/>
                    <a:pt x="20614" y="16918"/>
                  </a:cubicBezTo>
                  <a:cubicBezTo>
                    <a:pt x="20898" y="15674"/>
                    <a:pt x="20983" y="14394"/>
                    <a:pt x="21154" y="13132"/>
                  </a:cubicBezTo>
                  <a:cubicBezTo>
                    <a:pt x="21239" y="12583"/>
                    <a:pt x="21410" y="11486"/>
                    <a:pt x="21410" y="11486"/>
                  </a:cubicBezTo>
                  <a:cubicBezTo>
                    <a:pt x="21324" y="10699"/>
                    <a:pt x="21154" y="9931"/>
                    <a:pt x="21012" y="9145"/>
                  </a:cubicBezTo>
                  <a:cubicBezTo>
                    <a:pt x="21126" y="8962"/>
                    <a:pt x="21495" y="8816"/>
                    <a:pt x="21410" y="8633"/>
                  </a:cubicBezTo>
                  <a:cubicBezTo>
                    <a:pt x="21154" y="7956"/>
                    <a:pt x="20443" y="7389"/>
                    <a:pt x="20074" y="6731"/>
                  </a:cubicBezTo>
                  <a:cubicBezTo>
                    <a:pt x="19108" y="4956"/>
                    <a:pt x="18482" y="2981"/>
                    <a:pt x="16578" y="1555"/>
                  </a:cubicBezTo>
                  <a:cubicBezTo>
                    <a:pt x="16294" y="1335"/>
                    <a:pt x="15896" y="622"/>
                    <a:pt x="15498" y="512"/>
                  </a:cubicBezTo>
                  <a:cubicBezTo>
                    <a:pt x="14333" y="201"/>
                    <a:pt x="12997" y="384"/>
                    <a:pt x="11747" y="348"/>
                  </a:cubicBezTo>
                  <a:cubicBezTo>
                    <a:pt x="10723" y="293"/>
                    <a:pt x="9871" y="219"/>
                    <a:pt x="8933" y="0"/>
                  </a:cubicBezTo>
                  <a:cubicBezTo>
                    <a:pt x="7626" y="37"/>
                    <a:pt x="6347" y="37"/>
                    <a:pt x="5039" y="91"/>
                  </a:cubicBezTo>
                  <a:cubicBezTo>
                    <a:pt x="4613" y="110"/>
                    <a:pt x="4499" y="421"/>
                    <a:pt x="4243" y="256"/>
                  </a:cubicBezTo>
                  <a:close/>
                </a:path>
              </a:pathLst>
            </a:custGeom>
            <a:solidFill>
              <a:srgbClr val="FF9900">
                <a:alpha val="30196"/>
              </a:srgbClr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9" name="Text Box 24"/>
            <p:cNvSpPr txBox="1"/>
            <p:nvPr/>
          </p:nvSpPr>
          <p:spPr>
            <a:xfrm>
              <a:off x="1782445" y="2705100"/>
              <a:ext cx="1295807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Amino group</a:t>
              </a:r>
            </a:p>
          </p:txBody>
        </p:sp>
        <p:sp>
          <p:nvSpPr>
            <p:cNvPr id="320" name="Text Box 27"/>
            <p:cNvSpPr txBox="1"/>
            <p:nvPr/>
          </p:nvSpPr>
          <p:spPr>
            <a:xfrm>
              <a:off x="3931920" y="2743200"/>
              <a:ext cx="154974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Carboxyl group</a:t>
              </a:r>
            </a:p>
          </p:txBody>
        </p:sp>
        <p:sp>
          <p:nvSpPr>
            <p:cNvPr id="321" name="Text Box 30"/>
            <p:cNvSpPr txBox="1"/>
            <p:nvPr/>
          </p:nvSpPr>
          <p:spPr>
            <a:xfrm>
              <a:off x="3839845" y="38100"/>
              <a:ext cx="1005593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Sidechain</a:t>
              </a:r>
            </a:p>
          </p:txBody>
        </p:sp>
        <p:sp>
          <p:nvSpPr>
            <p:cNvPr id="322" name="Text Box 33"/>
            <p:cNvSpPr txBox="1"/>
            <p:nvPr/>
          </p:nvSpPr>
          <p:spPr>
            <a:xfrm>
              <a:off x="3398520" y="1905000"/>
              <a:ext cx="26922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23" name="Line 51"/>
            <p:cNvSpPr/>
            <p:nvPr/>
          </p:nvSpPr>
          <p:spPr>
            <a:xfrm>
              <a:off x="3505200" y="1447800"/>
              <a:ext cx="0" cy="4572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340" name="Group 22"/>
            <p:cNvGrpSpPr/>
            <p:nvPr/>
          </p:nvGrpSpPr>
          <p:grpSpPr>
            <a:xfrm>
              <a:off x="2179319" y="419100"/>
              <a:ext cx="2976744" cy="1986730"/>
              <a:chOff x="0" y="0"/>
              <a:chExt cx="2976742" cy="1986729"/>
            </a:xfrm>
          </p:grpSpPr>
          <p:sp>
            <p:nvSpPr>
              <p:cNvPr id="324" name="Text Box 5"/>
              <p:cNvSpPr txBox="1"/>
              <p:nvPr/>
            </p:nvSpPr>
            <p:spPr>
              <a:xfrm>
                <a:off x="1203325" y="685800"/>
                <a:ext cx="358314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C</a:t>
                </a:r>
                <a:r>
                  <a:rPr baseline="-25000" sz="2000">
                    <a:latin typeface="Verdana"/>
                    <a:ea typeface="Verdana"/>
                    <a:cs typeface="Verdana"/>
                    <a:sym typeface="Verdana"/>
                  </a:rPr>
                  <a:t>a</a:t>
                </a:r>
              </a:p>
            </p:txBody>
          </p:sp>
          <p:sp>
            <p:nvSpPr>
              <p:cNvPr id="325" name="Text Box 6"/>
              <p:cNvSpPr txBox="1"/>
              <p:nvPr/>
            </p:nvSpPr>
            <p:spPr>
              <a:xfrm>
                <a:off x="2117725" y="914400"/>
                <a:ext cx="256615" cy="348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C</a:t>
                </a:r>
              </a:p>
            </p:txBody>
          </p:sp>
          <p:sp>
            <p:nvSpPr>
              <p:cNvPr id="326" name="Text Box 7"/>
              <p:cNvSpPr txBox="1"/>
              <p:nvPr/>
            </p:nvSpPr>
            <p:spPr>
              <a:xfrm>
                <a:off x="457200" y="952500"/>
                <a:ext cx="269228" cy="348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N</a:t>
                </a:r>
              </a:p>
            </p:txBody>
          </p:sp>
          <p:sp>
            <p:nvSpPr>
              <p:cNvPr id="327" name="Text Box 8"/>
              <p:cNvSpPr txBox="1"/>
              <p:nvPr/>
            </p:nvSpPr>
            <p:spPr>
              <a:xfrm>
                <a:off x="1203325" y="0"/>
                <a:ext cx="256615" cy="3484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R</a:t>
                </a:r>
              </a:p>
            </p:txBody>
          </p:sp>
          <p:sp>
            <p:nvSpPr>
              <p:cNvPr id="328" name="Text Box 9"/>
              <p:cNvSpPr txBox="1"/>
              <p:nvPr/>
            </p:nvSpPr>
            <p:spPr>
              <a:xfrm>
                <a:off x="2651125" y="533400"/>
                <a:ext cx="325618" cy="3727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O</a:t>
                </a:r>
                <a:r>
                  <a:rPr baseline="30000" sz="2000"/>
                  <a:t>-</a:t>
                </a:r>
              </a:p>
            </p:txBody>
          </p:sp>
          <p:sp>
            <p:nvSpPr>
              <p:cNvPr id="329" name="Text Box 10"/>
              <p:cNvSpPr txBox="1"/>
              <p:nvPr/>
            </p:nvSpPr>
            <p:spPr>
              <a:xfrm>
                <a:off x="2133600" y="1562100"/>
                <a:ext cx="269229" cy="348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O</a:t>
                </a:r>
              </a:p>
            </p:txBody>
          </p:sp>
          <p:sp>
            <p:nvSpPr>
              <p:cNvPr id="330" name="Text Box 11"/>
              <p:cNvSpPr txBox="1"/>
              <p:nvPr/>
            </p:nvSpPr>
            <p:spPr>
              <a:xfrm>
                <a:off x="0" y="342900"/>
                <a:ext cx="269228" cy="348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H</a:t>
                </a:r>
              </a:p>
            </p:txBody>
          </p:sp>
          <p:sp>
            <p:nvSpPr>
              <p:cNvPr id="331" name="Text Box 12"/>
              <p:cNvSpPr txBox="1"/>
              <p:nvPr/>
            </p:nvSpPr>
            <p:spPr>
              <a:xfrm>
                <a:off x="381000" y="1638300"/>
                <a:ext cx="269228" cy="348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H</a:t>
                </a:r>
              </a:p>
            </p:txBody>
          </p:sp>
          <p:sp>
            <p:nvSpPr>
              <p:cNvPr id="332" name="Line 13"/>
              <p:cNvSpPr/>
              <p:nvPr/>
            </p:nvSpPr>
            <p:spPr>
              <a:xfrm>
                <a:off x="182880" y="723900"/>
                <a:ext cx="304801" cy="3048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3" name="Line 14"/>
              <p:cNvSpPr/>
              <p:nvPr/>
            </p:nvSpPr>
            <p:spPr>
              <a:xfrm flipH="1">
                <a:off x="563880" y="1333500"/>
                <a:ext cx="1" cy="3048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4" name="Line 15"/>
              <p:cNvSpPr/>
              <p:nvPr/>
            </p:nvSpPr>
            <p:spPr>
              <a:xfrm flipV="1">
                <a:off x="716280" y="952500"/>
                <a:ext cx="457201" cy="1524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5" name="Line 16"/>
              <p:cNvSpPr/>
              <p:nvPr/>
            </p:nvSpPr>
            <p:spPr>
              <a:xfrm>
                <a:off x="1325880" y="342900"/>
                <a:ext cx="1" cy="3810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6" name="Line 17"/>
              <p:cNvSpPr/>
              <p:nvPr/>
            </p:nvSpPr>
            <p:spPr>
              <a:xfrm>
                <a:off x="1554480" y="952500"/>
                <a:ext cx="533401" cy="1524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7" name="Line 18"/>
              <p:cNvSpPr/>
              <p:nvPr/>
            </p:nvSpPr>
            <p:spPr>
              <a:xfrm flipV="1">
                <a:off x="2392680" y="876300"/>
                <a:ext cx="304801" cy="1524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8" name="Line 19"/>
              <p:cNvSpPr/>
              <p:nvPr/>
            </p:nvSpPr>
            <p:spPr>
              <a:xfrm>
                <a:off x="2240280" y="1257300"/>
                <a:ext cx="1" cy="3048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9" name="Line 20"/>
              <p:cNvSpPr/>
              <p:nvPr/>
            </p:nvSpPr>
            <p:spPr>
              <a:xfrm>
                <a:off x="2316480" y="1257300"/>
                <a:ext cx="1" cy="3048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41" name="Text Box 52"/>
            <p:cNvSpPr txBox="1"/>
            <p:nvPr/>
          </p:nvSpPr>
          <p:spPr>
            <a:xfrm>
              <a:off x="1934845" y="1638300"/>
              <a:ext cx="26922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42" name="Line 53"/>
            <p:cNvSpPr/>
            <p:nvPr/>
          </p:nvSpPr>
          <p:spPr>
            <a:xfrm flipH="1">
              <a:off x="2209799" y="1600199"/>
              <a:ext cx="381001" cy="22860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3" name="Text Box 54"/>
            <p:cNvSpPr txBox="1"/>
            <p:nvPr/>
          </p:nvSpPr>
          <p:spPr>
            <a:xfrm>
              <a:off x="2712720" y="1143000"/>
              <a:ext cx="233063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344" name="Text Box 55"/>
            <p:cNvSpPr txBox="1"/>
            <p:nvPr/>
          </p:nvSpPr>
          <p:spPr>
            <a:xfrm>
              <a:off x="2773045" y="3543300"/>
              <a:ext cx="1260089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“</a:t>
              </a:r>
              <a:r>
                <a:t>zwitterion</a:t>
              </a:r>
              <a:r>
                <a:t>”</a:t>
              </a:r>
            </a:p>
          </p:txBody>
        </p:sp>
        <p:sp>
          <p:nvSpPr>
            <p:cNvPr id="345" name="Text Box 56"/>
            <p:cNvSpPr txBox="1"/>
            <p:nvPr/>
          </p:nvSpPr>
          <p:spPr>
            <a:xfrm>
              <a:off x="45719" y="1295400"/>
              <a:ext cx="1657237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8.9 &lt; pKa &lt; 10.8</a:t>
              </a:r>
            </a:p>
          </p:txBody>
        </p:sp>
        <p:sp>
          <p:nvSpPr>
            <p:cNvPr id="346" name="Text Box 57"/>
            <p:cNvSpPr txBox="1"/>
            <p:nvPr/>
          </p:nvSpPr>
          <p:spPr>
            <a:xfrm>
              <a:off x="5836919" y="1295400"/>
              <a:ext cx="1485787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1.7 &lt; pKa &lt;2.6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0" y="1301750"/>
            <a:ext cx="6350000" cy="425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 Box 2"/>
          <p:cNvSpPr txBox="1"/>
          <p:nvPr/>
        </p:nvSpPr>
        <p:spPr>
          <a:xfrm>
            <a:off x="2407920" y="339725"/>
            <a:ext cx="3409936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Amino Acid Chirality</a:t>
            </a:r>
          </a:p>
        </p:txBody>
      </p:sp>
      <p:sp>
        <p:nvSpPr>
          <p:cNvPr id="352" name="Freeform 3"/>
          <p:cNvSpPr/>
          <p:nvPr/>
        </p:nvSpPr>
        <p:spPr>
          <a:xfrm>
            <a:off x="2362200" y="1752600"/>
            <a:ext cx="1524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600" y="10800"/>
                  <a:pt x="7200" y="0"/>
                  <a:pt x="10800" y="0"/>
                </a:cubicBezTo>
                <a:cubicBezTo>
                  <a:pt x="14400" y="0"/>
                  <a:pt x="18000" y="10800"/>
                  <a:pt x="21600" y="2160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3" name="Freeform 4"/>
          <p:cNvSpPr/>
          <p:nvPr/>
        </p:nvSpPr>
        <p:spPr>
          <a:xfrm rot="7373450">
            <a:off x="2819400" y="2514600"/>
            <a:ext cx="152401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600" y="10800"/>
                  <a:pt x="7200" y="0"/>
                  <a:pt x="10800" y="0"/>
                </a:cubicBezTo>
                <a:cubicBezTo>
                  <a:pt x="14400" y="0"/>
                  <a:pt x="18000" y="10800"/>
                  <a:pt x="21600" y="2160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4" name="Freeform 5"/>
          <p:cNvSpPr/>
          <p:nvPr/>
        </p:nvSpPr>
        <p:spPr>
          <a:xfrm flipH="1" rot="14226549">
            <a:off x="1905000" y="2514600"/>
            <a:ext cx="1524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600" y="10800"/>
                  <a:pt x="7200" y="0"/>
                  <a:pt x="10800" y="0"/>
                </a:cubicBezTo>
                <a:cubicBezTo>
                  <a:pt x="14400" y="0"/>
                  <a:pt x="18000" y="10800"/>
                  <a:pt x="21600" y="2160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5" name="Oval 6"/>
          <p:cNvSpPr/>
          <p:nvPr/>
        </p:nvSpPr>
        <p:spPr>
          <a:xfrm>
            <a:off x="2133600" y="2438400"/>
            <a:ext cx="533400" cy="5334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6" name="Text Box 7"/>
          <p:cNvSpPr txBox="1"/>
          <p:nvPr/>
        </p:nvSpPr>
        <p:spPr>
          <a:xfrm>
            <a:off x="2315845" y="1333500"/>
            <a:ext cx="256615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357" name="Text Box 8"/>
          <p:cNvSpPr txBox="1"/>
          <p:nvPr/>
        </p:nvSpPr>
        <p:spPr>
          <a:xfrm>
            <a:off x="1325244" y="3162300"/>
            <a:ext cx="4217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</a:t>
            </a:r>
          </a:p>
        </p:txBody>
      </p:sp>
      <p:sp>
        <p:nvSpPr>
          <p:cNvPr id="358" name="Text Box 9"/>
          <p:cNvSpPr txBox="1"/>
          <p:nvPr/>
        </p:nvSpPr>
        <p:spPr>
          <a:xfrm>
            <a:off x="3230245" y="3162300"/>
            <a:ext cx="269228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359" name="Text Box 10"/>
          <p:cNvSpPr txBox="1"/>
          <p:nvPr/>
        </p:nvSpPr>
        <p:spPr>
          <a:xfrm>
            <a:off x="2179320" y="2514600"/>
            <a:ext cx="43431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</a:t>
            </a:r>
          </a:p>
        </p:txBody>
      </p:sp>
      <p:sp>
        <p:nvSpPr>
          <p:cNvPr id="360" name="Text Box 11"/>
          <p:cNvSpPr txBox="1"/>
          <p:nvPr/>
        </p:nvSpPr>
        <p:spPr>
          <a:xfrm>
            <a:off x="2255520" y="2743200"/>
            <a:ext cx="360944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361" name="Freeform 12"/>
          <p:cNvSpPr/>
          <p:nvPr/>
        </p:nvSpPr>
        <p:spPr>
          <a:xfrm>
            <a:off x="5715000" y="1828800"/>
            <a:ext cx="1524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600" y="10800"/>
                  <a:pt x="7200" y="0"/>
                  <a:pt x="10800" y="0"/>
                </a:cubicBezTo>
                <a:cubicBezTo>
                  <a:pt x="14400" y="0"/>
                  <a:pt x="18000" y="10800"/>
                  <a:pt x="21600" y="2160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2" name="Freeform 13"/>
          <p:cNvSpPr/>
          <p:nvPr/>
        </p:nvSpPr>
        <p:spPr>
          <a:xfrm rot="7373450">
            <a:off x="6172199" y="2590800"/>
            <a:ext cx="152401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600" y="10800"/>
                  <a:pt x="7200" y="0"/>
                  <a:pt x="10800" y="0"/>
                </a:cubicBezTo>
                <a:cubicBezTo>
                  <a:pt x="14400" y="0"/>
                  <a:pt x="18000" y="10800"/>
                  <a:pt x="21600" y="2160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3" name="Freeform 14"/>
          <p:cNvSpPr/>
          <p:nvPr/>
        </p:nvSpPr>
        <p:spPr>
          <a:xfrm flipH="1" rot="14226549">
            <a:off x="5257799" y="2590800"/>
            <a:ext cx="152401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600" y="10800"/>
                  <a:pt x="7200" y="0"/>
                  <a:pt x="10800" y="0"/>
                </a:cubicBezTo>
                <a:cubicBezTo>
                  <a:pt x="14400" y="0"/>
                  <a:pt x="18000" y="10800"/>
                  <a:pt x="21600" y="2160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4" name="Oval 15"/>
          <p:cNvSpPr/>
          <p:nvPr/>
        </p:nvSpPr>
        <p:spPr>
          <a:xfrm>
            <a:off x="5486400" y="2514600"/>
            <a:ext cx="533400" cy="5334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65" name="Text Box 16"/>
          <p:cNvSpPr txBox="1"/>
          <p:nvPr/>
        </p:nvSpPr>
        <p:spPr>
          <a:xfrm>
            <a:off x="5668645" y="1409700"/>
            <a:ext cx="256615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366" name="Text Box 17"/>
          <p:cNvSpPr txBox="1"/>
          <p:nvPr/>
        </p:nvSpPr>
        <p:spPr>
          <a:xfrm>
            <a:off x="4678045" y="3238500"/>
            <a:ext cx="269228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367" name="Text Box 18"/>
          <p:cNvSpPr txBox="1"/>
          <p:nvPr/>
        </p:nvSpPr>
        <p:spPr>
          <a:xfrm>
            <a:off x="6583044" y="3238500"/>
            <a:ext cx="4217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</a:t>
            </a:r>
          </a:p>
        </p:txBody>
      </p:sp>
      <p:sp>
        <p:nvSpPr>
          <p:cNvPr id="368" name="Text Box 19"/>
          <p:cNvSpPr txBox="1"/>
          <p:nvPr/>
        </p:nvSpPr>
        <p:spPr>
          <a:xfrm>
            <a:off x="5532120" y="2590800"/>
            <a:ext cx="43431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</a:t>
            </a:r>
          </a:p>
        </p:txBody>
      </p:sp>
      <p:sp>
        <p:nvSpPr>
          <p:cNvPr id="369" name="Text Box 20"/>
          <p:cNvSpPr txBox="1"/>
          <p:nvPr/>
        </p:nvSpPr>
        <p:spPr>
          <a:xfrm>
            <a:off x="5608320" y="2819400"/>
            <a:ext cx="360944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370" name="Text Box 21"/>
          <p:cNvSpPr txBox="1"/>
          <p:nvPr/>
        </p:nvSpPr>
        <p:spPr>
          <a:xfrm>
            <a:off x="2163445" y="3695700"/>
            <a:ext cx="764268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L-form</a:t>
            </a:r>
          </a:p>
        </p:txBody>
      </p:sp>
      <p:sp>
        <p:nvSpPr>
          <p:cNvPr id="371" name="Text Box 22"/>
          <p:cNvSpPr txBox="1"/>
          <p:nvPr/>
        </p:nvSpPr>
        <p:spPr>
          <a:xfrm>
            <a:off x="5516245" y="3543300"/>
            <a:ext cx="789717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D-form</a:t>
            </a:r>
          </a:p>
        </p:txBody>
      </p:sp>
      <p:sp>
        <p:nvSpPr>
          <p:cNvPr id="372" name="Text Box 23"/>
          <p:cNvSpPr txBox="1"/>
          <p:nvPr/>
        </p:nvSpPr>
        <p:spPr>
          <a:xfrm>
            <a:off x="1934845" y="4076700"/>
            <a:ext cx="1304067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(CORN rule)</a:t>
            </a:r>
          </a:p>
        </p:txBody>
      </p:sp>
      <p:sp>
        <p:nvSpPr>
          <p:cNvPr id="373" name="Text Box 24"/>
          <p:cNvSpPr txBox="1"/>
          <p:nvPr/>
        </p:nvSpPr>
        <p:spPr>
          <a:xfrm>
            <a:off x="1858645" y="4662487"/>
            <a:ext cx="4617353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Amino acids in proteins are in the L-form</a:t>
            </a:r>
          </a:p>
        </p:txBody>
      </p:sp>
      <p:sp>
        <p:nvSpPr>
          <p:cNvPr id="374" name="AutoShape 25"/>
          <p:cNvSpPr/>
          <p:nvPr/>
        </p:nvSpPr>
        <p:spPr>
          <a:xfrm>
            <a:off x="1752600" y="4572000"/>
            <a:ext cx="5029200" cy="533400"/>
          </a:xfrm>
          <a:prstGeom prst="roundRect">
            <a:avLst>
              <a:gd name="adj" fmla="val 16667"/>
            </a:avLst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75" name="Text Box 26"/>
          <p:cNvSpPr txBox="1"/>
          <p:nvPr/>
        </p:nvSpPr>
        <p:spPr>
          <a:xfrm>
            <a:off x="467994" y="5573712"/>
            <a:ext cx="796685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Threonine and Isoleucine have a second optical center which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is also identical in all natural amino acids.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 2"/>
          <p:cNvSpPr txBox="1"/>
          <p:nvPr>
            <p:ph type="title" idx="4294967295"/>
          </p:nvPr>
        </p:nvSpPr>
        <p:spPr>
          <a:xfrm>
            <a:off x="0" y="317499"/>
            <a:ext cx="8229600" cy="66199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The 20 amino acids</a:t>
            </a:r>
          </a:p>
        </p:txBody>
      </p:sp>
      <p:graphicFrame>
        <p:nvGraphicFramePr>
          <p:cNvPr id="378" name="Group 3"/>
          <p:cNvGraphicFramePr/>
          <p:nvPr/>
        </p:nvGraphicFramePr>
        <p:xfrm>
          <a:off x="152400" y="1600200"/>
          <a:ext cx="4267200" cy="435927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30313"/>
                <a:gridCol w="1228725"/>
                <a:gridCol w="1808161"/>
              </a:tblGrid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1-letter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3-letter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Amino acid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Alanine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Cysteine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Aspartic Acid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Glutamic Acid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Phenylalanine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Glycine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Histidine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Isoleucine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Lys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Lysine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Leucine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79" name="Group 64"/>
          <p:cNvGraphicFramePr/>
          <p:nvPr/>
        </p:nvGraphicFramePr>
        <p:xfrm>
          <a:off x="4572000" y="1600200"/>
          <a:ext cx="4267200" cy="435927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30313"/>
                <a:gridCol w="1228725"/>
                <a:gridCol w="1808161"/>
              </a:tblGrid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1-letter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3-letter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Amino Acid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Methionin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Asparagine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Glutamine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Arginine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Threonin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Tryptophan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Tyrosine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4614" r="0" b="0"/>
          <a:stretch>
            <a:fillRect/>
          </a:stretch>
        </p:blipFill>
        <p:spPr>
          <a:xfrm>
            <a:off x="762000" y="1598612"/>
            <a:ext cx="7431089" cy="4689476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Rectangle 2"/>
          <p:cNvSpPr txBox="1"/>
          <p:nvPr/>
        </p:nvSpPr>
        <p:spPr>
          <a:xfrm>
            <a:off x="426719" y="317499"/>
            <a:ext cx="8138161" cy="66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algn="ctr" defTabSz="914400">
              <a:defRPr sz="2800">
                <a:solidFill>
                  <a:schemeClr val="accent1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Amino Acids: Usage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7550" y="1230312"/>
            <a:ext cx="5080000" cy="5054601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TextBox 2"/>
          <p:cNvSpPr txBox="1"/>
          <p:nvPr/>
        </p:nvSpPr>
        <p:spPr>
          <a:xfrm>
            <a:off x="426719" y="1970088"/>
            <a:ext cx="153981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Hydrophobic</a:t>
            </a:r>
          </a:p>
        </p:txBody>
      </p:sp>
      <p:sp>
        <p:nvSpPr>
          <p:cNvPr id="386" name="Rectangle 2"/>
          <p:cNvSpPr txBox="1"/>
          <p:nvPr/>
        </p:nvSpPr>
        <p:spPr>
          <a:xfrm>
            <a:off x="426719" y="317499"/>
            <a:ext cx="8138161" cy="66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algn="ctr" defTabSz="914400">
              <a:defRPr sz="2800">
                <a:solidFill>
                  <a:schemeClr val="accent1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The 20 amino acids</a:t>
            </a:r>
          </a:p>
        </p:txBody>
      </p:sp>
      <p:sp>
        <p:nvSpPr>
          <p:cNvPr id="387" name="TextBox 4"/>
          <p:cNvSpPr txBox="1"/>
          <p:nvPr/>
        </p:nvSpPr>
        <p:spPr>
          <a:xfrm>
            <a:off x="7113269" y="2990850"/>
            <a:ext cx="1655005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Polar, neutral</a:t>
            </a:r>
          </a:p>
        </p:txBody>
      </p:sp>
      <p:sp>
        <p:nvSpPr>
          <p:cNvPr id="388" name="TextBox 5"/>
          <p:cNvSpPr txBox="1"/>
          <p:nvPr/>
        </p:nvSpPr>
        <p:spPr>
          <a:xfrm>
            <a:off x="1049019" y="5211762"/>
            <a:ext cx="73234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/>
            <a:r>
              <a:t>Acidic</a:t>
            </a:r>
          </a:p>
        </p:txBody>
      </p:sp>
      <p:sp>
        <p:nvSpPr>
          <p:cNvPr id="389" name="TextBox 6"/>
          <p:cNvSpPr txBox="1"/>
          <p:nvPr/>
        </p:nvSpPr>
        <p:spPr>
          <a:xfrm>
            <a:off x="7270432" y="5211762"/>
            <a:ext cx="69908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00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Basic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AutoShape 26"/>
          <p:cNvSpPr/>
          <p:nvPr/>
        </p:nvSpPr>
        <p:spPr>
          <a:xfrm>
            <a:off x="762000" y="4724400"/>
            <a:ext cx="29718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392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rcRect l="34723" t="37500" r="26389" b="26389"/>
          <a:stretch>
            <a:fillRect/>
          </a:stretch>
        </p:blipFill>
        <p:spPr>
          <a:xfrm>
            <a:off x="609600" y="1905000"/>
            <a:ext cx="2133600" cy="198120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Rectangle 3"/>
          <p:cNvSpPr txBox="1"/>
          <p:nvPr>
            <p:ph type="title" idx="4294967295"/>
          </p:nvPr>
        </p:nvSpPr>
        <p:spPr>
          <a:xfrm>
            <a:off x="0" y="347663"/>
            <a:ext cx="8229600" cy="5508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Polar Amino acids: Cysteine</a:t>
            </a:r>
          </a:p>
        </p:txBody>
      </p:sp>
      <p:sp>
        <p:nvSpPr>
          <p:cNvPr id="394" name="Text Box 4"/>
          <p:cNvSpPr txBox="1"/>
          <p:nvPr/>
        </p:nvSpPr>
        <p:spPr>
          <a:xfrm>
            <a:off x="4236720" y="3200400"/>
            <a:ext cx="24511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395" name="Text Box 5"/>
          <p:cNvSpPr txBox="1"/>
          <p:nvPr/>
        </p:nvSpPr>
        <p:spPr>
          <a:xfrm>
            <a:off x="4236720" y="1905000"/>
            <a:ext cx="231277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396" name="Text Box 6"/>
          <p:cNvSpPr txBox="1"/>
          <p:nvPr/>
        </p:nvSpPr>
        <p:spPr>
          <a:xfrm>
            <a:off x="6065520" y="1752600"/>
            <a:ext cx="150755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Names:</a:t>
            </a:r>
            <a:r>
              <a:rPr b="0" i="0"/>
              <a:t> Cys, C</a:t>
            </a:r>
          </a:p>
        </p:txBody>
      </p:sp>
      <p:sp>
        <p:nvSpPr>
          <p:cNvPr id="397" name="Text Box 7"/>
          <p:cNvSpPr txBox="1"/>
          <p:nvPr/>
        </p:nvSpPr>
        <p:spPr>
          <a:xfrm>
            <a:off x="6065520" y="2743200"/>
            <a:ext cx="1875344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Occurrence:</a:t>
            </a:r>
            <a:r>
              <a:rPr b="0" i="0"/>
              <a:t> 1.8 %</a:t>
            </a:r>
          </a:p>
        </p:txBody>
      </p:sp>
      <p:sp>
        <p:nvSpPr>
          <p:cNvPr id="398" name="Line 8"/>
          <p:cNvSpPr/>
          <p:nvPr/>
        </p:nvSpPr>
        <p:spPr>
          <a:xfrm>
            <a:off x="4343400" y="2209800"/>
            <a:ext cx="0" cy="381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99" name="Text Box 9"/>
          <p:cNvSpPr txBox="1"/>
          <p:nvPr/>
        </p:nvSpPr>
        <p:spPr>
          <a:xfrm>
            <a:off x="4084320" y="2514600"/>
            <a:ext cx="5360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400" name="Line 10"/>
          <p:cNvSpPr/>
          <p:nvPr/>
        </p:nvSpPr>
        <p:spPr>
          <a:xfrm>
            <a:off x="4343400" y="2895600"/>
            <a:ext cx="0" cy="381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1" name="Text Box 11"/>
          <p:cNvSpPr txBox="1"/>
          <p:nvPr/>
        </p:nvSpPr>
        <p:spPr>
          <a:xfrm>
            <a:off x="1569719" y="3505200"/>
            <a:ext cx="4217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</a:t>
            </a:r>
          </a:p>
        </p:txBody>
      </p:sp>
      <p:sp>
        <p:nvSpPr>
          <p:cNvPr id="402" name="Text Box 12"/>
          <p:cNvSpPr txBox="1"/>
          <p:nvPr/>
        </p:nvSpPr>
        <p:spPr>
          <a:xfrm>
            <a:off x="1264919" y="2057400"/>
            <a:ext cx="40909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CB</a:t>
            </a:r>
          </a:p>
        </p:txBody>
      </p:sp>
      <p:sp>
        <p:nvSpPr>
          <p:cNvPr id="403" name="Text Box 13"/>
          <p:cNvSpPr txBox="1"/>
          <p:nvPr/>
        </p:nvSpPr>
        <p:spPr>
          <a:xfrm>
            <a:off x="2179320" y="1676400"/>
            <a:ext cx="396365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SG</a:t>
            </a:r>
          </a:p>
        </p:txBody>
      </p:sp>
      <p:sp>
        <p:nvSpPr>
          <p:cNvPr id="404" name="AutoShape 15"/>
          <p:cNvSpPr/>
          <p:nvPr/>
        </p:nvSpPr>
        <p:spPr>
          <a:xfrm>
            <a:off x="457200" y="1295400"/>
            <a:ext cx="2438400" cy="2895600"/>
          </a:xfrm>
          <a:prstGeom prst="roundRect">
            <a:avLst>
              <a:gd name="adj" fmla="val 16667"/>
            </a:avLst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405" name="Picture 17" descr="Picture 17"/>
          <p:cNvPicPr>
            <a:picLocks noChangeAspect="1"/>
          </p:cNvPicPr>
          <p:nvPr/>
        </p:nvPicPr>
        <p:blipFill>
          <a:blip r:embed="rId3">
            <a:extLst/>
          </a:blip>
          <a:srcRect l="15277" t="34721" r="18056" b="36111"/>
          <a:stretch>
            <a:fillRect/>
          </a:stretch>
        </p:blipFill>
        <p:spPr>
          <a:xfrm>
            <a:off x="4267200" y="4800600"/>
            <a:ext cx="3657600" cy="1600200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Text Box 18"/>
          <p:cNvSpPr txBox="1"/>
          <p:nvPr/>
        </p:nvSpPr>
        <p:spPr>
          <a:xfrm>
            <a:off x="4541520" y="5257800"/>
            <a:ext cx="5360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CB1</a:t>
            </a:r>
          </a:p>
        </p:txBody>
      </p:sp>
      <p:sp>
        <p:nvSpPr>
          <p:cNvPr id="407" name="Text Box 19"/>
          <p:cNvSpPr txBox="1"/>
          <p:nvPr/>
        </p:nvSpPr>
        <p:spPr>
          <a:xfrm>
            <a:off x="5592445" y="4533900"/>
            <a:ext cx="523389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SG1</a:t>
            </a:r>
          </a:p>
        </p:txBody>
      </p:sp>
      <p:sp>
        <p:nvSpPr>
          <p:cNvPr id="408" name="Text Box 20"/>
          <p:cNvSpPr txBox="1"/>
          <p:nvPr/>
        </p:nvSpPr>
        <p:spPr>
          <a:xfrm>
            <a:off x="6354445" y="5981700"/>
            <a:ext cx="523389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SG2</a:t>
            </a:r>
          </a:p>
        </p:txBody>
      </p:sp>
      <p:sp>
        <p:nvSpPr>
          <p:cNvPr id="409" name="Text Box 21"/>
          <p:cNvSpPr txBox="1"/>
          <p:nvPr/>
        </p:nvSpPr>
        <p:spPr>
          <a:xfrm>
            <a:off x="7192644" y="4686300"/>
            <a:ext cx="5360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CB2</a:t>
            </a:r>
          </a:p>
        </p:txBody>
      </p:sp>
      <p:sp>
        <p:nvSpPr>
          <p:cNvPr id="410" name="Text Box 22"/>
          <p:cNvSpPr txBox="1"/>
          <p:nvPr/>
        </p:nvSpPr>
        <p:spPr>
          <a:xfrm>
            <a:off x="4220845" y="5981700"/>
            <a:ext cx="54861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CA1</a:t>
            </a:r>
          </a:p>
        </p:txBody>
      </p:sp>
      <p:sp>
        <p:nvSpPr>
          <p:cNvPr id="411" name="Text Box 23"/>
          <p:cNvSpPr txBox="1"/>
          <p:nvPr/>
        </p:nvSpPr>
        <p:spPr>
          <a:xfrm>
            <a:off x="7573644" y="6057900"/>
            <a:ext cx="54861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CA2</a:t>
            </a:r>
          </a:p>
        </p:txBody>
      </p:sp>
      <p:sp>
        <p:nvSpPr>
          <p:cNvPr id="412" name="Text Box 24"/>
          <p:cNvSpPr txBox="1"/>
          <p:nvPr/>
        </p:nvSpPr>
        <p:spPr>
          <a:xfrm>
            <a:off x="868044" y="4762500"/>
            <a:ext cx="2790638" cy="88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Can form disulphide bridges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proteins</a:t>
            </a:r>
          </a:p>
        </p:txBody>
      </p:sp>
      <p:sp>
        <p:nvSpPr>
          <p:cNvPr id="413" name="AutoShape 27"/>
          <p:cNvSpPr/>
          <p:nvPr/>
        </p:nvSpPr>
        <p:spPr>
          <a:xfrm>
            <a:off x="3810000" y="51816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CC00"/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14" name="Text Box 28"/>
          <p:cNvSpPr txBox="1"/>
          <p:nvPr/>
        </p:nvSpPr>
        <p:spPr>
          <a:xfrm>
            <a:off x="6049645" y="3467100"/>
            <a:ext cx="1863177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pKa sidechain</a:t>
            </a:r>
            <a:r>
              <a:rPr b="0">
                <a:solidFill>
                  <a:schemeClr val="accent2"/>
                </a:solidFill>
              </a:rPr>
              <a:t>:</a:t>
            </a:r>
            <a:r>
              <a:rPr b="0" i="0"/>
              <a:t> 8.3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2"/>
          <p:cNvSpPr txBox="1"/>
          <p:nvPr/>
        </p:nvSpPr>
        <p:spPr>
          <a:xfrm>
            <a:off x="3623945" y="425450"/>
            <a:ext cx="1545987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</a:t>
            </a:r>
          </a:p>
        </p:txBody>
      </p:sp>
      <p:sp>
        <p:nvSpPr>
          <p:cNvPr id="175" name="Text Box 3"/>
          <p:cNvSpPr txBox="1"/>
          <p:nvPr/>
        </p:nvSpPr>
        <p:spPr>
          <a:xfrm>
            <a:off x="655319" y="1236662"/>
            <a:ext cx="5263715" cy="524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Proteins: The Molecule of Life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Proteins: Building Blocks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Proteins: Secondary Structures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Proteins: Tertiary and Quartenary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			  Structure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Proteins: Geometry</a:t>
            </a:r>
          </a:p>
        </p:txBody>
      </p:sp>
      <p:pic>
        <p:nvPicPr>
          <p:cNvPr id="17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0" y="2289175"/>
            <a:ext cx="2074864" cy="3171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ctangle 5"/>
          <p:cNvSpPr txBox="1"/>
          <p:nvPr/>
        </p:nvSpPr>
        <p:spPr>
          <a:xfrm>
            <a:off x="474344" y="539273"/>
            <a:ext cx="813816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Polar Amino acids: Histidine</a:t>
            </a:r>
          </a:p>
        </p:txBody>
      </p:sp>
      <p:pic>
        <p:nvPicPr>
          <p:cNvPr id="41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26389" t="27777" r="27777" b="23611"/>
          <a:stretch>
            <a:fillRect/>
          </a:stretch>
        </p:blipFill>
        <p:spPr>
          <a:xfrm>
            <a:off x="701675" y="1866900"/>
            <a:ext cx="2514600" cy="2667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Text Box 7"/>
          <p:cNvSpPr txBox="1"/>
          <p:nvPr/>
        </p:nvSpPr>
        <p:spPr>
          <a:xfrm>
            <a:off x="4236720" y="4114800"/>
            <a:ext cx="256615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19" name="Text Box 8"/>
          <p:cNvSpPr txBox="1"/>
          <p:nvPr/>
        </p:nvSpPr>
        <p:spPr>
          <a:xfrm>
            <a:off x="4176395" y="3543300"/>
            <a:ext cx="5360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420" name="Text Box 9"/>
          <p:cNvSpPr txBox="1"/>
          <p:nvPr/>
        </p:nvSpPr>
        <p:spPr>
          <a:xfrm>
            <a:off x="4252595" y="3009900"/>
            <a:ext cx="256615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21" name="Text Box 10"/>
          <p:cNvSpPr txBox="1"/>
          <p:nvPr/>
        </p:nvSpPr>
        <p:spPr>
          <a:xfrm>
            <a:off x="3703320" y="2667000"/>
            <a:ext cx="4217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</a:t>
            </a:r>
          </a:p>
        </p:txBody>
      </p:sp>
      <p:sp>
        <p:nvSpPr>
          <p:cNvPr id="422" name="Text Box 11"/>
          <p:cNvSpPr txBox="1"/>
          <p:nvPr/>
        </p:nvSpPr>
        <p:spPr>
          <a:xfrm>
            <a:off x="4770120" y="2667000"/>
            <a:ext cx="269228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23" name="Text Box 12"/>
          <p:cNvSpPr txBox="1"/>
          <p:nvPr/>
        </p:nvSpPr>
        <p:spPr>
          <a:xfrm>
            <a:off x="3855720" y="2057400"/>
            <a:ext cx="269228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24" name="Text Box 13"/>
          <p:cNvSpPr txBox="1"/>
          <p:nvPr/>
        </p:nvSpPr>
        <p:spPr>
          <a:xfrm>
            <a:off x="4541520" y="2057400"/>
            <a:ext cx="256615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25" name="Line 14"/>
          <p:cNvSpPr/>
          <p:nvPr/>
        </p:nvSpPr>
        <p:spPr>
          <a:xfrm flipV="1">
            <a:off x="4359275" y="39243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26" name="Line 15"/>
          <p:cNvSpPr/>
          <p:nvPr/>
        </p:nvSpPr>
        <p:spPr>
          <a:xfrm flipV="1">
            <a:off x="4359275" y="33147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27" name="Line 16"/>
          <p:cNvSpPr/>
          <p:nvPr/>
        </p:nvSpPr>
        <p:spPr>
          <a:xfrm flipH="1" flipV="1">
            <a:off x="3978274" y="2933699"/>
            <a:ext cx="228601" cy="2286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28" name="Line 17"/>
          <p:cNvSpPr/>
          <p:nvPr/>
        </p:nvSpPr>
        <p:spPr>
          <a:xfrm flipV="1">
            <a:off x="4511674" y="2933699"/>
            <a:ext cx="228601" cy="2286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29" name="Line 18"/>
          <p:cNvSpPr/>
          <p:nvPr/>
        </p:nvSpPr>
        <p:spPr>
          <a:xfrm flipV="1">
            <a:off x="3902074" y="2400300"/>
            <a:ext cx="76201" cy="3048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0" name="Line 19"/>
          <p:cNvSpPr/>
          <p:nvPr/>
        </p:nvSpPr>
        <p:spPr>
          <a:xfrm>
            <a:off x="4130675" y="2324100"/>
            <a:ext cx="3810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1" name="Line 20"/>
          <p:cNvSpPr/>
          <p:nvPr/>
        </p:nvSpPr>
        <p:spPr>
          <a:xfrm>
            <a:off x="4740274" y="2400300"/>
            <a:ext cx="76201" cy="3048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2" name="Text Box 21"/>
          <p:cNvSpPr txBox="1"/>
          <p:nvPr/>
        </p:nvSpPr>
        <p:spPr>
          <a:xfrm>
            <a:off x="5319395" y="2781300"/>
            <a:ext cx="269228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33" name="Text Box 22"/>
          <p:cNvSpPr txBox="1"/>
          <p:nvPr/>
        </p:nvSpPr>
        <p:spPr>
          <a:xfrm>
            <a:off x="4693920" y="2057400"/>
            <a:ext cx="269228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34" name="Line 23"/>
          <p:cNvSpPr/>
          <p:nvPr/>
        </p:nvSpPr>
        <p:spPr>
          <a:xfrm>
            <a:off x="4130675" y="2400300"/>
            <a:ext cx="3810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5" name="Line 24"/>
          <p:cNvSpPr/>
          <p:nvPr/>
        </p:nvSpPr>
        <p:spPr>
          <a:xfrm>
            <a:off x="4054474" y="2933699"/>
            <a:ext cx="228601" cy="2286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6" name="Text Box 25"/>
          <p:cNvSpPr txBox="1"/>
          <p:nvPr/>
        </p:nvSpPr>
        <p:spPr>
          <a:xfrm>
            <a:off x="6217920" y="2438400"/>
            <a:ext cx="1393029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Name:</a:t>
            </a:r>
            <a:r>
              <a:rPr b="0" i="0"/>
              <a:t> His, H</a:t>
            </a:r>
          </a:p>
        </p:txBody>
      </p:sp>
      <p:sp>
        <p:nvSpPr>
          <p:cNvPr id="437" name="Text Box 26"/>
          <p:cNvSpPr txBox="1"/>
          <p:nvPr/>
        </p:nvSpPr>
        <p:spPr>
          <a:xfrm>
            <a:off x="6065520" y="3276600"/>
            <a:ext cx="1875344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Occurrence:</a:t>
            </a:r>
            <a:r>
              <a:rPr b="0" i="0"/>
              <a:t> 2.2 %</a:t>
            </a:r>
          </a:p>
        </p:txBody>
      </p:sp>
      <p:sp>
        <p:nvSpPr>
          <p:cNvPr id="438" name="Text Box 27"/>
          <p:cNvSpPr txBox="1"/>
          <p:nvPr/>
        </p:nvSpPr>
        <p:spPr>
          <a:xfrm>
            <a:off x="6065520" y="4267200"/>
            <a:ext cx="1977477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pKa sidechain:</a:t>
            </a:r>
            <a:r>
              <a:rPr>
                <a:solidFill>
                  <a:srgbClr val="FF3300"/>
                </a:solidFill>
              </a:rPr>
              <a:t> 6.04</a:t>
            </a:r>
          </a:p>
        </p:txBody>
      </p:sp>
      <p:sp>
        <p:nvSpPr>
          <p:cNvPr id="439" name="Line 28"/>
          <p:cNvSpPr/>
          <p:nvPr/>
        </p:nvSpPr>
        <p:spPr>
          <a:xfrm>
            <a:off x="5045074" y="2857500"/>
            <a:ext cx="228601" cy="76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0" name="Text Box 29"/>
          <p:cNvSpPr txBox="1"/>
          <p:nvPr/>
        </p:nvSpPr>
        <p:spPr>
          <a:xfrm>
            <a:off x="1722120" y="4343400"/>
            <a:ext cx="4217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</a:t>
            </a:r>
          </a:p>
        </p:txBody>
      </p:sp>
      <p:sp>
        <p:nvSpPr>
          <p:cNvPr id="441" name="Text Box 30"/>
          <p:cNvSpPr txBox="1"/>
          <p:nvPr/>
        </p:nvSpPr>
        <p:spPr>
          <a:xfrm>
            <a:off x="1112519" y="3048000"/>
            <a:ext cx="40909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CB</a:t>
            </a:r>
          </a:p>
        </p:txBody>
      </p:sp>
      <p:sp>
        <p:nvSpPr>
          <p:cNvPr id="442" name="Text Box 31"/>
          <p:cNvSpPr txBox="1"/>
          <p:nvPr/>
        </p:nvSpPr>
        <p:spPr>
          <a:xfrm>
            <a:off x="1874520" y="3200400"/>
            <a:ext cx="4217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CG</a:t>
            </a:r>
          </a:p>
        </p:txBody>
      </p:sp>
      <p:sp>
        <p:nvSpPr>
          <p:cNvPr id="443" name="Text Box 32"/>
          <p:cNvSpPr txBox="1"/>
          <p:nvPr/>
        </p:nvSpPr>
        <p:spPr>
          <a:xfrm>
            <a:off x="2636520" y="2895600"/>
            <a:ext cx="54861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ND1</a:t>
            </a:r>
          </a:p>
        </p:txBody>
      </p:sp>
      <p:sp>
        <p:nvSpPr>
          <p:cNvPr id="444" name="Text Box 33"/>
          <p:cNvSpPr txBox="1"/>
          <p:nvPr/>
        </p:nvSpPr>
        <p:spPr>
          <a:xfrm>
            <a:off x="1188719" y="1981200"/>
            <a:ext cx="5360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CD2</a:t>
            </a:r>
          </a:p>
        </p:txBody>
      </p:sp>
      <p:sp>
        <p:nvSpPr>
          <p:cNvPr id="445" name="Text Box 34"/>
          <p:cNvSpPr txBox="1"/>
          <p:nvPr/>
        </p:nvSpPr>
        <p:spPr>
          <a:xfrm>
            <a:off x="1798320" y="1676400"/>
            <a:ext cx="52316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NE2</a:t>
            </a:r>
          </a:p>
        </p:txBody>
      </p:sp>
      <p:sp>
        <p:nvSpPr>
          <p:cNvPr id="446" name="Text Box 35"/>
          <p:cNvSpPr txBox="1"/>
          <p:nvPr/>
        </p:nvSpPr>
        <p:spPr>
          <a:xfrm>
            <a:off x="2560320" y="1981200"/>
            <a:ext cx="51055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CE1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 Box 4"/>
          <p:cNvSpPr txBox="1"/>
          <p:nvPr/>
        </p:nvSpPr>
        <p:spPr>
          <a:xfrm>
            <a:off x="7311707" y="4752975"/>
            <a:ext cx="25661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49" name="Text Box 5"/>
          <p:cNvSpPr txBox="1"/>
          <p:nvPr/>
        </p:nvSpPr>
        <p:spPr>
          <a:xfrm>
            <a:off x="7252969" y="4232275"/>
            <a:ext cx="5360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450" name="Text Box 6"/>
          <p:cNvSpPr txBox="1"/>
          <p:nvPr/>
        </p:nvSpPr>
        <p:spPr>
          <a:xfrm>
            <a:off x="7325994" y="3743325"/>
            <a:ext cx="25661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51" name="Text Box 7"/>
          <p:cNvSpPr txBox="1"/>
          <p:nvPr/>
        </p:nvSpPr>
        <p:spPr>
          <a:xfrm>
            <a:off x="6803707" y="3429000"/>
            <a:ext cx="4217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</a:t>
            </a:r>
          </a:p>
        </p:txBody>
      </p:sp>
      <p:sp>
        <p:nvSpPr>
          <p:cNvPr id="452" name="Text Box 8"/>
          <p:cNvSpPr txBox="1"/>
          <p:nvPr/>
        </p:nvSpPr>
        <p:spPr>
          <a:xfrm>
            <a:off x="7818119" y="3429000"/>
            <a:ext cx="269229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53" name="Text Box 9"/>
          <p:cNvSpPr txBox="1"/>
          <p:nvPr/>
        </p:nvSpPr>
        <p:spPr>
          <a:xfrm>
            <a:off x="6948169" y="2871788"/>
            <a:ext cx="269229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54" name="Text Box 10"/>
          <p:cNvSpPr txBox="1"/>
          <p:nvPr/>
        </p:nvSpPr>
        <p:spPr>
          <a:xfrm>
            <a:off x="7600632" y="2871788"/>
            <a:ext cx="25661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55" name="Line 11"/>
          <p:cNvSpPr/>
          <p:nvPr/>
        </p:nvSpPr>
        <p:spPr>
          <a:xfrm flipV="1">
            <a:off x="7424738" y="4579937"/>
            <a:ext cx="1" cy="20955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56" name="Line 12"/>
          <p:cNvSpPr/>
          <p:nvPr/>
        </p:nvSpPr>
        <p:spPr>
          <a:xfrm flipV="1">
            <a:off x="7424738" y="4022725"/>
            <a:ext cx="1" cy="20955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57" name="Line 13"/>
          <p:cNvSpPr/>
          <p:nvPr/>
        </p:nvSpPr>
        <p:spPr>
          <a:xfrm flipH="1" flipV="1">
            <a:off x="7062789" y="3673474"/>
            <a:ext cx="217487" cy="20955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58" name="Line 14"/>
          <p:cNvSpPr/>
          <p:nvPr/>
        </p:nvSpPr>
        <p:spPr>
          <a:xfrm flipV="1">
            <a:off x="7569200" y="3673475"/>
            <a:ext cx="217489" cy="20955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59" name="Line 15"/>
          <p:cNvSpPr/>
          <p:nvPr/>
        </p:nvSpPr>
        <p:spPr>
          <a:xfrm flipV="1">
            <a:off x="6989763" y="3186113"/>
            <a:ext cx="73026" cy="277813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0" name="Line 16"/>
          <p:cNvSpPr/>
          <p:nvPr/>
        </p:nvSpPr>
        <p:spPr>
          <a:xfrm>
            <a:off x="7207250" y="3116263"/>
            <a:ext cx="361950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1" name="Line 17"/>
          <p:cNvSpPr/>
          <p:nvPr/>
        </p:nvSpPr>
        <p:spPr>
          <a:xfrm>
            <a:off x="7786688" y="3186113"/>
            <a:ext cx="73026" cy="277813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2" name="Text Box 18"/>
          <p:cNvSpPr txBox="1"/>
          <p:nvPr/>
        </p:nvSpPr>
        <p:spPr>
          <a:xfrm>
            <a:off x="8338819" y="3533775"/>
            <a:ext cx="269229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63" name="Text Box 19"/>
          <p:cNvSpPr txBox="1"/>
          <p:nvPr/>
        </p:nvSpPr>
        <p:spPr>
          <a:xfrm>
            <a:off x="7745094" y="2871788"/>
            <a:ext cx="269229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64" name="Line 20"/>
          <p:cNvSpPr/>
          <p:nvPr/>
        </p:nvSpPr>
        <p:spPr>
          <a:xfrm>
            <a:off x="7207250" y="3186113"/>
            <a:ext cx="361950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5" name="Line 21"/>
          <p:cNvSpPr/>
          <p:nvPr/>
        </p:nvSpPr>
        <p:spPr>
          <a:xfrm>
            <a:off x="7135813" y="3673475"/>
            <a:ext cx="215901" cy="20955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6" name="Line 22"/>
          <p:cNvSpPr/>
          <p:nvPr/>
        </p:nvSpPr>
        <p:spPr>
          <a:xfrm>
            <a:off x="8077200" y="3603625"/>
            <a:ext cx="215901" cy="6985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7" name="Text Box 23"/>
          <p:cNvSpPr txBox="1"/>
          <p:nvPr/>
        </p:nvSpPr>
        <p:spPr>
          <a:xfrm>
            <a:off x="1250632" y="4745037"/>
            <a:ext cx="25661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68" name="Text Box 24"/>
          <p:cNvSpPr txBox="1"/>
          <p:nvPr/>
        </p:nvSpPr>
        <p:spPr>
          <a:xfrm>
            <a:off x="1191894" y="4222750"/>
            <a:ext cx="5360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469" name="Text Box 25"/>
          <p:cNvSpPr txBox="1"/>
          <p:nvPr/>
        </p:nvSpPr>
        <p:spPr>
          <a:xfrm>
            <a:off x="1264919" y="3733800"/>
            <a:ext cx="25661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70" name="Text Box 26"/>
          <p:cNvSpPr txBox="1"/>
          <p:nvPr/>
        </p:nvSpPr>
        <p:spPr>
          <a:xfrm>
            <a:off x="742632" y="3419475"/>
            <a:ext cx="4217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</a:t>
            </a:r>
          </a:p>
        </p:txBody>
      </p:sp>
      <p:sp>
        <p:nvSpPr>
          <p:cNvPr id="471" name="Text Box 27"/>
          <p:cNvSpPr txBox="1"/>
          <p:nvPr/>
        </p:nvSpPr>
        <p:spPr>
          <a:xfrm>
            <a:off x="1757045" y="3419475"/>
            <a:ext cx="269228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72" name="Text Box 28"/>
          <p:cNvSpPr txBox="1"/>
          <p:nvPr/>
        </p:nvSpPr>
        <p:spPr>
          <a:xfrm>
            <a:off x="887094" y="2862263"/>
            <a:ext cx="269229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73" name="Text Box 29"/>
          <p:cNvSpPr txBox="1"/>
          <p:nvPr/>
        </p:nvSpPr>
        <p:spPr>
          <a:xfrm>
            <a:off x="1539557" y="2862263"/>
            <a:ext cx="25661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74" name="Line 30"/>
          <p:cNvSpPr/>
          <p:nvPr/>
        </p:nvSpPr>
        <p:spPr>
          <a:xfrm flipV="1">
            <a:off x="1363662" y="4570412"/>
            <a:ext cx="1" cy="20955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5" name="Line 31"/>
          <p:cNvSpPr/>
          <p:nvPr/>
        </p:nvSpPr>
        <p:spPr>
          <a:xfrm flipV="1">
            <a:off x="1363662" y="4013200"/>
            <a:ext cx="1" cy="20955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6" name="Line 32"/>
          <p:cNvSpPr/>
          <p:nvPr/>
        </p:nvSpPr>
        <p:spPr>
          <a:xfrm flipH="1" flipV="1">
            <a:off x="1001713" y="3663949"/>
            <a:ext cx="217487" cy="20955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7" name="Line 33"/>
          <p:cNvSpPr/>
          <p:nvPr/>
        </p:nvSpPr>
        <p:spPr>
          <a:xfrm flipV="1">
            <a:off x="1509712" y="3663950"/>
            <a:ext cx="215901" cy="20955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8" name="Line 34"/>
          <p:cNvSpPr/>
          <p:nvPr/>
        </p:nvSpPr>
        <p:spPr>
          <a:xfrm flipV="1">
            <a:off x="930274" y="3176588"/>
            <a:ext cx="71439" cy="277813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9" name="Line 35"/>
          <p:cNvSpPr/>
          <p:nvPr/>
        </p:nvSpPr>
        <p:spPr>
          <a:xfrm>
            <a:off x="1146175" y="3106738"/>
            <a:ext cx="363539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0" name="Line 36"/>
          <p:cNvSpPr/>
          <p:nvPr/>
        </p:nvSpPr>
        <p:spPr>
          <a:xfrm>
            <a:off x="1725613" y="3176588"/>
            <a:ext cx="73026" cy="277813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1" name="Text Box 38"/>
          <p:cNvSpPr txBox="1"/>
          <p:nvPr/>
        </p:nvSpPr>
        <p:spPr>
          <a:xfrm>
            <a:off x="1684020" y="2862263"/>
            <a:ext cx="269228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82" name="Line 40"/>
          <p:cNvSpPr/>
          <p:nvPr/>
        </p:nvSpPr>
        <p:spPr>
          <a:xfrm>
            <a:off x="1074737" y="3663950"/>
            <a:ext cx="217487" cy="20955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3" name="Text Box 42"/>
          <p:cNvSpPr txBox="1"/>
          <p:nvPr/>
        </p:nvSpPr>
        <p:spPr>
          <a:xfrm>
            <a:off x="4143057" y="3187700"/>
            <a:ext cx="25661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84" name="Text Box 43"/>
          <p:cNvSpPr txBox="1"/>
          <p:nvPr/>
        </p:nvSpPr>
        <p:spPr>
          <a:xfrm>
            <a:off x="4085907" y="2663825"/>
            <a:ext cx="5360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485" name="Text Box 44"/>
          <p:cNvSpPr txBox="1"/>
          <p:nvPr/>
        </p:nvSpPr>
        <p:spPr>
          <a:xfrm>
            <a:off x="4157345" y="2176463"/>
            <a:ext cx="256615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86" name="Text Box 45"/>
          <p:cNvSpPr txBox="1"/>
          <p:nvPr/>
        </p:nvSpPr>
        <p:spPr>
          <a:xfrm>
            <a:off x="3638232" y="1862138"/>
            <a:ext cx="42170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</a:t>
            </a:r>
          </a:p>
        </p:txBody>
      </p:sp>
      <p:sp>
        <p:nvSpPr>
          <p:cNvPr id="487" name="Text Box 46"/>
          <p:cNvSpPr txBox="1"/>
          <p:nvPr/>
        </p:nvSpPr>
        <p:spPr>
          <a:xfrm>
            <a:off x="4649470" y="1862138"/>
            <a:ext cx="269228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88" name="Text Box 47"/>
          <p:cNvSpPr txBox="1"/>
          <p:nvPr/>
        </p:nvSpPr>
        <p:spPr>
          <a:xfrm>
            <a:off x="3781107" y="1304925"/>
            <a:ext cx="269229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89" name="Text Box 48"/>
          <p:cNvSpPr txBox="1"/>
          <p:nvPr/>
        </p:nvSpPr>
        <p:spPr>
          <a:xfrm>
            <a:off x="4431982" y="1304925"/>
            <a:ext cx="25661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90" name="Line 49"/>
          <p:cNvSpPr/>
          <p:nvPr/>
        </p:nvSpPr>
        <p:spPr>
          <a:xfrm flipV="1">
            <a:off x="4257675" y="3013075"/>
            <a:ext cx="0" cy="20955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1" name="Line 50"/>
          <p:cNvSpPr/>
          <p:nvPr/>
        </p:nvSpPr>
        <p:spPr>
          <a:xfrm flipV="1">
            <a:off x="4257675" y="2454275"/>
            <a:ext cx="0" cy="20955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2" name="Line 51"/>
          <p:cNvSpPr/>
          <p:nvPr/>
        </p:nvSpPr>
        <p:spPr>
          <a:xfrm flipH="1" flipV="1">
            <a:off x="3895724" y="2106613"/>
            <a:ext cx="215901" cy="20955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3" name="Line 52"/>
          <p:cNvSpPr/>
          <p:nvPr/>
        </p:nvSpPr>
        <p:spPr>
          <a:xfrm flipV="1">
            <a:off x="4402138" y="2106613"/>
            <a:ext cx="217487" cy="20955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4" name="Line 53"/>
          <p:cNvSpPr/>
          <p:nvPr/>
        </p:nvSpPr>
        <p:spPr>
          <a:xfrm flipV="1">
            <a:off x="3822699" y="1617662"/>
            <a:ext cx="73026" cy="2794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5" name="Line 54"/>
          <p:cNvSpPr/>
          <p:nvPr/>
        </p:nvSpPr>
        <p:spPr>
          <a:xfrm>
            <a:off x="4040187" y="1547812"/>
            <a:ext cx="361951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6" name="Line 55"/>
          <p:cNvSpPr/>
          <p:nvPr/>
        </p:nvSpPr>
        <p:spPr>
          <a:xfrm>
            <a:off x="4619624" y="1617663"/>
            <a:ext cx="71439" cy="2794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7" name="Text Box 56"/>
          <p:cNvSpPr txBox="1"/>
          <p:nvPr/>
        </p:nvSpPr>
        <p:spPr>
          <a:xfrm>
            <a:off x="5171757" y="1966913"/>
            <a:ext cx="269229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98" name="Text Box 57"/>
          <p:cNvSpPr txBox="1"/>
          <p:nvPr/>
        </p:nvSpPr>
        <p:spPr>
          <a:xfrm>
            <a:off x="4578032" y="1304925"/>
            <a:ext cx="269229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99" name="Line 58"/>
          <p:cNvSpPr/>
          <p:nvPr/>
        </p:nvSpPr>
        <p:spPr>
          <a:xfrm>
            <a:off x="4040187" y="1617662"/>
            <a:ext cx="361951" cy="1"/>
          </a:xfrm>
          <a:prstGeom prst="line">
            <a:avLst/>
          </a:prstGeom>
          <a:ln w="19050">
            <a:solidFill>
              <a:srgbClr val="FF33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0" name="Line 59"/>
          <p:cNvSpPr/>
          <p:nvPr/>
        </p:nvSpPr>
        <p:spPr>
          <a:xfrm>
            <a:off x="3967163" y="2106613"/>
            <a:ext cx="217487" cy="20955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1" name="Line 60"/>
          <p:cNvSpPr/>
          <p:nvPr/>
        </p:nvSpPr>
        <p:spPr>
          <a:xfrm>
            <a:off x="4908550" y="2036763"/>
            <a:ext cx="217489" cy="69851"/>
          </a:xfrm>
          <a:prstGeom prst="line">
            <a:avLst/>
          </a:prstGeom>
          <a:ln w="12700">
            <a:solidFill>
              <a:srgbClr val="FF33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2" name="Text Box 61"/>
          <p:cNvSpPr txBox="1"/>
          <p:nvPr/>
        </p:nvSpPr>
        <p:spPr>
          <a:xfrm>
            <a:off x="4287520" y="6256337"/>
            <a:ext cx="256615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03" name="Text Box 62"/>
          <p:cNvSpPr txBox="1"/>
          <p:nvPr/>
        </p:nvSpPr>
        <p:spPr>
          <a:xfrm>
            <a:off x="4230370" y="5732462"/>
            <a:ext cx="53600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504" name="Text Box 63"/>
          <p:cNvSpPr txBox="1"/>
          <p:nvPr/>
        </p:nvSpPr>
        <p:spPr>
          <a:xfrm>
            <a:off x="4303395" y="5245100"/>
            <a:ext cx="256615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05" name="Text Box 64"/>
          <p:cNvSpPr txBox="1"/>
          <p:nvPr/>
        </p:nvSpPr>
        <p:spPr>
          <a:xfrm>
            <a:off x="3781107" y="4932362"/>
            <a:ext cx="42170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</a:t>
            </a:r>
          </a:p>
        </p:txBody>
      </p:sp>
      <p:sp>
        <p:nvSpPr>
          <p:cNvPr id="506" name="Text Box 65"/>
          <p:cNvSpPr txBox="1"/>
          <p:nvPr/>
        </p:nvSpPr>
        <p:spPr>
          <a:xfrm>
            <a:off x="4795520" y="4932362"/>
            <a:ext cx="269228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507" name="Text Box 66"/>
          <p:cNvSpPr txBox="1"/>
          <p:nvPr/>
        </p:nvSpPr>
        <p:spPr>
          <a:xfrm>
            <a:off x="3925570" y="4371975"/>
            <a:ext cx="269228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508" name="Text Box 67"/>
          <p:cNvSpPr txBox="1"/>
          <p:nvPr/>
        </p:nvSpPr>
        <p:spPr>
          <a:xfrm>
            <a:off x="4578032" y="4371975"/>
            <a:ext cx="25661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09" name="Line 68"/>
          <p:cNvSpPr/>
          <p:nvPr/>
        </p:nvSpPr>
        <p:spPr>
          <a:xfrm flipV="1">
            <a:off x="4402137" y="6081714"/>
            <a:ext cx="1" cy="20796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0" name="Line 69"/>
          <p:cNvSpPr/>
          <p:nvPr/>
        </p:nvSpPr>
        <p:spPr>
          <a:xfrm flipV="1">
            <a:off x="4402137" y="5522912"/>
            <a:ext cx="1" cy="20955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1" name="Line 70"/>
          <p:cNvSpPr/>
          <p:nvPr/>
        </p:nvSpPr>
        <p:spPr>
          <a:xfrm flipH="1" flipV="1">
            <a:off x="4040188" y="5175250"/>
            <a:ext cx="217487" cy="207964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2" name="Line 71"/>
          <p:cNvSpPr/>
          <p:nvPr/>
        </p:nvSpPr>
        <p:spPr>
          <a:xfrm flipV="1">
            <a:off x="4546599" y="5175250"/>
            <a:ext cx="217489" cy="207964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3" name="Line 72"/>
          <p:cNvSpPr/>
          <p:nvPr/>
        </p:nvSpPr>
        <p:spPr>
          <a:xfrm flipV="1">
            <a:off x="3967162" y="4686300"/>
            <a:ext cx="73026" cy="279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4" name="Line 73"/>
          <p:cNvSpPr/>
          <p:nvPr/>
        </p:nvSpPr>
        <p:spPr>
          <a:xfrm>
            <a:off x="4184650" y="4616450"/>
            <a:ext cx="36195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5" name="Line 74"/>
          <p:cNvSpPr/>
          <p:nvPr/>
        </p:nvSpPr>
        <p:spPr>
          <a:xfrm>
            <a:off x="4764087" y="4686299"/>
            <a:ext cx="73026" cy="2794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6" name="Text Box 75"/>
          <p:cNvSpPr txBox="1"/>
          <p:nvPr/>
        </p:nvSpPr>
        <p:spPr>
          <a:xfrm>
            <a:off x="5316220" y="5035550"/>
            <a:ext cx="269228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17" name="Text Box 76"/>
          <p:cNvSpPr txBox="1"/>
          <p:nvPr/>
        </p:nvSpPr>
        <p:spPr>
          <a:xfrm>
            <a:off x="4722495" y="4371975"/>
            <a:ext cx="269228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18" name="Line 78"/>
          <p:cNvSpPr/>
          <p:nvPr/>
        </p:nvSpPr>
        <p:spPr>
          <a:xfrm>
            <a:off x="4111624" y="5175250"/>
            <a:ext cx="217489" cy="207964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9" name="Line 79"/>
          <p:cNvSpPr/>
          <p:nvPr/>
        </p:nvSpPr>
        <p:spPr>
          <a:xfrm>
            <a:off x="5053012" y="5105400"/>
            <a:ext cx="217487" cy="69850"/>
          </a:xfrm>
          <a:prstGeom prst="line">
            <a:avLst/>
          </a:prstGeom>
          <a:ln>
            <a:solidFill>
              <a:srgbClr val="FF3300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523" name="Group 83"/>
          <p:cNvGrpSpPr/>
          <p:nvPr/>
        </p:nvGrpSpPr>
        <p:grpSpPr>
          <a:xfrm>
            <a:off x="2851149" y="884237"/>
            <a:ext cx="579439" cy="5718176"/>
            <a:chOff x="0" y="0"/>
            <a:chExt cx="579437" cy="5718175"/>
          </a:xfrm>
        </p:grpSpPr>
        <p:sp>
          <p:nvSpPr>
            <p:cNvPr id="520" name="Line 80"/>
            <p:cNvSpPr/>
            <p:nvPr/>
          </p:nvSpPr>
          <p:spPr>
            <a:xfrm flipH="1" flipV="1">
              <a:off x="-1" y="-1"/>
              <a:ext cx="579439" cy="1"/>
            </a:xfrm>
            <a:prstGeom prst="line">
              <a:avLst/>
            </a:prstGeom>
            <a:noFill/>
            <a:ln w="254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1" name="Line 81"/>
            <p:cNvSpPr/>
            <p:nvPr/>
          </p:nvSpPr>
          <p:spPr>
            <a:xfrm flipH="1">
              <a:off x="-1" y="0"/>
              <a:ext cx="2" cy="5718175"/>
            </a:xfrm>
            <a:prstGeom prst="line">
              <a:avLst/>
            </a:prstGeom>
            <a:noFill/>
            <a:ln w="254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2" name="Line 82"/>
            <p:cNvSpPr/>
            <p:nvPr/>
          </p:nvSpPr>
          <p:spPr>
            <a:xfrm>
              <a:off x="-1" y="5718175"/>
              <a:ext cx="434580" cy="0"/>
            </a:xfrm>
            <a:prstGeom prst="line">
              <a:avLst/>
            </a:prstGeom>
            <a:noFill/>
            <a:ln w="254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27" name="Group 84"/>
          <p:cNvGrpSpPr/>
          <p:nvPr/>
        </p:nvGrpSpPr>
        <p:grpSpPr>
          <a:xfrm>
            <a:off x="5313362" y="884237"/>
            <a:ext cx="579438" cy="5718176"/>
            <a:chOff x="0" y="0"/>
            <a:chExt cx="579437" cy="5718175"/>
          </a:xfrm>
        </p:grpSpPr>
        <p:sp>
          <p:nvSpPr>
            <p:cNvPr id="524" name="Line 85"/>
            <p:cNvSpPr/>
            <p:nvPr/>
          </p:nvSpPr>
          <p:spPr>
            <a:xfrm>
              <a:off x="0" y="0"/>
              <a:ext cx="579438" cy="0"/>
            </a:xfrm>
            <a:prstGeom prst="line">
              <a:avLst/>
            </a:prstGeom>
            <a:noFill/>
            <a:ln w="254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5" name="Line 86"/>
            <p:cNvSpPr/>
            <p:nvPr/>
          </p:nvSpPr>
          <p:spPr>
            <a:xfrm flipH="1">
              <a:off x="579436" y="0"/>
              <a:ext cx="1" cy="5718176"/>
            </a:xfrm>
            <a:prstGeom prst="line">
              <a:avLst/>
            </a:prstGeom>
            <a:noFill/>
            <a:ln w="254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6" name="Line 87"/>
            <p:cNvSpPr/>
            <p:nvPr/>
          </p:nvSpPr>
          <p:spPr>
            <a:xfrm flipH="1">
              <a:off x="144860" y="5718175"/>
              <a:ext cx="434578" cy="0"/>
            </a:xfrm>
            <a:prstGeom prst="line">
              <a:avLst/>
            </a:prstGeom>
            <a:noFill/>
            <a:ln w="254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28" name="Text Box 88"/>
          <p:cNvSpPr txBox="1"/>
          <p:nvPr/>
        </p:nvSpPr>
        <p:spPr>
          <a:xfrm>
            <a:off x="3476307" y="990600"/>
            <a:ext cx="269229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29" name="Line 89"/>
          <p:cNvSpPr/>
          <p:nvPr/>
        </p:nvSpPr>
        <p:spPr>
          <a:xfrm>
            <a:off x="3806825" y="4303712"/>
            <a:ext cx="146051" cy="138113"/>
          </a:xfrm>
          <a:prstGeom prst="line">
            <a:avLst/>
          </a:prstGeom>
          <a:ln w="12700">
            <a:solidFill>
              <a:srgbClr val="FF33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0" name="Line 90"/>
          <p:cNvSpPr/>
          <p:nvPr/>
        </p:nvSpPr>
        <p:spPr>
          <a:xfrm>
            <a:off x="4676774" y="4721224"/>
            <a:ext cx="73026" cy="279402"/>
          </a:xfrm>
          <a:prstGeom prst="line">
            <a:avLst/>
          </a:prstGeom>
          <a:ln w="19050">
            <a:solidFill>
              <a:srgbClr val="FF33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1" name="Text Box 91"/>
          <p:cNvSpPr txBox="1"/>
          <p:nvPr/>
        </p:nvSpPr>
        <p:spPr>
          <a:xfrm>
            <a:off x="3638232" y="4024312"/>
            <a:ext cx="269229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32" name="Line 92"/>
          <p:cNvSpPr/>
          <p:nvPr/>
        </p:nvSpPr>
        <p:spPr>
          <a:xfrm>
            <a:off x="3662362" y="1304925"/>
            <a:ext cx="144464" cy="139700"/>
          </a:xfrm>
          <a:prstGeom prst="line">
            <a:avLst/>
          </a:prstGeom>
          <a:ln w="12700">
            <a:solidFill>
              <a:srgbClr val="FF33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3" name="Text Box 93"/>
          <p:cNvSpPr txBox="1"/>
          <p:nvPr/>
        </p:nvSpPr>
        <p:spPr>
          <a:xfrm>
            <a:off x="3909695" y="1108075"/>
            <a:ext cx="248876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34" name="Text Box 94"/>
          <p:cNvSpPr txBox="1"/>
          <p:nvPr/>
        </p:nvSpPr>
        <p:spPr>
          <a:xfrm>
            <a:off x="4866957" y="4719637"/>
            <a:ext cx="248877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35" name="Text Box 95"/>
          <p:cNvSpPr txBox="1"/>
          <p:nvPr/>
        </p:nvSpPr>
        <p:spPr>
          <a:xfrm>
            <a:off x="598169" y="2513013"/>
            <a:ext cx="269229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36" name="Line 96"/>
          <p:cNvSpPr/>
          <p:nvPr/>
        </p:nvSpPr>
        <p:spPr>
          <a:xfrm>
            <a:off x="784224" y="2827338"/>
            <a:ext cx="146051" cy="1397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7" name="Line 97"/>
          <p:cNvSpPr/>
          <p:nvPr/>
        </p:nvSpPr>
        <p:spPr>
          <a:xfrm>
            <a:off x="1638299" y="3211513"/>
            <a:ext cx="73027" cy="277813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8" name="Text Box 99"/>
          <p:cNvSpPr txBox="1"/>
          <p:nvPr/>
        </p:nvSpPr>
        <p:spPr>
          <a:xfrm>
            <a:off x="1576069" y="206375"/>
            <a:ext cx="5948448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Different ionic states of Histidine</a:t>
            </a:r>
          </a:p>
        </p:txBody>
      </p:sp>
      <p:sp>
        <p:nvSpPr>
          <p:cNvPr id="539" name="Line 100"/>
          <p:cNvSpPr/>
          <p:nvPr/>
        </p:nvSpPr>
        <p:spPr>
          <a:xfrm>
            <a:off x="2133600" y="3657600"/>
            <a:ext cx="609600" cy="0"/>
          </a:xfrm>
          <a:prstGeom prst="line">
            <a:avLst/>
          </a:prstGeom>
          <a:ln w="25400">
            <a:solidFill>
              <a:srgbClr val="FF33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40" name="Line 101"/>
          <p:cNvSpPr/>
          <p:nvPr/>
        </p:nvSpPr>
        <p:spPr>
          <a:xfrm flipH="1">
            <a:off x="2133600" y="3810000"/>
            <a:ext cx="609600" cy="0"/>
          </a:xfrm>
          <a:prstGeom prst="line">
            <a:avLst/>
          </a:prstGeom>
          <a:ln w="25400">
            <a:solidFill>
              <a:srgbClr val="FF33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41" name="Line 102"/>
          <p:cNvSpPr/>
          <p:nvPr/>
        </p:nvSpPr>
        <p:spPr>
          <a:xfrm>
            <a:off x="6019800" y="3657600"/>
            <a:ext cx="609600" cy="0"/>
          </a:xfrm>
          <a:prstGeom prst="line">
            <a:avLst/>
          </a:prstGeom>
          <a:ln w="25400">
            <a:solidFill>
              <a:srgbClr val="FF33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42" name="Line 103"/>
          <p:cNvSpPr/>
          <p:nvPr/>
        </p:nvSpPr>
        <p:spPr>
          <a:xfrm flipH="1">
            <a:off x="6019800" y="3810000"/>
            <a:ext cx="609600" cy="0"/>
          </a:xfrm>
          <a:prstGeom prst="line">
            <a:avLst/>
          </a:prstGeom>
          <a:ln w="25400">
            <a:solidFill>
              <a:srgbClr val="FF33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Picture 23" descr="Picture 23"/>
          <p:cNvPicPr>
            <a:picLocks noChangeAspect="1"/>
          </p:cNvPicPr>
          <p:nvPr/>
        </p:nvPicPr>
        <p:blipFill>
          <a:blip r:embed="rId2">
            <a:extLst/>
          </a:blip>
          <a:srcRect l="26389" t="26389" r="23611" b="29166"/>
          <a:stretch>
            <a:fillRect/>
          </a:stretch>
        </p:blipFill>
        <p:spPr>
          <a:xfrm>
            <a:off x="838200" y="2286000"/>
            <a:ext cx="2743200" cy="2438401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Text Box 3"/>
          <p:cNvSpPr txBox="1"/>
          <p:nvPr/>
        </p:nvSpPr>
        <p:spPr>
          <a:xfrm>
            <a:off x="4998720" y="4648200"/>
            <a:ext cx="24511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46" name="Text Box 4"/>
          <p:cNvSpPr txBox="1"/>
          <p:nvPr/>
        </p:nvSpPr>
        <p:spPr>
          <a:xfrm>
            <a:off x="6598919" y="2819400"/>
            <a:ext cx="152016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Names:</a:t>
            </a:r>
            <a:r>
              <a:rPr b="0" i="0"/>
              <a:t> Asp, D</a:t>
            </a:r>
          </a:p>
        </p:txBody>
      </p:sp>
      <p:sp>
        <p:nvSpPr>
          <p:cNvPr id="547" name="Text Box 5"/>
          <p:cNvSpPr txBox="1"/>
          <p:nvPr/>
        </p:nvSpPr>
        <p:spPr>
          <a:xfrm>
            <a:off x="6598919" y="3810000"/>
            <a:ext cx="1875345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Occurrence:</a:t>
            </a:r>
            <a:r>
              <a:rPr b="0" i="0"/>
              <a:t> 5.2 %</a:t>
            </a:r>
          </a:p>
        </p:txBody>
      </p:sp>
      <p:sp>
        <p:nvSpPr>
          <p:cNvPr id="548" name="Line 6"/>
          <p:cNvSpPr/>
          <p:nvPr/>
        </p:nvSpPr>
        <p:spPr>
          <a:xfrm>
            <a:off x="5105400" y="3657600"/>
            <a:ext cx="0" cy="381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49" name="Text Box 7"/>
          <p:cNvSpPr txBox="1"/>
          <p:nvPr/>
        </p:nvSpPr>
        <p:spPr>
          <a:xfrm>
            <a:off x="4846320" y="3962400"/>
            <a:ext cx="5360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550" name="Line 8"/>
          <p:cNvSpPr/>
          <p:nvPr/>
        </p:nvSpPr>
        <p:spPr>
          <a:xfrm>
            <a:off x="5105400" y="4343400"/>
            <a:ext cx="0" cy="381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51" name="Text Box 9"/>
          <p:cNvSpPr txBox="1"/>
          <p:nvPr/>
        </p:nvSpPr>
        <p:spPr>
          <a:xfrm>
            <a:off x="4982845" y="3238500"/>
            <a:ext cx="256615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52" name="Text Box 10"/>
          <p:cNvSpPr txBox="1"/>
          <p:nvPr/>
        </p:nvSpPr>
        <p:spPr>
          <a:xfrm>
            <a:off x="2103120" y="4419600"/>
            <a:ext cx="4217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</a:t>
            </a:r>
          </a:p>
        </p:txBody>
      </p:sp>
      <p:sp>
        <p:nvSpPr>
          <p:cNvPr id="553" name="Text Box 11"/>
          <p:cNvSpPr txBox="1"/>
          <p:nvPr/>
        </p:nvSpPr>
        <p:spPr>
          <a:xfrm>
            <a:off x="1722120" y="3124200"/>
            <a:ext cx="409089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CB</a:t>
            </a:r>
          </a:p>
        </p:txBody>
      </p:sp>
      <p:sp>
        <p:nvSpPr>
          <p:cNvPr id="554" name="Text Box 12"/>
          <p:cNvSpPr txBox="1"/>
          <p:nvPr/>
        </p:nvSpPr>
        <p:spPr>
          <a:xfrm>
            <a:off x="2407920" y="2514600"/>
            <a:ext cx="4217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CG</a:t>
            </a:r>
          </a:p>
        </p:txBody>
      </p:sp>
      <p:sp>
        <p:nvSpPr>
          <p:cNvPr id="555" name="Text Box 13"/>
          <p:cNvSpPr txBox="1"/>
          <p:nvPr/>
        </p:nvSpPr>
        <p:spPr>
          <a:xfrm>
            <a:off x="3398520" y="2819400"/>
            <a:ext cx="54861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OD2</a:t>
            </a:r>
          </a:p>
        </p:txBody>
      </p:sp>
      <p:sp>
        <p:nvSpPr>
          <p:cNvPr id="556" name="Rectangle 14"/>
          <p:cNvSpPr txBox="1"/>
          <p:nvPr/>
        </p:nvSpPr>
        <p:spPr>
          <a:xfrm>
            <a:off x="502919" y="573591"/>
            <a:ext cx="8138161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Charged Amino acids: Aspartic Acid</a:t>
            </a:r>
          </a:p>
        </p:txBody>
      </p:sp>
      <p:sp>
        <p:nvSpPr>
          <p:cNvPr id="557" name="Text Box 15"/>
          <p:cNvSpPr txBox="1"/>
          <p:nvPr/>
        </p:nvSpPr>
        <p:spPr>
          <a:xfrm>
            <a:off x="5455920" y="2743200"/>
            <a:ext cx="269228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558" name="Text Box 16"/>
          <p:cNvSpPr txBox="1"/>
          <p:nvPr/>
        </p:nvSpPr>
        <p:spPr>
          <a:xfrm>
            <a:off x="4541520" y="2743200"/>
            <a:ext cx="269228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559" name="Line 17"/>
          <p:cNvSpPr/>
          <p:nvPr/>
        </p:nvSpPr>
        <p:spPr>
          <a:xfrm>
            <a:off x="4800599" y="3047999"/>
            <a:ext cx="228601" cy="2286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0" name="Line 18"/>
          <p:cNvSpPr/>
          <p:nvPr/>
        </p:nvSpPr>
        <p:spPr>
          <a:xfrm flipV="1">
            <a:off x="5257799" y="3047999"/>
            <a:ext cx="228601" cy="2286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1" name="Text Box 19"/>
          <p:cNvSpPr txBox="1"/>
          <p:nvPr/>
        </p:nvSpPr>
        <p:spPr>
          <a:xfrm>
            <a:off x="1645920" y="2057400"/>
            <a:ext cx="54861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OD1</a:t>
            </a:r>
          </a:p>
        </p:txBody>
      </p:sp>
      <p:sp>
        <p:nvSpPr>
          <p:cNvPr id="562" name="AutoShape 20"/>
          <p:cNvSpPr/>
          <p:nvPr/>
        </p:nvSpPr>
        <p:spPr>
          <a:xfrm>
            <a:off x="457200" y="1981200"/>
            <a:ext cx="3581400" cy="3124200"/>
          </a:xfrm>
          <a:prstGeom prst="roundRect">
            <a:avLst>
              <a:gd name="adj" fmla="val 16667"/>
            </a:avLst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63" name="Text Box 21"/>
          <p:cNvSpPr txBox="1"/>
          <p:nvPr/>
        </p:nvSpPr>
        <p:spPr>
          <a:xfrm>
            <a:off x="5668645" y="2628900"/>
            <a:ext cx="18026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564" name="Line 22"/>
          <p:cNvSpPr/>
          <p:nvPr/>
        </p:nvSpPr>
        <p:spPr>
          <a:xfrm>
            <a:off x="4876799" y="3047999"/>
            <a:ext cx="228601" cy="2286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5" name="Text Box 24"/>
          <p:cNvSpPr txBox="1"/>
          <p:nvPr/>
        </p:nvSpPr>
        <p:spPr>
          <a:xfrm>
            <a:off x="6583044" y="4686300"/>
            <a:ext cx="1850565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pKa sidechain</a:t>
            </a:r>
            <a:r>
              <a:rPr b="0" i="0"/>
              <a:t>: 3.9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 Box 3"/>
          <p:cNvSpPr txBox="1"/>
          <p:nvPr/>
        </p:nvSpPr>
        <p:spPr>
          <a:xfrm>
            <a:off x="4557395" y="5219700"/>
            <a:ext cx="24511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68" name="Text Box 4"/>
          <p:cNvSpPr txBox="1"/>
          <p:nvPr/>
        </p:nvSpPr>
        <p:spPr>
          <a:xfrm>
            <a:off x="4404995" y="3924300"/>
            <a:ext cx="5360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569" name="Text Box 5"/>
          <p:cNvSpPr txBox="1"/>
          <p:nvPr/>
        </p:nvSpPr>
        <p:spPr>
          <a:xfrm>
            <a:off x="6598919" y="2819400"/>
            <a:ext cx="1494717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Names:</a:t>
            </a:r>
            <a:r>
              <a:rPr b="0" i="0"/>
              <a:t> Lys, K</a:t>
            </a:r>
          </a:p>
        </p:txBody>
      </p:sp>
      <p:sp>
        <p:nvSpPr>
          <p:cNvPr id="570" name="Text Box 6"/>
          <p:cNvSpPr txBox="1"/>
          <p:nvPr/>
        </p:nvSpPr>
        <p:spPr>
          <a:xfrm>
            <a:off x="6598919" y="3810000"/>
            <a:ext cx="1875345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Occurrence:</a:t>
            </a:r>
            <a:r>
              <a:rPr b="0" i="0"/>
              <a:t> 5.8 %</a:t>
            </a:r>
          </a:p>
        </p:txBody>
      </p:sp>
      <p:sp>
        <p:nvSpPr>
          <p:cNvPr id="571" name="Line 7"/>
          <p:cNvSpPr/>
          <p:nvPr/>
        </p:nvSpPr>
        <p:spPr>
          <a:xfrm>
            <a:off x="4664075" y="4229100"/>
            <a:ext cx="0" cy="381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2" name="Text Box 8"/>
          <p:cNvSpPr txBox="1"/>
          <p:nvPr/>
        </p:nvSpPr>
        <p:spPr>
          <a:xfrm>
            <a:off x="4404995" y="4533900"/>
            <a:ext cx="5360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573" name="Line 9"/>
          <p:cNvSpPr/>
          <p:nvPr/>
        </p:nvSpPr>
        <p:spPr>
          <a:xfrm>
            <a:off x="4664075" y="4914900"/>
            <a:ext cx="0" cy="381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4" name="Text Box 10"/>
          <p:cNvSpPr txBox="1"/>
          <p:nvPr/>
        </p:nvSpPr>
        <p:spPr>
          <a:xfrm>
            <a:off x="4404995" y="3314700"/>
            <a:ext cx="5360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575" name="Line 11"/>
          <p:cNvSpPr/>
          <p:nvPr/>
        </p:nvSpPr>
        <p:spPr>
          <a:xfrm>
            <a:off x="4664075" y="36957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6" name="Rectangle 17"/>
          <p:cNvSpPr txBox="1"/>
          <p:nvPr/>
        </p:nvSpPr>
        <p:spPr>
          <a:xfrm>
            <a:off x="579119" y="573591"/>
            <a:ext cx="8138161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Charged Amino acids: Lysine</a:t>
            </a:r>
          </a:p>
        </p:txBody>
      </p:sp>
      <p:sp>
        <p:nvSpPr>
          <p:cNvPr id="577" name="Text Box 25"/>
          <p:cNvSpPr txBox="1"/>
          <p:nvPr/>
        </p:nvSpPr>
        <p:spPr>
          <a:xfrm>
            <a:off x="6583044" y="4686300"/>
            <a:ext cx="1850565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pKa sidechain</a:t>
            </a:r>
            <a:r>
              <a:rPr b="0" i="0"/>
              <a:t>: 9.2</a:t>
            </a:r>
          </a:p>
        </p:txBody>
      </p:sp>
      <p:sp>
        <p:nvSpPr>
          <p:cNvPr id="578" name="Text Box 27"/>
          <p:cNvSpPr txBox="1"/>
          <p:nvPr/>
        </p:nvSpPr>
        <p:spPr>
          <a:xfrm>
            <a:off x="4404995" y="2705100"/>
            <a:ext cx="5360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579" name="Line 28"/>
          <p:cNvSpPr/>
          <p:nvPr/>
        </p:nvSpPr>
        <p:spPr>
          <a:xfrm>
            <a:off x="4664075" y="3009900"/>
            <a:ext cx="0" cy="381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0" name="Line 29"/>
          <p:cNvSpPr/>
          <p:nvPr/>
        </p:nvSpPr>
        <p:spPr>
          <a:xfrm>
            <a:off x="4664075" y="24765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1" name="Text Box 30"/>
          <p:cNvSpPr txBox="1"/>
          <p:nvPr/>
        </p:nvSpPr>
        <p:spPr>
          <a:xfrm>
            <a:off x="4465320" y="2133600"/>
            <a:ext cx="663213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NH3</a:t>
            </a:r>
            <a:r>
              <a:rPr baseline="30000" sz="2400"/>
              <a:t>+</a:t>
            </a:r>
          </a:p>
        </p:txBody>
      </p:sp>
      <p:pic>
        <p:nvPicPr>
          <p:cNvPr id="582" name="Picture 31" descr="Picture 31"/>
          <p:cNvPicPr>
            <a:picLocks noChangeAspect="1"/>
          </p:cNvPicPr>
          <p:nvPr/>
        </p:nvPicPr>
        <p:blipFill>
          <a:blip r:embed="rId2">
            <a:extLst/>
          </a:blip>
          <a:srcRect l="33333" t="23611" r="31944" b="19444"/>
          <a:stretch>
            <a:fillRect/>
          </a:stretch>
        </p:blipFill>
        <p:spPr>
          <a:xfrm>
            <a:off x="1295400" y="2286000"/>
            <a:ext cx="1905000" cy="3124200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Text Box 32"/>
          <p:cNvSpPr txBox="1"/>
          <p:nvPr/>
        </p:nvSpPr>
        <p:spPr>
          <a:xfrm>
            <a:off x="2087245" y="5295900"/>
            <a:ext cx="4217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</a:t>
            </a:r>
          </a:p>
        </p:txBody>
      </p:sp>
      <p:sp>
        <p:nvSpPr>
          <p:cNvPr id="584" name="Text Box 33"/>
          <p:cNvSpPr txBox="1"/>
          <p:nvPr/>
        </p:nvSpPr>
        <p:spPr>
          <a:xfrm>
            <a:off x="944244" y="4305300"/>
            <a:ext cx="40909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CB</a:t>
            </a:r>
          </a:p>
        </p:txBody>
      </p:sp>
      <p:sp>
        <p:nvSpPr>
          <p:cNvPr id="585" name="Text Box 34"/>
          <p:cNvSpPr txBox="1"/>
          <p:nvPr/>
        </p:nvSpPr>
        <p:spPr>
          <a:xfrm>
            <a:off x="2773045" y="3924300"/>
            <a:ext cx="4217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CG</a:t>
            </a:r>
          </a:p>
        </p:txBody>
      </p:sp>
      <p:sp>
        <p:nvSpPr>
          <p:cNvPr id="586" name="Text Box 35"/>
          <p:cNvSpPr txBox="1"/>
          <p:nvPr/>
        </p:nvSpPr>
        <p:spPr>
          <a:xfrm>
            <a:off x="1096644" y="3238500"/>
            <a:ext cx="4217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CD</a:t>
            </a:r>
          </a:p>
        </p:txBody>
      </p:sp>
      <p:sp>
        <p:nvSpPr>
          <p:cNvPr id="587" name="Text Box 36"/>
          <p:cNvSpPr txBox="1"/>
          <p:nvPr/>
        </p:nvSpPr>
        <p:spPr>
          <a:xfrm>
            <a:off x="2925445" y="2933700"/>
            <a:ext cx="39625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CE</a:t>
            </a:r>
          </a:p>
        </p:txBody>
      </p:sp>
      <p:sp>
        <p:nvSpPr>
          <p:cNvPr id="588" name="Text Box 37"/>
          <p:cNvSpPr txBox="1"/>
          <p:nvPr/>
        </p:nvSpPr>
        <p:spPr>
          <a:xfrm>
            <a:off x="2239645" y="2019300"/>
            <a:ext cx="40886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NZ</a:t>
            </a:r>
          </a:p>
        </p:txBody>
      </p:sp>
      <p:sp>
        <p:nvSpPr>
          <p:cNvPr id="589" name="AutoShape 38"/>
          <p:cNvSpPr/>
          <p:nvPr/>
        </p:nvSpPr>
        <p:spPr>
          <a:xfrm>
            <a:off x="838200" y="1828800"/>
            <a:ext cx="2590800" cy="4114800"/>
          </a:xfrm>
          <a:prstGeom prst="roundRect">
            <a:avLst>
              <a:gd name="adj" fmla="val 16667"/>
            </a:avLst>
          </a:prstGeom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0770" y="731837"/>
            <a:ext cx="6672265" cy="5257801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Text Box 3"/>
          <p:cNvSpPr txBox="1"/>
          <p:nvPr/>
        </p:nvSpPr>
        <p:spPr>
          <a:xfrm>
            <a:off x="1417319" y="207963"/>
            <a:ext cx="558190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Unusual Amino Acids: Cyclosporin</a:t>
            </a:r>
          </a:p>
        </p:txBody>
      </p:sp>
      <p:sp>
        <p:nvSpPr>
          <p:cNvPr id="593" name="Text Box 4"/>
          <p:cNvSpPr txBox="1"/>
          <p:nvPr/>
        </p:nvSpPr>
        <p:spPr>
          <a:xfrm>
            <a:off x="4008120" y="5029200"/>
            <a:ext cx="445701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CH</a:t>
            </a:r>
            <a:r>
              <a:rPr baseline="-25000" sz="1800"/>
              <a:t>3</a:t>
            </a:r>
          </a:p>
        </p:txBody>
      </p:sp>
      <p:sp>
        <p:nvSpPr>
          <p:cNvPr id="594" name="Line 5"/>
          <p:cNvSpPr/>
          <p:nvPr/>
        </p:nvSpPr>
        <p:spPr>
          <a:xfrm>
            <a:off x="4114800" y="4953000"/>
            <a:ext cx="0" cy="15240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5" name="Text Box 6"/>
          <p:cNvSpPr txBox="1"/>
          <p:nvPr/>
        </p:nvSpPr>
        <p:spPr>
          <a:xfrm>
            <a:off x="2941320" y="5029200"/>
            <a:ext cx="445701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CH</a:t>
            </a:r>
            <a:r>
              <a:rPr baseline="-25000" sz="1800"/>
              <a:t>3</a:t>
            </a:r>
          </a:p>
        </p:txBody>
      </p:sp>
      <p:sp>
        <p:nvSpPr>
          <p:cNvPr id="596" name="Line 7"/>
          <p:cNvSpPr/>
          <p:nvPr/>
        </p:nvSpPr>
        <p:spPr>
          <a:xfrm>
            <a:off x="3048000" y="4953000"/>
            <a:ext cx="0" cy="15240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7" name="TextBox 7"/>
          <p:cNvSpPr txBox="1"/>
          <p:nvPr/>
        </p:nvSpPr>
        <p:spPr>
          <a:xfrm>
            <a:off x="4160520" y="6189662"/>
            <a:ext cx="461341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http://purefixion.com/attention/2006_03_26_archive.html</a:t>
            </a:r>
          </a:p>
        </p:txBody>
      </p:sp>
      <p:sp>
        <p:nvSpPr>
          <p:cNvPr id="598" name="TextBox 8"/>
          <p:cNvSpPr txBox="1"/>
          <p:nvPr/>
        </p:nvSpPr>
        <p:spPr>
          <a:xfrm>
            <a:off x="466565" y="1108075"/>
            <a:ext cx="2331205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Where is the error?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950" y="977900"/>
            <a:ext cx="5880100" cy="4902200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Text Box 3"/>
          <p:cNvSpPr txBox="1"/>
          <p:nvPr/>
        </p:nvSpPr>
        <p:spPr>
          <a:xfrm>
            <a:off x="1417319" y="207963"/>
            <a:ext cx="558190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Unusual Amino Acids: Cyclosporin</a:t>
            </a:r>
          </a:p>
        </p:txBody>
      </p:sp>
      <p:sp>
        <p:nvSpPr>
          <p:cNvPr id="602" name="TextBox 3"/>
          <p:cNvSpPr txBox="1"/>
          <p:nvPr/>
        </p:nvSpPr>
        <p:spPr>
          <a:xfrm>
            <a:off x="4544695" y="6105525"/>
            <a:ext cx="3718804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http://www.cellsignal.com/products/9973.html</a:t>
            </a:r>
          </a:p>
        </p:txBody>
      </p:sp>
      <p:sp>
        <p:nvSpPr>
          <p:cNvPr id="603" name="TextBox 4"/>
          <p:cNvSpPr txBox="1"/>
          <p:nvPr/>
        </p:nvSpPr>
        <p:spPr>
          <a:xfrm>
            <a:off x="442595" y="1108075"/>
            <a:ext cx="112290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Correct!!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Text Box 2"/>
          <p:cNvSpPr txBox="1"/>
          <p:nvPr/>
        </p:nvSpPr>
        <p:spPr>
          <a:xfrm>
            <a:off x="1576069" y="425450"/>
            <a:ext cx="6264634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Structural Bioinformatics: Proteins</a:t>
            </a:r>
          </a:p>
        </p:txBody>
      </p:sp>
      <p:sp>
        <p:nvSpPr>
          <p:cNvPr id="606" name="Text Box 3"/>
          <p:cNvSpPr txBox="1"/>
          <p:nvPr/>
        </p:nvSpPr>
        <p:spPr>
          <a:xfrm>
            <a:off x="655319" y="1237204"/>
            <a:ext cx="4682839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Proteins: The Molecule of Life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Proteins: Building Blocks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  <a:r>
              <a:t>Proteins: Secondary Structures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Proteins: Tertiary and Quartenary</a:t>
            </a: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			  Structure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Proteins: Geometry</a:t>
            </a:r>
          </a:p>
        </p:txBody>
      </p:sp>
      <p:pic>
        <p:nvPicPr>
          <p:cNvPr id="60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0" y="2289175"/>
            <a:ext cx="2074864" cy="3171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Rectangle 64"/>
          <p:cNvSpPr txBox="1"/>
          <p:nvPr/>
        </p:nvSpPr>
        <p:spPr>
          <a:xfrm>
            <a:off x="579119" y="486092"/>
            <a:ext cx="768096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The Protein: A polymer of  Amino acids</a:t>
            </a:r>
          </a:p>
        </p:txBody>
      </p:sp>
      <p:grpSp>
        <p:nvGrpSpPr>
          <p:cNvPr id="651" name="Group"/>
          <p:cNvGrpSpPr/>
          <p:nvPr/>
        </p:nvGrpSpPr>
        <p:grpSpPr>
          <a:xfrm>
            <a:off x="1229995" y="1477962"/>
            <a:ext cx="6861371" cy="3442583"/>
            <a:chOff x="0" y="0"/>
            <a:chExt cx="6861370" cy="3442581"/>
          </a:xfrm>
        </p:grpSpPr>
        <p:grpSp>
          <p:nvGrpSpPr>
            <p:cNvPr id="646" name="Group 3"/>
            <p:cNvGrpSpPr/>
            <p:nvPr/>
          </p:nvGrpSpPr>
          <p:grpSpPr>
            <a:xfrm>
              <a:off x="901769" y="1119892"/>
              <a:ext cx="4890150" cy="2322690"/>
              <a:chOff x="0" y="0"/>
              <a:chExt cx="4890149" cy="2322688"/>
            </a:xfrm>
          </p:grpSpPr>
          <p:sp>
            <p:nvSpPr>
              <p:cNvPr id="610" name="Freeform 4"/>
              <p:cNvSpPr/>
              <p:nvPr/>
            </p:nvSpPr>
            <p:spPr>
              <a:xfrm flipH="1" rot="10800000">
                <a:off x="2286000" y="0"/>
                <a:ext cx="2604150" cy="2315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7" h="21405" fill="norm" stroke="1" extrusionOk="0">
                    <a:moveTo>
                      <a:pt x="9780" y="222"/>
                    </a:moveTo>
                    <a:cubicBezTo>
                      <a:pt x="9074" y="574"/>
                      <a:pt x="8367" y="1279"/>
                      <a:pt x="7358" y="2335"/>
                    </a:cubicBezTo>
                    <a:cubicBezTo>
                      <a:pt x="6348" y="3392"/>
                      <a:pt x="4733" y="4918"/>
                      <a:pt x="3724" y="6561"/>
                    </a:cubicBezTo>
                    <a:cubicBezTo>
                      <a:pt x="2715" y="8205"/>
                      <a:pt x="1806" y="10553"/>
                      <a:pt x="1302" y="12196"/>
                    </a:cubicBezTo>
                    <a:cubicBezTo>
                      <a:pt x="797" y="13840"/>
                      <a:pt x="797" y="15013"/>
                      <a:pt x="696" y="16422"/>
                    </a:cubicBezTo>
                    <a:cubicBezTo>
                      <a:pt x="595" y="17831"/>
                      <a:pt x="-818" y="19827"/>
                      <a:pt x="696" y="20648"/>
                    </a:cubicBezTo>
                    <a:cubicBezTo>
                      <a:pt x="2210" y="21470"/>
                      <a:pt x="7560" y="21235"/>
                      <a:pt x="9780" y="21353"/>
                    </a:cubicBezTo>
                    <a:cubicBezTo>
                      <a:pt x="12001" y="21470"/>
                      <a:pt x="12808" y="21353"/>
                      <a:pt x="14019" y="21353"/>
                    </a:cubicBezTo>
                    <a:cubicBezTo>
                      <a:pt x="15231" y="21353"/>
                      <a:pt x="16139" y="21470"/>
                      <a:pt x="17047" y="21353"/>
                    </a:cubicBezTo>
                    <a:cubicBezTo>
                      <a:pt x="17956" y="21235"/>
                      <a:pt x="18864" y="21470"/>
                      <a:pt x="19470" y="20648"/>
                    </a:cubicBezTo>
                    <a:cubicBezTo>
                      <a:pt x="20075" y="19827"/>
                      <a:pt x="20580" y="17831"/>
                      <a:pt x="20681" y="16422"/>
                    </a:cubicBezTo>
                    <a:cubicBezTo>
                      <a:pt x="20782" y="15013"/>
                      <a:pt x="20378" y="13370"/>
                      <a:pt x="20075" y="12196"/>
                    </a:cubicBezTo>
                    <a:cubicBezTo>
                      <a:pt x="19773" y="11022"/>
                      <a:pt x="19672" y="10553"/>
                      <a:pt x="18864" y="9379"/>
                    </a:cubicBezTo>
                    <a:cubicBezTo>
                      <a:pt x="18057" y="8205"/>
                      <a:pt x="16240" y="6444"/>
                      <a:pt x="15231" y="5153"/>
                    </a:cubicBezTo>
                    <a:cubicBezTo>
                      <a:pt x="14221" y="3861"/>
                      <a:pt x="13414" y="2453"/>
                      <a:pt x="12808" y="1631"/>
                    </a:cubicBezTo>
                    <a:cubicBezTo>
                      <a:pt x="12203" y="809"/>
                      <a:pt x="12102" y="457"/>
                      <a:pt x="11597" y="222"/>
                    </a:cubicBezTo>
                    <a:cubicBezTo>
                      <a:pt x="11092" y="-13"/>
                      <a:pt x="10487" y="-130"/>
                      <a:pt x="9780" y="222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1" name="Freeform 5"/>
              <p:cNvSpPr/>
              <p:nvPr/>
            </p:nvSpPr>
            <p:spPr>
              <a:xfrm>
                <a:off x="0" y="6998"/>
                <a:ext cx="2604150" cy="2315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7" h="21405" fill="norm" stroke="1" extrusionOk="0">
                    <a:moveTo>
                      <a:pt x="9780" y="222"/>
                    </a:moveTo>
                    <a:cubicBezTo>
                      <a:pt x="9074" y="574"/>
                      <a:pt x="8367" y="1279"/>
                      <a:pt x="7358" y="2335"/>
                    </a:cubicBezTo>
                    <a:cubicBezTo>
                      <a:pt x="6348" y="3392"/>
                      <a:pt x="4733" y="4918"/>
                      <a:pt x="3724" y="6561"/>
                    </a:cubicBezTo>
                    <a:cubicBezTo>
                      <a:pt x="2715" y="8205"/>
                      <a:pt x="1806" y="10553"/>
                      <a:pt x="1302" y="12196"/>
                    </a:cubicBezTo>
                    <a:cubicBezTo>
                      <a:pt x="797" y="13840"/>
                      <a:pt x="797" y="15013"/>
                      <a:pt x="696" y="16422"/>
                    </a:cubicBezTo>
                    <a:cubicBezTo>
                      <a:pt x="595" y="17831"/>
                      <a:pt x="-818" y="19827"/>
                      <a:pt x="696" y="20648"/>
                    </a:cubicBezTo>
                    <a:cubicBezTo>
                      <a:pt x="2210" y="21470"/>
                      <a:pt x="7560" y="21235"/>
                      <a:pt x="9780" y="21353"/>
                    </a:cubicBezTo>
                    <a:cubicBezTo>
                      <a:pt x="12001" y="21470"/>
                      <a:pt x="12808" y="21353"/>
                      <a:pt x="14019" y="21353"/>
                    </a:cubicBezTo>
                    <a:cubicBezTo>
                      <a:pt x="15231" y="21353"/>
                      <a:pt x="16139" y="21470"/>
                      <a:pt x="17047" y="21353"/>
                    </a:cubicBezTo>
                    <a:cubicBezTo>
                      <a:pt x="17956" y="21235"/>
                      <a:pt x="18864" y="21470"/>
                      <a:pt x="19470" y="20648"/>
                    </a:cubicBezTo>
                    <a:cubicBezTo>
                      <a:pt x="20075" y="19827"/>
                      <a:pt x="20580" y="17831"/>
                      <a:pt x="20681" y="16422"/>
                    </a:cubicBezTo>
                    <a:cubicBezTo>
                      <a:pt x="20782" y="15013"/>
                      <a:pt x="20378" y="13370"/>
                      <a:pt x="20075" y="12196"/>
                    </a:cubicBezTo>
                    <a:cubicBezTo>
                      <a:pt x="19773" y="11022"/>
                      <a:pt x="19672" y="10553"/>
                      <a:pt x="18864" y="9379"/>
                    </a:cubicBezTo>
                    <a:cubicBezTo>
                      <a:pt x="18057" y="8205"/>
                      <a:pt x="16240" y="6444"/>
                      <a:pt x="15231" y="5153"/>
                    </a:cubicBezTo>
                    <a:cubicBezTo>
                      <a:pt x="14221" y="3861"/>
                      <a:pt x="13414" y="2453"/>
                      <a:pt x="12808" y="1631"/>
                    </a:cubicBezTo>
                    <a:cubicBezTo>
                      <a:pt x="12203" y="809"/>
                      <a:pt x="12102" y="457"/>
                      <a:pt x="11597" y="222"/>
                    </a:cubicBezTo>
                    <a:cubicBezTo>
                      <a:pt x="11092" y="-13"/>
                      <a:pt x="10487" y="-130"/>
                      <a:pt x="9780" y="222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626" name="Group 6"/>
              <p:cNvGrpSpPr/>
              <p:nvPr/>
            </p:nvGrpSpPr>
            <p:grpSpPr>
              <a:xfrm>
                <a:off x="125660" y="134231"/>
                <a:ext cx="2514601" cy="1997843"/>
                <a:chOff x="0" y="0"/>
                <a:chExt cx="2514599" cy="1997841"/>
              </a:xfrm>
            </p:grpSpPr>
            <p:sp>
              <p:nvSpPr>
                <p:cNvPr id="612" name="Text Box 7"/>
                <p:cNvSpPr txBox="1"/>
                <p:nvPr/>
              </p:nvSpPr>
              <p:spPr>
                <a:xfrm>
                  <a:off x="1020444" y="696912"/>
                  <a:ext cx="363441" cy="4231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C</a:t>
                  </a:r>
                  <a:r>
                    <a:rPr baseline="-25000" sz="2000">
                      <a:latin typeface="Symbol"/>
                      <a:ea typeface="Symbol"/>
                      <a:cs typeface="Symbol"/>
                      <a:sym typeface="Symbol"/>
                    </a:rPr>
                    <a:t>a</a:t>
                  </a:r>
                </a:p>
              </p:txBody>
            </p:sp>
            <p:sp>
              <p:nvSpPr>
                <p:cNvPr id="613" name="Text Box 8"/>
                <p:cNvSpPr txBox="1"/>
                <p:nvPr/>
              </p:nvSpPr>
              <p:spPr>
                <a:xfrm>
                  <a:off x="1934845" y="925512"/>
                  <a:ext cx="256615" cy="3484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C</a:t>
                  </a:r>
                </a:p>
              </p:txBody>
            </p:sp>
            <p:sp>
              <p:nvSpPr>
                <p:cNvPr id="614" name="Text Box 9"/>
                <p:cNvSpPr txBox="1"/>
                <p:nvPr/>
              </p:nvSpPr>
              <p:spPr>
                <a:xfrm>
                  <a:off x="274320" y="963612"/>
                  <a:ext cx="269228" cy="3484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N</a:t>
                  </a:r>
                </a:p>
              </p:txBody>
            </p:sp>
            <p:sp>
              <p:nvSpPr>
                <p:cNvPr id="615" name="Text Box 10"/>
                <p:cNvSpPr txBox="1"/>
                <p:nvPr/>
              </p:nvSpPr>
              <p:spPr>
                <a:xfrm>
                  <a:off x="1020444" y="0"/>
                  <a:ext cx="375149" cy="5502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R</a:t>
                  </a:r>
                  <a:r>
                    <a:rPr baseline="-25000" i="1" sz="2800"/>
                    <a:t>n</a:t>
                  </a:r>
                </a:p>
              </p:txBody>
            </p:sp>
            <p:sp>
              <p:nvSpPr>
                <p:cNvPr id="616" name="Text Box 12"/>
                <p:cNvSpPr txBox="1"/>
                <p:nvPr/>
              </p:nvSpPr>
              <p:spPr>
                <a:xfrm>
                  <a:off x="1950720" y="1573212"/>
                  <a:ext cx="269228" cy="3484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O</a:t>
                  </a:r>
                </a:p>
              </p:txBody>
            </p:sp>
            <p:sp>
              <p:nvSpPr>
                <p:cNvPr id="617" name="Text Box 14"/>
                <p:cNvSpPr txBox="1"/>
                <p:nvPr/>
              </p:nvSpPr>
              <p:spPr>
                <a:xfrm>
                  <a:off x="198120" y="1649412"/>
                  <a:ext cx="269228" cy="3484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H</a:t>
                  </a:r>
                </a:p>
              </p:txBody>
            </p:sp>
            <p:sp>
              <p:nvSpPr>
                <p:cNvPr id="618" name="Line 15"/>
                <p:cNvSpPr/>
                <p:nvPr/>
              </p:nvSpPr>
              <p:spPr>
                <a:xfrm>
                  <a:off x="0" y="735012"/>
                  <a:ext cx="304801" cy="30480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9" name="Line 16"/>
                <p:cNvSpPr/>
                <p:nvPr/>
              </p:nvSpPr>
              <p:spPr>
                <a:xfrm flipH="1">
                  <a:off x="381000" y="1344612"/>
                  <a:ext cx="1" cy="30480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0" name="Line 17"/>
                <p:cNvSpPr/>
                <p:nvPr/>
              </p:nvSpPr>
              <p:spPr>
                <a:xfrm flipV="1">
                  <a:off x="533399" y="963612"/>
                  <a:ext cx="457202" cy="15240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1" name="Line 18"/>
                <p:cNvSpPr/>
                <p:nvPr/>
              </p:nvSpPr>
              <p:spPr>
                <a:xfrm>
                  <a:off x="1143000" y="354012"/>
                  <a:ext cx="0" cy="38100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2" name="Line 19"/>
                <p:cNvSpPr/>
                <p:nvPr/>
              </p:nvSpPr>
              <p:spPr>
                <a:xfrm>
                  <a:off x="1371599" y="963612"/>
                  <a:ext cx="533401" cy="15240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3" name="Line 20"/>
                <p:cNvSpPr/>
                <p:nvPr/>
              </p:nvSpPr>
              <p:spPr>
                <a:xfrm flipV="1">
                  <a:off x="2209799" y="887412"/>
                  <a:ext cx="304801" cy="15240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4" name="Line 21"/>
                <p:cNvSpPr/>
                <p:nvPr/>
              </p:nvSpPr>
              <p:spPr>
                <a:xfrm>
                  <a:off x="2057400" y="1268412"/>
                  <a:ext cx="0" cy="30480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5" name="Line 22"/>
                <p:cNvSpPr/>
                <p:nvPr/>
              </p:nvSpPr>
              <p:spPr>
                <a:xfrm>
                  <a:off x="2133600" y="1268412"/>
                  <a:ext cx="0" cy="30480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640" name="Group 23"/>
              <p:cNvGrpSpPr/>
              <p:nvPr/>
            </p:nvGrpSpPr>
            <p:grpSpPr>
              <a:xfrm>
                <a:off x="2509462" y="125527"/>
                <a:ext cx="2327899" cy="1968447"/>
                <a:chOff x="0" y="0"/>
                <a:chExt cx="2327897" cy="1968445"/>
              </a:xfrm>
            </p:grpSpPr>
            <p:sp>
              <p:nvSpPr>
                <p:cNvPr id="627" name="Text Box 24"/>
                <p:cNvSpPr txBox="1"/>
                <p:nvPr/>
              </p:nvSpPr>
              <p:spPr>
                <a:xfrm>
                  <a:off x="833742" y="934216"/>
                  <a:ext cx="363441" cy="4231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C</a:t>
                  </a:r>
                  <a:r>
                    <a:rPr baseline="-25000" sz="2000">
                      <a:latin typeface="Symbol"/>
                      <a:ea typeface="Symbol"/>
                      <a:cs typeface="Symbol"/>
                      <a:sym typeface="Symbol"/>
                    </a:rPr>
                    <a:t>a</a:t>
                  </a:r>
                </a:p>
              </p:txBody>
            </p:sp>
            <p:sp>
              <p:nvSpPr>
                <p:cNvPr id="628" name="Text Box 25"/>
                <p:cNvSpPr txBox="1"/>
                <p:nvPr/>
              </p:nvSpPr>
              <p:spPr>
                <a:xfrm>
                  <a:off x="1748142" y="705616"/>
                  <a:ext cx="256615" cy="3484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C</a:t>
                  </a:r>
                </a:p>
              </p:txBody>
            </p:sp>
            <p:sp>
              <p:nvSpPr>
                <p:cNvPr id="629" name="Text Box 26"/>
                <p:cNvSpPr txBox="1"/>
                <p:nvPr/>
              </p:nvSpPr>
              <p:spPr>
                <a:xfrm>
                  <a:off x="87617" y="667516"/>
                  <a:ext cx="269229" cy="3484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N</a:t>
                  </a:r>
                </a:p>
              </p:txBody>
            </p:sp>
            <p:sp>
              <p:nvSpPr>
                <p:cNvPr id="630" name="Text Box 27"/>
                <p:cNvSpPr txBox="1"/>
                <p:nvPr/>
              </p:nvSpPr>
              <p:spPr>
                <a:xfrm>
                  <a:off x="833742" y="1620016"/>
                  <a:ext cx="256616" cy="3484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R</a:t>
                  </a:r>
                </a:p>
              </p:txBody>
            </p:sp>
            <p:sp>
              <p:nvSpPr>
                <p:cNvPr id="631" name="Text Box 29"/>
                <p:cNvSpPr txBox="1"/>
                <p:nvPr/>
              </p:nvSpPr>
              <p:spPr>
                <a:xfrm rot="10800000">
                  <a:off x="1752599" y="76200"/>
                  <a:ext cx="269229" cy="3484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O</a:t>
                  </a:r>
                </a:p>
              </p:txBody>
            </p:sp>
            <p:sp>
              <p:nvSpPr>
                <p:cNvPr id="632" name="Text Box 31"/>
                <p:cNvSpPr txBox="1"/>
                <p:nvPr/>
              </p:nvSpPr>
              <p:spPr>
                <a:xfrm rot="10800000">
                  <a:off x="0" y="0"/>
                  <a:ext cx="269228" cy="3484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H</a:t>
                  </a:r>
                </a:p>
              </p:txBody>
            </p:sp>
            <p:sp>
              <p:nvSpPr>
                <p:cNvPr id="633" name="Line 33"/>
                <p:cNvSpPr/>
                <p:nvPr/>
              </p:nvSpPr>
              <p:spPr>
                <a:xfrm flipV="1">
                  <a:off x="194297" y="348428"/>
                  <a:ext cx="1" cy="30480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4" name="Line 34"/>
                <p:cNvSpPr/>
                <p:nvPr/>
              </p:nvSpPr>
              <p:spPr>
                <a:xfrm>
                  <a:off x="346697" y="881828"/>
                  <a:ext cx="457201" cy="15240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5" name="Line 35"/>
                <p:cNvSpPr/>
                <p:nvPr/>
              </p:nvSpPr>
              <p:spPr>
                <a:xfrm flipV="1">
                  <a:off x="956297" y="1262828"/>
                  <a:ext cx="1" cy="38100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6" name="Line 36"/>
                <p:cNvSpPr/>
                <p:nvPr/>
              </p:nvSpPr>
              <p:spPr>
                <a:xfrm flipV="1">
                  <a:off x="1184897" y="881828"/>
                  <a:ext cx="533401" cy="15240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7" name="Line 37"/>
                <p:cNvSpPr/>
                <p:nvPr/>
              </p:nvSpPr>
              <p:spPr>
                <a:xfrm>
                  <a:off x="2023097" y="958028"/>
                  <a:ext cx="304801" cy="15240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8" name="Line 38"/>
                <p:cNvSpPr/>
                <p:nvPr/>
              </p:nvSpPr>
              <p:spPr>
                <a:xfrm flipV="1">
                  <a:off x="1870697" y="424628"/>
                  <a:ext cx="1" cy="30480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9" name="Line 39"/>
                <p:cNvSpPr/>
                <p:nvPr/>
              </p:nvSpPr>
              <p:spPr>
                <a:xfrm flipV="1">
                  <a:off x="1946897" y="424628"/>
                  <a:ext cx="1" cy="30480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41" name="Text Box 40"/>
              <p:cNvSpPr txBox="1"/>
              <p:nvPr/>
            </p:nvSpPr>
            <p:spPr>
              <a:xfrm>
                <a:off x="3508305" y="1807456"/>
                <a:ext cx="444461" cy="3114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i="1" sz="16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n+1</a:t>
                </a:r>
              </a:p>
            </p:txBody>
          </p:sp>
          <p:sp>
            <p:nvSpPr>
              <p:cNvPr id="642" name="Text Box 43"/>
              <p:cNvSpPr txBox="1"/>
              <p:nvPr/>
            </p:nvSpPr>
            <p:spPr>
              <a:xfrm>
                <a:off x="1161980" y="1669344"/>
                <a:ext cx="269228" cy="348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H</a:t>
                </a:r>
              </a:p>
            </p:txBody>
          </p:sp>
          <p:sp>
            <p:nvSpPr>
              <p:cNvPr id="643" name="Line 44"/>
              <p:cNvSpPr/>
              <p:nvPr/>
            </p:nvSpPr>
            <p:spPr>
              <a:xfrm>
                <a:off x="1268660" y="1212144"/>
                <a:ext cx="1" cy="4572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44" name="Text Box 45"/>
              <p:cNvSpPr txBox="1"/>
              <p:nvPr/>
            </p:nvSpPr>
            <p:spPr>
              <a:xfrm rot="10800000">
                <a:off x="3360362" y="163627"/>
                <a:ext cx="269229" cy="348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H</a:t>
                </a:r>
              </a:p>
            </p:txBody>
          </p:sp>
          <p:sp>
            <p:nvSpPr>
              <p:cNvPr id="645" name="Line 46"/>
              <p:cNvSpPr/>
              <p:nvPr/>
            </p:nvSpPr>
            <p:spPr>
              <a:xfrm flipV="1">
                <a:off x="3478460" y="602544"/>
                <a:ext cx="1" cy="4572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647" name="Line 47"/>
            <p:cNvSpPr/>
            <p:nvPr/>
          </p:nvSpPr>
          <p:spPr>
            <a:xfrm>
              <a:off x="2399030" y="808036"/>
              <a:ext cx="990600" cy="1371602"/>
            </a:xfrm>
            <a:prstGeom prst="line">
              <a:avLst/>
            </a:prstGeom>
            <a:noFill/>
            <a:ln w="53975" cap="flat">
              <a:solidFill>
                <a:srgbClr val="FF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8" name="Text Box 48"/>
            <p:cNvSpPr txBox="1"/>
            <p:nvPr/>
          </p:nvSpPr>
          <p:spPr>
            <a:xfrm>
              <a:off x="1346200" y="0"/>
              <a:ext cx="2010282" cy="482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i="1" sz="2800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Peptide bond</a:t>
              </a:r>
            </a:p>
          </p:txBody>
        </p:sp>
        <p:sp>
          <p:nvSpPr>
            <p:cNvPr id="649" name="Text Box 5"/>
            <p:cNvSpPr txBox="1"/>
            <p:nvPr/>
          </p:nvSpPr>
          <p:spPr>
            <a:xfrm>
              <a:off x="0" y="1760537"/>
              <a:ext cx="598957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>
                  <a:solidFill>
                    <a:srgbClr val="FF33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Nter</a:t>
              </a:r>
            </a:p>
          </p:txBody>
        </p:sp>
        <p:sp>
          <p:nvSpPr>
            <p:cNvPr id="650" name="Text Box 6"/>
            <p:cNvSpPr txBox="1"/>
            <p:nvPr/>
          </p:nvSpPr>
          <p:spPr>
            <a:xfrm>
              <a:off x="6273799" y="2232025"/>
              <a:ext cx="58757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>
                  <a:solidFill>
                    <a:srgbClr val="FF33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Cter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Text Box 5"/>
          <p:cNvSpPr txBox="1"/>
          <p:nvPr/>
        </p:nvSpPr>
        <p:spPr>
          <a:xfrm>
            <a:off x="2909570" y="414337"/>
            <a:ext cx="2907963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The Peptide Bond</a:t>
            </a:r>
          </a:p>
        </p:txBody>
      </p:sp>
      <p:grpSp>
        <p:nvGrpSpPr>
          <p:cNvPr id="717" name="Group"/>
          <p:cNvGrpSpPr/>
          <p:nvPr/>
        </p:nvGrpSpPr>
        <p:grpSpPr>
          <a:xfrm>
            <a:off x="1606233" y="1042987"/>
            <a:ext cx="6218140" cy="5522093"/>
            <a:chOff x="0" y="0"/>
            <a:chExt cx="6218139" cy="5522091"/>
          </a:xfrm>
        </p:grpSpPr>
        <p:sp>
          <p:nvSpPr>
            <p:cNvPr id="654" name="Rectangle 2"/>
            <p:cNvSpPr/>
            <p:nvPr/>
          </p:nvSpPr>
          <p:spPr>
            <a:xfrm rot="20112372">
              <a:off x="1835467" y="990600"/>
              <a:ext cx="2057401" cy="1219201"/>
            </a:xfrm>
            <a:prstGeom prst="rect">
              <a:avLst/>
            </a:prstGeom>
            <a:solidFill>
              <a:srgbClr val="FFCC00">
                <a:alpha val="79999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655" name="Line 3"/>
            <p:cNvSpPr/>
            <p:nvPr/>
          </p:nvSpPr>
          <p:spPr>
            <a:xfrm>
              <a:off x="1987867" y="152400"/>
              <a:ext cx="990600" cy="1371601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56" name="AutoShape 4"/>
            <p:cNvSpPr/>
            <p:nvPr/>
          </p:nvSpPr>
          <p:spPr>
            <a:xfrm>
              <a:off x="1530667" y="0"/>
              <a:ext cx="1524001" cy="3810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657" name="Text Box 6"/>
            <p:cNvSpPr txBox="1"/>
            <p:nvPr/>
          </p:nvSpPr>
          <p:spPr>
            <a:xfrm>
              <a:off x="1636712" y="1295400"/>
              <a:ext cx="349886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</a:t>
              </a:r>
              <a:r>
                <a:rPr baseline="-25000" sz="2000">
                  <a:latin typeface="Symbol"/>
                  <a:ea typeface="Symbol"/>
                  <a:cs typeface="Symbol"/>
                  <a:sym typeface="Symbol"/>
                </a:rPr>
                <a:t>a</a:t>
              </a:r>
            </a:p>
          </p:txBody>
        </p:sp>
        <p:sp>
          <p:nvSpPr>
            <p:cNvPr id="658" name="Text Box 7"/>
            <p:cNvSpPr txBox="1"/>
            <p:nvPr/>
          </p:nvSpPr>
          <p:spPr>
            <a:xfrm>
              <a:off x="2551112" y="1524000"/>
              <a:ext cx="256615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659" name="Text Box 8"/>
            <p:cNvSpPr txBox="1"/>
            <p:nvPr/>
          </p:nvSpPr>
          <p:spPr>
            <a:xfrm>
              <a:off x="890587" y="1562100"/>
              <a:ext cx="269228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660" name="Text Box 9"/>
            <p:cNvSpPr txBox="1"/>
            <p:nvPr/>
          </p:nvSpPr>
          <p:spPr>
            <a:xfrm>
              <a:off x="1636712" y="598487"/>
              <a:ext cx="375148" cy="550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</a:t>
              </a:r>
              <a:r>
                <a:rPr baseline="-25000" i="1" sz="2800"/>
                <a:t>n</a:t>
              </a:r>
            </a:p>
          </p:txBody>
        </p:sp>
        <p:sp>
          <p:nvSpPr>
            <p:cNvPr id="661" name="Text Box 11"/>
            <p:cNvSpPr txBox="1"/>
            <p:nvPr/>
          </p:nvSpPr>
          <p:spPr>
            <a:xfrm>
              <a:off x="2566987" y="2171700"/>
              <a:ext cx="26922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62" name="Text Box 13"/>
            <p:cNvSpPr txBox="1"/>
            <p:nvPr/>
          </p:nvSpPr>
          <p:spPr>
            <a:xfrm>
              <a:off x="814387" y="2247900"/>
              <a:ext cx="26922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63" name="Line 14"/>
            <p:cNvSpPr/>
            <p:nvPr/>
          </p:nvSpPr>
          <p:spPr>
            <a:xfrm>
              <a:off x="616267" y="1333500"/>
              <a:ext cx="304801" cy="3048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4" name="Line 15"/>
            <p:cNvSpPr/>
            <p:nvPr/>
          </p:nvSpPr>
          <p:spPr>
            <a:xfrm>
              <a:off x="997267" y="1943100"/>
              <a:ext cx="1" cy="3048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5" name="Line 16"/>
            <p:cNvSpPr/>
            <p:nvPr/>
          </p:nvSpPr>
          <p:spPr>
            <a:xfrm flipV="1">
              <a:off x="1149667" y="1562099"/>
              <a:ext cx="457201" cy="15240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6" name="Line 17"/>
            <p:cNvSpPr/>
            <p:nvPr/>
          </p:nvSpPr>
          <p:spPr>
            <a:xfrm>
              <a:off x="1759267" y="952500"/>
              <a:ext cx="1" cy="3810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7" name="Line 18"/>
            <p:cNvSpPr/>
            <p:nvPr/>
          </p:nvSpPr>
          <p:spPr>
            <a:xfrm>
              <a:off x="1987867" y="1562099"/>
              <a:ext cx="533401" cy="15240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8" name="Line 19"/>
            <p:cNvSpPr/>
            <p:nvPr/>
          </p:nvSpPr>
          <p:spPr>
            <a:xfrm flipV="1">
              <a:off x="2826066" y="1485900"/>
              <a:ext cx="304801" cy="1524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9" name="Line 20"/>
            <p:cNvSpPr/>
            <p:nvPr/>
          </p:nvSpPr>
          <p:spPr>
            <a:xfrm>
              <a:off x="2673667" y="1866900"/>
              <a:ext cx="1" cy="3048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0" name="Line 21"/>
            <p:cNvSpPr/>
            <p:nvPr/>
          </p:nvSpPr>
          <p:spPr>
            <a:xfrm>
              <a:off x="2749867" y="1866900"/>
              <a:ext cx="1" cy="3048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1" name="Text Box 22"/>
            <p:cNvSpPr txBox="1"/>
            <p:nvPr/>
          </p:nvSpPr>
          <p:spPr>
            <a:xfrm>
              <a:off x="3833812" y="1524000"/>
              <a:ext cx="363441" cy="4231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</a:t>
              </a:r>
              <a:r>
                <a:rPr baseline="-25000" sz="2000">
                  <a:latin typeface="Symbol"/>
                  <a:ea typeface="Symbol"/>
                  <a:cs typeface="Symbol"/>
                  <a:sym typeface="Symbol"/>
                </a:rPr>
                <a:t>a</a:t>
              </a:r>
            </a:p>
          </p:txBody>
        </p:sp>
        <p:sp>
          <p:nvSpPr>
            <p:cNvPr id="672" name="Text Box 23"/>
            <p:cNvSpPr txBox="1"/>
            <p:nvPr/>
          </p:nvSpPr>
          <p:spPr>
            <a:xfrm>
              <a:off x="4748212" y="1295400"/>
              <a:ext cx="256615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673" name="Text Box 24"/>
            <p:cNvSpPr txBox="1"/>
            <p:nvPr/>
          </p:nvSpPr>
          <p:spPr>
            <a:xfrm>
              <a:off x="3087687" y="1257300"/>
              <a:ext cx="269228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674" name="Text Box 25"/>
            <p:cNvSpPr txBox="1"/>
            <p:nvPr/>
          </p:nvSpPr>
          <p:spPr>
            <a:xfrm>
              <a:off x="3833812" y="2209800"/>
              <a:ext cx="25661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R</a:t>
              </a:r>
            </a:p>
          </p:txBody>
        </p:sp>
        <p:sp>
          <p:nvSpPr>
            <p:cNvPr id="675" name="Text Box 27"/>
            <p:cNvSpPr txBox="1"/>
            <p:nvPr/>
          </p:nvSpPr>
          <p:spPr>
            <a:xfrm rot="10800000">
              <a:off x="4752669" y="665983"/>
              <a:ext cx="269229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76" name="Text Box 29"/>
            <p:cNvSpPr txBox="1"/>
            <p:nvPr/>
          </p:nvSpPr>
          <p:spPr>
            <a:xfrm rot="10800000">
              <a:off x="3000069" y="589783"/>
              <a:ext cx="269228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77" name="Line 31"/>
            <p:cNvSpPr/>
            <p:nvPr/>
          </p:nvSpPr>
          <p:spPr>
            <a:xfrm flipV="1">
              <a:off x="3194367" y="938212"/>
              <a:ext cx="1" cy="3048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8" name="Line 32"/>
            <p:cNvSpPr/>
            <p:nvPr/>
          </p:nvSpPr>
          <p:spPr>
            <a:xfrm>
              <a:off x="3346767" y="1471612"/>
              <a:ext cx="457201" cy="1524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9" name="Line 33"/>
            <p:cNvSpPr/>
            <p:nvPr/>
          </p:nvSpPr>
          <p:spPr>
            <a:xfrm flipV="1">
              <a:off x="3956367" y="1852612"/>
              <a:ext cx="1" cy="3810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0" name="Line 34"/>
            <p:cNvSpPr/>
            <p:nvPr/>
          </p:nvSpPr>
          <p:spPr>
            <a:xfrm flipV="1">
              <a:off x="4184967" y="1471612"/>
              <a:ext cx="533401" cy="1524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1" name="Line 35"/>
            <p:cNvSpPr/>
            <p:nvPr/>
          </p:nvSpPr>
          <p:spPr>
            <a:xfrm>
              <a:off x="5023167" y="1547811"/>
              <a:ext cx="304801" cy="15240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2" name="Line 36"/>
            <p:cNvSpPr/>
            <p:nvPr/>
          </p:nvSpPr>
          <p:spPr>
            <a:xfrm flipV="1">
              <a:off x="4870767" y="1014412"/>
              <a:ext cx="1" cy="3048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3" name="Line 37"/>
            <p:cNvSpPr/>
            <p:nvPr/>
          </p:nvSpPr>
          <p:spPr>
            <a:xfrm flipV="1">
              <a:off x="4946967" y="1014412"/>
              <a:ext cx="1" cy="3048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4" name="Text Box 38"/>
            <p:cNvSpPr txBox="1"/>
            <p:nvPr/>
          </p:nvSpPr>
          <p:spPr>
            <a:xfrm>
              <a:off x="3998912" y="2271712"/>
              <a:ext cx="444461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n+1</a:t>
              </a:r>
            </a:p>
          </p:txBody>
        </p:sp>
        <p:sp>
          <p:nvSpPr>
            <p:cNvPr id="685" name="Text Box 39"/>
            <p:cNvSpPr txBox="1"/>
            <p:nvPr/>
          </p:nvSpPr>
          <p:spPr>
            <a:xfrm>
              <a:off x="1652587" y="2133600"/>
              <a:ext cx="26922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86" name="Line 40"/>
            <p:cNvSpPr/>
            <p:nvPr/>
          </p:nvSpPr>
          <p:spPr>
            <a:xfrm>
              <a:off x="1759267" y="1676400"/>
              <a:ext cx="1" cy="4572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7" name="Text Box 41"/>
            <p:cNvSpPr txBox="1"/>
            <p:nvPr/>
          </p:nvSpPr>
          <p:spPr>
            <a:xfrm rot="10800000">
              <a:off x="3850969" y="627883"/>
              <a:ext cx="269228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88" name="Line 42"/>
            <p:cNvSpPr/>
            <p:nvPr/>
          </p:nvSpPr>
          <p:spPr>
            <a:xfrm flipV="1">
              <a:off x="3969067" y="1066800"/>
              <a:ext cx="1" cy="4572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9" name="Text Box 43"/>
            <p:cNvSpPr txBox="1"/>
            <p:nvPr/>
          </p:nvSpPr>
          <p:spPr>
            <a:xfrm>
              <a:off x="1576387" y="0"/>
              <a:ext cx="1465670" cy="372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i="1" sz="2000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Peptide bond</a:t>
              </a:r>
            </a:p>
          </p:txBody>
        </p:sp>
        <p:sp>
          <p:nvSpPr>
            <p:cNvPr id="690" name="Text Box 44"/>
            <p:cNvSpPr txBox="1"/>
            <p:nvPr/>
          </p:nvSpPr>
          <p:spPr>
            <a:xfrm>
              <a:off x="0" y="3876675"/>
              <a:ext cx="363440" cy="4231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</a:t>
              </a:r>
              <a:r>
                <a:rPr baseline="-25000" sz="2000">
                  <a:latin typeface="Symbol"/>
                  <a:ea typeface="Symbol"/>
                  <a:cs typeface="Symbol"/>
                  <a:sym typeface="Symbol"/>
                </a:rPr>
                <a:t>a</a:t>
              </a:r>
            </a:p>
          </p:txBody>
        </p:sp>
        <p:sp>
          <p:nvSpPr>
            <p:cNvPr id="691" name="Text Box 45"/>
            <p:cNvSpPr txBox="1"/>
            <p:nvPr/>
          </p:nvSpPr>
          <p:spPr>
            <a:xfrm>
              <a:off x="914400" y="4105275"/>
              <a:ext cx="25661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692" name="Text Box 46"/>
            <p:cNvSpPr txBox="1"/>
            <p:nvPr/>
          </p:nvSpPr>
          <p:spPr>
            <a:xfrm>
              <a:off x="930275" y="4752975"/>
              <a:ext cx="26922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93" name="Line 47"/>
            <p:cNvSpPr/>
            <p:nvPr/>
          </p:nvSpPr>
          <p:spPr>
            <a:xfrm>
              <a:off x="351155" y="4143374"/>
              <a:ext cx="533401" cy="15240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94" name="Line 48"/>
            <p:cNvSpPr/>
            <p:nvPr/>
          </p:nvSpPr>
          <p:spPr>
            <a:xfrm flipV="1">
              <a:off x="1189355" y="4067174"/>
              <a:ext cx="304801" cy="15240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95" name="Line 49"/>
            <p:cNvSpPr/>
            <p:nvPr/>
          </p:nvSpPr>
          <p:spPr>
            <a:xfrm>
              <a:off x="1036955" y="4448175"/>
              <a:ext cx="1" cy="3048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96" name="Line 50"/>
            <p:cNvSpPr/>
            <p:nvPr/>
          </p:nvSpPr>
          <p:spPr>
            <a:xfrm>
              <a:off x="1113155" y="4448175"/>
              <a:ext cx="1" cy="3048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97" name="Text Box 51"/>
            <p:cNvSpPr txBox="1"/>
            <p:nvPr/>
          </p:nvSpPr>
          <p:spPr>
            <a:xfrm>
              <a:off x="2197100" y="4105275"/>
              <a:ext cx="363440" cy="4231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</a:t>
              </a:r>
              <a:r>
                <a:rPr baseline="-25000" sz="2000">
                  <a:latin typeface="Symbol"/>
                  <a:ea typeface="Symbol"/>
                  <a:cs typeface="Symbol"/>
                  <a:sym typeface="Symbol"/>
                </a:rPr>
                <a:t>a</a:t>
              </a:r>
            </a:p>
          </p:txBody>
        </p:sp>
        <p:sp>
          <p:nvSpPr>
            <p:cNvPr id="698" name="Text Box 52"/>
            <p:cNvSpPr txBox="1"/>
            <p:nvPr/>
          </p:nvSpPr>
          <p:spPr>
            <a:xfrm>
              <a:off x="1450975" y="3838575"/>
              <a:ext cx="26922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699" name="Text Box 53"/>
            <p:cNvSpPr txBox="1"/>
            <p:nvPr/>
          </p:nvSpPr>
          <p:spPr>
            <a:xfrm rot="10800000">
              <a:off x="1387169" y="3471096"/>
              <a:ext cx="26922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00" name="Line 54"/>
            <p:cNvSpPr/>
            <p:nvPr/>
          </p:nvSpPr>
          <p:spPr>
            <a:xfrm flipV="1">
              <a:off x="1557655" y="3519487"/>
              <a:ext cx="1" cy="3048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01" name="Line 55"/>
            <p:cNvSpPr/>
            <p:nvPr/>
          </p:nvSpPr>
          <p:spPr>
            <a:xfrm>
              <a:off x="1710054" y="4052887"/>
              <a:ext cx="457202" cy="1524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02" name="Text Box 56"/>
            <p:cNvSpPr txBox="1"/>
            <p:nvPr/>
          </p:nvSpPr>
          <p:spPr>
            <a:xfrm>
              <a:off x="3749675" y="3914775"/>
              <a:ext cx="26922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03" name="Text Box 57"/>
            <p:cNvSpPr txBox="1"/>
            <p:nvPr/>
          </p:nvSpPr>
          <p:spPr>
            <a:xfrm>
              <a:off x="4572000" y="4181475"/>
              <a:ext cx="25661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704" name="Text Box 58"/>
            <p:cNvSpPr txBox="1"/>
            <p:nvPr/>
          </p:nvSpPr>
          <p:spPr>
            <a:xfrm>
              <a:off x="4587875" y="4824412"/>
              <a:ext cx="352758" cy="410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</a:t>
              </a:r>
              <a:r>
                <a:rPr baseline="-25000">
                  <a:latin typeface="Symbol"/>
                  <a:ea typeface="Symbol"/>
                  <a:cs typeface="Symbol"/>
                  <a:sym typeface="Symbol"/>
                </a:rPr>
                <a:t>a</a:t>
              </a:r>
            </a:p>
          </p:txBody>
        </p:sp>
        <p:sp>
          <p:nvSpPr>
            <p:cNvPr id="705" name="Line 59"/>
            <p:cNvSpPr/>
            <p:nvPr/>
          </p:nvSpPr>
          <p:spPr>
            <a:xfrm flipV="1">
              <a:off x="4846954" y="4143374"/>
              <a:ext cx="304801" cy="15240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06" name="Line 60"/>
            <p:cNvSpPr/>
            <p:nvPr/>
          </p:nvSpPr>
          <p:spPr>
            <a:xfrm>
              <a:off x="4694554" y="4524375"/>
              <a:ext cx="1" cy="3048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07" name="Text Box 61"/>
            <p:cNvSpPr txBox="1"/>
            <p:nvPr/>
          </p:nvSpPr>
          <p:spPr>
            <a:xfrm>
              <a:off x="5854700" y="4181475"/>
              <a:ext cx="363440" cy="4231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</a:t>
              </a:r>
              <a:r>
                <a:rPr baseline="-25000" sz="2000">
                  <a:latin typeface="Symbol"/>
                  <a:ea typeface="Symbol"/>
                  <a:cs typeface="Symbol"/>
                  <a:sym typeface="Symbol"/>
                </a:rPr>
                <a:t>a</a:t>
              </a:r>
            </a:p>
          </p:txBody>
        </p:sp>
        <p:sp>
          <p:nvSpPr>
            <p:cNvPr id="708" name="Text Box 62"/>
            <p:cNvSpPr txBox="1"/>
            <p:nvPr/>
          </p:nvSpPr>
          <p:spPr>
            <a:xfrm>
              <a:off x="5108575" y="3914775"/>
              <a:ext cx="26922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709" name="Text Box 63"/>
            <p:cNvSpPr txBox="1"/>
            <p:nvPr/>
          </p:nvSpPr>
          <p:spPr>
            <a:xfrm rot="10800000">
              <a:off x="5020958" y="3247258"/>
              <a:ext cx="269228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10" name="Line 64"/>
            <p:cNvSpPr/>
            <p:nvPr/>
          </p:nvSpPr>
          <p:spPr>
            <a:xfrm flipV="1">
              <a:off x="5215255" y="3595687"/>
              <a:ext cx="1" cy="3048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1" name="Line 65"/>
            <p:cNvSpPr/>
            <p:nvPr/>
          </p:nvSpPr>
          <p:spPr>
            <a:xfrm>
              <a:off x="5367654" y="4129087"/>
              <a:ext cx="457202" cy="1524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2" name="Line 66"/>
            <p:cNvSpPr/>
            <p:nvPr/>
          </p:nvSpPr>
          <p:spPr>
            <a:xfrm>
              <a:off x="4161155" y="4143374"/>
              <a:ext cx="381001" cy="15240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3" name="Line 67"/>
            <p:cNvSpPr/>
            <p:nvPr/>
          </p:nvSpPr>
          <p:spPr>
            <a:xfrm>
              <a:off x="4161155" y="4219574"/>
              <a:ext cx="381001" cy="15240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4" name="Text Box 68"/>
            <p:cNvSpPr txBox="1"/>
            <p:nvPr/>
          </p:nvSpPr>
          <p:spPr>
            <a:xfrm>
              <a:off x="1487487" y="2843212"/>
              <a:ext cx="261885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i="1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The peptide bond is planar</a:t>
              </a:r>
            </a:p>
          </p:txBody>
        </p:sp>
        <p:sp>
          <p:nvSpPr>
            <p:cNvPr id="715" name="Text Box 69"/>
            <p:cNvSpPr txBox="1"/>
            <p:nvPr/>
          </p:nvSpPr>
          <p:spPr>
            <a:xfrm>
              <a:off x="3773487" y="5173662"/>
              <a:ext cx="202871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Conformation </a:t>
              </a:r>
              <a:r>
                <a:t>“</a:t>
              </a:r>
              <a:r>
                <a:t>Cis</a:t>
              </a:r>
              <a:r>
                <a:t>”</a:t>
              </a:r>
            </a:p>
          </p:txBody>
        </p:sp>
        <p:sp>
          <p:nvSpPr>
            <p:cNvPr id="716" name="Text Box 70"/>
            <p:cNvSpPr txBox="1"/>
            <p:nvPr/>
          </p:nvSpPr>
          <p:spPr>
            <a:xfrm>
              <a:off x="344487" y="5119687"/>
              <a:ext cx="2274278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Conformation </a:t>
              </a:r>
              <a:r>
                <a:t>“</a:t>
              </a:r>
              <a:r>
                <a:t>Trans</a:t>
              </a:r>
              <a:r>
                <a:t>”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36746" t="0" r="45181" b="1110"/>
          <a:stretch>
            <a:fillRect/>
          </a:stretch>
        </p:blipFill>
        <p:spPr>
          <a:xfrm>
            <a:off x="1219200" y="952500"/>
            <a:ext cx="1143000" cy="5086350"/>
          </a:xfrm>
          <a:prstGeom prst="rect">
            <a:avLst/>
          </a:prstGeom>
          <a:ln w="12700">
            <a:miter lim="400000"/>
          </a:ln>
        </p:spPr>
      </p:pic>
      <p:sp>
        <p:nvSpPr>
          <p:cNvPr id="720" name="Text Box 5"/>
          <p:cNvSpPr txBox="1"/>
          <p:nvPr/>
        </p:nvSpPr>
        <p:spPr>
          <a:xfrm>
            <a:off x="626744" y="5600700"/>
            <a:ext cx="598958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Nter</a:t>
            </a:r>
          </a:p>
        </p:txBody>
      </p:sp>
      <p:sp>
        <p:nvSpPr>
          <p:cNvPr id="721" name="Text Box 6"/>
          <p:cNvSpPr txBox="1"/>
          <p:nvPr/>
        </p:nvSpPr>
        <p:spPr>
          <a:xfrm>
            <a:off x="639444" y="1562100"/>
            <a:ext cx="58757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Cter</a:t>
            </a:r>
          </a:p>
        </p:txBody>
      </p:sp>
      <p:pic>
        <p:nvPicPr>
          <p:cNvPr id="72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34337" t="0" r="40360" b="1110"/>
          <a:stretch>
            <a:fillRect/>
          </a:stretch>
        </p:blipFill>
        <p:spPr>
          <a:xfrm>
            <a:off x="3581399" y="990600"/>
            <a:ext cx="1600201" cy="5086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3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35542" t="0" r="40361" b="7037"/>
          <a:stretch>
            <a:fillRect/>
          </a:stretch>
        </p:blipFill>
        <p:spPr>
          <a:xfrm>
            <a:off x="6324600" y="914400"/>
            <a:ext cx="1524000" cy="4781550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Line 9"/>
          <p:cNvSpPr/>
          <p:nvPr/>
        </p:nvSpPr>
        <p:spPr>
          <a:xfrm>
            <a:off x="6858000" y="2133600"/>
            <a:ext cx="0" cy="304800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725" name="Line 10"/>
          <p:cNvSpPr/>
          <p:nvPr/>
        </p:nvSpPr>
        <p:spPr>
          <a:xfrm>
            <a:off x="7239000" y="2362200"/>
            <a:ext cx="0" cy="304800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726" name="Line 11"/>
          <p:cNvSpPr/>
          <p:nvPr/>
        </p:nvSpPr>
        <p:spPr>
          <a:xfrm>
            <a:off x="6857999" y="2819400"/>
            <a:ext cx="76201" cy="304800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727" name="Text Box 12"/>
          <p:cNvSpPr txBox="1"/>
          <p:nvPr/>
        </p:nvSpPr>
        <p:spPr>
          <a:xfrm>
            <a:off x="3611245" y="390525"/>
            <a:ext cx="136072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Helices</a:t>
            </a:r>
          </a:p>
        </p:txBody>
      </p:sp>
      <p:sp>
        <p:nvSpPr>
          <p:cNvPr id="728" name="Line 13"/>
          <p:cNvSpPr/>
          <p:nvPr/>
        </p:nvSpPr>
        <p:spPr>
          <a:xfrm>
            <a:off x="7162799" y="2590800"/>
            <a:ext cx="152401" cy="381000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729" name="Line 14"/>
          <p:cNvSpPr/>
          <p:nvPr/>
        </p:nvSpPr>
        <p:spPr>
          <a:xfrm>
            <a:off x="7010400" y="3048000"/>
            <a:ext cx="0" cy="381000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730" name="Line 15"/>
          <p:cNvSpPr/>
          <p:nvPr/>
        </p:nvSpPr>
        <p:spPr>
          <a:xfrm>
            <a:off x="7315199" y="3276600"/>
            <a:ext cx="76201" cy="304800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731" name="Line 16"/>
          <p:cNvSpPr/>
          <p:nvPr/>
        </p:nvSpPr>
        <p:spPr>
          <a:xfrm>
            <a:off x="7086599" y="3581400"/>
            <a:ext cx="76201" cy="304800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732" name="Line 17"/>
          <p:cNvSpPr/>
          <p:nvPr/>
        </p:nvSpPr>
        <p:spPr>
          <a:xfrm>
            <a:off x="6858000" y="3733800"/>
            <a:ext cx="0" cy="381000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733" name="Line 19"/>
          <p:cNvSpPr/>
          <p:nvPr/>
        </p:nvSpPr>
        <p:spPr>
          <a:xfrm>
            <a:off x="7162799" y="3962399"/>
            <a:ext cx="76202" cy="381002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734" name="Line 20"/>
          <p:cNvSpPr/>
          <p:nvPr/>
        </p:nvSpPr>
        <p:spPr>
          <a:xfrm>
            <a:off x="7315199" y="4190999"/>
            <a:ext cx="76202" cy="381002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735" name="Line 21"/>
          <p:cNvSpPr/>
          <p:nvPr/>
        </p:nvSpPr>
        <p:spPr>
          <a:xfrm>
            <a:off x="7010400" y="4343400"/>
            <a:ext cx="0" cy="381000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736" name="Text Box 22"/>
          <p:cNvSpPr txBox="1"/>
          <p:nvPr/>
        </p:nvSpPr>
        <p:spPr>
          <a:xfrm>
            <a:off x="5417820" y="5791200"/>
            <a:ext cx="351550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Hydrogen bonds: O (i) &lt;-&gt; N (i+4)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 Box 3"/>
          <p:cNvSpPr txBox="1"/>
          <p:nvPr/>
        </p:nvSpPr>
        <p:spPr>
          <a:xfrm>
            <a:off x="655319" y="1237204"/>
            <a:ext cx="4682839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Proteins: The Molecule of Life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Proteins: Building Blocks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Proteins: Secondary Structures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Proteins: Tertiary and Quartenary</a:t>
            </a: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			  Structure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Proteins: Geometry</a:t>
            </a:r>
          </a:p>
        </p:txBody>
      </p:sp>
      <p:pic>
        <p:nvPicPr>
          <p:cNvPr id="17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0" y="2289175"/>
            <a:ext cx="2074864" cy="3171825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ext Box 2"/>
          <p:cNvSpPr txBox="1"/>
          <p:nvPr/>
        </p:nvSpPr>
        <p:spPr>
          <a:xfrm>
            <a:off x="3623945" y="425450"/>
            <a:ext cx="1545987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rcRect l="0" t="0" r="771" b="42480"/>
          <a:stretch>
            <a:fillRect/>
          </a:stretch>
        </p:blipFill>
        <p:spPr>
          <a:xfrm>
            <a:off x="609599" y="609599"/>
            <a:ext cx="8208965" cy="5092702"/>
          </a:xfrm>
          <a:prstGeom prst="rect">
            <a:avLst/>
          </a:prstGeom>
          <a:ln w="12700">
            <a:miter lim="400000"/>
          </a:ln>
        </p:spPr>
      </p:pic>
      <p:sp>
        <p:nvSpPr>
          <p:cNvPr id="739" name="Text Box 10"/>
          <p:cNvSpPr txBox="1"/>
          <p:nvPr/>
        </p:nvSpPr>
        <p:spPr>
          <a:xfrm>
            <a:off x="3611245" y="347663"/>
            <a:ext cx="136072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Helices</a:t>
            </a:r>
          </a:p>
        </p:txBody>
      </p:sp>
      <p:grpSp>
        <p:nvGrpSpPr>
          <p:cNvPr id="742" name="Group 33"/>
          <p:cNvGrpSpPr/>
          <p:nvPr/>
        </p:nvGrpSpPr>
        <p:grpSpPr>
          <a:xfrm>
            <a:off x="1050925" y="6019799"/>
            <a:ext cx="1524000" cy="533401"/>
            <a:chOff x="0" y="0"/>
            <a:chExt cx="1524000" cy="533400"/>
          </a:xfrm>
        </p:grpSpPr>
        <p:sp>
          <p:nvSpPr>
            <p:cNvPr id="740" name="Text Box 24"/>
            <p:cNvSpPr txBox="1"/>
            <p:nvPr/>
          </p:nvSpPr>
          <p:spPr>
            <a:xfrm>
              <a:off x="213995" y="0"/>
              <a:ext cx="1171982" cy="444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000">
                  <a:solidFill>
                    <a:srgbClr val="FF33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3</a:t>
              </a:r>
              <a:r>
                <a:rPr baseline="-25000"/>
                <a:t>10</a:t>
              </a:r>
              <a:r>
                <a:t> helix</a:t>
              </a:r>
            </a:p>
          </p:txBody>
        </p:sp>
        <p:sp>
          <p:nvSpPr>
            <p:cNvPr id="741" name="AutoShape 27"/>
            <p:cNvSpPr/>
            <p:nvPr/>
          </p:nvSpPr>
          <p:spPr>
            <a:xfrm>
              <a:off x="0" y="0"/>
              <a:ext cx="1524000" cy="533400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grpSp>
        <p:nvGrpSpPr>
          <p:cNvPr id="745" name="Group 34"/>
          <p:cNvGrpSpPr/>
          <p:nvPr/>
        </p:nvGrpSpPr>
        <p:grpSpPr>
          <a:xfrm>
            <a:off x="3276599" y="6019800"/>
            <a:ext cx="1693209" cy="533400"/>
            <a:chOff x="0" y="0"/>
            <a:chExt cx="1693207" cy="533400"/>
          </a:xfrm>
        </p:grpSpPr>
        <p:sp>
          <p:nvSpPr>
            <p:cNvPr id="743" name="Text Box 25"/>
            <p:cNvSpPr txBox="1"/>
            <p:nvPr/>
          </p:nvSpPr>
          <p:spPr>
            <a:xfrm>
              <a:off x="45719" y="76200"/>
              <a:ext cx="1647489" cy="444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000">
                  <a:solidFill>
                    <a:srgbClr val="FF3300"/>
                  </a:solidFill>
                  <a:latin typeface="Symbol"/>
                  <a:ea typeface="Symbol"/>
                  <a:cs typeface="Symbol"/>
                  <a:sym typeface="Symbol"/>
                </a:defRPr>
              </a:pPr>
              <a:r>
                <a:t>a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helix (4</a:t>
              </a:r>
              <a:r>
                <a:rPr baseline="-25000">
                  <a:latin typeface="Verdana"/>
                  <a:ea typeface="Verdana"/>
                  <a:cs typeface="Verdana"/>
                  <a:sym typeface="Verdana"/>
                </a:rPr>
                <a:t>13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)</a:t>
              </a:r>
            </a:p>
          </p:txBody>
        </p:sp>
        <p:sp>
          <p:nvSpPr>
            <p:cNvPr id="744" name="AutoShape 28"/>
            <p:cNvSpPr/>
            <p:nvPr/>
          </p:nvSpPr>
          <p:spPr>
            <a:xfrm>
              <a:off x="0" y="0"/>
              <a:ext cx="1676400" cy="533400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grpSp>
        <p:nvGrpSpPr>
          <p:cNvPr id="748" name="Group 35"/>
          <p:cNvGrpSpPr/>
          <p:nvPr/>
        </p:nvGrpSpPr>
        <p:grpSpPr>
          <a:xfrm>
            <a:off x="5943600" y="6057899"/>
            <a:ext cx="1676401" cy="457201"/>
            <a:chOff x="0" y="0"/>
            <a:chExt cx="1676400" cy="457200"/>
          </a:xfrm>
        </p:grpSpPr>
        <p:sp>
          <p:nvSpPr>
            <p:cNvPr id="746" name="Text Box 26"/>
            <p:cNvSpPr txBox="1"/>
            <p:nvPr/>
          </p:nvSpPr>
          <p:spPr>
            <a:xfrm>
              <a:off x="45719" y="0"/>
              <a:ext cx="1626653" cy="444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000">
                  <a:solidFill>
                    <a:srgbClr val="FF3300"/>
                  </a:solidFill>
                  <a:latin typeface="Symbol"/>
                  <a:ea typeface="Symbol"/>
                  <a:cs typeface="Symbol"/>
                  <a:sym typeface="Symbol"/>
                </a:defRPr>
              </a:pPr>
              <a:r>
                <a:t>p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helix (5</a:t>
              </a:r>
              <a:r>
                <a:rPr baseline="-25000">
                  <a:latin typeface="Verdana"/>
                  <a:ea typeface="Verdana"/>
                  <a:cs typeface="Verdana"/>
                  <a:sym typeface="Verdana"/>
                </a:rPr>
                <a:t>16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)</a:t>
              </a:r>
            </a:p>
          </p:txBody>
        </p:sp>
        <p:sp>
          <p:nvSpPr>
            <p:cNvPr id="747" name="AutoShape 30"/>
            <p:cNvSpPr/>
            <p:nvPr/>
          </p:nvSpPr>
          <p:spPr>
            <a:xfrm>
              <a:off x="0" y="0"/>
              <a:ext cx="1676401" cy="457200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ext Box 3"/>
          <p:cNvSpPr txBox="1"/>
          <p:nvPr/>
        </p:nvSpPr>
        <p:spPr>
          <a:xfrm>
            <a:off x="3611245" y="458787"/>
            <a:ext cx="136072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Helices</a:t>
            </a:r>
          </a:p>
        </p:txBody>
      </p:sp>
      <p:grpSp>
        <p:nvGrpSpPr>
          <p:cNvPr id="753" name="Group 4"/>
          <p:cNvGrpSpPr/>
          <p:nvPr/>
        </p:nvGrpSpPr>
        <p:grpSpPr>
          <a:xfrm>
            <a:off x="762000" y="1676399"/>
            <a:ext cx="1524000" cy="533401"/>
            <a:chOff x="0" y="0"/>
            <a:chExt cx="1524000" cy="533400"/>
          </a:xfrm>
        </p:grpSpPr>
        <p:sp>
          <p:nvSpPr>
            <p:cNvPr id="751" name="Text Box 5"/>
            <p:cNvSpPr txBox="1"/>
            <p:nvPr/>
          </p:nvSpPr>
          <p:spPr>
            <a:xfrm>
              <a:off x="213995" y="0"/>
              <a:ext cx="1171982" cy="444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000">
                  <a:solidFill>
                    <a:srgbClr val="FF33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3</a:t>
              </a:r>
              <a:r>
                <a:rPr baseline="-25000"/>
                <a:t>10</a:t>
              </a:r>
              <a:r>
                <a:t> helix</a:t>
              </a:r>
            </a:p>
          </p:txBody>
        </p:sp>
        <p:sp>
          <p:nvSpPr>
            <p:cNvPr id="752" name="AutoShape 6"/>
            <p:cNvSpPr/>
            <p:nvPr/>
          </p:nvSpPr>
          <p:spPr>
            <a:xfrm>
              <a:off x="0" y="0"/>
              <a:ext cx="1524000" cy="533400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grpSp>
        <p:nvGrpSpPr>
          <p:cNvPr id="756" name="Group 7"/>
          <p:cNvGrpSpPr/>
          <p:nvPr/>
        </p:nvGrpSpPr>
        <p:grpSpPr>
          <a:xfrm>
            <a:off x="761999" y="4191000"/>
            <a:ext cx="1693209" cy="533400"/>
            <a:chOff x="0" y="0"/>
            <a:chExt cx="1693207" cy="533400"/>
          </a:xfrm>
        </p:grpSpPr>
        <p:sp>
          <p:nvSpPr>
            <p:cNvPr id="754" name="Text Box 8"/>
            <p:cNvSpPr txBox="1"/>
            <p:nvPr/>
          </p:nvSpPr>
          <p:spPr>
            <a:xfrm>
              <a:off x="45719" y="76200"/>
              <a:ext cx="1647489" cy="444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000">
                  <a:solidFill>
                    <a:srgbClr val="FF3300"/>
                  </a:solidFill>
                  <a:latin typeface="Symbol"/>
                  <a:ea typeface="Symbol"/>
                  <a:cs typeface="Symbol"/>
                  <a:sym typeface="Symbol"/>
                </a:defRPr>
              </a:pPr>
              <a:r>
                <a:t>a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helix (4</a:t>
              </a:r>
              <a:r>
                <a:rPr baseline="-25000">
                  <a:latin typeface="Verdana"/>
                  <a:ea typeface="Verdana"/>
                  <a:cs typeface="Verdana"/>
                  <a:sym typeface="Verdana"/>
                </a:rPr>
                <a:t>13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)</a:t>
              </a:r>
            </a:p>
          </p:txBody>
        </p:sp>
        <p:sp>
          <p:nvSpPr>
            <p:cNvPr id="755" name="AutoShape 9"/>
            <p:cNvSpPr/>
            <p:nvPr/>
          </p:nvSpPr>
          <p:spPr>
            <a:xfrm>
              <a:off x="0" y="0"/>
              <a:ext cx="1676400" cy="533400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grpSp>
        <p:nvGrpSpPr>
          <p:cNvPr id="759" name="Group 10"/>
          <p:cNvGrpSpPr/>
          <p:nvPr/>
        </p:nvGrpSpPr>
        <p:grpSpPr>
          <a:xfrm>
            <a:off x="762000" y="3047999"/>
            <a:ext cx="1676401" cy="457201"/>
            <a:chOff x="0" y="0"/>
            <a:chExt cx="1676400" cy="457200"/>
          </a:xfrm>
        </p:grpSpPr>
        <p:sp>
          <p:nvSpPr>
            <p:cNvPr id="757" name="Text Box 11"/>
            <p:cNvSpPr txBox="1"/>
            <p:nvPr/>
          </p:nvSpPr>
          <p:spPr>
            <a:xfrm>
              <a:off x="45719" y="0"/>
              <a:ext cx="1626653" cy="444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000">
                  <a:solidFill>
                    <a:srgbClr val="FF3300"/>
                  </a:solidFill>
                  <a:latin typeface="Symbol"/>
                  <a:ea typeface="Symbol"/>
                  <a:cs typeface="Symbol"/>
                  <a:sym typeface="Symbol"/>
                </a:defRPr>
              </a:pPr>
              <a:r>
                <a:t>p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helix (5</a:t>
              </a:r>
              <a:r>
                <a:rPr baseline="-25000">
                  <a:latin typeface="Verdana"/>
                  <a:ea typeface="Verdana"/>
                  <a:cs typeface="Verdana"/>
                  <a:sym typeface="Verdana"/>
                </a:rPr>
                <a:t>16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)</a:t>
              </a:r>
            </a:p>
          </p:txBody>
        </p:sp>
        <p:sp>
          <p:nvSpPr>
            <p:cNvPr id="758" name="AutoShape 12"/>
            <p:cNvSpPr/>
            <p:nvPr/>
          </p:nvSpPr>
          <p:spPr>
            <a:xfrm>
              <a:off x="0" y="0"/>
              <a:ext cx="1676401" cy="457200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sp>
        <p:nvSpPr>
          <p:cNvPr id="760" name="Text Box 13"/>
          <p:cNvSpPr txBox="1"/>
          <p:nvPr/>
        </p:nvSpPr>
        <p:spPr>
          <a:xfrm>
            <a:off x="2841308" y="1730375"/>
            <a:ext cx="6089884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000">
                <a:latin typeface="Verdana"/>
                <a:ea typeface="Verdana"/>
                <a:cs typeface="Verdana"/>
                <a:sym typeface="Verdana"/>
              </a:defRPr>
            </a:pPr>
            <a:r>
              <a:t>“</a:t>
            </a:r>
            <a:r>
              <a:t>Thin</a:t>
            </a:r>
            <a:r>
              <a:t>”</a:t>
            </a:r>
            <a:r>
              <a:t>; 3.0 residues /turn; ~ 4 % of all helices</a:t>
            </a:r>
          </a:p>
        </p:txBody>
      </p:sp>
      <p:sp>
        <p:nvSpPr>
          <p:cNvPr id="761" name="Text Box 14"/>
          <p:cNvSpPr txBox="1"/>
          <p:nvPr/>
        </p:nvSpPr>
        <p:spPr>
          <a:xfrm>
            <a:off x="2841308" y="3051175"/>
            <a:ext cx="4443473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000">
                <a:latin typeface="Verdana"/>
                <a:ea typeface="Verdana"/>
                <a:cs typeface="Verdana"/>
                <a:sym typeface="Verdana"/>
              </a:defRPr>
            </a:pPr>
            <a:r>
              <a:t>“</a:t>
            </a:r>
            <a:r>
              <a:t>Fat</a:t>
            </a:r>
            <a:r>
              <a:t>”</a:t>
            </a:r>
            <a:r>
              <a:t>; 4.2 residues /turn; instable</a:t>
            </a:r>
          </a:p>
        </p:txBody>
      </p:sp>
      <p:sp>
        <p:nvSpPr>
          <p:cNvPr id="762" name="Text Box 15"/>
          <p:cNvSpPr txBox="1"/>
          <p:nvPr/>
        </p:nvSpPr>
        <p:spPr>
          <a:xfrm>
            <a:off x="2841308" y="4267200"/>
            <a:ext cx="5332473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000">
                <a:latin typeface="Verdana"/>
                <a:ea typeface="Verdana"/>
                <a:cs typeface="Verdana"/>
                <a:sym typeface="Verdana"/>
              </a:defRPr>
            </a:pPr>
            <a:r>
              <a:t>“</a:t>
            </a:r>
            <a:r>
              <a:t>Right</a:t>
            </a:r>
            <a:r>
              <a:t>”</a:t>
            </a:r>
            <a:r>
              <a:t>; 3.6 residues /turn; 5.4 Å /turn;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2000">
                <a:latin typeface="Verdana"/>
                <a:ea typeface="Verdana"/>
                <a:cs typeface="Verdana"/>
                <a:sym typeface="Verdana"/>
              </a:defRPr>
            </a:pPr>
            <a:r>
              <a:t>most helices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9262" t="0" r="40042" b="68401"/>
          <a:stretch>
            <a:fillRect/>
          </a:stretch>
        </p:blipFill>
        <p:spPr>
          <a:xfrm>
            <a:off x="565150" y="1522095"/>
            <a:ext cx="3702050" cy="4076701"/>
          </a:xfrm>
          <a:prstGeom prst="rect">
            <a:avLst/>
          </a:prstGeom>
          <a:ln w="12700">
            <a:miter lim="400000"/>
          </a:ln>
        </p:spPr>
      </p:pic>
      <p:sp>
        <p:nvSpPr>
          <p:cNvPr id="765" name="Text Box 3"/>
          <p:cNvSpPr txBox="1"/>
          <p:nvPr/>
        </p:nvSpPr>
        <p:spPr>
          <a:xfrm>
            <a:off x="2484120" y="490537"/>
            <a:ext cx="344657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Identify Helix Type</a:t>
            </a:r>
          </a:p>
        </p:txBody>
      </p:sp>
      <p:sp>
        <p:nvSpPr>
          <p:cNvPr id="766" name="Rectangle 10"/>
          <p:cNvSpPr/>
          <p:nvPr/>
        </p:nvSpPr>
        <p:spPr>
          <a:xfrm>
            <a:off x="1219200" y="4267200"/>
            <a:ext cx="381000" cy="533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67" name="Rectangle 11"/>
          <p:cNvSpPr/>
          <p:nvPr/>
        </p:nvSpPr>
        <p:spPr>
          <a:xfrm>
            <a:off x="2895600" y="2895600"/>
            <a:ext cx="609600" cy="685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68" name="Rectangle 12"/>
          <p:cNvSpPr/>
          <p:nvPr/>
        </p:nvSpPr>
        <p:spPr>
          <a:xfrm>
            <a:off x="1066800" y="4648200"/>
            <a:ext cx="533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69" name="Text Box 14"/>
          <p:cNvSpPr txBox="1"/>
          <p:nvPr/>
        </p:nvSpPr>
        <p:spPr>
          <a:xfrm>
            <a:off x="4693920" y="1447800"/>
            <a:ext cx="33605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1. Find one hydrogen bond loop</a:t>
            </a:r>
          </a:p>
        </p:txBody>
      </p:sp>
      <p:sp>
        <p:nvSpPr>
          <p:cNvPr id="770" name="Line 15"/>
          <p:cNvSpPr/>
          <p:nvPr/>
        </p:nvSpPr>
        <p:spPr>
          <a:xfrm flipH="1">
            <a:off x="2743200" y="1981199"/>
            <a:ext cx="1981200" cy="1447802"/>
          </a:xfrm>
          <a:prstGeom prst="line">
            <a:avLst/>
          </a:prstGeom>
          <a:ln w="25400">
            <a:solidFill>
              <a:srgbClr val="FF3300"/>
            </a:solidFill>
            <a:tail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771" name="Text Box 16"/>
          <p:cNvSpPr txBox="1"/>
          <p:nvPr/>
        </p:nvSpPr>
        <p:spPr>
          <a:xfrm>
            <a:off x="4693920" y="2743200"/>
            <a:ext cx="4093131" cy="137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600">
                <a:latin typeface="Verdana"/>
                <a:ea typeface="Verdana"/>
                <a:cs typeface="Verdana"/>
                <a:sym typeface="Verdana"/>
              </a:defRPr>
            </a:pPr>
            <a:r>
              <a:t>2. Count number of residues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1600">
                <a:latin typeface="Verdana"/>
                <a:ea typeface="Verdana"/>
                <a:cs typeface="Verdana"/>
                <a:sym typeface="Verdana"/>
              </a:defRPr>
            </a:pPr>
            <a:r>
              <a:t>    (by number of C atoms in the loop).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1600">
                <a:latin typeface="Verdana"/>
                <a:ea typeface="Verdana"/>
                <a:cs typeface="Verdana"/>
                <a:sym typeface="Verdana"/>
              </a:defRPr>
            </a:pPr>
            <a:r>
              <a:t>    Here 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i="1">
                <a:latin typeface="Verdana"/>
                <a:ea typeface="Verdana"/>
                <a:cs typeface="Verdana"/>
                <a:sym typeface="Verdana"/>
              </a:defRPr>
            </a:pPr>
            <a:r>
              <a:t>	</a:t>
            </a:r>
            <a:r>
              <a:rPr sz="3600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772" name="Text Box 17"/>
          <p:cNvSpPr txBox="1"/>
          <p:nvPr/>
        </p:nvSpPr>
        <p:spPr>
          <a:xfrm>
            <a:off x="2255520" y="4800600"/>
            <a:ext cx="321311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73" name="Text Box 18"/>
          <p:cNvSpPr txBox="1"/>
          <p:nvPr/>
        </p:nvSpPr>
        <p:spPr>
          <a:xfrm>
            <a:off x="3549332" y="3732212"/>
            <a:ext cx="32131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74" name="Text Box 19"/>
          <p:cNvSpPr txBox="1"/>
          <p:nvPr/>
        </p:nvSpPr>
        <p:spPr>
          <a:xfrm>
            <a:off x="1645920" y="2971800"/>
            <a:ext cx="321311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775" name="Text Box 21"/>
          <p:cNvSpPr txBox="1"/>
          <p:nvPr/>
        </p:nvSpPr>
        <p:spPr>
          <a:xfrm>
            <a:off x="1036319" y="2209800"/>
            <a:ext cx="321311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776" name="Text Box 22"/>
          <p:cNvSpPr txBox="1"/>
          <p:nvPr/>
        </p:nvSpPr>
        <p:spPr>
          <a:xfrm>
            <a:off x="4693920" y="4572000"/>
            <a:ext cx="4016038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600">
                <a:latin typeface="Verdana"/>
                <a:ea typeface="Verdana"/>
                <a:cs typeface="Verdana"/>
                <a:sym typeface="Verdana"/>
              </a:defRPr>
            </a:pPr>
            <a:r>
              <a:t>3. Count number of atoms in the loop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1600">
                <a:latin typeface="Verdana"/>
                <a:ea typeface="Verdana"/>
                <a:cs typeface="Verdana"/>
                <a:sym typeface="Verdana"/>
              </a:defRPr>
            </a:pPr>
            <a:r>
              <a:t>    (including first O and last H). Here: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i="1" sz="3600">
                <a:latin typeface="Verdana"/>
                <a:ea typeface="Verdana"/>
                <a:cs typeface="Verdana"/>
                <a:sym typeface="Verdana"/>
              </a:rPr>
              <a:t>13</a:t>
            </a:r>
          </a:p>
        </p:txBody>
      </p:sp>
      <p:sp>
        <p:nvSpPr>
          <p:cNvPr id="777" name="Text Box 23"/>
          <p:cNvSpPr txBox="1"/>
          <p:nvPr/>
        </p:nvSpPr>
        <p:spPr>
          <a:xfrm>
            <a:off x="1934845" y="3752850"/>
            <a:ext cx="24947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78" name="Text Box 24"/>
          <p:cNvSpPr txBox="1"/>
          <p:nvPr/>
        </p:nvSpPr>
        <p:spPr>
          <a:xfrm>
            <a:off x="2087245" y="4362450"/>
            <a:ext cx="24947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79" name="Text Box 25"/>
          <p:cNvSpPr txBox="1"/>
          <p:nvPr/>
        </p:nvSpPr>
        <p:spPr>
          <a:xfrm>
            <a:off x="3077845" y="5048250"/>
            <a:ext cx="24947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780" name="Text Box 26"/>
          <p:cNvSpPr txBox="1"/>
          <p:nvPr/>
        </p:nvSpPr>
        <p:spPr>
          <a:xfrm>
            <a:off x="3687445" y="4286250"/>
            <a:ext cx="24947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781" name="Text Box 27"/>
          <p:cNvSpPr txBox="1"/>
          <p:nvPr/>
        </p:nvSpPr>
        <p:spPr>
          <a:xfrm>
            <a:off x="3230245" y="3829050"/>
            <a:ext cx="24947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782" name="Text Box 28"/>
          <p:cNvSpPr txBox="1"/>
          <p:nvPr/>
        </p:nvSpPr>
        <p:spPr>
          <a:xfrm>
            <a:off x="2620645" y="3905250"/>
            <a:ext cx="24947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783" name="Text Box 29"/>
          <p:cNvSpPr txBox="1"/>
          <p:nvPr/>
        </p:nvSpPr>
        <p:spPr>
          <a:xfrm>
            <a:off x="2468245" y="3524250"/>
            <a:ext cx="24947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784" name="Text Box 30"/>
          <p:cNvSpPr txBox="1"/>
          <p:nvPr/>
        </p:nvSpPr>
        <p:spPr>
          <a:xfrm>
            <a:off x="1782445" y="3448050"/>
            <a:ext cx="24947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785" name="Text Box 31"/>
          <p:cNvSpPr txBox="1"/>
          <p:nvPr/>
        </p:nvSpPr>
        <p:spPr>
          <a:xfrm>
            <a:off x="1249044" y="3448050"/>
            <a:ext cx="24947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786" name="Text Box 32"/>
          <p:cNvSpPr txBox="1"/>
          <p:nvPr/>
        </p:nvSpPr>
        <p:spPr>
          <a:xfrm>
            <a:off x="715644" y="2533650"/>
            <a:ext cx="394803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787" name="Text Box 33"/>
          <p:cNvSpPr txBox="1"/>
          <p:nvPr/>
        </p:nvSpPr>
        <p:spPr>
          <a:xfrm>
            <a:off x="1630045" y="1924050"/>
            <a:ext cx="39480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11</a:t>
            </a:r>
          </a:p>
        </p:txBody>
      </p:sp>
      <p:sp>
        <p:nvSpPr>
          <p:cNvPr id="788" name="Text Box 34"/>
          <p:cNvSpPr txBox="1"/>
          <p:nvPr/>
        </p:nvSpPr>
        <p:spPr>
          <a:xfrm>
            <a:off x="2392045" y="2305050"/>
            <a:ext cx="39480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12</a:t>
            </a:r>
          </a:p>
        </p:txBody>
      </p:sp>
      <p:sp>
        <p:nvSpPr>
          <p:cNvPr id="789" name="Text Box 35"/>
          <p:cNvSpPr txBox="1"/>
          <p:nvPr/>
        </p:nvSpPr>
        <p:spPr>
          <a:xfrm>
            <a:off x="2392045" y="2914650"/>
            <a:ext cx="39480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13</a:t>
            </a:r>
          </a:p>
        </p:txBody>
      </p:sp>
      <p:sp>
        <p:nvSpPr>
          <p:cNvPr id="790" name="AutoShape 36"/>
          <p:cNvSpPr/>
          <p:nvPr/>
        </p:nvSpPr>
        <p:spPr>
          <a:xfrm>
            <a:off x="1965325" y="62103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91" name="Text Box 37"/>
          <p:cNvSpPr txBox="1"/>
          <p:nvPr/>
        </p:nvSpPr>
        <p:spPr>
          <a:xfrm>
            <a:off x="3535045" y="6107112"/>
            <a:ext cx="2202617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4</a:t>
            </a:r>
            <a:r>
              <a:rPr baseline="-25000"/>
              <a:t>13</a:t>
            </a:r>
            <a:r>
              <a:t> helix =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-helix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ext Box 4"/>
          <p:cNvSpPr txBox="1"/>
          <p:nvPr/>
        </p:nvSpPr>
        <p:spPr>
          <a:xfrm>
            <a:off x="2981008" y="314325"/>
            <a:ext cx="2372827" cy="554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-strand</a:t>
            </a:r>
          </a:p>
        </p:txBody>
      </p:sp>
      <p:grpSp>
        <p:nvGrpSpPr>
          <p:cNvPr id="829" name="Group"/>
          <p:cNvGrpSpPr/>
          <p:nvPr/>
        </p:nvGrpSpPr>
        <p:grpSpPr>
          <a:xfrm>
            <a:off x="334644" y="762000"/>
            <a:ext cx="8351403" cy="5867401"/>
            <a:chOff x="0" y="0"/>
            <a:chExt cx="8351401" cy="5867399"/>
          </a:xfrm>
        </p:grpSpPr>
        <p:pic>
          <p:nvPicPr>
            <p:cNvPr id="794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9513" t="9908" r="34146" b="3405"/>
            <a:stretch>
              <a:fillRect/>
            </a:stretch>
          </p:blipFill>
          <p:spPr>
            <a:xfrm>
              <a:off x="1951355" y="533399"/>
              <a:ext cx="1371601" cy="533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5" name="Line 6"/>
            <p:cNvSpPr/>
            <p:nvPr/>
          </p:nvSpPr>
          <p:spPr>
            <a:xfrm>
              <a:off x="2865754" y="1295399"/>
              <a:ext cx="304801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6" name="Line 7"/>
            <p:cNvSpPr/>
            <p:nvPr/>
          </p:nvSpPr>
          <p:spPr>
            <a:xfrm>
              <a:off x="2789554" y="16764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7" name="Line 8"/>
            <p:cNvSpPr/>
            <p:nvPr/>
          </p:nvSpPr>
          <p:spPr>
            <a:xfrm>
              <a:off x="2027554" y="17526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8" name="Line 9"/>
            <p:cNvSpPr/>
            <p:nvPr/>
          </p:nvSpPr>
          <p:spPr>
            <a:xfrm>
              <a:off x="2027554" y="21336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9" name="Line 10"/>
            <p:cNvSpPr/>
            <p:nvPr/>
          </p:nvSpPr>
          <p:spPr>
            <a:xfrm>
              <a:off x="2865754" y="22098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0" name="Line 11"/>
            <p:cNvSpPr/>
            <p:nvPr/>
          </p:nvSpPr>
          <p:spPr>
            <a:xfrm>
              <a:off x="2789554" y="25908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1" name="Line 12"/>
            <p:cNvSpPr/>
            <p:nvPr/>
          </p:nvSpPr>
          <p:spPr>
            <a:xfrm>
              <a:off x="1951354" y="25908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2" name="Line 13"/>
            <p:cNvSpPr/>
            <p:nvPr/>
          </p:nvSpPr>
          <p:spPr>
            <a:xfrm>
              <a:off x="2027554" y="29718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3" name="Line 14"/>
            <p:cNvSpPr/>
            <p:nvPr/>
          </p:nvSpPr>
          <p:spPr>
            <a:xfrm>
              <a:off x="2789554" y="30480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4" name="Line 15"/>
            <p:cNvSpPr/>
            <p:nvPr/>
          </p:nvSpPr>
          <p:spPr>
            <a:xfrm>
              <a:off x="2789554" y="34290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5" name="Line 16"/>
            <p:cNvSpPr/>
            <p:nvPr/>
          </p:nvSpPr>
          <p:spPr>
            <a:xfrm>
              <a:off x="2027554" y="35052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6" name="Line 17"/>
            <p:cNvSpPr/>
            <p:nvPr/>
          </p:nvSpPr>
          <p:spPr>
            <a:xfrm>
              <a:off x="2027554" y="38862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7" name="Line 18"/>
            <p:cNvSpPr/>
            <p:nvPr/>
          </p:nvSpPr>
          <p:spPr>
            <a:xfrm>
              <a:off x="2789554" y="39624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8" name="Line 19"/>
            <p:cNvSpPr/>
            <p:nvPr/>
          </p:nvSpPr>
          <p:spPr>
            <a:xfrm>
              <a:off x="2713354" y="43434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9" name="Line 20"/>
            <p:cNvSpPr/>
            <p:nvPr/>
          </p:nvSpPr>
          <p:spPr>
            <a:xfrm>
              <a:off x="2027554" y="44196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0" name="Line 21"/>
            <p:cNvSpPr/>
            <p:nvPr/>
          </p:nvSpPr>
          <p:spPr>
            <a:xfrm>
              <a:off x="2027554" y="48006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1" name="Line 22"/>
            <p:cNvSpPr/>
            <p:nvPr/>
          </p:nvSpPr>
          <p:spPr>
            <a:xfrm>
              <a:off x="2713354" y="48768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812" name="Picture 23" descr="Picture 23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8292" t="0" r="39757" b="10370"/>
            <a:stretch>
              <a:fillRect/>
            </a:stretch>
          </p:blipFill>
          <p:spPr>
            <a:xfrm>
              <a:off x="46354" y="0"/>
              <a:ext cx="1143001" cy="5514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13" name="Line 24"/>
            <p:cNvSpPr/>
            <p:nvPr/>
          </p:nvSpPr>
          <p:spPr>
            <a:xfrm>
              <a:off x="2103754" y="1219199"/>
              <a:ext cx="304801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4" name="Line 25"/>
            <p:cNvSpPr/>
            <p:nvPr/>
          </p:nvSpPr>
          <p:spPr>
            <a:xfrm>
              <a:off x="2027554" y="838199"/>
              <a:ext cx="304801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815" name="Picture 26" descr="Picture 26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5374" t="0" r="33376" b="2126"/>
            <a:stretch>
              <a:fillRect/>
            </a:stretch>
          </p:blipFill>
          <p:spPr>
            <a:xfrm>
              <a:off x="4389754" y="304799"/>
              <a:ext cx="1571626" cy="49212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6" name="Picture 27" descr="Picture 27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0752" t="0" r="30382" b="0"/>
            <a:stretch>
              <a:fillRect/>
            </a:stretch>
          </p:blipFill>
          <p:spPr>
            <a:xfrm>
              <a:off x="6751954" y="228600"/>
              <a:ext cx="1279526" cy="53238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17" name="AutoShape 28"/>
            <p:cNvSpPr/>
            <p:nvPr/>
          </p:nvSpPr>
          <p:spPr>
            <a:xfrm>
              <a:off x="6370954" y="76199"/>
              <a:ext cx="1752601" cy="2286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818" name="AutoShape 29"/>
            <p:cNvSpPr/>
            <p:nvPr/>
          </p:nvSpPr>
          <p:spPr>
            <a:xfrm>
              <a:off x="6523355" y="5334000"/>
              <a:ext cx="1752601" cy="457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819" name="Text Box 30"/>
            <p:cNvSpPr txBox="1"/>
            <p:nvPr/>
          </p:nvSpPr>
          <p:spPr>
            <a:xfrm>
              <a:off x="0" y="5324475"/>
              <a:ext cx="3402321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 sz="2400">
                  <a:solidFill>
                    <a:srgbClr val="FF33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Extended chain is flat</a:t>
              </a:r>
            </a:p>
          </p:txBody>
        </p:sp>
        <p:sp>
          <p:nvSpPr>
            <p:cNvPr id="820" name="Text Box 31"/>
            <p:cNvSpPr txBox="1"/>
            <p:nvPr/>
          </p:nvSpPr>
          <p:spPr>
            <a:xfrm>
              <a:off x="4359275" y="5318125"/>
              <a:ext cx="3992126" cy="4868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i="1" sz="2400">
                  <a:solidFill>
                    <a:srgbClr val="FF33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“</a:t>
              </a:r>
              <a:r>
                <a:t>Real </a:t>
              </a:r>
              <a:r>
                <a:rPr i="0">
                  <a:latin typeface="Symbol"/>
                  <a:ea typeface="Symbol"/>
                  <a:cs typeface="Symbol"/>
                  <a:sym typeface="Symbol"/>
                </a:rPr>
                <a:t>b</a:t>
              </a:r>
              <a:r>
                <a:t>-strand is twisted</a:t>
              </a:r>
              <a:r>
                <a:t>”</a:t>
              </a:r>
            </a:p>
          </p:txBody>
        </p:sp>
        <p:sp>
          <p:nvSpPr>
            <p:cNvPr id="821" name="Line 32"/>
            <p:cNvSpPr/>
            <p:nvPr/>
          </p:nvSpPr>
          <p:spPr>
            <a:xfrm>
              <a:off x="5532754" y="17526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2" name="Line 33"/>
            <p:cNvSpPr/>
            <p:nvPr/>
          </p:nvSpPr>
          <p:spPr>
            <a:xfrm>
              <a:off x="5532754" y="20574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3" name="Line 34"/>
            <p:cNvSpPr/>
            <p:nvPr/>
          </p:nvSpPr>
          <p:spPr>
            <a:xfrm>
              <a:off x="4770754" y="24384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4" name="Line 35"/>
            <p:cNvSpPr/>
            <p:nvPr/>
          </p:nvSpPr>
          <p:spPr>
            <a:xfrm>
              <a:off x="4770754" y="28956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5" name="Line 36"/>
            <p:cNvSpPr/>
            <p:nvPr/>
          </p:nvSpPr>
          <p:spPr>
            <a:xfrm>
              <a:off x="5456554" y="25146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6" name="Line 37"/>
            <p:cNvSpPr/>
            <p:nvPr/>
          </p:nvSpPr>
          <p:spPr>
            <a:xfrm>
              <a:off x="5456554" y="2895600"/>
              <a:ext cx="3048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7" name="Text Box 38"/>
            <p:cNvSpPr txBox="1"/>
            <p:nvPr/>
          </p:nvSpPr>
          <p:spPr>
            <a:xfrm>
              <a:off x="3292475" y="1219199"/>
              <a:ext cx="1439005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N-H---O-C</a:t>
              </a:r>
              <a:endParaRPr sz="2400"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2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Hydrogen </a:t>
              </a:r>
              <a:endParaRPr sz="2400"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2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bonds</a:t>
              </a:r>
            </a:p>
          </p:txBody>
        </p:sp>
        <p:sp>
          <p:nvSpPr>
            <p:cNvPr id="828" name="AutoShape 39"/>
            <p:cNvSpPr/>
            <p:nvPr/>
          </p:nvSpPr>
          <p:spPr>
            <a:xfrm>
              <a:off x="3246754" y="1295399"/>
              <a:ext cx="1600201" cy="1066801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A3D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roup"/>
          <p:cNvGrpSpPr/>
          <p:nvPr/>
        </p:nvGrpSpPr>
        <p:grpSpPr>
          <a:xfrm>
            <a:off x="1371600" y="261938"/>
            <a:ext cx="6705601" cy="6149976"/>
            <a:chOff x="0" y="0"/>
            <a:chExt cx="6705600" cy="6149975"/>
          </a:xfrm>
        </p:grpSpPr>
        <p:pic>
          <p:nvPicPr>
            <p:cNvPr id="831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4145" t="11610" r="41219" b="11609"/>
            <a:stretch>
              <a:fillRect/>
            </a:stretch>
          </p:blipFill>
          <p:spPr>
            <a:xfrm>
              <a:off x="0" y="892174"/>
              <a:ext cx="762000" cy="4724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2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4145" t="11610" r="41219" b="11609"/>
            <a:stretch>
              <a:fillRect/>
            </a:stretch>
          </p:blipFill>
          <p:spPr>
            <a:xfrm>
              <a:off x="838200" y="892174"/>
              <a:ext cx="762000" cy="4724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3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4145" t="11610" r="41219" b="11609"/>
            <a:stretch>
              <a:fillRect/>
            </a:stretch>
          </p:blipFill>
          <p:spPr>
            <a:xfrm>
              <a:off x="1676400" y="892174"/>
              <a:ext cx="762000" cy="4724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34" name="Line 7"/>
            <p:cNvSpPr/>
            <p:nvPr/>
          </p:nvSpPr>
          <p:spPr>
            <a:xfrm flipV="1">
              <a:off x="533399" y="5006975"/>
              <a:ext cx="457201" cy="7620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35" name="Line 8"/>
            <p:cNvSpPr/>
            <p:nvPr/>
          </p:nvSpPr>
          <p:spPr>
            <a:xfrm flipH="1" flipV="1">
              <a:off x="457199" y="4549774"/>
              <a:ext cx="457201" cy="76202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36" name="Line 9"/>
            <p:cNvSpPr/>
            <p:nvPr/>
          </p:nvSpPr>
          <p:spPr>
            <a:xfrm flipV="1">
              <a:off x="533399" y="4092575"/>
              <a:ext cx="457201" cy="7620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37" name="Line 10"/>
            <p:cNvSpPr/>
            <p:nvPr/>
          </p:nvSpPr>
          <p:spPr>
            <a:xfrm flipH="1" flipV="1">
              <a:off x="533399" y="3635374"/>
              <a:ext cx="381001" cy="76202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38" name="Line 11"/>
            <p:cNvSpPr/>
            <p:nvPr/>
          </p:nvSpPr>
          <p:spPr>
            <a:xfrm flipV="1">
              <a:off x="609599" y="3254374"/>
              <a:ext cx="381001" cy="76202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39" name="Line 12"/>
            <p:cNvSpPr/>
            <p:nvPr/>
          </p:nvSpPr>
          <p:spPr>
            <a:xfrm flipH="1" flipV="1">
              <a:off x="533399" y="2797174"/>
              <a:ext cx="381001" cy="76202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0" name="Line 13"/>
            <p:cNvSpPr/>
            <p:nvPr/>
          </p:nvSpPr>
          <p:spPr>
            <a:xfrm flipH="1">
              <a:off x="609599" y="2339974"/>
              <a:ext cx="381001" cy="76202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1" name="Line 14"/>
            <p:cNvSpPr/>
            <p:nvPr/>
          </p:nvSpPr>
          <p:spPr>
            <a:xfrm flipH="1" flipV="1">
              <a:off x="609599" y="1882774"/>
              <a:ext cx="381001" cy="76202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2" name="Line 15"/>
            <p:cNvSpPr/>
            <p:nvPr/>
          </p:nvSpPr>
          <p:spPr>
            <a:xfrm flipV="1">
              <a:off x="685799" y="1501775"/>
              <a:ext cx="304801" cy="7620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3" name="Line 16"/>
            <p:cNvSpPr/>
            <p:nvPr/>
          </p:nvSpPr>
          <p:spPr>
            <a:xfrm flipV="1">
              <a:off x="1371599" y="5006975"/>
              <a:ext cx="457201" cy="7620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4" name="Line 17"/>
            <p:cNvSpPr/>
            <p:nvPr/>
          </p:nvSpPr>
          <p:spPr>
            <a:xfrm>
              <a:off x="1371599" y="4549774"/>
              <a:ext cx="381001" cy="76202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5" name="Line 18"/>
            <p:cNvSpPr/>
            <p:nvPr/>
          </p:nvSpPr>
          <p:spPr>
            <a:xfrm>
              <a:off x="1447799" y="4168775"/>
              <a:ext cx="381001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6" name="Line 19"/>
            <p:cNvSpPr/>
            <p:nvPr/>
          </p:nvSpPr>
          <p:spPr>
            <a:xfrm>
              <a:off x="1371599" y="3711575"/>
              <a:ext cx="457201" cy="7620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7" name="Line 20"/>
            <p:cNvSpPr/>
            <p:nvPr/>
          </p:nvSpPr>
          <p:spPr>
            <a:xfrm flipV="1">
              <a:off x="1447799" y="3254375"/>
              <a:ext cx="457201" cy="7620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8" name="Line 21"/>
            <p:cNvSpPr/>
            <p:nvPr/>
          </p:nvSpPr>
          <p:spPr>
            <a:xfrm>
              <a:off x="1447799" y="2797174"/>
              <a:ext cx="381001" cy="76202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9" name="Line 22"/>
            <p:cNvSpPr/>
            <p:nvPr/>
          </p:nvSpPr>
          <p:spPr>
            <a:xfrm flipV="1">
              <a:off x="1447799" y="2339975"/>
              <a:ext cx="457201" cy="7620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50" name="Line 23"/>
            <p:cNvSpPr/>
            <p:nvPr/>
          </p:nvSpPr>
          <p:spPr>
            <a:xfrm>
              <a:off x="1447800" y="1882774"/>
              <a:ext cx="381000" cy="152402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51" name="Line 24"/>
            <p:cNvSpPr/>
            <p:nvPr/>
          </p:nvSpPr>
          <p:spPr>
            <a:xfrm flipV="1">
              <a:off x="1523999" y="1425575"/>
              <a:ext cx="381001" cy="7620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52" name="AutoShape 25"/>
            <p:cNvSpPr/>
            <p:nvPr/>
          </p:nvSpPr>
          <p:spPr>
            <a:xfrm>
              <a:off x="152399" y="5616575"/>
              <a:ext cx="228601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0800" y="0"/>
                  </a:lnTo>
                  <a:lnTo>
                    <a:pt x="21600" y="5400"/>
                  </a:lnTo>
                  <a:lnTo>
                    <a:pt x="16200" y="54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853" name="AutoShape 26"/>
            <p:cNvSpPr/>
            <p:nvPr/>
          </p:nvSpPr>
          <p:spPr>
            <a:xfrm>
              <a:off x="990599" y="5616575"/>
              <a:ext cx="228601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0800" y="0"/>
                  </a:lnTo>
                  <a:lnTo>
                    <a:pt x="21600" y="5400"/>
                  </a:lnTo>
                  <a:lnTo>
                    <a:pt x="16200" y="54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854" name="AutoShape 27"/>
            <p:cNvSpPr/>
            <p:nvPr/>
          </p:nvSpPr>
          <p:spPr>
            <a:xfrm>
              <a:off x="1828800" y="5616575"/>
              <a:ext cx="228600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0800" y="0"/>
                  </a:lnTo>
                  <a:lnTo>
                    <a:pt x="21600" y="5400"/>
                  </a:lnTo>
                  <a:lnTo>
                    <a:pt x="16200" y="54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pic>
          <p:nvPicPr>
            <p:cNvPr id="855" name="Picture 28" descr="Picture 2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4145" t="11610" r="41219" b="11609"/>
            <a:stretch>
              <a:fillRect/>
            </a:stretch>
          </p:blipFill>
          <p:spPr>
            <a:xfrm>
              <a:off x="4038600" y="968374"/>
              <a:ext cx="762000" cy="4724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6" name="Picture 29" descr="Picture 29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4145" t="11610" r="41219" b="11609"/>
            <a:stretch>
              <a:fillRect/>
            </a:stretch>
          </p:blipFill>
          <p:spPr>
            <a:xfrm>
              <a:off x="5943600" y="968374"/>
              <a:ext cx="762000" cy="4724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7" name="Picture 30" descr="Picture 3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4145" t="11610" r="41219" b="11609"/>
            <a:stretch>
              <a:fillRect/>
            </a:stretch>
          </p:blipFill>
          <p:spPr>
            <a:xfrm flipH="1" rot="10938776">
              <a:off x="5029199" y="968374"/>
              <a:ext cx="762001" cy="4724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8" name="Line 31"/>
            <p:cNvSpPr/>
            <p:nvPr/>
          </p:nvSpPr>
          <p:spPr>
            <a:xfrm>
              <a:off x="4724400" y="1577975"/>
              <a:ext cx="533400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59" name="Line 32"/>
            <p:cNvSpPr/>
            <p:nvPr/>
          </p:nvSpPr>
          <p:spPr>
            <a:xfrm>
              <a:off x="4648200" y="1958975"/>
              <a:ext cx="533400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60" name="Line 34"/>
            <p:cNvSpPr/>
            <p:nvPr/>
          </p:nvSpPr>
          <p:spPr>
            <a:xfrm>
              <a:off x="4648200" y="2492375"/>
              <a:ext cx="533400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61" name="Line 35"/>
            <p:cNvSpPr/>
            <p:nvPr/>
          </p:nvSpPr>
          <p:spPr>
            <a:xfrm>
              <a:off x="4648200" y="2873375"/>
              <a:ext cx="533400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62" name="Line 36"/>
            <p:cNvSpPr/>
            <p:nvPr/>
          </p:nvSpPr>
          <p:spPr>
            <a:xfrm>
              <a:off x="4648200" y="3330575"/>
              <a:ext cx="533400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63" name="Line 37"/>
            <p:cNvSpPr/>
            <p:nvPr/>
          </p:nvSpPr>
          <p:spPr>
            <a:xfrm>
              <a:off x="4572000" y="3711575"/>
              <a:ext cx="609600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64" name="Line 38"/>
            <p:cNvSpPr/>
            <p:nvPr/>
          </p:nvSpPr>
          <p:spPr>
            <a:xfrm>
              <a:off x="4572000" y="4244975"/>
              <a:ext cx="609600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65" name="Line 39"/>
            <p:cNvSpPr/>
            <p:nvPr/>
          </p:nvSpPr>
          <p:spPr>
            <a:xfrm>
              <a:off x="4495800" y="4625975"/>
              <a:ext cx="609600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66" name="Line 40"/>
            <p:cNvSpPr/>
            <p:nvPr/>
          </p:nvSpPr>
          <p:spPr>
            <a:xfrm>
              <a:off x="4572000" y="5159375"/>
              <a:ext cx="609600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67" name="Line 41"/>
            <p:cNvSpPr/>
            <p:nvPr/>
          </p:nvSpPr>
          <p:spPr>
            <a:xfrm>
              <a:off x="5638800" y="5083175"/>
              <a:ext cx="457200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68" name="Line 42"/>
            <p:cNvSpPr/>
            <p:nvPr/>
          </p:nvSpPr>
          <p:spPr>
            <a:xfrm>
              <a:off x="5562600" y="4702175"/>
              <a:ext cx="457200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69" name="Line 43"/>
            <p:cNvSpPr/>
            <p:nvPr/>
          </p:nvSpPr>
          <p:spPr>
            <a:xfrm>
              <a:off x="5638800" y="4168775"/>
              <a:ext cx="457200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0" name="Line 44"/>
            <p:cNvSpPr/>
            <p:nvPr/>
          </p:nvSpPr>
          <p:spPr>
            <a:xfrm>
              <a:off x="5562600" y="3787775"/>
              <a:ext cx="533400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1" name="Line 45"/>
            <p:cNvSpPr/>
            <p:nvPr/>
          </p:nvSpPr>
          <p:spPr>
            <a:xfrm>
              <a:off x="5638799" y="3254375"/>
              <a:ext cx="457201" cy="7620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2" name="Line 46"/>
            <p:cNvSpPr/>
            <p:nvPr/>
          </p:nvSpPr>
          <p:spPr>
            <a:xfrm>
              <a:off x="5562600" y="2949575"/>
              <a:ext cx="457200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3" name="Line 47"/>
            <p:cNvSpPr/>
            <p:nvPr/>
          </p:nvSpPr>
          <p:spPr>
            <a:xfrm>
              <a:off x="5562600" y="2416175"/>
              <a:ext cx="609600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4" name="Line 48"/>
            <p:cNvSpPr/>
            <p:nvPr/>
          </p:nvSpPr>
          <p:spPr>
            <a:xfrm>
              <a:off x="5562600" y="2035175"/>
              <a:ext cx="533400" cy="0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5" name="Line 49"/>
            <p:cNvSpPr/>
            <p:nvPr/>
          </p:nvSpPr>
          <p:spPr>
            <a:xfrm>
              <a:off x="5562600" y="1501775"/>
              <a:ext cx="609600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6" name="AutoShape 52"/>
            <p:cNvSpPr/>
            <p:nvPr/>
          </p:nvSpPr>
          <p:spPr>
            <a:xfrm>
              <a:off x="4267200" y="5616575"/>
              <a:ext cx="228600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0800" y="0"/>
                  </a:lnTo>
                  <a:lnTo>
                    <a:pt x="21600" y="5400"/>
                  </a:lnTo>
                  <a:lnTo>
                    <a:pt x="16200" y="54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877" name="AutoShape 53"/>
            <p:cNvSpPr/>
            <p:nvPr/>
          </p:nvSpPr>
          <p:spPr>
            <a:xfrm rot="10800000">
              <a:off x="5105400" y="5616575"/>
              <a:ext cx="228600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0800" y="0"/>
                  </a:lnTo>
                  <a:lnTo>
                    <a:pt x="21600" y="5400"/>
                  </a:lnTo>
                  <a:lnTo>
                    <a:pt x="16200" y="54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878" name="AutoShape 54"/>
            <p:cNvSpPr/>
            <p:nvPr/>
          </p:nvSpPr>
          <p:spPr>
            <a:xfrm>
              <a:off x="5943600" y="5616575"/>
              <a:ext cx="228600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0800" y="0"/>
                  </a:lnTo>
                  <a:lnTo>
                    <a:pt x="21600" y="5400"/>
                  </a:lnTo>
                  <a:lnTo>
                    <a:pt x="16200" y="54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879" name="Text Box 55"/>
            <p:cNvSpPr txBox="1"/>
            <p:nvPr/>
          </p:nvSpPr>
          <p:spPr>
            <a:xfrm>
              <a:off x="1190307" y="0"/>
              <a:ext cx="3994732" cy="5548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800"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Two types of </a:t>
              </a:r>
              <a:r>
                <a:rPr>
                  <a:latin typeface="Symbol"/>
                  <a:ea typeface="Symbol"/>
                  <a:cs typeface="Symbol"/>
                  <a:sym typeface="Symbol"/>
                </a:rPr>
                <a:t>b</a:t>
              </a:r>
              <a:r>
                <a:t>-sheets</a:t>
              </a:r>
            </a:p>
          </p:txBody>
        </p:sp>
        <p:sp>
          <p:nvSpPr>
            <p:cNvPr id="880" name="Text Box 56"/>
            <p:cNvSpPr txBox="1"/>
            <p:nvPr/>
          </p:nvSpPr>
          <p:spPr>
            <a:xfrm>
              <a:off x="358458" y="522287"/>
              <a:ext cx="1424623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i="1">
                  <a:solidFill>
                    <a:schemeClr val="accent2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Parallel</a:t>
              </a:r>
            </a:p>
          </p:txBody>
        </p:sp>
        <p:sp>
          <p:nvSpPr>
            <p:cNvPr id="881" name="Text Box 57"/>
            <p:cNvSpPr txBox="1"/>
            <p:nvPr/>
          </p:nvSpPr>
          <p:spPr>
            <a:xfrm>
              <a:off x="4214495" y="598487"/>
              <a:ext cx="223742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i="1">
                  <a:solidFill>
                    <a:schemeClr val="accent2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Anti-parallel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AutoShape 28"/>
          <p:cNvSpPr/>
          <p:nvPr/>
        </p:nvSpPr>
        <p:spPr>
          <a:xfrm>
            <a:off x="5105400" y="1066800"/>
            <a:ext cx="1371600" cy="762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885" name="AutoShape 27"/>
          <p:cNvSpPr/>
          <p:nvPr/>
        </p:nvSpPr>
        <p:spPr>
          <a:xfrm>
            <a:off x="1371600" y="10668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886" name="Text Box 4"/>
          <p:cNvSpPr txBox="1"/>
          <p:nvPr/>
        </p:nvSpPr>
        <p:spPr>
          <a:xfrm>
            <a:off x="3355657" y="414337"/>
            <a:ext cx="1387982" cy="554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chemeClr val="accent1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b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-turns</a:t>
            </a:r>
          </a:p>
        </p:txBody>
      </p:sp>
      <p:pic>
        <p:nvPicPr>
          <p:cNvPr id="88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21875" t="22874" r="20750" b="18750"/>
          <a:stretch>
            <a:fillRect/>
          </a:stretch>
        </p:blipFill>
        <p:spPr>
          <a:xfrm>
            <a:off x="761999" y="2133600"/>
            <a:ext cx="3144840" cy="3198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8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20876" t="25000" r="19749" b="31250"/>
          <a:stretch>
            <a:fillRect/>
          </a:stretch>
        </p:blipFill>
        <p:spPr>
          <a:xfrm>
            <a:off x="4648200" y="2362200"/>
            <a:ext cx="3263901" cy="2405064"/>
          </a:xfrm>
          <a:prstGeom prst="rect">
            <a:avLst/>
          </a:prstGeom>
          <a:ln w="12700">
            <a:miter lim="400000"/>
          </a:ln>
        </p:spPr>
      </p:pic>
      <p:sp>
        <p:nvSpPr>
          <p:cNvPr id="889" name="Text Box 7"/>
          <p:cNvSpPr txBox="1"/>
          <p:nvPr/>
        </p:nvSpPr>
        <p:spPr>
          <a:xfrm>
            <a:off x="563244" y="4210050"/>
            <a:ext cx="24947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890" name="Text Box 8"/>
          <p:cNvSpPr txBox="1"/>
          <p:nvPr/>
        </p:nvSpPr>
        <p:spPr>
          <a:xfrm>
            <a:off x="715644" y="2686050"/>
            <a:ext cx="24947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891" name="Text Box 9"/>
          <p:cNvSpPr txBox="1"/>
          <p:nvPr/>
        </p:nvSpPr>
        <p:spPr>
          <a:xfrm>
            <a:off x="2773045" y="2076450"/>
            <a:ext cx="24947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892" name="Text Box 10"/>
          <p:cNvSpPr txBox="1"/>
          <p:nvPr/>
        </p:nvSpPr>
        <p:spPr>
          <a:xfrm>
            <a:off x="3687445" y="3981450"/>
            <a:ext cx="24947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893" name="Text Box 11"/>
          <p:cNvSpPr txBox="1"/>
          <p:nvPr/>
        </p:nvSpPr>
        <p:spPr>
          <a:xfrm>
            <a:off x="4449445" y="4210050"/>
            <a:ext cx="24947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894" name="Text Box 12"/>
          <p:cNvSpPr txBox="1"/>
          <p:nvPr/>
        </p:nvSpPr>
        <p:spPr>
          <a:xfrm>
            <a:off x="4906645" y="2686050"/>
            <a:ext cx="24947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895" name="Text Box 13"/>
          <p:cNvSpPr txBox="1"/>
          <p:nvPr/>
        </p:nvSpPr>
        <p:spPr>
          <a:xfrm>
            <a:off x="7360919" y="2362200"/>
            <a:ext cx="24947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896" name="Text Box 14"/>
          <p:cNvSpPr txBox="1"/>
          <p:nvPr/>
        </p:nvSpPr>
        <p:spPr>
          <a:xfrm>
            <a:off x="7421244" y="4133850"/>
            <a:ext cx="24947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897" name="Text Box 15"/>
          <p:cNvSpPr txBox="1"/>
          <p:nvPr/>
        </p:nvSpPr>
        <p:spPr>
          <a:xfrm>
            <a:off x="1493519" y="1143000"/>
            <a:ext cx="83526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Type I</a:t>
            </a:r>
          </a:p>
        </p:txBody>
      </p:sp>
      <p:sp>
        <p:nvSpPr>
          <p:cNvPr id="898" name="AutoShape 16"/>
          <p:cNvSpPr/>
          <p:nvPr/>
        </p:nvSpPr>
        <p:spPr>
          <a:xfrm>
            <a:off x="5105400" y="4724400"/>
            <a:ext cx="3048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899" name="AutoShape 17"/>
          <p:cNvSpPr/>
          <p:nvPr/>
        </p:nvSpPr>
        <p:spPr>
          <a:xfrm>
            <a:off x="1295400" y="4800600"/>
            <a:ext cx="3048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900" name="AutoShape 18"/>
          <p:cNvSpPr/>
          <p:nvPr/>
        </p:nvSpPr>
        <p:spPr>
          <a:xfrm rot="10800000">
            <a:off x="2971800" y="4648200"/>
            <a:ext cx="3048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901" name="AutoShape 19"/>
          <p:cNvSpPr/>
          <p:nvPr/>
        </p:nvSpPr>
        <p:spPr>
          <a:xfrm rot="10800000">
            <a:off x="6934200" y="4724400"/>
            <a:ext cx="3048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902" name="Text Box 20"/>
          <p:cNvSpPr txBox="1"/>
          <p:nvPr/>
        </p:nvSpPr>
        <p:spPr>
          <a:xfrm>
            <a:off x="1188719" y="1981200"/>
            <a:ext cx="1618021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O is down</a:t>
            </a:r>
          </a:p>
        </p:txBody>
      </p:sp>
      <p:sp>
        <p:nvSpPr>
          <p:cNvPr id="903" name="Line 22"/>
          <p:cNvSpPr/>
          <p:nvPr/>
        </p:nvSpPr>
        <p:spPr>
          <a:xfrm>
            <a:off x="1828800" y="2438400"/>
            <a:ext cx="228601" cy="152400"/>
          </a:xfrm>
          <a:prstGeom prst="line">
            <a:avLst/>
          </a:prstGeom>
          <a:ln w="50800">
            <a:solidFill>
              <a:srgbClr val="00A3D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904" name="Text Box 23"/>
          <p:cNvSpPr txBox="1"/>
          <p:nvPr/>
        </p:nvSpPr>
        <p:spPr>
          <a:xfrm>
            <a:off x="5074920" y="1143000"/>
            <a:ext cx="93147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Type II</a:t>
            </a:r>
          </a:p>
        </p:txBody>
      </p:sp>
      <p:sp>
        <p:nvSpPr>
          <p:cNvPr id="905" name="Text Box 25"/>
          <p:cNvSpPr txBox="1"/>
          <p:nvPr/>
        </p:nvSpPr>
        <p:spPr>
          <a:xfrm>
            <a:off x="5379720" y="2057400"/>
            <a:ext cx="1183591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O is up</a:t>
            </a:r>
          </a:p>
        </p:txBody>
      </p:sp>
      <p:sp>
        <p:nvSpPr>
          <p:cNvPr id="906" name="Line 26"/>
          <p:cNvSpPr/>
          <p:nvPr/>
        </p:nvSpPr>
        <p:spPr>
          <a:xfrm>
            <a:off x="5867400" y="2666999"/>
            <a:ext cx="152401" cy="457202"/>
          </a:xfrm>
          <a:prstGeom prst="line">
            <a:avLst/>
          </a:prstGeom>
          <a:ln w="63500">
            <a:solidFill>
              <a:srgbClr val="00A3D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907" name="Text Box 29"/>
          <p:cNvSpPr txBox="1"/>
          <p:nvPr/>
        </p:nvSpPr>
        <p:spPr>
          <a:xfrm>
            <a:off x="2101609" y="5867400"/>
            <a:ext cx="517732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The chain changes direction by 180 degrees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Text Box 4"/>
          <p:cNvSpPr txBox="1"/>
          <p:nvPr/>
        </p:nvSpPr>
        <p:spPr>
          <a:xfrm>
            <a:off x="426719" y="393700"/>
            <a:ext cx="824135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Favorable</a:t>
            </a:r>
            <a:r>
              <a:rPr>
                <a:solidFill>
                  <a:srgbClr val="000000"/>
                </a:solidFill>
              </a:rPr>
              <a:t> /</a:t>
            </a:r>
            <a:r>
              <a:rPr>
                <a:solidFill>
                  <a:srgbClr val="FF3300"/>
                </a:solidFill>
              </a:rPr>
              <a:t>Unfavorable</a:t>
            </a:r>
            <a:r>
              <a:rPr>
                <a:solidFill>
                  <a:srgbClr val="000000"/>
                </a:solidFill>
              </a:rPr>
              <a:t> Residues In Turns</a:t>
            </a:r>
          </a:p>
        </p:txBody>
      </p:sp>
      <p:graphicFrame>
        <p:nvGraphicFramePr>
          <p:cNvPr id="910" name="Group 134"/>
          <p:cNvGraphicFramePr/>
          <p:nvPr/>
        </p:nvGraphicFramePr>
        <p:xfrm>
          <a:off x="990600" y="1752600"/>
          <a:ext cx="6096000" cy="406400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35413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Turn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33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3300"/>
                      </a:solidFill>
                    </a:lnT>
                    <a:lnB w="28575">
                      <a:solidFill>
                        <a:srgbClr val="FF33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3300"/>
                      </a:solidFill>
                    </a:lnT>
                    <a:lnB w="28575">
                      <a:solidFill>
                        <a:srgbClr val="FF33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3300"/>
                      </a:solidFill>
                    </a:lnT>
                    <a:lnB w="28575">
                      <a:solidFill>
                        <a:srgbClr val="FF33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3300"/>
                      </a:solidFill>
                    </a:lnT>
                    <a:lnB w="28575">
                      <a:solidFill>
                        <a:srgbClr val="FF3300"/>
                      </a:solidFill>
                    </a:lnB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33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Asp, Asn, Ser, Cys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33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33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33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Gly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33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33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Asp, Asn, Ser, Cys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33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33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Gly, Asn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33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Gly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33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Text Box 4"/>
          <p:cNvSpPr txBox="1"/>
          <p:nvPr/>
        </p:nvSpPr>
        <p:spPr>
          <a:xfrm>
            <a:off x="2947670" y="374650"/>
            <a:ext cx="2473881" cy="554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-hairpin</a:t>
            </a:r>
          </a:p>
        </p:txBody>
      </p:sp>
      <p:pic>
        <p:nvPicPr>
          <p:cNvPr id="91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20869" t="0" r="30434" b="652"/>
          <a:stretch>
            <a:fillRect/>
          </a:stretch>
        </p:blipFill>
        <p:spPr>
          <a:xfrm>
            <a:off x="3505200" y="1524000"/>
            <a:ext cx="2133601" cy="4343401"/>
          </a:xfrm>
          <a:prstGeom prst="rect">
            <a:avLst/>
          </a:prstGeom>
          <a:ln w="12700">
            <a:miter lim="400000"/>
          </a:ln>
        </p:spPr>
      </p:pic>
      <p:sp>
        <p:nvSpPr>
          <p:cNvPr id="914" name="Line 6"/>
          <p:cNvSpPr/>
          <p:nvPr/>
        </p:nvSpPr>
        <p:spPr>
          <a:xfrm>
            <a:off x="4419599" y="2514600"/>
            <a:ext cx="228601" cy="76200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915" name="Line 7"/>
          <p:cNvSpPr/>
          <p:nvPr/>
        </p:nvSpPr>
        <p:spPr>
          <a:xfrm>
            <a:off x="4267199" y="2895599"/>
            <a:ext cx="304801" cy="76202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916" name="Line 8"/>
          <p:cNvSpPr/>
          <p:nvPr/>
        </p:nvSpPr>
        <p:spPr>
          <a:xfrm>
            <a:off x="4343400" y="3657600"/>
            <a:ext cx="381000" cy="0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917" name="Line 9"/>
          <p:cNvSpPr/>
          <p:nvPr/>
        </p:nvSpPr>
        <p:spPr>
          <a:xfrm>
            <a:off x="4267199" y="3962399"/>
            <a:ext cx="304801" cy="76202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918" name="Line 10"/>
          <p:cNvSpPr/>
          <p:nvPr/>
        </p:nvSpPr>
        <p:spPr>
          <a:xfrm>
            <a:off x="4572000" y="4495799"/>
            <a:ext cx="381001" cy="76202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919" name="Line 11"/>
          <p:cNvSpPr/>
          <p:nvPr/>
        </p:nvSpPr>
        <p:spPr>
          <a:xfrm>
            <a:off x="4495800" y="4953000"/>
            <a:ext cx="304800" cy="0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920" name="Line 12"/>
          <p:cNvSpPr/>
          <p:nvPr/>
        </p:nvSpPr>
        <p:spPr>
          <a:xfrm flipH="1">
            <a:off x="5181599" y="4571999"/>
            <a:ext cx="76202" cy="381002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921" name="Line 13"/>
          <p:cNvSpPr/>
          <p:nvPr/>
        </p:nvSpPr>
        <p:spPr>
          <a:xfrm>
            <a:off x="4191000" y="4495799"/>
            <a:ext cx="76201" cy="533402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922" name="Line 14"/>
          <p:cNvSpPr/>
          <p:nvPr/>
        </p:nvSpPr>
        <p:spPr>
          <a:xfrm flipH="1">
            <a:off x="3886200" y="2438399"/>
            <a:ext cx="152400" cy="533402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Text Box 2"/>
          <p:cNvSpPr txBox="1"/>
          <p:nvPr/>
        </p:nvSpPr>
        <p:spPr>
          <a:xfrm>
            <a:off x="1576069" y="425450"/>
            <a:ext cx="6264634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Structural Bioinformatics: Proteins</a:t>
            </a:r>
          </a:p>
        </p:txBody>
      </p:sp>
      <p:sp>
        <p:nvSpPr>
          <p:cNvPr id="925" name="Text Box 3"/>
          <p:cNvSpPr txBox="1"/>
          <p:nvPr/>
        </p:nvSpPr>
        <p:spPr>
          <a:xfrm>
            <a:off x="655319" y="1237204"/>
            <a:ext cx="4682839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000000">
                    <a:alpha val="28000"/>
                  </a:srgbClr>
                </a:solidFill>
              </a:defRPr>
            </a:pPr>
            <a:r>
              <a:t>Proteins: The Molecule of Life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000000">
                    <a:alpha val="28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28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28000"/>
                  </a:srgbClr>
                </a:solidFill>
              </a:defRPr>
            </a:pPr>
            <a:r>
              <a:t>Proteins: Building Blocks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000000">
                    <a:alpha val="28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28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28000"/>
                  </a:srgbClr>
                </a:solidFill>
              </a:defRPr>
            </a:pPr>
            <a:r>
              <a:t>Proteins: Secondary Structures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  <a:r>
              <a:t>Proteins: Tertiary and Quartenary</a:t>
            </a:r>
          </a:p>
          <a:p>
            <a:pPr>
              <a:defRPr sz="2400"/>
            </a:pPr>
            <a:r>
              <a:t>			  Structure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Proteins: Geometry</a:t>
            </a:r>
          </a:p>
        </p:txBody>
      </p:sp>
      <p:pic>
        <p:nvPicPr>
          <p:cNvPr id="92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0" y="2289175"/>
            <a:ext cx="2074864" cy="3171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8141" t="11652" r="16983" b="0"/>
          <a:stretch>
            <a:fillRect/>
          </a:stretch>
        </p:blipFill>
        <p:spPr>
          <a:xfrm>
            <a:off x="4343400" y="1360488"/>
            <a:ext cx="4332289" cy="4124325"/>
          </a:xfrm>
          <a:prstGeom prst="rect">
            <a:avLst/>
          </a:prstGeom>
          <a:ln w="12700">
            <a:miter lim="400000"/>
          </a:ln>
        </p:spPr>
      </p:pic>
      <p:sp>
        <p:nvSpPr>
          <p:cNvPr id="929" name="Rectangle 2"/>
          <p:cNvSpPr txBox="1"/>
          <p:nvPr>
            <p:ph type="title" idx="4294967295"/>
          </p:nvPr>
        </p:nvSpPr>
        <p:spPr>
          <a:xfrm>
            <a:off x="960437" y="355599"/>
            <a:ext cx="8183562" cy="6461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Protein Tertiary Structure</a:t>
            </a:r>
          </a:p>
        </p:txBody>
      </p:sp>
      <p:sp>
        <p:nvSpPr>
          <p:cNvPr id="930" name="Rectangle 3"/>
          <p:cNvSpPr txBox="1"/>
          <p:nvPr>
            <p:ph type="body" idx="4294967295"/>
          </p:nvPr>
        </p:nvSpPr>
        <p:spPr>
          <a:xfrm>
            <a:off x="0" y="15240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proteins</a:t>
            </a:r>
          </a:p>
          <a:p>
            <a:pPr>
              <a:buSzTx/>
              <a:buFont typeface="Wingdings 2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 proteins</a:t>
            </a:r>
          </a:p>
          <a:p>
            <a:pPr>
              <a:buSzTx/>
              <a:buFont typeface="Wingdings 2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Alpha and beta proteins:</a:t>
            </a:r>
          </a:p>
          <a:p>
            <a:pPr>
              <a:buSzTx/>
              <a:buFont typeface="Wingdings 2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a/b</a:t>
            </a:r>
            <a:r>
              <a:t> proteins (alternating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and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</a:t>
            </a:r>
          </a:p>
          <a:p>
            <a:pPr>
              <a:buSzTx/>
              <a:buFont typeface="Wingdings 2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 + b</a:t>
            </a:r>
            <a:r>
              <a:t> proteins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2"/>
          <p:cNvSpPr txBox="1"/>
          <p:nvPr>
            <p:ph type="title" idx="4294967295"/>
          </p:nvPr>
        </p:nvSpPr>
        <p:spPr>
          <a:xfrm>
            <a:off x="0" y="52388"/>
            <a:ext cx="5622925" cy="619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Why Proteins?</a:t>
            </a:r>
          </a:p>
        </p:txBody>
      </p:sp>
      <p:grpSp>
        <p:nvGrpSpPr>
          <p:cNvPr id="185" name="Oval 4"/>
          <p:cNvGrpSpPr/>
          <p:nvPr/>
        </p:nvGrpSpPr>
        <p:grpSpPr>
          <a:xfrm>
            <a:off x="3048000" y="3505200"/>
            <a:ext cx="3048000" cy="914400"/>
            <a:chOff x="0" y="0"/>
            <a:chExt cx="3048000" cy="914400"/>
          </a:xfrm>
        </p:grpSpPr>
        <p:sp>
          <p:nvSpPr>
            <p:cNvPr id="183" name="Oval"/>
            <p:cNvSpPr/>
            <p:nvPr/>
          </p:nvSpPr>
          <p:spPr>
            <a:xfrm>
              <a:off x="0" y="0"/>
              <a:ext cx="3048000" cy="914400"/>
            </a:xfrm>
            <a:prstGeom prst="ellipse">
              <a:avLst/>
            </a:prstGeom>
            <a:solidFill>
              <a:srgbClr val="CC99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Function and…"/>
            <p:cNvSpPr txBox="1"/>
            <p:nvPr/>
          </p:nvSpPr>
          <p:spPr>
            <a:xfrm>
              <a:off x="492088" y="132079"/>
              <a:ext cx="1901911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t>Function and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t>Role of Proteins</a:t>
              </a:r>
            </a:p>
          </p:txBody>
        </p:sp>
      </p:grpSp>
      <p:grpSp>
        <p:nvGrpSpPr>
          <p:cNvPr id="188" name="Oval 5"/>
          <p:cNvGrpSpPr/>
          <p:nvPr/>
        </p:nvGrpSpPr>
        <p:grpSpPr>
          <a:xfrm>
            <a:off x="446087" y="2286000"/>
            <a:ext cx="3276601" cy="1295400"/>
            <a:chOff x="0" y="0"/>
            <a:chExt cx="3276600" cy="1295400"/>
          </a:xfrm>
        </p:grpSpPr>
        <p:sp>
          <p:nvSpPr>
            <p:cNvPr id="186" name="Oval"/>
            <p:cNvSpPr/>
            <p:nvPr/>
          </p:nvSpPr>
          <p:spPr>
            <a:xfrm>
              <a:off x="0" y="0"/>
              <a:ext cx="3276600" cy="1295400"/>
            </a:xfrm>
            <a:prstGeom prst="ellipse">
              <a:avLst/>
            </a:prstGeom>
            <a:solidFill>
              <a:schemeClr val="accent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7" name="Metabolism…"/>
            <p:cNvSpPr txBox="1"/>
            <p:nvPr/>
          </p:nvSpPr>
          <p:spPr>
            <a:xfrm>
              <a:off x="525566" y="240030"/>
              <a:ext cx="2410184" cy="815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Metabolism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Energy and Synthesis: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Catalytic enzymes</a:t>
              </a:r>
            </a:p>
          </p:txBody>
        </p:sp>
      </p:grpSp>
      <p:sp>
        <p:nvSpPr>
          <p:cNvPr id="218" name="AutoShape 6"/>
          <p:cNvSpPr/>
          <p:nvPr/>
        </p:nvSpPr>
        <p:spPr>
          <a:xfrm>
            <a:off x="3222799" y="3404466"/>
            <a:ext cx="446396" cy="184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/>
          <a:p>
            <a:pPr/>
          </a:p>
        </p:txBody>
      </p:sp>
      <p:grpSp>
        <p:nvGrpSpPr>
          <p:cNvPr id="192" name="Oval 7"/>
          <p:cNvGrpSpPr/>
          <p:nvPr/>
        </p:nvGrpSpPr>
        <p:grpSpPr>
          <a:xfrm>
            <a:off x="3049588" y="1138237"/>
            <a:ext cx="3048001" cy="1600201"/>
            <a:chOff x="0" y="0"/>
            <a:chExt cx="3048000" cy="1600200"/>
          </a:xfrm>
        </p:grpSpPr>
        <p:sp>
          <p:nvSpPr>
            <p:cNvPr id="190" name="Oval"/>
            <p:cNvSpPr/>
            <p:nvPr/>
          </p:nvSpPr>
          <p:spPr>
            <a:xfrm>
              <a:off x="0" y="-1"/>
              <a:ext cx="3048000" cy="1600201"/>
            </a:xfrm>
            <a:prstGeom prst="ellipse">
              <a:avLst/>
            </a:prstGeom>
            <a:solidFill>
              <a:schemeClr val="accent6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1" name="Architecture:…"/>
            <p:cNvSpPr txBox="1"/>
            <p:nvPr/>
          </p:nvSpPr>
          <p:spPr>
            <a:xfrm>
              <a:off x="492088" y="271780"/>
              <a:ext cx="2248953" cy="1056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Architecture: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Structural proteins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Cytoskeletal proteins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Coat proteins</a:t>
              </a:r>
            </a:p>
          </p:txBody>
        </p:sp>
      </p:grpSp>
      <p:sp>
        <p:nvSpPr>
          <p:cNvPr id="219" name="AutoShape 8"/>
          <p:cNvSpPr/>
          <p:nvPr/>
        </p:nvSpPr>
        <p:spPr>
          <a:xfrm>
            <a:off x="4572362" y="2743200"/>
            <a:ext cx="595" cy="757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/>
          <a:p>
            <a:pPr/>
          </a:p>
        </p:txBody>
      </p:sp>
      <p:grpSp>
        <p:nvGrpSpPr>
          <p:cNvPr id="196" name="Oval 9"/>
          <p:cNvGrpSpPr/>
          <p:nvPr/>
        </p:nvGrpSpPr>
        <p:grpSpPr>
          <a:xfrm>
            <a:off x="5719762" y="2133600"/>
            <a:ext cx="3048001" cy="1993900"/>
            <a:chOff x="0" y="0"/>
            <a:chExt cx="3048000" cy="1993900"/>
          </a:xfrm>
        </p:grpSpPr>
        <p:sp>
          <p:nvSpPr>
            <p:cNvPr id="194" name="Oval"/>
            <p:cNvSpPr/>
            <p:nvPr/>
          </p:nvSpPr>
          <p:spPr>
            <a:xfrm>
              <a:off x="0" y="0"/>
              <a:ext cx="3048000" cy="1447800"/>
            </a:xfrm>
            <a:prstGeom prst="ellipse">
              <a:avLst/>
            </a:prstGeom>
            <a:solidFill>
              <a:schemeClr val="accent6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95" name="Transport and Storage:…"/>
            <p:cNvSpPr/>
            <p:nvPr/>
          </p:nvSpPr>
          <p:spPr>
            <a:xfrm>
              <a:off x="492088" y="7239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Transport and Storage: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Porins, transporters ,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Hemoglobin, transferrin,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ferritin</a:t>
              </a:r>
            </a:p>
          </p:txBody>
        </p:sp>
      </p:grpSp>
      <p:sp>
        <p:nvSpPr>
          <p:cNvPr id="220" name="AutoShape 10"/>
          <p:cNvSpPr/>
          <p:nvPr/>
        </p:nvSpPr>
        <p:spPr>
          <a:xfrm>
            <a:off x="5480130" y="3338433"/>
            <a:ext cx="614476" cy="251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/>
          <a:p>
            <a:pPr/>
          </a:p>
        </p:txBody>
      </p:sp>
      <p:grpSp>
        <p:nvGrpSpPr>
          <p:cNvPr id="200" name="Oval 11"/>
          <p:cNvGrpSpPr/>
          <p:nvPr/>
        </p:nvGrpSpPr>
        <p:grpSpPr>
          <a:xfrm>
            <a:off x="5719762" y="4648200"/>
            <a:ext cx="3048001" cy="1219200"/>
            <a:chOff x="0" y="0"/>
            <a:chExt cx="3048000" cy="1219200"/>
          </a:xfrm>
        </p:grpSpPr>
        <p:sp>
          <p:nvSpPr>
            <p:cNvPr id="198" name="Oval"/>
            <p:cNvSpPr/>
            <p:nvPr/>
          </p:nvSpPr>
          <p:spPr>
            <a:xfrm>
              <a:off x="0" y="0"/>
              <a:ext cx="3048000" cy="1219200"/>
            </a:xfrm>
            <a:prstGeom prst="ellipse">
              <a:avLst/>
            </a:prstGeom>
            <a:solidFill>
              <a:schemeClr val="accent6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99" name="Regulation…"/>
            <p:cNvSpPr txBox="1"/>
            <p:nvPr/>
          </p:nvSpPr>
          <p:spPr>
            <a:xfrm>
              <a:off x="492088" y="72319"/>
              <a:ext cx="2178607" cy="10745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Regulation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And Signaling: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Transcription factors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AutoShape 12"/>
          <p:cNvSpPr/>
          <p:nvPr/>
        </p:nvSpPr>
        <p:spPr>
          <a:xfrm>
            <a:off x="5381395" y="4354834"/>
            <a:ext cx="830493" cy="402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/>
          <a:p>
            <a:pPr/>
          </a:p>
        </p:txBody>
      </p:sp>
      <p:grpSp>
        <p:nvGrpSpPr>
          <p:cNvPr id="204" name="Oval 13"/>
          <p:cNvGrpSpPr/>
          <p:nvPr/>
        </p:nvGrpSpPr>
        <p:grpSpPr>
          <a:xfrm>
            <a:off x="3048000" y="5600700"/>
            <a:ext cx="3048000" cy="914400"/>
            <a:chOff x="0" y="0"/>
            <a:chExt cx="3048000" cy="914400"/>
          </a:xfrm>
        </p:grpSpPr>
        <p:sp>
          <p:nvSpPr>
            <p:cNvPr id="202" name="Oval"/>
            <p:cNvSpPr/>
            <p:nvPr/>
          </p:nvSpPr>
          <p:spPr>
            <a:xfrm>
              <a:off x="0" y="0"/>
              <a:ext cx="3048000" cy="914400"/>
            </a:xfrm>
            <a:prstGeom prst="ellipse">
              <a:avLst/>
            </a:prstGeom>
            <a:solidFill>
              <a:schemeClr val="accent6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3" name="Growth,…"/>
            <p:cNvSpPr txBox="1"/>
            <p:nvPr/>
          </p:nvSpPr>
          <p:spPr>
            <a:xfrm>
              <a:off x="492088" y="49530"/>
              <a:ext cx="1974415" cy="815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Growth,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Development and 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Reproduction</a:t>
              </a:r>
            </a:p>
          </p:txBody>
        </p:sp>
      </p:grpSp>
      <p:sp>
        <p:nvSpPr>
          <p:cNvPr id="222" name="AutoShape 14"/>
          <p:cNvSpPr/>
          <p:nvPr/>
        </p:nvSpPr>
        <p:spPr>
          <a:xfrm>
            <a:off x="4572000" y="4424362"/>
            <a:ext cx="0" cy="1171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/>
          <a:p>
            <a:pPr/>
          </a:p>
        </p:txBody>
      </p:sp>
      <p:grpSp>
        <p:nvGrpSpPr>
          <p:cNvPr id="208" name="Oval 15"/>
          <p:cNvGrpSpPr/>
          <p:nvPr/>
        </p:nvGrpSpPr>
        <p:grpSpPr>
          <a:xfrm>
            <a:off x="446087" y="4953000"/>
            <a:ext cx="3048001" cy="914400"/>
            <a:chOff x="0" y="0"/>
            <a:chExt cx="3048000" cy="914400"/>
          </a:xfrm>
        </p:grpSpPr>
        <p:sp>
          <p:nvSpPr>
            <p:cNvPr id="206" name="Oval"/>
            <p:cNvSpPr/>
            <p:nvPr/>
          </p:nvSpPr>
          <p:spPr>
            <a:xfrm>
              <a:off x="0" y="0"/>
              <a:ext cx="3048000" cy="914400"/>
            </a:xfrm>
            <a:prstGeom prst="ellipse">
              <a:avLst/>
            </a:prstGeom>
            <a:solidFill>
              <a:schemeClr val="accent6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" name="Locomotion…"/>
            <p:cNvSpPr txBox="1"/>
            <p:nvPr/>
          </p:nvSpPr>
          <p:spPr>
            <a:xfrm>
              <a:off x="492088" y="49530"/>
              <a:ext cx="1494395" cy="815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Locomotion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Flagella, cilia,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Myosin, actin</a:t>
              </a:r>
            </a:p>
          </p:txBody>
        </p:sp>
      </p:grpSp>
      <p:sp>
        <p:nvSpPr>
          <p:cNvPr id="223" name="AutoShape 16"/>
          <p:cNvSpPr/>
          <p:nvPr/>
        </p:nvSpPr>
        <p:spPr>
          <a:xfrm>
            <a:off x="2700384" y="4368763"/>
            <a:ext cx="1141320" cy="635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/>
          <a:p>
            <a:pPr/>
          </a:p>
        </p:txBody>
      </p:sp>
      <p:grpSp>
        <p:nvGrpSpPr>
          <p:cNvPr id="212" name="Oval 17"/>
          <p:cNvGrpSpPr/>
          <p:nvPr/>
        </p:nvGrpSpPr>
        <p:grpSpPr>
          <a:xfrm>
            <a:off x="446087" y="3659187"/>
            <a:ext cx="2133601" cy="762001"/>
            <a:chOff x="0" y="0"/>
            <a:chExt cx="2133600" cy="762000"/>
          </a:xfrm>
        </p:grpSpPr>
        <p:sp>
          <p:nvSpPr>
            <p:cNvPr id="210" name="Oval"/>
            <p:cNvSpPr/>
            <p:nvPr/>
          </p:nvSpPr>
          <p:spPr>
            <a:xfrm>
              <a:off x="0" y="0"/>
              <a:ext cx="2133600" cy="762000"/>
            </a:xfrm>
            <a:prstGeom prst="ellipse">
              <a:avLst/>
            </a:prstGeom>
            <a:solidFill>
              <a:schemeClr val="accent6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1" name="Sensory and…"/>
            <p:cNvSpPr txBox="1"/>
            <p:nvPr/>
          </p:nvSpPr>
          <p:spPr>
            <a:xfrm>
              <a:off x="358178" y="93980"/>
              <a:ext cx="1448951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Sensory and 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Response</a:t>
              </a:r>
            </a:p>
          </p:txBody>
        </p:sp>
      </p:grpSp>
      <p:sp>
        <p:nvSpPr>
          <p:cNvPr id="224" name="AutoShape 18"/>
          <p:cNvSpPr/>
          <p:nvPr/>
        </p:nvSpPr>
        <p:spPr>
          <a:xfrm>
            <a:off x="2581738" y="4001140"/>
            <a:ext cx="466722" cy="11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/>
          <a:p>
            <a:pPr/>
          </a:p>
        </p:txBody>
      </p:sp>
      <p:grpSp>
        <p:nvGrpSpPr>
          <p:cNvPr id="216" name="Oval 19"/>
          <p:cNvGrpSpPr/>
          <p:nvPr/>
        </p:nvGrpSpPr>
        <p:grpSpPr>
          <a:xfrm>
            <a:off x="6786563" y="3582987"/>
            <a:ext cx="1981201" cy="838201"/>
            <a:chOff x="0" y="0"/>
            <a:chExt cx="1981200" cy="838200"/>
          </a:xfrm>
        </p:grpSpPr>
        <p:sp>
          <p:nvSpPr>
            <p:cNvPr id="214" name="Oval"/>
            <p:cNvSpPr/>
            <p:nvPr/>
          </p:nvSpPr>
          <p:spPr>
            <a:xfrm>
              <a:off x="0" y="0"/>
              <a:ext cx="1981200" cy="838200"/>
            </a:xfrm>
            <a:prstGeom prst="ellipse">
              <a:avLst/>
            </a:prstGeom>
            <a:solidFill>
              <a:schemeClr val="accent6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Defence and…"/>
            <p:cNvSpPr txBox="1"/>
            <p:nvPr/>
          </p:nvSpPr>
          <p:spPr>
            <a:xfrm>
              <a:off x="335859" y="132080"/>
              <a:ext cx="1378408" cy="574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Defence and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Immunity </a:t>
              </a:r>
            </a:p>
          </p:txBody>
        </p:sp>
      </p:grpSp>
      <p:sp>
        <p:nvSpPr>
          <p:cNvPr id="225" name="AutoShape 20"/>
          <p:cNvSpPr/>
          <p:nvPr/>
        </p:nvSpPr>
        <p:spPr>
          <a:xfrm>
            <a:off x="6099528" y="3981314"/>
            <a:ext cx="682693" cy="8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Rectangle 2"/>
          <p:cNvSpPr txBox="1"/>
          <p:nvPr>
            <p:ph type="body" idx="4294967295"/>
          </p:nvPr>
        </p:nvSpPr>
        <p:spPr>
          <a:xfrm>
            <a:off x="0" y="12954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lone helix</a:t>
            </a:r>
          </a:p>
          <a:p>
            <a:pPr>
              <a:defRPr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buSzTx/>
              <a:buFont typeface="Wingdings 2"/>
              <a:buNone/>
              <a:defRPr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helix-turn-helix motif</a:t>
            </a:r>
          </a:p>
        </p:txBody>
      </p:sp>
      <p:sp>
        <p:nvSpPr>
          <p:cNvPr id="933" name="Rectangle 4"/>
          <p:cNvSpPr txBox="1"/>
          <p:nvPr>
            <p:ph type="title" idx="4294967295"/>
          </p:nvPr>
        </p:nvSpPr>
        <p:spPr>
          <a:xfrm>
            <a:off x="0" y="371475"/>
            <a:ext cx="8229600" cy="6286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All-Alpha topologies</a:t>
            </a:r>
          </a:p>
        </p:txBody>
      </p:sp>
      <p:pic>
        <p:nvPicPr>
          <p:cNvPr id="93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30870" r="0" b="34348"/>
          <a:stretch>
            <a:fillRect/>
          </a:stretch>
        </p:blipFill>
        <p:spPr>
          <a:xfrm>
            <a:off x="938227" y="1752600"/>
            <a:ext cx="4371961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935" name="Text Box 5"/>
          <p:cNvSpPr txBox="1"/>
          <p:nvPr/>
        </p:nvSpPr>
        <p:spPr>
          <a:xfrm>
            <a:off x="5532120" y="1828800"/>
            <a:ext cx="3120924" cy="114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Glucagon (hormone involved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 regulating sugar metabolism)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PDB code : 1GCN</a:t>
            </a:r>
          </a:p>
        </p:txBody>
      </p:sp>
      <p:pic>
        <p:nvPicPr>
          <p:cNvPr id="93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0" t="26797" r="6086" b="24399"/>
          <a:stretch>
            <a:fillRect/>
          </a:stretch>
        </p:blipFill>
        <p:spPr>
          <a:xfrm>
            <a:off x="455613" y="4114800"/>
            <a:ext cx="4114801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7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rcRect l="29633" t="26144" r="37356" b="33882"/>
          <a:stretch>
            <a:fillRect/>
          </a:stretch>
        </p:blipFill>
        <p:spPr>
          <a:xfrm>
            <a:off x="4343400" y="3733799"/>
            <a:ext cx="1736725" cy="2098676"/>
          </a:xfrm>
          <a:prstGeom prst="rect">
            <a:avLst/>
          </a:prstGeom>
          <a:ln w="12700">
            <a:miter lim="400000"/>
          </a:ln>
        </p:spPr>
      </p:pic>
      <p:sp>
        <p:nvSpPr>
          <p:cNvPr id="938" name="AutoShape 8"/>
          <p:cNvSpPr/>
          <p:nvPr/>
        </p:nvSpPr>
        <p:spPr>
          <a:xfrm rot="20324971">
            <a:off x="1522412" y="6096000"/>
            <a:ext cx="533401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CC00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939" name="AutoShape 9"/>
          <p:cNvSpPr/>
          <p:nvPr/>
        </p:nvSpPr>
        <p:spPr>
          <a:xfrm rot="9213874">
            <a:off x="1141412" y="4495800"/>
            <a:ext cx="533401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CC00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940" name="Text Box 10"/>
          <p:cNvSpPr txBox="1"/>
          <p:nvPr/>
        </p:nvSpPr>
        <p:spPr>
          <a:xfrm>
            <a:off x="4693920" y="5867400"/>
            <a:ext cx="1348493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2 helices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are twisted</a:t>
            </a:r>
          </a:p>
        </p:txBody>
      </p:sp>
      <p:sp>
        <p:nvSpPr>
          <p:cNvPr id="941" name="Text Box 11"/>
          <p:cNvSpPr txBox="1"/>
          <p:nvPr/>
        </p:nvSpPr>
        <p:spPr>
          <a:xfrm>
            <a:off x="6446520" y="4267200"/>
            <a:ext cx="1964976" cy="114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ROP: RNA-binding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PDB code: 1ROP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Text Box 2"/>
          <p:cNvSpPr txBox="1"/>
          <p:nvPr/>
        </p:nvSpPr>
        <p:spPr>
          <a:xfrm>
            <a:off x="2696845" y="320675"/>
            <a:ext cx="2880182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All Beta Topology</a:t>
            </a:r>
          </a:p>
        </p:txBody>
      </p:sp>
      <p:sp>
        <p:nvSpPr>
          <p:cNvPr id="944" name="Text Box 3"/>
          <p:cNvSpPr txBox="1"/>
          <p:nvPr/>
        </p:nvSpPr>
        <p:spPr>
          <a:xfrm>
            <a:off x="410844" y="1336675"/>
            <a:ext cx="2297124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Beta sandwiches:</a:t>
            </a:r>
          </a:p>
        </p:txBody>
      </p:sp>
      <p:pic>
        <p:nvPicPr>
          <p:cNvPr id="94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3200" t="16667" r="10001" b="22000"/>
          <a:stretch>
            <a:fillRect/>
          </a:stretch>
        </p:blipFill>
        <p:spPr>
          <a:xfrm>
            <a:off x="2057400" y="2133600"/>
            <a:ext cx="3657601" cy="3505200"/>
          </a:xfrm>
          <a:prstGeom prst="rect">
            <a:avLst/>
          </a:prstGeom>
          <a:ln w="12700">
            <a:miter lim="400000"/>
          </a:ln>
        </p:spPr>
      </p:pic>
      <p:sp>
        <p:nvSpPr>
          <p:cNvPr id="946" name="Text Box 5"/>
          <p:cNvSpPr txBox="1"/>
          <p:nvPr/>
        </p:nvSpPr>
        <p:spPr>
          <a:xfrm>
            <a:off x="5989320" y="2743200"/>
            <a:ext cx="2834889" cy="95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Fatty acid binding protein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PDB code: 1IFB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9709" t="15782" r="17475" b="6524"/>
          <a:stretch>
            <a:fillRect/>
          </a:stretch>
        </p:blipFill>
        <p:spPr>
          <a:xfrm>
            <a:off x="1828800" y="1371599"/>
            <a:ext cx="5715001" cy="4876802"/>
          </a:xfrm>
          <a:prstGeom prst="rect">
            <a:avLst/>
          </a:prstGeom>
          <a:ln w="12700">
            <a:miter lim="400000"/>
          </a:ln>
        </p:spPr>
      </p:pic>
      <p:sp>
        <p:nvSpPr>
          <p:cNvPr id="949" name="Text Box 5"/>
          <p:cNvSpPr txBox="1"/>
          <p:nvPr/>
        </p:nvSpPr>
        <p:spPr>
          <a:xfrm>
            <a:off x="2744470" y="347663"/>
            <a:ext cx="3010233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Closed Beta Barrel</a:t>
            </a:r>
          </a:p>
        </p:txBody>
      </p:sp>
      <p:sp>
        <p:nvSpPr>
          <p:cNvPr id="950" name="Text Box 6"/>
          <p:cNvSpPr txBox="1"/>
          <p:nvPr/>
        </p:nvSpPr>
        <p:spPr>
          <a:xfrm>
            <a:off x="563244" y="4760912"/>
            <a:ext cx="180234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PDB file: 2POR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AutoShape 2"/>
          <p:cNvSpPr/>
          <p:nvPr/>
        </p:nvSpPr>
        <p:spPr>
          <a:xfrm>
            <a:off x="1524000" y="2362200"/>
            <a:ext cx="3810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00FF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953" name="AutoShape 3"/>
          <p:cNvSpPr/>
          <p:nvPr/>
        </p:nvSpPr>
        <p:spPr>
          <a:xfrm rot="10800000">
            <a:off x="2209800" y="2362200"/>
            <a:ext cx="3810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954" name="AutoShape 4"/>
          <p:cNvSpPr/>
          <p:nvPr/>
        </p:nvSpPr>
        <p:spPr>
          <a:xfrm>
            <a:off x="2971800" y="2362200"/>
            <a:ext cx="3810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CC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955" name="AutoShape 5"/>
          <p:cNvSpPr/>
          <p:nvPr/>
        </p:nvSpPr>
        <p:spPr>
          <a:xfrm rot="10800000">
            <a:off x="914400" y="2362200"/>
            <a:ext cx="3810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956" name="Line 6"/>
          <p:cNvSpPr/>
          <p:nvPr/>
        </p:nvSpPr>
        <p:spPr>
          <a:xfrm flipV="1">
            <a:off x="1714500" y="2057400"/>
            <a:ext cx="0" cy="3048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57" name="Line 7"/>
          <p:cNvSpPr/>
          <p:nvPr/>
        </p:nvSpPr>
        <p:spPr>
          <a:xfrm>
            <a:off x="1714500" y="2057400"/>
            <a:ext cx="6858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58" name="Line 8"/>
          <p:cNvSpPr/>
          <p:nvPr/>
        </p:nvSpPr>
        <p:spPr>
          <a:xfrm flipV="1">
            <a:off x="2400300" y="2057400"/>
            <a:ext cx="0" cy="3048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962" name="Group 9"/>
          <p:cNvGrpSpPr/>
          <p:nvPr/>
        </p:nvGrpSpPr>
        <p:grpSpPr>
          <a:xfrm>
            <a:off x="2438400" y="3276600"/>
            <a:ext cx="687071" cy="306071"/>
            <a:chOff x="0" y="0"/>
            <a:chExt cx="687070" cy="306070"/>
          </a:xfrm>
        </p:grpSpPr>
        <p:sp>
          <p:nvSpPr>
            <p:cNvPr id="959" name="Line 10"/>
            <p:cNvSpPr/>
            <p:nvPr/>
          </p:nvSpPr>
          <p:spPr>
            <a:xfrm flipH="1">
              <a:off x="687070" y="0"/>
              <a:ext cx="1" cy="3048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60" name="Line 11"/>
            <p:cNvSpPr/>
            <p:nvPr/>
          </p:nvSpPr>
          <p:spPr>
            <a:xfrm flipH="1" flipV="1">
              <a:off x="0" y="306070"/>
              <a:ext cx="685800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61" name="Line 12"/>
            <p:cNvSpPr/>
            <p:nvPr/>
          </p:nvSpPr>
          <p:spPr>
            <a:xfrm flipH="1">
              <a:off x="1270" y="0"/>
              <a:ext cx="1" cy="3048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966" name="Group 13"/>
          <p:cNvGrpSpPr/>
          <p:nvPr/>
        </p:nvGrpSpPr>
        <p:grpSpPr>
          <a:xfrm>
            <a:off x="1142999" y="1828800"/>
            <a:ext cx="2019301" cy="533400"/>
            <a:chOff x="0" y="0"/>
            <a:chExt cx="2019300" cy="533400"/>
          </a:xfrm>
        </p:grpSpPr>
        <p:sp>
          <p:nvSpPr>
            <p:cNvPr id="963" name="Line 14"/>
            <p:cNvSpPr/>
            <p:nvPr/>
          </p:nvSpPr>
          <p:spPr>
            <a:xfrm flipV="1">
              <a:off x="2019300" y="0"/>
              <a:ext cx="0" cy="5334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64" name="Line 15"/>
            <p:cNvSpPr/>
            <p:nvPr/>
          </p:nvSpPr>
          <p:spPr>
            <a:xfrm flipH="1" flipV="1">
              <a:off x="-1" y="-1"/>
              <a:ext cx="1981201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65" name="Line 16"/>
            <p:cNvSpPr/>
            <p:nvPr/>
          </p:nvSpPr>
          <p:spPr>
            <a:xfrm flipH="1">
              <a:off x="-1" y="0"/>
              <a:ext cx="2" cy="5334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67" name="Text Box 17"/>
          <p:cNvSpPr txBox="1"/>
          <p:nvPr/>
        </p:nvSpPr>
        <p:spPr>
          <a:xfrm>
            <a:off x="2179320" y="320675"/>
            <a:ext cx="3948024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The Greek Key Topology</a:t>
            </a:r>
          </a:p>
        </p:txBody>
      </p:sp>
      <p:pic>
        <p:nvPicPr>
          <p:cNvPr id="968" name="Picture 18" descr="Picture 18"/>
          <p:cNvPicPr>
            <a:picLocks noChangeAspect="1"/>
          </p:cNvPicPr>
          <p:nvPr/>
        </p:nvPicPr>
        <p:blipFill>
          <a:blip r:embed="rId2">
            <a:extLst/>
          </a:blip>
          <a:srcRect l="22800" t="20666" r="13200" b="16667"/>
          <a:stretch>
            <a:fillRect/>
          </a:stretch>
        </p:blipFill>
        <p:spPr>
          <a:xfrm>
            <a:off x="4343400" y="1600199"/>
            <a:ext cx="3048000" cy="3581401"/>
          </a:xfrm>
          <a:prstGeom prst="rect">
            <a:avLst/>
          </a:prstGeom>
          <a:ln w="12700">
            <a:miter lim="400000"/>
          </a:ln>
        </p:spPr>
      </p:pic>
      <p:sp>
        <p:nvSpPr>
          <p:cNvPr id="969" name="Text Box 19"/>
          <p:cNvSpPr txBox="1"/>
          <p:nvPr/>
        </p:nvSpPr>
        <p:spPr>
          <a:xfrm>
            <a:off x="960119" y="5715000"/>
            <a:ext cx="6715459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Folds including the Greek key topology include 4 to 13 strands.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Text Box 2"/>
          <p:cNvSpPr txBox="1"/>
          <p:nvPr/>
        </p:nvSpPr>
        <p:spPr>
          <a:xfrm>
            <a:off x="2468245" y="196850"/>
            <a:ext cx="4279662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Jellyroll Topology</a:t>
            </a:r>
          </a:p>
        </p:txBody>
      </p:sp>
      <p:sp>
        <p:nvSpPr>
          <p:cNvPr id="972" name="AutoShape 3"/>
          <p:cNvSpPr/>
          <p:nvPr/>
        </p:nvSpPr>
        <p:spPr>
          <a:xfrm>
            <a:off x="1524000" y="2362200"/>
            <a:ext cx="3810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00FF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3" name="AutoShape 4"/>
          <p:cNvSpPr/>
          <p:nvPr/>
        </p:nvSpPr>
        <p:spPr>
          <a:xfrm rot="10800000">
            <a:off x="2209800" y="2362200"/>
            <a:ext cx="3810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4" name="AutoShape 5"/>
          <p:cNvSpPr/>
          <p:nvPr/>
        </p:nvSpPr>
        <p:spPr>
          <a:xfrm>
            <a:off x="2971800" y="2362200"/>
            <a:ext cx="3810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CC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5" name="AutoShape 6"/>
          <p:cNvSpPr/>
          <p:nvPr/>
        </p:nvSpPr>
        <p:spPr>
          <a:xfrm rot="10800000">
            <a:off x="914400" y="2362200"/>
            <a:ext cx="3810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6" name="AutoShape 7"/>
          <p:cNvSpPr/>
          <p:nvPr/>
        </p:nvSpPr>
        <p:spPr>
          <a:xfrm>
            <a:off x="228600" y="2362200"/>
            <a:ext cx="3810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00FF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7" name="AutoShape 8"/>
          <p:cNvSpPr/>
          <p:nvPr/>
        </p:nvSpPr>
        <p:spPr>
          <a:xfrm rot="10800000">
            <a:off x="3581400" y="2362200"/>
            <a:ext cx="3810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8" name="AutoShape 9"/>
          <p:cNvSpPr/>
          <p:nvPr/>
        </p:nvSpPr>
        <p:spPr>
          <a:xfrm>
            <a:off x="4191000" y="2362200"/>
            <a:ext cx="3810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CC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9" name="AutoShape 10"/>
          <p:cNvSpPr/>
          <p:nvPr/>
        </p:nvSpPr>
        <p:spPr>
          <a:xfrm rot="10800000">
            <a:off x="4724400" y="2362200"/>
            <a:ext cx="3810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983" name="Group 11"/>
          <p:cNvGrpSpPr/>
          <p:nvPr/>
        </p:nvGrpSpPr>
        <p:grpSpPr>
          <a:xfrm>
            <a:off x="2438400" y="3276600"/>
            <a:ext cx="687071" cy="306071"/>
            <a:chOff x="0" y="0"/>
            <a:chExt cx="687070" cy="306070"/>
          </a:xfrm>
        </p:grpSpPr>
        <p:sp>
          <p:nvSpPr>
            <p:cNvPr id="980" name="Line 12"/>
            <p:cNvSpPr/>
            <p:nvPr/>
          </p:nvSpPr>
          <p:spPr>
            <a:xfrm flipH="1">
              <a:off x="687070" y="0"/>
              <a:ext cx="1" cy="3048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1" name="Line 13"/>
            <p:cNvSpPr/>
            <p:nvPr/>
          </p:nvSpPr>
          <p:spPr>
            <a:xfrm flipH="1" flipV="1">
              <a:off x="0" y="306070"/>
              <a:ext cx="685800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2" name="Line 14"/>
            <p:cNvSpPr/>
            <p:nvPr/>
          </p:nvSpPr>
          <p:spPr>
            <a:xfrm flipH="1">
              <a:off x="1270" y="0"/>
              <a:ext cx="1" cy="3048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987" name="Group 15"/>
          <p:cNvGrpSpPr/>
          <p:nvPr/>
        </p:nvGrpSpPr>
        <p:grpSpPr>
          <a:xfrm>
            <a:off x="3124200" y="2057400"/>
            <a:ext cx="685800" cy="304800"/>
            <a:chOff x="0" y="0"/>
            <a:chExt cx="685800" cy="304800"/>
          </a:xfrm>
        </p:grpSpPr>
        <p:sp>
          <p:nvSpPr>
            <p:cNvPr id="984" name="Line 16"/>
            <p:cNvSpPr/>
            <p:nvPr/>
          </p:nvSpPr>
          <p:spPr>
            <a:xfrm flipV="1">
              <a:off x="-1" y="0"/>
              <a:ext cx="2" cy="3048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5" name="Line 17"/>
            <p:cNvSpPr/>
            <p:nvPr/>
          </p:nvSpPr>
          <p:spPr>
            <a:xfrm>
              <a:off x="0" y="0"/>
              <a:ext cx="6858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6" name="Line 18"/>
            <p:cNvSpPr/>
            <p:nvPr/>
          </p:nvSpPr>
          <p:spPr>
            <a:xfrm flipV="1">
              <a:off x="685800" y="0"/>
              <a:ext cx="0" cy="3048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991" name="Group 19"/>
          <p:cNvGrpSpPr/>
          <p:nvPr/>
        </p:nvGrpSpPr>
        <p:grpSpPr>
          <a:xfrm>
            <a:off x="381000" y="2057400"/>
            <a:ext cx="685800" cy="304800"/>
            <a:chOff x="0" y="0"/>
            <a:chExt cx="685800" cy="304800"/>
          </a:xfrm>
        </p:grpSpPr>
        <p:sp>
          <p:nvSpPr>
            <p:cNvPr id="988" name="Line 20"/>
            <p:cNvSpPr/>
            <p:nvPr/>
          </p:nvSpPr>
          <p:spPr>
            <a:xfrm flipV="1">
              <a:off x="-1" y="0"/>
              <a:ext cx="2" cy="3048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9" name="Line 21"/>
            <p:cNvSpPr/>
            <p:nvPr/>
          </p:nvSpPr>
          <p:spPr>
            <a:xfrm>
              <a:off x="0" y="0"/>
              <a:ext cx="6858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90" name="Line 22"/>
            <p:cNvSpPr/>
            <p:nvPr/>
          </p:nvSpPr>
          <p:spPr>
            <a:xfrm flipV="1">
              <a:off x="685800" y="0"/>
              <a:ext cx="0" cy="3048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995" name="Group 23"/>
          <p:cNvGrpSpPr/>
          <p:nvPr/>
        </p:nvGrpSpPr>
        <p:grpSpPr>
          <a:xfrm>
            <a:off x="2362199" y="1828800"/>
            <a:ext cx="2019301" cy="533400"/>
            <a:chOff x="0" y="0"/>
            <a:chExt cx="2019300" cy="533400"/>
          </a:xfrm>
        </p:grpSpPr>
        <p:sp>
          <p:nvSpPr>
            <p:cNvPr id="992" name="Line 24"/>
            <p:cNvSpPr/>
            <p:nvPr/>
          </p:nvSpPr>
          <p:spPr>
            <a:xfrm flipV="1">
              <a:off x="2019300" y="0"/>
              <a:ext cx="0" cy="5334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93" name="Line 25"/>
            <p:cNvSpPr/>
            <p:nvPr/>
          </p:nvSpPr>
          <p:spPr>
            <a:xfrm flipH="1" flipV="1">
              <a:off x="-1" y="-1"/>
              <a:ext cx="1981201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94" name="Line 26"/>
            <p:cNvSpPr/>
            <p:nvPr/>
          </p:nvSpPr>
          <p:spPr>
            <a:xfrm flipH="1">
              <a:off x="-1" y="0"/>
              <a:ext cx="2" cy="5334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999" name="Group 27"/>
          <p:cNvGrpSpPr/>
          <p:nvPr/>
        </p:nvGrpSpPr>
        <p:grpSpPr>
          <a:xfrm>
            <a:off x="1753870" y="3276600"/>
            <a:ext cx="2019301" cy="534671"/>
            <a:chOff x="0" y="0"/>
            <a:chExt cx="2019300" cy="534670"/>
          </a:xfrm>
        </p:grpSpPr>
        <p:sp>
          <p:nvSpPr>
            <p:cNvPr id="996" name="Line 28"/>
            <p:cNvSpPr/>
            <p:nvPr/>
          </p:nvSpPr>
          <p:spPr>
            <a:xfrm flipH="1">
              <a:off x="-1" y="0"/>
              <a:ext cx="2" cy="5334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97" name="Line 29"/>
            <p:cNvSpPr/>
            <p:nvPr/>
          </p:nvSpPr>
          <p:spPr>
            <a:xfrm>
              <a:off x="36830" y="534670"/>
              <a:ext cx="1981201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98" name="Line 30"/>
            <p:cNvSpPr/>
            <p:nvPr/>
          </p:nvSpPr>
          <p:spPr>
            <a:xfrm flipV="1">
              <a:off x="2019300" y="0"/>
              <a:ext cx="0" cy="5334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003" name="Group 31"/>
          <p:cNvGrpSpPr/>
          <p:nvPr/>
        </p:nvGrpSpPr>
        <p:grpSpPr>
          <a:xfrm>
            <a:off x="1066800" y="3276600"/>
            <a:ext cx="3276600" cy="838200"/>
            <a:chOff x="0" y="0"/>
            <a:chExt cx="3276600" cy="838200"/>
          </a:xfrm>
        </p:grpSpPr>
        <p:sp>
          <p:nvSpPr>
            <p:cNvPr id="1000" name="Line 32"/>
            <p:cNvSpPr/>
            <p:nvPr/>
          </p:nvSpPr>
          <p:spPr>
            <a:xfrm flipH="1">
              <a:off x="-1" y="0"/>
              <a:ext cx="2" cy="8382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1" name="Line 33"/>
            <p:cNvSpPr/>
            <p:nvPr/>
          </p:nvSpPr>
          <p:spPr>
            <a:xfrm>
              <a:off x="0" y="838200"/>
              <a:ext cx="32766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2" name="Line 34"/>
            <p:cNvSpPr/>
            <p:nvPr/>
          </p:nvSpPr>
          <p:spPr>
            <a:xfrm flipV="1">
              <a:off x="3276600" y="0"/>
              <a:ext cx="0" cy="8382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007" name="Group 35"/>
          <p:cNvGrpSpPr/>
          <p:nvPr/>
        </p:nvGrpSpPr>
        <p:grpSpPr>
          <a:xfrm>
            <a:off x="1676400" y="1524000"/>
            <a:ext cx="3277871" cy="838200"/>
            <a:chOff x="0" y="0"/>
            <a:chExt cx="3277870" cy="838200"/>
          </a:xfrm>
        </p:grpSpPr>
        <p:sp>
          <p:nvSpPr>
            <p:cNvPr id="1004" name="Line 36"/>
            <p:cNvSpPr/>
            <p:nvPr/>
          </p:nvSpPr>
          <p:spPr>
            <a:xfrm flipV="1">
              <a:off x="3277870" y="0"/>
              <a:ext cx="1" cy="8382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5" name="Line 37"/>
            <p:cNvSpPr/>
            <p:nvPr/>
          </p:nvSpPr>
          <p:spPr>
            <a:xfrm flipH="1" flipV="1">
              <a:off x="0" y="1270"/>
              <a:ext cx="3276600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6" name="Line 38"/>
            <p:cNvSpPr/>
            <p:nvPr/>
          </p:nvSpPr>
          <p:spPr>
            <a:xfrm flipH="1">
              <a:off x="1270" y="0"/>
              <a:ext cx="1" cy="8382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008" name="Text Box 39"/>
          <p:cNvSpPr txBox="1"/>
          <p:nvPr/>
        </p:nvSpPr>
        <p:spPr>
          <a:xfrm>
            <a:off x="5668645" y="1919288"/>
            <a:ext cx="2220849" cy="95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Greek key with an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extra swirl</a:t>
            </a:r>
          </a:p>
        </p:txBody>
      </p:sp>
      <p:pic>
        <p:nvPicPr>
          <p:cNvPr id="1009" name="Picture 40" descr="Picture 40"/>
          <p:cNvPicPr>
            <a:picLocks noChangeAspect="1"/>
          </p:cNvPicPr>
          <p:nvPr/>
        </p:nvPicPr>
        <p:blipFill>
          <a:blip r:embed="rId2">
            <a:extLst/>
          </a:blip>
          <a:srcRect l="20801" t="25333" r="23199" b="17333"/>
          <a:stretch>
            <a:fillRect/>
          </a:stretch>
        </p:blipFill>
        <p:spPr>
          <a:xfrm>
            <a:off x="5105400" y="3581400"/>
            <a:ext cx="2667000" cy="32766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0" name="Text Box 41"/>
          <p:cNvSpPr txBox="1"/>
          <p:nvPr/>
        </p:nvSpPr>
        <p:spPr>
          <a:xfrm>
            <a:off x="3763645" y="5348287"/>
            <a:ext cx="2573447" cy="95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PDB code 2BUK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(coat protein of a virus)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Text Box 2"/>
          <p:cNvSpPr txBox="1"/>
          <p:nvPr/>
        </p:nvSpPr>
        <p:spPr>
          <a:xfrm>
            <a:off x="2636520" y="228600"/>
            <a:ext cx="3582924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Beta Propellor</a:t>
            </a:r>
          </a:p>
        </p:txBody>
      </p:sp>
      <p:pic>
        <p:nvPicPr>
          <p:cNvPr id="101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6000" r="400" b="15334"/>
          <a:stretch>
            <a:fillRect/>
          </a:stretch>
        </p:blipFill>
        <p:spPr>
          <a:xfrm>
            <a:off x="609600" y="1295400"/>
            <a:ext cx="4743450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4" name="Text Box 4"/>
          <p:cNvSpPr txBox="1"/>
          <p:nvPr/>
        </p:nvSpPr>
        <p:spPr>
          <a:xfrm>
            <a:off x="5973445" y="2224088"/>
            <a:ext cx="3152389" cy="1833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Eight-plated propellor: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Each plate is a four-stranded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anti-parallel sheet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PDB code 4AAH</a:t>
            </a:r>
          </a:p>
        </p:txBody>
      </p:sp>
      <p:sp>
        <p:nvSpPr>
          <p:cNvPr id="1015" name="Rectangle 5"/>
          <p:cNvSpPr/>
          <p:nvPr/>
        </p:nvSpPr>
        <p:spPr>
          <a:xfrm>
            <a:off x="533400" y="1143000"/>
            <a:ext cx="228600" cy="487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Text Box 2"/>
          <p:cNvSpPr txBox="1"/>
          <p:nvPr/>
        </p:nvSpPr>
        <p:spPr>
          <a:xfrm>
            <a:off x="674369" y="1555750"/>
            <a:ext cx="2971911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The Rossman fold:</a:t>
            </a:r>
          </a:p>
        </p:txBody>
      </p:sp>
      <p:sp>
        <p:nvSpPr>
          <p:cNvPr id="1018" name="AutoShape 3"/>
          <p:cNvSpPr/>
          <p:nvPr/>
        </p:nvSpPr>
        <p:spPr>
          <a:xfrm rot="17404662">
            <a:off x="2349500" y="3479800"/>
            <a:ext cx="381000" cy="213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19" name="AutoShape 4"/>
          <p:cNvSpPr/>
          <p:nvPr/>
        </p:nvSpPr>
        <p:spPr>
          <a:xfrm rot="17404662">
            <a:off x="3111500" y="2641600"/>
            <a:ext cx="381000" cy="213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20" name="AutoShape 5"/>
          <p:cNvSpPr/>
          <p:nvPr/>
        </p:nvSpPr>
        <p:spPr>
          <a:xfrm rot="17404662">
            <a:off x="3873500" y="1803399"/>
            <a:ext cx="381000" cy="213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02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7366417">
            <a:off x="2725736" y="3027363"/>
            <a:ext cx="703264" cy="2293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7366417">
            <a:off x="3563937" y="2189163"/>
            <a:ext cx="703264" cy="2293939"/>
          </a:xfrm>
          <a:prstGeom prst="rect">
            <a:avLst/>
          </a:prstGeom>
          <a:ln w="12700">
            <a:miter lim="400000"/>
          </a:ln>
        </p:spPr>
      </p:pic>
      <p:sp>
        <p:nvSpPr>
          <p:cNvPr id="1023" name="Freeform 8"/>
          <p:cNvSpPr/>
          <p:nvPr/>
        </p:nvSpPr>
        <p:spPr>
          <a:xfrm>
            <a:off x="1392595" y="3585600"/>
            <a:ext cx="690205" cy="618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2" h="20613" fill="norm" stroke="1" extrusionOk="0">
                <a:moveTo>
                  <a:pt x="4762" y="20613"/>
                </a:moveTo>
                <a:cubicBezTo>
                  <a:pt x="2062" y="17225"/>
                  <a:pt x="-638" y="13837"/>
                  <a:pt x="133" y="10448"/>
                </a:cubicBezTo>
                <a:cubicBezTo>
                  <a:pt x="905" y="7060"/>
                  <a:pt x="5919" y="1554"/>
                  <a:pt x="9391" y="284"/>
                </a:cubicBezTo>
                <a:cubicBezTo>
                  <a:pt x="12862" y="-987"/>
                  <a:pt x="19033" y="2401"/>
                  <a:pt x="20962" y="2825"/>
                </a:cubicBezTo>
              </a:path>
            </a:pathLst>
          </a:cu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24" name="Freeform 9"/>
          <p:cNvSpPr/>
          <p:nvPr/>
        </p:nvSpPr>
        <p:spPr>
          <a:xfrm>
            <a:off x="4064000" y="4051300"/>
            <a:ext cx="624265" cy="611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5" h="21228" fill="norm" stroke="1" extrusionOk="0">
                <a:moveTo>
                  <a:pt x="0" y="15869"/>
                </a:moveTo>
                <a:cubicBezTo>
                  <a:pt x="3888" y="18294"/>
                  <a:pt x="7776" y="20718"/>
                  <a:pt x="10368" y="21159"/>
                </a:cubicBezTo>
                <a:cubicBezTo>
                  <a:pt x="12960" y="21600"/>
                  <a:pt x="13824" y="19837"/>
                  <a:pt x="15552" y="18514"/>
                </a:cubicBezTo>
                <a:cubicBezTo>
                  <a:pt x="17280" y="17192"/>
                  <a:pt x="19872" y="14988"/>
                  <a:pt x="20736" y="13224"/>
                </a:cubicBezTo>
                <a:cubicBezTo>
                  <a:pt x="21600" y="11461"/>
                  <a:pt x="21168" y="9698"/>
                  <a:pt x="20736" y="7935"/>
                </a:cubicBezTo>
                <a:cubicBezTo>
                  <a:pt x="20304" y="6171"/>
                  <a:pt x="20304" y="3967"/>
                  <a:pt x="18144" y="2645"/>
                </a:cubicBezTo>
                <a:cubicBezTo>
                  <a:pt x="15984" y="1322"/>
                  <a:pt x="9504" y="441"/>
                  <a:pt x="7776" y="0"/>
                </a:cubicBezTo>
              </a:path>
            </a:pathLst>
          </a:cu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25" name="Freeform 10"/>
          <p:cNvSpPr/>
          <p:nvPr/>
        </p:nvSpPr>
        <p:spPr>
          <a:xfrm>
            <a:off x="2092325" y="2603500"/>
            <a:ext cx="866775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600" fill="norm" stroke="1" extrusionOk="0">
                <a:moveTo>
                  <a:pt x="6339" y="21600"/>
                </a:moveTo>
                <a:cubicBezTo>
                  <a:pt x="3991" y="17820"/>
                  <a:pt x="1643" y="14040"/>
                  <a:pt x="704" y="10800"/>
                </a:cubicBezTo>
                <a:cubicBezTo>
                  <a:pt x="-235" y="7560"/>
                  <a:pt x="-235" y="3960"/>
                  <a:pt x="704" y="2160"/>
                </a:cubicBezTo>
                <a:cubicBezTo>
                  <a:pt x="1643" y="360"/>
                  <a:pt x="5087" y="0"/>
                  <a:pt x="6339" y="0"/>
                </a:cubicBezTo>
                <a:cubicBezTo>
                  <a:pt x="7591" y="0"/>
                  <a:pt x="6965" y="1440"/>
                  <a:pt x="8217" y="2160"/>
                </a:cubicBezTo>
                <a:cubicBezTo>
                  <a:pt x="9469" y="2880"/>
                  <a:pt x="11974" y="3240"/>
                  <a:pt x="13852" y="4320"/>
                </a:cubicBezTo>
                <a:cubicBezTo>
                  <a:pt x="15730" y="5400"/>
                  <a:pt x="18235" y="7920"/>
                  <a:pt x="19487" y="8640"/>
                </a:cubicBezTo>
                <a:cubicBezTo>
                  <a:pt x="20739" y="9360"/>
                  <a:pt x="21052" y="9000"/>
                  <a:pt x="21365" y="8640"/>
                </a:cubicBezTo>
              </a:path>
            </a:pathLst>
          </a:cu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26" name="Freeform 11"/>
          <p:cNvSpPr/>
          <p:nvPr/>
        </p:nvSpPr>
        <p:spPr>
          <a:xfrm>
            <a:off x="4902200" y="3201811"/>
            <a:ext cx="533400" cy="635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87" fill="norm" stroke="1" extrusionOk="0">
                <a:moveTo>
                  <a:pt x="0" y="15323"/>
                </a:moveTo>
                <a:cubicBezTo>
                  <a:pt x="4629" y="17400"/>
                  <a:pt x="9257" y="19476"/>
                  <a:pt x="12343" y="20307"/>
                </a:cubicBezTo>
                <a:cubicBezTo>
                  <a:pt x="15429" y="21138"/>
                  <a:pt x="17486" y="20723"/>
                  <a:pt x="18514" y="20307"/>
                </a:cubicBezTo>
                <a:cubicBezTo>
                  <a:pt x="19543" y="19892"/>
                  <a:pt x="18000" y="19061"/>
                  <a:pt x="18514" y="17815"/>
                </a:cubicBezTo>
                <a:cubicBezTo>
                  <a:pt x="19029" y="16569"/>
                  <a:pt x="21600" y="14907"/>
                  <a:pt x="21600" y="12830"/>
                </a:cubicBezTo>
                <a:cubicBezTo>
                  <a:pt x="21600" y="10753"/>
                  <a:pt x="20057" y="7430"/>
                  <a:pt x="18514" y="5353"/>
                </a:cubicBezTo>
                <a:cubicBezTo>
                  <a:pt x="16971" y="3276"/>
                  <a:pt x="13886" y="1200"/>
                  <a:pt x="12343" y="369"/>
                </a:cubicBezTo>
                <a:cubicBezTo>
                  <a:pt x="10800" y="-462"/>
                  <a:pt x="10286" y="369"/>
                  <a:pt x="9257" y="369"/>
                </a:cubicBezTo>
                <a:cubicBezTo>
                  <a:pt x="8229" y="369"/>
                  <a:pt x="6686" y="369"/>
                  <a:pt x="6171" y="369"/>
                </a:cubicBezTo>
              </a:path>
            </a:pathLst>
          </a:cu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27" name="Text Box 12"/>
          <p:cNvSpPr txBox="1"/>
          <p:nvPr/>
        </p:nvSpPr>
        <p:spPr>
          <a:xfrm>
            <a:off x="5760720" y="2971800"/>
            <a:ext cx="2982849" cy="95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Alternate beta / alpha motif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Always right handed</a:t>
            </a:r>
          </a:p>
        </p:txBody>
      </p:sp>
      <p:sp>
        <p:nvSpPr>
          <p:cNvPr id="1028" name="Text Box 13"/>
          <p:cNvSpPr txBox="1"/>
          <p:nvPr/>
        </p:nvSpPr>
        <p:spPr>
          <a:xfrm>
            <a:off x="2484120" y="261938"/>
            <a:ext cx="350074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Alpha- Beta Topology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2"/>
          <p:cNvSpPr txBox="1"/>
          <p:nvPr/>
        </p:nvSpPr>
        <p:spPr>
          <a:xfrm>
            <a:off x="2712720" y="490537"/>
            <a:ext cx="246572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The Horseshoe</a:t>
            </a:r>
          </a:p>
        </p:txBody>
      </p:sp>
      <p:pic>
        <p:nvPicPr>
          <p:cNvPr id="103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16667" r="400" b="15334"/>
          <a:stretch>
            <a:fillRect/>
          </a:stretch>
        </p:blipFill>
        <p:spPr>
          <a:xfrm>
            <a:off x="1828800" y="1524000"/>
            <a:ext cx="474345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2" name="Text Box 4"/>
          <p:cNvSpPr txBox="1"/>
          <p:nvPr/>
        </p:nvSpPr>
        <p:spPr>
          <a:xfrm>
            <a:off x="6735444" y="2986088"/>
            <a:ext cx="1980616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PDB code: 2BNH</a:t>
            </a:r>
          </a:p>
        </p:txBody>
      </p:sp>
      <p:sp>
        <p:nvSpPr>
          <p:cNvPr id="1033" name="Rectangle 5"/>
          <p:cNvSpPr/>
          <p:nvPr/>
        </p:nvSpPr>
        <p:spPr>
          <a:xfrm>
            <a:off x="1524000" y="1295400"/>
            <a:ext cx="762000" cy="4572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2"/>
          <p:cNvSpPr txBox="1"/>
          <p:nvPr/>
        </p:nvSpPr>
        <p:spPr>
          <a:xfrm>
            <a:off x="2696845" y="425450"/>
            <a:ext cx="3527832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The alpha/beta barrel</a:t>
            </a:r>
          </a:p>
        </p:txBody>
      </p:sp>
      <p:pic>
        <p:nvPicPr>
          <p:cNvPr id="103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15327" t="18053" r="5289" b="15391"/>
          <a:stretch>
            <a:fillRect/>
          </a:stretch>
        </p:blipFill>
        <p:spPr>
          <a:xfrm>
            <a:off x="757237" y="1828800"/>
            <a:ext cx="3787776" cy="381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37" name="Text Box 4"/>
          <p:cNvSpPr txBox="1"/>
          <p:nvPr/>
        </p:nvSpPr>
        <p:spPr>
          <a:xfrm>
            <a:off x="4644707" y="2160588"/>
            <a:ext cx="4055404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000">
                <a:latin typeface="Verdana"/>
                <a:ea typeface="Verdana"/>
                <a:cs typeface="Verdana"/>
                <a:sym typeface="Verdana"/>
              </a:defRPr>
            </a:pPr>
            <a:r>
              <a:t>In a succession of alpha/beta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2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i="1" sz="2000">
                <a:latin typeface="Verdana"/>
                <a:ea typeface="Verdana"/>
                <a:cs typeface="Verdana"/>
                <a:sym typeface="Verdana"/>
              </a:defRPr>
            </a:pPr>
            <a:r>
              <a:t>motifs, if the first strand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2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i="1" sz="2000">
                <a:latin typeface="Verdana"/>
                <a:ea typeface="Verdana"/>
                <a:cs typeface="Verdana"/>
                <a:sym typeface="Verdana"/>
              </a:defRPr>
            </a:pPr>
            <a:r>
              <a:t>connects to the last,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2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i="1" sz="2000">
                <a:latin typeface="Verdana"/>
                <a:ea typeface="Verdana"/>
                <a:cs typeface="Verdana"/>
                <a:sym typeface="Verdana"/>
              </a:defRPr>
            </a:pPr>
            <a:r>
              <a:t>then the structure resembles 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2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i="1" sz="2000">
                <a:latin typeface="Verdana"/>
                <a:ea typeface="Verdana"/>
                <a:cs typeface="Verdana"/>
                <a:sym typeface="Verdana"/>
              </a:defRPr>
            </a:pPr>
            <a:r>
              <a:t>Barrel.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2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i="1" sz="2000">
                <a:latin typeface="Verdana"/>
                <a:ea typeface="Verdana"/>
                <a:cs typeface="Verdana"/>
                <a:sym typeface="Verdana"/>
              </a:defRPr>
            </a:pPr>
            <a:r>
              <a:t>PDB code : 1TIM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400" y="1295400"/>
            <a:ext cx="2954339" cy="453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1344612"/>
            <a:ext cx="3886200" cy="3532189"/>
          </a:xfrm>
          <a:prstGeom prst="rect">
            <a:avLst/>
          </a:prstGeom>
          <a:ln w="12700">
            <a:miter lim="400000"/>
          </a:ln>
        </p:spPr>
      </p:pic>
      <p:sp>
        <p:nvSpPr>
          <p:cNvPr id="1041" name="Text Box 6"/>
          <p:cNvSpPr txBox="1"/>
          <p:nvPr/>
        </p:nvSpPr>
        <p:spPr>
          <a:xfrm>
            <a:off x="971232" y="4943475"/>
            <a:ext cx="3193516" cy="1490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Hemoglobin - 4 chains: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chain, 2-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 chain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(Heme- four iron groups)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Rectangle 4"/>
          <p:cNvSpPr/>
          <p:nvPr/>
        </p:nvSpPr>
        <p:spPr>
          <a:xfrm>
            <a:off x="5715000" y="3340100"/>
            <a:ext cx="328614" cy="228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3" name="Rectangle 5"/>
          <p:cNvSpPr/>
          <p:nvPr/>
        </p:nvSpPr>
        <p:spPr>
          <a:xfrm>
            <a:off x="5715000" y="5484812"/>
            <a:ext cx="328614" cy="2301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4" name="TextBox 6"/>
          <p:cNvSpPr txBox="1"/>
          <p:nvPr/>
        </p:nvSpPr>
        <p:spPr>
          <a:xfrm>
            <a:off x="2157767" y="450850"/>
            <a:ext cx="4676066" cy="90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800">
                <a:solidFill>
                  <a:schemeClr val="accent1"/>
                </a:solidFill>
              </a:defRPr>
            </a:pPr>
            <a:r>
              <a:t>Quaternary Structures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2800">
                <a:solidFill>
                  <a:schemeClr val="accent1"/>
                </a:solidFill>
              </a:defRPr>
            </a:pPr>
            <a:r>
              <a:t>Assemblies of Protein Chains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8214" t="7091" r="18268" b="14890"/>
          <a:stretch>
            <a:fillRect/>
          </a:stretch>
        </p:blipFill>
        <p:spPr>
          <a:xfrm>
            <a:off x="3429000" y="1447800"/>
            <a:ext cx="1919289" cy="1760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10175" t="11769" r="16182" b="17300"/>
          <a:stretch>
            <a:fillRect/>
          </a:stretch>
        </p:blipFill>
        <p:spPr>
          <a:xfrm>
            <a:off x="6324599" y="3348038"/>
            <a:ext cx="1919289" cy="159861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Text Box 5"/>
          <p:cNvSpPr txBox="1"/>
          <p:nvPr/>
        </p:nvSpPr>
        <p:spPr>
          <a:xfrm>
            <a:off x="361633" y="3810000"/>
            <a:ext cx="2116148" cy="802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200">
                <a:latin typeface="Courier"/>
                <a:ea typeface="Courier"/>
                <a:cs typeface="Courier"/>
                <a:sym typeface="Courier"/>
              </a:defRPr>
            </a:pPr>
            <a:r>
              <a:t>KKAVINGEQIRSISDLHQTLKK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sz="1200">
                <a:latin typeface="Courier"/>
                <a:ea typeface="Courier"/>
                <a:cs typeface="Courier"/>
                <a:sym typeface="Courier"/>
              </a:defRPr>
            </a:pPr>
            <a:r>
              <a:t>WELALPEYYGENLDALWDCLTG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sz="1200">
                <a:latin typeface="Courier"/>
                <a:ea typeface="Courier"/>
                <a:cs typeface="Courier"/>
                <a:sym typeface="Courier"/>
              </a:defRPr>
            </a:pPr>
            <a:r>
              <a:t>VEYPLVLEWRQFEQSKQLTENG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b="1" sz="1200">
                <a:latin typeface="Courier"/>
                <a:ea typeface="Courier"/>
                <a:cs typeface="Courier"/>
                <a:sym typeface="Courier"/>
              </a:defRPr>
            </a:pPr>
            <a:r>
              <a:t>AESVLQVFREAKAEGCDITI</a:t>
            </a:r>
          </a:p>
        </p:txBody>
      </p:sp>
      <p:sp>
        <p:nvSpPr>
          <p:cNvPr id="230" name="Line 6"/>
          <p:cNvSpPr/>
          <p:nvPr/>
        </p:nvSpPr>
        <p:spPr>
          <a:xfrm flipV="1">
            <a:off x="1828799" y="2281238"/>
            <a:ext cx="1600201" cy="1066801"/>
          </a:xfrm>
          <a:prstGeom prst="line">
            <a:avLst/>
          </a:prstGeom>
          <a:ln w="50800">
            <a:solidFill>
              <a:srgbClr val="C0C0C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Text Box 7"/>
          <p:cNvSpPr txBox="1"/>
          <p:nvPr/>
        </p:nvSpPr>
        <p:spPr>
          <a:xfrm>
            <a:off x="198119" y="3076575"/>
            <a:ext cx="1591679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Sequence</a:t>
            </a:r>
          </a:p>
        </p:txBody>
      </p:sp>
      <p:sp>
        <p:nvSpPr>
          <p:cNvPr id="232" name="Text Box 8"/>
          <p:cNvSpPr txBox="1"/>
          <p:nvPr/>
        </p:nvSpPr>
        <p:spPr>
          <a:xfrm>
            <a:off x="5074920" y="1552575"/>
            <a:ext cx="1538993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Structure</a:t>
            </a:r>
          </a:p>
        </p:txBody>
      </p:sp>
      <p:sp>
        <p:nvSpPr>
          <p:cNvPr id="233" name="Line 9"/>
          <p:cNvSpPr/>
          <p:nvPr/>
        </p:nvSpPr>
        <p:spPr>
          <a:xfrm>
            <a:off x="5486399" y="2590800"/>
            <a:ext cx="1371601" cy="914400"/>
          </a:xfrm>
          <a:prstGeom prst="line">
            <a:avLst/>
          </a:prstGeom>
          <a:ln w="50800">
            <a:solidFill>
              <a:srgbClr val="C0C0C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4" name="Text Box 10"/>
          <p:cNvSpPr txBox="1"/>
          <p:nvPr/>
        </p:nvSpPr>
        <p:spPr>
          <a:xfrm>
            <a:off x="7421244" y="2886075"/>
            <a:ext cx="1405494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Function</a:t>
            </a:r>
          </a:p>
        </p:txBody>
      </p:sp>
      <p:sp>
        <p:nvSpPr>
          <p:cNvPr id="235" name="Line 11"/>
          <p:cNvSpPr/>
          <p:nvPr/>
        </p:nvSpPr>
        <p:spPr>
          <a:xfrm flipH="1" flipV="1">
            <a:off x="2743200" y="4343399"/>
            <a:ext cx="3581400" cy="1"/>
          </a:xfrm>
          <a:prstGeom prst="line">
            <a:avLst/>
          </a:prstGeom>
          <a:ln w="50800">
            <a:solidFill>
              <a:srgbClr val="C0C0C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6" name="Text Box 12"/>
          <p:cNvSpPr txBox="1"/>
          <p:nvPr/>
        </p:nvSpPr>
        <p:spPr>
          <a:xfrm>
            <a:off x="3823970" y="3836987"/>
            <a:ext cx="152009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Evolution</a:t>
            </a:r>
          </a:p>
        </p:txBody>
      </p:sp>
      <p:sp>
        <p:nvSpPr>
          <p:cNvPr id="237" name="Text Box 13"/>
          <p:cNvSpPr txBox="1"/>
          <p:nvPr/>
        </p:nvSpPr>
        <p:spPr>
          <a:xfrm>
            <a:off x="7656194" y="4889500"/>
            <a:ext cx="79608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ligand</a:t>
            </a:r>
          </a:p>
        </p:txBody>
      </p:sp>
      <p:sp>
        <p:nvSpPr>
          <p:cNvPr id="238" name="Text Box 14"/>
          <p:cNvSpPr txBox="1"/>
          <p:nvPr/>
        </p:nvSpPr>
        <p:spPr>
          <a:xfrm>
            <a:off x="2934910" y="339725"/>
            <a:ext cx="321703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The Protein Cycle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ext Box 2"/>
          <p:cNvSpPr txBox="1"/>
          <p:nvPr/>
        </p:nvSpPr>
        <p:spPr>
          <a:xfrm>
            <a:off x="1576069" y="425450"/>
            <a:ext cx="6264634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Structural Bioinformatics: Proteins</a:t>
            </a:r>
          </a:p>
        </p:txBody>
      </p:sp>
      <p:sp>
        <p:nvSpPr>
          <p:cNvPr id="1047" name="Text Box 3"/>
          <p:cNvSpPr txBox="1"/>
          <p:nvPr/>
        </p:nvSpPr>
        <p:spPr>
          <a:xfrm>
            <a:off x="655319" y="1237204"/>
            <a:ext cx="4682839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000000">
                    <a:alpha val="28000"/>
                  </a:srgbClr>
                </a:solidFill>
              </a:defRPr>
            </a:pPr>
            <a:r>
              <a:t>Proteins: The Molecule of Life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000000">
                    <a:alpha val="28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28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28000"/>
                  </a:srgbClr>
                </a:solidFill>
              </a:defRPr>
            </a:pPr>
            <a:r>
              <a:t>Proteins: Building Blocks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000000">
                    <a:alpha val="28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28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28000"/>
                  </a:srgbClr>
                </a:solidFill>
              </a:defRPr>
            </a:pPr>
            <a:r>
              <a:t>Proteins: Secondary Structures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Proteins: Tertiary and Quartenary</a:t>
            </a: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			  Structure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  <a:r>
              <a:t>Proteins: Geometry</a:t>
            </a:r>
          </a:p>
        </p:txBody>
      </p:sp>
      <p:pic>
        <p:nvPicPr>
          <p:cNvPr id="104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0" y="2289175"/>
            <a:ext cx="2074864" cy="3171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"/>
          <p:cNvSpPr txBox="1"/>
          <p:nvPr>
            <p:ph type="title" idx="4294967295"/>
          </p:nvPr>
        </p:nvSpPr>
        <p:spPr>
          <a:xfrm>
            <a:off x="960437" y="304800"/>
            <a:ext cx="8183562" cy="58261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Protein Structure Representation</a:t>
            </a:r>
          </a:p>
        </p:txBody>
      </p:sp>
      <p:pic>
        <p:nvPicPr>
          <p:cNvPr id="105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20352" t="0" r="11156" b="0"/>
          <a:stretch>
            <a:fillRect/>
          </a:stretch>
        </p:blipFill>
        <p:spPr>
          <a:xfrm>
            <a:off x="-1" y="1752600"/>
            <a:ext cx="2654302" cy="3348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20476" t="0" r="13120" b="1417"/>
          <a:stretch>
            <a:fillRect/>
          </a:stretch>
        </p:blipFill>
        <p:spPr>
          <a:xfrm>
            <a:off x="3352800" y="1828800"/>
            <a:ext cx="2565401" cy="3290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3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23907" t="1985" r="18759" b="0"/>
          <a:stretch>
            <a:fillRect/>
          </a:stretch>
        </p:blipFill>
        <p:spPr>
          <a:xfrm>
            <a:off x="6365875" y="1752600"/>
            <a:ext cx="2400301" cy="3546475"/>
          </a:xfrm>
          <a:prstGeom prst="rect">
            <a:avLst/>
          </a:prstGeom>
          <a:ln w="12700">
            <a:miter lim="400000"/>
          </a:ln>
        </p:spPr>
      </p:pic>
      <p:sp>
        <p:nvSpPr>
          <p:cNvPr id="1054" name="Text Box 6"/>
          <p:cNvSpPr txBox="1"/>
          <p:nvPr/>
        </p:nvSpPr>
        <p:spPr>
          <a:xfrm>
            <a:off x="350520" y="5653087"/>
            <a:ext cx="290538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CPK: hard sphere model</a:t>
            </a:r>
          </a:p>
        </p:txBody>
      </p:sp>
      <p:sp>
        <p:nvSpPr>
          <p:cNvPr id="1055" name="Text Box 7"/>
          <p:cNvSpPr txBox="1"/>
          <p:nvPr/>
        </p:nvSpPr>
        <p:spPr>
          <a:xfrm>
            <a:off x="4068445" y="5653087"/>
            <a:ext cx="167967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Ball-and-stick</a:t>
            </a:r>
          </a:p>
        </p:txBody>
      </p:sp>
      <p:sp>
        <p:nvSpPr>
          <p:cNvPr id="1056" name="Text Box 8"/>
          <p:cNvSpPr txBox="1"/>
          <p:nvPr/>
        </p:nvSpPr>
        <p:spPr>
          <a:xfrm>
            <a:off x="7116444" y="5653087"/>
            <a:ext cx="101083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Cartoon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Oval 2"/>
          <p:cNvSpPr/>
          <p:nvPr/>
        </p:nvSpPr>
        <p:spPr>
          <a:xfrm>
            <a:off x="5676900" y="3352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59" name="Oval 3"/>
          <p:cNvSpPr/>
          <p:nvPr/>
        </p:nvSpPr>
        <p:spPr>
          <a:xfrm>
            <a:off x="6819900" y="2819400"/>
            <a:ext cx="609600" cy="609600"/>
          </a:xfrm>
          <a:prstGeom prst="ellipse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60" name="Oval 4"/>
          <p:cNvSpPr/>
          <p:nvPr/>
        </p:nvSpPr>
        <p:spPr>
          <a:xfrm>
            <a:off x="4762500" y="2895600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61" name="Oval 5"/>
          <p:cNvSpPr/>
          <p:nvPr/>
        </p:nvSpPr>
        <p:spPr>
          <a:xfrm>
            <a:off x="8039100" y="3124200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62" name="Oval 6"/>
          <p:cNvSpPr/>
          <p:nvPr/>
        </p:nvSpPr>
        <p:spPr>
          <a:xfrm>
            <a:off x="6172200" y="5600700"/>
            <a:ext cx="609600" cy="609600"/>
          </a:xfrm>
          <a:prstGeom prst="ellipse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63" name="Oval 7"/>
          <p:cNvSpPr/>
          <p:nvPr/>
        </p:nvSpPr>
        <p:spPr>
          <a:xfrm>
            <a:off x="6286500" y="5715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64" name="Oval 8"/>
          <p:cNvSpPr/>
          <p:nvPr/>
        </p:nvSpPr>
        <p:spPr>
          <a:xfrm>
            <a:off x="6248400" y="4914900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65" name="Oval 9"/>
          <p:cNvSpPr/>
          <p:nvPr/>
        </p:nvSpPr>
        <p:spPr>
          <a:xfrm>
            <a:off x="7086600" y="5219700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66" name="Line 10"/>
          <p:cNvSpPr/>
          <p:nvPr/>
        </p:nvSpPr>
        <p:spPr>
          <a:xfrm>
            <a:off x="5067299" y="3200399"/>
            <a:ext cx="609601" cy="304802"/>
          </a:xfrm>
          <a:prstGeom prst="line">
            <a:avLst/>
          </a:prstGeom>
          <a:ln w="76200">
            <a:solidFill>
              <a:srgbClr val="96969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67" name="Line 11"/>
          <p:cNvSpPr/>
          <p:nvPr/>
        </p:nvSpPr>
        <p:spPr>
          <a:xfrm flipV="1">
            <a:off x="6057899" y="3276599"/>
            <a:ext cx="838201" cy="304802"/>
          </a:xfrm>
          <a:prstGeom prst="line">
            <a:avLst/>
          </a:prstGeom>
          <a:ln w="76200">
            <a:solidFill>
              <a:srgbClr val="96969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68" name="Line 12"/>
          <p:cNvSpPr/>
          <p:nvPr/>
        </p:nvSpPr>
        <p:spPr>
          <a:xfrm>
            <a:off x="7429499" y="3200399"/>
            <a:ext cx="609601" cy="152402"/>
          </a:xfrm>
          <a:prstGeom prst="line">
            <a:avLst/>
          </a:prstGeom>
          <a:ln w="76200">
            <a:solidFill>
              <a:srgbClr val="96969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69" name="Line 13"/>
          <p:cNvSpPr/>
          <p:nvPr/>
        </p:nvSpPr>
        <p:spPr>
          <a:xfrm>
            <a:off x="6476999" y="5295899"/>
            <a:ext cx="1589" cy="457202"/>
          </a:xfrm>
          <a:prstGeom prst="line">
            <a:avLst/>
          </a:prstGeom>
          <a:ln w="76200">
            <a:solidFill>
              <a:srgbClr val="808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70" name="Line 14"/>
          <p:cNvSpPr/>
          <p:nvPr/>
        </p:nvSpPr>
        <p:spPr>
          <a:xfrm flipV="1">
            <a:off x="6781799" y="5600700"/>
            <a:ext cx="381001" cy="228600"/>
          </a:xfrm>
          <a:prstGeom prst="line">
            <a:avLst/>
          </a:prstGeom>
          <a:ln w="76200">
            <a:solidFill>
              <a:srgbClr val="96969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71" name="Text Box 15"/>
          <p:cNvSpPr txBox="1"/>
          <p:nvPr/>
        </p:nvSpPr>
        <p:spPr>
          <a:xfrm>
            <a:off x="1598294" y="414337"/>
            <a:ext cx="505979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Degrees of Freedom in Proteins</a:t>
            </a:r>
          </a:p>
        </p:txBody>
      </p:sp>
      <p:sp>
        <p:nvSpPr>
          <p:cNvPr id="1072" name="Text Box 16"/>
          <p:cNvSpPr txBox="1"/>
          <p:nvPr/>
        </p:nvSpPr>
        <p:spPr>
          <a:xfrm>
            <a:off x="5020945" y="2476500"/>
            <a:ext cx="21844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073" name="Text Box 17"/>
          <p:cNvSpPr txBox="1"/>
          <p:nvPr/>
        </p:nvSpPr>
        <p:spPr>
          <a:xfrm>
            <a:off x="5630545" y="3009900"/>
            <a:ext cx="21844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074" name="Text Box 18"/>
          <p:cNvSpPr txBox="1"/>
          <p:nvPr/>
        </p:nvSpPr>
        <p:spPr>
          <a:xfrm>
            <a:off x="7154544" y="2400300"/>
            <a:ext cx="21844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075" name="Text Box 19"/>
          <p:cNvSpPr txBox="1"/>
          <p:nvPr/>
        </p:nvSpPr>
        <p:spPr>
          <a:xfrm>
            <a:off x="8145144" y="2628900"/>
            <a:ext cx="21844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076" name="AutoShape 20"/>
          <p:cNvSpPr/>
          <p:nvPr/>
        </p:nvSpPr>
        <p:spPr>
          <a:xfrm>
            <a:off x="6743700" y="3810000"/>
            <a:ext cx="152400" cy="99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CC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grpSp>
        <p:nvGrpSpPr>
          <p:cNvPr id="1080" name="AutoShape 21"/>
          <p:cNvGrpSpPr/>
          <p:nvPr/>
        </p:nvGrpSpPr>
        <p:grpSpPr>
          <a:xfrm>
            <a:off x="6491642" y="5315373"/>
            <a:ext cx="570482" cy="414097"/>
            <a:chOff x="0" y="0"/>
            <a:chExt cx="570480" cy="414096"/>
          </a:xfrm>
        </p:grpSpPr>
        <p:sp>
          <p:nvSpPr>
            <p:cNvPr id="1077" name="Shape"/>
            <p:cNvSpPr/>
            <p:nvPr/>
          </p:nvSpPr>
          <p:spPr>
            <a:xfrm rot="1374957">
              <a:off x="23878" y="92748"/>
              <a:ext cx="52272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078" name="Shape"/>
            <p:cNvSpPr/>
            <p:nvPr/>
          </p:nvSpPr>
          <p:spPr>
            <a:xfrm rot="1374957">
              <a:off x="35034" y="37710"/>
              <a:ext cx="24003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 rot="1374957">
              <a:off x="23878" y="92748"/>
              <a:ext cx="52272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sp>
        <p:nvSpPr>
          <p:cNvPr id="1081" name="Text Box 22"/>
          <p:cNvSpPr txBox="1"/>
          <p:nvPr/>
        </p:nvSpPr>
        <p:spPr>
          <a:xfrm>
            <a:off x="6713219" y="5105400"/>
            <a:ext cx="23764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082" name="Text Box 23"/>
          <p:cNvSpPr txBox="1"/>
          <p:nvPr/>
        </p:nvSpPr>
        <p:spPr>
          <a:xfrm>
            <a:off x="731519" y="1679575"/>
            <a:ext cx="1948568" cy="288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>
                <a:latin typeface="Verdana"/>
                <a:ea typeface="Verdana"/>
                <a:cs typeface="Verdana"/>
                <a:sym typeface="Verdana"/>
              </a:defRPr>
            </a:pPr>
            <a:r>
              <a:t>Bond length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b="1" i="1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i="1" sz="2400">
                <a:latin typeface="Verdana"/>
                <a:ea typeface="Verdana"/>
                <a:cs typeface="Verdana"/>
                <a:sym typeface="Verdana"/>
              </a:defRPr>
            </a:pPr>
            <a:r>
              <a:t>Bond angle</a:t>
            </a:r>
          </a:p>
        </p:txBody>
      </p:sp>
      <p:sp>
        <p:nvSpPr>
          <p:cNvPr id="1083" name="Oval 24"/>
          <p:cNvSpPr/>
          <p:nvPr/>
        </p:nvSpPr>
        <p:spPr>
          <a:xfrm>
            <a:off x="2057400" y="2819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84" name="Line 25"/>
          <p:cNvSpPr/>
          <p:nvPr/>
        </p:nvSpPr>
        <p:spPr>
          <a:xfrm>
            <a:off x="1371600" y="3048000"/>
            <a:ext cx="685800" cy="0"/>
          </a:xfrm>
          <a:prstGeom prst="line">
            <a:avLst/>
          </a:prstGeom>
          <a:ln w="76200">
            <a:solidFill>
              <a:srgbClr val="96969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85" name="Text Box 26"/>
          <p:cNvSpPr txBox="1"/>
          <p:nvPr/>
        </p:nvSpPr>
        <p:spPr>
          <a:xfrm>
            <a:off x="1112519" y="2362200"/>
            <a:ext cx="21844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086" name="Text Box 27"/>
          <p:cNvSpPr txBox="1"/>
          <p:nvPr/>
        </p:nvSpPr>
        <p:spPr>
          <a:xfrm>
            <a:off x="2103120" y="2362200"/>
            <a:ext cx="21844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087" name="Oval 28"/>
          <p:cNvSpPr/>
          <p:nvPr/>
        </p:nvSpPr>
        <p:spPr>
          <a:xfrm>
            <a:off x="1066800" y="2819400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88" name="Oval 29"/>
          <p:cNvSpPr/>
          <p:nvPr/>
        </p:nvSpPr>
        <p:spPr>
          <a:xfrm>
            <a:off x="1981200" y="5867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89" name="Oval 30"/>
          <p:cNvSpPr/>
          <p:nvPr/>
        </p:nvSpPr>
        <p:spPr>
          <a:xfrm>
            <a:off x="3124200" y="5334000"/>
            <a:ext cx="609600" cy="609600"/>
          </a:xfrm>
          <a:prstGeom prst="ellipse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90" name="Oval 31"/>
          <p:cNvSpPr/>
          <p:nvPr/>
        </p:nvSpPr>
        <p:spPr>
          <a:xfrm>
            <a:off x="1066800" y="5410200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91" name="Line 32"/>
          <p:cNvSpPr/>
          <p:nvPr/>
        </p:nvSpPr>
        <p:spPr>
          <a:xfrm>
            <a:off x="1371600" y="5714999"/>
            <a:ext cx="609600" cy="304802"/>
          </a:xfrm>
          <a:prstGeom prst="line">
            <a:avLst/>
          </a:prstGeom>
          <a:ln w="76200">
            <a:solidFill>
              <a:srgbClr val="96969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92" name="Line 33"/>
          <p:cNvSpPr/>
          <p:nvPr/>
        </p:nvSpPr>
        <p:spPr>
          <a:xfrm flipV="1">
            <a:off x="2362199" y="5791199"/>
            <a:ext cx="838201" cy="304802"/>
          </a:xfrm>
          <a:prstGeom prst="line">
            <a:avLst/>
          </a:prstGeom>
          <a:ln w="76200">
            <a:solidFill>
              <a:srgbClr val="969696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1096" name="AutoShape 34"/>
          <p:cNvGrpSpPr/>
          <p:nvPr/>
        </p:nvGrpSpPr>
        <p:grpSpPr>
          <a:xfrm>
            <a:off x="2033942" y="5543973"/>
            <a:ext cx="570482" cy="414097"/>
            <a:chOff x="0" y="0"/>
            <a:chExt cx="570480" cy="414096"/>
          </a:xfrm>
        </p:grpSpPr>
        <p:sp>
          <p:nvSpPr>
            <p:cNvPr id="1093" name="Shape"/>
            <p:cNvSpPr/>
            <p:nvPr/>
          </p:nvSpPr>
          <p:spPr>
            <a:xfrm rot="1374957">
              <a:off x="23878" y="92748"/>
              <a:ext cx="52272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094" name="Shape"/>
            <p:cNvSpPr/>
            <p:nvPr/>
          </p:nvSpPr>
          <p:spPr>
            <a:xfrm rot="1374957">
              <a:off x="35034" y="37710"/>
              <a:ext cx="24003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 rot="1374957">
              <a:off x="23878" y="92748"/>
              <a:ext cx="52272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sp>
        <p:nvSpPr>
          <p:cNvPr id="1097" name="AutoShape 35"/>
          <p:cNvSpPr/>
          <p:nvPr/>
        </p:nvSpPr>
        <p:spPr>
          <a:xfrm>
            <a:off x="1219200" y="3429000"/>
            <a:ext cx="1143000" cy="152400"/>
          </a:xfrm>
          <a:prstGeom prst="left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98" name="Text Box 36"/>
          <p:cNvSpPr txBox="1"/>
          <p:nvPr/>
        </p:nvSpPr>
        <p:spPr>
          <a:xfrm>
            <a:off x="4906645" y="1679575"/>
            <a:ext cx="2148890" cy="434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Dihedral angle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Rectangle 2"/>
          <p:cNvSpPr txBox="1"/>
          <p:nvPr>
            <p:ph type="title" idx="4294967295"/>
          </p:nvPr>
        </p:nvSpPr>
        <p:spPr>
          <a:xfrm>
            <a:off x="1654174" y="350838"/>
            <a:ext cx="5999165" cy="6492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Protein Structure: Variables</a:t>
            </a:r>
          </a:p>
        </p:txBody>
      </p:sp>
      <p:pic>
        <p:nvPicPr>
          <p:cNvPr id="110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49387"/>
            <a:ext cx="5081588" cy="3276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2" name="Text Box 3"/>
          <p:cNvSpPr txBox="1"/>
          <p:nvPr/>
        </p:nvSpPr>
        <p:spPr>
          <a:xfrm>
            <a:off x="1020444" y="5026025"/>
            <a:ext cx="7515038" cy="1022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Backbone</a:t>
            </a:r>
            <a:r>
              <a:rPr b="0"/>
              <a:t>: 3 angles per residue :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j, f </a:t>
            </a:r>
            <a:r>
              <a:rPr b="0"/>
              <a:t>and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w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Sidechain</a:t>
            </a:r>
            <a:r>
              <a:rPr b="0"/>
              <a:t>: 1 to 7 angles,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c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; </a:t>
            </a:r>
            <a:r>
              <a:rPr b="0"/>
              <a:t>each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c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/>
              <a:t>has 3 favored values: 60</a:t>
            </a:r>
            <a:r>
              <a:rPr b="0" baseline="40000"/>
              <a:t>o</a:t>
            </a:r>
            <a:r>
              <a:rPr b="0"/>
              <a:t>, -60</a:t>
            </a:r>
            <a:r>
              <a:rPr b="0" baseline="40000"/>
              <a:t>o</a:t>
            </a:r>
            <a:r>
              <a:rPr b="0"/>
              <a:t>, 180</a:t>
            </a:r>
            <a:r>
              <a:rPr b="0" baseline="40000"/>
              <a:t>o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103" name="Rectangle 4"/>
          <p:cNvSpPr/>
          <p:nvPr/>
        </p:nvSpPr>
        <p:spPr>
          <a:xfrm>
            <a:off x="5710237" y="2824163"/>
            <a:ext cx="944563" cy="7731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104" name="Rectangle 5"/>
          <p:cNvSpPr/>
          <p:nvPr/>
        </p:nvSpPr>
        <p:spPr>
          <a:xfrm>
            <a:off x="5843587" y="3495675"/>
            <a:ext cx="1066801" cy="2238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105" name="Rectangle 6"/>
          <p:cNvSpPr/>
          <p:nvPr/>
        </p:nvSpPr>
        <p:spPr>
          <a:xfrm>
            <a:off x="7385050" y="3565525"/>
            <a:ext cx="741364" cy="2143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922" b="48479"/>
          <a:stretch>
            <a:fillRect/>
          </a:stretch>
        </p:blipFill>
        <p:spPr>
          <a:xfrm>
            <a:off x="533400" y="1524000"/>
            <a:ext cx="7805739" cy="3913188"/>
          </a:xfrm>
          <a:prstGeom prst="rect">
            <a:avLst/>
          </a:prstGeom>
          <a:ln w="12700">
            <a:miter lim="400000"/>
          </a:ln>
        </p:spPr>
      </p:pic>
      <p:sp>
        <p:nvSpPr>
          <p:cNvPr id="1108" name="Rectangle 3"/>
          <p:cNvSpPr/>
          <p:nvPr/>
        </p:nvSpPr>
        <p:spPr>
          <a:xfrm>
            <a:off x="533400" y="4724400"/>
            <a:ext cx="22860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109" name="Rectangle 4"/>
          <p:cNvSpPr/>
          <p:nvPr/>
        </p:nvSpPr>
        <p:spPr>
          <a:xfrm>
            <a:off x="4572000" y="4572000"/>
            <a:ext cx="304800" cy="38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110" name="Text Box 5"/>
          <p:cNvSpPr txBox="1"/>
          <p:nvPr/>
        </p:nvSpPr>
        <p:spPr>
          <a:xfrm>
            <a:off x="2426970" y="338138"/>
            <a:ext cx="339465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Ramachandran Plots</a:t>
            </a:r>
          </a:p>
        </p:txBody>
      </p:sp>
      <p:sp>
        <p:nvSpPr>
          <p:cNvPr id="1111" name="Text Box 6"/>
          <p:cNvSpPr txBox="1"/>
          <p:nvPr/>
        </p:nvSpPr>
        <p:spPr>
          <a:xfrm>
            <a:off x="1112519" y="5715000"/>
            <a:ext cx="2615988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All residues, but glycine</a:t>
            </a:r>
          </a:p>
        </p:txBody>
      </p:sp>
      <p:sp>
        <p:nvSpPr>
          <p:cNvPr id="1112" name="Text Box 7"/>
          <p:cNvSpPr txBox="1"/>
          <p:nvPr/>
        </p:nvSpPr>
        <p:spPr>
          <a:xfrm>
            <a:off x="6294120" y="5715000"/>
            <a:ext cx="908185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Glycine</a:t>
            </a:r>
          </a:p>
        </p:txBody>
      </p:sp>
      <p:sp>
        <p:nvSpPr>
          <p:cNvPr id="1113" name="Rectangle 8"/>
          <p:cNvSpPr/>
          <p:nvPr/>
        </p:nvSpPr>
        <p:spPr>
          <a:xfrm>
            <a:off x="2438400" y="5105400"/>
            <a:ext cx="381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114" name="Rectangle 9"/>
          <p:cNvSpPr/>
          <p:nvPr/>
        </p:nvSpPr>
        <p:spPr>
          <a:xfrm>
            <a:off x="6477000" y="5029200"/>
            <a:ext cx="3048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115" name="Rectangle 10"/>
          <p:cNvSpPr/>
          <p:nvPr/>
        </p:nvSpPr>
        <p:spPr>
          <a:xfrm>
            <a:off x="609600" y="3124200"/>
            <a:ext cx="152400" cy="228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116" name="Rectangle 11"/>
          <p:cNvSpPr/>
          <p:nvPr/>
        </p:nvSpPr>
        <p:spPr>
          <a:xfrm>
            <a:off x="4648200" y="3124200"/>
            <a:ext cx="152400" cy="228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117" name="Text Box 12"/>
          <p:cNvSpPr txBox="1"/>
          <p:nvPr/>
        </p:nvSpPr>
        <p:spPr>
          <a:xfrm>
            <a:off x="2484120" y="5029200"/>
            <a:ext cx="289407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1118" name="Text Box 13"/>
          <p:cNvSpPr txBox="1"/>
          <p:nvPr/>
        </p:nvSpPr>
        <p:spPr>
          <a:xfrm>
            <a:off x="6522719" y="5029200"/>
            <a:ext cx="289407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1119" name="Text Box 14"/>
          <p:cNvSpPr txBox="1"/>
          <p:nvPr/>
        </p:nvSpPr>
        <p:spPr>
          <a:xfrm>
            <a:off x="410844" y="2879725"/>
            <a:ext cx="348096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y</a:t>
            </a:r>
          </a:p>
        </p:txBody>
      </p:sp>
      <p:sp>
        <p:nvSpPr>
          <p:cNvPr id="1120" name="Text Box 15"/>
          <p:cNvSpPr txBox="1"/>
          <p:nvPr/>
        </p:nvSpPr>
        <p:spPr>
          <a:xfrm>
            <a:off x="4465320" y="2879725"/>
            <a:ext cx="348095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y</a:t>
            </a:r>
          </a:p>
        </p:txBody>
      </p:sp>
      <p:sp>
        <p:nvSpPr>
          <p:cNvPr id="1121" name="Rectangle 16"/>
          <p:cNvSpPr txBox="1"/>
          <p:nvPr/>
        </p:nvSpPr>
        <p:spPr>
          <a:xfrm>
            <a:off x="5535295" y="6124192"/>
            <a:ext cx="324069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Acta Cryst.</a:t>
            </a:r>
            <a:r>
              <a:rPr i="0"/>
              <a:t> (2002). D</a:t>
            </a:r>
            <a:r>
              <a:rPr b="1" i="0"/>
              <a:t>58</a:t>
            </a:r>
            <a:r>
              <a:rPr i="0"/>
              <a:t>, 768-776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Rectangle 2"/>
          <p:cNvSpPr txBox="1"/>
          <p:nvPr>
            <p:ph type="title" idx="4294967295"/>
          </p:nvPr>
        </p:nvSpPr>
        <p:spPr>
          <a:xfrm>
            <a:off x="2105025" y="377824"/>
            <a:ext cx="4816475" cy="62389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What have we learnt?</a:t>
            </a:r>
          </a:p>
        </p:txBody>
      </p:sp>
      <p:sp>
        <p:nvSpPr>
          <p:cNvPr id="1124" name="Rectangle 3"/>
          <p:cNvSpPr txBox="1"/>
          <p:nvPr>
            <p:ph type="body" idx="4294967295"/>
          </p:nvPr>
        </p:nvSpPr>
        <p:spPr>
          <a:xfrm>
            <a:off x="960437" y="1522412"/>
            <a:ext cx="8183562" cy="418782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All proteins are polymers built up from 20 amino acids.</a:t>
            </a:r>
          </a:p>
          <a:p>
            <a:pPr>
              <a:lnSpc>
                <a:spcPct val="80000"/>
              </a:lnSpc>
              <a:buClr>
                <a:srgbClr val="000000"/>
              </a:buClr>
              <a:defRPr sz="2000">
                <a:latin typeface="+mn-lt"/>
                <a:ea typeface="+mn-ea"/>
                <a:cs typeface="+mn-cs"/>
                <a:sym typeface="Calibri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All 20 amino acids have a similar structure: they all have a main-chain, consisting of an amino group and an acidic group, attached to a central carbon, named CA; the remaining atoms form the side-chain, that can be </a:t>
            </a:r>
            <a:r>
              <a:rPr>
                <a:solidFill>
                  <a:srgbClr val="FF3300"/>
                </a:solidFill>
              </a:rPr>
              <a:t>hydrophobic, polar or charged (acid or basic).</a:t>
            </a:r>
            <a:endParaRPr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defRPr sz="2000">
                <a:solidFill>
                  <a:srgbClr val="FF330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The conformation of the backbone of amino acids is restricted, except for glycine that does not have a sidechain.</a:t>
            </a:r>
          </a:p>
          <a:p>
            <a:pPr>
              <a:lnSpc>
                <a:spcPct val="80000"/>
              </a:lnSpc>
              <a:buClr>
                <a:srgbClr val="000000"/>
              </a:buClr>
              <a:defRPr sz="2000">
                <a:latin typeface="+mn-lt"/>
                <a:ea typeface="+mn-ea"/>
                <a:cs typeface="+mn-cs"/>
                <a:sym typeface="Calibri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There are 3 main graphical representations of proteins: space-filling, wireframe and cartoon.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Text Box 2"/>
          <p:cNvSpPr txBox="1"/>
          <p:nvPr/>
        </p:nvSpPr>
        <p:spPr>
          <a:xfrm>
            <a:off x="1112519" y="1600200"/>
            <a:ext cx="6922553" cy="3534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buSzPct val="100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There are 3 major types of secondary structures: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	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-helices,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-sheets and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-turns.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>
              <a:buSzPct val="100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Most helices are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-helices, stabilized through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	a network of CO (i) --- HN (i+4) hydrogen bonds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>
              <a:buSzPct val="100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There are two types of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-sheets: parallel and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	anti-parallel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>
              <a:buSzPct val="100000"/>
              <a:buFont typeface="Times New Roman"/>
              <a:buChar char="•"/>
              <a:defRPr sz="2000">
                <a:latin typeface="Symbol"/>
                <a:ea typeface="Symbol"/>
                <a:cs typeface="Symbol"/>
                <a:sym typeface="Symbol"/>
              </a:defRPr>
            </a:pPr>
            <a:r>
              <a:t>b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-turns correspond to 180 change in the backbone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	direction.</a:t>
            </a:r>
          </a:p>
        </p:txBody>
      </p:sp>
      <p:sp>
        <p:nvSpPr>
          <p:cNvPr id="1127" name="Rectangle 2"/>
          <p:cNvSpPr txBox="1"/>
          <p:nvPr/>
        </p:nvSpPr>
        <p:spPr>
          <a:xfrm>
            <a:off x="2084070" y="503872"/>
            <a:ext cx="472503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b="1" sz="2800">
                <a:solidFill>
                  <a:schemeClr val="accent1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What have we learnt?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Rectangle 3"/>
          <p:cNvSpPr txBox="1"/>
          <p:nvPr>
            <p:ph type="body" idx="4294967295"/>
          </p:nvPr>
        </p:nvSpPr>
        <p:spPr>
          <a:xfrm>
            <a:off x="838200" y="1346200"/>
            <a:ext cx="8305800" cy="5059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SzTx/>
              <a:buFont typeface="Wingdings 2"/>
              <a:buNone/>
              <a:defRPr b="1" i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There are three main classes of proteins: all Alpha, all Beta and Alpha + Beta. The latter can be divided in two, considering the alternating alpha/beta proteins as defining their own class.</a:t>
            </a:r>
          </a:p>
          <a:p>
            <a:pPr>
              <a:lnSpc>
                <a:spcPct val="80000"/>
              </a:lnSpc>
              <a:buSzTx/>
              <a:buFont typeface="Wingdings 2"/>
              <a:buNone/>
              <a:defRPr sz="2000">
                <a:latin typeface="+mn-lt"/>
                <a:ea typeface="+mn-ea"/>
                <a:cs typeface="+mn-cs"/>
                <a:sym typeface="Calibri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Bundles are common alpha-proteins</a:t>
            </a:r>
          </a:p>
          <a:p>
            <a:pPr>
              <a:lnSpc>
                <a:spcPct val="80000"/>
              </a:lnSpc>
              <a:buSzTx/>
              <a:buFont typeface="Wingdings 2"/>
              <a:buNone/>
              <a:defRPr sz="2000">
                <a:latin typeface="+mn-lt"/>
                <a:ea typeface="+mn-ea"/>
                <a:cs typeface="+mn-cs"/>
                <a:sym typeface="Calibri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Common beta folds include the greek key and the sandwiches. Immuno-globulins adopt a beta fold.</a:t>
            </a:r>
          </a:p>
          <a:p>
            <a:pPr>
              <a:lnSpc>
                <a:spcPct val="80000"/>
              </a:lnSpc>
              <a:buClr>
                <a:srgbClr val="000000"/>
              </a:buClr>
              <a:defRPr sz="2000">
                <a:latin typeface="+mn-lt"/>
                <a:ea typeface="+mn-ea"/>
                <a:cs typeface="+mn-cs"/>
                <a:sym typeface="Calibri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The Rossman fold (alternating alpha/beta) is a common motif in proteins. It is found in the horseshoe, as well as in the TIM fold.</a:t>
            </a:r>
          </a:p>
        </p:txBody>
      </p:sp>
      <p:sp>
        <p:nvSpPr>
          <p:cNvPr id="1130" name="Rectangle 2"/>
          <p:cNvSpPr txBox="1"/>
          <p:nvPr/>
        </p:nvSpPr>
        <p:spPr>
          <a:xfrm>
            <a:off x="2268220" y="503872"/>
            <a:ext cx="472503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b="1" sz="2800">
                <a:solidFill>
                  <a:schemeClr val="accent1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What have we learnt?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6756" t="0" r="25277" b="7457"/>
          <a:stretch>
            <a:fillRect/>
          </a:stretch>
        </p:blipFill>
        <p:spPr>
          <a:xfrm>
            <a:off x="1412875" y="1524000"/>
            <a:ext cx="950913" cy="1585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22501" t="10000" r="19949" b="8400"/>
          <a:stretch>
            <a:fillRect/>
          </a:stretch>
        </p:blipFill>
        <p:spPr>
          <a:xfrm>
            <a:off x="3546474" y="1371599"/>
            <a:ext cx="1928815" cy="2051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12450" t="0" r="11250" b="0"/>
          <a:stretch>
            <a:fillRect/>
          </a:stretch>
        </p:blipFill>
        <p:spPr>
          <a:xfrm>
            <a:off x="6257925" y="1371600"/>
            <a:ext cx="2319339" cy="2279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rcRect l="8141" t="11652" r="16983" b="0"/>
          <a:stretch>
            <a:fillRect/>
          </a:stretch>
        </p:blipFill>
        <p:spPr>
          <a:xfrm>
            <a:off x="622299" y="4114800"/>
            <a:ext cx="2454276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ext Box 6"/>
          <p:cNvSpPr txBox="1"/>
          <p:nvPr/>
        </p:nvSpPr>
        <p:spPr>
          <a:xfrm>
            <a:off x="2025333" y="280988"/>
            <a:ext cx="507889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chemeClr val="accent2"/>
                </a:solidFill>
              </a:defRPr>
            </a:lvl1pPr>
          </a:lstStyle>
          <a:p>
            <a:pPr/>
            <a:r>
              <a:t>Protein Structure Diversity</a:t>
            </a:r>
          </a:p>
        </p:txBody>
      </p:sp>
      <p:sp>
        <p:nvSpPr>
          <p:cNvPr id="245" name="Text Box 7"/>
          <p:cNvSpPr txBox="1"/>
          <p:nvPr/>
        </p:nvSpPr>
        <p:spPr>
          <a:xfrm>
            <a:off x="1425575" y="982662"/>
            <a:ext cx="736586" cy="370841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1CTF</a:t>
            </a:r>
          </a:p>
        </p:txBody>
      </p:sp>
      <p:sp>
        <p:nvSpPr>
          <p:cNvPr id="246" name="Text Box 8"/>
          <p:cNvSpPr txBox="1"/>
          <p:nvPr/>
        </p:nvSpPr>
        <p:spPr>
          <a:xfrm>
            <a:off x="4144962" y="982662"/>
            <a:ext cx="763934" cy="370841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1TIM</a:t>
            </a:r>
          </a:p>
        </p:txBody>
      </p:sp>
      <p:sp>
        <p:nvSpPr>
          <p:cNvPr id="247" name="Text Box 9"/>
          <p:cNvSpPr txBox="1"/>
          <p:nvPr/>
        </p:nvSpPr>
        <p:spPr>
          <a:xfrm>
            <a:off x="7086600" y="982662"/>
            <a:ext cx="800991" cy="370841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1A1O</a:t>
            </a:r>
          </a:p>
        </p:txBody>
      </p:sp>
      <p:sp>
        <p:nvSpPr>
          <p:cNvPr id="248" name="Text Box 10"/>
          <p:cNvSpPr txBox="1"/>
          <p:nvPr/>
        </p:nvSpPr>
        <p:spPr>
          <a:xfrm>
            <a:off x="1438275" y="3654425"/>
            <a:ext cx="784248" cy="37084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1K3R</a:t>
            </a:r>
          </a:p>
        </p:txBody>
      </p:sp>
      <p:pic>
        <p:nvPicPr>
          <p:cNvPr id="249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rcRect l="25050" t="0" r="19949" b="0"/>
          <a:stretch>
            <a:fillRect/>
          </a:stretch>
        </p:blipFill>
        <p:spPr>
          <a:xfrm>
            <a:off x="3679825" y="3962400"/>
            <a:ext cx="1795464" cy="2449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12" descr="Picture 12"/>
          <p:cNvPicPr>
            <a:picLocks noChangeAspect="1"/>
          </p:cNvPicPr>
          <p:nvPr/>
        </p:nvPicPr>
        <p:blipFill>
          <a:blip r:embed="rId7">
            <a:extLst/>
          </a:blip>
          <a:srcRect l="17551" t="6599" r="18749" b="6598"/>
          <a:stretch>
            <a:fillRect/>
          </a:stretch>
        </p:blipFill>
        <p:spPr>
          <a:xfrm>
            <a:off x="6440487" y="4267200"/>
            <a:ext cx="2136776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ext Box 13"/>
          <p:cNvSpPr txBox="1"/>
          <p:nvPr/>
        </p:nvSpPr>
        <p:spPr>
          <a:xfrm>
            <a:off x="4157662" y="3654425"/>
            <a:ext cx="761255" cy="37084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1NIK</a:t>
            </a:r>
          </a:p>
        </p:txBody>
      </p:sp>
      <p:sp>
        <p:nvSpPr>
          <p:cNvPr id="252" name="Text Box 14"/>
          <p:cNvSpPr txBox="1"/>
          <p:nvPr/>
        </p:nvSpPr>
        <p:spPr>
          <a:xfrm>
            <a:off x="7061200" y="3654425"/>
            <a:ext cx="832022" cy="37084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1AON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2"/>
          <p:cNvSpPr txBox="1"/>
          <p:nvPr>
            <p:ph type="title" idx="4294967295"/>
          </p:nvPr>
        </p:nvSpPr>
        <p:spPr>
          <a:xfrm>
            <a:off x="2668588" y="171450"/>
            <a:ext cx="3897313" cy="485775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Protein Structure</a:t>
            </a:r>
          </a:p>
        </p:txBody>
      </p:sp>
      <p:pic>
        <p:nvPicPr>
          <p:cNvPr id="25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562" y="1730375"/>
            <a:ext cx="1657351" cy="3781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8163" y="2103438"/>
            <a:ext cx="2376487" cy="303847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Text Box 4"/>
          <p:cNvSpPr txBox="1"/>
          <p:nvPr/>
        </p:nvSpPr>
        <p:spPr>
          <a:xfrm>
            <a:off x="563244" y="1257300"/>
            <a:ext cx="238177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solidFill>
                  <a:srgbClr val="3366C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Primary structure</a:t>
            </a:r>
          </a:p>
        </p:txBody>
      </p:sp>
      <p:sp>
        <p:nvSpPr>
          <p:cNvPr id="258" name="Text Box 5"/>
          <p:cNvSpPr txBox="1"/>
          <p:nvPr/>
        </p:nvSpPr>
        <p:spPr>
          <a:xfrm>
            <a:off x="274320" y="5867400"/>
            <a:ext cx="330800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Sequence of Amino acids</a:t>
            </a:r>
          </a:p>
        </p:txBody>
      </p:sp>
      <p:sp>
        <p:nvSpPr>
          <p:cNvPr id="259" name="Text Box 7"/>
          <p:cNvSpPr txBox="1"/>
          <p:nvPr/>
        </p:nvSpPr>
        <p:spPr>
          <a:xfrm>
            <a:off x="3535045" y="1257300"/>
            <a:ext cx="273549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solidFill>
                  <a:srgbClr val="3366C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Secondary Structure</a:t>
            </a:r>
          </a:p>
        </p:txBody>
      </p:sp>
      <p:sp>
        <p:nvSpPr>
          <p:cNvPr id="260" name="Text Box 8"/>
          <p:cNvSpPr txBox="1"/>
          <p:nvPr/>
        </p:nvSpPr>
        <p:spPr>
          <a:xfrm>
            <a:off x="3703320" y="5867400"/>
            <a:ext cx="238567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Local interactions</a:t>
            </a:r>
          </a:p>
        </p:txBody>
      </p:sp>
      <p:pic>
        <p:nvPicPr>
          <p:cNvPr id="261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rcRect l="28024" t="0" r="21936" b="0"/>
          <a:stretch>
            <a:fillRect/>
          </a:stretch>
        </p:blipFill>
        <p:spPr>
          <a:xfrm>
            <a:off x="6629400" y="1752600"/>
            <a:ext cx="2171700" cy="3756025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ext Box 10"/>
          <p:cNvSpPr txBox="1"/>
          <p:nvPr/>
        </p:nvSpPr>
        <p:spPr>
          <a:xfrm>
            <a:off x="6522719" y="1257300"/>
            <a:ext cx="2410903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solidFill>
                  <a:srgbClr val="3366C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Tertiary Structure</a:t>
            </a:r>
          </a:p>
        </p:txBody>
      </p:sp>
      <p:sp>
        <p:nvSpPr>
          <p:cNvPr id="263" name="Text Box 11"/>
          <p:cNvSpPr txBox="1"/>
          <p:nvPr/>
        </p:nvSpPr>
        <p:spPr>
          <a:xfrm>
            <a:off x="6827519" y="5867400"/>
            <a:ext cx="193852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Native protein</a:t>
            </a:r>
          </a:p>
        </p:txBody>
      </p:sp>
      <p:sp>
        <p:nvSpPr>
          <p:cNvPr id="264" name="AutoShape 12"/>
          <p:cNvSpPr/>
          <p:nvPr/>
        </p:nvSpPr>
        <p:spPr>
          <a:xfrm>
            <a:off x="2438400" y="3581400"/>
            <a:ext cx="639763" cy="347664"/>
          </a:xfrm>
          <a:prstGeom prst="rightArrow">
            <a:avLst>
              <a:gd name="adj1" fmla="val 50000"/>
              <a:gd name="adj2" fmla="val 46005"/>
            </a:avLst>
          </a:prstGeom>
          <a:solidFill>
            <a:srgbClr val="33CCCC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65" name="AutoShape 13"/>
          <p:cNvSpPr/>
          <p:nvPr/>
        </p:nvSpPr>
        <p:spPr>
          <a:xfrm>
            <a:off x="5715000" y="3581400"/>
            <a:ext cx="639763" cy="347664"/>
          </a:xfrm>
          <a:prstGeom prst="rightArrow">
            <a:avLst>
              <a:gd name="adj1" fmla="val 50000"/>
              <a:gd name="adj2" fmla="val 46005"/>
            </a:avLst>
          </a:prstGeom>
          <a:solidFill>
            <a:srgbClr val="33CCCC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66" name="Text Box 14"/>
          <p:cNvSpPr txBox="1"/>
          <p:nvPr/>
        </p:nvSpPr>
        <p:spPr>
          <a:xfrm>
            <a:off x="1934845" y="2103438"/>
            <a:ext cx="48878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Gln</a:t>
            </a:r>
          </a:p>
        </p:txBody>
      </p:sp>
      <p:sp>
        <p:nvSpPr>
          <p:cNvPr id="267" name="Text Box 16"/>
          <p:cNvSpPr txBox="1"/>
          <p:nvPr/>
        </p:nvSpPr>
        <p:spPr>
          <a:xfrm>
            <a:off x="274320" y="1981200"/>
            <a:ext cx="46021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Ala</a:t>
            </a:r>
          </a:p>
        </p:txBody>
      </p:sp>
      <p:sp>
        <p:nvSpPr>
          <p:cNvPr id="268" name="Text Box 17"/>
          <p:cNvSpPr txBox="1"/>
          <p:nvPr/>
        </p:nvSpPr>
        <p:spPr>
          <a:xfrm>
            <a:off x="2179320" y="4419600"/>
            <a:ext cx="46021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Ala</a:t>
            </a:r>
          </a:p>
        </p:txBody>
      </p:sp>
      <p:sp>
        <p:nvSpPr>
          <p:cNvPr id="269" name="Text Box 18"/>
          <p:cNvSpPr txBox="1"/>
          <p:nvPr/>
        </p:nvSpPr>
        <p:spPr>
          <a:xfrm>
            <a:off x="274320" y="2971800"/>
            <a:ext cx="512227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Leu</a:t>
            </a:r>
          </a:p>
        </p:txBody>
      </p:sp>
      <p:sp>
        <p:nvSpPr>
          <p:cNvPr id="270" name="Text Box 19"/>
          <p:cNvSpPr txBox="1"/>
          <p:nvPr/>
        </p:nvSpPr>
        <p:spPr>
          <a:xfrm>
            <a:off x="2179320" y="3886200"/>
            <a:ext cx="512227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Leu</a:t>
            </a:r>
          </a:p>
        </p:txBody>
      </p:sp>
      <p:sp>
        <p:nvSpPr>
          <p:cNvPr id="271" name="Text Box 20"/>
          <p:cNvSpPr txBox="1"/>
          <p:nvPr/>
        </p:nvSpPr>
        <p:spPr>
          <a:xfrm>
            <a:off x="731519" y="4419600"/>
            <a:ext cx="399268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Ile</a:t>
            </a:r>
          </a:p>
        </p:txBody>
      </p:sp>
      <p:sp>
        <p:nvSpPr>
          <p:cNvPr id="272" name="Text Box 22"/>
          <p:cNvSpPr txBox="1"/>
          <p:nvPr/>
        </p:nvSpPr>
        <p:spPr>
          <a:xfrm>
            <a:off x="258445" y="3856037"/>
            <a:ext cx="4855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Lys</a:t>
            </a:r>
          </a:p>
        </p:txBody>
      </p:sp>
      <p:sp>
        <p:nvSpPr>
          <p:cNvPr id="273" name="Text Box 23"/>
          <p:cNvSpPr txBox="1"/>
          <p:nvPr/>
        </p:nvSpPr>
        <p:spPr>
          <a:xfrm>
            <a:off x="2087245" y="2865438"/>
            <a:ext cx="48878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Glu</a:t>
            </a:r>
          </a:p>
        </p:txBody>
      </p:sp>
      <p:sp>
        <p:nvSpPr>
          <p:cNvPr id="274" name="Text Box 24"/>
          <p:cNvSpPr txBox="1"/>
          <p:nvPr/>
        </p:nvSpPr>
        <p:spPr>
          <a:xfrm>
            <a:off x="944244" y="4999037"/>
            <a:ext cx="48722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Thr</a:t>
            </a:r>
          </a:p>
        </p:txBody>
      </p:sp>
      <p:sp>
        <p:nvSpPr>
          <p:cNvPr id="275" name="Text Box 25"/>
          <p:cNvSpPr txBox="1"/>
          <p:nvPr/>
        </p:nvSpPr>
        <p:spPr>
          <a:xfrm>
            <a:off x="2484120" y="5029200"/>
            <a:ext cx="487224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Thr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 Box 3"/>
          <p:cNvSpPr txBox="1"/>
          <p:nvPr/>
        </p:nvSpPr>
        <p:spPr>
          <a:xfrm>
            <a:off x="655319" y="1237204"/>
            <a:ext cx="4682839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Proteins: The Molecule of Life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  <a:r>
              <a:t>Proteins: Building Blocks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Proteins: Secondary Structures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Proteins: Tertiary and Quartenary</a:t>
            </a: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			  Structure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</a:p>
          <a:p>
            <a:pPr>
              <a:defRPr sz="2400">
                <a:solidFill>
                  <a:srgbClr val="000000">
                    <a:alpha val="30000"/>
                  </a:srgbClr>
                </a:solidFill>
              </a:defRPr>
            </a:pPr>
            <a:r>
              <a:t>Proteins: Geometry</a:t>
            </a:r>
          </a:p>
        </p:txBody>
      </p:sp>
      <p:pic>
        <p:nvPicPr>
          <p:cNvPr id="27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0" y="2289175"/>
            <a:ext cx="2074864" cy="3171825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Text Box 2"/>
          <p:cNvSpPr txBox="1"/>
          <p:nvPr/>
        </p:nvSpPr>
        <p:spPr>
          <a:xfrm>
            <a:off x="3623945" y="425450"/>
            <a:ext cx="1545987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Review of Acid-Base Chemistry</a:t>
            </a:r>
          </a:p>
        </p:txBody>
      </p:sp>
      <p:sp>
        <p:nvSpPr>
          <p:cNvPr id="282" name="Rectangle 3"/>
          <p:cNvSpPr txBox="1"/>
          <p:nvPr>
            <p:ph type="body" idx="1"/>
          </p:nvPr>
        </p:nvSpPr>
        <p:spPr>
          <a:xfrm>
            <a:off x="301624" y="1527175"/>
            <a:ext cx="8504240" cy="4572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b="1" i="1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What is an acid or a base?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 b="1" i="1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FF3300"/>
                </a:solidFill>
              </a:rPr>
              <a:t>acid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is a material that can </a:t>
            </a:r>
            <a:r>
              <a:rPr>
                <a:solidFill>
                  <a:srgbClr val="FF3300"/>
                </a:solidFill>
              </a:rPr>
              <a:t>release a proton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(or hydrogen ion, H</a:t>
            </a:r>
            <a:r>
              <a:rPr baseline="30000"/>
              <a:t>+</a:t>
            </a:r>
            <a:r>
              <a:t>), and a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FF3300"/>
                </a:solidFill>
              </a:rPr>
              <a:t>base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is a material that can </a:t>
            </a:r>
            <a:r>
              <a:rPr>
                <a:solidFill>
                  <a:srgbClr val="FF3300"/>
                </a:solidFill>
              </a:rPr>
              <a:t>donate a hydroxide ion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(OH</a:t>
            </a:r>
            <a:r>
              <a:rPr baseline="30000"/>
              <a:t>-</a:t>
            </a:r>
            <a:r>
              <a:t>) (Arhennius definition), or </a:t>
            </a:r>
            <a:r>
              <a:rPr>
                <a:solidFill>
                  <a:srgbClr val="FF3300"/>
                </a:solidFill>
              </a:rPr>
              <a:t>accept a proton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(Lowry Bronsted definition)</a:t>
            </a:r>
            <a:r>
              <a:rPr>
                <a:solidFill>
                  <a:schemeClr val="accent2"/>
                </a:solidFill>
              </a:rPr>
              <a:t>.</a:t>
            </a:r>
            <a:endParaRPr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SzTx/>
              <a:buFont typeface="Wingdings 2"/>
              <a:buNone/>
              <a:defRPr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lnSpc>
                <a:spcPct val="90000"/>
              </a:lnSpc>
              <a:spcBef>
                <a:spcPts val="400"/>
              </a:spcBef>
              <a:buSzTx/>
              <a:buFont typeface="Wingdings 2"/>
              <a:buNone/>
              <a:defRPr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Note</a:t>
            </a:r>
            <a:r>
              <a:rPr>
                <a:solidFill>
                  <a:schemeClr val="accent2"/>
                </a:solidFill>
              </a:rPr>
              <a:t>: </a:t>
            </a:r>
            <a:r>
              <a:rPr>
                <a:solidFill>
                  <a:srgbClr val="000000"/>
                </a:solidFill>
              </a:rPr>
              <a:t>It is important to notice that just because a compound has a hydrogen or an OH group does not mean that it can be an acid or a base!!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hydrogen of methane (CH4) and usually of methyl groups (-CH3) are all strongly attached to the carbon atom</a:t>
            </a:r>
          </a:p>
          <a:p>
            <a:pPr>
              <a:lnSpc>
                <a:spcPct val="90000"/>
              </a:lnSpc>
              <a:spcBef>
                <a:spcPts val="400"/>
              </a:spcBef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Glycerol has three OH groups (CH2OH – CHOH – CH2OH) and all 3 are alcoholic groups.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C5D1D7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00FF"/>
      </a:hlink>
      <a:folHlink>
        <a:srgbClr val="FF00FF"/>
      </a:folHlink>
    </a:clrScheme>
    <a:fontScheme name="Civic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iv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1429" cap="flat">
          <a:solidFill>
            <a:schemeClr val="accent1"/>
          </a:solidFill>
          <a:prstDash val="sysDash"/>
          <a:round/>
        </a:ln>
        <a:effectLst>
          <a:outerShdw sx="100000" sy="100000" kx="0" ky="0" algn="b" rotWithShape="0" blurRad="508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1429" cap="flat">
          <a:solidFill>
            <a:schemeClr val="accent1"/>
          </a:solidFill>
          <a:prstDash val="sysDash"/>
          <a:round/>
        </a:ln>
        <a:effectLst>
          <a:outerShdw sx="100000" sy="100000" kx="0" ky="0" algn="b" rotWithShape="0" blurRad="508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00FF"/>
      </a:hlink>
      <a:folHlink>
        <a:srgbClr val="FF00FF"/>
      </a:folHlink>
    </a:clrScheme>
    <a:fontScheme name="Civic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iv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1429" cap="flat">
          <a:solidFill>
            <a:schemeClr val="accent1"/>
          </a:solidFill>
          <a:prstDash val="sysDash"/>
          <a:round/>
        </a:ln>
        <a:effectLst>
          <a:outerShdw sx="100000" sy="100000" kx="0" ky="0" algn="b" rotWithShape="0" blurRad="508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1429" cap="flat">
          <a:solidFill>
            <a:schemeClr val="accent1"/>
          </a:solidFill>
          <a:prstDash val="sysDash"/>
          <a:round/>
        </a:ln>
        <a:effectLst>
          <a:outerShdw sx="100000" sy="100000" kx="0" ky="0" algn="b" rotWithShape="0" blurRad="508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