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>
            <a:off x="952500" y="9245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Line"/>
          <p:cNvSpPr/>
          <p:nvPr/>
        </p:nvSpPr>
        <p:spPr>
          <a:xfrm>
            <a:off x="952500" y="5765800"/>
            <a:ext cx="2250003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Line"/>
          <p:cNvSpPr/>
          <p:nvPr/>
        </p:nvSpPr>
        <p:spPr>
          <a:xfrm flipV="1">
            <a:off x="14989317" y="6339647"/>
            <a:ext cx="1" cy="231012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Lorem Ipsum Dolor"/>
          <p:cNvSpPr txBox="1"/>
          <p:nvPr>
            <p:ph type="body" sz="quarter" idx="21"/>
          </p:nvPr>
        </p:nvSpPr>
        <p:spPr>
          <a:xfrm>
            <a:off x="952500" y="4965700"/>
            <a:ext cx="135001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17" name="Title Text"/>
          <p:cNvSpPr txBox="1"/>
          <p:nvPr>
            <p:ph type="title"/>
          </p:nvPr>
        </p:nvSpPr>
        <p:spPr>
          <a:xfrm>
            <a:off x="952500" y="58293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15532100" y="58293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21"/>
          </p:nvPr>
        </p:nvSpPr>
        <p:spPr>
          <a:xfrm>
            <a:off x="990600" y="8420100"/>
            <a:ext cx="22390100" cy="812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700"/>
              </a:spcBef>
              <a:buClrTx/>
              <a:buSzTx/>
              <a:buFontTx/>
              <a:buNone/>
              <a:defRPr i="1" sz="4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22"/>
          </p:nvPr>
        </p:nvSpPr>
        <p:spPr>
          <a:xfrm>
            <a:off x="2374900" y="6000750"/>
            <a:ext cx="196215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Black and white photo looking up at the suspension cables of a bridge with clouds in the background"/>
          <p:cNvSpPr/>
          <p:nvPr>
            <p:ph type="pic" idx="21"/>
          </p:nvPr>
        </p:nvSpPr>
        <p:spPr>
          <a:xfrm>
            <a:off x="0" y="-2654300"/>
            <a:ext cx="24384000" cy="17153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"/>
          <p:cNvSpPr/>
          <p:nvPr/>
        </p:nvSpPr>
        <p:spPr>
          <a:xfrm flipV="1">
            <a:off x="14989317" y="9919062"/>
            <a:ext cx="1" cy="231013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Line"/>
          <p:cNvSpPr/>
          <p:nvPr/>
        </p:nvSpPr>
        <p:spPr>
          <a:xfrm>
            <a:off x="952500" y="12801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" name="Line"/>
          <p:cNvSpPr/>
          <p:nvPr/>
        </p:nvSpPr>
        <p:spPr>
          <a:xfrm>
            <a:off x="952500" y="9321800"/>
            <a:ext cx="2250003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" name="Line"/>
          <p:cNvSpPr/>
          <p:nvPr/>
        </p:nvSpPr>
        <p:spPr>
          <a:xfrm flipV="1">
            <a:off x="14989317" y="9919062"/>
            <a:ext cx="1" cy="231013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" name="Lorem Ipsum Dolor"/>
          <p:cNvSpPr txBox="1"/>
          <p:nvPr>
            <p:ph type="body" sz="quarter" idx="21"/>
          </p:nvPr>
        </p:nvSpPr>
        <p:spPr>
          <a:xfrm>
            <a:off x="952500" y="8610600"/>
            <a:ext cx="135001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31" name="Black and white photo of the Zeeland Bridge in the Netherlands"/>
          <p:cNvSpPr/>
          <p:nvPr>
            <p:ph type="pic" idx="22"/>
          </p:nvPr>
        </p:nvSpPr>
        <p:spPr>
          <a:xfrm>
            <a:off x="952500" y="-1460500"/>
            <a:ext cx="22479000" cy="13893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2" name="Title Text"/>
          <p:cNvSpPr txBox="1"/>
          <p:nvPr>
            <p:ph type="title"/>
          </p:nvPr>
        </p:nvSpPr>
        <p:spPr>
          <a:xfrm>
            <a:off x="952500" y="93980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15532100" y="93980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xfrm>
            <a:off x="952500" y="5194300"/>
            <a:ext cx="22479000" cy="33401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>
            <a:off x="952500" y="6858000"/>
            <a:ext cx="106432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Line"/>
          <p:cNvSpPr/>
          <p:nvPr/>
        </p:nvSpPr>
        <p:spPr>
          <a:xfrm>
            <a:off x="952500" y="3898900"/>
            <a:ext cx="1064309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1" name="Lorem Ipsum Dolor"/>
          <p:cNvSpPr txBox="1"/>
          <p:nvPr>
            <p:ph type="body" sz="quarter" idx="21"/>
          </p:nvPr>
        </p:nvSpPr>
        <p:spPr>
          <a:xfrm>
            <a:off x="952500" y="3124200"/>
            <a:ext cx="106426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52" name="Black and white photo of the underside of a bridge going over a river and against the sky "/>
          <p:cNvSpPr/>
          <p:nvPr>
            <p:ph type="pic" idx="22"/>
          </p:nvPr>
        </p:nvSpPr>
        <p:spPr>
          <a:xfrm>
            <a:off x="12534900" y="-1651000"/>
            <a:ext cx="10799069" cy="15824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" name="Title Text"/>
          <p:cNvSpPr txBox="1"/>
          <p:nvPr>
            <p:ph type="title"/>
          </p:nvPr>
        </p:nvSpPr>
        <p:spPr>
          <a:xfrm>
            <a:off x="952500" y="3975100"/>
            <a:ext cx="10642600" cy="2806700"/>
          </a:xfrm>
          <a:prstGeom prst="rect">
            <a:avLst/>
          </a:prstGeom>
        </p:spPr>
        <p:txBody>
          <a:bodyPr/>
          <a:lstStyle>
            <a:lvl1pPr algn="l">
              <a:defRPr sz="7800"/>
            </a:lvl1pPr>
          </a:lstStyle>
          <a:p>
            <a:pPr/>
            <a:r>
              <a:t>Title Text</a:t>
            </a:r>
          </a:p>
        </p:txBody>
      </p:sp>
      <p:sp>
        <p:nvSpPr>
          <p:cNvPr id="54" name="Body Level One…"/>
          <p:cNvSpPr txBox="1"/>
          <p:nvPr>
            <p:ph type="body" sz="quarter" idx="1"/>
          </p:nvPr>
        </p:nvSpPr>
        <p:spPr>
          <a:xfrm>
            <a:off x="952500" y="7086600"/>
            <a:ext cx="10642600" cy="5638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Lin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1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Lin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2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3" name="Black and white photo of the underside of a bridge going over a river and against the sky "/>
          <p:cNvSpPr/>
          <p:nvPr>
            <p:ph type="pic" idx="21"/>
          </p:nvPr>
        </p:nvSpPr>
        <p:spPr>
          <a:xfrm>
            <a:off x="12636500" y="-2413000"/>
            <a:ext cx="11024412" cy="16154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952500" y="3797300"/>
            <a:ext cx="10909300" cy="8928100"/>
          </a:xfrm>
          <a:prstGeom prst="rect">
            <a:avLst/>
          </a:prstGeom>
        </p:spPr>
        <p:txBody>
          <a:bodyPr/>
          <a:lstStyle>
            <a:lvl1pPr marL="508000" indent="-508000">
              <a:spcBef>
                <a:spcPts val="2500"/>
              </a:spcBef>
              <a:buSzPct val="65000"/>
              <a:defRPr sz="4200"/>
            </a:lvl1pPr>
            <a:lvl2pPr marL="1016000" indent="-508000">
              <a:spcBef>
                <a:spcPts val="2500"/>
              </a:spcBef>
              <a:buSzPct val="65000"/>
              <a:defRPr sz="4200"/>
            </a:lvl2pPr>
            <a:lvl3pPr marL="1524000" indent="-508000">
              <a:spcBef>
                <a:spcPts val="2500"/>
              </a:spcBef>
              <a:buSzPct val="65000"/>
              <a:defRPr sz="4200"/>
            </a:lvl3pPr>
            <a:lvl4pPr marL="2032000" indent="-508000">
              <a:spcBef>
                <a:spcPts val="2500"/>
              </a:spcBef>
              <a:buSzPct val="65000"/>
              <a:defRPr sz="4200"/>
            </a:lvl4pPr>
            <a:lvl5pPr marL="2540000" indent="-508000">
              <a:spcBef>
                <a:spcPts val="2500"/>
              </a:spcBef>
              <a:buSzPct val="65000"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952500" y="1778000"/>
            <a:ext cx="22479000" cy="101473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Black and white photo looking up at the suspension cables of a bridge with clouds in the background"/>
          <p:cNvSpPr/>
          <p:nvPr>
            <p:ph type="pic" sz="half" idx="21"/>
          </p:nvPr>
        </p:nvSpPr>
        <p:spPr>
          <a:xfrm>
            <a:off x="12232231" y="6024722"/>
            <a:ext cx="11497993" cy="808851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Black and white photo of the Zeeland Bridge in the Netherlands"/>
          <p:cNvSpPr/>
          <p:nvPr>
            <p:ph type="pic" sz="half" idx="22"/>
          </p:nvPr>
        </p:nvSpPr>
        <p:spPr>
          <a:xfrm>
            <a:off x="12349986" y="635000"/>
            <a:ext cx="11226801" cy="6807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Black and white photo of the underside of a bridge going over a river and against the sky "/>
          <p:cNvSpPr/>
          <p:nvPr>
            <p:ph type="pic" idx="23"/>
          </p:nvPr>
        </p:nvSpPr>
        <p:spPr>
          <a:xfrm>
            <a:off x="730989" y="-2438400"/>
            <a:ext cx="11050413" cy="16192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952500" y="30607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952500" y="1143000"/>
            <a:ext cx="2247900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952500" y="3695700"/>
            <a:ext cx="22479000" cy="85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11976100" y="13017500"/>
            <a:ext cx="419100" cy="508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4C494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1219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828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2438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30480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3657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4267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4876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5486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Neural Network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Neural Networks</a:t>
            </a:r>
          </a:p>
        </p:txBody>
      </p:sp>
      <p:sp>
        <p:nvSpPr>
          <p:cNvPr id="138" name="Supervised learning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Supervised learning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tatistical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Statistical Model</a:t>
            </a:r>
          </a:p>
        </p:txBody>
      </p:sp>
      <p:sp>
        <p:nvSpPr>
          <p:cNvPr id="215" name="We assume that the response variable,  , relates to the predictors,  , through some unknown function expressed generally as:…"/>
          <p:cNvSpPr txBox="1"/>
          <p:nvPr>
            <p:ph type="body" idx="4294967295"/>
          </p:nvPr>
        </p:nvSpPr>
        <p:spPr>
          <a:xfrm>
            <a:off x="1845649" y="3604770"/>
            <a:ext cx="18743349" cy="8767060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 marL="0" indent="0" defTabSz="425179">
              <a:spcBef>
                <a:spcPts val="1600"/>
              </a:spcBef>
              <a:buClrTx/>
              <a:buSzTx/>
              <a:buFontTx/>
              <a:buNone/>
              <a:defRPr sz="3627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We assume that the response variable, </a:t>
            </a:r>
            <a14:m>
              <m:oMath>
                <m:r>
                  <a:rPr xmlns:a="http://schemas.openxmlformats.org/drawingml/2006/main" sz="375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𝑌</m:t>
                </m:r>
              </m:oMath>
            </a14:m>
            <a:r>
              <a:t>, relates to the predictors, </a:t>
            </a:r>
            <a14:m>
              <m:oMath>
                <m:r>
                  <a:rPr xmlns:a="http://schemas.openxmlformats.org/drawingml/2006/main" sz="375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, through some unknown function expressed generally as:</a:t>
            </a:r>
          </a:p>
          <a:p>
            <a:pPr marL="0" indent="0" defTabSz="425179">
              <a:spcBef>
                <a:spcPts val="1600"/>
              </a:spcBef>
              <a:buClrTx/>
              <a:buSzTx/>
              <a:buFontTx/>
              <a:buNone/>
              <a:defRPr sz="3627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 defTabSz="425179">
              <a:spcBef>
                <a:spcPts val="1600"/>
              </a:spcBef>
              <a:buClrTx/>
              <a:buSzTx/>
              <a:buFontTx/>
              <a:buNone/>
              <a:defRPr sz="3627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 defTabSz="425179">
              <a:spcBef>
                <a:spcPts val="1600"/>
              </a:spcBef>
              <a:buClrTx/>
              <a:buSzTx/>
              <a:buFontTx/>
              <a:buNone/>
              <a:defRPr sz="3627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 defTabSz="425179">
              <a:spcBef>
                <a:spcPts val="1600"/>
              </a:spcBef>
              <a:buClrTx/>
              <a:buSzTx/>
              <a:buFontTx/>
              <a:buNone/>
              <a:defRPr sz="3627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Building a model, non necessarily realistic, for </a:t>
            </a:r>
            <a:r>
              <a:rPr i="1"/>
              <a:t>f</a:t>
            </a:r>
            <a:r>
              <a:t>:</a:t>
            </a:r>
          </a:p>
          <a:p>
            <a:pPr marL="0" indent="0" defTabSz="425179">
              <a:spcBef>
                <a:spcPts val="1600"/>
              </a:spcBef>
              <a:buClrTx/>
              <a:buSzTx/>
              <a:buFontTx/>
              <a:buNone/>
              <a:defRPr sz="3627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Try polynomial function</a:t>
            </a:r>
          </a:p>
          <a:p>
            <a:pPr marL="0" indent="0" defTabSz="425179">
              <a:spcBef>
                <a:spcPts val="1600"/>
              </a:spcBef>
              <a:buClrTx/>
              <a:buSzTx/>
              <a:buFontTx/>
              <a:buNone/>
              <a:defRPr sz="3627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Try any mathematical function</a:t>
            </a:r>
          </a:p>
          <a:p>
            <a:pPr marL="0" indent="0" defTabSz="425179">
              <a:spcBef>
                <a:spcPts val="1600"/>
              </a:spcBef>
              <a:buClrTx/>
              <a:buSzTx/>
              <a:buFontTx/>
              <a:buNone/>
              <a:defRPr sz="3627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</a:t>
            </a:r>
            <a:r>
              <a:rPr>
                <a:solidFill>
                  <a:srgbClr val="FF4646"/>
                </a:solidFill>
              </a:rPr>
              <a:t>Use a simple tool for building </a:t>
            </a:r>
            <a:r>
              <a:rPr i="1">
                <a:solidFill>
                  <a:srgbClr val="FF4646"/>
                </a:solidFill>
              </a:rPr>
              <a:t>f</a:t>
            </a:r>
            <a:r>
              <a:rPr>
                <a:solidFill>
                  <a:srgbClr val="FF4646"/>
                </a:solidFill>
              </a:rPr>
              <a:t>: the perceptron!</a:t>
            </a:r>
            <a:endParaRPr>
              <a:solidFill>
                <a:srgbClr val="FF4646"/>
              </a:solidFill>
            </a:endParaRPr>
          </a:p>
          <a:p>
            <a:pPr marL="0" indent="0" defTabSz="425179">
              <a:spcBef>
                <a:spcPts val="1600"/>
              </a:spcBef>
              <a:buClrTx/>
              <a:buSzTx/>
              <a:buFontTx/>
              <a:buNone/>
              <a:defRPr sz="3627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 defTabSz="425179">
              <a:spcBef>
                <a:spcPts val="1600"/>
              </a:spcBef>
              <a:buClrTx/>
              <a:buSzTx/>
              <a:buFontTx/>
              <a:buNone/>
              <a:defRPr sz="3627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16" name="Equation"/>
          <p:cNvSpPr txBox="1"/>
          <p:nvPr/>
        </p:nvSpPr>
        <p:spPr>
          <a:xfrm>
            <a:off x="2455648" y="5560029"/>
            <a:ext cx="3955743" cy="71209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b</m:t>
                  </m:r>
                </m:oMath>
              </m:oMathPara>
            </a14:m>
            <a:endParaRPr sz="63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he perceptron"/>
          <p:cNvSpPr txBox="1"/>
          <p:nvPr>
            <p:ph type="title"/>
          </p:nvPr>
        </p:nvSpPr>
        <p:spPr>
          <a:xfrm>
            <a:off x="1329454" y="1149350"/>
            <a:ext cx="22479001" cy="1663700"/>
          </a:xfrm>
          <a:prstGeom prst="rect">
            <a:avLst/>
          </a:prstGeom>
        </p:spPr>
        <p:txBody>
          <a:bodyPr/>
          <a:lstStyle/>
          <a:p>
            <a:pPr/>
            <a:r>
              <a:t>The perceptron</a:t>
            </a:r>
          </a:p>
        </p:txBody>
      </p:sp>
      <p:sp>
        <p:nvSpPr>
          <p:cNvPr id="219" name="Line"/>
          <p:cNvSpPr/>
          <p:nvPr/>
        </p:nvSpPr>
        <p:spPr>
          <a:xfrm>
            <a:off x="7018654" y="3995245"/>
            <a:ext cx="2438401" cy="121920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0" name="Line"/>
          <p:cNvSpPr/>
          <p:nvPr/>
        </p:nvSpPr>
        <p:spPr>
          <a:xfrm>
            <a:off x="7018654" y="5519245"/>
            <a:ext cx="2438401" cy="15240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1" name="Line"/>
          <p:cNvSpPr/>
          <p:nvPr/>
        </p:nvSpPr>
        <p:spPr>
          <a:xfrm flipV="1">
            <a:off x="7171054" y="6128845"/>
            <a:ext cx="2286001" cy="76200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2" name="Line"/>
          <p:cNvSpPr/>
          <p:nvPr/>
        </p:nvSpPr>
        <p:spPr>
          <a:xfrm>
            <a:off x="12962254" y="5671645"/>
            <a:ext cx="2438401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3" name="X1"/>
          <p:cNvSpPr txBox="1"/>
          <p:nvPr/>
        </p:nvSpPr>
        <p:spPr>
          <a:xfrm>
            <a:off x="6011545" y="3458670"/>
            <a:ext cx="754802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X1</a:t>
            </a:r>
          </a:p>
        </p:txBody>
      </p:sp>
      <p:sp>
        <p:nvSpPr>
          <p:cNvPr id="224" name="X2"/>
          <p:cNvSpPr txBox="1"/>
          <p:nvPr/>
        </p:nvSpPr>
        <p:spPr>
          <a:xfrm>
            <a:off x="5859145" y="5135070"/>
            <a:ext cx="754802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X2</a:t>
            </a:r>
          </a:p>
        </p:txBody>
      </p:sp>
      <p:sp>
        <p:nvSpPr>
          <p:cNvPr id="225" name="XN"/>
          <p:cNvSpPr txBox="1"/>
          <p:nvPr/>
        </p:nvSpPr>
        <p:spPr>
          <a:xfrm>
            <a:off x="5859145" y="6811470"/>
            <a:ext cx="830705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XN</a:t>
            </a:r>
          </a:p>
        </p:txBody>
      </p:sp>
      <p:sp>
        <p:nvSpPr>
          <p:cNvPr id="226" name="Oval"/>
          <p:cNvSpPr/>
          <p:nvPr/>
        </p:nvSpPr>
        <p:spPr>
          <a:xfrm>
            <a:off x="9457054" y="4604845"/>
            <a:ext cx="3505201" cy="2133601"/>
          </a:xfrm>
          <a:prstGeom prst="ellipse">
            <a:avLst/>
          </a:prstGeom>
          <a:ln w="50800">
            <a:solidFill>
              <a:srgbClr val="FF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7" name="Input…"/>
          <p:cNvSpPr txBox="1"/>
          <p:nvPr/>
        </p:nvSpPr>
        <p:spPr>
          <a:xfrm>
            <a:off x="5097145" y="8030670"/>
            <a:ext cx="2329553" cy="1234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Input</a:t>
            </a:r>
          </a:p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(Predictor)</a:t>
            </a:r>
          </a:p>
        </p:txBody>
      </p:sp>
      <p:sp>
        <p:nvSpPr>
          <p:cNvPr id="228" name="Output…"/>
          <p:cNvSpPr txBox="1"/>
          <p:nvPr/>
        </p:nvSpPr>
        <p:spPr>
          <a:xfrm>
            <a:off x="16679544" y="8030670"/>
            <a:ext cx="6421583" cy="1234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Output</a:t>
            </a:r>
          </a:p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(Response: here, classification</a:t>
            </a:r>
          </a:p>
        </p:txBody>
      </p:sp>
      <p:sp>
        <p:nvSpPr>
          <p:cNvPr id="229" name="The perceptron classifies the input vector X into two categories."/>
          <p:cNvSpPr txBox="1"/>
          <p:nvPr/>
        </p:nvSpPr>
        <p:spPr>
          <a:xfrm>
            <a:off x="4224597" y="9489699"/>
            <a:ext cx="11901062" cy="1768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</a:t>
            </a:r>
            <a:r>
              <a:rPr>
                <a:solidFill>
                  <a:srgbClr val="FF0000"/>
                </a:solidFill>
              </a:rPr>
              <a:t>perceptron</a:t>
            </a:r>
            <a:r>
              <a:t> classifies the input vector X into two categories.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0" name="Equation"/>
          <p:cNvSpPr txBox="1"/>
          <p:nvPr/>
        </p:nvSpPr>
        <p:spPr>
          <a:xfrm>
            <a:off x="15805362" y="4507062"/>
            <a:ext cx="3953093" cy="221818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{</m:t>
                  </m:r>
                  <m:eqArr>
                    <m:eqArrPr>
                      <m:ctrlP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</m:eqArrPr>
                    <m:e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e>
                    <m:e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e>
                  </m:eqArr>
                </m:oMath>
              </m:oMathPara>
            </a14:m>
            <a:endParaRPr sz="71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he perceptron"/>
          <p:cNvSpPr txBox="1"/>
          <p:nvPr>
            <p:ph type="title"/>
          </p:nvPr>
        </p:nvSpPr>
        <p:spPr>
          <a:xfrm>
            <a:off x="1329454" y="1149350"/>
            <a:ext cx="22479001" cy="1663700"/>
          </a:xfrm>
          <a:prstGeom prst="rect">
            <a:avLst/>
          </a:prstGeom>
        </p:spPr>
        <p:txBody>
          <a:bodyPr/>
          <a:lstStyle/>
          <a:p>
            <a:pPr/>
            <a:r>
              <a:t>The perceptron</a:t>
            </a:r>
          </a:p>
        </p:txBody>
      </p:sp>
      <p:sp>
        <p:nvSpPr>
          <p:cNvPr id="233" name="Line"/>
          <p:cNvSpPr/>
          <p:nvPr/>
        </p:nvSpPr>
        <p:spPr>
          <a:xfrm>
            <a:off x="7018654" y="3995245"/>
            <a:ext cx="2438401" cy="121920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4" name="Line"/>
          <p:cNvSpPr/>
          <p:nvPr/>
        </p:nvSpPr>
        <p:spPr>
          <a:xfrm>
            <a:off x="7018654" y="5519245"/>
            <a:ext cx="2438401" cy="15240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5" name="Line"/>
          <p:cNvSpPr/>
          <p:nvPr/>
        </p:nvSpPr>
        <p:spPr>
          <a:xfrm flipV="1">
            <a:off x="7171054" y="6128845"/>
            <a:ext cx="2286001" cy="76200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6" name="Line"/>
          <p:cNvSpPr/>
          <p:nvPr/>
        </p:nvSpPr>
        <p:spPr>
          <a:xfrm>
            <a:off x="12962254" y="5671645"/>
            <a:ext cx="2438401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7" name="X1"/>
          <p:cNvSpPr txBox="1"/>
          <p:nvPr/>
        </p:nvSpPr>
        <p:spPr>
          <a:xfrm>
            <a:off x="6011545" y="3458670"/>
            <a:ext cx="754802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X1</a:t>
            </a:r>
          </a:p>
        </p:txBody>
      </p:sp>
      <p:sp>
        <p:nvSpPr>
          <p:cNvPr id="238" name="X2"/>
          <p:cNvSpPr txBox="1"/>
          <p:nvPr/>
        </p:nvSpPr>
        <p:spPr>
          <a:xfrm>
            <a:off x="5859145" y="5135070"/>
            <a:ext cx="754802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X2</a:t>
            </a:r>
          </a:p>
        </p:txBody>
      </p:sp>
      <p:sp>
        <p:nvSpPr>
          <p:cNvPr id="239" name="XN"/>
          <p:cNvSpPr txBox="1"/>
          <p:nvPr/>
        </p:nvSpPr>
        <p:spPr>
          <a:xfrm>
            <a:off x="5859145" y="6811470"/>
            <a:ext cx="830705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XN</a:t>
            </a:r>
          </a:p>
        </p:txBody>
      </p:sp>
      <p:sp>
        <p:nvSpPr>
          <p:cNvPr id="240" name="Oval"/>
          <p:cNvSpPr/>
          <p:nvPr/>
        </p:nvSpPr>
        <p:spPr>
          <a:xfrm>
            <a:off x="9457054" y="4604845"/>
            <a:ext cx="3505201" cy="2133601"/>
          </a:xfrm>
          <a:prstGeom prst="ellipse">
            <a:avLst/>
          </a:prstGeom>
          <a:ln w="50800">
            <a:solidFill>
              <a:srgbClr val="FF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1" name="Input…"/>
          <p:cNvSpPr txBox="1"/>
          <p:nvPr/>
        </p:nvSpPr>
        <p:spPr>
          <a:xfrm>
            <a:off x="5097145" y="8030670"/>
            <a:ext cx="2329553" cy="1234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Input</a:t>
            </a:r>
          </a:p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(Predictor)</a:t>
            </a:r>
          </a:p>
        </p:txBody>
      </p:sp>
      <p:sp>
        <p:nvSpPr>
          <p:cNvPr id="242" name="Output…"/>
          <p:cNvSpPr txBox="1"/>
          <p:nvPr/>
        </p:nvSpPr>
        <p:spPr>
          <a:xfrm>
            <a:off x="16679544" y="8030670"/>
            <a:ext cx="6421583" cy="1234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Output</a:t>
            </a:r>
          </a:p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(Response: here, classification</a:t>
            </a:r>
          </a:p>
        </p:txBody>
      </p:sp>
      <p:sp>
        <p:nvSpPr>
          <p:cNvPr id="243" name="The perceptron classifies the input vector X into two categories."/>
          <p:cNvSpPr txBox="1"/>
          <p:nvPr/>
        </p:nvSpPr>
        <p:spPr>
          <a:xfrm>
            <a:off x="4224597" y="9489699"/>
            <a:ext cx="11901062" cy="1768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</a:t>
            </a:r>
            <a:r>
              <a:rPr>
                <a:solidFill>
                  <a:srgbClr val="FF0000"/>
                </a:solidFill>
              </a:rPr>
              <a:t>perceptron</a:t>
            </a:r>
            <a:r>
              <a:t> classifies the input vector X into two categories.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4" name="Equation"/>
          <p:cNvSpPr txBox="1"/>
          <p:nvPr/>
        </p:nvSpPr>
        <p:spPr>
          <a:xfrm>
            <a:off x="15805362" y="4507062"/>
            <a:ext cx="3953093" cy="221818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{</m:t>
                  </m:r>
                  <m:eqArr>
                    <m:eqArrPr>
                      <m:ctrlP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</m:eqArrPr>
                    <m:e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e>
                    <m:e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e>
                  </m:eqArr>
                </m:oMath>
              </m:oMathPara>
            </a14:m>
            <a:endParaRPr sz="7100">
              <a:solidFill>
                <a:srgbClr val="414141"/>
              </a:solidFill>
            </a:endParaRPr>
          </a:p>
        </p:txBody>
      </p:sp>
      <p:sp>
        <p:nvSpPr>
          <p:cNvPr id="245" name="Text"/>
          <p:cNvSpPr txBox="1"/>
          <p:nvPr/>
        </p:nvSpPr>
        <p:spPr>
          <a:xfrm>
            <a:off x="8167616" y="3668158"/>
            <a:ext cx="830705" cy="970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100">
                <a:solidFill>
                  <a:srgbClr val="CF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56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56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</a:p>
        </p:txBody>
      </p:sp>
      <p:sp>
        <p:nvSpPr>
          <p:cNvPr id="246" name="Text"/>
          <p:cNvSpPr txBox="1"/>
          <p:nvPr/>
        </p:nvSpPr>
        <p:spPr>
          <a:xfrm>
            <a:off x="7719220" y="4536780"/>
            <a:ext cx="830705" cy="970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100">
                <a:solidFill>
                  <a:srgbClr val="CF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56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56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</a:p>
        </p:txBody>
      </p:sp>
      <p:sp>
        <p:nvSpPr>
          <p:cNvPr id="247" name="Equation"/>
          <p:cNvSpPr txBox="1"/>
          <p:nvPr/>
        </p:nvSpPr>
        <p:spPr>
          <a:xfrm>
            <a:off x="8001278" y="6840462"/>
            <a:ext cx="733867" cy="45446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51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51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</m:oMath>
              </m:oMathPara>
            </a14:m>
            <a:endParaRPr sz="5100">
              <a:solidFill>
                <a:srgbClr val="CF4100"/>
              </a:solidFill>
            </a:endParaRPr>
          </a:p>
        </p:txBody>
      </p:sp>
      <p:sp>
        <p:nvSpPr>
          <p:cNvPr id="248" name="Line"/>
          <p:cNvSpPr/>
          <p:nvPr/>
        </p:nvSpPr>
        <p:spPr>
          <a:xfrm flipV="1">
            <a:off x="11209654" y="6811470"/>
            <a:ext cx="1" cy="832877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9" name="Equation"/>
          <p:cNvSpPr txBox="1"/>
          <p:nvPr/>
        </p:nvSpPr>
        <p:spPr>
          <a:xfrm>
            <a:off x="10979684" y="7761070"/>
            <a:ext cx="291466" cy="44950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5100" i="1">
                      <a:solidFill>
                        <a:srgbClr val="CE4000"/>
                      </a:solidFill>
                      <a:latin typeface="Cambria Math" panose="02040503050406030204" pitchFamily="18" charset="0"/>
                    </a:rPr>
                    <m:t>b</m:t>
                  </m:r>
                </m:oMath>
              </m:oMathPara>
            </a14:m>
            <a:endParaRPr sz="5100">
              <a:solidFill>
                <a:srgbClr val="CF4100"/>
              </a:solidFill>
            </a:endParaRPr>
          </a:p>
        </p:txBody>
      </p:sp>
      <p:sp>
        <p:nvSpPr>
          <p:cNvPr id="250" name="Add weights w to all predictors, and a bias b"/>
          <p:cNvSpPr txBox="1"/>
          <p:nvPr/>
        </p:nvSpPr>
        <p:spPr>
          <a:xfrm>
            <a:off x="4350122" y="10373760"/>
            <a:ext cx="8240763" cy="615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Add weights </a:t>
            </a:r>
            <a:r>
              <a:rPr b="1" i="1"/>
              <a:t>w</a:t>
            </a:r>
            <a:r>
              <a:t> to all predictors, and a bias </a:t>
            </a:r>
            <a:r>
              <a:rPr b="1" i="1"/>
              <a:t>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he perceptron"/>
          <p:cNvSpPr txBox="1"/>
          <p:nvPr>
            <p:ph type="title"/>
          </p:nvPr>
        </p:nvSpPr>
        <p:spPr>
          <a:xfrm>
            <a:off x="1329454" y="1149350"/>
            <a:ext cx="22479001" cy="1663700"/>
          </a:xfrm>
          <a:prstGeom prst="rect">
            <a:avLst/>
          </a:prstGeom>
        </p:spPr>
        <p:txBody>
          <a:bodyPr/>
          <a:lstStyle/>
          <a:p>
            <a:pPr/>
            <a:r>
              <a:t>The perceptron</a:t>
            </a:r>
          </a:p>
        </p:txBody>
      </p:sp>
      <p:sp>
        <p:nvSpPr>
          <p:cNvPr id="253" name="Line"/>
          <p:cNvSpPr/>
          <p:nvPr/>
        </p:nvSpPr>
        <p:spPr>
          <a:xfrm>
            <a:off x="7018654" y="3995245"/>
            <a:ext cx="2438401" cy="121920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54" name="Line"/>
          <p:cNvSpPr/>
          <p:nvPr/>
        </p:nvSpPr>
        <p:spPr>
          <a:xfrm>
            <a:off x="7018654" y="5519245"/>
            <a:ext cx="2438401" cy="15240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55" name="Line"/>
          <p:cNvSpPr/>
          <p:nvPr/>
        </p:nvSpPr>
        <p:spPr>
          <a:xfrm flipV="1">
            <a:off x="7171054" y="6128845"/>
            <a:ext cx="2286001" cy="76200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56" name="Line"/>
          <p:cNvSpPr/>
          <p:nvPr/>
        </p:nvSpPr>
        <p:spPr>
          <a:xfrm>
            <a:off x="12962254" y="5671645"/>
            <a:ext cx="2438401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57" name="X1"/>
          <p:cNvSpPr txBox="1"/>
          <p:nvPr/>
        </p:nvSpPr>
        <p:spPr>
          <a:xfrm>
            <a:off x="6011545" y="3458670"/>
            <a:ext cx="754802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X1</a:t>
            </a:r>
          </a:p>
        </p:txBody>
      </p:sp>
      <p:sp>
        <p:nvSpPr>
          <p:cNvPr id="258" name="X2"/>
          <p:cNvSpPr txBox="1"/>
          <p:nvPr/>
        </p:nvSpPr>
        <p:spPr>
          <a:xfrm>
            <a:off x="5859145" y="5135070"/>
            <a:ext cx="754802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X2</a:t>
            </a:r>
          </a:p>
        </p:txBody>
      </p:sp>
      <p:sp>
        <p:nvSpPr>
          <p:cNvPr id="259" name="XN"/>
          <p:cNvSpPr txBox="1"/>
          <p:nvPr/>
        </p:nvSpPr>
        <p:spPr>
          <a:xfrm>
            <a:off x="5859145" y="6811470"/>
            <a:ext cx="830705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XN</a:t>
            </a:r>
          </a:p>
        </p:txBody>
      </p:sp>
      <p:sp>
        <p:nvSpPr>
          <p:cNvPr id="260" name="Oval"/>
          <p:cNvSpPr/>
          <p:nvPr/>
        </p:nvSpPr>
        <p:spPr>
          <a:xfrm>
            <a:off x="9457054" y="4604845"/>
            <a:ext cx="3505201" cy="2133601"/>
          </a:xfrm>
          <a:prstGeom prst="ellipse">
            <a:avLst/>
          </a:prstGeom>
          <a:ln w="50800">
            <a:solidFill>
              <a:srgbClr val="FF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61" name="Input…"/>
          <p:cNvSpPr txBox="1"/>
          <p:nvPr/>
        </p:nvSpPr>
        <p:spPr>
          <a:xfrm>
            <a:off x="5097145" y="8030670"/>
            <a:ext cx="2329553" cy="1234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Input</a:t>
            </a:r>
          </a:p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(Predictor)</a:t>
            </a:r>
          </a:p>
        </p:txBody>
      </p:sp>
      <p:sp>
        <p:nvSpPr>
          <p:cNvPr id="262" name="Output…"/>
          <p:cNvSpPr txBox="1"/>
          <p:nvPr/>
        </p:nvSpPr>
        <p:spPr>
          <a:xfrm>
            <a:off x="16679544" y="8030670"/>
            <a:ext cx="6421583" cy="1234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Output</a:t>
            </a:r>
          </a:p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(Response: here, classification</a:t>
            </a:r>
          </a:p>
        </p:txBody>
      </p:sp>
      <p:sp>
        <p:nvSpPr>
          <p:cNvPr id="263" name="The perceptron classifies the input vector X into two categories."/>
          <p:cNvSpPr txBox="1"/>
          <p:nvPr/>
        </p:nvSpPr>
        <p:spPr>
          <a:xfrm>
            <a:off x="4224597" y="9489699"/>
            <a:ext cx="11901062" cy="1768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</a:t>
            </a:r>
            <a:r>
              <a:rPr>
                <a:solidFill>
                  <a:srgbClr val="FF0000"/>
                </a:solidFill>
              </a:rPr>
              <a:t>perceptron</a:t>
            </a:r>
            <a:r>
              <a:t> classifies the input vector X into two categories.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64" name="Equation"/>
          <p:cNvSpPr txBox="1"/>
          <p:nvPr/>
        </p:nvSpPr>
        <p:spPr>
          <a:xfrm>
            <a:off x="15805362" y="4507062"/>
            <a:ext cx="3953093" cy="221818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{</m:t>
                  </m:r>
                  <m:eqArr>
                    <m:eqArrPr>
                      <m:ctrlP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</m:eqArrPr>
                    <m:e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e>
                    <m:e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e>
                  </m:eqArr>
                </m:oMath>
              </m:oMathPara>
            </a14:m>
            <a:endParaRPr sz="7100">
              <a:solidFill>
                <a:srgbClr val="414141"/>
              </a:solidFill>
            </a:endParaRPr>
          </a:p>
        </p:txBody>
      </p:sp>
      <p:sp>
        <p:nvSpPr>
          <p:cNvPr id="265" name="Text"/>
          <p:cNvSpPr txBox="1"/>
          <p:nvPr/>
        </p:nvSpPr>
        <p:spPr>
          <a:xfrm>
            <a:off x="8167616" y="3668158"/>
            <a:ext cx="830705" cy="970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100">
                <a:solidFill>
                  <a:srgbClr val="CF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56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56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</a:p>
        </p:txBody>
      </p:sp>
      <p:sp>
        <p:nvSpPr>
          <p:cNvPr id="266" name="Text"/>
          <p:cNvSpPr txBox="1"/>
          <p:nvPr/>
        </p:nvSpPr>
        <p:spPr>
          <a:xfrm>
            <a:off x="7719220" y="4536780"/>
            <a:ext cx="830705" cy="970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100">
                <a:solidFill>
                  <a:srgbClr val="CF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56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56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</a:p>
        </p:txBody>
      </p:sp>
      <p:sp>
        <p:nvSpPr>
          <p:cNvPr id="267" name="Equation"/>
          <p:cNvSpPr txBox="1"/>
          <p:nvPr/>
        </p:nvSpPr>
        <p:spPr>
          <a:xfrm>
            <a:off x="8001278" y="6840462"/>
            <a:ext cx="733867" cy="45446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51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51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</m:oMath>
              </m:oMathPara>
            </a14:m>
            <a:endParaRPr sz="5100">
              <a:solidFill>
                <a:srgbClr val="CF4100"/>
              </a:solidFill>
            </a:endParaRPr>
          </a:p>
        </p:txBody>
      </p:sp>
      <p:sp>
        <p:nvSpPr>
          <p:cNvPr id="268" name="Line"/>
          <p:cNvSpPr/>
          <p:nvPr/>
        </p:nvSpPr>
        <p:spPr>
          <a:xfrm flipV="1">
            <a:off x="11209654" y="6811470"/>
            <a:ext cx="1" cy="832877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69" name="Equation"/>
          <p:cNvSpPr txBox="1"/>
          <p:nvPr/>
        </p:nvSpPr>
        <p:spPr>
          <a:xfrm>
            <a:off x="10979684" y="7761070"/>
            <a:ext cx="291466" cy="44950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5100" i="1">
                      <a:solidFill>
                        <a:srgbClr val="CE4000"/>
                      </a:solidFill>
                      <a:latin typeface="Cambria Math" panose="02040503050406030204" pitchFamily="18" charset="0"/>
                    </a:rPr>
                    <m:t>b</m:t>
                  </m:r>
                </m:oMath>
              </m:oMathPara>
            </a14:m>
            <a:endParaRPr sz="5100">
              <a:solidFill>
                <a:srgbClr val="CF4100"/>
              </a:solidFill>
            </a:endParaRPr>
          </a:p>
        </p:txBody>
      </p:sp>
      <p:sp>
        <p:nvSpPr>
          <p:cNvPr id="270" name="Add weights w to all predictors, and a bias b"/>
          <p:cNvSpPr txBox="1"/>
          <p:nvPr/>
        </p:nvSpPr>
        <p:spPr>
          <a:xfrm>
            <a:off x="4350122" y="10373760"/>
            <a:ext cx="8240763" cy="615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Add weights </a:t>
            </a:r>
            <a:r>
              <a:rPr b="1" i="1"/>
              <a:t>w</a:t>
            </a:r>
            <a:r>
              <a:t> to all predictors, and a bias </a:t>
            </a:r>
            <a:r>
              <a:rPr b="1" i="1"/>
              <a:t>b</a:t>
            </a:r>
          </a:p>
        </p:txBody>
      </p:sp>
      <p:sp>
        <p:nvSpPr>
          <p:cNvPr id="271" name="Define simple “function” S as weighted sum of the predictors plus a bias"/>
          <p:cNvSpPr txBox="1"/>
          <p:nvPr/>
        </p:nvSpPr>
        <p:spPr>
          <a:xfrm>
            <a:off x="4348322" y="11254392"/>
            <a:ext cx="13155614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Define simple “function” </a:t>
            </a:r>
            <a:r>
              <a:rPr i="1"/>
              <a:t>S</a:t>
            </a:r>
            <a:r>
              <a:t> as weighted sum of the predictors plus a bias</a:t>
            </a:r>
          </a:p>
        </p:txBody>
      </p:sp>
      <p:sp>
        <p:nvSpPr>
          <p:cNvPr id="272" name="Equation"/>
          <p:cNvSpPr txBox="1"/>
          <p:nvPr/>
        </p:nvSpPr>
        <p:spPr>
          <a:xfrm>
            <a:off x="9850402" y="5236047"/>
            <a:ext cx="2616187" cy="115130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b</m:t>
                  </m:r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he perceptron"/>
          <p:cNvSpPr txBox="1"/>
          <p:nvPr>
            <p:ph type="title"/>
          </p:nvPr>
        </p:nvSpPr>
        <p:spPr>
          <a:xfrm>
            <a:off x="1329454" y="1149350"/>
            <a:ext cx="22479001" cy="1663700"/>
          </a:xfrm>
          <a:prstGeom prst="rect">
            <a:avLst/>
          </a:prstGeom>
        </p:spPr>
        <p:txBody>
          <a:bodyPr/>
          <a:lstStyle/>
          <a:p>
            <a:pPr/>
            <a:r>
              <a:t>The perceptron</a:t>
            </a:r>
          </a:p>
        </p:txBody>
      </p:sp>
      <p:sp>
        <p:nvSpPr>
          <p:cNvPr id="275" name="Line"/>
          <p:cNvSpPr/>
          <p:nvPr/>
        </p:nvSpPr>
        <p:spPr>
          <a:xfrm>
            <a:off x="7018654" y="3995245"/>
            <a:ext cx="2438401" cy="121920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76" name="Line"/>
          <p:cNvSpPr/>
          <p:nvPr/>
        </p:nvSpPr>
        <p:spPr>
          <a:xfrm>
            <a:off x="7018654" y="5519245"/>
            <a:ext cx="2438401" cy="15240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77" name="Line"/>
          <p:cNvSpPr/>
          <p:nvPr/>
        </p:nvSpPr>
        <p:spPr>
          <a:xfrm flipV="1">
            <a:off x="7171054" y="6128845"/>
            <a:ext cx="2286001" cy="76200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78" name="Line"/>
          <p:cNvSpPr/>
          <p:nvPr/>
        </p:nvSpPr>
        <p:spPr>
          <a:xfrm>
            <a:off x="12962254" y="5671645"/>
            <a:ext cx="2438401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79" name="X1"/>
          <p:cNvSpPr txBox="1"/>
          <p:nvPr/>
        </p:nvSpPr>
        <p:spPr>
          <a:xfrm>
            <a:off x="6011545" y="3458670"/>
            <a:ext cx="754802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X1</a:t>
            </a:r>
          </a:p>
        </p:txBody>
      </p:sp>
      <p:sp>
        <p:nvSpPr>
          <p:cNvPr id="280" name="X2"/>
          <p:cNvSpPr txBox="1"/>
          <p:nvPr/>
        </p:nvSpPr>
        <p:spPr>
          <a:xfrm>
            <a:off x="5859145" y="5135070"/>
            <a:ext cx="754802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X2</a:t>
            </a:r>
          </a:p>
        </p:txBody>
      </p:sp>
      <p:sp>
        <p:nvSpPr>
          <p:cNvPr id="281" name="XN"/>
          <p:cNvSpPr txBox="1"/>
          <p:nvPr/>
        </p:nvSpPr>
        <p:spPr>
          <a:xfrm>
            <a:off x="5859145" y="6811470"/>
            <a:ext cx="830705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XN</a:t>
            </a:r>
          </a:p>
        </p:txBody>
      </p:sp>
      <p:sp>
        <p:nvSpPr>
          <p:cNvPr id="282" name="Oval"/>
          <p:cNvSpPr/>
          <p:nvPr/>
        </p:nvSpPr>
        <p:spPr>
          <a:xfrm>
            <a:off x="9457054" y="4604845"/>
            <a:ext cx="3505201" cy="2133601"/>
          </a:xfrm>
          <a:prstGeom prst="ellipse">
            <a:avLst/>
          </a:prstGeom>
          <a:ln w="50800">
            <a:solidFill>
              <a:srgbClr val="FF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83" name="Input…"/>
          <p:cNvSpPr txBox="1"/>
          <p:nvPr/>
        </p:nvSpPr>
        <p:spPr>
          <a:xfrm>
            <a:off x="5097145" y="8030670"/>
            <a:ext cx="2329553" cy="1234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Input</a:t>
            </a:r>
          </a:p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(Predictor)</a:t>
            </a:r>
          </a:p>
        </p:txBody>
      </p:sp>
      <p:sp>
        <p:nvSpPr>
          <p:cNvPr id="284" name="Output…"/>
          <p:cNvSpPr txBox="1"/>
          <p:nvPr/>
        </p:nvSpPr>
        <p:spPr>
          <a:xfrm>
            <a:off x="16679544" y="8030670"/>
            <a:ext cx="6421583" cy="1234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Output</a:t>
            </a:r>
          </a:p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(Response: here, classification</a:t>
            </a:r>
          </a:p>
        </p:txBody>
      </p:sp>
      <p:sp>
        <p:nvSpPr>
          <p:cNvPr id="285" name="The perceptron classifies the input vector X into two categories."/>
          <p:cNvSpPr txBox="1"/>
          <p:nvPr/>
        </p:nvSpPr>
        <p:spPr>
          <a:xfrm>
            <a:off x="4224597" y="9489699"/>
            <a:ext cx="11901062" cy="1768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</a:t>
            </a:r>
            <a:r>
              <a:rPr>
                <a:solidFill>
                  <a:srgbClr val="FF0000"/>
                </a:solidFill>
              </a:rPr>
              <a:t>perceptron</a:t>
            </a:r>
            <a:r>
              <a:t> classifies the input vector X into two categories.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86" name="Equation"/>
          <p:cNvSpPr txBox="1"/>
          <p:nvPr/>
        </p:nvSpPr>
        <p:spPr>
          <a:xfrm>
            <a:off x="15805362" y="4507062"/>
            <a:ext cx="7016669" cy="221818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{</m:t>
                  </m:r>
                  <m:eqArr>
                    <m:eqArrPr>
                      <m:ctrlP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</m:eqArrPr>
                    <m:e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e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</m:eqArr>
                </m:oMath>
              </m:oMathPara>
            </a14:m>
            <a:endParaRPr sz="7100">
              <a:solidFill>
                <a:srgbClr val="414141"/>
              </a:solidFill>
            </a:endParaRPr>
          </a:p>
        </p:txBody>
      </p:sp>
      <p:sp>
        <p:nvSpPr>
          <p:cNvPr id="287" name="Text"/>
          <p:cNvSpPr txBox="1"/>
          <p:nvPr/>
        </p:nvSpPr>
        <p:spPr>
          <a:xfrm>
            <a:off x="8167616" y="3668158"/>
            <a:ext cx="830705" cy="970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100">
                <a:solidFill>
                  <a:srgbClr val="CF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56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56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</a:p>
        </p:txBody>
      </p:sp>
      <p:sp>
        <p:nvSpPr>
          <p:cNvPr id="288" name="Text"/>
          <p:cNvSpPr txBox="1"/>
          <p:nvPr/>
        </p:nvSpPr>
        <p:spPr>
          <a:xfrm>
            <a:off x="7719220" y="4536780"/>
            <a:ext cx="830705" cy="970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100">
                <a:solidFill>
                  <a:srgbClr val="CF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56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56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</a:p>
        </p:txBody>
      </p:sp>
      <p:sp>
        <p:nvSpPr>
          <p:cNvPr id="289" name="Equation"/>
          <p:cNvSpPr txBox="1"/>
          <p:nvPr/>
        </p:nvSpPr>
        <p:spPr>
          <a:xfrm>
            <a:off x="8001278" y="6840462"/>
            <a:ext cx="733867" cy="45446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51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51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</m:oMath>
              </m:oMathPara>
            </a14:m>
            <a:endParaRPr sz="5100">
              <a:solidFill>
                <a:srgbClr val="CF4100"/>
              </a:solidFill>
            </a:endParaRPr>
          </a:p>
        </p:txBody>
      </p:sp>
      <p:sp>
        <p:nvSpPr>
          <p:cNvPr id="290" name="Line"/>
          <p:cNvSpPr/>
          <p:nvPr/>
        </p:nvSpPr>
        <p:spPr>
          <a:xfrm flipV="1">
            <a:off x="11209654" y="6811470"/>
            <a:ext cx="1" cy="832877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91" name="Equation"/>
          <p:cNvSpPr txBox="1"/>
          <p:nvPr/>
        </p:nvSpPr>
        <p:spPr>
          <a:xfrm>
            <a:off x="10979684" y="7761070"/>
            <a:ext cx="291466" cy="44950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5100" i="1">
                      <a:solidFill>
                        <a:srgbClr val="CE4000"/>
                      </a:solidFill>
                      <a:latin typeface="Cambria Math" panose="02040503050406030204" pitchFamily="18" charset="0"/>
                    </a:rPr>
                    <m:t>b</m:t>
                  </m:r>
                </m:oMath>
              </m:oMathPara>
            </a14:m>
            <a:endParaRPr sz="5100">
              <a:solidFill>
                <a:srgbClr val="CF4100"/>
              </a:solidFill>
            </a:endParaRPr>
          </a:p>
        </p:txBody>
      </p:sp>
      <p:sp>
        <p:nvSpPr>
          <p:cNvPr id="292" name="Add weights w to all predictors, and a bias b"/>
          <p:cNvSpPr txBox="1"/>
          <p:nvPr/>
        </p:nvSpPr>
        <p:spPr>
          <a:xfrm>
            <a:off x="4350122" y="10373760"/>
            <a:ext cx="8240763" cy="615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Add weights </a:t>
            </a:r>
            <a:r>
              <a:rPr b="1" i="1"/>
              <a:t>w</a:t>
            </a:r>
            <a:r>
              <a:t> to all predictors, and a bias </a:t>
            </a:r>
            <a:r>
              <a:rPr b="1" i="1"/>
              <a:t>b</a:t>
            </a:r>
          </a:p>
        </p:txBody>
      </p:sp>
      <p:sp>
        <p:nvSpPr>
          <p:cNvPr id="293" name="Define simple “function” S as weighted sum of the predictors plus a bias"/>
          <p:cNvSpPr txBox="1"/>
          <p:nvPr/>
        </p:nvSpPr>
        <p:spPr>
          <a:xfrm>
            <a:off x="4348322" y="11254392"/>
            <a:ext cx="13155614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Define simple “function” </a:t>
            </a:r>
            <a:r>
              <a:rPr i="1"/>
              <a:t>S </a:t>
            </a:r>
            <a:r>
              <a:t>as weighted sum of the predictors plus a bias</a:t>
            </a:r>
          </a:p>
        </p:txBody>
      </p:sp>
      <p:sp>
        <p:nvSpPr>
          <p:cNvPr id="294" name="Equation"/>
          <p:cNvSpPr txBox="1"/>
          <p:nvPr/>
        </p:nvSpPr>
        <p:spPr>
          <a:xfrm>
            <a:off x="9850402" y="5236047"/>
            <a:ext cx="2616187" cy="115130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b</m:t>
                  </m:r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295" name="T"/>
          <p:cNvSpPr txBox="1"/>
          <p:nvPr/>
        </p:nvSpPr>
        <p:spPr>
          <a:xfrm>
            <a:off x="13815694" y="4452445"/>
            <a:ext cx="474857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</a:t>
            </a:r>
          </a:p>
        </p:txBody>
      </p:sp>
      <p:sp>
        <p:nvSpPr>
          <p:cNvPr id="296" name="Threshold Unit"/>
          <p:cNvSpPr txBox="1"/>
          <p:nvPr/>
        </p:nvSpPr>
        <p:spPr>
          <a:xfrm>
            <a:off x="12857062" y="6023922"/>
            <a:ext cx="3168720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i="1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Threshold Unit</a:t>
            </a:r>
          </a:p>
        </p:txBody>
      </p:sp>
      <p:sp>
        <p:nvSpPr>
          <p:cNvPr id="297" name="Add threshold to the function S"/>
          <p:cNvSpPr txBox="1"/>
          <p:nvPr/>
        </p:nvSpPr>
        <p:spPr>
          <a:xfrm>
            <a:off x="4311619" y="12081617"/>
            <a:ext cx="5787232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Add threshold to the function 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he perceptron"/>
          <p:cNvSpPr txBox="1"/>
          <p:nvPr>
            <p:ph type="title"/>
          </p:nvPr>
        </p:nvSpPr>
        <p:spPr>
          <a:xfrm>
            <a:off x="1329454" y="1149350"/>
            <a:ext cx="22479001" cy="1663700"/>
          </a:xfrm>
          <a:prstGeom prst="rect">
            <a:avLst/>
          </a:prstGeom>
        </p:spPr>
        <p:txBody>
          <a:bodyPr/>
          <a:lstStyle/>
          <a:p>
            <a:pPr/>
            <a:r>
              <a:t>The perceptron</a:t>
            </a:r>
          </a:p>
        </p:txBody>
      </p:sp>
      <p:sp>
        <p:nvSpPr>
          <p:cNvPr id="300" name="Line"/>
          <p:cNvSpPr/>
          <p:nvPr/>
        </p:nvSpPr>
        <p:spPr>
          <a:xfrm>
            <a:off x="7018654" y="3995245"/>
            <a:ext cx="2438401" cy="121920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01" name="Line"/>
          <p:cNvSpPr/>
          <p:nvPr/>
        </p:nvSpPr>
        <p:spPr>
          <a:xfrm>
            <a:off x="7018654" y="5519245"/>
            <a:ext cx="2438401" cy="15240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02" name="Line"/>
          <p:cNvSpPr/>
          <p:nvPr/>
        </p:nvSpPr>
        <p:spPr>
          <a:xfrm flipV="1">
            <a:off x="7171054" y="6128845"/>
            <a:ext cx="2286001" cy="76200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03" name="Line"/>
          <p:cNvSpPr/>
          <p:nvPr/>
        </p:nvSpPr>
        <p:spPr>
          <a:xfrm>
            <a:off x="12962254" y="5671645"/>
            <a:ext cx="2438401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04" name="X1"/>
          <p:cNvSpPr txBox="1"/>
          <p:nvPr/>
        </p:nvSpPr>
        <p:spPr>
          <a:xfrm>
            <a:off x="6011545" y="3458670"/>
            <a:ext cx="754802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X1</a:t>
            </a:r>
          </a:p>
        </p:txBody>
      </p:sp>
      <p:sp>
        <p:nvSpPr>
          <p:cNvPr id="305" name="X2"/>
          <p:cNvSpPr txBox="1"/>
          <p:nvPr/>
        </p:nvSpPr>
        <p:spPr>
          <a:xfrm>
            <a:off x="5859145" y="5135070"/>
            <a:ext cx="754802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X2</a:t>
            </a:r>
          </a:p>
        </p:txBody>
      </p:sp>
      <p:sp>
        <p:nvSpPr>
          <p:cNvPr id="306" name="XN"/>
          <p:cNvSpPr txBox="1"/>
          <p:nvPr/>
        </p:nvSpPr>
        <p:spPr>
          <a:xfrm>
            <a:off x="5859145" y="6811470"/>
            <a:ext cx="830705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XN</a:t>
            </a:r>
          </a:p>
        </p:txBody>
      </p:sp>
      <p:sp>
        <p:nvSpPr>
          <p:cNvPr id="307" name="Oval"/>
          <p:cNvSpPr/>
          <p:nvPr/>
        </p:nvSpPr>
        <p:spPr>
          <a:xfrm>
            <a:off x="9457054" y="4604845"/>
            <a:ext cx="3505201" cy="2133601"/>
          </a:xfrm>
          <a:prstGeom prst="ellipse">
            <a:avLst/>
          </a:prstGeom>
          <a:ln w="50800">
            <a:solidFill>
              <a:srgbClr val="FF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08" name="Input…"/>
          <p:cNvSpPr txBox="1"/>
          <p:nvPr/>
        </p:nvSpPr>
        <p:spPr>
          <a:xfrm>
            <a:off x="5097145" y="8030670"/>
            <a:ext cx="2329553" cy="1234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Input</a:t>
            </a:r>
          </a:p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(Predictor)</a:t>
            </a:r>
          </a:p>
        </p:txBody>
      </p:sp>
      <p:sp>
        <p:nvSpPr>
          <p:cNvPr id="309" name="Output…"/>
          <p:cNvSpPr txBox="1"/>
          <p:nvPr/>
        </p:nvSpPr>
        <p:spPr>
          <a:xfrm>
            <a:off x="16679544" y="8030670"/>
            <a:ext cx="6421583" cy="1234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Output</a:t>
            </a:r>
          </a:p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(Response: here, classification</a:t>
            </a:r>
          </a:p>
        </p:txBody>
      </p:sp>
      <p:sp>
        <p:nvSpPr>
          <p:cNvPr id="310" name="Equation"/>
          <p:cNvSpPr txBox="1"/>
          <p:nvPr/>
        </p:nvSpPr>
        <p:spPr>
          <a:xfrm>
            <a:off x="15805362" y="4507062"/>
            <a:ext cx="7016669" cy="221818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{</m:t>
                  </m:r>
                  <m:eqArr>
                    <m:eqArrPr>
                      <m:ctrlP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</m:eqArrPr>
                    <m:e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e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</m:eqArr>
                </m:oMath>
              </m:oMathPara>
            </a14:m>
            <a:endParaRPr sz="7100">
              <a:solidFill>
                <a:srgbClr val="414141"/>
              </a:solidFill>
            </a:endParaRPr>
          </a:p>
        </p:txBody>
      </p:sp>
      <p:sp>
        <p:nvSpPr>
          <p:cNvPr id="311" name="Text"/>
          <p:cNvSpPr txBox="1"/>
          <p:nvPr/>
        </p:nvSpPr>
        <p:spPr>
          <a:xfrm>
            <a:off x="8167616" y="3668158"/>
            <a:ext cx="830705" cy="970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100">
                <a:solidFill>
                  <a:srgbClr val="CF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56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56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</a:p>
        </p:txBody>
      </p:sp>
      <p:sp>
        <p:nvSpPr>
          <p:cNvPr id="312" name="Text"/>
          <p:cNvSpPr txBox="1"/>
          <p:nvPr/>
        </p:nvSpPr>
        <p:spPr>
          <a:xfrm>
            <a:off x="7719220" y="4536780"/>
            <a:ext cx="830705" cy="970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100">
                <a:solidFill>
                  <a:srgbClr val="CF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56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56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</a:p>
        </p:txBody>
      </p:sp>
      <p:sp>
        <p:nvSpPr>
          <p:cNvPr id="313" name="Equation"/>
          <p:cNvSpPr txBox="1"/>
          <p:nvPr/>
        </p:nvSpPr>
        <p:spPr>
          <a:xfrm>
            <a:off x="8001278" y="6840462"/>
            <a:ext cx="733867" cy="45446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51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51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</m:oMath>
              </m:oMathPara>
            </a14:m>
            <a:endParaRPr sz="5100">
              <a:solidFill>
                <a:srgbClr val="CF4100"/>
              </a:solidFill>
            </a:endParaRPr>
          </a:p>
        </p:txBody>
      </p:sp>
      <p:sp>
        <p:nvSpPr>
          <p:cNvPr id="314" name="Line"/>
          <p:cNvSpPr/>
          <p:nvPr/>
        </p:nvSpPr>
        <p:spPr>
          <a:xfrm flipV="1">
            <a:off x="11209654" y="6811470"/>
            <a:ext cx="1" cy="832877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15" name="Equation"/>
          <p:cNvSpPr txBox="1"/>
          <p:nvPr/>
        </p:nvSpPr>
        <p:spPr>
          <a:xfrm>
            <a:off x="10979684" y="7761070"/>
            <a:ext cx="291466" cy="44950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5100" i="1">
                      <a:solidFill>
                        <a:srgbClr val="CE4000"/>
                      </a:solidFill>
                      <a:latin typeface="Cambria Math" panose="02040503050406030204" pitchFamily="18" charset="0"/>
                    </a:rPr>
                    <m:t>b</m:t>
                  </m:r>
                </m:oMath>
              </m:oMathPara>
            </a14:m>
            <a:endParaRPr sz="5100">
              <a:solidFill>
                <a:srgbClr val="CF4100"/>
              </a:solidFill>
            </a:endParaRPr>
          </a:p>
        </p:txBody>
      </p:sp>
      <p:sp>
        <p:nvSpPr>
          <p:cNvPr id="316" name="Equation"/>
          <p:cNvSpPr txBox="1"/>
          <p:nvPr/>
        </p:nvSpPr>
        <p:spPr>
          <a:xfrm>
            <a:off x="9850402" y="5236047"/>
            <a:ext cx="2616187" cy="115130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b</m:t>
                  </m:r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317" name="T"/>
          <p:cNvSpPr txBox="1"/>
          <p:nvPr/>
        </p:nvSpPr>
        <p:spPr>
          <a:xfrm>
            <a:off x="13815694" y="4452445"/>
            <a:ext cx="474857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</a:t>
            </a:r>
          </a:p>
        </p:txBody>
      </p:sp>
      <p:sp>
        <p:nvSpPr>
          <p:cNvPr id="318" name="Threshold Unit"/>
          <p:cNvSpPr txBox="1"/>
          <p:nvPr/>
        </p:nvSpPr>
        <p:spPr>
          <a:xfrm>
            <a:off x="12857062" y="6023922"/>
            <a:ext cx="3168720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i="1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Threshold Unit</a:t>
            </a:r>
          </a:p>
        </p:txBody>
      </p:sp>
      <p:sp>
        <p:nvSpPr>
          <p:cNvPr id="319" name="Text"/>
          <p:cNvSpPr txBox="1"/>
          <p:nvPr/>
        </p:nvSpPr>
        <p:spPr>
          <a:xfrm>
            <a:off x="11760497" y="6542497"/>
            <a:ext cx="863006" cy="635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320" name="If the weights, bias, and threshold T are not known in advance, the perceptron…"/>
          <p:cNvSpPr txBox="1"/>
          <p:nvPr/>
        </p:nvSpPr>
        <p:spPr>
          <a:xfrm>
            <a:off x="4846411" y="10164269"/>
            <a:ext cx="14981114" cy="2749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914400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If the weights, bias, and threshold T are not known in advance, the perceptron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must be </a:t>
            </a:r>
            <a:r>
              <a:rPr>
                <a:solidFill>
                  <a:srgbClr val="FF0000"/>
                </a:solidFill>
              </a:rPr>
              <a:t>trained</a:t>
            </a:r>
            <a:r>
              <a:t>.  Ideally, the perceptron must be trained to return the correct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answer on all training examples, and perform well on examples it has never seen.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914400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training set must contain both type of data (i.e. with </a:t>
            </a:r>
            <a:r>
              <a:t>“</a:t>
            </a:r>
            <a:r>
              <a:t>1</a:t>
            </a:r>
            <a:r>
              <a:t>”</a:t>
            </a:r>
            <a:r>
              <a:t> and </a:t>
            </a:r>
            <a:r>
              <a:t>“</a:t>
            </a:r>
            <a:r>
              <a:t>0</a:t>
            </a:r>
            <a:r>
              <a:t>”</a:t>
            </a:r>
            <a:r>
              <a:t> output).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he percep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perceptron</a:t>
            </a:r>
          </a:p>
        </p:txBody>
      </p:sp>
      <p:sp>
        <p:nvSpPr>
          <p:cNvPr id="323" name="The output F is a function of S: it is often set discrete (i.e. 1 or…"/>
          <p:cNvSpPr txBox="1"/>
          <p:nvPr/>
        </p:nvSpPr>
        <p:spPr>
          <a:xfrm>
            <a:off x="1190686" y="2833418"/>
            <a:ext cx="11832538" cy="4587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  <a:r>
              <a:rPr sz="3100"/>
              <a:t>The output F is a function of S: it is often set discrete (i.e. 1 or</a:t>
            </a:r>
            <a:endParaRPr sz="3100"/>
          </a:p>
          <a:p>
            <a:pPr algn="l" defTabSz="914400">
              <a:defRPr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0), in which case the function is the step function.</a:t>
            </a:r>
          </a:p>
          <a:p>
            <a:pPr algn="l" defTabSz="914400">
              <a:defRPr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</a:p>
          <a:p>
            <a:pPr algn="l" defTabSz="914400">
              <a:defRPr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2" indent="914400" algn="l" defTabSz="914400">
              <a:defRPr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	</a:t>
            </a:r>
          </a:p>
        </p:txBody>
      </p:sp>
      <p:sp>
        <p:nvSpPr>
          <p:cNvPr id="324" name="Line"/>
          <p:cNvSpPr/>
          <p:nvPr/>
        </p:nvSpPr>
        <p:spPr>
          <a:xfrm>
            <a:off x="18607581" y="4182077"/>
            <a:ext cx="1" cy="2649404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25" name="Line"/>
          <p:cNvSpPr/>
          <p:nvPr/>
        </p:nvSpPr>
        <p:spPr>
          <a:xfrm>
            <a:off x="15846031" y="5375756"/>
            <a:ext cx="612435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26" name="1"/>
          <p:cNvSpPr txBox="1"/>
          <p:nvPr/>
        </p:nvSpPr>
        <p:spPr>
          <a:xfrm>
            <a:off x="20992853" y="3314325"/>
            <a:ext cx="328688" cy="631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27" name="Line"/>
          <p:cNvSpPr/>
          <p:nvPr/>
        </p:nvSpPr>
        <p:spPr>
          <a:xfrm>
            <a:off x="15901964" y="5360896"/>
            <a:ext cx="2679354" cy="1"/>
          </a:xfrm>
          <a:prstGeom prst="line">
            <a:avLst/>
          </a:prstGeom>
          <a:ln w="38100">
            <a:solidFill>
              <a:srgbClr val="FF414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28" name="Line"/>
          <p:cNvSpPr/>
          <p:nvPr/>
        </p:nvSpPr>
        <p:spPr>
          <a:xfrm>
            <a:off x="18582840" y="3821779"/>
            <a:ext cx="2679355" cy="1"/>
          </a:xfrm>
          <a:prstGeom prst="line">
            <a:avLst/>
          </a:prstGeom>
          <a:ln w="38100">
            <a:solidFill>
              <a:srgbClr val="FF414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29" name="Line"/>
          <p:cNvSpPr/>
          <p:nvPr/>
        </p:nvSpPr>
        <p:spPr>
          <a:xfrm>
            <a:off x="18601398" y="3821952"/>
            <a:ext cx="1" cy="1553805"/>
          </a:xfrm>
          <a:prstGeom prst="line">
            <a:avLst/>
          </a:prstGeom>
          <a:ln w="38100">
            <a:solidFill>
              <a:srgbClr val="FF414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30" name="0"/>
          <p:cNvSpPr txBox="1"/>
          <p:nvPr/>
        </p:nvSpPr>
        <p:spPr>
          <a:xfrm>
            <a:off x="15637918" y="4793798"/>
            <a:ext cx="423549" cy="631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331" name="0"/>
          <p:cNvSpPr txBox="1"/>
          <p:nvPr/>
        </p:nvSpPr>
        <p:spPr>
          <a:xfrm>
            <a:off x="18550517" y="5334403"/>
            <a:ext cx="423549" cy="631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he percep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perceptron</a:t>
            </a:r>
          </a:p>
        </p:txBody>
      </p:sp>
      <p:sp>
        <p:nvSpPr>
          <p:cNvPr id="334" name="The output F is a function of S: it is often set discrete (i.e. 1 or…"/>
          <p:cNvSpPr txBox="1"/>
          <p:nvPr/>
        </p:nvSpPr>
        <p:spPr>
          <a:xfrm>
            <a:off x="1190686" y="2833418"/>
            <a:ext cx="11832538" cy="5044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  <a:r>
              <a:rPr sz="3100"/>
              <a:t>The output F is a function of S: it is often set discrete (i.e. 1 or</a:t>
            </a:r>
            <a:endParaRPr sz="3100"/>
          </a:p>
          <a:p>
            <a:pPr algn="l" defTabSz="914400">
              <a:defRPr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0), in which case the function is the step function.</a:t>
            </a:r>
          </a:p>
          <a:p>
            <a:pPr algn="l" defTabSz="914400">
              <a:defRPr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</a:p>
          <a:p>
            <a:pPr algn="l" defTabSz="914400">
              <a:defRPr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2" indent="914400" algn="l" defTabSz="914400">
              <a:defRPr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2" indent="914400" algn="l" defTabSz="914400">
              <a:defRPr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For continuous output, often use a sigmoid: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	</a:t>
            </a:r>
          </a:p>
        </p:txBody>
      </p:sp>
      <p:sp>
        <p:nvSpPr>
          <p:cNvPr id="335" name="Line"/>
          <p:cNvSpPr/>
          <p:nvPr/>
        </p:nvSpPr>
        <p:spPr>
          <a:xfrm>
            <a:off x="18619558" y="7279349"/>
            <a:ext cx="1" cy="255294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36" name="Line"/>
          <p:cNvSpPr/>
          <p:nvPr/>
        </p:nvSpPr>
        <p:spPr>
          <a:xfrm>
            <a:off x="15599543" y="8948580"/>
            <a:ext cx="6743174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37" name="Line"/>
          <p:cNvSpPr/>
          <p:nvPr/>
        </p:nvSpPr>
        <p:spPr>
          <a:xfrm>
            <a:off x="15677083" y="7559372"/>
            <a:ext cx="6865776" cy="1319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81" fill="norm" stroke="1" extrusionOk="0">
                <a:moveTo>
                  <a:pt x="0" y="20530"/>
                </a:moveTo>
                <a:cubicBezTo>
                  <a:pt x="1157" y="20921"/>
                  <a:pt x="2314" y="21311"/>
                  <a:pt x="3471" y="20530"/>
                </a:cubicBezTo>
                <a:cubicBezTo>
                  <a:pt x="4629" y="19750"/>
                  <a:pt x="5979" y="17407"/>
                  <a:pt x="6943" y="15846"/>
                </a:cubicBezTo>
                <a:cubicBezTo>
                  <a:pt x="7907" y="14284"/>
                  <a:pt x="8421" y="13244"/>
                  <a:pt x="9257" y="11162"/>
                </a:cubicBezTo>
                <a:cubicBezTo>
                  <a:pt x="10093" y="9080"/>
                  <a:pt x="11057" y="5176"/>
                  <a:pt x="11957" y="3354"/>
                </a:cubicBezTo>
                <a:cubicBezTo>
                  <a:pt x="12857" y="1533"/>
                  <a:pt x="13886" y="752"/>
                  <a:pt x="14657" y="231"/>
                </a:cubicBezTo>
                <a:cubicBezTo>
                  <a:pt x="15429" y="-289"/>
                  <a:pt x="15621" y="231"/>
                  <a:pt x="16586" y="231"/>
                </a:cubicBezTo>
                <a:cubicBezTo>
                  <a:pt x="17550" y="231"/>
                  <a:pt x="19607" y="231"/>
                  <a:pt x="20443" y="231"/>
                </a:cubicBezTo>
                <a:cubicBezTo>
                  <a:pt x="21279" y="231"/>
                  <a:pt x="21439" y="231"/>
                  <a:pt x="21600" y="231"/>
                </a:cubicBezTo>
              </a:path>
            </a:pathLst>
          </a:custGeom>
          <a:ln w="38100">
            <a:solidFill>
              <a:srgbClr val="FF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38" name="0"/>
          <p:cNvSpPr txBox="1"/>
          <p:nvPr/>
        </p:nvSpPr>
        <p:spPr>
          <a:xfrm>
            <a:off x="18790180" y="8995629"/>
            <a:ext cx="361899" cy="644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339" name="1/2"/>
          <p:cNvSpPr txBox="1"/>
          <p:nvPr/>
        </p:nvSpPr>
        <p:spPr>
          <a:xfrm>
            <a:off x="17751516" y="7700498"/>
            <a:ext cx="1049847" cy="644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1/2</a:t>
            </a:r>
          </a:p>
        </p:txBody>
      </p:sp>
      <p:sp>
        <p:nvSpPr>
          <p:cNvPr id="340" name="1"/>
          <p:cNvSpPr txBox="1"/>
          <p:nvPr/>
        </p:nvSpPr>
        <p:spPr>
          <a:xfrm>
            <a:off x="22235855" y="6990621"/>
            <a:ext cx="361899" cy="631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41" name="0"/>
          <p:cNvSpPr txBox="1"/>
          <p:nvPr/>
        </p:nvSpPr>
        <p:spPr>
          <a:xfrm>
            <a:off x="15234690" y="8504679"/>
            <a:ext cx="361899" cy="644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342" name="Equation"/>
          <p:cNvSpPr txBox="1"/>
          <p:nvPr/>
        </p:nvSpPr>
        <p:spPr>
          <a:xfrm>
            <a:off x="4311512" y="8299006"/>
            <a:ext cx="5029226" cy="1158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4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4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4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4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e>
                          <m:r>
                            <a:rPr xmlns:a="http://schemas.openxmlformats.org/drawingml/2006/main" sz="4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xmlns:a="http://schemas.openxmlformats.org/drawingml/2006/main" sz="4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4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sup>
                      </m:sSup>
                    </m:den>
                  </m:f>
                </m:oMath>
              </m:oMathPara>
            </a14:m>
            <a:endParaRPr sz="4200">
              <a:solidFill>
                <a:srgbClr val="414141"/>
              </a:solidFill>
            </a:endParaRPr>
          </a:p>
        </p:txBody>
      </p:sp>
      <p:sp>
        <p:nvSpPr>
          <p:cNvPr id="343" name="Line"/>
          <p:cNvSpPr/>
          <p:nvPr/>
        </p:nvSpPr>
        <p:spPr>
          <a:xfrm>
            <a:off x="18607581" y="4182077"/>
            <a:ext cx="1" cy="2649404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44" name="Line"/>
          <p:cNvSpPr/>
          <p:nvPr/>
        </p:nvSpPr>
        <p:spPr>
          <a:xfrm>
            <a:off x="15846031" y="5375756"/>
            <a:ext cx="612435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45" name="1"/>
          <p:cNvSpPr txBox="1"/>
          <p:nvPr/>
        </p:nvSpPr>
        <p:spPr>
          <a:xfrm>
            <a:off x="20992853" y="3314325"/>
            <a:ext cx="328688" cy="631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46" name="Line"/>
          <p:cNvSpPr/>
          <p:nvPr/>
        </p:nvSpPr>
        <p:spPr>
          <a:xfrm>
            <a:off x="15901964" y="5360896"/>
            <a:ext cx="2679354" cy="1"/>
          </a:xfrm>
          <a:prstGeom prst="line">
            <a:avLst/>
          </a:prstGeom>
          <a:ln w="38100">
            <a:solidFill>
              <a:srgbClr val="FF414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47" name="Line"/>
          <p:cNvSpPr/>
          <p:nvPr/>
        </p:nvSpPr>
        <p:spPr>
          <a:xfrm>
            <a:off x="18582840" y="3821779"/>
            <a:ext cx="2679355" cy="1"/>
          </a:xfrm>
          <a:prstGeom prst="line">
            <a:avLst/>
          </a:prstGeom>
          <a:ln w="38100">
            <a:solidFill>
              <a:srgbClr val="FF414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48" name="Line"/>
          <p:cNvSpPr/>
          <p:nvPr/>
        </p:nvSpPr>
        <p:spPr>
          <a:xfrm>
            <a:off x="18601398" y="3821952"/>
            <a:ext cx="1" cy="1553805"/>
          </a:xfrm>
          <a:prstGeom prst="line">
            <a:avLst/>
          </a:prstGeom>
          <a:ln w="38100">
            <a:solidFill>
              <a:srgbClr val="FF414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49" name="0"/>
          <p:cNvSpPr txBox="1"/>
          <p:nvPr/>
        </p:nvSpPr>
        <p:spPr>
          <a:xfrm>
            <a:off x="15637918" y="4793798"/>
            <a:ext cx="423549" cy="631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350" name="0"/>
          <p:cNvSpPr txBox="1"/>
          <p:nvPr/>
        </p:nvSpPr>
        <p:spPr>
          <a:xfrm>
            <a:off x="18550517" y="5334403"/>
            <a:ext cx="423549" cy="631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351" name="Line"/>
          <p:cNvSpPr/>
          <p:nvPr/>
        </p:nvSpPr>
        <p:spPr>
          <a:xfrm>
            <a:off x="18599566" y="7275562"/>
            <a:ext cx="1" cy="2649405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he percep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perceptron</a:t>
            </a:r>
          </a:p>
        </p:txBody>
      </p:sp>
      <p:sp>
        <p:nvSpPr>
          <p:cNvPr id="354" name="The output F is a function of S: it is often set discrete (i.e. 1 or…"/>
          <p:cNvSpPr txBox="1"/>
          <p:nvPr/>
        </p:nvSpPr>
        <p:spPr>
          <a:xfrm>
            <a:off x="1190686" y="2833418"/>
            <a:ext cx="11832538" cy="5044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  <a:r>
              <a:rPr sz="3100"/>
              <a:t>The output F is a function of S: it is often set discrete (i.e. 1 or</a:t>
            </a:r>
            <a:endParaRPr sz="3100"/>
          </a:p>
          <a:p>
            <a:pPr algn="l" defTabSz="914400">
              <a:defRPr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0), in which case the function is the step function.</a:t>
            </a:r>
          </a:p>
          <a:p>
            <a:pPr algn="l" defTabSz="914400">
              <a:defRPr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</a:p>
          <a:p>
            <a:pPr algn="l" defTabSz="914400">
              <a:defRPr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2" indent="914400" algn="l" defTabSz="914400">
              <a:defRPr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2" indent="914400" algn="l" defTabSz="914400">
              <a:defRPr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For continuous output, often use a sigmoid: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	</a:t>
            </a:r>
          </a:p>
        </p:txBody>
      </p:sp>
      <p:sp>
        <p:nvSpPr>
          <p:cNvPr id="355" name="Line"/>
          <p:cNvSpPr/>
          <p:nvPr/>
        </p:nvSpPr>
        <p:spPr>
          <a:xfrm>
            <a:off x="18619558" y="7279349"/>
            <a:ext cx="1" cy="255294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56" name="Line"/>
          <p:cNvSpPr/>
          <p:nvPr/>
        </p:nvSpPr>
        <p:spPr>
          <a:xfrm>
            <a:off x="15599543" y="8948580"/>
            <a:ext cx="6743174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57" name="Line"/>
          <p:cNvSpPr/>
          <p:nvPr/>
        </p:nvSpPr>
        <p:spPr>
          <a:xfrm>
            <a:off x="15677083" y="7559372"/>
            <a:ext cx="6865776" cy="1319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81" fill="norm" stroke="1" extrusionOk="0">
                <a:moveTo>
                  <a:pt x="0" y="20530"/>
                </a:moveTo>
                <a:cubicBezTo>
                  <a:pt x="1157" y="20921"/>
                  <a:pt x="2314" y="21311"/>
                  <a:pt x="3471" y="20530"/>
                </a:cubicBezTo>
                <a:cubicBezTo>
                  <a:pt x="4629" y="19750"/>
                  <a:pt x="5979" y="17407"/>
                  <a:pt x="6943" y="15846"/>
                </a:cubicBezTo>
                <a:cubicBezTo>
                  <a:pt x="7907" y="14284"/>
                  <a:pt x="8421" y="13244"/>
                  <a:pt x="9257" y="11162"/>
                </a:cubicBezTo>
                <a:cubicBezTo>
                  <a:pt x="10093" y="9080"/>
                  <a:pt x="11057" y="5176"/>
                  <a:pt x="11957" y="3354"/>
                </a:cubicBezTo>
                <a:cubicBezTo>
                  <a:pt x="12857" y="1533"/>
                  <a:pt x="13886" y="752"/>
                  <a:pt x="14657" y="231"/>
                </a:cubicBezTo>
                <a:cubicBezTo>
                  <a:pt x="15429" y="-289"/>
                  <a:pt x="15621" y="231"/>
                  <a:pt x="16586" y="231"/>
                </a:cubicBezTo>
                <a:cubicBezTo>
                  <a:pt x="17550" y="231"/>
                  <a:pt x="19607" y="231"/>
                  <a:pt x="20443" y="231"/>
                </a:cubicBezTo>
                <a:cubicBezTo>
                  <a:pt x="21279" y="231"/>
                  <a:pt x="21439" y="231"/>
                  <a:pt x="21600" y="231"/>
                </a:cubicBezTo>
              </a:path>
            </a:pathLst>
          </a:custGeom>
          <a:ln w="38100">
            <a:solidFill>
              <a:srgbClr val="FF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58" name="0"/>
          <p:cNvSpPr txBox="1"/>
          <p:nvPr/>
        </p:nvSpPr>
        <p:spPr>
          <a:xfrm>
            <a:off x="18790180" y="8995629"/>
            <a:ext cx="361899" cy="644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359" name="1/2"/>
          <p:cNvSpPr txBox="1"/>
          <p:nvPr/>
        </p:nvSpPr>
        <p:spPr>
          <a:xfrm>
            <a:off x="17751516" y="7700498"/>
            <a:ext cx="1049847" cy="644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1/2</a:t>
            </a:r>
          </a:p>
        </p:txBody>
      </p:sp>
      <p:sp>
        <p:nvSpPr>
          <p:cNvPr id="360" name="1"/>
          <p:cNvSpPr txBox="1"/>
          <p:nvPr/>
        </p:nvSpPr>
        <p:spPr>
          <a:xfrm>
            <a:off x="22235855" y="6990621"/>
            <a:ext cx="361899" cy="631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61" name="0"/>
          <p:cNvSpPr txBox="1"/>
          <p:nvPr/>
        </p:nvSpPr>
        <p:spPr>
          <a:xfrm>
            <a:off x="15234690" y="8504679"/>
            <a:ext cx="361899" cy="644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362" name="Equation"/>
          <p:cNvSpPr txBox="1"/>
          <p:nvPr/>
        </p:nvSpPr>
        <p:spPr>
          <a:xfrm>
            <a:off x="4311512" y="8299006"/>
            <a:ext cx="5029226" cy="1158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4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4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4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4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e>
                          <m:r>
                            <a:rPr xmlns:a="http://schemas.openxmlformats.org/drawingml/2006/main" sz="4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xmlns:a="http://schemas.openxmlformats.org/drawingml/2006/main" sz="4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4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sup>
                      </m:sSup>
                    </m:den>
                  </m:f>
                </m:oMath>
              </m:oMathPara>
            </a14:m>
            <a:endParaRPr sz="4200">
              <a:solidFill>
                <a:srgbClr val="414141"/>
              </a:solidFill>
            </a:endParaRPr>
          </a:p>
        </p:txBody>
      </p:sp>
      <p:sp>
        <p:nvSpPr>
          <p:cNvPr id="363" name="Line"/>
          <p:cNvSpPr/>
          <p:nvPr/>
        </p:nvSpPr>
        <p:spPr>
          <a:xfrm>
            <a:off x="18607581" y="4182077"/>
            <a:ext cx="1" cy="2649404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64" name="Line"/>
          <p:cNvSpPr/>
          <p:nvPr/>
        </p:nvSpPr>
        <p:spPr>
          <a:xfrm>
            <a:off x="15846031" y="5375756"/>
            <a:ext cx="612435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65" name="1"/>
          <p:cNvSpPr txBox="1"/>
          <p:nvPr/>
        </p:nvSpPr>
        <p:spPr>
          <a:xfrm>
            <a:off x="20992853" y="3314325"/>
            <a:ext cx="328688" cy="631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66" name="Line"/>
          <p:cNvSpPr/>
          <p:nvPr/>
        </p:nvSpPr>
        <p:spPr>
          <a:xfrm>
            <a:off x="15901964" y="5360896"/>
            <a:ext cx="2679354" cy="1"/>
          </a:xfrm>
          <a:prstGeom prst="line">
            <a:avLst/>
          </a:prstGeom>
          <a:ln w="38100">
            <a:solidFill>
              <a:srgbClr val="FF414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67" name="Line"/>
          <p:cNvSpPr/>
          <p:nvPr/>
        </p:nvSpPr>
        <p:spPr>
          <a:xfrm>
            <a:off x="18582840" y="3821779"/>
            <a:ext cx="2679355" cy="1"/>
          </a:xfrm>
          <a:prstGeom prst="line">
            <a:avLst/>
          </a:prstGeom>
          <a:ln w="38100">
            <a:solidFill>
              <a:srgbClr val="FF414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68" name="Line"/>
          <p:cNvSpPr/>
          <p:nvPr/>
        </p:nvSpPr>
        <p:spPr>
          <a:xfrm>
            <a:off x="18601398" y="3821952"/>
            <a:ext cx="1" cy="1553805"/>
          </a:xfrm>
          <a:prstGeom prst="line">
            <a:avLst/>
          </a:prstGeom>
          <a:ln w="38100">
            <a:solidFill>
              <a:srgbClr val="FF414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69" name="0"/>
          <p:cNvSpPr txBox="1"/>
          <p:nvPr/>
        </p:nvSpPr>
        <p:spPr>
          <a:xfrm>
            <a:off x="15637918" y="4793798"/>
            <a:ext cx="423549" cy="631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370" name="0"/>
          <p:cNvSpPr txBox="1"/>
          <p:nvPr/>
        </p:nvSpPr>
        <p:spPr>
          <a:xfrm>
            <a:off x="18550517" y="5334403"/>
            <a:ext cx="423549" cy="631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371" name="A popular alternative is the Rectifier Unit (ReLu):"/>
          <p:cNvSpPr txBox="1"/>
          <p:nvPr/>
        </p:nvSpPr>
        <p:spPr>
          <a:xfrm>
            <a:off x="2222169" y="10263391"/>
            <a:ext cx="8968780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 popular alternative is the Rectifier Unit (ReLu):</a:t>
            </a:r>
          </a:p>
        </p:txBody>
      </p:sp>
      <p:sp>
        <p:nvSpPr>
          <p:cNvPr id="372" name="Line"/>
          <p:cNvSpPr/>
          <p:nvPr/>
        </p:nvSpPr>
        <p:spPr>
          <a:xfrm>
            <a:off x="18611543" y="10372835"/>
            <a:ext cx="1" cy="255294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73" name="Line"/>
          <p:cNvSpPr/>
          <p:nvPr/>
        </p:nvSpPr>
        <p:spPr>
          <a:xfrm>
            <a:off x="15591528" y="12042066"/>
            <a:ext cx="6743174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74" name="0"/>
          <p:cNvSpPr txBox="1"/>
          <p:nvPr/>
        </p:nvSpPr>
        <p:spPr>
          <a:xfrm>
            <a:off x="18782165" y="12089115"/>
            <a:ext cx="361899" cy="644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375" name="0"/>
          <p:cNvSpPr txBox="1"/>
          <p:nvPr/>
        </p:nvSpPr>
        <p:spPr>
          <a:xfrm>
            <a:off x="15226675" y="11598164"/>
            <a:ext cx="361899" cy="644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376" name="Line"/>
          <p:cNvSpPr/>
          <p:nvPr/>
        </p:nvSpPr>
        <p:spPr>
          <a:xfrm>
            <a:off x="18599566" y="7275562"/>
            <a:ext cx="1" cy="2649405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77" name="Line"/>
          <p:cNvSpPr/>
          <p:nvPr/>
        </p:nvSpPr>
        <p:spPr>
          <a:xfrm>
            <a:off x="15927364" y="12042066"/>
            <a:ext cx="2679354" cy="1"/>
          </a:xfrm>
          <a:prstGeom prst="line">
            <a:avLst/>
          </a:prstGeom>
          <a:ln w="38100">
            <a:solidFill>
              <a:srgbClr val="FF414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78" name="Line"/>
          <p:cNvSpPr/>
          <p:nvPr/>
        </p:nvSpPr>
        <p:spPr>
          <a:xfrm flipV="1">
            <a:off x="18611853" y="10388977"/>
            <a:ext cx="2225005" cy="1633064"/>
          </a:xfrm>
          <a:prstGeom prst="line">
            <a:avLst/>
          </a:prstGeom>
          <a:ln w="38100">
            <a:solidFill>
              <a:srgbClr val="FF414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79" name="Equation"/>
          <p:cNvSpPr txBox="1"/>
          <p:nvPr/>
        </p:nvSpPr>
        <p:spPr>
          <a:xfrm>
            <a:off x="4637893" y="11676775"/>
            <a:ext cx="4685215" cy="48717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m:rPr>
                      <m:nor/>
                    </m:rP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ReLu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max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0,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44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The percep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perceptron</a:t>
            </a:r>
          </a:p>
        </p:txBody>
      </p:sp>
      <p:sp>
        <p:nvSpPr>
          <p:cNvPr id="382" name="The output F is a function of S: it is often set discrete (i.e. 1 or…"/>
          <p:cNvSpPr txBox="1"/>
          <p:nvPr/>
        </p:nvSpPr>
        <p:spPr>
          <a:xfrm>
            <a:off x="1190686" y="2833418"/>
            <a:ext cx="11832538" cy="5044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  <a:r>
              <a:rPr sz="3100"/>
              <a:t>The output F is a function of S: it is often set discrete (i.e. 1 or</a:t>
            </a:r>
            <a:endParaRPr sz="3100"/>
          </a:p>
          <a:p>
            <a:pPr algn="l" defTabSz="914400">
              <a:defRPr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0), in which case the function is the step function.</a:t>
            </a:r>
          </a:p>
          <a:p>
            <a:pPr algn="l" defTabSz="914400">
              <a:defRPr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</a:p>
          <a:p>
            <a:pPr algn="l" defTabSz="914400">
              <a:defRPr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2" indent="914400" algn="l" defTabSz="914400">
              <a:defRPr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2" indent="914400" algn="l" defTabSz="914400">
              <a:defRPr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For continuous output, often use a sigmoid: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	</a:t>
            </a:r>
          </a:p>
        </p:txBody>
      </p:sp>
      <p:sp>
        <p:nvSpPr>
          <p:cNvPr id="383" name="Line"/>
          <p:cNvSpPr/>
          <p:nvPr/>
        </p:nvSpPr>
        <p:spPr>
          <a:xfrm>
            <a:off x="18619558" y="7279349"/>
            <a:ext cx="1" cy="255294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84" name="Line"/>
          <p:cNvSpPr/>
          <p:nvPr/>
        </p:nvSpPr>
        <p:spPr>
          <a:xfrm>
            <a:off x="15599543" y="8948580"/>
            <a:ext cx="6743174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85" name="Line"/>
          <p:cNvSpPr/>
          <p:nvPr/>
        </p:nvSpPr>
        <p:spPr>
          <a:xfrm>
            <a:off x="15677083" y="7559372"/>
            <a:ext cx="6865776" cy="1319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81" fill="norm" stroke="1" extrusionOk="0">
                <a:moveTo>
                  <a:pt x="0" y="20530"/>
                </a:moveTo>
                <a:cubicBezTo>
                  <a:pt x="1157" y="20921"/>
                  <a:pt x="2314" y="21311"/>
                  <a:pt x="3471" y="20530"/>
                </a:cubicBezTo>
                <a:cubicBezTo>
                  <a:pt x="4629" y="19750"/>
                  <a:pt x="5979" y="17407"/>
                  <a:pt x="6943" y="15846"/>
                </a:cubicBezTo>
                <a:cubicBezTo>
                  <a:pt x="7907" y="14284"/>
                  <a:pt x="8421" y="13244"/>
                  <a:pt x="9257" y="11162"/>
                </a:cubicBezTo>
                <a:cubicBezTo>
                  <a:pt x="10093" y="9080"/>
                  <a:pt x="11057" y="5176"/>
                  <a:pt x="11957" y="3354"/>
                </a:cubicBezTo>
                <a:cubicBezTo>
                  <a:pt x="12857" y="1533"/>
                  <a:pt x="13886" y="752"/>
                  <a:pt x="14657" y="231"/>
                </a:cubicBezTo>
                <a:cubicBezTo>
                  <a:pt x="15429" y="-289"/>
                  <a:pt x="15621" y="231"/>
                  <a:pt x="16586" y="231"/>
                </a:cubicBezTo>
                <a:cubicBezTo>
                  <a:pt x="17550" y="231"/>
                  <a:pt x="19607" y="231"/>
                  <a:pt x="20443" y="231"/>
                </a:cubicBezTo>
                <a:cubicBezTo>
                  <a:pt x="21279" y="231"/>
                  <a:pt x="21439" y="231"/>
                  <a:pt x="21600" y="231"/>
                </a:cubicBezTo>
              </a:path>
            </a:pathLst>
          </a:custGeom>
          <a:ln w="38100">
            <a:solidFill>
              <a:srgbClr val="FF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86" name="0"/>
          <p:cNvSpPr txBox="1"/>
          <p:nvPr/>
        </p:nvSpPr>
        <p:spPr>
          <a:xfrm>
            <a:off x="18790180" y="8995629"/>
            <a:ext cx="361899" cy="644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387" name="1/2"/>
          <p:cNvSpPr txBox="1"/>
          <p:nvPr/>
        </p:nvSpPr>
        <p:spPr>
          <a:xfrm>
            <a:off x="17751516" y="7700498"/>
            <a:ext cx="1049847" cy="644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1/2</a:t>
            </a:r>
          </a:p>
        </p:txBody>
      </p:sp>
      <p:sp>
        <p:nvSpPr>
          <p:cNvPr id="388" name="1"/>
          <p:cNvSpPr txBox="1"/>
          <p:nvPr/>
        </p:nvSpPr>
        <p:spPr>
          <a:xfrm>
            <a:off x="22235855" y="6990621"/>
            <a:ext cx="361899" cy="631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89" name="0"/>
          <p:cNvSpPr txBox="1"/>
          <p:nvPr/>
        </p:nvSpPr>
        <p:spPr>
          <a:xfrm>
            <a:off x="15234690" y="8504679"/>
            <a:ext cx="361899" cy="644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390" name="Equation"/>
          <p:cNvSpPr txBox="1"/>
          <p:nvPr/>
        </p:nvSpPr>
        <p:spPr>
          <a:xfrm>
            <a:off x="4311512" y="8299006"/>
            <a:ext cx="5029226" cy="1158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4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4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4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4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e>
                          <m:r>
                            <a:rPr xmlns:a="http://schemas.openxmlformats.org/drawingml/2006/main" sz="4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xmlns:a="http://schemas.openxmlformats.org/drawingml/2006/main" sz="4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4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sup>
                      </m:sSup>
                    </m:den>
                  </m:f>
                </m:oMath>
              </m:oMathPara>
            </a14:m>
            <a:endParaRPr sz="4200">
              <a:solidFill>
                <a:srgbClr val="414141"/>
              </a:solidFill>
            </a:endParaRPr>
          </a:p>
        </p:txBody>
      </p:sp>
      <p:sp>
        <p:nvSpPr>
          <p:cNvPr id="391" name="Line"/>
          <p:cNvSpPr/>
          <p:nvPr/>
        </p:nvSpPr>
        <p:spPr>
          <a:xfrm>
            <a:off x="18607581" y="4182077"/>
            <a:ext cx="1" cy="2649404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92" name="Line"/>
          <p:cNvSpPr/>
          <p:nvPr/>
        </p:nvSpPr>
        <p:spPr>
          <a:xfrm>
            <a:off x="15846031" y="5375756"/>
            <a:ext cx="612435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93" name="1"/>
          <p:cNvSpPr txBox="1"/>
          <p:nvPr/>
        </p:nvSpPr>
        <p:spPr>
          <a:xfrm>
            <a:off x="20992853" y="3314325"/>
            <a:ext cx="328688" cy="631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94" name="Line"/>
          <p:cNvSpPr/>
          <p:nvPr/>
        </p:nvSpPr>
        <p:spPr>
          <a:xfrm>
            <a:off x="15901964" y="5360896"/>
            <a:ext cx="2679354" cy="1"/>
          </a:xfrm>
          <a:prstGeom prst="line">
            <a:avLst/>
          </a:prstGeom>
          <a:ln w="38100">
            <a:solidFill>
              <a:srgbClr val="FF414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95" name="Line"/>
          <p:cNvSpPr/>
          <p:nvPr/>
        </p:nvSpPr>
        <p:spPr>
          <a:xfrm>
            <a:off x="18582840" y="3821779"/>
            <a:ext cx="2679355" cy="1"/>
          </a:xfrm>
          <a:prstGeom prst="line">
            <a:avLst/>
          </a:prstGeom>
          <a:ln w="38100">
            <a:solidFill>
              <a:srgbClr val="FF414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96" name="Line"/>
          <p:cNvSpPr/>
          <p:nvPr/>
        </p:nvSpPr>
        <p:spPr>
          <a:xfrm>
            <a:off x="18601398" y="3821952"/>
            <a:ext cx="1" cy="1553805"/>
          </a:xfrm>
          <a:prstGeom prst="line">
            <a:avLst/>
          </a:prstGeom>
          <a:ln w="38100">
            <a:solidFill>
              <a:srgbClr val="FF414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97" name="0"/>
          <p:cNvSpPr txBox="1"/>
          <p:nvPr/>
        </p:nvSpPr>
        <p:spPr>
          <a:xfrm>
            <a:off x="15637918" y="4793798"/>
            <a:ext cx="423549" cy="631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398" name="0"/>
          <p:cNvSpPr txBox="1"/>
          <p:nvPr/>
        </p:nvSpPr>
        <p:spPr>
          <a:xfrm>
            <a:off x="18550517" y="5334403"/>
            <a:ext cx="423549" cy="631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399" name="A popular alternative is the Rectifier Unit (ReLu):"/>
          <p:cNvSpPr txBox="1"/>
          <p:nvPr/>
        </p:nvSpPr>
        <p:spPr>
          <a:xfrm>
            <a:off x="2222169" y="10263391"/>
            <a:ext cx="8968780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 popular alternative is the Rectifier Unit (ReLu):</a:t>
            </a:r>
          </a:p>
        </p:txBody>
      </p:sp>
      <p:sp>
        <p:nvSpPr>
          <p:cNvPr id="400" name="Line"/>
          <p:cNvSpPr/>
          <p:nvPr/>
        </p:nvSpPr>
        <p:spPr>
          <a:xfrm>
            <a:off x="18611543" y="10372835"/>
            <a:ext cx="1" cy="255294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01" name="Line"/>
          <p:cNvSpPr/>
          <p:nvPr/>
        </p:nvSpPr>
        <p:spPr>
          <a:xfrm>
            <a:off x="15591528" y="12042066"/>
            <a:ext cx="6743174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02" name="0"/>
          <p:cNvSpPr txBox="1"/>
          <p:nvPr/>
        </p:nvSpPr>
        <p:spPr>
          <a:xfrm>
            <a:off x="18782165" y="12089115"/>
            <a:ext cx="361899" cy="644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403" name="0"/>
          <p:cNvSpPr txBox="1"/>
          <p:nvPr/>
        </p:nvSpPr>
        <p:spPr>
          <a:xfrm>
            <a:off x="15226675" y="11598164"/>
            <a:ext cx="361899" cy="644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404" name="Line"/>
          <p:cNvSpPr/>
          <p:nvPr/>
        </p:nvSpPr>
        <p:spPr>
          <a:xfrm>
            <a:off x="18599566" y="7275562"/>
            <a:ext cx="1" cy="2649405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05" name="Line"/>
          <p:cNvSpPr/>
          <p:nvPr/>
        </p:nvSpPr>
        <p:spPr>
          <a:xfrm>
            <a:off x="15927364" y="12042066"/>
            <a:ext cx="2679354" cy="1"/>
          </a:xfrm>
          <a:prstGeom prst="line">
            <a:avLst/>
          </a:prstGeom>
          <a:ln w="38100">
            <a:solidFill>
              <a:srgbClr val="FF414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406" name="Line"/>
          <p:cNvSpPr/>
          <p:nvPr/>
        </p:nvSpPr>
        <p:spPr>
          <a:xfrm flipV="1">
            <a:off x="18611853" y="10388977"/>
            <a:ext cx="2225005" cy="1633064"/>
          </a:xfrm>
          <a:prstGeom prst="line">
            <a:avLst/>
          </a:prstGeom>
          <a:ln w="38100">
            <a:solidFill>
              <a:srgbClr val="FF414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407" name="Equation"/>
          <p:cNvSpPr txBox="1"/>
          <p:nvPr/>
        </p:nvSpPr>
        <p:spPr>
          <a:xfrm>
            <a:off x="4637893" y="11676775"/>
            <a:ext cx="4685215" cy="48717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m:rPr>
                      <m:nor/>
                    </m:rP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ReLu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max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0,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4400">
              <a:solidFill>
                <a:srgbClr val="414141"/>
              </a:solidFill>
            </a:endParaRPr>
          </a:p>
        </p:txBody>
      </p:sp>
      <p:sp>
        <p:nvSpPr>
          <p:cNvPr id="408" name="For the step function, we can set the bias to 0"/>
          <p:cNvSpPr txBox="1"/>
          <p:nvPr/>
        </p:nvSpPr>
        <p:spPr>
          <a:xfrm>
            <a:off x="3742037" y="4945930"/>
            <a:ext cx="7463434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solidFill>
                  <a:srgbClr val="4141FF"/>
                </a:solidFill>
              </a:defRPr>
            </a:lvl1pPr>
          </a:lstStyle>
          <a:p>
            <a:pPr/>
            <a:r>
              <a:t>For the step function, we can set the bias to 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he Data Science Proce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Data Science Process</a:t>
            </a:r>
          </a:p>
        </p:txBody>
      </p:sp>
      <p:sp>
        <p:nvSpPr>
          <p:cNvPr id="141" name="Rectangle"/>
          <p:cNvSpPr/>
          <p:nvPr/>
        </p:nvSpPr>
        <p:spPr>
          <a:xfrm>
            <a:off x="1237738" y="3540734"/>
            <a:ext cx="9034751" cy="1642682"/>
          </a:xfrm>
          <a:prstGeom prst="rect">
            <a:avLst/>
          </a:prstGeom>
          <a:solidFill>
            <a:srgbClr val="DCE6F2"/>
          </a:solidFill>
          <a:ln>
            <a:solidFill>
              <a:srgbClr val="4A7EBB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2" name="Ask an interesting question"/>
          <p:cNvSpPr txBox="1"/>
          <p:nvPr/>
        </p:nvSpPr>
        <p:spPr>
          <a:xfrm>
            <a:off x="1353043" y="3913861"/>
            <a:ext cx="8804141" cy="896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914400">
              <a:defRPr sz="3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Ask an interesting question</a:t>
            </a:r>
          </a:p>
        </p:txBody>
      </p:sp>
      <p:sp>
        <p:nvSpPr>
          <p:cNvPr id="143" name="Rectangle 5"/>
          <p:cNvSpPr/>
          <p:nvPr/>
        </p:nvSpPr>
        <p:spPr>
          <a:xfrm>
            <a:off x="1237738" y="5510592"/>
            <a:ext cx="9034751" cy="1642683"/>
          </a:xfrm>
          <a:prstGeom prst="rect">
            <a:avLst/>
          </a:prstGeom>
          <a:solidFill>
            <a:srgbClr val="B9CDE5"/>
          </a:solidFill>
          <a:ln>
            <a:solidFill>
              <a:srgbClr val="4A7EBB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4" name="Rectangle 6"/>
          <p:cNvSpPr/>
          <p:nvPr/>
        </p:nvSpPr>
        <p:spPr>
          <a:xfrm>
            <a:off x="1237736" y="7480451"/>
            <a:ext cx="9034751" cy="1642682"/>
          </a:xfrm>
          <a:prstGeom prst="rect">
            <a:avLst/>
          </a:prstGeom>
          <a:solidFill>
            <a:srgbClr val="95B3D7"/>
          </a:solidFill>
          <a:ln>
            <a:solidFill>
              <a:srgbClr val="4A7EBB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5" name="Rectangle 7"/>
          <p:cNvSpPr/>
          <p:nvPr/>
        </p:nvSpPr>
        <p:spPr>
          <a:xfrm>
            <a:off x="1237733" y="9445067"/>
            <a:ext cx="9034752" cy="1642683"/>
          </a:xfrm>
          <a:prstGeom prst="rect">
            <a:avLst/>
          </a:prstGeom>
          <a:solidFill>
            <a:srgbClr val="376092"/>
          </a:solidFill>
          <a:ln>
            <a:solidFill>
              <a:srgbClr val="4A7EBB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6" name="Rectangle 8"/>
          <p:cNvSpPr/>
          <p:nvPr/>
        </p:nvSpPr>
        <p:spPr>
          <a:xfrm>
            <a:off x="1237733" y="11409683"/>
            <a:ext cx="9034752" cy="1642683"/>
          </a:xfrm>
          <a:prstGeom prst="rect">
            <a:avLst/>
          </a:prstGeom>
          <a:solidFill>
            <a:srgbClr val="254061"/>
          </a:solidFill>
          <a:ln>
            <a:solidFill>
              <a:srgbClr val="4A7EBB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7" name="Rectangle 10"/>
          <p:cNvSpPr txBox="1"/>
          <p:nvPr/>
        </p:nvSpPr>
        <p:spPr>
          <a:xfrm>
            <a:off x="3841835" y="5804693"/>
            <a:ext cx="3826543" cy="896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defTabSz="914400">
              <a:defRPr sz="3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Get the Data</a:t>
            </a:r>
          </a:p>
        </p:txBody>
      </p:sp>
      <p:sp>
        <p:nvSpPr>
          <p:cNvPr id="148" name="Rectangle 11"/>
          <p:cNvSpPr txBox="1"/>
          <p:nvPr/>
        </p:nvSpPr>
        <p:spPr>
          <a:xfrm>
            <a:off x="3292330" y="7831010"/>
            <a:ext cx="4925549" cy="896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defTabSz="914400">
              <a:defRPr sz="3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Explore the Data</a:t>
            </a:r>
          </a:p>
        </p:txBody>
      </p:sp>
      <p:sp>
        <p:nvSpPr>
          <p:cNvPr id="149" name="Rectangle 12"/>
          <p:cNvSpPr txBox="1"/>
          <p:nvPr/>
        </p:nvSpPr>
        <p:spPr>
          <a:xfrm>
            <a:off x="3432212" y="9739171"/>
            <a:ext cx="4645784" cy="896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defTabSz="914400">
              <a:defRPr sz="390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Model the Data</a:t>
            </a:r>
          </a:p>
        </p:txBody>
      </p:sp>
      <p:sp>
        <p:nvSpPr>
          <p:cNvPr id="150" name="Rectangle 13"/>
          <p:cNvSpPr txBox="1"/>
          <p:nvPr/>
        </p:nvSpPr>
        <p:spPr>
          <a:xfrm>
            <a:off x="1500452" y="11774083"/>
            <a:ext cx="8509300" cy="7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defTabSz="914400">
              <a:defRPr sz="3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Communicate/Visualize the Results</a:t>
            </a:r>
          </a:p>
        </p:txBody>
      </p:sp>
      <p:sp>
        <p:nvSpPr>
          <p:cNvPr id="151" name="Rectangular Callout 9"/>
          <p:cNvSpPr/>
          <p:nvPr/>
        </p:nvSpPr>
        <p:spPr>
          <a:xfrm rot="5400000">
            <a:off x="13580209" y="3329417"/>
            <a:ext cx="4225513" cy="9899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9246" y="0"/>
                </a:lnTo>
                <a:lnTo>
                  <a:pt x="19246" y="19104"/>
                </a:lnTo>
                <a:lnTo>
                  <a:pt x="16038" y="19104"/>
                </a:lnTo>
                <a:lnTo>
                  <a:pt x="21600" y="21600"/>
                </a:lnTo>
                <a:lnTo>
                  <a:pt x="11227" y="19104"/>
                </a:lnTo>
                <a:lnTo>
                  <a:pt x="0" y="19104"/>
                </a:lnTo>
                <a:lnTo>
                  <a:pt x="0" y="11144"/>
                </a:lnTo>
                <a:close/>
              </a:path>
            </a:pathLst>
          </a:custGeom>
          <a:solidFill>
            <a:srgbClr val="FDEADA"/>
          </a:solidFill>
          <a:ln>
            <a:solidFill>
              <a:srgbClr val="00000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2" name="TextBox 14"/>
          <p:cNvSpPr txBox="1"/>
          <p:nvPr/>
        </p:nvSpPr>
        <p:spPr>
          <a:xfrm>
            <a:off x="13081485" y="6271140"/>
            <a:ext cx="7947495" cy="3434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914400">
              <a:lnSpc>
                <a:spcPct val="200000"/>
              </a:lnSpc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Build a model</a:t>
            </a:r>
          </a:p>
          <a:p>
            <a:pPr algn="l" defTabSz="914400">
              <a:lnSpc>
                <a:spcPct val="200000"/>
              </a:lnSpc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Fit the model</a:t>
            </a:r>
          </a:p>
          <a:p>
            <a:pPr algn="l" defTabSz="914400">
              <a:lnSpc>
                <a:spcPct val="200000"/>
              </a:lnSpc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Validate the model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Example: the NOT gate"/>
          <p:cNvSpPr txBox="1"/>
          <p:nvPr>
            <p:ph type="title"/>
          </p:nvPr>
        </p:nvSpPr>
        <p:spPr>
          <a:xfrm>
            <a:off x="1329454" y="1149350"/>
            <a:ext cx="22479001" cy="1663700"/>
          </a:xfrm>
          <a:prstGeom prst="rect">
            <a:avLst/>
          </a:prstGeom>
        </p:spPr>
        <p:txBody>
          <a:bodyPr/>
          <a:lstStyle/>
          <a:p>
            <a:pPr/>
            <a:r>
              <a:t>Example: the NOT gate</a:t>
            </a:r>
          </a:p>
        </p:txBody>
      </p:sp>
      <p:sp>
        <p:nvSpPr>
          <p:cNvPr id="411" name="Line"/>
          <p:cNvSpPr/>
          <p:nvPr/>
        </p:nvSpPr>
        <p:spPr>
          <a:xfrm>
            <a:off x="6763800" y="4932196"/>
            <a:ext cx="2432924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12" name="Line"/>
          <p:cNvSpPr/>
          <p:nvPr/>
        </p:nvSpPr>
        <p:spPr>
          <a:xfrm>
            <a:off x="11527604" y="5001624"/>
            <a:ext cx="2432925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13" name="X"/>
          <p:cNvSpPr txBox="1"/>
          <p:nvPr/>
        </p:nvSpPr>
        <p:spPr>
          <a:xfrm>
            <a:off x="6050176" y="4582322"/>
            <a:ext cx="753107" cy="699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414" name="Oval"/>
          <p:cNvSpPr/>
          <p:nvPr/>
        </p:nvSpPr>
        <p:spPr>
          <a:xfrm>
            <a:off x="9232214" y="4328320"/>
            <a:ext cx="2047963" cy="1235103"/>
          </a:xfrm>
          <a:prstGeom prst="ellipse">
            <a:avLst/>
          </a:prstGeom>
          <a:ln w="50800">
            <a:solidFill>
              <a:srgbClr val="FF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15" name="Equation"/>
          <p:cNvSpPr txBox="1"/>
          <p:nvPr/>
        </p:nvSpPr>
        <p:spPr>
          <a:xfrm>
            <a:off x="14182556" y="4322977"/>
            <a:ext cx="3879494" cy="121843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{</m:t>
                  </m:r>
                  <m:eqArr>
                    <m:eqArrPr>
                      <m:ctrlPr>
                        <a:rPr xmlns:a="http://schemas.openxmlformats.org/drawingml/2006/main" sz="3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</m:eqArrPr>
                    <m:e>
                      <m:r>
                        <a:rPr xmlns:a="http://schemas.openxmlformats.org/drawingml/2006/main" sz="3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3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3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xmlns:a="http://schemas.openxmlformats.org/drawingml/2006/main" sz="3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e>
                      <m:r>
                        <a:rPr xmlns:a="http://schemas.openxmlformats.org/drawingml/2006/main" sz="3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xmlns:a="http://schemas.openxmlformats.org/drawingml/2006/main" sz="3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3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xmlns:a="http://schemas.openxmlformats.org/drawingml/2006/main" sz="3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</m:eqArr>
                </m:oMath>
              </m:oMathPara>
            </a14:m>
            <a:endParaRPr sz="3900">
              <a:solidFill>
                <a:srgbClr val="414141"/>
              </a:solidFill>
            </a:endParaRPr>
          </a:p>
        </p:txBody>
      </p:sp>
      <p:sp>
        <p:nvSpPr>
          <p:cNvPr id="416" name="Rectangle"/>
          <p:cNvSpPr txBox="1"/>
          <p:nvPr/>
        </p:nvSpPr>
        <p:spPr>
          <a:xfrm>
            <a:off x="7590629" y="3761221"/>
            <a:ext cx="828839" cy="96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100">
                <a:solidFill>
                  <a:srgbClr val="CF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5600" i="1">
                      <a:solidFill>
                        <a:srgbClr val="CE4000"/>
                      </a:solidFill>
                      <a:latin typeface="Cambria Math" panose="02040503050406030204" pitchFamily="18" charset="0"/>
                    </a:rPr>
                    <m:t>w</m:t>
                  </m:r>
                </m:oMath>
              </m:oMathPara>
            </a14:m>
          </a:p>
        </p:txBody>
      </p:sp>
      <p:sp>
        <p:nvSpPr>
          <p:cNvPr id="417" name="Equation"/>
          <p:cNvSpPr txBox="1"/>
          <p:nvPr/>
        </p:nvSpPr>
        <p:spPr>
          <a:xfrm>
            <a:off x="9624679" y="4806679"/>
            <a:ext cx="1153184" cy="27838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418" name="T"/>
          <p:cNvSpPr txBox="1"/>
          <p:nvPr/>
        </p:nvSpPr>
        <p:spPr>
          <a:xfrm>
            <a:off x="12238652" y="4175324"/>
            <a:ext cx="473791" cy="699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</a:t>
            </a:r>
          </a:p>
        </p:txBody>
      </p:sp>
      <p:graphicFrame>
        <p:nvGraphicFramePr>
          <p:cNvPr id="419" name="Table 1"/>
          <p:cNvGraphicFramePr/>
          <p:nvPr/>
        </p:nvGraphicFramePr>
        <p:xfrm>
          <a:off x="3663253" y="7365251"/>
          <a:ext cx="15697454" cy="4273847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232484"/>
                <a:gridCol w="5232484"/>
                <a:gridCol w="5232484"/>
              </a:tblGrid>
              <a:tr h="1424615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Output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424615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i="1"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424615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420" name="Equation"/>
          <p:cNvSpPr txBox="1"/>
          <p:nvPr/>
        </p:nvSpPr>
        <p:spPr>
          <a:xfrm>
            <a:off x="4163940" y="16191298"/>
            <a:ext cx="1754342" cy="45548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421" name="Equation"/>
          <p:cNvSpPr txBox="1"/>
          <p:nvPr/>
        </p:nvSpPr>
        <p:spPr>
          <a:xfrm>
            <a:off x="16410810" y="9286490"/>
            <a:ext cx="594895" cy="43136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7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w</m:t>
                  </m:r>
                </m:oMath>
              </m:oMathPara>
            </a14:m>
            <a:endParaRPr sz="7400">
              <a:solidFill>
                <a:srgbClr val="414141"/>
              </a:solidFill>
            </a:endParaRPr>
          </a:p>
        </p:txBody>
      </p:sp>
      <p:sp>
        <p:nvSpPr>
          <p:cNvPr id="422" name="Text"/>
          <p:cNvSpPr txBox="1"/>
          <p:nvPr/>
        </p:nvSpPr>
        <p:spPr>
          <a:xfrm>
            <a:off x="20030610" y="8925211"/>
            <a:ext cx="1993828" cy="1802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400">
                <a:solidFill>
                  <a:srgbClr val="FF4141"/>
                </a:solidFill>
              </a:defRPr>
            </a:pPr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370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70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0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70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  <a:p>
            <a:pPr>
              <a:defRPr sz="3400">
                <a:solidFill>
                  <a:srgbClr val="FF4141"/>
                </a:solidFill>
              </a:defRPr>
            </a:pPr>
          </a:p>
          <a:p>
            <a:pPr>
              <a:defRPr sz="3400">
                <a:solidFill>
                  <a:srgbClr val="FF4141"/>
                </a:solidFill>
              </a:defRPr>
            </a:pPr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370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70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0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70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0.5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Example: the NOT gate"/>
          <p:cNvSpPr txBox="1"/>
          <p:nvPr>
            <p:ph type="title"/>
          </p:nvPr>
        </p:nvSpPr>
        <p:spPr>
          <a:xfrm>
            <a:off x="1329454" y="1149350"/>
            <a:ext cx="22479001" cy="1663700"/>
          </a:xfrm>
          <a:prstGeom prst="rect">
            <a:avLst/>
          </a:prstGeom>
        </p:spPr>
        <p:txBody>
          <a:bodyPr/>
          <a:lstStyle/>
          <a:p>
            <a:pPr/>
            <a:r>
              <a:t>Example: the NOT gate</a:t>
            </a:r>
          </a:p>
        </p:txBody>
      </p:sp>
      <p:sp>
        <p:nvSpPr>
          <p:cNvPr id="425" name="Line"/>
          <p:cNvSpPr/>
          <p:nvPr/>
        </p:nvSpPr>
        <p:spPr>
          <a:xfrm>
            <a:off x="6763800" y="4932196"/>
            <a:ext cx="2432924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26" name="Line"/>
          <p:cNvSpPr/>
          <p:nvPr/>
        </p:nvSpPr>
        <p:spPr>
          <a:xfrm>
            <a:off x="11527604" y="5001624"/>
            <a:ext cx="2432925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27" name="X"/>
          <p:cNvSpPr txBox="1"/>
          <p:nvPr/>
        </p:nvSpPr>
        <p:spPr>
          <a:xfrm>
            <a:off x="6050176" y="4582322"/>
            <a:ext cx="753107" cy="699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428" name="Oval"/>
          <p:cNvSpPr/>
          <p:nvPr/>
        </p:nvSpPr>
        <p:spPr>
          <a:xfrm>
            <a:off x="9232214" y="4328320"/>
            <a:ext cx="2047963" cy="1235103"/>
          </a:xfrm>
          <a:prstGeom prst="ellipse">
            <a:avLst/>
          </a:prstGeom>
          <a:ln w="50800">
            <a:solidFill>
              <a:srgbClr val="FF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29" name="Equation"/>
          <p:cNvSpPr txBox="1"/>
          <p:nvPr/>
        </p:nvSpPr>
        <p:spPr>
          <a:xfrm>
            <a:off x="14182556" y="4322977"/>
            <a:ext cx="3879494" cy="121843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{</m:t>
                  </m:r>
                  <m:eqArr>
                    <m:eqArrPr>
                      <m:ctrlPr>
                        <a:rPr xmlns:a="http://schemas.openxmlformats.org/drawingml/2006/main" sz="3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</m:eqArrPr>
                    <m:e>
                      <m:r>
                        <a:rPr xmlns:a="http://schemas.openxmlformats.org/drawingml/2006/main" sz="3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3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3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xmlns:a="http://schemas.openxmlformats.org/drawingml/2006/main" sz="3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e>
                      <m:r>
                        <a:rPr xmlns:a="http://schemas.openxmlformats.org/drawingml/2006/main" sz="3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xmlns:a="http://schemas.openxmlformats.org/drawingml/2006/main" sz="3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3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xmlns:a="http://schemas.openxmlformats.org/drawingml/2006/main" sz="3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</m:eqArr>
                </m:oMath>
              </m:oMathPara>
            </a14:m>
            <a:endParaRPr sz="3900">
              <a:solidFill>
                <a:srgbClr val="414141"/>
              </a:solidFill>
            </a:endParaRPr>
          </a:p>
        </p:txBody>
      </p:sp>
      <p:sp>
        <p:nvSpPr>
          <p:cNvPr id="430" name="Rectangle"/>
          <p:cNvSpPr txBox="1"/>
          <p:nvPr/>
        </p:nvSpPr>
        <p:spPr>
          <a:xfrm>
            <a:off x="7590629" y="3761221"/>
            <a:ext cx="828839" cy="96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100">
                <a:solidFill>
                  <a:srgbClr val="CF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5600" i="1">
                      <a:solidFill>
                        <a:srgbClr val="CE4000"/>
                      </a:solidFill>
                      <a:latin typeface="Cambria Math" panose="02040503050406030204" pitchFamily="18" charset="0"/>
                    </a:rPr>
                    <m:t>w</m:t>
                  </m:r>
                </m:oMath>
              </m:oMathPara>
            </a14:m>
          </a:p>
        </p:txBody>
      </p:sp>
      <p:sp>
        <p:nvSpPr>
          <p:cNvPr id="431" name="Equation"/>
          <p:cNvSpPr txBox="1"/>
          <p:nvPr/>
        </p:nvSpPr>
        <p:spPr>
          <a:xfrm>
            <a:off x="9624679" y="4806679"/>
            <a:ext cx="1153184" cy="27838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432" name="T"/>
          <p:cNvSpPr txBox="1"/>
          <p:nvPr/>
        </p:nvSpPr>
        <p:spPr>
          <a:xfrm>
            <a:off x="12238652" y="4175324"/>
            <a:ext cx="473791" cy="699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</a:t>
            </a:r>
          </a:p>
        </p:txBody>
      </p:sp>
      <p:graphicFrame>
        <p:nvGraphicFramePr>
          <p:cNvPr id="433" name="Table 1"/>
          <p:cNvGraphicFramePr/>
          <p:nvPr/>
        </p:nvGraphicFramePr>
        <p:xfrm>
          <a:off x="3663253" y="7365251"/>
          <a:ext cx="15697454" cy="4273847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232484"/>
                <a:gridCol w="5232484"/>
                <a:gridCol w="5232484"/>
              </a:tblGrid>
              <a:tr h="1424615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Output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424615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i="1"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424615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434" name="Equation"/>
          <p:cNvSpPr txBox="1"/>
          <p:nvPr/>
        </p:nvSpPr>
        <p:spPr>
          <a:xfrm>
            <a:off x="4163940" y="16191298"/>
            <a:ext cx="1754342" cy="45548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435" name="Equation"/>
          <p:cNvSpPr txBox="1"/>
          <p:nvPr/>
        </p:nvSpPr>
        <p:spPr>
          <a:xfrm>
            <a:off x="16410810" y="9286490"/>
            <a:ext cx="594895" cy="43136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7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w</m:t>
                  </m:r>
                </m:oMath>
              </m:oMathPara>
            </a14:m>
            <a:endParaRPr sz="7400">
              <a:solidFill>
                <a:srgbClr val="414141"/>
              </a:solidFill>
            </a:endParaRPr>
          </a:p>
        </p:txBody>
      </p:sp>
      <p:sp>
        <p:nvSpPr>
          <p:cNvPr id="436" name="Possible solution:"/>
          <p:cNvSpPr txBox="1"/>
          <p:nvPr/>
        </p:nvSpPr>
        <p:spPr>
          <a:xfrm>
            <a:off x="19655421" y="7578210"/>
            <a:ext cx="335796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>
                <a:solidFill>
                  <a:srgbClr val="FF4141"/>
                </a:solidFill>
              </a:defRPr>
            </a:lvl1pPr>
          </a:lstStyle>
          <a:p>
            <a:pPr/>
            <a:r>
              <a:t>Possible solution:</a:t>
            </a:r>
          </a:p>
        </p:txBody>
      </p:sp>
      <p:sp>
        <p:nvSpPr>
          <p:cNvPr id="437" name="Text"/>
          <p:cNvSpPr txBox="1"/>
          <p:nvPr/>
        </p:nvSpPr>
        <p:spPr>
          <a:xfrm>
            <a:off x="20030610" y="8925211"/>
            <a:ext cx="1993828" cy="1802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400">
                <a:solidFill>
                  <a:srgbClr val="FF4141"/>
                </a:solidFill>
              </a:defRPr>
            </a:pPr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370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70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0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70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  <a:p>
            <a:pPr>
              <a:defRPr sz="3400">
                <a:solidFill>
                  <a:srgbClr val="FF4141"/>
                </a:solidFill>
              </a:defRPr>
            </a:pPr>
          </a:p>
          <a:p>
            <a:pPr>
              <a:defRPr sz="3400">
                <a:solidFill>
                  <a:srgbClr val="FF4141"/>
                </a:solidFill>
              </a:defRPr>
            </a:pPr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370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70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0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70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0.5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Example: the AND gate"/>
          <p:cNvSpPr txBox="1"/>
          <p:nvPr>
            <p:ph type="title"/>
          </p:nvPr>
        </p:nvSpPr>
        <p:spPr>
          <a:xfrm>
            <a:off x="1329454" y="1149350"/>
            <a:ext cx="22479001" cy="1663700"/>
          </a:xfrm>
          <a:prstGeom prst="rect">
            <a:avLst/>
          </a:prstGeom>
        </p:spPr>
        <p:txBody>
          <a:bodyPr/>
          <a:lstStyle/>
          <a:p>
            <a:pPr/>
            <a:r>
              <a:t>Example: the AND gate</a:t>
            </a:r>
          </a:p>
        </p:txBody>
      </p:sp>
      <p:grpSp>
        <p:nvGrpSpPr>
          <p:cNvPr id="451" name="Group"/>
          <p:cNvGrpSpPr/>
          <p:nvPr/>
        </p:nvGrpSpPr>
        <p:grpSpPr>
          <a:xfrm>
            <a:off x="5743298" y="4064072"/>
            <a:ext cx="13651313" cy="2685894"/>
            <a:chOff x="0" y="0"/>
            <a:chExt cx="13651312" cy="2685893"/>
          </a:xfrm>
        </p:grpSpPr>
        <p:sp>
          <p:nvSpPr>
            <p:cNvPr id="440" name="Line"/>
            <p:cNvSpPr/>
            <p:nvPr/>
          </p:nvSpPr>
          <p:spPr>
            <a:xfrm>
              <a:off x="996799" y="617697"/>
              <a:ext cx="2443840" cy="635616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1" name="Line"/>
            <p:cNvSpPr/>
            <p:nvPr/>
          </p:nvSpPr>
          <p:spPr>
            <a:xfrm flipV="1">
              <a:off x="1008728" y="1695371"/>
              <a:ext cx="2419268" cy="49611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2" name="Line"/>
            <p:cNvSpPr/>
            <p:nvPr/>
          </p:nvSpPr>
          <p:spPr>
            <a:xfrm>
              <a:off x="6935098" y="1500310"/>
              <a:ext cx="2432924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3" name="X1"/>
            <p:cNvSpPr txBox="1"/>
            <p:nvPr/>
          </p:nvSpPr>
          <p:spPr>
            <a:xfrm>
              <a:off x="0" y="283848"/>
              <a:ext cx="753107" cy="699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X1</a:t>
              </a:r>
            </a:p>
          </p:txBody>
        </p:sp>
        <p:sp>
          <p:nvSpPr>
            <p:cNvPr id="444" name="X2"/>
            <p:cNvSpPr txBox="1"/>
            <p:nvPr/>
          </p:nvSpPr>
          <p:spPr>
            <a:xfrm>
              <a:off x="0" y="1757708"/>
              <a:ext cx="753107" cy="699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X2</a:t>
              </a:r>
            </a:p>
          </p:txBody>
        </p:sp>
        <p:sp>
          <p:nvSpPr>
            <p:cNvPr id="445" name="Oval"/>
            <p:cNvSpPr/>
            <p:nvPr/>
          </p:nvSpPr>
          <p:spPr>
            <a:xfrm>
              <a:off x="3437770" y="435906"/>
              <a:ext cx="3497328" cy="2128809"/>
            </a:xfrm>
            <a:prstGeom prst="ellipse">
              <a:avLst/>
            </a:prstGeom>
            <a:noFill/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6" name="Equation"/>
            <p:cNvSpPr txBox="1"/>
            <p:nvPr/>
          </p:nvSpPr>
          <p:spPr>
            <a:xfrm>
              <a:off x="9771819" y="830273"/>
              <a:ext cx="3879494" cy="1218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sz="1800">
                  <a:solidFill>
                    <a:srgbClr val="000000"/>
                  </a:solidFill>
                </a:defRPr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{</m:t>
                    </m:r>
                    <m:eqArr>
                      <m:eqArrPr>
                        <m:ctrlP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e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eqArr>
                  </m:oMath>
                </m:oMathPara>
              </a14:m>
              <a:endParaRPr sz="3900">
                <a:solidFill>
                  <a:srgbClr val="414141"/>
                </a:solidFill>
              </a:endParaRPr>
            </a:p>
          </p:txBody>
        </p:sp>
        <p:sp>
          <p:nvSpPr>
            <p:cNvPr id="447" name="Rectangle"/>
            <p:cNvSpPr txBox="1"/>
            <p:nvPr/>
          </p:nvSpPr>
          <p:spPr>
            <a:xfrm>
              <a:off x="1877251" y="0"/>
              <a:ext cx="828839" cy="9684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100">
                  <a:solidFill>
                    <a:srgbClr val="CF4100"/>
                  </a:solidFill>
                </a:defRPr>
              </a:lvl1pPr>
            </a:lstStyle>
            <a:p>
              <a:pPr/>
              <a14:m>
                <m:oMathPara>
                  <m:oMathParaPr>
                    <m:jc m:val="center"/>
                  </m:oMathParaPr>
                  <m:oMath>
                    <m:sSub>
                      <m:e>
                        <m:r>
                          <a:rPr xmlns:a="http://schemas.openxmlformats.org/drawingml/2006/main" sz="56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56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m:oMathPara>
              </a14:m>
            </a:p>
          </p:txBody>
        </p:sp>
        <p:sp>
          <p:nvSpPr>
            <p:cNvPr id="448" name="Rectangle"/>
            <p:cNvSpPr txBox="1"/>
            <p:nvPr/>
          </p:nvSpPr>
          <p:spPr>
            <a:xfrm>
              <a:off x="1877251" y="1717445"/>
              <a:ext cx="828839" cy="968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100">
                  <a:solidFill>
                    <a:srgbClr val="CF4100"/>
                  </a:solidFill>
                </a:defRPr>
              </a:lvl1pPr>
            </a:lstStyle>
            <a:p>
              <a:pPr/>
              <a14:m>
                <m:oMathPara>
                  <m:oMathParaPr>
                    <m:jc m:val="center"/>
                  </m:oMathParaPr>
                  <m:oMath>
                    <m:sSub>
                      <m:e>
                        <m:r>
                          <a:rPr xmlns:a="http://schemas.openxmlformats.org/drawingml/2006/main" sz="56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56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m:oMathPara>
              </a14:m>
            </a:p>
          </p:txBody>
        </p:sp>
        <p:sp>
          <p:nvSpPr>
            <p:cNvPr id="449" name="Equation"/>
            <p:cNvSpPr txBox="1"/>
            <p:nvPr/>
          </p:nvSpPr>
          <p:spPr>
            <a:xfrm>
              <a:off x="3830235" y="1313975"/>
              <a:ext cx="2598065" cy="3726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sz="1800">
                  <a:solidFill>
                    <a:srgbClr val="000000"/>
                  </a:solidFill>
                </a:defRPr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32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xmlns:a="http://schemas.openxmlformats.org/drawingml/2006/main" sz="32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xmlns:a="http://schemas.openxmlformats.org/drawingml/2006/main" sz="32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m:oMathPara>
              </a14:m>
              <a:endParaRPr sz="3200">
                <a:solidFill>
                  <a:srgbClr val="414141"/>
                </a:solidFill>
              </a:endParaRPr>
            </a:p>
          </p:txBody>
        </p:sp>
        <p:sp>
          <p:nvSpPr>
            <p:cNvPr id="450" name="T"/>
            <p:cNvSpPr txBox="1"/>
            <p:nvPr/>
          </p:nvSpPr>
          <p:spPr>
            <a:xfrm>
              <a:off x="7914664" y="593115"/>
              <a:ext cx="473791" cy="699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</a:t>
              </a:r>
            </a:p>
          </p:txBody>
        </p:sp>
      </p:grpSp>
      <p:graphicFrame>
        <p:nvGraphicFramePr>
          <p:cNvPr id="452" name="Table 1"/>
          <p:cNvGraphicFramePr/>
          <p:nvPr/>
        </p:nvGraphicFramePr>
        <p:xfrm>
          <a:off x="2704260" y="8094281"/>
          <a:ext cx="15697454" cy="4273847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924363"/>
                <a:gridCol w="3924363"/>
                <a:gridCol w="3924363"/>
                <a:gridCol w="3924363"/>
              </a:tblGrid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Output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453" name="Equation"/>
          <p:cNvSpPr txBox="1"/>
          <p:nvPr/>
        </p:nvSpPr>
        <p:spPr>
          <a:xfrm>
            <a:off x="14943889" y="9189383"/>
            <a:ext cx="1754342" cy="45548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454" name="Equation"/>
          <p:cNvSpPr txBox="1"/>
          <p:nvPr/>
        </p:nvSpPr>
        <p:spPr>
          <a:xfrm>
            <a:off x="15045315" y="10003462"/>
            <a:ext cx="512411" cy="39490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455" name="Equation"/>
          <p:cNvSpPr txBox="1"/>
          <p:nvPr/>
        </p:nvSpPr>
        <p:spPr>
          <a:xfrm>
            <a:off x="4163940" y="16191298"/>
            <a:ext cx="1754342" cy="45548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456" name="Equation"/>
          <p:cNvSpPr txBox="1"/>
          <p:nvPr/>
        </p:nvSpPr>
        <p:spPr>
          <a:xfrm>
            <a:off x="15146742" y="11779064"/>
            <a:ext cx="258319" cy="39433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457" name="Equation"/>
          <p:cNvSpPr txBox="1"/>
          <p:nvPr/>
        </p:nvSpPr>
        <p:spPr>
          <a:xfrm>
            <a:off x="16297533" y="10987162"/>
            <a:ext cx="544872" cy="39490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Example: the AND gate"/>
          <p:cNvSpPr txBox="1"/>
          <p:nvPr>
            <p:ph type="title"/>
          </p:nvPr>
        </p:nvSpPr>
        <p:spPr>
          <a:xfrm>
            <a:off x="1329454" y="1149350"/>
            <a:ext cx="22479001" cy="1663700"/>
          </a:xfrm>
          <a:prstGeom prst="rect">
            <a:avLst/>
          </a:prstGeom>
        </p:spPr>
        <p:txBody>
          <a:bodyPr/>
          <a:lstStyle/>
          <a:p>
            <a:pPr/>
            <a:r>
              <a:t>Example: the AND gate</a:t>
            </a:r>
          </a:p>
        </p:txBody>
      </p:sp>
      <p:grpSp>
        <p:nvGrpSpPr>
          <p:cNvPr id="471" name="Group"/>
          <p:cNvGrpSpPr/>
          <p:nvPr/>
        </p:nvGrpSpPr>
        <p:grpSpPr>
          <a:xfrm>
            <a:off x="5743298" y="4064072"/>
            <a:ext cx="13651313" cy="2685894"/>
            <a:chOff x="0" y="0"/>
            <a:chExt cx="13651312" cy="2685893"/>
          </a:xfrm>
        </p:grpSpPr>
        <p:sp>
          <p:nvSpPr>
            <p:cNvPr id="460" name="Line"/>
            <p:cNvSpPr/>
            <p:nvPr/>
          </p:nvSpPr>
          <p:spPr>
            <a:xfrm>
              <a:off x="996799" y="617697"/>
              <a:ext cx="2443840" cy="635616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61" name="Line"/>
            <p:cNvSpPr/>
            <p:nvPr/>
          </p:nvSpPr>
          <p:spPr>
            <a:xfrm flipV="1">
              <a:off x="1008728" y="1695371"/>
              <a:ext cx="2419268" cy="49611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62" name="Line"/>
            <p:cNvSpPr/>
            <p:nvPr/>
          </p:nvSpPr>
          <p:spPr>
            <a:xfrm>
              <a:off x="6935098" y="1500310"/>
              <a:ext cx="2432924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63" name="X1"/>
            <p:cNvSpPr txBox="1"/>
            <p:nvPr/>
          </p:nvSpPr>
          <p:spPr>
            <a:xfrm>
              <a:off x="0" y="283848"/>
              <a:ext cx="753107" cy="699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X1</a:t>
              </a:r>
            </a:p>
          </p:txBody>
        </p:sp>
        <p:sp>
          <p:nvSpPr>
            <p:cNvPr id="464" name="X2"/>
            <p:cNvSpPr txBox="1"/>
            <p:nvPr/>
          </p:nvSpPr>
          <p:spPr>
            <a:xfrm>
              <a:off x="0" y="1757708"/>
              <a:ext cx="753107" cy="699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X2</a:t>
              </a:r>
            </a:p>
          </p:txBody>
        </p:sp>
        <p:sp>
          <p:nvSpPr>
            <p:cNvPr id="465" name="Oval"/>
            <p:cNvSpPr/>
            <p:nvPr/>
          </p:nvSpPr>
          <p:spPr>
            <a:xfrm>
              <a:off x="3437770" y="435906"/>
              <a:ext cx="3497328" cy="2128809"/>
            </a:xfrm>
            <a:prstGeom prst="ellipse">
              <a:avLst/>
            </a:prstGeom>
            <a:noFill/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66" name="Equation"/>
            <p:cNvSpPr txBox="1"/>
            <p:nvPr/>
          </p:nvSpPr>
          <p:spPr>
            <a:xfrm>
              <a:off x="9771819" y="830273"/>
              <a:ext cx="3879494" cy="1218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sz="1800">
                  <a:solidFill>
                    <a:srgbClr val="000000"/>
                  </a:solidFill>
                </a:defRPr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{</m:t>
                    </m:r>
                    <m:eqArr>
                      <m:eqArrPr>
                        <m:ctrlP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e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eqArr>
                  </m:oMath>
                </m:oMathPara>
              </a14:m>
              <a:endParaRPr sz="3900">
                <a:solidFill>
                  <a:srgbClr val="414141"/>
                </a:solidFill>
              </a:endParaRPr>
            </a:p>
          </p:txBody>
        </p:sp>
        <p:sp>
          <p:nvSpPr>
            <p:cNvPr id="467" name="Rectangle"/>
            <p:cNvSpPr txBox="1"/>
            <p:nvPr/>
          </p:nvSpPr>
          <p:spPr>
            <a:xfrm>
              <a:off x="1877251" y="0"/>
              <a:ext cx="828839" cy="9684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100">
                  <a:solidFill>
                    <a:srgbClr val="CF4100"/>
                  </a:solidFill>
                </a:defRPr>
              </a:lvl1pPr>
            </a:lstStyle>
            <a:p>
              <a:pPr/>
              <a14:m>
                <m:oMathPara>
                  <m:oMathParaPr>
                    <m:jc m:val="center"/>
                  </m:oMathParaPr>
                  <m:oMath>
                    <m:sSub>
                      <m:e>
                        <m:r>
                          <a:rPr xmlns:a="http://schemas.openxmlformats.org/drawingml/2006/main" sz="56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56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m:oMathPara>
              </a14:m>
            </a:p>
          </p:txBody>
        </p:sp>
        <p:sp>
          <p:nvSpPr>
            <p:cNvPr id="468" name="Rectangle"/>
            <p:cNvSpPr txBox="1"/>
            <p:nvPr/>
          </p:nvSpPr>
          <p:spPr>
            <a:xfrm>
              <a:off x="1877251" y="1717445"/>
              <a:ext cx="828839" cy="968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100">
                  <a:solidFill>
                    <a:srgbClr val="CF4100"/>
                  </a:solidFill>
                </a:defRPr>
              </a:lvl1pPr>
            </a:lstStyle>
            <a:p>
              <a:pPr/>
              <a14:m>
                <m:oMathPara>
                  <m:oMathParaPr>
                    <m:jc m:val="center"/>
                  </m:oMathParaPr>
                  <m:oMath>
                    <m:sSub>
                      <m:e>
                        <m:r>
                          <a:rPr xmlns:a="http://schemas.openxmlformats.org/drawingml/2006/main" sz="56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56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m:oMathPara>
              </a14:m>
            </a:p>
          </p:txBody>
        </p:sp>
        <p:sp>
          <p:nvSpPr>
            <p:cNvPr id="469" name="Equation"/>
            <p:cNvSpPr txBox="1"/>
            <p:nvPr/>
          </p:nvSpPr>
          <p:spPr>
            <a:xfrm>
              <a:off x="3830235" y="1313975"/>
              <a:ext cx="2598065" cy="3726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sz="1800">
                  <a:solidFill>
                    <a:srgbClr val="000000"/>
                  </a:solidFill>
                </a:defRPr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32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xmlns:a="http://schemas.openxmlformats.org/drawingml/2006/main" sz="32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xmlns:a="http://schemas.openxmlformats.org/drawingml/2006/main" sz="32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m:oMathPara>
              </a14:m>
              <a:endParaRPr sz="3200">
                <a:solidFill>
                  <a:srgbClr val="414141"/>
                </a:solidFill>
              </a:endParaRPr>
            </a:p>
          </p:txBody>
        </p:sp>
        <p:sp>
          <p:nvSpPr>
            <p:cNvPr id="470" name="T"/>
            <p:cNvSpPr txBox="1"/>
            <p:nvPr/>
          </p:nvSpPr>
          <p:spPr>
            <a:xfrm>
              <a:off x="7914664" y="593115"/>
              <a:ext cx="473791" cy="699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</a:t>
              </a:r>
            </a:p>
          </p:txBody>
        </p:sp>
      </p:grpSp>
      <p:graphicFrame>
        <p:nvGraphicFramePr>
          <p:cNvPr id="472" name="Table 1"/>
          <p:cNvGraphicFramePr/>
          <p:nvPr/>
        </p:nvGraphicFramePr>
        <p:xfrm>
          <a:off x="2704260" y="8094281"/>
          <a:ext cx="15697454" cy="4273847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924363"/>
                <a:gridCol w="3924363"/>
                <a:gridCol w="3924363"/>
                <a:gridCol w="3924363"/>
              </a:tblGrid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Output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473" name="Equation"/>
          <p:cNvSpPr txBox="1"/>
          <p:nvPr/>
        </p:nvSpPr>
        <p:spPr>
          <a:xfrm>
            <a:off x="14943889" y="9189383"/>
            <a:ext cx="1754342" cy="45548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474" name="Equation"/>
          <p:cNvSpPr txBox="1"/>
          <p:nvPr/>
        </p:nvSpPr>
        <p:spPr>
          <a:xfrm>
            <a:off x="15045315" y="10003462"/>
            <a:ext cx="512411" cy="39490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475" name="Equation"/>
          <p:cNvSpPr txBox="1"/>
          <p:nvPr/>
        </p:nvSpPr>
        <p:spPr>
          <a:xfrm>
            <a:off x="4163940" y="16191298"/>
            <a:ext cx="1754342" cy="45548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476" name="Equation"/>
          <p:cNvSpPr txBox="1"/>
          <p:nvPr/>
        </p:nvSpPr>
        <p:spPr>
          <a:xfrm>
            <a:off x="15146742" y="11779064"/>
            <a:ext cx="258319" cy="39433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477" name="Equation"/>
          <p:cNvSpPr txBox="1"/>
          <p:nvPr/>
        </p:nvSpPr>
        <p:spPr>
          <a:xfrm>
            <a:off x="16297533" y="10987162"/>
            <a:ext cx="544872" cy="39490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478" name="Possible solution:"/>
          <p:cNvSpPr txBox="1"/>
          <p:nvPr/>
        </p:nvSpPr>
        <p:spPr>
          <a:xfrm>
            <a:off x="19655421" y="7578210"/>
            <a:ext cx="335796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>
                <a:solidFill>
                  <a:srgbClr val="FF4141"/>
                </a:solidFill>
              </a:defRPr>
            </a:lvl1pPr>
          </a:lstStyle>
          <a:p>
            <a:pPr/>
            <a:r>
              <a:t>Possible solution:</a:t>
            </a:r>
          </a:p>
        </p:txBody>
      </p:sp>
      <p:sp>
        <p:nvSpPr>
          <p:cNvPr id="479" name="Text"/>
          <p:cNvSpPr txBox="1"/>
          <p:nvPr/>
        </p:nvSpPr>
        <p:spPr>
          <a:xfrm>
            <a:off x="19760356" y="8590527"/>
            <a:ext cx="1562557" cy="2931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400">
                <a:solidFill>
                  <a:srgbClr val="FF4141"/>
                </a:solidFill>
              </a:defRPr>
            </a:pPr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3700" i="1">
                          <a:solidFill>
                            <a:srgbClr val="FF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700" i="1">
                          <a:solidFill>
                            <a:srgbClr val="FF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70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0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  <a:p>
            <a:pPr>
              <a:defRPr sz="3400">
                <a:solidFill>
                  <a:srgbClr val="FF4141"/>
                </a:solidFill>
              </a:defRPr>
            </a:pPr>
          </a:p>
          <a:p>
            <a:pPr>
              <a:defRPr sz="3400">
                <a:solidFill>
                  <a:srgbClr val="FF4141"/>
                </a:solidFill>
              </a:defRPr>
            </a:pPr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3700" i="1">
                          <a:solidFill>
                            <a:srgbClr val="FF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700" i="1">
                          <a:solidFill>
                            <a:srgbClr val="FF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70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0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  <a:p>
            <a:pPr>
              <a:defRPr sz="3400">
                <a:solidFill>
                  <a:srgbClr val="FF4141"/>
                </a:solidFill>
              </a:defRPr>
            </a:pPr>
          </a:p>
          <a:p>
            <a:pPr>
              <a:defRPr sz="3400">
                <a:solidFill>
                  <a:srgbClr val="FF4141"/>
                </a:solidFill>
              </a:defRPr>
            </a:pPr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370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70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0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1.5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Example: the OR gate"/>
          <p:cNvSpPr txBox="1"/>
          <p:nvPr>
            <p:ph type="title"/>
          </p:nvPr>
        </p:nvSpPr>
        <p:spPr>
          <a:xfrm>
            <a:off x="1329454" y="1149350"/>
            <a:ext cx="22479001" cy="1663700"/>
          </a:xfrm>
          <a:prstGeom prst="rect">
            <a:avLst/>
          </a:prstGeom>
        </p:spPr>
        <p:txBody>
          <a:bodyPr/>
          <a:lstStyle/>
          <a:p>
            <a:pPr/>
            <a:r>
              <a:t>Example: the OR gate</a:t>
            </a:r>
          </a:p>
        </p:txBody>
      </p:sp>
      <p:grpSp>
        <p:nvGrpSpPr>
          <p:cNvPr id="493" name="Group"/>
          <p:cNvGrpSpPr/>
          <p:nvPr/>
        </p:nvGrpSpPr>
        <p:grpSpPr>
          <a:xfrm>
            <a:off x="5743298" y="4064072"/>
            <a:ext cx="13651313" cy="2685894"/>
            <a:chOff x="0" y="0"/>
            <a:chExt cx="13651312" cy="2685893"/>
          </a:xfrm>
        </p:grpSpPr>
        <p:sp>
          <p:nvSpPr>
            <p:cNvPr id="482" name="Line"/>
            <p:cNvSpPr/>
            <p:nvPr/>
          </p:nvSpPr>
          <p:spPr>
            <a:xfrm>
              <a:off x="996799" y="617697"/>
              <a:ext cx="2443840" cy="635616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83" name="Line"/>
            <p:cNvSpPr/>
            <p:nvPr/>
          </p:nvSpPr>
          <p:spPr>
            <a:xfrm flipV="1">
              <a:off x="1008728" y="1695371"/>
              <a:ext cx="2419268" cy="49611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84" name="Line"/>
            <p:cNvSpPr/>
            <p:nvPr/>
          </p:nvSpPr>
          <p:spPr>
            <a:xfrm>
              <a:off x="6935098" y="1500310"/>
              <a:ext cx="2432924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85" name="X1"/>
            <p:cNvSpPr txBox="1"/>
            <p:nvPr/>
          </p:nvSpPr>
          <p:spPr>
            <a:xfrm>
              <a:off x="0" y="283848"/>
              <a:ext cx="753107" cy="699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X1</a:t>
              </a:r>
            </a:p>
          </p:txBody>
        </p:sp>
        <p:sp>
          <p:nvSpPr>
            <p:cNvPr id="486" name="X2"/>
            <p:cNvSpPr txBox="1"/>
            <p:nvPr/>
          </p:nvSpPr>
          <p:spPr>
            <a:xfrm>
              <a:off x="0" y="1757708"/>
              <a:ext cx="753107" cy="699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X2</a:t>
              </a:r>
            </a:p>
          </p:txBody>
        </p:sp>
        <p:sp>
          <p:nvSpPr>
            <p:cNvPr id="487" name="Oval"/>
            <p:cNvSpPr/>
            <p:nvPr/>
          </p:nvSpPr>
          <p:spPr>
            <a:xfrm>
              <a:off x="3437770" y="435906"/>
              <a:ext cx="3497328" cy="2128809"/>
            </a:xfrm>
            <a:prstGeom prst="ellipse">
              <a:avLst/>
            </a:prstGeom>
            <a:noFill/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88" name="Equation"/>
            <p:cNvSpPr txBox="1"/>
            <p:nvPr/>
          </p:nvSpPr>
          <p:spPr>
            <a:xfrm>
              <a:off x="9771819" y="830273"/>
              <a:ext cx="3879494" cy="1218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sz="1800">
                  <a:solidFill>
                    <a:srgbClr val="000000"/>
                  </a:solidFill>
                </a:defRPr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{</m:t>
                    </m:r>
                    <m:eqArr>
                      <m:eqArrPr>
                        <m:ctrlP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e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eqArr>
                  </m:oMath>
                </m:oMathPara>
              </a14:m>
              <a:endParaRPr sz="3900">
                <a:solidFill>
                  <a:srgbClr val="414141"/>
                </a:solidFill>
              </a:endParaRPr>
            </a:p>
          </p:txBody>
        </p:sp>
        <p:sp>
          <p:nvSpPr>
            <p:cNvPr id="489" name="Rectangle"/>
            <p:cNvSpPr txBox="1"/>
            <p:nvPr/>
          </p:nvSpPr>
          <p:spPr>
            <a:xfrm>
              <a:off x="1877251" y="0"/>
              <a:ext cx="828839" cy="9684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100">
                  <a:solidFill>
                    <a:srgbClr val="CF4100"/>
                  </a:solidFill>
                </a:defRPr>
              </a:lvl1pPr>
            </a:lstStyle>
            <a:p>
              <a:pPr/>
              <a14:m>
                <m:oMathPara>
                  <m:oMathParaPr>
                    <m:jc m:val="center"/>
                  </m:oMathParaPr>
                  <m:oMath>
                    <m:sSub>
                      <m:e>
                        <m:r>
                          <a:rPr xmlns:a="http://schemas.openxmlformats.org/drawingml/2006/main" sz="56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56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m:oMathPara>
              </a14:m>
            </a:p>
          </p:txBody>
        </p:sp>
        <p:sp>
          <p:nvSpPr>
            <p:cNvPr id="490" name="Rectangle"/>
            <p:cNvSpPr txBox="1"/>
            <p:nvPr/>
          </p:nvSpPr>
          <p:spPr>
            <a:xfrm>
              <a:off x="1877251" y="1717445"/>
              <a:ext cx="828839" cy="968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100">
                  <a:solidFill>
                    <a:srgbClr val="CF4100"/>
                  </a:solidFill>
                </a:defRPr>
              </a:lvl1pPr>
            </a:lstStyle>
            <a:p>
              <a:pPr/>
              <a14:m>
                <m:oMathPara>
                  <m:oMathParaPr>
                    <m:jc m:val="center"/>
                  </m:oMathParaPr>
                  <m:oMath>
                    <m:sSub>
                      <m:e>
                        <m:r>
                          <a:rPr xmlns:a="http://schemas.openxmlformats.org/drawingml/2006/main" sz="56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56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m:oMathPara>
              </a14:m>
            </a:p>
          </p:txBody>
        </p:sp>
        <p:sp>
          <p:nvSpPr>
            <p:cNvPr id="491" name="Equation"/>
            <p:cNvSpPr txBox="1"/>
            <p:nvPr/>
          </p:nvSpPr>
          <p:spPr>
            <a:xfrm>
              <a:off x="3830235" y="1313975"/>
              <a:ext cx="2598065" cy="3726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sz="1800">
                  <a:solidFill>
                    <a:srgbClr val="000000"/>
                  </a:solidFill>
                </a:defRPr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32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xmlns:a="http://schemas.openxmlformats.org/drawingml/2006/main" sz="32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xmlns:a="http://schemas.openxmlformats.org/drawingml/2006/main" sz="32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m:oMathPara>
              </a14:m>
              <a:endParaRPr sz="3200">
                <a:solidFill>
                  <a:srgbClr val="414141"/>
                </a:solidFill>
              </a:endParaRPr>
            </a:p>
          </p:txBody>
        </p:sp>
        <p:sp>
          <p:nvSpPr>
            <p:cNvPr id="492" name="T"/>
            <p:cNvSpPr txBox="1"/>
            <p:nvPr/>
          </p:nvSpPr>
          <p:spPr>
            <a:xfrm>
              <a:off x="7914664" y="593115"/>
              <a:ext cx="473791" cy="699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</a:t>
              </a:r>
            </a:p>
          </p:txBody>
        </p:sp>
      </p:grpSp>
      <p:graphicFrame>
        <p:nvGraphicFramePr>
          <p:cNvPr id="494" name="Table 1"/>
          <p:cNvGraphicFramePr/>
          <p:nvPr/>
        </p:nvGraphicFramePr>
        <p:xfrm>
          <a:off x="2704260" y="8094281"/>
          <a:ext cx="15697454" cy="4273847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924363"/>
                <a:gridCol w="3924363"/>
                <a:gridCol w="3924363"/>
                <a:gridCol w="3924363"/>
              </a:tblGrid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Output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495" name="Equation"/>
          <p:cNvSpPr txBox="1"/>
          <p:nvPr/>
        </p:nvSpPr>
        <p:spPr>
          <a:xfrm>
            <a:off x="14943889" y="9189383"/>
            <a:ext cx="1754342" cy="45548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496" name="Equation"/>
          <p:cNvSpPr txBox="1"/>
          <p:nvPr/>
        </p:nvSpPr>
        <p:spPr>
          <a:xfrm>
            <a:off x="15045315" y="10003462"/>
            <a:ext cx="512411" cy="39490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497" name="Equation"/>
          <p:cNvSpPr txBox="1"/>
          <p:nvPr/>
        </p:nvSpPr>
        <p:spPr>
          <a:xfrm>
            <a:off x="4163940" y="16191298"/>
            <a:ext cx="1754342" cy="45548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498" name="Equation"/>
          <p:cNvSpPr txBox="1"/>
          <p:nvPr/>
        </p:nvSpPr>
        <p:spPr>
          <a:xfrm>
            <a:off x="15146742" y="11779064"/>
            <a:ext cx="258319" cy="39433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499" name="Equation"/>
          <p:cNvSpPr txBox="1"/>
          <p:nvPr/>
        </p:nvSpPr>
        <p:spPr>
          <a:xfrm>
            <a:off x="16297533" y="10987162"/>
            <a:ext cx="544872" cy="39490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Example: the OR gate"/>
          <p:cNvSpPr txBox="1"/>
          <p:nvPr>
            <p:ph type="title"/>
          </p:nvPr>
        </p:nvSpPr>
        <p:spPr>
          <a:xfrm>
            <a:off x="1329454" y="1149350"/>
            <a:ext cx="22479001" cy="1663700"/>
          </a:xfrm>
          <a:prstGeom prst="rect">
            <a:avLst/>
          </a:prstGeom>
        </p:spPr>
        <p:txBody>
          <a:bodyPr/>
          <a:lstStyle/>
          <a:p>
            <a:pPr/>
            <a:r>
              <a:t>Example: the OR gate</a:t>
            </a:r>
          </a:p>
        </p:txBody>
      </p:sp>
      <p:grpSp>
        <p:nvGrpSpPr>
          <p:cNvPr id="513" name="Group"/>
          <p:cNvGrpSpPr/>
          <p:nvPr/>
        </p:nvGrpSpPr>
        <p:grpSpPr>
          <a:xfrm>
            <a:off x="5743298" y="4064072"/>
            <a:ext cx="13651313" cy="2685894"/>
            <a:chOff x="0" y="0"/>
            <a:chExt cx="13651312" cy="2685893"/>
          </a:xfrm>
        </p:grpSpPr>
        <p:sp>
          <p:nvSpPr>
            <p:cNvPr id="502" name="Line"/>
            <p:cNvSpPr/>
            <p:nvPr/>
          </p:nvSpPr>
          <p:spPr>
            <a:xfrm>
              <a:off x="996799" y="617697"/>
              <a:ext cx="2443840" cy="635616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03" name="Line"/>
            <p:cNvSpPr/>
            <p:nvPr/>
          </p:nvSpPr>
          <p:spPr>
            <a:xfrm flipV="1">
              <a:off x="1008728" y="1695371"/>
              <a:ext cx="2419268" cy="49611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04" name="Line"/>
            <p:cNvSpPr/>
            <p:nvPr/>
          </p:nvSpPr>
          <p:spPr>
            <a:xfrm>
              <a:off x="6935098" y="1500310"/>
              <a:ext cx="2432924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05" name="X1"/>
            <p:cNvSpPr txBox="1"/>
            <p:nvPr/>
          </p:nvSpPr>
          <p:spPr>
            <a:xfrm>
              <a:off x="0" y="283848"/>
              <a:ext cx="753107" cy="699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X1</a:t>
              </a:r>
            </a:p>
          </p:txBody>
        </p:sp>
        <p:sp>
          <p:nvSpPr>
            <p:cNvPr id="506" name="X2"/>
            <p:cNvSpPr txBox="1"/>
            <p:nvPr/>
          </p:nvSpPr>
          <p:spPr>
            <a:xfrm>
              <a:off x="0" y="1757708"/>
              <a:ext cx="753107" cy="699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X2</a:t>
              </a:r>
            </a:p>
          </p:txBody>
        </p:sp>
        <p:sp>
          <p:nvSpPr>
            <p:cNvPr id="507" name="Oval"/>
            <p:cNvSpPr/>
            <p:nvPr/>
          </p:nvSpPr>
          <p:spPr>
            <a:xfrm>
              <a:off x="3437770" y="435906"/>
              <a:ext cx="3497328" cy="2128809"/>
            </a:xfrm>
            <a:prstGeom prst="ellipse">
              <a:avLst/>
            </a:prstGeom>
            <a:noFill/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08" name="Equation"/>
            <p:cNvSpPr txBox="1"/>
            <p:nvPr/>
          </p:nvSpPr>
          <p:spPr>
            <a:xfrm>
              <a:off x="9771819" y="830273"/>
              <a:ext cx="3879494" cy="1218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sz="1800">
                  <a:solidFill>
                    <a:srgbClr val="000000"/>
                  </a:solidFill>
                </a:defRPr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{</m:t>
                    </m:r>
                    <m:eqArr>
                      <m:eqArrPr>
                        <m:ctrlP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e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eqArr>
                  </m:oMath>
                </m:oMathPara>
              </a14:m>
              <a:endParaRPr sz="3900">
                <a:solidFill>
                  <a:srgbClr val="414141"/>
                </a:solidFill>
              </a:endParaRPr>
            </a:p>
          </p:txBody>
        </p:sp>
        <p:sp>
          <p:nvSpPr>
            <p:cNvPr id="509" name="Rectangle"/>
            <p:cNvSpPr txBox="1"/>
            <p:nvPr/>
          </p:nvSpPr>
          <p:spPr>
            <a:xfrm>
              <a:off x="1877251" y="0"/>
              <a:ext cx="828839" cy="9684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100">
                  <a:solidFill>
                    <a:srgbClr val="CF4100"/>
                  </a:solidFill>
                </a:defRPr>
              </a:lvl1pPr>
            </a:lstStyle>
            <a:p>
              <a:pPr/>
              <a14:m>
                <m:oMathPara>
                  <m:oMathParaPr>
                    <m:jc m:val="center"/>
                  </m:oMathParaPr>
                  <m:oMath>
                    <m:sSub>
                      <m:e>
                        <m:r>
                          <a:rPr xmlns:a="http://schemas.openxmlformats.org/drawingml/2006/main" sz="56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56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m:oMathPara>
              </a14:m>
            </a:p>
          </p:txBody>
        </p:sp>
        <p:sp>
          <p:nvSpPr>
            <p:cNvPr id="510" name="Rectangle"/>
            <p:cNvSpPr txBox="1"/>
            <p:nvPr/>
          </p:nvSpPr>
          <p:spPr>
            <a:xfrm>
              <a:off x="1877251" y="1717445"/>
              <a:ext cx="828839" cy="968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100">
                  <a:solidFill>
                    <a:srgbClr val="CF4100"/>
                  </a:solidFill>
                </a:defRPr>
              </a:lvl1pPr>
            </a:lstStyle>
            <a:p>
              <a:pPr/>
              <a14:m>
                <m:oMathPara>
                  <m:oMathParaPr>
                    <m:jc m:val="center"/>
                  </m:oMathParaPr>
                  <m:oMath>
                    <m:sSub>
                      <m:e>
                        <m:r>
                          <a:rPr xmlns:a="http://schemas.openxmlformats.org/drawingml/2006/main" sz="56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56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m:oMathPara>
              </a14:m>
            </a:p>
          </p:txBody>
        </p:sp>
        <p:sp>
          <p:nvSpPr>
            <p:cNvPr id="511" name="Equation"/>
            <p:cNvSpPr txBox="1"/>
            <p:nvPr/>
          </p:nvSpPr>
          <p:spPr>
            <a:xfrm>
              <a:off x="3830235" y="1313975"/>
              <a:ext cx="2598065" cy="3726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sz="1800">
                  <a:solidFill>
                    <a:srgbClr val="000000"/>
                  </a:solidFill>
                </a:defRPr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32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xmlns:a="http://schemas.openxmlformats.org/drawingml/2006/main" sz="32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xmlns:a="http://schemas.openxmlformats.org/drawingml/2006/main" sz="32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m:oMathPara>
              </a14:m>
              <a:endParaRPr sz="3200">
                <a:solidFill>
                  <a:srgbClr val="414141"/>
                </a:solidFill>
              </a:endParaRPr>
            </a:p>
          </p:txBody>
        </p:sp>
        <p:sp>
          <p:nvSpPr>
            <p:cNvPr id="512" name="T"/>
            <p:cNvSpPr txBox="1"/>
            <p:nvPr/>
          </p:nvSpPr>
          <p:spPr>
            <a:xfrm>
              <a:off x="7914664" y="593115"/>
              <a:ext cx="473791" cy="699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</a:t>
              </a:r>
            </a:p>
          </p:txBody>
        </p:sp>
      </p:grpSp>
      <p:graphicFrame>
        <p:nvGraphicFramePr>
          <p:cNvPr id="514" name="Table 1"/>
          <p:cNvGraphicFramePr/>
          <p:nvPr/>
        </p:nvGraphicFramePr>
        <p:xfrm>
          <a:off x="2704260" y="8094281"/>
          <a:ext cx="15697454" cy="4273847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924363"/>
                <a:gridCol w="3924363"/>
                <a:gridCol w="3924363"/>
                <a:gridCol w="3924363"/>
              </a:tblGrid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Output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515" name="Equation"/>
          <p:cNvSpPr txBox="1"/>
          <p:nvPr/>
        </p:nvSpPr>
        <p:spPr>
          <a:xfrm>
            <a:off x="14943889" y="9189383"/>
            <a:ext cx="1754342" cy="45548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516" name="Equation"/>
          <p:cNvSpPr txBox="1"/>
          <p:nvPr/>
        </p:nvSpPr>
        <p:spPr>
          <a:xfrm>
            <a:off x="15045315" y="10003462"/>
            <a:ext cx="512411" cy="39490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517" name="Equation"/>
          <p:cNvSpPr txBox="1"/>
          <p:nvPr/>
        </p:nvSpPr>
        <p:spPr>
          <a:xfrm>
            <a:off x="4163940" y="16191298"/>
            <a:ext cx="1754342" cy="45548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518" name="Equation"/>
          <p:cNvSpPr txBox="1"/>
          <p:nvPr/>
        </p:nvSpPr>
        <p:spPr>
          <a:xfrm>
            <a:off x="15146742" y="11779064"/>
            <a:ext cx="258319" cy="39433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519" name="Equation"/>
          <p:cNvSpPr txBox="1"/>
          <p:nvPr/>
        </p:nvSpPr>
        <p:spPr>
          <a:xfrm>
            <a:off x="16297533" y="10987162"/>
            <a:ext cx="544872" cy="39490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520" name="Possible solution:"/>
          <p:cNvSpPr txBox="1"/>
          <p:nvPr/>
        </p:nvSpPr>
        <p:spPr>
          <a:xfrm>
            <a:off x="19655421" y="7578210"/>
            <a:ext cx="335796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>
                <a:solidFill>
                  <a:srgbClr val="FF4141"/>
                </a:solidFill>
              </a:defRPr>
            </a:lvl1pPr>
          </a:lstStyle>
          <a:p>
            <a:pPr/>
            <a:r>
              <a:t>Possible solution:</a:t>
            </a:r>
          </a:p>
        </p:txBody>
      </p:sp>
      <p:sp>
        <p:nvSpPr>
          <p:cNvPr id="521" name="Text"/>
          <p:cNvSpPr txBox="1"/>
          <p:nvPr/>
        </p:nvSpPr>
        <p:spPr>
          <a:xfrm>
            <a:off x="19773143" y="8590527"/>
            <a:ext cx="1562557" cy="2931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400">
                <a:solidFill>
                  <a:srgbClr val="FF4141"/>
                </a:solidFill>
              </a:defRPr>
            </a:pPr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3700" i="1">
                          <a:solidFill>
                            <a:srgbClr val="FF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700" i="1">
                          <a:solidFill>
                            <a:srgbClr val="FF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70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0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  <a:p>
            <a:pPr>
              <a:defRPr sz="3400">
                <a:solidFill>
                  <a:srgbClr val="FF4141"/>
                </a:solidFill>
              </a:defRPr>
            </a:pPr>
          </a:p>
          <a:p>
            <a:pPr>
              <a:defRPr sz="3400">
                <a:solidFill>
                  <a:srgbClr val="FF4141"/>
                </a:solidFill>
              </a:defRPr>
            </a:pPr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3700" i="1">
                          <a:solidFill>
                            <a:srgbClr val="FF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700" i="1">
                          <a:solidFill>
                            <a:srgbClr val="FF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70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0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  <a:p>
            <a:pPr>
              <a:defRPr sz="3400">
                <a:solidFill>
                  <a:srgbClr val="FF4141"/>
                </a:solidFill>
              </a:defRPr>
            </a:pPr>
          </a:p>
          <a:p>
            <a:pPr>
              <a:defRPr sz="3400">
                <a:solidFill>
                  <a:srgbClr val="FF4141"/>
                </a:solidFill>
              </a:defRPr>
            </a:pPr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370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70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0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0.5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The percep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perceptron</a:t>
            </a:r>
          </a:p>
        </p:txBody>
      </p:sp>
      <p:sp>
        <p:nvSpPr>
          <p:cNvPr id="524" name="Training a perceptron:…"/>
          <p:cNvSpPr txBox="1"/>
          <p:nvPr/>
        </p:nvSpPr>
        <p:spPr>
          <a:xfrm>
            <a:off x="4147878" y="3060700"/>
            <a:ext cx="10032078" cy="2834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b="1" i="1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Training a perceptron: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914400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Find the weights W that minimizes the error function: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25" name="P: number of training data…"/>
          <p:cNvSpPr txBox="1"/>
          <p:nvPr/>
        </p:nvSpPr>
        <p:spPr>
          <a:xfrm>
            <a:off x="14905063" y="4869701"/>
            <a:ext cx="6407180" cy="2452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P: number of training data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14:m>
              <m:oMath>
                <m:sSub>
                  <m:e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</m:oMath>
            </a14:m>
            <a:r>
              <a:t>: training vectors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14:m>
              <m:oMath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Sup>
                  <m:e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  <m:sup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p>
                </m:sSubSup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: output of the perceptron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14:m>
              <m:oMath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: target value for </a:t>
            </a:r>
            <a14:m>
              <m:oMath>
                <m:sSub>
                  <m:e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</m:oMath>
            </a14:m>
          </a:p>
        </p:txBody>
      </p:sp>
      <p:sp>
        <p:nvSpPr>
          <p:cNvPr id="526" name="Rounded Rectangle"/>
          <p:cNvSpPr/>
          <p:nvPr/>
        </p:nvSpPr>
        <p:spPr>
          <a:xfrm>
            <a:off x="4572000" y="4876800"/>
            <a:ext cx="7315200" cy="2438400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27" name="Use steepest descent:…"/>
          <p:cNvSpPr txBox="1"/>
          <p:nvPr/>
        </p:nvSpPr>
        <p:spPr>
          <a:xfrm>
            <a:off x="4402570" y="8721465"/>
            <a:ext cx="5735336" cy="3901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i="1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Use steepest descent:</a:t>
            </a:r>
          </a:p>
          <a:p>
            <a:pPr algn="l" defTabSz="914400">
              <a:defRPr i="1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- </a:t>
            </a:r>
            <a:r>
              <a:rPr>
                <a:solidFill>
                  <a:srgbClr val="FF0000"/>
                </a:solidFill>
              </a:rPr>
              <a:t>compute gradient:</a:t>
            </a:r>
            <a:r>
              <a:t> 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- </a:t>
            </a:r>
            <a:r>
              <a:rPr>
                <a:solidFill>
                  <a:srgbClr val="FF0000"/>
                </a:solidFill>
              </a:rPr>
              <a:t>update weight vector:</a:t>
            </a:r>
            <a:endParaRPr>
              <a:solidFill>
                <a:srgbClr val="FF0000"/>
              </a:solidFill>
            </a:endParaRPr>
          </a:p>
          <a:p>
            <a:pPr algn="l" defTabSz="914400">
              <a:defRPr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- </a:t>
            </a:r>
            <a:r>
              <a:rPr>
                <a:solidFill>
                  <a:srgbClr val="FF0000"/>
                </a:solidFill>
              </a:rPr>
              <a:t>iterate</a:t>
            </a:r>
          </a:p>
        </p:txBody>
      </p:sp>
      <p:sp>
        <p:nvSpPr>
          <p:cNvPr id="528" name="(ε: learning rate)"/>
          <p:cNvSpPr txBox="1"/>
          <p:nvPr/>
        </p:nvSpPr>
        <p:spPr>
          <a:xfrm>
            <a:off x="14855276" y="12737748"/>
            <a:ext cx="3499565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(ε: learning rate)</a:t>
            </a:r>
          </a:p>
        </p:txBody>
      </p:sp>
      <p:sp>
        <p:nvSpPr>
          <p:cNvPr id="529" name="Rounded Rectangle"/>
          <p:cNvSpPr/>
          <p:nvPr/>
        </p:nvSpPr>
        <p:spPr>
          <a:xfrm>
            <a:off x="12157284" y="8854723"/>
            <a:ext cx="6743448" cy="2133601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30" name="Rounded Rectangle"/>
          <p:cNvSpPr/>
          <p:nvPr/>
        </p:nvSpPr>
        <p:spPr>
          <a:xfrm>
            <a:off x="12204786" y="11140723"/>
            <a:ext cx="6858001" cy="1219201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31" name="Equation"/>
          <p:cNvSpPr txBox="1"/>
          <p:nvPr/>
        </p:nvSpPr>
        <p:spPr>
          <a:xfrm>
            <a:off x="12704905" y="11450832"/>
            <a:ext cx="5130812" cy="59898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5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5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5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5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sub>
                  </m:sSub>
                  <m:r>
                    <a:rPr xmlns:a="http://schemas.openxmlformats.org/drawingml/2006/main" sz="5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5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5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5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xmlns:a="http://schemas.openxmlformats.org/drawingml/2006/main" sz="5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sub>
                  </m:sSub>
                  <m:r>
                    <a:rPr xmlns:a="http://schemas.openxmlformats.org/drawingml/2006/main" sz="5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5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ϵ</m:t>
                  </m:r>
                  <m:r>
                    <a:rPr xmlns:a="http://schemas.openxmlformats.org/drawingml/2006/main" sz="5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∇</m:t>
                  </m:r>
                  <m:r>
                    <a:rPr xmlns:a="http://schemas.openxmlformats.org/drawingml/2006/main" sz="5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E</m:t>
                  </m:r>
                </m:oMath>
              </m:oMathPara>
            </a14:m>
            <a:endParaRPr sz="5100">
              <a:solidFill>
                <a:srgbClr val="414141"/>
              </a:solidFill>
            </a:endParaRPr>
          </a:p>
        </p:txBody>
      </p:sp>
      <p:sp>
        <p:nvSpPr>
          <p:cNvPr id="532" name="Equation"/>
          <p:cNvSpPr txBox="1"/>
          <p:nvPr/>
        </p:nvSpPr>
        <p:spPr>
          <a:xfrm>
            <a:off x="12585420" y="9140473"/>
            <a:ext cx="5887175" cy="15621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0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∇</m:t>
                  </m:r>
                  <m:r>
                    <a:rPr xmlns:a="http://schemas.openxmlformats.org/drawingml/2006/main" sz="40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40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d>
                    <m:dPr>
                      <m:ctrlPr>
                        <a:rPr xmlns:a="http://schemas.openxmlformats.org/drawingml/2006/main" sz="40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f>
                        <m:fPr>
                          <m:ctrlPr>
                            <a:rPr xmlns:a="http://schemas.openxmlformats.org/drawingml/2006/main" sz="4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4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xmlns:a="http://schemas.openxmlformats.org/drawingml/2006/main" sz="4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num>
                        <m:den>
                          <m:r>
                            <a:rPr xmlns:a="http://schemas.openxmlformats.org/drawingml/2006/main" sz="4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e>
                              <m:r>
                                <a:rPr xmlns:a="http://schemas.openxmlformats.org/drawingml/2006/main" sz="40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e>
                            <m:sub>
                              <m:r>
                                <a:rPr xmlns:a="http://schemas.openxmlformats.org/drawingml/2006/main" sz="40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xmlns:a="http://schemas.openxmlformats.org/drawingml/2006/main" sz="40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xmlns:a="http://schemas.openxmlformats.org/drawingml/2006/main" sz="4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4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xmlns:a="http://schemas.openxmlformats.org/drawingml/2006/main" sz="4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num>
                        <m:den>
                          <m:r>
                            <a:rPr xmlns:a="http://schemas.openxmlformats.org/drawingml/2006/main" sz="4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e>
                              <m:r>
                                <a:rPr xmlns:a="http://schemas.openxmlformats.org/drawingml/2006/main" sz="40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e>
                            <m:sub>
                              <m:r>
                                <a:rPr xmlns:a="http://schemas.openxmlformats.org/drawingml/2006/main" sz="40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xmlns:a="http://schemas.openxmlformats.org/drawingml/2006/main" sz="40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40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xmlns:a="http://schemas.openxmlformats.org/drawingml/2006/main" sz="40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xmlns:a="http://schemas.openxmlformats.org/drawingml/2006/main" sz="4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4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xmlns:a="http://schemas.openxmlformats.org/drawingml/2006/main" sz="4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num>
                        <m:den>
                          <m:r>
                            <a:rPr xmlns:a="http://schemas.openxmlformats.org/drawingml/2006/main" sz="4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e>
                              <m:r>
                                <a:rPr xmlns:a="http://schemas.openxmlformats.org/drawingml/2006/main" sz="40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e>
                            <m:sub>
                              <m:r>
                                <a:rPr xmlns:a="http://schemas.openxmlformats.org/drawingml/2006/main" sz="40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den>
                      </m:f>
                    </m:e>
                  </m:d>
                </m:oMath>
              </m:oMathPara>
            </a14:m>
            <a:endParaRPr sz="4000">
              <a:solidFill>
                <a:srgbClr val="414141"/>
              </a:solidFill>
            </a:endParaRPr>
          </a:p>
        </p:txBody>
      </p:sp>
      <p:sp>
        <p:nvSpPr>
          <p:cNvPr id="533" name="Equation"/>
          <p:cNvSpPr txBox="1"/>
          <p:nvPr/>
        </p:nvSpPr>
        <p:spPr>
          <a:xfrm>
            <a:off x="5505875" y="5340455"/>
            <a:ext cx="5705946" cy="151109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4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4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4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4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lim>
                  </m:limUpp>
                  <m:sSup>
                    <m:e>
                      <m:d>
                        <m:dPr>
                          <m:ctrlPr>
                            <a:rPr xmlns:a="http://schemas.openxmlformats.org/drawingml/2006/main" sz="4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sz="4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xmlns:a="http://schemas.openxmlformats.org/drawingml/2006/main" sz="4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e>
                              <m:r>
                                <a:rPr xmlns:a="http://schemas.openxmlformats.org/drawingml/2006/main" sz="42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xmlns:a="http://schemas.openxmlformats.org/drawingml/2006/main" sz="42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  <m:sup>
                              <m:r>
                                <a:rPr xmlns:a="http://schemas.openxmlformats.org/drawingml/2006/main" sz="42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bSup>
                          <m:r>
                            <a:rPr xmlns:a="http://schemas.openxmlformats.org/drawingml/2006/main" sz="4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  <m:r>
                            <a:rPr xmlns:a="http://schemas.openxmlformats.org/drawingml/2006/main" sz="4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xmlns:a="http://schemas.openxmlformats.org/drawingml/2006/main" sz="4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4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xmlns:a="http://schemas.openxmlformats.org/drawingml/2006/main" sz="4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e>
                              <m:r>
                                <a:rPr xmlns:a="http://schemas.openxmlformats.org/drawingml/2006/main" sz="42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xmlns:a="http://schemas.openxmlformats.org/drawingml/2006/main" sz="42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xmlns:a="http://schemas.openxmlformats.org/drawingml/2006/main" sz="4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e>
                    <m:sup>
                      <m:r>
                        <a:rPr xmlns:a="http://schemas.openxmlformats.org/drawingml/2006/main" sz="4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  <a:endParaRPr sz="42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Example: the XOR gate"/>
          <p:cNvSpPr txBox="1"/>
          <p:nvPr>
            <p:ph type="title"/>
          </p:nvPr>
        </p:nvSpPr>
        <p:spPr>
          <a:xfrm>
            <a:off x="1329454" y="1149350"/>
            <a:ext cx="22479001" cy="1663700"/>
          </a:xfrm>
          <a:prstGeom prst="rect">
            <a:avLst/>
          </a:prstGeom>
        </p:spPr>
        <p:txBody>
          <a:bodyPr/>
          <a:lstStyle/>
          <a:p>
            <a:pPr/>
            <a:r>
              <a:t>Example: the XOR gate</a:t>
            </a:r>
          </a:p>
        </p:txBody>
      </p:sp>
      <p:grpSp>
        <p:nvGrpSpPr>
          <p:cNvPr id="547" name="Group"/>
          <p:cNvGrpSpPr/>
          <p:nvPr/>
        </p:nvGrpSpPr>
        <p:grpSpPr>
          <a:xfrm>
            <a:off x="5743298" y="4064072"/>
            <a:ext cx="13651313" cy="2685894"/>
            <a:chOff x="0" y="0"/>
            <a:chExt cx="13651312" cy="2685893"/>
          </a:xfrm>
        </p:grpSpPr>
        <p:sp>
          <p:nvSpPr>
            <p:cNvPr id="536" name="Line"/>
            <p:cNvSpPr/>
            <p:nvPr/>
          </p:nvSpPr>
          <p:spPr>
            <a:xfrm>
              <a:off x="996799" y="617697"/>
              <a:ext cx="2443840" cy="635616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37" name="Line"/>
            <p:cNvSpPr/>
            <p:nvPr/>
          </p:nvSpPr>
          <p:spPr>
            <a:xfrm flipV="1">
              <a:off x="1008728" y="1695371"/>
              <a:ext cx="2419268" cy="49611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38" name="Line"/>
            <p:cNvSpPr/>
            <p:nvPr/>
          </p:nvSpPr>
          <p:spPr>
            <a:xfrm>
              <a:off x="6935098" y="1500310"/>
              <a:ext cx="2432924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39" name="X1"/>
            <p:cNvSpPr txBox="1"/>
            <p:nvPr/>
          </p:nvSpPr>
          <p:spPr>
            <a:xfrm>
              <a:off x="0" y="283848"/>
              <a:ext cx="753107" cy="699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X1</a:t>
              </a:r>
            </a:p>
          </p:txBody>
        </p:sp>
        <p:sp>
          <p:nvSpPr>
            <p:cNvPr id="540" name="X2"/>
            <p:cNvSpPr txBox="1"/>
            <p:nvPr/>
          </p:nvSpPr>
          <p:spPr>
            <a:xfrm>
              <a:off x="0" y="1757708"/>
              <a:ext cx="753107" cy="699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X2</a:t>
              </a:r>
            </a:p>
          </p:txBody>
        </p:sp>
        <p:sp>
          <p:nvSpPr>
            <p:cNvPr id="541" name="Oval"/>
            <p:cNvSpPr/>
            <p:nvPr/>
          </p:nvSpPr>
          <p:spPr>
            <a:xfrm>
              <a:off x="3437770" y="435906"/>
              <a:ext cx="3497328" cy="2128809"/>
            </a:xfrm>
            <a:prstGeom prst="ellipse">
              <a:avLst/>
            </a:prstGeom>
            <a:noFill/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42" name="Equation"/>
            <p:cNvSpPr txBox="1"/>
            <p:nvPr/>
          </p:nvSpPr>
          <p:spPr>
            <a:xfrm>
              <a:off x="9771819" y="830273"/>
              <a:ext cx="3879494" cy="1218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sz="1800">
                  <a:solidFill>
                    <a:srgbClr val="000000"/>
                  </a:solidFill>
                </a:defRPr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{</m:t>
                    </m:r>
                    <m:eqArr>
                      <m:eqArrPr>
                        <m:ctrlP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e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eqArr>
                  </m:oMath>
                </m:oMathPara>
              </a14:m>
              <a:endParaRPr sz="3900">
                <a:solidFill>
                  <a:srgbClr val="414141"/>
                </a:solidFill>
              </a:endParaRPr>
            </a:p>
          </p:txBody>
        </p:sp>
        <p:sp>
          <p:nvSpPr>
            <p:cNvPr id="543" name="Rectangle"/>
            <p:cNvSpPr txBox="1"/>
            <p:nvPr/>
          </p:nvSpPr>
          <p:spPr>
            <a:xfrm>
              <a:off x="1877251" y="0"/>
              <a:ext cx="828839" cy="9684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100">
                  <a:solidFill>
                    <a:srgbClr val="CF4100"/>
                  </a:solidFill>
                </a:defRPr>
              </a:lvl1pPr>
            </a:lstStyle>
            <a:p>
              <a:pPr/>
              <a14:m>
                <m:oMathPara>
                  <m:oMathParaPr>
                    <m:jc m:val="center"/>
                  </m:oMathParaPr>
                  <m:oMath>
                    <m:sSub>
                      <m:e>
                        <m:r>
                          <a:rPr xmlns:a="http://schemas.openxmlformats.org/drawingml/2006/main" sz="56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56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m:oMathPara>
              </a14:m>
            </a:p>
          </p:txBody>
        </p:sp>
        <p:sp>
          <p:nvSpPr>
            <p:cNvPr id="544" name="Rectangle"/>
            <p:cNvSpPr txBox="1"/>
            <p:nvPr/>
          </p:nvSpPr>
          <p:spPr>
            <a:xfrm>
              <a:off x="1877251" y="1717445"/>
              <a:ext cx="828839" cy="968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100">
                  <a:solidFill>
                    <a:srgbClr val="CF4100"/>
                  </a:solidFill>
                </a:defRPr>
              </a:lvl1pPr>
            </a:lstStyle>
            <a:p>
              <a:pPr/>
              <a14:m>
                <m:oMathPara>
                  <m:oMathParaPr>
                    <m:jc m:val="center"/>
                  </m:oMathParaPr>
                  <m:oMath>
                    <m:sSub>
                      <m:e>
                        <m:r>
                          <a:rPr xmlns:a="http://schemas.openxmlformats.org/drawingml/2006/main" sz="56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56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m:oMathPara>
              </a14:m>
            </a:p>
          </p:txBody>
        </p:sp>
        <p:sp>
          <p:nvSpPr>
            <p:cNvPr id="545" name="Equation"/>
            <p:cNvSpPr txBox="1"/>
            <p:nvPr/>
          </p:nvSpPr>
          <p:spPr>
            <a:xfrm>
              <a:off x="3830235" y="1313975"/>
              <a:ext cx="2598065" cy="3726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sz="1800">
                  <a:solidFill>
                    <a:srgbClr val="000000"/>
                  </a:solidFill>
                </a:defRPr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32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xmlns:a="http://schemas.openxmlformats.org/drawingml/2006/main" sz="32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xmlns:a="http://schemas.openxmlformats.org/drawingml/2006/main" sz="32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m:oMathPara>
              </a14:m>
              <a:endParaRPr sz="3200">
                <a:solidFill>
                  <a:srgbClr val="414141"/>
                </a:solidFill>
              </a:endParaRPr>
            </a:p>
          </p:txBody>
        </p:sp>
        <p:sp>
          <p:nvSpPr>
            <p:cNvPr id="546" name="T"/>
            <p:cNvSpPr txBox="1"/>
            <p:nvPr/>
          </p:nvSpPr>
          <p:spPr>
            <a:xfrm>
              <a:off x="7914664" y="593115"/>
              <a:ext cx="473791" cy="699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</a:t>
              </a:r>
            </a:p>
          </p:txBody>
        </p:sp>
      </p:grpSp>
      <p:graphicFrame>
        <p:nvGraphicFramePr>
          <p:cNvPr id="548" name="Table 1"/>
          <p:cNvGraphicFramePr/>
          <p:nvPr/>
        </p:nvGraphicFramePr>
        <p:xfrm>
          <a:off x="2704260" y="8094281"/>
          <a:ext cx="15697454" cy="4273847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924363"/>
                <a:gridCol w="3924363"/>
                <a:gridCol w="3924363"/>
                <a:gridCol w="3924363"/>
              </a:tblGrid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Output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549" name="Equation"/>
          <p:cNvSpPr txBox="1"/>
          <p:nvPr/>
        </p:nvSpPr>
        <p:spPr>
          <a:xfrm>
            <a:off x="14943889" y="9189383"/>
            <a:ext cx="1754342" cy="45548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550" name="Equation"/>
          <p:cNvSpPr txBox="1"/>
          <p:nvPr/>
        </p:nvSpPr>
        <p:spPr>
          <a:xfrm>
            <a:off x="15045315" y="10003462"/>
            <a:ext cx="512411" cy="39490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551" name="Equation"/>
          <p:cNvSpPr txBox="1"/>
          <p:nvPr/>
        </p:nvSpPr>
        <p:spPr>
          <a:xfrm>
            <a:off x="4163940" y="16191298"/>
            <a:ext cx="1754342" cy="45548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552" name="Equation"/>
          <p:cNvSpPr txBox="1"/>
          <p:nvPr/>
        </p:nvSpPr>
        <p:spPr>
          <a:xfrm>
            <a:off x="15146742" y="11779064"/>
            <a:ext cx="258319" cy="39433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553" name="Equation"/>
          <p:cNvSpPr txBox="1"/>
          <p:nvPr/>
        </p:nvSpPr>
        <p:spPr>
          <a:xfrm>
            <a:off x="16297533" y="10987162"/>
            <a:ext cx="544872" cy="39490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Example: the XOR gate"/>
          <p:cNvSpPr txBox="1"/>
          <p:nvPr>
            <p:ph type="title"/>
          </p:nvPr>
        </p:nvSpPr>
        <p:spPr>
          <a:xfrm>
            <a:off x="1329454" y="1149350"/>
            <a:ext cx="22479001" cy="1663700"/>
          </a:xfrm>
          <a:prstGeom prst="rect">
            <a:avLst/>
          </a:prstGeom>
        </p:spPr>
        <p:txBody>
          <a:bodyPr/>
          <a:lstStyle/>
          <a:p>
            <a:pPr/>
            <a:r>
              <a:t>Example: the XOR gate</a:t>
            </a:r>
          </a:p>
        </p:txBody>
      </p:sp>
      <p:grpSp>
        <p:nvGrpSpPr>
          <p:cNvPr id="567" name="Group"/>
          <p:cNvGrpSpPr/>
          <p:nvPr/>
        </p:nvGrpSpPr>
        <p:grpSpPr>
          <a:xfrm>
            <a:off x="5743298" y="4064072"/>
            <a:ext cx="13651313" cy="2685894"/>
            <a:chOff x="0" y="0"/>
            <a:chExt cx="13651312" cy="2685893"/>
          </a:xfrm>
        </p:grpSpPr>
        <p:sp>
          <p:nvSpPr>
            <p:cNvPr id="556" name="Line"/>
            <p:cNvSpPr/>
            <p:nvPr/>
          </p:nvSpPr>
          <p:spPr>
            <a:xfrm>
              <a:off x="996799" y="617697"/>
              <a:ext cx="2443840" cy="635616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57" name="Line"/>
            <p:cNvSpPr/>
            <p:nvPr/>
          </p:nvSpPr>
          <p:spPr>
            <a:xfrm flipV="1">
              <a:off x="1008728" y="1695371"/>
              <a:ext cx="2419268" cy="49611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58" name="Line"/>
            <p:cNvSpPr/>
            <p:nvPr/>
          </p:nvSpPr>
          <p:spPr>
            <a:xfrm>
              <a:off x="6935098" y="1500310"/>
              <a:ext cx="2432924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59" name="X1"/>
            <p:cNvSpPr txBox="1"/>
            <p:nvPr/>
          </p:nvSpPr>
          <p:spPr>
            <a:xfrm>
              <a:off x="0" y="283848"/>
              <a:ext cx="753107" cy="699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X1</a:t>
              </a:r>
            </a:p>
          </p:txBody>
        </p:sp>
        <p:sp>
          <p:nvSpPr>
            <p:cNvPr id="560" name="X2"/>
            <p:cNvSpPr txBox="1"/>
            <p:nvPr/>
          </p:nvSpPr>
          <p:spPr>
            <a:xfrm>
              <a:off x="0" y="1757708"/>
              <a:ext cx="753107" cy="699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X2</a:t>
              </a:r>
            </a:p>
          </p:txBody>
        </p:sp>
        <p:sp>
          <p:nvSpPr>
            <p:cNvPr id="561" name="Oval"/>
            <p:cNvSpPr/>
            <p:nvPr/>
          </p:nvSpPr>
          <p:spPr>
            <a:xfrm>
              <a:off x="3437770" y="435906"/>
              <a:ext cx="3497328" cy="2128809"/>
            </a:xfrm>
            <a:prstGeom prst="ellipse">
              <a:avLst/>
            </a:prstGeom>
            <a:noFill/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62" name="Equation"/>
            <p:cNvSpPr txBox="1"/>
            <p:nvPr/>
          </p:nvSpPr>
          <p:spPr>
            <a:xfrm>
              <a:off x="9771819" y="830273"/>
              <a:ext cx="3879494" cy="1218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sz="1800">
                  <a:solidFill>
                    <a:srgbClr val="000000"/>
                  </a:solidFill>
                </a:defRPr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{</m:t>
                    </m:r>
                    <m:eqArr>
                      <m:eqArrPr>
                        <m:ctrlP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e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eqArr>
                  </m:oMath>
                </m:oMathPara>
              </a14:m>
              <a:endParaRPr sz="3900">
                <a:solidFill>
                  <a:srgbClr val="414141"/>
                </a:solidFill>
              </a:endParaRPr>
            </a:p>
          </p:txBody>
        </p:sp>
        <p:sp>
          <p:nvSpPr>
            <p:cNvPr id="563" name="Rectangle"/>
            <p:cNvSpPr txBox="1"/>
            <p:nvPr/>
          </p:nvSpPr>
          <p:spPr>
            <a:xfrm>
              <a:off x="1877251" y="0"/>
              <a:ext cx="828839" cy="9684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100">
                  <a:solidFill>
                    <a:srgbClr val="CF4100"/>
                  </a:solidFill>
                </a:defRPr>
              </a:lvl1pPr>
            </a:lstStyle>
            <a:p>
              <a:pPr/>
              <a14:m>
                <m:oMathPara>
                  <m:oMathParaPr>
                    <m:jc m:val="center"/>
                  </m:oMathParaPr>
                  <m:oMath>
                    <m:sSub>
                      <m:e>
                        <m:r>
                          <a:rPr xmlns:a="http://schemas.openxmlformats.org/drawingml/2006/main" sz="56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56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m:oMathPara>
              </a14:m>
            </a:p>
          </p:txBody>
        </p:sp>
        <p:sp>
          <p:nvSpPr>
            <p:cNvPr id="564" name="Rectangle"/>
            <p:cNvSpPr txBox="1"/>
            <p:nvPr/>
          </p:nvSpPr>
          <p:spPr>
            <a:xfrm>
              <a:off x="1877251" y="1717445"/>
              <a:ext cx="828839" cy="968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100">
                  <a:solidFill>
                    <a:srgbClr val="CF4100"/>
                  </a:solidFill>
                </a:defRPr>
              </a:lvl1pPr>
            </a:lstStyle>
            <a:p>
              <a:pPr/>
              <a14:m>
                <m:oMathPara>
                  <m:oMathParaPr>
                    <m:jc m:val="center"/>
                  </m:oMathParaPr>
                  <m:oMath>
                    <m:sSub>
                      <m:e>
                        <m:r>
                          <a:rPr xmlns:a="http://schemas.openxmlformats.org/drawingml/2006/main" sz="56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56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m:oMathPara>
              </a14:m>
            </a:p>
          </p:txBody>
        </p:sp>
        <p:sp>
          <p:nvSpPr>
            <p:cNvPr id="565" name="Equation"/>
            <p:cNvSpPr txBox="1"/>
            <p:nvPr/>
          </p:nvSpPr>
          <p:spPr>
            <a:xfrm>
              <a:off x="3830235" y="1313975"/>
              <a:ext cx="2598065" cy="3726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sz="1800">
                  <a:solidFill>
                    <a:srgbClr val="000000"/>
                  </a:solidFill>
                </a:defRPr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32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xmlns:a="http://schemas.openxmlformats.org/drawingml/2006/main" sz="32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xmlns:a="http://schemas.openxmlformats.org/drawingml/2006/main" sz="32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m:oMathPara>
              </a14:m>
              <a:endParaRPr sz="3200">
                <a:solidFill>
                  <a:srgbClr val="414141"/>
                </a:solidFill>
              </a:endParaRPr>
            </a:p>
          </p:txBody>
        </p:sp>
        <p:sp>
          <p:nvSpPr>
            <p:cNvPr id="566" name="T"/>
            <p:cNvSpPr txBox="1"/>
            <p:nvPr/>
          </p:nvSpPr>
          <p:spPr>
            <a:xfrm>
              <a:off x="7914664" y="593115"/>
              <a:ext cx="473791" cy="699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</a:t>
              </a:r>
            </a:p>
          </p:txBody>
        </p:sp>
      </p:grpSp>
      <p:graphicFrame>
        <p:nvGraphicFramePr>
          <p:cNvPr id="568" name="Table 1"/>
          <p:cNvGraphicFramePr/>
          <p:nvPr/>
        </p:nvGraphicFramePr>
        <p:xfrm>
          <a:off x="2704260" y="8094281"/>
          <a:ext cx="15697454" cy="4273847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924363"/>
                <a:gridCol w="3924363"/>
                <a:gridCol w="3924363"/>
                <a:gridCol w="3924363"/>
              </a:tblGrid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Output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569" name="Equation"/>
          <p:cNvSpPr txBox="1"/>
          <p:nvPr/>
        </p:nvSpPr>
        <p:spPr>
          <a:xfrm>
            <a:off x="14943889" y="9189383"/>
            <a:ext cx="1754342" cy="45548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570" name="Equation"/>
          <p:cNvSpPr txBox="1"/>
          <p:nvPr/>
        </p:nvSpPr>
        <p:spPr>
          <a:xfrm>
            <a:off x="15045315" y="10003462"/>
            <a:ext cx="512411" cy="39490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571" name="Equation"/>
          <p:cNvSpPr txBox="1"/>
          <p:nvPr/>
        </p:nvSpPr>
        <p:spPr>
          <a:xfrm>
            <a:off x="4163940" y="16191298"/>
            <a:ext cx="1754342" cy="45548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572" name="Equation"/>
          <p:cNvSpPr txBox="1"/>
          <p:nvPr/>
        </p:nvSpPr>
        <p:spPr>
          <a:xfrm>
            <a:off x="15146742" y="11779064"/>
            <a:ext cx="258319" cy="39433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573" name="Equation"/>
          <p:cNvSpPr txBox="1"/>
          <p:nvPr/>
        </p:nvSpPr>
        <p:spPr>
          <a:xfrm>
            <a:off x="16297533" y="10987162"/>
            <a:ext cx="544872" cy="39490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574" name="Cannot find a solution…"/>
          <p:cNvSpPr txBox="1"/>
          <p:nvPr/>
        </p:nvSpPr>
        <p:spPr>
          <a:xfrm>
            <a:off x="18812868" y="9293429"/>
            <a:ext cx="5010945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i="1">
                <a:solidFill>
                  <a:srgbClr val="FF4141"/>
                </a:solidFill>
              </a:defRPr>
            </a:pPr>
            <a:r>
              <a:t>Cannot find a solution </a:t>
            </a:r>
          </a:p>
          <a:p>
            <a:pPr algn="l">
              <a:defRPr b="1" i="1">
                <a:solidFill>
                  <a:srgbClr val="FF4141"/>
                </a:solidFill>
              </a:defRPr>
            </a:pPr>
            <a:r>
              <a:t>with a “simple” perceptron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A more complex network the XOR gate"/>
          <p:cNvSpPr txBox="1"/>
          <p:nvPr>
            <p:ph type="title"/>
          </p:nvPr>
        </p:nvSpPr>
        <p:spPr>
          <a:xfrm>
            <a:off x="1329454" y="1149350"/>
            <a:ext cx="22479001" cy="1663700"/>
          </a:xfrm>
          <a:prstGeom prst="rect">
            <a:avLst/>
          </a:prstGeom>
        </p:spPr>
        <p:txBody>
          <a:bodyPr/>
          <a:lstStyle/>
          <a:p>
            <a:pPr/>
            <a:r>
              <a:t>A more complex network the XOR gate</a:t>
            </a:r>
          </a:p>
        </p:txBody>
      </p:sp>
      <p:sp>
        <p:nvSpPr>
          <p:cNvPr id="577" name="Line"/>
          <p:cNvSpPr/>
          <p:nvPr/>
        </p:nvSpPr>
        <p:spPr>
          <a:xfrm>
            <a:off x="3505093" y="4183093"/>
            <a:ext cx="2443841" cy="6356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78" name="Line"/>
          <p:cNvSpPr/>
          <p:nvPr/>
        </p:nvSpPr>
        <p:spPr>
          <a:xfrm flipV="1">
            <a:off x="3522229" y="5342258"/>
            <a:ext cx="2413773" cy="113963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79" name="Line"/>
          <p:cNvSpPr/>
          <p:nvPr/>
        </p:nvSpPr>
        <p:spPr>
          <a:xfrm>
            <a:off x="9264381" y="5004888"/>
            <a:ext cx="378805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80" name="X1"/>
          <p:cNvSpPr txBox="1"/>
          <p:nvPr/>
        </p:nvSpPr>
        <p:spPr>
          <a:xfrm>
            <a:off x="2508294" y="3849244"/>
            <a:ext cx="753107" cy="699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X1</a:t>
            </a:r>
          </a:p>
        </p:txBody>
      </p:sp>
      <p:sp>
        <p:nvSpPr>
          <p:cNvPr id="581" name="X2"/>
          <p:cNvSpPr txBox="1"/>
          <p:nvPr/>
        </p:nvSpPr>
        <p:spPr>
          <a:xfrm>
            <a:off x="2508294" y="6167018"/>
            <a:ext cx="753107" cy="699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X2</a:t>
            </a:r>
          </a:p>
        </p:txBody>
      </p:sp>
      <p:sp>
        <p:nvSpPr>
          <p:cNvPr id="582" name="Equation"/>
          <p:cNvSpPr txBox="1"/>
          <p:nvPr/>
        </p:nvSpPr>
        <p:spPr>
          <a:xfrm>
            <a:off x="9804039" y="4743091"/>
            <a:ext cx="1862390" cy="53111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{</m:t>
                  </m:r>
                  <m:eqArr>
                    <m:eqArrPr>
                      <m:ctrlP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</m:eqArrPr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</m:e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</m:e>
                  </m:eqArr>
                </m:oMath>
              </m:oMathPara>
            </a14:m>
            <a:endParaRPr sz="1700">
              <a:solidFill>
                <a:srgbClr val="414141"/>
              </a:solidFill>
            </a:endParaRPr>
          </a:p>
        </p:txBody>
      </p:sp>
      <p:sp>
        <p:nvSpPr>
          <p:cNvPr id="583" name="Rectangle"/>
          <p:cNvSpPr txBox="1"/>
          <p:nvPr/>
        </p:nvSpPr>
        <p:spPr>
          <a:xfrm>
            <a:off x="4385546" y="3565395"/>
            <a:ext cx="828839" cy="96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00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3500" i="1">
                          <a:solidFill>
                            <a:srgbClr val="00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004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</a:p>
        </p:txBody>
      </p:sp>
      <p:sp>
        <p:nvSpPr>
          <p:cNvPr id="584" name="Rectangle"/>
          <p:cNvSpPr txBox="1"/>
          <p:nvPr/>
        </p:nvSpPr>
        <p:spPr>
          <a:xfrm>
            <a:off x="4385546" y="5692011"/>
            <a:ext cx="828839" cy="96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00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3500" i="1">
                          <a:solidFill>
                            <a:srgbClr val="00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004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</a:p>
        </p:txBody>
      </p:sp>
      <p:sp>
        <p:nvSpPr>
          <p:cNvPr id="585" name="Equation"/>
          <p:cNvSpPr txBox="1"/>
          <p:nvPr/>
        </p:nvSpPr>
        <p:spPr>
          <a:xfrm>
            <a:off x="6441530" y="4818553"/>
            <a:ext cx="2760086" cy="37267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586" name="TA"/>
          <p:cNvSpPr txBox="1"/>
          <p:nvPr/>
        </p:nvSpPr>
        <p:spPr>
          <a:xfrm>
            <a:off x="9214664" y="4283209"/>
            <a:ext cx="657250" cy="678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/>
          <a:p>
            <a:pPr algn="l" defTabSz="914400"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</a:t>
            </a:r>
            <a:r>
              <a:rPr baseline="-5999"/>
              <a:t>A</a:t>
            </a:r>
          </a:p>
        </p:txBody>
      </p:sp>
      <p:graphicFrame>
        <p:nvGraphicFramePr>
          <p:cNvPr id="587" name="Table 1"/>
          <p:cNvGraphicFramePr/>
          <p:nvPr/>
        </p:nvGraphicFramePr>
        <p:xfrm>
          <a:off x="2640327" y="9121947"/>
          <a:ext cx="15697454" cy="4273847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232484"/>
                <a:gridCol w="5232484"/>
                <a:gridCol w="5232484"/>
              </a:tblGrid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Output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588" name="Equation"/>
          <p:cNvSpPr txBox="1"/>
          <p:nvPr/>
        </p:nvSpPr>
        <p:spPr>
          <a:xfrm>
            <a:off x="4163940" y="16191298"/>
            <a:ext cx="1754342" cy="45548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589" name="Oval"/>
          <p:cNvSpPr/>
          <p:nvPr/>
        </p:nvSpPr>
        <p:spPr>
          <a:xfrm>
            <a:off x="6195231" y="4284932"/>
            <a:ext cx="5861282" cy="1439913"/>
          </a:xfrm>
          <a:prstGeom prst="ellipse">
            <a:avLst/>
          </a:prstGeom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590" name="Line"/>
          <p:cNvSpPr/>
          <p:nvPr/>
        </p:nvSpPr>
        <p:spPr>
          <a:xfrm>
            <a:off x="3505093" y="4437959"/>
            <a:ext cx="2596764" cy="1767201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91" name="Line"/>
          <p:cNvSpPr/>
          <p:nvPr/>
        </p:nvSpPr>
        <p:spPr>
          <a:xfrm>
            <a:off x="3661068" y="6712613"/>
            <a:ext cx="2760087" cy="1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92" name="Rectangle"/>
          <p:cNvSpPr txBox="1"/>
          <p:nvPr/>
        </p:nvSpPr>
        <p:spPr>
          <a:xfrm>
            <a:off x="3937150" y="4832085"/>
            <a:ext cx="828839" cy="96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3500" i="1">
                          <a:solidFill>
                            <a:srgbClr val="FF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FF4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</m:oMath>
              </m:oMathPara>
            </a14:m>
          </a:p>
        </p:txBody>
      </p:sp>
      <p:sp>
        <p:nvSpPr>
          <p:cNvPr id="593" name="Rectangle"/>
          <p:cNvSpPr txBox="1"/>
          <p:nvPr/>
        </p:nvSpPr>
        <p:spPr>
          <a:xfrm>
            <a:off x="4626692" y="6463183"/>
            <a:ext cx="828839" cy="96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3500" i="1">
                          <a:solidFill>
                            <a:srgbClr val="FF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FF4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b>
                  </m:sSub>
                </m:oMath>
              </m:oMathPara>
            </a14:m>
          </a:p>
        </p:txBody>
      </p:sp>
      <p:sp>
        <p:nvSpPr>
          <p:cNvPr id="594" name="Line"/>
          <p:cNvSpPr/>
          <p:nvPr/>
        </p:nvSpPr>
        <p:spPr>
          <a:xfrm>
            <a:off x="9420252" y="6712613"/>
            <a:ext cx="378806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95" name="Equation"/>
          <p:cNvSpPr txBox="1"/>
          <p:nvPr/>
        </p:nvSpPr>
        <p:spPr>
          <a:xfrm>
            <a:off x="9959911" y="6450817"/>
            <a:ext cx="1862389" cy="53111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{</m:t>
                  </m:r>
                  <m:eqArr>
                    <m:eqArrPr>
                      <m:ctrlP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</m:eqArrPr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e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e>
                  </m:eqArr>
                </m:oMath>
              </m:oMathPara>
            </a14:m>
            <a:endParaRPr sz="1700">
              <a:solidFill>
                <a:srgbClr val="414141"/>
              </a:solidFill>
            </a:endParaRPr>
          </a:p>
        </p:txBody>
      </p:sp>
      <p:sp>
        <p:nvSpPr>
          <p:cNvPr id="596" name="Equation"/>
          <p:cNvSpPr txBox="1"/>
          <p:nvPr/>
        </p:nvSpPr>
        <p:spPr>
          <a:xfrm>
            <a:off x="6597401" y="6526279"/>
            <a:ext cx="2763562" cy="37670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597" name="TB"/>
          <p:cNvSpPr txBox="1"/>
          <p:nvPr/>
        </p:nvSpPr>
        <p:spPr>
          <a:xfrm>
            <a:off x="9370536" y="5990934"/>
            <a:ext cx="657250" cy="678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/>
          <a:p>
            <a:pPr algn="l" defTabSz="914400"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</a:t>
            </a:r>
            <a:r>
              <a:rPr baseline="-5999"/>
              <a:t>B</a:t>
            </a:r>
          </a:p>
        </p:txBody>
      </p:sp>
      <p:sp>
        <p:nvSpPr>
          <p:cNvPr id="598" name="Oval"/>
          <p:cNvSpPr/>
          <p:nvPr/>
        </p:nvSpPr>
        <p:spPr>
          <a:xfrm>
            <a:off x="6351103" y="5992657"/>
            <a:ext cx="5861282" cy="1439913"/>
          </a:xfrm>
          <a:prstGeom prst="ellipse">
            <a:avLst/>
          </a:prstGeom>
          <a:ln w="25400">
            <a:solidFill>
              <a:srgbClr val="FF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Machine Learn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Machine Learning</a:t>
            </a:r>
          </a:p>
        </p:txBody>
      </p:sp>
      <p:graphicFrame>
        <p:nvGraphicFramePr>
          <p:cNvPr id="155" name="Table 1"/>
          <p:cNvGraphicFramePr/>
          <p:nvPr/>
        </p:nvGraphicFramePr>
        <p:xfrm>
          <a:off x="3960108" y="4988226"/>
          <a:ext cx="15983159" cy="667829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7991579"/>
                <a:gridCol w="7991579"/>
              </a:tblGrid>
              <a:tr h="3339144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500"/>
                        <a:t>Classification of categorization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500"/>
                        <a:t>Clustering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339144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500">
                          <a:solidFill>
                            <a:srgbClr val="414141"/>
                          </a:solidFill>
                        </a:rPr>
                        <a:t>Regression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500">
                          <a:solidFill>
                            <a:srgbClr val="414141"/>
                          </a:solidFill>
                        </a:rPr>
                        <a:t>Dimensionality Reduction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56" name="Supervised learning"/>
          <p:cNvSpPr txBox="1"/>
          <p:nvPr/>
        </p:nvSpPr>
        <p:spPr>
          <a:xfrm>
            <a:off x="5259275" y="4073534"/>
            <a:ext cx="5116043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45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</a:defRPr>
            </a:lvl1pPr>
          </a:lstStyle>
          <a:p>
            <a:pPr/>
            <a:r>
              <a:t>Supervised learning</a:t>
            </a:r>
          </a:p>
        </p:txBody>
      </p:sp>
      <p:sp>
        <p:nvSpPr>
          <p:cNvPr id="157" name="Unsupervised learning"/>
          <p:cNvSpPr txBox="1"/>
          <p:nvPr/>
        </p:nvSpPr>
        <p:spPr>
          <a:xfrm>
            <a:off x="12941475" y="4073534"/>
            <a:ext cx="5814232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45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</a:defRPr>
            </a:lvl1pPr>
          </a:lstStyle>
          <a:p>
            <a:pPr/>
            <a:r>
              <a:t>Unsupervised learning</a:t>
            </a:r>
          </a:p>
        </p:txBody>
      </p:sp>
      <p:sp>
        <p:nvSpPr>
          <p:cNvPr id="158" name="Discrete"/>
          <p:cNvSpPr txBox="1"/>
          <p:nvPr/>
        </p:nvSpPr>
        <p:spPr>
          <a:xfrm rot="16200000">
            <a:off x="2196901" y="6242302"/>
            <a:ext cx="219854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45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</a:defRPr>
            </a:lvl1pPr>
          </a:lstStyle>
          <a:p>
            <a:pPr/>
            <a:r>
              <a:t>Discrete</a:t>
            </a:r>
          </a:p>
        </p:txBody>
      </p:sp>
      <p:sp>
        <p:nvSpPr>
          <p:cNvPr id="159" name="Continuous"/>
          <p:cNvSpPr txBox="1"/>
          <p:nvPr/>
        </p:nvSpPr>
        <p:spPr>
          <a:xfrm rot="16200000">
            <a:off x="1756556" y="9426623"/>
            <a:ext cx="307923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45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</a:defRPr>
            </a:lvl1pPr>
          </a:lstStyle>
          <a:p>
            <a:pPr/>
            <a:r>
              <a:t>Continuous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A more complex network the XOR gate"/>
          <p:cNvSpPr txBox="1"/>
          <p:nvPr>
            <p:ph type="title"/>
          </p:nvPr>
        </p:nvSpPr>
        <p:spPr>
          <a:xfrm>
            <a:off x="1329454" y="1149350"/>
            <a:ext cx="22479001" cy="1663700"/>
          </a:xfrm>
          <a:prstGeom prst="rect">
            <a:avLst/>
          </a:prstGeom>
        </p:spPr>
        <p:txBody>
          <a:bodyPr/>
          <a:lstStyle/>
          <a:p>
            <a:pPr/>
            <a:r>
              <a:t>A more complex network the XOR gate</a:t>
            </a:r>
          </a:p>
        </p:txBody>
      </p:sp>
      <p:sp>
        <p:nvSpPr>
          <p:cNvPr id="601" name="Line"/>
          <p:cNvSpPr/>
          <p:nvPr/>
        </p:nvSpPr>
        <p:spPr>
          <a:xfrm>
            <a:off x="3505093" y="4183093"/>
            <a:ext cx="2443841" cy="6356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02" name="Line"/>
          <p:cNvSpPr/>
          <p:nvPr/>
        </p:nvSpPr>
        <p:spPr>
          <a:xfrm flipV="1">
            <a:off x="3522229" y="5342258"/>
            <a:ext cx="2413773" cy="113963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03" name="Line"/>
          <p:cNvSpPr/>
          <p:nvPr/>
        </p:nvSpPr>
        <p:spPr>
          <a:xfrm>
            <a:off x="9264381" y="5004888"/>
            <a:ext cx="378805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04" name="X1"/>
          <p:cNvSpPr txBox="1"/>
          <p:nvPr/>
        </p:nvSpPr>
        <p:spPr>
          <a:xfrm>
            <a:off x="2508294" y="3849244"/>
            <a:ext cx="753107" cy="699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X1</a:t>
            </a:r>
          </a:p>
        </p:txBody>
      </p:sp>
      <p:sp>
        <p:nvSpPr>
          <p:cNvPr id="605" name="X2"/>
          <p:cNvSpPr txBox="1"/>
          <p:nvPr/>
        </p:nvSpPr>
        <p:spPr>
          <a:xfrm>
            <a:off x="2508294" y="6167018"/>
            <a:ext cx="753107" cy="699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X2</a:t>
            </a:r>
          </a:p>
        </p:txBody>
      </p:sp>
      <p:sp>
        <p:nvSpPr>
          <p:cNvPr id="606" name="Equation"/>
          <p:cNvSpPr txBox="1"/>
          <p:nvPr/>
        </p:nvSpPr>
        <p:spPr>
          <a:xfrm>
            <a:off x="9804039" y="4743091"/>
            <a:ext cx="1930236" cy="53111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{</m:t>
                  </m:r>
                  <m:eqArr>
                    <m:eqArrPr>
                      <m:ctrlP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</m:eqArrPr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</m:e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</m:e>
                  </m:eqArr>
                </m:oMath>
              </m:oMathPara>
            </a14:m>
            <a:endParaRPr sz="1700">
              <a:solidFill>
                <a:srgbClr val="414141"/>
              </a:solidFill>
            </a:endParaRPr>
          </a:p>
        </p:txBody>
      </p:sp>
      <p:sp>
        <p:nvSpPr>
          <p:cNvPr id="607" name="Rectangle"/>
          <p:cNvSpPr txBox="1"/>
          <p:nvPr/>
        </p:nvSpPr>
        <p:spPr>
          <a:xfrm>
            <a:off x="4385546" y="3565395"/>
            <a:ext cx="828839" cy="96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00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3500" i="1">
                          <a:solidFill>
                            <a:srgbClr val="00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004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</a:p>
        </p:txBody>
      </p:sp>
      <p:sp>
        <p:nvSpPr>
          <p:cNvPr id="608" name="Rectangle"/>
          <p:cNvSpPr txBox="1"/>
          <p:nvPr/>
        </p:nvSpPr>
        <p:spPr>
          <a:xfrm>
            <a:off x="4385546" y="5692011"/>
            <a:ext cx="828839" cy="96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00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3500" i="1">
                          <a:solidFill>
                            <a:srgbClr val="00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004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</a:p>
        </p:txBody>
      </p:sp>
      <p:sp>
        <p:nvSpPr>
          <p:cNvPr id="609" name="Equation"/>
          <p:cNvSpPr txBox="1"/>
          <p:nvPr/>
        </p:nvSpPr>
        <p:spPr>
          <a:xfrm>
            <a:off x="6441530" y="4818553"/>
            <a:ext cx="2760086" cy="37267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610" name="TA"/>
          <p:cNvSpPr txBox="1"/>
          <p:nvPr/>
        </p:nvSpPr>
        <p:spPr>
          <a:xfrm>
            <a:off x="9214664" y="4283209"/>
            <a:ext cx="657250" cy="678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/>
          <a:p>
            <a:pPr algn="l" defTabSz="914400"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</a:t>
            </a:r>
            <a:r>
              <a:rPr baseline="-5999"/>
              <a:t>A</a:t>
            </a:r>
          </a:p>
        </p:txBody>
      </p:sp>
      <p:graphicFrame>
        <p:nvGraphicFramePr>
          <p:cNvPr id="611" name="Table 1"/>
          <p:cNvGraphicFramePr/>
          <p:nvPr/>
        </p:nvGraphicFramePr>
        <p:xfrm>
          <a:off x="2640327" y="9121947"/>
          <a:ext cx="15697454" cy="4273847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232484"/>
                <a:gridCol w="5232484"/>
                <a:gridCol w="5232484"/>
              </a:tblGrid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Output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612" name="Equation"/>
          <p:cNvSpPr txBox="1"/>
          <p:nvPr/>
        </p:nvSpPr>
        <p:spPr>
          <a:xfrm>
            <a:off x="4163940" y="16191298"/>
            <a:ext cx="1754342" cy="45548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613" name="Oval"/>
          <p:cNvSpPr/>
          <p:nvPr/>
        </p:nvSpPr>
        <p:spPr>
          <a:xfrm>
            <a:off x="6195231" y="4284932"/>
            <a:ext cx="5861282" cy="1439913"/>
          </a:xfrm>
          <a:prstGeom prst="ellipse">
            <a:avLst/>
          </a:prstGeom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614" name="Line"/>
          <p:cNvSpPr/>
          <p:nvPr/>
        </p:nvSpPr>
        <p:spPr>
          <a:xfrm>
            <a:off x="3505093" y="4437959"/>
            <a:ext cx="2596764" cy="1767201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15" name="Line"/>
          <p:cNvSpPr/>
          <p:nvPr/>
        </p:nvSpPr>
        <p:spPr>
          <a:xfrm>
            <a:off x="3661068" y="6712613"/>
            <a:ext cx="2760087" cy="1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16" name="Rectangle"/>
          <p:cNvSpPr txBox="1"/>
          <p:nvPr/>
        </p:nvSpPr>
        <p:spPr>
          <a:xfrm>
            <a:off x="3937150" y="4832085"/>
            <a:ext cx="828839" cy="96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3500" i="1">
                          <a:solidFill>
                            <a:srgbClr val="FF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FF4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</m:oMath>
              </m:oMathPara>
            </a14:m>
          </a:p>
        </p:txBody>
      </p:sp>
      <p:sp>
        <p:nvSpPr>
          <p:cNvPr id="617" name="Rectangle"/>
          <p:cNvSpPr txBox="1"/>
          <p:nvPr/>
        </p:nvSpPr>
        <p:spPr>
          <a:xfrm>
            <a:off x="4626692" y="6463183"/>
            <a:ext cx="828839" cy="96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3500" i="1">
                          <a:solidFill>
                            <a:srgbClr val="FF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FF4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b>
                  </m:sSub>
                </m:oMath>
              </m:oMathPara>
            </a14:m>
          </a:p>
        </p:txBody>
      </p:sp>
      <p:sp>
        <p:nvSpPr>
          <p:cNvPr id="618" name="Line"/>
          <p:cNvSpPr/>
          <p:nvPr/>
        </p:nvSpPr>
        <p:spPr>
          <a:xfrm>
            <a:off x="9420252" y="6712613"/>
            <a:ext cx="378806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19" name="Equation"/>
          <p:cNvSpPr txBox="1"/>
          <p:nvPr/>
        </p:nvSpPr>
        <p:spPr>
          <a:xfrm>
            <a:off x="9959911" y="6450817"/>
            <a:ext cx="1933915" cy="53111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{</m:t>
                  </m:r>
                  <m:eqArr>
                    <m:eqArrPr>
                      <m:ctrlP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</m:eqArrPr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e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e>
                  </m:eqArr>
                </m:oMath>
              </m:oMathPara>
            </a14:m>
            <a:endParaRPr sz="1700">
              <a:solidFill>
                <a:srgbClr val="414141"/>
              </a:solidFill>
            </a:endParaRPr>
          </a:p>
        </p:txBody>
      </p:sp>
      <p:sp>
        <p:nvSpPr>
          <p:cNvPr id="620" name="Equation"/>
          <p:cNvSpPr txBox="1"/>
          <p:nvPr/>
        </p:nvSpPr>
        <p:spPr>
          <a:xfrm>
            <a:off x="6597401" y="6526279"/>
            <a:ext cx="2763562" cy="37670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621" name="TB"/>
          <p:cNvSpPr txBox="1"/>
          <p:nvPr/>
        </p:nvSpPr>
        <p:spPr>
          <a:xfrm>
            <a:off x="9370536" y="5990934"/>
            <a:ext cx="657250" cy="678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/>
          <a:p>
            <a:pPr algn="l" defTabSz="914400"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</a:t>
            </a:r>
            <a:r>
              <a:rPr baseline="-5999"/>
              <a:t>B</a:t>
            </a:r>
          </a:p>
        </p:txBody>
      </p:sp>
      <p:sp>
        <p:nvSpPr>
          <p:cNvPr id="622" name="Oval"/>
          <p:cNvSpPr/>
          <p:nvPr/>
        </p:nvSpPr>
        <p:spPr>
          <a:xfrm>
            <a:off x="6351103" y="5992657"/>
            <a:ext cx="5861282" cy="1439913"/>
          </a:xfrm>
          <a:prstGeom prst="ellipse">
            <a:avLst/>
          </a:prstGeom>
          <a:ln w="25400">
            <a:solidFill>
              <a:srgbClr val="FF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623" name="Line"/>
          <p:cNvSpPr/>
          <p:nvPr/>
        </p:nvSpPr>
        <p:spPr>
          <a:xfrm>
            <a:off x="12658899" y="5127600"/>
            <a:ext cx="2761116" cy="630033"/>
          </a:xfrm>
          <a:prstGeom prst="line">
            <a:avLst/>
          </a:prstGeom>
          <a:ln w="25400">
            <a:solidFill>
              <a:srgbClr val="0000FF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24" name="Rectangle"/>
          <p:cNvSpPr txBox="1"/>
          <p:nvPr/>
        </p:nvSpPr>
        <p:spPr>
          <a:xfrm>
            <a:off x="14025241" y="4596832"/>
            <a:ext cx="828839" cy="96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4E41FF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3500" i="1">
                          <a:solidFill>
                            <a:srgbClr val="4D40FF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4D40FF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</m:oMath>
              </m:oMathPara>
            </a14:m>
          </a:p>
        </p:txBody>
      </p:sp>
      <p:sp>
        <p:nvSpPr>
          <p:cNvPr id="625" name="Line"/>
          <p:cNvSpPr/>
          <p:nvPr/>
        </p:nvSpPr>
        <p:spPr>
          <a:xfrm flipV="1">
            <a:off x="12610739" y="6590227"/>
            <a:ext cx="2762275" cy="267204"/>
          </a:xfrm>
          <a:prstGeom prst="line">
            <a:avLst/>
          </a:prstGeom>
          <a:ln w="25400">
            <a:solidFill>
              <a:srgbClr val="0000FF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26" name="Rectangle"/>
          <p:cNvSpPr txBox="1"/>
          <p:nvPr/>
        </p:nvSpPr>
        <p:spPr>
          <a:xfrm>
            <a:off x="13576845" y="5863523"/>
            <a:ext cx="828839" cy="968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4E41FF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3500" i="1">
                          <a:solidFill>
                            <a:srgbClr val="4D40FF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4D40FF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</m:oMath>
              </m:oMathPara>
            </a14:m>
          </a:p>
        </p:txBody>
      </p:sp>
      <p:sp>
        <p:nvSpPr>
          <p:cNvPr id="627" name="Equation"/>
          <p:cNvSpPr txBox="1"/>
          <p:nvPr/>
        </p:nvSpPr>
        <p:spPr>
          <a:xfrm>
            <a:off x="19124587" y="5914438"/>
            <a:ext cx="1733605" cy="53111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{</m:t>
                  </m:r>
                  <m:eqArr>
                    <m:eqArrPr>
                      <m:ctrlP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</m:eqArrPr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</m:eqArr>
                </m:oMath>
              </m:oMathPara>
            </a14:m>
            <a:endParaRPr sz="1700">
              <a:solidFill>
                <a:srgbClr val="414141"/>
              </a:solidFill>
            </a:endParaRPr>
          </a:p>
        </p:txBody>
      </p:sp>
      <p:sp>
        <p:nvSpPr>
          <p:cNvPr id="628" name="Equation"/>
          <p:cNvSpPr txBox="1"/>
          <p:nvPr/>
        </p:nvSpPr>
        <p:spPr>
          <a:xfrm>
            <a:off x="15762078" y="5989901"/>
            <a:ext cx="2693689" cy="37714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629" name="T"/>
          <p:cNvSpPr txBox="1"/>
          <p:nvPr/>
        </p:nvSpPr>
        <p:spPr>
          <a:xfrm>
            <a:off x="18535212" y="5454556"/>
            <a:ext cx="657250" cy="678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</a:t>
            </a:r>
          </a:p>
        </p:txBody>
      </p:sp>
      <p:sp>
        <p:nvSpPr>
          <p:cNvPr id="630" name="Oval"/>
          <p:cNvSpPr/>
          <p:nvPr/>
        </p:nvSpPr>
        <p:spPr>
          <a:xfrm>
            <a:off x="15515780" y="5456279"/>
            <a:ext cx="5861281" cy="1439913"/>
          </a:xfrm>
          <a:prstGeom prst="ellipse">
            <a:avLst/>
          </a:prstGeom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631" name="Line"/>
          <p:cNvSpPr/>
          <p:nvPr/>
        </p:nvSpPr>
        <p:spPr>
          <a:xfrm>
            <a:off x="18621568" y="6179996"/>
            <a:ext cx="378806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A more complex network the XOR gate"/>
          <p:cNvSpPr txBox="1"/>
          <p:nvPr>
            <p:ph type="title"/>
          </p:nvPr>
        </p:nvSpPr>
        <p:spPr>
          <a:xfrm>
            <a:off x="1329454" y="1149350"/>
            <a:ext cx="22479001" cy="1663700"/>
          </a:xfrm>
          <a:prstGeom prst="rect">
            <a:avLst/>
          </a:prstGeom>
        </p:spPr>
        <p:txBody>
          <a:bodyPr/>
          <a:lstStyle/>
          <a:p>
            <a:pPr/>
            <a:r>
              <a:t>A more complex network the XOR gate</a:t>
            </a:r>
          </a:p>
        </p:txBody>
      </p:sp>
      <p:sp>
        <p:nvSpPr>
          <p:cNvPr id="634" name="Line"/>
          <p:cNvSpPr/>
          <p:nvPr/>
        </p:nvSpPr>
        <p:spPr>
          <a:xfrm>
            <a:off x="3505093" y="4183093"/>
            <a:ext cx="2443841" cy="6356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35" name="Line"/>
          <p:cNvSpPr/>
          <p:nvPr/>
        </p:nvSpPr>
        <p:spPr>
          <a:xfrm flipV="1">
            <a:off x="3522229" y="5342258"/>
            <a:ext cx="2413773" cy="113963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36" name="Line"/>
          <p:cNvSpPr/>
          <p:nvPr/>
        </p:nvSpPr>
        <p:spPr>
          <a:xfrm>
            <a:off x="9264381" y="5004888"/>
            <a:ext cx="378805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37" name="X1"/>
          <p:cNvSpPr txBox="1"/>
          <p:nvPr/>
        </p:nvSpPr>
        <p:spPr>
          <a:xfrm>
            <a:off x="2508294" y="3849244"/>
            <a:ext cx="753107" cy="699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X1</a:t>
            </a:r>
          </a:p>
        </p:txBody>
      </p:sp>
      <p:sp>
        <p:nvSpPr>
          <p:cNvPr id="638" name="X2"/>
          <p:cNvSpPr txBox="1"/>
          <p:nvPr/>
        </p:nvSpPr>
        <p:spPr>
          <a:xfrm>
            <a:off x="2508294" y="6167018"/>
            <a:ext cx="753107" cy="699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X2</a:t>
            </a:r>
          </a:p>
        </p:txBody>
      </p:sp>
      <p:sp>
        <p:nvSpPr>
          <p:cNvPr id="639" name="Equation"/>
          <p:cNvSpPr txBox="1"/>
          <p:nvPr/>
        </p:nvSpPr>
        <p:spPr>
          <a:xfrm>
            <a:off x="9804039" y="4743091"/>
            <a:ext cx="1930236" cy="53111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{</m:t>
                  </m:r>
                  <m:eqArr>
                    <m:eqArrPr>
                      <m:ctrlP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</m:eqArrPr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</m:e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</m:e>
                  </m:eqArr>
                </m:oMath>
              </m:oMathPara>
            </a14:m>
            <a:endParaRPr sz="1700">
              <a:solidFill>
                <a:srgbClr val="414141"/>
              </a:solidFill>
            </a:endParaRPr>
          </a:p>
        </p:txBody>
      </p:sp>
      <p:sp>
        <p:nvSpPr>
          <p:cNvPr id="640" name="Rectangle"/>
          <p:cNvSpPr txBox="1"/>
          <p:nvPr/>
        </p:nvSpPr>
        <p:spPr>
          <a:xfrm>
            <a:off x="4385546" y="3565395"/>
            <a:ext cx="828839" cy="96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00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3500" i="1">
                          <a:solidFill>
                            <a:srgbClr val="00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004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</a:p>
        </p:txBody>
      </p:sp>
      <p:sp>
        <p:nvSpPr>
          <p:cNvPr id="641" name="Rectangle"/>
          <p:cNvSpPr txBox="1"/>
          <p:nvPr/>
        </p:nvSpPr>
        <p:spPr>
          <a:xfrm>
            <a:off x="4385546" y="5692011"/>
            <a:ext cx="828839" cy="96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00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3500" i="1">
                          <a:solidFill>
                            <a:srgbClr val="00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004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</a:p>
        </p:txBody>
      </p:sp>
      <p:sp>
        <p:nvSpPr>
          <p:cNvPr id="642" name="Equation"/>
          <p:cNvSpPr txBox="1"/>
          <p:nvPr/>
        </p:nvSpPr>
        <p:spPr>
          <a:xfrm>
            <a:off x="6441530" y="4818553"/>
            <a:ext cx="2760086" cy="37267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643" name="TA"/>
          <p:cNvSpPr txBox="1"/>
          <p:nvPr/>
        </p:nvSpPr>
        <p:spPr>
          <a:xfrm>
            <a:off x="9214664" y="4283209"/>
            <a:ext cx="657250" cy="678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/>
          <a:p>
            <a:pPr algn="l" defTabSz="914400"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</a:t>
            </a:r>
            <a:r>
              <a:rPr baseline="-5999"/>
              <a:t>A</a:t>
            </a:r>
          </a:p>
        </p:txBody>
      </p:sp>
      <p:graphicFrame>
        <p:nvGraphicFramePr>
          <p:cNvPr id="644" name="Table 1"/>
          <p:cNvGraphicFramePr/>
          <p:nvPr/>
        </p:nvGraphicFramePr>
        <p:xfrm>
          <a:off x="2640327" y="9121947"/>
          <a:ext cx="15697454" cy="4273847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616242"/>
                <a:gridCol w="2616242"/>
                <a:gridCol w="2616242"/>
                <a:gridCol w="2616242"/>
                <a:gridCol w="2616242"/>
                <a:gridCol w="2616242"/>
              </a:tblGrid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Output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  <a:r>
                        <a:t>S</a:t>
                      </a:r>
                      <a:r>
                        <a:rPr baseline="-5999"/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  <a:r>
                        <a:t>S</a:t>
                      </a:r>
                      <a:r>
                        <a:rPr baseline="-5999"/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i="1"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i="1"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645" name="Equation"/>
          <p:cNvSpPr txBox="1"/>
          <p:nvPr/>
        </p:nvSpPr>
        <p:spPr>
          <a:xfrm>
            <a:off x="11171849" y="10212309"/>
            <a:ext cx="1754342" cy="45548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646" name="Equation"/>
          <p:cNvSpPr txBox="1"/>
          <p:nvPr/>
        </p:nvSpPr>
        <p:spPr>
          <a:xfrm>
            <a:off x="11580153" y="11061417"/>
            <a:ext cx="512411" cy="39490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647" name="Equation"/>
          <p:cNvSpPr txBox="1"/>
          <p:nvPr/>
        </p:nvSpPr>
        <p:spPr>
          <a:xfrm>
            <a:off x="4163940" y="16191298"/>
            <a:ext cx="1754342" cy="45548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648" name="Equation"/>
          <p:cNvSpPr txBox="1"/>
          <p:nvPr/>
        </p:nvSpPr>
        <p:spPr>
          <a:xfrm>
            <a:off x="11668793" y="11971728"/>
            <a:ext cx="544872" cy="39490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649" name="Oval"/>
          <p:cNvSpPr/>
          <p:nvPr/>
        </p:nvSpPr>
        <p:spPr>
          <a:xfrm>
            <a:off x="6195231" y="4284932"/>
            <a:ext cx="5861282" cy="1439913"/>
          </a:xfrm>
          <a:prstGeom prst="ellipse">
            <a:avLst/>
          </a:prstGeom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650" name="Line"/>
          <p:cNvSpPr/>
          <p:nvPr/>
        </p:nvSpPr>
        <p:spPr>
          <a:xfrm>
            <a:off x="3505093" y="4437959"/>
            <a:ext cx="2596764" cy="1767201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51" name="Line"/>
          <p:cNvSpPr/>
          <p:nvPr/>
        </p:nvSpPr>
        <p:spPr>
          <a:xfrm>
            <a:off x="3661068" y="6712613"/>
            <a:ext cx="2760087" cy="1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52" name="Rectangle"/>
          <p:cNvSpPr txBox="1"/>
          <p:nvPr/>
        </p:nvSpPr>
        <p:spPr>
          <a:xfrm>
            <a:off x="3937150" y="4832085"/>
            <a:ext cx="828839" cy="96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3500" i="1">
                          <a:solidFill>
                            <a:srgbClr val="FF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FF4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</m:oMath>
              </m:oMathPara>
            </a14:m>
          </a:p>
        </p:txBody>
      </p:sp>
      <p:sp>
        <p:nvSpPr>
          <p:cNvPr id="653" name="Rectangle"/>
          <p:cNvSpPr txBox="1"/>
          <p:nvPr/>
        </p:nvSpPr>
        <p:spPr>
          <a:xfrm>
            <a:off x="4626692" y="6463183"/>
            <a:ext cx="828839" cy="96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3500" i="1">
                          <a:solidFill>
                            <a:srgbClr val="FF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FF4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b>
                  </m:sSub>
                </m:oMath>
              </m:oMathPara>
            </a14:m>
          </a:p>
        </p:txBody>
      </p:sp>
      <p:sp>
        <p:nvSpPr>
          <p:cNvPr id="654" name="Line"/>
          <p:cNvSpPr/>
          <p:nvPr/>
        </p:nvSpPr>
        <p:spPr>
          <a:xfrm>
            <a:off x="9420252" y="6712613"/>
            <a:ext cx="378806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55" name="Equation"/>
          <p:cNvSpPr txBox="1"/>
          <p:nvPr/>
        </p:nvSpPr>
        <p:spPr>
          <a:xfrm>
            <a:off x="9959911" y="6450817"/>
            <a:ext cx="1933915" cy="53111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{</m:t>
                  </m:r>
                  <m:eqArr>
                    <m:eqArrPr>
                      <m:ctrlP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</m:eqArrPr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e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e>
                  </m:eqArr>
                </m:oMath>
              </m:oMathPara>
            </a14:m>
            <a:endParaRPr sz="1700">
              <a:solidFill>
                <a:srgbClr val="414141"/>
              </a:solidFill>
            </a:endParaRPr>
          </a:p>
        </p:txBody>
      </p:sp>
      <p:sp>
        <p:nvSpPr>
          <p:cNvPr id="656" name="Equation"/>
          <p:cNvSpPr txBox="1"/>
          <p:nvPr/>
        </p:nvSpPr>
        <p:spPr>
          <a:xfrm>
            <a:off x="6597401" y="6526279"/>
            <a:ext cx="2763562" cy="37670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657" name="TB"/>
          <p:cNvSpPr txBox="1"/>
          <p:nvPr/>
        </p:nvSpPr>
        <p:spPr>
          <a:xfrm>
            <a:off x="9370536" y="5990934"/>
            <a:ext cx="657250" cy="678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/>
          <a:p>
            <a:pPr algn="l" defTabSz="914400"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</a:t>
            </a:r>
            <a:r>
              <a:rPr baseline="-5999"/>
              <a:t>B</a:t>
            </a:r>
          </a:p>
        </p:txBody>
      </p:sp>
      <p:sp>
        <p:nvSpPr>
          <p:cNvPr id="658" name="Oval"/>
          <p:cNvSpPr/>
          <p:nvPr/>
        </p:nvSpPr>
        <p:spPr>
          <a:xfrm>
            <a:off x="6351103" y="5992657"/>
            <a:ext cx="5861282" cy="1439913"/>
          </a:xfrm>
          <a:prstGeom prst="ellipse">
            <a:avLst/>
          </a:prstGeom>
          <a:ln w="25400">
            <a:solidFill>
              <a:srgbClr val="FF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659" name="Line"/>
          <p:cNvSpPr/>
          <p:nvPr/>
        </p:nvSpPr>
        <p:spPr>
          <a:xfrm>
            <a:off x="12658899" y="5127600"/>
            <a:ext cx="2761116" cy="630033"/>
          </a:xfrm>
          <a:prstGeom prst="line">
            <a:avLst/>
          </a:prstGeom>
          <a:ln w="25400">
            <a:solidFill>
              <a:srgbClr val="0000FF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60" name="Rectangle"/>
          <p:cNvSpPr txBox="1"/>
          <p:nvPr/>
        </p:nvSpPr>
        <p:spPr>
          <a:xfrm>
            <a:off x="14025241" y="4596832"/>
            <a:ext cx="828839" cy="96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4E41FF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3500" i="1">
                          <a:solidFill>
                            <a:srgbClr val="4D40FF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4D40FF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</m:oMath>
              </m:oMathPara>
            </a14:m>
          </a:p>
        </p:txBody>
      </p:sp>
      <p:sp>
        <p:nvSpPr>
          <p:cNvPr id="661" name="Line"/>
          <p:cNvSpPr/>
          <p:nvPr/>
        </p:nvSpPr>
        <p:spPr>
          <a:xfrm flipV="1">
            <a:off x="12610739" y="6590227"/>
            <a:ext cx="2762275" cy="267204"/>
          </a:xfrm>
          <a:prstGeom prst="line">
            <a:avLst/>
          </a:prstGeom>
          <a:ln w="25400">
            <a:solidFill>
              <a:srgbClr val="0000FF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62" name="Rectangle"/>
          <p:cNvSpPr txBox="1"/>
          <p:nvPr/>
        </p:nvSpPr>
        <p:spPr>
          <a:xfrm>
            <a:off x="13576845" y="5863523"/>
            <a:ext cx="828839" cy="968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4E41FF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3500" i="1">
                          <a:solidFill>
                            <a:srgbClr val="4D40FF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4D40FF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</m:oMath>
              </m:oMathPara>
            </a14:m>
          </a:p>
        </p:txBody>
      </p:sp>
      <p:sp>
        <p:nvSpPr>
          <p:cNvPr id="663" name="Equation"/>
          <p:cNvSpPr txBox="1"/>
          <p:nvPr/>
        </p:nvSpPr>
        <p:spPr>
          <a:xfrm>
            <a:off x="19124587" y="5914438"/>
            <a:ext cx="1733605" cy="53111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{</m:t>
                  </m:r>
                  <m:eqArr>
                    <m:eqArrPr>
                      <m:ctrlP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</m:eqArrPr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</m:eqArr>
                </m:oMath>
              </m:oMathPara>
            </a14:m>
            <a:endParaRPr sz="1700">
              <a:solidFill>
                <a:srgbClr val="414141"/>
              </a:solidFill>
            </a:endParaRPr>
          </a:p>
        </p:txBody>
      </p:sp>
      <p:sp>
        <p:nvSpPr>
          <p:cNvPr id="664" name="Equation"/>
          <p:cNvSpPr txBox="1"/>
          <p:nvPr/>
        </p:nvSpPr>
        <p:spPr>
          <a:xfrm>
            <a:off x="15762078" y="5989901"/>
            <a:ext cx="2693689" cy="37714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665" name="T"/>
          <p:cNvSpPr txBox="1"/>
          <p:nvPr/>
        </p:nvSpPr>
        <p:spPr>
          <a:xfrm>
            <a:off x="18535212" y="5454556"/>
            <a:ext cx="657250" cy="678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</a:t>
            </a:r>
          </a:p>
        </p:txBody>
      </p:sp>
      <p:sp>
        <p:nvSpPr>
          <p:cNvPr id="666" name="Oval"/>
          <p:cNvSpPr/>
          <p:nvPr/>
        </p:nvSpPr>
        <p:spPr>
          <a:xfrm>
            <a:off x="15515780" y="5456279"/>
            <a:ext cx="5861281" cy="1439913"/>
          </a:xfrm>
          <a:prstGeom prst="ellipse">
            <a:avLst/>
          </a:prstGeom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667" name="Line"/>
          <p:cNvSpPr/>
          <p:nvPr/>
        </p:nvSpPr>
        <p:spPr>
          <a:xfrm>
            <a:off x="18621568" y="6179996"/>
            <a:ext cx="378806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68" name="“Hidden layer”"/>
          <p:cNvSpPr txBox="1"/>
          <p:nvPr/>
        </p:nvSpPr>
        <p:spPr>
          <a:xfrm>
            <a:off x="7696824" y="7846728"/>
            <a:ext cx="2858097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>
                <a:solidFill>
                  <a:srgbClr val="FF4141"/>
                </a:solidFill>
              </a:defRPr>
            </a:lvl1pPr>
          </a:lstStyle>
          <a:p>
            <a:pPr/>
            <a:r>
              <a:t>“Hidden layer”</a:t>
            </a:r>
          </a:p>
        </p:txBody>
      </p:sp>
      <p:sp>
        <p:nvSpPr>
          <p:cNvPr id="669" name="“Output layer”"/>
          <p:cNvSpPr txBox="1"/>
          <p:nvPr/>
        </p:nvSpPr>
        <p:spPr>
          <a:xfrm>
            <a:off x="17370414" y="7846728"/>
            <a:ext cx="2881115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>
                <a:solidFill>
                  <a:srgbClr val="FF4141"/>
                </a:solidFill>
              </a:defRPr>
            </a:lvl1pPr>
          </a:lstStyle>
          <a:p>
            <a:pPr/>
            <a:r>
              <a:t>“Output layer”</a:t>
            </a:r>
          </a:p>
        </p:txBody>
      </p:sp>
      <p:sp>
        <p:nvSpPr>
          <p:cNvPr id="670" name="Equation"/>
          <p:cNvSpPr txBox="1"/>
          <p:nvPr/>
        </p:nvSpPr>
        <p:spPr>
          <a:xfrm>
            <a:off x="13562489" y="10212309"/>
            <a:ext cx="1754343" cy="45548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671" name="Equation"/>
          <p:cNvSpPr txBox="1"/>
          <p:nvPr/>
        </p:nvSpPr>
        <p:spPr>
          <a:xfrm>
            <a:off x="14183455" y="11061417"/>
            <a:ext cx="512410" cy="39490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672" name="Equation"/>
          <p:cNvSpPr txBox="1"/>
          <p:nvPr/>
        </p:nvSpPr>
        <p:spPr>
          <a:xfrm>
            <a:off x="14167225" y="11971728"/>
            <a:ext cx="544872" cy="39490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673" name="Equation"/>
          <p:cNvSpPr txBox="1"/>
          <p:nvPr/>
        </p:nvSpPr>
        <p:spPr>
          <a:xfrm>
            <a:off x="16379190" y="10194956"/>
            <a:ext cx="1987140" cy="37714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674" name="Equation"/>
          <p:cNvSpPr txBox="1"/>
          <p:nvPr/>
        </p:nvSpPr>
        <p:spPr>
          <a:xfrm>
            <a:off x="16379190" y="11070301"/>
            <a:ext cx="1987140" cy="37714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675" name="Equation"/>
          <p:cNvSpPr txBox="1"/>
          <p:nvPr/>
        </p:nvSpPr>
        <p:spPr>
          <a:xfrm>
            <a:off x="16379190" y="11948500"/>
            <a:ext cx="1987140" cy="37714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676" name="Equation"/>
          <p:cNvSpPr txBox="1"/>
          <p:nvPr/>
        </p:nvSpPr>
        <p:spPr>
          <a:xfrm>
            <a:off x="16379190" y="12826701"/>
            <a:ext cx="1987140" cy="37714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A more complex network the XOR gate"/>
          <p:cNvSpPr txBox="1"/>
          <p:nvPr>
            <p:ph type="title"/>
          </p:nvPr>
        </p:nvSpPr>
        <p:spPr>
          <a:xfrm>
            <a:off x="1329454" y="1149350"/>
            <a:ext cx="22479001" cy="1663700"/>
          </a:xfrm>
          <a:prstGeom prst="rect">
            <a:avLst/>
          </a:prstGeom>
        </p:spPr>
        <p:txBody>
          <a:bodyPr/>
          <a:lstStyle/>
          <a:p>
            <a:pPr/>
            <a:r>
              <a:t>A more complex network the XOR gate</a:t>
            </a:r>
          </a:p>
        </p:txBody>
      </p:sp>
      <p:sp>
        <p:nvSpPr>
          <p:cNvPr id="679" name="Line"/>
          <p:cNvSpPr/>
          <p:nvPr/>
        </p:nvSpPr>
        <p:spPr>
          <a:xfrm>
            <a:off x="3505093" y="4183093"/>
            <a:ext cx="2443841" cy="6356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80" name="Line"/>
          <p:cNvSpPr/>
          <p:nvPr/>
        </p:nvSpPr>
        <p:spPr>
          <a:xfrm flipV="1">
            <a:off x="3522229" y="5342258"/>
            <a:ext cx="2413773" cy="113963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81" name="Line"/>
          <p:cNvSpPr/>
          <p:nvPr/>
        </p:nvSpPr>
        <p:spPr>
          <a:xfrm>
            <a:off x="9264381" y="5004888"/>
            <a:ext cx="378805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82" name="X1"/>
          <p:cNvSpPr txBox="1"/>
          <p:nvPr/>
        </p:nvSpPr>
        <p:spPr>
          <a:xfrm>
            <a:off x="2508294" y="3849244"/>
            <a:ext cx="753107" cy="699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X1</a:t>
            </a:r>
          </a:p>
        </p:txBody>
      </p:sp>
      <p:sp>
        <p:nvSpPr>
          <p:cNvPr id="683" name="X2"/>
          <p:cNvSpPr txBox="1"/>
          <p:nvPr/>
        </p:nvSpPr>
        <p:spPr>
          <a:xfrm>
            <a:off x="2508294" y="6167018"/>
            <a:ext cx="753107" cy="699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X2</a:t>
            </a:r>
          </a:p>
        </p:txBody>
      </p:sp>
      <p:sp>
        <p:nvSpPr>
          <p:cNvPr id="684" name="Equation"/>
          <p:cNvSpPr txBox="1"/>
          <p:nvPr/>
        </p:nvSpPr>
        <p:spPr>
          <a:xfrm>
            <a:off x="9804039" y="4743091"/>
            <a:ext cx="1987816" cy="53111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{</m:t>
                  </m:r>
                  <m:eqArr>
                    <m:eqArrPr>
                      <m:ctrlP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</m:eqArrPr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e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e>
                  </m:eqArr>
                </m:oMath>
              </m:oMathPara>
            </a14:m>
            <a:endParaRPr sz="1700">
              <a:solidFill>
                <a:srgbClr val="414141"/>
              </a:solidFill>
            </a:endParaRPr>
          </a:p>
        </p:txBody>
      </p:sp>
      <p:sp>
        <p:nvSpPr>
          <p:cNvPr id="685" name="Rectangle"/>
          <p:cNvSpPr txBox="1"/>
          <p:nvPr/>
        </p:nvSpPr>
        <p:spPr>
          <a:xfrm>
            <a:off x="4385546" y="3565395"/>
            <a:ext cx="828839" cy="96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00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3500" i="1">
                      <a:solidFill>
                        <a:srgbClr val="004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</p:txBody>
      </p:sp>
      <p:sp>
        <p:nvSpPr>
          <p:cNvPr id="686" name="Rectangle"/>
          <p:cNvSpPr txBox="1"/>
          <p:nvPr/>
        </p:nvSpPr>
        <p:spPr>
          <a:xfrm>
            <a:off x="4385546" y="5692011"/>
            <a:ext cx="828839" cy="96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00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3500" i="1">
                      <a:solidFill>
                        <a:srgbClr val="004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</p:txBody>
      </p:sp>
      <p:sp>
        <p:nvSpPr>
          <p:cNvPr id="687" name="Equation"/>
          <p:cNvSpPr txBox="1"/>
          <p:nvPr/>
        </p:nvSpPr>
        <p:spPr>
          <a:xfrm>
            <a:off x="6905590" y="4818553"/>
            <a:ext cx="1941793" cy="37267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688" name="0.5"/>
          <p:cNvSpPr txBox="1"/>
          <p:nvPr/>
        </p:nvSpPr>
        <p:spPr>
          <a:xfrm>
            <a:off x="9214664" y="4283209"/>
            <a:ext cx="657250" cy="678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0.5</a:t>
            </a:r>
          </a:p>
        </p:txBody>
      </p:sp>
      <p:graphicFrame>
        <p:nvGraphicFramePr>
          <p:cNvPr id="689" name="Table 1"/>
          <p:cNvGraphicFramePr/>
          <p:nvPr/>
        </p:nvGraphicFramePr>
        <p:xfrm>
          <a:off x="3829479" y="8775007"/>
          <a:ext cx="15697454" cy="427384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232484"/>
                <a:gridCol w="5232484"/>
                <a:gridCol w="5232484"/>
              </a:tblGrid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Output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690" name="Equation"/>
          <p:cNvSpPr txBox="1"/>
          <p:nvPr/>
        </p:nvSpPr>
        <p:spPr>
          <a:xfrm>
            <a:off x="4163940" y="16191298"/>
            <a:ext cx="1754342" cy="45548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691" name="Oval"/>
          <p:cNvSpPr/>
          <p:nvPr/>
        </p:nvSpPr>
        <p:spPr>
          <a:xfrm>
            <a:off x="6195231" y="4284932"/>
            <a:ext cx="5861282" cy="1439913"/>
          </a:xfrm>
          <a:prstGeom prst="ellipse">
            <a:avLst/>
          </a:prstGeom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692" name="Line"/>
          <p:cNvSpPr/>
          <p:nvPr/>
        </p:nvSpPr>
        <p:spPr>
          <a:xfrm>
            <a:off x="3505093" y="4437959"/>
            <a:ext cx="2596764" cy="1767201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93" name="Line"/>
          <p:cNvSpPr/>
          <p:nvPr/>
        </p:nvSpPr>
        <p:spPr>
          <a:xfrm>
            <a:off x="3661068" y="6712613"/>
            <a:ext cx="2760087" cy="1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94" name="Rectangle"/>
          <p:cNvSpPr txBox="1"/>
          <p:nvPr/>
        </p:nvSpPr>
        <p:spPr>
          <a:xfrm>
            <a:off x="3937150" y="4832085"/>
            <a:ext cx="828839" cy="96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3500" i="1">
                      <a:solidFill>
                        <a:srgbClr val="FF4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500" i="1">
                      <a:solidFill>
                        <a:srgbClr val="FF4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</p:txBody>
      </p:sp>
      <p:sp>
        <p:nvSpPr>
          <p:cNvPr id="695" name="Rectangle"/>
          <p:cNvSpPr txBox="1"/>
          <p:nvPr/>
        </p:nvSpPr>
        <p:spPr>
          <a:xfrm>
            <a:off x="4626692" y="6450817"/>
            <a:ext cx="828839" cy="968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3500" i="1">
                      <a:solidFill>
                        <a:srgbClr val="FF4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500" i="1">
                      <a:solidFill>
                        <a:srgbClr val="FF4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</p:txBody>
      </p:sp>
      <p:sp>
        <p:nvSpPr>
          <p:cNvPr id="696" name="Line"/>
          <p:cNvSpPr/>
          <p:nvPr/>
        </p:nvSpPr>
        <p:spPr>
          <a:xfrm>
            <a:off x="9192838" y="6712613"/>
            <a:ext cx="378805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97" name="Equation"/>
          <p:cNvSpPr txBox="1"/>
          <p:nvPr/>
        </p:nvSpPr>
        <p:spPr>
          <a:xfrm>
            <a:off x="9706105" y="6432313"/>
            <a:ext cx="2183684" cy="53111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{</m:t>
                  </m:r>
                  <m:eqArr>
                    <m:eqArrPr>
                      <m:ctrlP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</m:eqArrPr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1.5</m:t>
                      </m:r>
                    </m:e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1.5</m:t>
                      </m:r>
                    </m:e>
                  </m:eqArr>
                </m:oMath>
              </m:oMathPara>
            </a14:m>
            <a:endParaRPr sz="1700">
              <a:solidFill>
                <a:srgbClr val="414141"/>
              </a:solidFill>
            </a:endParaRPr>
          </a:p>
        </p:txBody>
      </p:sp>
      <p:sp>
        <p:nvSpPr>
          <p:cNvPr id="698" name="Equation"/>
          <p:cNvSpPr txBox="1"/>
          <p:nvPr/>
        </p:nvSpPr>
        <p:spPr>
          <a:xfrm>
            <a:off x="6597401" y="6526279"/>
            <a:ext cx="2310488" cy="37266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699" name="-1.5"/>
          <p:cNvSpPr txBox="1"/>
          <p:nvPr/>
        </p:nvSpPr>
        <p:spPr>
          <a:xfrm>
            <a:off x="9042924" y="6064969"/>
            <a:ext cx="937630" cy="678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-1.5</a:t>
            </a:r>
          </a:p>
        </p:txBody>
      </p:sp>
      <p:sp>
        <p:nvSpPr>
          <p:cNvPr id="700" name="Oval"/>
          <p:cNvSpPr/>
          <p:nvPr/>
        </p:nvSpPr>
        <p:spPr>
          <a:xfrm>
            <a:off x="6351103" y="5992657"/>
            <a:ext cx="5861282" cy="1439913"/>
          </a:xfrm>
          <a:prstGeom prst="ellipse">
            <a:avLst/>
          </a:prstGeom>
          <a:ln w="25400">
            <a:solidFill>
              <a:srgbClr val="FF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701" name="Line"/>
          <p:cNvSpPr/>
          <p:nvPr/>
        </p:nvSpPr>
        <p:spPr>
          <a:xfrm>
            <a:off x="12658899" y="5127600"/>
            <a:ext cx="2761116" cy="630033"/>
          </a:xfrm>
          <a:prstGeom prst="line">
            <a:avLst/>
          </a:prstGeom>
          <a:ln w="25400">
            <a:solidFill>
              <a:srgbClr val="0000FF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02" name="Rectangle"/>
          <p:cNvSpPr txBox="1"/>
          <p:nvPr/>
        </p:nvSpPr>
        <p:spPr>
          <a:xfrm>
            <a:off x="14025241" y="4596832"/>
            <a:ext cx="828839" cy="96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4E41FF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3500" i="1">
                      <a:solidFill>
                        <a:srgbClr val="4D40FF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</p:txBody>
      </p:sp>
      <p:sp>
        <p:nvSpPr>
          <p:cNvPr id="703" name="Line"/>
          <p:cNvSpPr/>
          <p:nvPr/>
        </p:nvSpPr>
        <p:spPr>
          <a:xfrm flipV="1">
            <a:off x="12610739" y="6590227"/>
            <a:ext cx="2762275" cy="267204"/>
          </a:xfrm>
          <a:prstGeom prst="line">
            <a:avLst/>
          </a:prstGeom>
          <a:ln w="25400">
            <a:solidFill>
              <a:srgbClr val="0000FF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04" name="Rectangle"/>
          <p:cNvSpPr txBox="1"/>
          <p:nvPr/>
        </p:nvSpPr>
        <p:spPr>
          <a:xfrm>
            <a:off x="13576845" y="5863523"/>
            <a:ext cx="828839" cy="968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4E41FF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3500" i="1">
                      <a:solidFill>
                        <a:srgbClr val="4D40FF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</p:txBody>
      </p:sp>
      <p:sp>
        <p:nvSpPr>
          <p:cNvPr id="705" name="Equation"/>
          <p:cNvSpPr txBox="1"/>
          <p:nvPr/>
        </p:nvSpPr>
        <p:spPr>
          <a:xfrm>
            <a:off x="19124587" y="5914438"/>
            <a:ext cx="1733605" cy="53111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{</m:t>
                  </m:r>
                  <m:eqArr>
                    <m:eqArrPr>
                      <m:ctrlP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</m:eqArrPr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</m:eqArr>
                </m:oMath>
              </m:oMathPara>
            </a14:m>
            <a:endParaRPr sz="1700">
              <a:solidFill>
                <a:srgbClr val="414141"/>
              </a:solidFill>
            </a:endParaRPr>
          </a:p>
        </p:txBody>
      </p:sp>
      <p:sp>
        <p:nvSpPr>
          <p:cNvPr id="706" name="Equation"/>
          <p:cNvSpPr txBox="1"/>
          <p:nvPr/>
        </p:nvSpPr>
        <p:spPr>
          <a:xfrm>
            <a:off x="16286328" y="5991426"/>
            <a:ext cx="1702825" cy="37714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707" name="1.5"/>
          <p:cNvSpPr txBox="1"/>
          <p:nvPr/>
        </p:nvSpPr>
        <p:spPr>
          <a:xfrm>
            <a:off x="18535212" y="5454556"/>
            <a:ext cx="657250" cy="678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1.5</a:t>
            </a:r>
          </a:p>
        </p:txBody>
      </p:sp>
      <p:sp>
        <p:nvSpPr>
          <p:cNvPr id="708" name="Oval"/>
          <p:cNvSpPr/>
          <p:nvPr/>
        </p:nvSpPr>
        <p:spPr>
          <a:xfrm>
            <a:off x="15515780" y="5456279"/>
            <a:ext cx="5861281" cy="1439913"/>
          </a:xfrm>
          <a:prstGeom prst="ellipse">
            <a:avLst/>
          </a:prstGeom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709" name="Line"/>
          <p:cNvSpPr/>
          <p:nvPr/>
        </p:nvSpPr>
        <p:spPr>
          <a:xfrm>
            <a:off x="18621568" y="6179996"/>
            <a:ext cx="378806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Neural Networ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Neural Network</a:t>
            </a:r>
          </a:p>
        </p:txBody>
      </p:sp>
      <p:pic>
        <p:nvPicPr>
          <p:cNvPr id="71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13175" t="0" r="0" b="0"/>
          <a:stretch>
            <a:fillRect/>
          </a:stretch>
        </p:blipFill>
        <p:spPr>
          <a:xfrm>
            <a:off x="3505200" y="3314879"/>
            <a:ext cx="7608118" cy="6156809"/>
          </a:xfrm>
          <a:prstGeom prst="rect">
            <a:avLst/>
          </a:prstGeom>
          <a:ln w="12700">
            <a:miter lim="400000"/>
          </a:ln>
        </p:spPr>
      </p:pic>
      <p:sp>
        <p:nvSpPr>
          <p:cNvPr id="713" name="A complete neural network…"/>
          <p:cNvSpPr txBox="1"/>
          <p:nvPr/>
        </p:nvSpPr>
        <p:spPr>
          <a:xfrm>
            <a:off x="12612774" y="3656560"/>
            <a:ext cx="6979921" cy="3897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914400">
              <a:defRPr i="1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complete neural network</a:t>
            </a:r>
          </a:p>
          <a:p>
            <a:pPr algn="l" defTabSz="914400">
              <a:defRPr i="1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is a set of perceptrons</a:t>
            </a:r>
          </a:p>
          <a:p>
            <a:pPr algn="l" defTabSz="914400">
              <a:defRPr i="1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interconnected such that</a:t>
            </a:r>
          </a:p>
          <a:p>
            <a:pPr algn="l" defTabSz="914400">
              <a:defRPr i="1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the outputs of some units</a:t>
            </a:r>
          </a:p>
          <a:p>
            <a:pPr algn="l" defTabSz="914400">
              <a:defRPr i="1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becomes the inputs of other</a:t>
            </a:r>
          </a:p>
          <a:p>
            <a:pPr algn="l" defTabSz="914400">
              <a:defRPr i="1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units.  Many topologies are</a:t>
            </a:r>
          </a:p>
          <a:p>
            <a:pPr algn="l" defTabSz="914400">
              <a:defRPr i="1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possible!</a:t>
            </a:r>
          </a:p>
        </p:txBody>
      </p:sp>
      <p:sp>
        <p:nvSpPr>
          <p:cNvPr id="714" name="Rounded Rectangle"/>
          <p:cNvSpPr/>
          <p:nvPr/>
        </p:nvSpPr>
        <p:spPr>
          <a:xfrm>
            <a:off x="3128240" y="3086100"/>
            <a:ext cx="8141930" cy="6614282"/>
          </a:xfrm>
          <a:prstGeom prst="roundRect">
            <a:avLst>
              <a:gd name="adj" fmla="val 18049"/>
            </a:avLst>
          </a:prstGeom>
          <a:ln w="50800">
            <a:solidFill>
              <a:srgbClr val="FF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15" name="Neural networks are trained just like perceptron, by minimizing an error function:"/>
          <p:cNvSpPr txBox="1"/>
          <p:nvPr/>
        </p:nvSpPr>
        <p:spPr>
          <a:xfrm>
            <a:off x="4022090" y="9979025"/>
            <a:ext cx="16382648" cy="1768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Neural networks are trained just like perceptron, by minimizing an error function: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16" name="Equation"/>
          <p:cNvSpPr txBox="1"/>
          <p:nvPr/>
        </p:nvSpPr>
        <p:spPr>
          <a:xfrm>
            <a:off x="8976002" y="10989698"/>
            <a:ext cx="4872033" cy="130495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lim>
                  </m:limUpp>
                  <m:sSup>
                    <m:e>
                      <m:d>
                        <m:dPr>
                          <m:ctrl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e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e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e>
                    <m:sup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  <a:endParaRPr sz="36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Machine Learning / A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Machine Learning / AI</a:t>
            </a:r>
          </a:p>
        </p:txBody>
      </p:sp>
      <p:pic>
        <p:nvPicPr>
          <p:cNvPr id="7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51528" y="3225194"/>
            <a:ext cx="10592291" cy="10018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Machine Learn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Machine Learning</a:t>
            </a:r>
          </a:p>
        </p:txBody>
      </p:sp>
      <p:graphicFrame>
        <p:nvGraphicFramePr>
          <p:cNvPr id="162" name="Table 1"/>
          <p:cNvGraphicFramePr/>
          <p:nvPr/>
        </p:nvGraphicFramePr>
        <p:xfrm>
          <a:off x="3382627" y="6323013"/>
          <a:ext cx="17634667" cy="5992495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408666"/>
                <a:gridCol w="4408666"/>
                <a:gridCol w="4408666"/>
                <a:gridCol w="4408666"/>
              </a:tblGrid>
              <a:tr h="119849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TV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Radio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Newspaper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Sales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2">
                        <a:hueOff val="-602737"/>
                        <a:satOff val="7170"/>
                        <a:lumOff val="14117"/>
                      </a:schemeClr>
                    </a:solidFill>
                  </a:tcPr>
                </a:tc>
              </a:tr>
              <a:tr h="119849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230.1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37.8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69.2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22.1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2">
                        <a:hueOff val="-602737"/>
                        <a:satOff val="7170"/>
                        <a:lumOff val="14117"/>
                      </a:schemeClr>
                    </a:solidFill>
                  </a:tcPr>
                </a:tc>
              </a:tr>
              <a:tr h="119849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44.5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39.3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45.1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10.4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2">
                        <a:hueOff val="-602737"/>
                        <a:satOff val="7170"/>
                        <a:lumOff val="14117"/>
                      </a:schemeClr>
                    </a:solidFill>
                  </a:tcPr>
                </a:tc>
              </a:tr>
              <a:tr h="119849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17.2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45.9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69.3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9.3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2">
                        <a:hueOff val="-602737"/>
                        <a:satOff val="7170"/>
                        <a:lumOff val="14117"/>
                      </a:schemeClr>
                    </a:solidFill>
                  </a:tcPr>
                </a:tc>
              </a:tr>
              <a:tr h="119849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151.5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41.3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58.5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18.5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2">
                        <a:hueOff val="-602737"/>
                        <a:satOff val="7170"/>
                        <a:lumOff val="14117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3" name="Rounded Rectangular Callout 8"/>
          <p:cNvSpPr/>
          <p:nvPr/>
        </p:nvSpPr>
        <p:spPr>
          <a:xfrm>
            <a:off x="17880400" y="3687809"/>
            <a:ext cx="3911164" cy="2770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017"/>
                </a:moveTo>
                <a:cubicBezTo>
                  <a:pt x="0" y="1351"/>
                  <a:pt x="1025" y="0"/>
                  <a:pt x="2288" y="0"/>
                </a:cubicBezTo>
                <a:lnTo>
                  <a:pt x="3600" y="0"/>
                </a:lnTo>
                <a:lnTo>
                  <a:pt x="19312" y="0"/>
                </a:lnTo>
                <a:cubicBezTo>
                  <a:pt x="20575" y="0"/>
                  <a:pt x="21600" y="1351"/>
                  <a:pt x="21600" y="3017"/>
                </a:cubicBezTo>
                <a:lnTo>
                  <a:pt x="21600" y="15087"/>
                </a:lnTo>
                <a:cubicBezTo>
                  <a:pt x="21600" y="16753"/>
                  <a:pt x="20575" y="18104"/>
                  <a:pt x="19312" y="18104"/>
                </a:cubicBezTo>
                <a:lnTo>
                  <a:pt x="9000" y="18104"/>
                </a:lnTo>
                <a:lnTo>
                  <a:pt x="3016" y="21600"/>
                </a:lnTo>
                <a:lnTo>
                  <a:pt x="3600" y="18104"/>
                </a:lnTo>
                <a:lnTo>
                  <a:pt x="2288" y="18104"/>
                </a:lnTo>
                <a:cubicBezTo>
                  <a:pt x="1025" y="18104"/>
                  <a:pt x="0" y="16753"/>
                  <a:pt x="0" y="15087"/>
                </a:cubicBezTo>
                <a:lnTo>
                  <a:pt x="0" y="15087"/>
                </a:lnTo>
                <a:lnTo>
                  <a:pt x="0" y="10561"/>
                </a:lnTo>
                <a:close/>
              </a:path>
            </a:pathLst>
          </a:custGeom>
          <a:ln w="15875" cap="rnd">
            <a:solidFill>
              <a:srgbClr val="404040"/>
            </a:solidFill>
          </a:ln>
        </p:spPr>
        <p:txBody>
          <a:bodyPr lIns="45719" rIns="45719" anchor="ctr"/>
          <a:lstStyle/>
          <a:p>
            <a:pPr defTabSz="4572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4" name="TextBox 10"/>
          <p:cNvSpPr txBox="1"/>
          <p:nvPr/>
        </p:nvSpPr>
        <p:spPr>
          <a:xfrm>
            <a:off x="18039000" y="3704535"/>
            <a:ext cx="3593962" cy="2486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1" i="1"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Y</a:t>
            </a:r>
            <a:r>
              <a:rPr baseline="-5999"/>
              <a:t>1</a:t>
            </a:r>
            <a:r>
              <a:t>, Y</a:t>
            </a:r>
            <a:r>
              <a:rPr baseline="-5999"/>
              <a:t>2</a:t>
            </a:r>
            <a:r>
              <a:t>, …, Y</a:t>
            </a:r>
            <a:r>
              <a:rPr baseline="-5999"/>
              <a:t>m</a:t>
            </a:r>
          </a:p>
          <a:p>
            <a:pPr defTabSz="457200"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outcome</a:t>
            </a:r>
          </a:p>
          <a:p>
            <a:pPr defTabSz="457200">
              <a:defRPr b="1" sz="3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response</a:t>
            </a:r>
            <a:r>
              <a:rPr b="0"/>
              <a:t> </a:t>
            </a:r>
            <a:r>
              <a:rPr b="0">
                <a:solidFill>
                  <a:srgbClr val="000000"/>
                </a:solidFill>
              </a:rPr>
              <a:t>variable</a:t>
            </a:r>
            <a:endParaRPr b="0">
              <a:solidFill>
                <a:srgbClr val="000000"/>
              </a:solidFill>
            </a:endParaRPr>
          </a:p>
          <a:p>
            <a:pPr defTabSz="457200"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Continuous variable</a:t>
            </a:r>
          </a:p>
        </p:txBody>
      </p:sp>
      <p:sp>
        <p:nvSpPr>
          <p:cNvPr id="165" name="Rounded Rectangular Callout 11"/>
          <p:cNvSpPr/>
          <p:nvPr/>
        </p:nvSpPr>
        <p:spPr>
          <a:xfrm flipH="1">
            <a:off x="4504613" y="3682678"/>
            <a:ext cx="3361133" cy="2529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90" y="3000"/>
                </a:moveTo>
                <a:cubicBezTo>
                  <a:pt x="790" y="1343"/>
                  <a:pt x="1777" y="0"/>
                  <a:pt x="2994" y="0"/>
                </a:cubicBezTo>
                <a:lnTo>
                  <a:pt x="4258" y="0"/>
                </a:lnTo>
                <a:lnTo>
                  <a:pt x="19396" y="0"/>
                </a:lnTo>
                <a:cubicBezTo>
                  <a:pt x="20613" y="0"/>
                  <a:pt x="21600" y="1343"/>
                  <a:pt x="21600" y="3000"/>
                </a:cubicBezTo>
                <a:lnTo>
                  <a:pt x="21600" y="14999"/>
                </a:lnTo>
                <a:cubicBezTo>
                  <a:pt x="21600" y="16656"/>
                  <a:pt x="20613" y="17999"/>
                  <a:pt x="19396" y="17999"/>
                </a:cubicBezTo>
                <a:lnTo>
                  <a:pt x="9461" y="17999"/>
                </a:lnTo>
                <a:lnTo>
                  <a:pt x="0" y="21600"/>
                </a:lnTo>
                <a:lnTo>
                  <a:pt x="4258" y="17999"/>
                </a:lnTo>
                <a:lnTo>
                  <a:pt x="2994" y="17999"/>
                </a:lnTo>
                <a:cubicBezTo>
                  <a:pt x="1777" y="17999"/>
                  <a:pt x="790" y="16656"/>
                  <a:pt x="790" y="14999"/>
                </a:cubicBezTo>
                <a:lnTo>
                  <a:pt x="790" y="14999"/>
                </a:lnTo>
                <a:lnTo>
                  <a:pt x="790" y="10499"/>
                </a:lnTo>
                <a:close/>
              </a:path>
            </a:pathLst>
          </a:custGeom>
          <a:ln w="15875" cap="rnd">
            <a:solidFill>
              <a:srgbClr val="404040"/>
            </a:solidFill>
          </a:ln>
        </p:spPr>
        <p:txBody>
          <a:bodyPr lIns="45719" rIns="45719" anchor="ctr"/>
          <a:lstStyle/>
          <a:p>
            <a:pPr defTabSz="4572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6" name="TextBox 12"/>
          <p:cNvSpPr txBox="1"/>
          <p:nvPr/>
        </p:nvSpPr>
        <p:spPr>
          <a:xfrm>
            <a:off x="4801168" y="3704535"/>
            <a:ext cx="2371512" cy="2486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1" i="1"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X</a:t>
            </a:r>
            <a:r>
              <a:rPr baseline="-5999"/>
              <a:t>1</a:t>
            </a:r>
            <a:r>
              <a:t>, X</a:t>
            </a:r>
            <a:r>
              <a:rPr baseline="-5999"/>
              <a:t>2</a:t>
            </a:r>
            <a:r>
              <a:t>,…, X</a:t>
            </a:r>
            <a:r>
              <a:rPr baseline="-5999"/>
              <a:t>p</a:t>
            </a:r>
          </a:p>
          <a:p>
            <a:pPr defTabSz="457200">
              <a:defRPr b="1" sz="3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predictors</a:t>
            </a:r>
          </a:p>
          <a:p>
            <a:pPr defTabSz="457200"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features</a:t>
            </a:r>
          </a:p>
          <a:p>
            <a:pPr defTabSz="457200"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covariates</a:t>
            </a:r>
          </a:p>
        </p:txBody>
      </p:sp>
      <p:grpSp>
        <p:nvGrpSpPr>
          <p:cNvPr id="169" name="Left Brace 2"/>
          <p:cNvGrpSpPr/>
          <p:nvPr/>
        </p:nvGrpSpPr>
        <p:grpSpPr>
          <a:xfrm>
            <a:off x="5123290" y="12319842"/>
            <a:ext cx="9694662" cy="748034"/>
            <a:chOff x="0" y="0"/>
            <a:chExt cx="9694660" cy="748032"/>
          </a:xfrm>
        </p:grpSpPr>
        <p:sp>
          <p:nvSpPr>
            <p:cNvPr id="167" name="Line"/>
            <p:cNvSpPr/>
            <p:nvPr/>
          </p:nvSpPr>
          <p:spPr>
            <a:xfrm rot="16200000">
              <a:off x="4473313" y="-4473314"/>
              <a:ext cx="748034" cy="9694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5635" y="21600"/>
                    <a:pt x="10800" y="21538"/>
                    <a:pt x="10800" y="21461"/>
                  </a:cubicBezTo>
                  <a:lnTo>
                    <a:pt x="10800" y="10939"/>
                  </a:lnTo>
                  <a:cubicBezTo>
                    <a:pt x="10800" y="10862"/>
                    <a:pt x="5965" y="10800"/>
                    <a:pt x="0" y="10800"/>
                  </a:cubicBezTo>
                  <a:cubicBezTo>
                    <a:pt x="5965" y="10800"/>
                    <a:pt x="10800" y="10738"/>
                    <a:pt x="10800" y="10661"/>
                  </a:cubicBezTo>
                  <a:lnTo>
                    <a:pt x="10800" y="139"/>
                  </a:lnTo>
                  <a:cubicBezTo>
                    <a:pt x="10800" y="62"/>
                    <a:pt x="15635" y="0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40404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68" name="Rectangle"/>
            <p:cNvSpPr txBox="1"/>
            <p:nvPr/>
          </p:nvSpPr>
          <p:spPr>
            <a:xfrm rot="16200000">
              <a:off x="4833783" y="3228"/>
              <a:ext cx="27095" cy="2580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defTabSz="45720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 </a:t>
              </a:r>
            </a:p>
          </p:txBody>
        </p:sp>
      </p:grpSp>
      <p:sp>
        <p:nvSpPr>
          <p:cNvPr id="170" name="TextBox 5"/>
          <p:cNvSpPr txBox="1"/>
          <p:nvPr/>
        </p:nvSpPr>
        <p:spPr>
          <a:xfrm>
            <a:off x="8833036" y="13072211"/>
            <a:ext cx="2275171" cy="605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defRPr b="1" i="1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</a:t>
            </a:r>
            <a:r>
              <a:rPr b="0" i="0"/>
              <a:t> predictors</a:t>
            </a:r>
          </a:p>
        </p:txBody>
      </p:sp>
      <p:sp>
        <p:nvSpPr>
          <p:cNvPr id="171" name="Left Brace 9"/>
          <p:cNvSpPr/>
          <p:nvPr/>
        </p:nvSpPr>
        <p:spPr>
          <a:xfrm>
            <a:off x="2462117" y="7674450"/>
            <a:ext cx="327549" cy="4677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45"/>
                  <a:pt x="10800" y="21254"/>
                </a:cubicBezTo>
                <a:lnTo>
                  <a:pt x="10800" y="11146"/>
                </a:lnTo>
                <a:cubicBezTo>
                  <a:pt x="10800" y="10955"/>
                  <a:pt x="5965" y="10800"/>
                  <a:pt x="0" y="10800"/>
                </a:cubicBezTo>
                <a:cubicBezTo>
                  <a:pt x="5965" y="10800"/>
                  <a:pt x="10800" y="10645"/>
                  <a:pt x="10800" y="10454"/>
                </a:cubicBezTo>
                <a:lnTo>
                  <a:pt x="10800" y="346"/>
                </a:lnTo>
                <a:cubicBezTo>
                  <a:pt x="10800" y="155"/>
                  <a:pt x="15635" y="0"/>
                  <a:pt x="21600" y="0"/>
                </a:cubicBezTo>
              </a:path>
            </a:pathLst>
          </a:custGeom>
          <a:ln w="25400">
            <a:solidFill>
              <a:srgbClr val="404040"/>
            </a:solidFill>
          </a:ln>
        </p:spPr>
        <p:txBody>
          <a:bodyPr lIns="45719" rIns="45719" anchor="ctr"/>
          <a:lstStyle/>
          <a:p>
            <a:pPr defTabSz="4572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2" name="TextBox 13"/>
          <p:cNvSpPr txBox="1"/>
          <p:nvPr/>
        </p:nvSpPr>
        <p:spPr>
          <a:xfrm rot="16200000">
            <a:off x="412121" y="9722965"/>
            <a:ext cx="2820410" cy="5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defRPr b="1" i="1"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</a:t>
            </a:r>
            <a:r>
              <a:rPr b="0" i="0"/>
              <a:t>  observations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Machine Learn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Machine Learning</a:t>
            </a:r>
          </a:p>
        </p:txBody>
      </p:sp>
      <p:graphicFrame>
        <p:nvGraphicFramePr>
          <p:cNvPr id="175" name="Table 1"/>
          <p:cNvGraphicFramePr/>
          <p:nvPr/>
        </p:nvGraphicFramePr>
        <p:xfrm>
          <a:off x="3382627" y="6323013"/>
          <a:ext cx="17634667" cy="5992495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408666"/>
                <a:gridCol w="4408666"/>
                <a:gridCol w="4408666"/>
                <a:gridCol w="4408666"/>
              </a:tblGrid>
              <a:tr h="119849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TV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Radio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Newspaper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Sales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2">
                        <a:hueOff val="-602737"/>
                        <a:satOff val="7170"/>
                        <a:lumOff val="14117"/>
                      </a:schemeClr>
                    </a:solidFill>
                  </a:tcPr>
                </a:tc>
              </a:tr>
              <a:tr h="119849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230.1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37.8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69.2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22.1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2">
                        <a:hueOff val="-602737"/>
                        <a:satOff val="7170"/>
                        <a:lumOff val="14117"/>
                      </a:schemeClr>
                    </a:solidFill>
                  </a:tcPr>
                </a:tc>
              </a:tr>
              <a:tr h="119849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44.5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39.3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45.1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10.4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2">
                        <a:hueOff val="-602737"/>
                        <a:satOff val="7170"/>
                        <a:lumOff val="14117"/>
                      </a:schemeClr>
                    </a:solidFill>
                  </a:tcPr>
                </a:tc>
              </a:tr>
              <a:tr h="119849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17.2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45.9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69.3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9.3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2">
                        <a:hueOff val="-602737"/>
                        <a:satOff val="7170"/>
                        <a:lumOff val="14117"/>
                      </a:schemeClr>
                    </a:solidFill>
                  </a:tcPr>
                </a:tc>
              </a:tr>
              <a:tr h="119849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151.5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41.3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58.5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18.5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2">
                        <a:hueOff val="-602737"/>
                        <a:satOff val="7170"/>
                        <a:lumOff val="14117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6" name="Rounded Rectangular Callout 8"/>
          <p:cNvSpPr/>
          <p:nvPr/>
        </p:nvSpPr>
        <p:spPr>
          <a:xfrm>
            <a:off x="17880400" y="3687809"/>
            <a:ext cx="3911164" cy="2770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017"/>
                </a:moveTo>
                <a:cubicBezTo>
                  <a:pt x="0" y="1351"/>
                  <a:pt x="1025" y="0"/>
                  <a:pt x="2288" y="0"/>
                </a:cubicBezTo>
                <a:lnTo>
                  <a:pt x="3600" y="0"/>
                </a:lnTo>
                <a:lnTo>
                  <a:pt x="19312" y="0"/>
                </a:lnTo>
                <a:cubicBezTo>
                  <a:pt x="20575" y="0"/>
                  <a:pt x="21600" y="1351"/>
                  <a:pt x="21600" y="3017"/>
                </a:cubicBezTo>
                <a:lnTo>
                  <a:pt x="21600" y="15087"/>
                </a:lnTo>
                <a:cubicBezTo>
                  <a:pt x="21600" y="16753"/>
                  <a:pt x="20575" y="18104"/>
                  <a:pt x="19312" y="18104"/>
                </a:cubicBezTo>
                <a:lnTo>
                  <a:pt x="9000" y="18104"/>
                </a:lnTo>
                <a:lnTo>
                  <a:pt x="3016" y="21600"/>
                </a:lnTo>
                <a:lnTo>
                  <a:pt x="3600" y="18104"/>
                </a:lnTo>
                <a:lnTo>
                  <a:pt x="2288" y="18104"/>
                </a:lnTo>
                <a:cubicBezTo>
                  <a:pt x="1025" y="18104"/>
                  <a:pt x="0" y="16753"/>
                  <a:pt x="0" y="15087"/>
                </a:cubicBezTo>
                <a:lnTo>
                  <a:pt x="0" y="15087"/>
                </a:lnTo>
                <a:lnTo>
                  <a:pt x="0" y="10561"/>
                </a:lnTo>
                <a:close/>
              </a:path>
            </a:pathLst>
          </a:custGeom>
          <a:ln w="15875" cap="rnd">
            <a:solidFill>
              <a:srgbClr val="404040"/>
            </a:solidFill>
          </a:ln>
        </p:spPr>
        <p:txBody>
          <a:bodyPr lIns="45719" rIns="45719" anchor="ctr"/>
          <a:lstStyle/>
          <a:p>
            <a:pPr defTabSz="4572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7" name="TextBox 10"/>
          <p:cNvSpPr txBox="1"/>
          <p:nvPr/>
        </p:nvSpPr>
        <p:spPr>
          <a:xfrm>
            <a:off x="18039000" y="3704535"/>
            <a:ext cx="3593962" cy="2486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1" i="1"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Y</a:t>
            </a:r>
            <a:r>
              <a:rPr baseline="-5999"/>
              <a:t>1</a:t>
            </a:r>
            <a:r>
              <a:t>, Y</a:t>
            </a:r>
            <a:r>
              <a:rPr baseline="-5999"/>
              <a:t>2</a:t>
            </a:r>
            <a:r>
              <a:t>, …, Y</a:t>
            </a:r>
            <a:r>
              <a:rPr baseline="-5999"/>
              <a:t>m</a:t>
            </a:r>
          </a:p>
          <a:p>
            <a:pPr defTabSz="457200"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outcome</a:t>
            </a:r>
          </a:p>
          <a:p>
            <a:pPr defTabSz="457200">
              <a:defRPr b="1" sz="3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response</a:t>
            </a:r>
            <a:r>
              <a:rPr b="0"/>
              <a:t> </a:t>
            </a:r>
            <a:r>
              <a:rPr b="0">
                <a:solidFill>
                  <a:srgbClr val="000000"/>
                </a:solidFill>
              </a:rPr>
              <a:t>variable</a:t>
            </a:r>
            <a:endParaRPr b="0">
              <a:solidFill>
                <a:srgbClr val="000000"/>
              </a:solidFill>
            </a:endParaRPr>
          </a:p>
          <a:p>
            <a:pPr defTabSz="457200"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Continuous variable</a:t>
            </a:r>
          </a:p>
        </p:txBody>
      </p:sp>
      <p:sp>
        <p:nvSpPr>
          <p:cNvPr id="178" name="Rounded Rectangular Callout 11"/>
          <p:cNvSpPr/>
          <p:nvPr/>
        </p:nvSpPr>
        <p:spPr>
          <a:xfrm flipH="1">
            <a:off x="4504613" y="3682678"/>
            <a:ext cx="3361133" cy="2529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90" y="3000"/>
                </a:moveTo>
                <a:cubicBezTo>
                  <a:pt x="790" y="1343"/>
                  <a:pt x="1777" y="0"/>
                  <a:pt x="2994" y="0"/>
                </a:cubicBezTo>
                <a:lnTo>
                  <a:pt x="4258" y="0"/>
                </a:lnTo>
                <a:lnTo>
                  <a:pt x="19396" y="0"/>
                </a:lnTo>
                <a:cubicBezTo>
                  <a:pt x="20613" y="0"/>
                  <a:pt x="21600" y="1343"/>
                  <a:pt x="21600" y="3000"/>
                </a:cubicBezTo>
                <a:lnTo>
                  <a:pt x="21600" y="14999"/>
                </a:lnTo>
                <a:cubicBezTo>
                  <a:pt x="21600" y="16656"/>
                  <a:pt x="20613" y="17999"/>
                  <a:pt x="19396" y="17999"/>
                </a:cubicBezTo>
                <a:lnTo>
                  <a:pt x="9461" y="17999"/>
                </a:lnTo>
                <a:lnTo>
                  <a:pt x="0" y="21600"/>
                </a:lnTo>
                <a:lnTo>
                  <a:pt x="4258" y="17999"/>
                </a:lnTo>
                <a:lnTo>
                  <a:pt x="2994" y="17999"/>
                </a:lnTo>
                <a:cubicBezTo>
                  <a:pt x="1777" y="17999"/>
                  <a:pt x="790" y="16656"/>
                  <a:pt x="790" y="14999"/>
                </a:cubicBezTo>
                <a:lnTo>
                  <a:pt x="790" y="14999"/>
                </a:lnTo>
                <a:lnTo>
                  <a:pt x="790" y="10499"/>
                </a:lnTo>
                <a:close/>
              </a:path>
            </a:pathLst>
          </a:custGeom>
          <a:ln w="15875" cap="rnd">
            <a:solidFill>
              <a:srgbClr val="404040"/>
            </a:solidFill>
          </a:ln>
        </p:spPr>
        <p:txBody>
          <a:bodyPr lIns="45719" rIns="45719" anchor="ctr"/>
          <a:lstStyle/>
          <a:p>
            <a:pPr defTabSz="4572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9" name="TextBox 12"/>
          <p:cNvSpPr txBox="1"/>
          <p:nvPr/>
        </p:nvSpPr>
        <p:spPr>
          <a:xfrm>
            <a:off x="4801168" y="3704535"/>
            <a:ext cx="2371512" cy="2486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1" i="1"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X</a:t>
            </a:r>
            <a:r>
              <a:rPr baseline="-5999"/>
              <a:t>1</a:t>
            </a:r>
            <a:r>
              <a:t>, X</a:t>
            </a:r>
            <a:r>
              <a:rPr baseline="-5999"/>
              <a:t>2</a:t>
            </a:r>
            <a:r>
              <a:t>,…, X</a:t>
            </a:r>
            <a:r>
              <a:rPr baseline="-5999"/>
              <a:t>p</a:t>
            </a:r>
          </a:p>
          <a:p>
            <a:pPr defTabSz="457200">
              <a:defRPr b="1" sz="3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predictors</a:t>
            </a:r>
          </a:p>
          <a:p>
            <a:pPr defTabSz="457200"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features</a:t>
            </a:r>
          </a:p>
          <a:p>
            <a:pPr defTabSz="457200"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covariates</a:t>
            </a:r>
          </a:p>
        </p:txBody>
      </p:sp>
      <p:grpSp>
        <p:nvGrpSpPr>
          <p:cNvPr id="182" name="Left Brace 2"/>
          <p:cNvGrpSpPr/>
          <p:nvPr/>
        </p:nvGrpSpPr>
        <p:grpSpPr>
          <a:xfrm>
            <a:off x="5123290" y="12319842"/>
            <a:ext cx="9694662" cy="748034"/>
            <a:chOff x="0" y="0"/>
            <a:chExt cx="9694660" cy="748032"/>
          </a:xfrm>
        </p:grpSpPr>
        <p:sp>
          <p:nvSpPr>
            <p:cNvPr id="180" name="Line"/>
            <p:cNvSpPr/>
            <p:nvPr/>
          </p:nvSpPr>
          <p:spPr>
            <a:xfrm rot="16200000">
              <a:off x="4473313" y="-4473314"/>
              <a:ext cx="748034" cy="9694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5635" y="21600"/>
                    <a:pt x="10800" y="21538"/>
                    <a:pt x="10800" y="21461"/>
                  </a:cubicBezTo>
                  <a:lnTo>
                    <a:pt x="10800" y="10939"/>
                  </a:lnTo>
                  <a:cubicBezTo>
                    <a:pt x="10800" y="10862"/>
                    <a:pt x="5965" y="10800"/>
                    <a:pt x="0" y="10800"/>
                  </a:cubicBezTo>
                  <a:cubicBezTo>
                    <a:pt x="5965" y="10800"/>
                    <a:pt x="10800" y="10738"/>
                    <a:pt x="10800" y="10661"/>
                  </a:cubicBezTo>
                  <a:lnTo>
                    <a:pt x="10800" y="139"/>
                  </a:lnTo>
                  <a:cubicBezTo>
                    <a:pt x="10800" y="62"/>
                    <a:pt x="15635" y="0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40404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81" name="Rectangle"/>
            <p:cNvSpPr txBox="1"/>
            <p:nvPr/>
          </p:nvSpPr>
          <p:spPr>
            <a:xfrm rot="16200000">
              <a:off x="4833783" y="3228"/>
              <a:ext cx="27095" cy="2580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defTabSz="45720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 </a:t>
              </a:r>
            </a:p>
          </p:txBody>
        </p:sp>
      </p:grpSp>
      <p:sp>
        <p:nvSpPr>
          <p:cNvPr id="183" name="TextBox 5"/>
          <p:cNvSpPr txBox="1"/>
          <p:nvPr/>
        </p:nvSpPr>
        <p:spPr>
          <a:xfrm>
            <a:off x="8833036" y="13072211"/>
            <a:ext cx="2275171" cy="605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defRPr b="1" i="1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</a:t>
            </a:r>
            <a:r>
              <a:rPr b="0" i="0"/>
              <a:t> predictors</a:t>
            </a:r>
          </a:p>
        </p:txBody>
      </p:sp>
      <p:sp>
        <p:nvSpPr>
          <p:cNvPr id="184" name="Left Brace 9"/>
          <p:cNvSpPr/>
          <p:nvPr/>
        </p:nvSpPr>
        <p:spPr>
          <a:xfrm>
            <a:off x="2462117" y="7674450"/>
            <a:ext cx="327549" cy="4677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45"/>
                  <a:pt x="10800" y="21254"/>
                </a:cubicBezTo>
                <a:lnTo>
                  <a:pt x="10800" y="11146"/>
                </a:lnTo>
                <a:cubicBezTo>
                  <a:pt x="10800" y="10955"/>
                  <a:pt x="5965" y="10800"/>
                  <a:pt x="0" y="10800"/>
                </a:cubicBezTo>
                <a:cubicBezTo>
                  <a:pt x="5965" y="10800"/>
                  <a:pt x="10800" y="10645"/>
                  <a:pt x="10800" y="10454"/>
                </a:cubicBezTo>
                <a:lnTo>
                  <a:pt x="10800" y="346"/>
                </a:lnTo>
                <a:cubicBezTo>
                  <a:pt x="10800" y="155"/>
                  <a:pt x="15635" y="0"/>
                  <a:pt x="21600" y="0"/>
                </a:cubicBezTo>
              </a:path>
            </a:pathLst>
          </a:custGeom>
          <a:ln w="25400">
            <a:solidFill>
              <a:srgbClr val="404040"/>
            </a:solidFill>
          </a:ln>
        </p:spPr>
        <p:txBody>
          <a:bodyPr lIns="45719" rIns="45719" anchor="ctr"/>
          <a:lstStyle/>
          <a:p>
            <a:pPr defTabSz="4572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5" name="TextBox 13"/>
          <p:cNvSpPr txBox="1"/>
          <p:nvPr/>
        </p:nvSpPr>
        <p:spPr>
          <a:xfrm rot="16200000">
            <a:off x="412121" y="9722965"/>
            <a:ext cx="2820410" cy="5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defRPr b="1" i="1"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</a:t>
            </a:r>
            <a:r>
              <a:rPr b="0" i="0"/>
              <a:t>  observations</a:t>
            </a:r>
          </a:p>
        </p:txBody>
      </p:sp>
      <p:sp>
        <p:nvSpPr>
          <p:cNvPr id="186" name="Regression"/>
          <p:cNvSpPr/>
          <p:nvPr/>
        </p:nvSpPr>
        <p:spPr>
          <a:xfrm>
            <a:off x="11384307" y="3856957"/>
            <a:ext cx="4024283" cy="1415668"/>
          </a:xfrm>
          <a:prstGeom prst="wedgeEllipseCallout">
            <a:avLst>
              <a:gd name="adj1" fmla="val 110389"/>
              <a:gd name="adj2" fmla="val 25796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lvl1pPr>
          </a:lstStyle>
          <a:p>
            <a:pPr/>
            <a:r>
              <a:t>Regression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Machine Learn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Machine Learning</a:t>
            </a:r>
          </a:p>
        </p:txBody>
      </p:sp>
      <p:graphicFrame>
        <p:nvGraphicFramePr>
          <p:cNvPr id="189" name="Table 1"/>
          <p:cNvGraphicFramePr/>
          <p:nvPr/>
        </p:nvGraphicFramePr>
        <p:xfrm>
          <a:off x="3382627" y="6273888"/>
          <a:ext cx="17634667" cy="5992495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526933"/>
                <a:gridCol w="3526933"/>
                <a:gridCol w="3526933"/>
                <a:gridCol w="3526933"/>
                <a:gridCol w="3526933"/>
              </a:tblGrid>
              <a:tr h="119849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TV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Radio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Newspaper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Sales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2">
                        <a:hueOff val="-602737"/>
                        <a:satOff val="7170"/>
                        <a:lumOff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Sales &gt; T (15)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2">
                        <a:hueOff val="-602737"/>
                        <a:satOff val="7170"/>
                        <a:lumOff val="14117"/>
                      </a:schemeClr>
                    </a:solidFill>
                  </a:tcPr>
                </a:tc>
              </a:tr>
              <a:tr h="119849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230.1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37.8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69.2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22.1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2">
                        <a:hueOff val="-602737"/>
                        <a:satOff val="7170"/>
                        <a:lumOff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2">
                        <a:hueOff val="-602737"/>
                        <a:satOff val="7170"/>
                        <a:lumOff val="14117"/>
                      </a:schemeClr>
                    </a:solidFill>
                  </a:tcPr>
                </a:tc>
              </a:tr>
              <a:tr h="119849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44.5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39.3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45.1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10.4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2">
                        <a:hueOff val="-602737"/>
                        <a:satOff val="7170"/>
                        <a:lumOff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2">
                        <a:hueOff val="-602737"/>
                        <a:satOff val="7170"/>
                        <a:lumOff val="14117"/>
                      </a:schemeClr>
                    </a:solidFill>
                  </a:tcPr>
                </a:tc>
              </a:tr>
              <a:tr h="119849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17.2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45.9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69.3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9.3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2">
                        <a:hueOff val="-602737"/>
                        <a:satOff val="7170"/>
                        <a:lumOff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2">
                        <a:hueOff val="-602737"/>
                        <a:satOff val="7170"/>
                        <a:lumOff val="14117"/>
                      </a:schemeClr>
                    </a:solidFill>
                  </a:tcPr>
                </a:tc>
              </a:tr>
              <a:tr h="119849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151.5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41.3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58.5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18.5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2">
                        <a:hueOff val="-602737"/>
                        <a:satOff val="7170"/>
                        <a:lumOff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2">
                        <a:hueOff val="-602737"/>
                        <a:satOff val="7170"/>
                        <a:lumOff val="14117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0" name="Rounded Rectangular Callout 8"/>
          <p:cNvSpPr/>
          <p:nvPr/>
        </p:nvSpPr>
        <p:spPr>
          <a:xfrm>
            <a:off x="17880400" y="3687809"/>
            <a:ext cx="3911164" cy="2770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017"/>
                </a:moveTo>
                <a:cubicBezTo>
                  <a:pt x="0" y="1351"/>
                  <a:pt x="1025" y="0"/>
                  <a:pt x="2288" y="0"/>
                </a:cubicBezTo>
                <a:lnTo>
                  <a:pt x="3600" y="0"/>
                </a:lnTo>
                <a:lnTo>
                  <a:pt x="19312" y="0"/>
                </a:lnTo>
                <a:cubicBezTo>
                  <a:pt x="20575" y="0"/>
                  <a:pt x="21600" y="1351"/>
                  <a:pt x="21600" y="3017"/>
                </a:cubicBezTo>
                <a:lnTo>
                  <a:pt x="21600" y="15087"/>
                </a:lnTo>
                <a:cubicBezTo>
                  <a:pt x="21600" y="16753"/>
                  <a:pt x="20575" y="18104"/>
                  <a:pt x="19312" y="18104"/>
                </a:cubicBezTo>
                <a:lnTo>
                  <a:pt x="9000" y="18104"/>
                </a:lnTo>
                <a:lnTo>
                  <a:pt x="3016" y="21600"/>
                </a:lnTo>
                <a:lnTo>
                  <a:pt x="3600" y="18104"/>
                </a:lnTo>
                <a:lnTo>
                  <a:pt x="2288" y="18104"/>
                </a:lnTo>
                <a:cubicBezTo>
                  <a:pt x="1025" y="18104"/>
                  <a:pt x="0" y="16753"/>
                  <a:pt x="0" y="15087"/>
                </a:cubicBezTo>
                <a:lnTo>
                  <a:pt x="0" y="15087"/>
                </a:lnTo>
                <a:lnTo>
                  <a:pt x="0" y="10561"/>
                </a:lnTo>
                <a:close/>
              </a:path>
            </a:pathLst>
          </a:custGeom>
          <a:ln w="15875" cap="rnd">
            <a:solidFill>
              <a:srgbClr val="404040"/>
            </a:solidFill>
          </a:ln>
        </p:spPr>
        <p:txBody>
          <a:bodyPr lIns="45719" rIns="45719" anchor="ctr"/>
          <a:lstStyle/>
          <a:p>
            <a:pPr defTabSz="4572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1" name="TextBox 10"/>
          <p:cNvSpPr txBox="1"/>
          <p:nvPr/>
        </p:nvSpPr>
        <p:spPr>
          <a:xfrm>
            <a:off x="18234976" y="3704535"/>
            <a:ext cx="3202011" cy="2486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1" i="1"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Y</a:t>
            </a:r>
            <a:r>
              <a:rPr baseline="-5999"/>
              <a:t>1</a:t>
            </a:r>
            <a:r>
              <a:t>, Y</a:t>
            </a:r>
            <a:r>
              <a:rPr baseline="-5999"/>
              <a:t>2</a:t>
            </a:r>
            <a:r>
              <a:t>, …, Y</a:t>
            </a:r>
            <a:r>
              <a:rPr baseline="-5999"/>
              <a:t>m</a:t>
            </a:r>
          </a:p>
          <a:p>
            <a:pPr defTabSz="457200"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outcome</a:t>
            </a:r>
          </a:p>
          <a:p>
            <a:pPr defTabSz="457200">
              <a:defRPr b="1" sz="3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response</a:t>
            </a:r>
            <a:r>
              <a:rPr b="0"/>
              <a:t> </a:t>
            </a:r>
            <a:r>
              <a:rPr b="0">
                <a:solidFill>
                  <a:srgbClr val="000000"/>
                </a:solidFill>
              </a:rPr>
              <a:t>variable</a:t>
            </a:r>
            <a:endParaRPr b="0">
              <a:solidFill>
                <a:srgbClr val="000000"/>
              </a:solidFill>
            </a:endParaRPr>
          </a:p>
          <a:p>
            <a:pPr defTabSz="457200"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Binary variable</a:t>
            </a:r>
          </a:p>
        </p:txBody>
      </p:sp>
      <p:sp>
        <p:nvSpPr>
          <p:cNvPr id="192" name="Rounded Rectangular Callout 11"/>
          <p:cNvSpPr/>
          <p:nvPr/>
        </p:nvSpPr>
        <p:spPr>
          <a:xfrm flipH="1">
            <a:off x="4504613" y="3682678"/>
            <a:ext cx="3361133" cy="2529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90" y="3000"/>
                </a:moveTo>
                <a:cubicBezTo>
                  <a:pt x="790" y="1343"/>
                  <a:pt x="1777" y="0"/>
                  <a:pt x="2994" y="0"/>
                </a:cubicBezTo>
                <a:lnTo>
                  <a:pt x="4258" y="0"/>
                </a:lnTo>
                <a:lnTo>
                  <a:pt x="19396" y="0"/>
                </a:lnTo>
                <a:cubicBezTo>
                  <a:pt x="20613" y="0"/>
                  <a:pt x="21600" y="1343"/>
                  <a:pt x="21600" y="3000"/>
                </a:cubicBezTo>
                <a:lnTo>
                  <a:pt x="21600" y="14999"/>
                </a:lnTo>
                <a:cubicBezTo>
                  <a:pt x="21600" y="16656"/>
                  <a:pt x="20613" y="17999"/>
                  <a:pt x="19396" y="17999"/>
                </a:cubicBezTo>
                <a:lnTo>
                  <a:pt x="9461" y="17999"/>
                </a:lnTo>
                <a:lnTo>
                  <a:pt x="0" y="21600"/>
                </a:lnTo>
                <a:lnTo>
                  <a:pt x="4258" y="17999"/>
                </a:lnTo>
                <a:lnTo>
                  <a:pt x="2994" y="17999"/>
                </a:lnTo>
                <a:cubicBezTo>
                  <a:pt x="1777" y="17999"/>
                  <a:pt x="790" y="16656"/>
                  <a:pt x="790" y="14999"/>
                </a:cubicBezTo>
                <a:lnTo>
                  <a:pt x="790" y="14999"/>
                </a:lnTo>
                <a:lnTo>
                  <a:pt x="790" y="10499"/>
                </a:lnTo>
                <a:close/>
              </a:path>
            </a:pathLst>
          </a:custGeom>
          <a:ln w="15875" cap="rnd">
            <a:solidFill>
              <a:srgbClr val="404040"/>
            </a:solidFill>
          </a:ln>
        </p:spPr>
        <p:txBody>
          <a:bodyPr lIns="45719" rIns="45719" anchor="ctr"/>
          <a:lstStyle/>
          <a:p>
            <a:pPr defTabSz="4572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3" name="TextBox 12"/>
          <p:cNvSpPr txBox="1"/>
          <p:nvPr/>
        </p:nvSpPr>
        <p:spPr>
          <a:xfrm>
            <a:off x="4801168" y="3704535"/>
            <a:ext cx="2371512" cy="2486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1" i="1"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X</a:t>
            </a:r>
            <a:r>
              <a:rPr baseline="-5999"/>
              <a:t>1</a:t>
            </a:r>
            <a:r>
              <a:t>, X</a:t>
            </a:r>
            <a:r>
              <a:rPr baseline="-5999"/>
              <a:t>2</a:t>
            </a:r>
            <a:r>
              <a:t>,…, X</a:t>
            </a:r>
            <a:r>
              <a:rPr baseline="-5999"/>
              <a:t>p</a:t>
            </a:r>
          </a:p>
          <a:p>
            <a:pPr defTabSz="457200">
              <a:defRPr b="1" sz="3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predictors</a:t>
            </a:r>
          </a:p>
          <a:p>
            <a:pPr defTabSz="457200"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features</a:t>
            </a:r>
          </a:p>
          <a:p>
            <a:pPr defTabSz="457200"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covariates</a:t>
            </a:r>
          </a:p>
        </p:txBody>
      </p:sp>
      <p:grpSp>
        <p:nvGrpSpPr>
          <p:cNvPr id="196" name="Left Brace 2"/>
          <p:cNvGrpSpPr/>
          <p:nvPr/>
        </p:nvGrpSpPr>
        <p:grpSpPr>
          <a:xfrm>
            <a:off x="5123290" y="12319842"/>
            <a:ext cx="9694662" cy="748034"/>
            <a:chOff x="0" y="0"/>
            <a:chExt cx="9694660" cy="748032"/>
          </a:xfrm>
        </p:grpSpPr>
        <p:sp>
          <p:nvSpPr>
            <p:cNvPr id="194" name="Line"/>
            <p:cNvSpPr/>
            <p:nvPr/>
          </p:nvSpPr>
          <p:spPr>
            <a:xfrm rot="16200000">
              <a:off x="4473313" y="-4473314"/>
              <a:ext cx="748034" cy="9694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5635" y="21600"/>
                    <a:pt x="10800" y="21538"/>
                    <a:pt x="10800" y="21461"/>
                  </a:cubicBezTo>
                  <a:lnTo>
                    <a:pt x="10800" y="10939"/>
                  </a:lnTo>
                  <a:cubicBezTo>
                    <a:pt x="10800" y="10862"/>
                    <a:pt x="5965" y="10800"/>
                    <a:pt x="0" y="10800"/>
                  </a:cubicBezTo>
                  <a:cubicBezTo>
                    <a:pt x="5965" y="10800"/>
                    <a:pt x="10800" y="10738"/>
                    <a:pt x="10800" y="10661"/>
                  </a:cubicBezTo>
                  <a:lnTo>
                    <a:pt x="10800" y="139"/>
                  </a:lnTo>
                  <a:cubicBezTo>
                    <a:pt x="10800" y="62"/>
                    <a:pt x="15635" y="0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40404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95" name="Rectangle"/>
            <p:cNvSpPr txBox="1"/>
            <p:nvPr/>
          </p:nvSpPr>
          <p:spPr>
            <a:xfrm rot="16200000">
              <a:off x="4833783" y="3228"/>
              <a:ext cx="27095" cy="2580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defTabSz="45720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 </a:t>
              </a:r>
            </a:p>
          </p:txBody>
        </p:sp>
      </p:grpSp>
      <p:sp>
        <p:nvSpPr>
          <p:cNvPr id="197" name="TextBox 5"/>
          <p:cNvSpPr txBox="1"/>
          <p:nvPr/>
        </p:nvSpPr>
        <p:spPr>
          <a:xfrm>
            <a:off x="8833036" y="13072211"/>
            <a:ext cx="2275171" cy="605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defRPr b="1" i="1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</a:t>
            </a:r>
            <a:r>
              <a:rPr b="0" i="0"/>
              <a:t> predictors</a:t>
            </a:r>
          </a:p>
        </p:txBody>
      </p:sp>
      <p:sp>
        <p:nvSpPr>
          <p:cNvPr id="198" name="Left Brace 9"/>
          <p:cNvSpPr/>
          <p:nvPr/>
        </p:nvSpPr>
        <p:spPr>
          <a:xfrm>
            <a:off x="2462117" y="7674450"/>
            <a:ext cx="327549" cy="4677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45"/>
                  <a:pt x="10800" y="21254"/>
                </a:cubicBezTo>
                <a:lnTo>
                  <a:pt x="10800" y="11146"/>
                </a:lnTo>
                <a:cubicBezTo>
                  <a:pt x="10800" y="10955"/>
                  <a:pt x="5965" y="10800"/>
                  <a:pt x="0" y="10800"/>
                </a:cubicBezTo>
                <a:cubicBezTo>
                  <a:pt x="5965" y="10800"/>
                  <a:pt x="10800" y="10645"/>
                  <a:pt x="10800" y="10454"/>
                </a:cubicBezTo>
                <a:lnTo>
                  <a:pt x="10800" y="346"/>
                </a:lnTo>
                <a:cubicBezTo>
                  <a:pt x="10800" y="155"/>
                  <a:pt x="15635" y="0"/>
                  <a:pt x="21600" y="0"/>
                </a:cubicBezTo>
              </a:path>
            </a:pathLst>
          </a:custGeom>
          <a:ln w="25400">
            <a:solidFill>
              <a:srgbClr val="404040"/>
            </a:solidFill>
          </a:ln>
        </p:spPr>
        <p:txBody>
          <a:bodyPr lIns="45719" rIns="45719" anchor="ctr"/>
          <a:lstStyle/>
          <a:p>
            <a:pPr defTabSz="4572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9" name="TextBox 13"/>
          <p:cNvSpPr txBox="1"/>
          <p:nvPr/>
        </p:nvSpPr>
        <p:spPr>
          <a:xfrm rot="16200000">
            <a:off x="412121" y="9722965"/>
            <a:ext cx="2820410" cy="5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defRPr b="1" i="1"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</a:t>
            </a:r>
            <a:r>
              <a:rPr b="0" i="0"/>
              <a:t>  observations</a:t>
            </a:r>
          </a:p>
        </p:txBody>
      </p:sp>
      <p:sp>
        <p:nvSpPr>
          <p:cNvPr id="200" name="Classificationn"/>
          <p:cNvSpPr/>
          <p:nvPr/>
        </p:nvSpPr>
        <p:spPr>
          <a:xfrm>
            <a:off x="11179722" y="3962642"/>
            <a:ext cx="4391873" cy="1415669"/>
          </a:xfrm>
          <a:prstGeom prst="wedgeEllipseCallout">
            <a:avLst>
              <a:gd name="adj1" fmla="val 105334"/>
              <a:gd name="adj2" fmla="val 25796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lvl1pPr>
          </a:lstStyle>
          <a:p>
            <a:pPr/>
            <a:r>
              <a:t>Classificationn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tatistical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Statistical Model</a:t>
            </a:r>
          </a:p>
        </p:txBody>
      </p:sp>
      <p:sp>
        <p:nvSpPr>
          <p:cNvPr id="203" name="We assume that the response variable,  , relates to the predictors,  , through some unknown function expressed generally as:…"/>
          <p:cNvSpPr txBox="1"/>
          <p:nvPr>
            <p:ph type="body" idx="4294967295"/>
          </p:nvPr>
        </p:nvSpPr>
        <p:spPr>
          <a:xfrm>
            <a:off x="1845649" y="3604770"/>
            <a:ext cx="18743349" cy="8767060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 marL="0" indent="0" defTabSz="457181">
              <a:spcBef>
                <a:spcPts val="1800"/>
              </a:spcBef>
              <a:buClrTx/>
              <a:buSzTx/>
              <a:buFontTx/>
              <a:buNone/>
              <a:defRPr sz="39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We assume that the response variable, </a:t>
            </a:r>
            <a14:m>
              <m:oMath>
                <m:r>
                  <a:rPr xmlns:a="http://schemas.openxmlformats.org/drawingml/2006/main" sz="405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𝑌</m:t>
                </m:r>
              </m:oMath>
            </a14:m>
            <a:r>
              <a:t>, relates to the predictors, </a:t>
            </a:r>
            <a14:m>
              <m:oMath>
                <m:r>
                  <a:rPr xmlns:a="http://schemas.openxmlformats.org/drawingml/2006/main" sz="405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, through some unknown function expressed generally as:</a:t>
            </a:r>
          </a:p>
          <a:p>
            <a:pPr marL="0" indent="0" defTabSz="457181">
              <a:spcBef>
                <a:spcPts val="1800"/>
              </a:spcBef>
              <a:buClrTx/>
              <a:buSzTx/>
              <a:buFontTx/>
              <a:buNone/>
              <a:defRPr sz="39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 defTabSz="457181">
              <a:spcBef>
                <a:spcPts val="1800"/>
              </a:spcBef>
              <a:buClrTx/>
              <a:buSzTx/>
              <a:buFontTx/>
              <a:buNone/>
              <a:defRPr sz="39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 defTabSz="457181">
              <a:spcBef>
                <a:spcPts val="1800"/>
              </a:spcBef>
              <a:buClrTx/>
              <a:buSzTx/>
              <a:buFontTx/>
              <a:buNone/>
              <a:defRPr sz="39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 defTabSz="457181">
              <a:spcBef>
                <a:spcPts val="1800"/>
              </a:spcBef>
              <a:buClrTx/>
              <a:buSzTx/>
              <a:buFontTx/>
              <a:buNone/>
              <a:defRPr sz="39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Here, </a:t>
            </a:r>
            <a14:m>
              <m:oMath>
                <m:r>
                  <a:rPr xmlns:a="http://schemas.openxmlformats.org/drawingml/2006/main" sz="405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𝑓</m:t>
                </m:r>
              </m:oMath>
            </a14:m>
            <a:r>
              <a:t> is the unknown function expressing an underlying rule for relating </a:t>
            </a:r>
            <a14:m>
              <m:oMath>
                <m:r>
                  <a:rPr xmlns:a="http://schemas.openxmlformats.org/drawingml/2006/main" sz="405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𝑌</m:t>
                </m:r>
              </m:oMath>
            </a14:m>
            <a:r>
              <a:t> to </a:t>
            </a:r>
            <a14:m>
              <m:oMath>
                <m:r>
                  <a:rPr xmlns:a="http://schemas.openxmlformats.org/drawingml/2006/main" sz="405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, b is the amount (unrelated to </a:t>
            </a:r>
            <a14:m>
              <m:oMath>
                <m:r>
                  <a:rPr xmlns:a="http://schemas.openxmlformats.org/drawingml/2006/main" sz="405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) that </a:t>
            </a:r>
            <a14:m>
              <m:oMath>
                <m:r>
                  <a:rPr xmlns:a="http://schemas.openxmlformats.org/drawingml/2006/main" sz="405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𝑌</m:t>
                </m:r>
              </m:oMath>
            </a14:m>
            <a:r>
              <a:t> differs from the rule </a:t>
            </a:r>
            <a14:m>
              <m:oMath>
                <m:r>
                  <a:rPr xmlns:a="http://schemas.openxmlformats.org/drawingml/2006/main" sz="405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𝑓</m:t>
                </m:r>
                <m:d>
                  <m:dPr>
                    <m:ctrlPr>
                      <a:rPr xmlns:a="http://schemas.openxmlformats.org/drawingml/2006/main" sz="405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xmlns:a="http://schemas.openxmlformats.org/drawingml/2006/main" sz="405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𝑋</m:t>
                    </m:r>
                  </m:e>
                </m:d>
                <m:r>
                  <a:rPr xmlns:a="http://schemas.openxmlformats.org/drawingml/2006/main" sz="405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.</m:t>
                </m:r>
              </m:oMath>
            </a14:m>
          </a:p>
          <a:p>
            <a:pPr marL="0" indent="0" defTabSz="457181">
              <a:spcBef>
                <a:spcPts val="1800"/>
              </a:spcBef>
              <a:buClrTx/>
              <a:buSzTx/>
              <a:buFontTx/>
              <a:buNone/>
              <a:defRPr sz="39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 defTabSz="457181">
              <a:spcBef>
                <a:spcPts val="1800"/>
              </a:spcBef>
              <a:buClrTx/>
              <a:buSzTx/>
              <a:buFontTx/>
              <a:buNone/>
              <a:defRPr sz="39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</a:t>
            </a:r>
            <a:r>
              <a:rPr b="1" i="1">
                <a:solidFill>
                  <a:srgbClr val="EA0000"/>
                </a:solidFill>
              </a:rPr>
              <a:t>statistical model</a:t>
            </a:r>
            <a:r>
              <a:rPr b="1">
                <a:solidFill>
                  <a:srgbClr val="558ED5"/>
                </a:solidFill>
              </a:rPr>
              <a:t> </a:t>
            </a:r>
            <a:r>
              <a:t>is any algorithm that estimates </a:t>
            </a:r>
            <a14:m>
              <m:oMath>
                <m:r>
                  <a:rPr xmlns:a="http://schemas.openxmlformats.org/drawingml/2006/main" sz="405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𝑓</m:t>
                </m:r>
              </m:oMath>
            </a14:m>
            <a:r>
              <a:t>. We denote the estimated function as </a:t>
            </a:r>
            <a14:m>
              <m:oMath>
                <m:limUpp>
                  <m:e>
                    <m:r>
                      <a:rPr xmlns:a="http://schemas.openxmlformats.org/drawingml/2006/main" sz="405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xmlns:a="http://schemas.openxmlformats.org/drawingml/2006/main" sz="405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.</m:t>
                    </m:r>
                  </m:e>
                  <m:lim>
                    <m:r>
                      <m:rPr>
                        <m:sty m:val="p"/>
                      </m:rPr>
                      <a:rPr xmlns:a="http://schemas.openxmlformats.org/drawingml/2006/main" sz="405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^</m:t>
                    </m:r>
                  </m:lim>
                </m:limUpp>
              </m:oMath>
            </a14:m>
          </a:p>
        </p:txBody>
      </p:sp>
      <p:sp>
        <p:nvSpPr>
          <p:cNvPr id="204" name="Equation"/>
          <p:cNvSpPr txBox="1"/>
          <p:nvPr/>
        </p:nvSpPr>
        <p:spPr>
          <a:xfrm>
            <a:off x="2455648" y="5560029"/>
            <a:ext cx="3955743" cy="71209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b</m:t>
                  </m:r>
                </m:oMath>
              </m:oMathPara>
            </a14:m>
            <a:endParaRPr sz="63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0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tatistical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Statistical Model</a:t>
            </a:r>
          </a:p>
        </p:txBody>
      </p:sp>
      <p:sp>
        <p:nvSpPr>
          <p:cNvPr id="207" name="We assume that the response variable,  , relates to the predictors,  , through some unknown function expressed generally as:…"/>
          <p:cNvSpPr txBox="1"/>
          <p:nvPr>
            <p:ph type="body" idx="4294967295"/>
          </p:nvPr>
        </p:nvSpPr>
        <p:spPr>
          <a:xfrm>
            <a:off x="1845649" y="3604770"/>
            <a:ext cx="18743349" cy="8767060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 marL="0" indent="0" defTabSz="452610">
              <a:spcBef>
                <a:spcPts val="1700"/>
              </a:spcBef>
              <a:buClrTx/>
              <a:buSzTx/>
              <a:buFontTx/>
              <a:buNone/>
              <a:defRPr sz="3861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We assume that the response variable, </a:t>
            </a:r>
            <a14:m>
              <m:oMath>
                <m:r>
                  <a:rPr xmlns:a="http://schemas.openxmlformats.org/drawingml/2006/main" sz="400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𝑌</m:t>
                </m:r>
              </m:oMath>
            </a14:m>
            <a:r>
              <a:t>, relates to the predictors, </a:t>
            </a:r>
            <a14:m>
              <m:oMath>
                <m:r>
                  <a:rPr xmlns:a="http://schemas.openxmlformats.org/drawingml/2006/main" sz="400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, through some unknown function expressed generally as:</a:t>
            </a:r>
          </a:p>
          <a:p>
            <a:pPr marL="0" indent="0" defTabSz="452610">
              <a:spcBef>
                <a:spcPts val="1700"/>
              </a:spcBef>
              <a:buClrTx/>
              <a:buSzTx/>
              <a:buFontTx/>
              <a:buNone/>
              <a:defRPr sz="3861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 defTabSz="452610">
              <a:spcBef>
                <a:spcPts val="1700"/>
              </a:spcBef>
              <a:buClrTx/>
              <a:buSzTx/>
              <a:buFontTx/>
              <a:buNone/>
              <a:defRPr sz="3861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 defTabSz="452610">
              <a:spcBef>
                <a:spcPts val="1700"/>
              </a:spcBef>
              <a:buClrTx/>
              <a:buSzTx/>
              <a:buFontTx/>
              <a:buNone/>
              <a:defRPr sz="3861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 defTabSz="452610">
              <a:spcBef>
                <a:spcPts val="1700"/>
              </a:spcBef>
              <a:buClrTx/>
              <a:buSzTx/>
              <a:buFontTx/>
              <a:buNone/>
              <a:defRPr sz="3861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question is then, how well do we want to know </a:t>
            </a:r>
            <a:r>
              <a:rPr i="1"/>
              <a:t>f</a:t>
            </a:r>
            <a:r>
              <a:t> / </a:t>
            </a:r>
            <a14:m>
              <m:oMath>
                <m:limUpp>
                  <m:e>
                    <m:r>
                      <a:rPr xmlns:a="http://schemas.openxmlformats.org/drawingml/2006/main" sz="400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f</m:t>
                    </m:r>
                  </m:e>
                  <m:lim>
                    <m:r>
                      <a:rPr xmlns:a="http://schemas.openxmlformats.org/drawingml/2006/main" sz="400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</m:oMath>
            </a14:m>
            <a:r>
              <a:t> ?</a:t>
            </a:r>
          </a:p>
          <a:p>
            <a:pPr marL="0" indent="0" defTabSz="452610">
              <a:spcBef>
                <a:spcPts val="1700"/>
              </a:spcBef>
              <a:buClrTx/>
              <a:buSzTx/>
              <a:buFontTx/>
              <a:buNone/>
              <a:defRPr sz="3861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 defTabSz="452610">
              <a:spcBef>
                <a:spcPts val="1700"/>
              </a:spcBef>
              <a:buClrTx/>
              <a:buSzTx/>
              <a:buFontTx/>
              <a:buNone/>
              <a:defRPr sz="3861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We want to understand the mechanism underlying the data: </a:t>
            </a:r>
            <a:r>
              <a:rPr>
                <a:solidFill>
                  <a:srgbClr val="4646FF"/>
                </a:solidFill>
              </a:rPr>
              <a:t>in this case we really need to find the “correct” expression for </a:t>
            </a:r>
            <a:r>
              <a:rPr i="1">
                <a:solidFill>
                  <a:srgbClr val="4646FF"/>
                </a:solidFill>
              </a:rPr>
              <a:t>f</a:t>
            </a:r>
            <a:r>
              <a:rPr>
                <a:solidFill>
                  <a:srgbClr val="4646FF"/>
                </a:solidFill>
              </a:rPr>
              <a:t>.</a:t>
            </a:r>
            <a:endParaRPr>
              <a:solidFill>
                <a:srgbClr val="4646FF"/>
              </a:solidFill>
            </a:endParaRPr>
          </a:p>
          <a:p>
            <a:pPr marL="0" indent="0" defTabSz="452610">
              <a:spcBef>
                <a:spcPts val="1700"/>
              </a:spcBef>
              <a:buClrTx/>
              <a:buSzTx/>
              <a:buFontTx/>
              <a:buNone/>
              <a:defRPr sz="3861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 defTabSz="452610">
              <a:spcBef>
                <a:spcPts val="1700"/>
              </a:spcBef>
              <a:buClrTx/>
              <a:buSzTx/>
              <a:buFontTx/>
              <a:buNone/>
              <a:defRPr sz="3861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We only want to use </a:t>
            </a:r>
            <a14:m>
              <m:oMath>
                <m:limUpp>
                  <m:e>
                    <m:r>
                      <a:rPr xmlns:a="http://schemas.openxmlformats.org/drawingml/2006/main" sz="400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f</m:t>
                    </m:r>
                  </m:e>
                  <m:lim>
                    <m:r>
                      <a:rPr xmlns:a="http://schemas.openxmlformats.org/drawingml/2006/main" sz="400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</m:oMath>
            </a14:m>
            <a:r>
              <a:t> to predict the response for yet unknown predictor values: </a:t>
            </a:r>
            <a:r>
              <a:rPr>
                <a:solidFill>
                  <a:srgbClr val="4646FF"/>
                </a:solidFill>
              </a:rPr>
              <a:t>we may not need a correct expression for </a:t>
            </a:r>
            <a:r>
              <a:rPr i="1">
                <a:solidFill>
                  <a:srgbClr val="4646FF"/>
                </a:solidFill>
              </a:rPr>
              <a:t>f</a:t>
            </a:r>
            <a:r>
              <a:rPr>
                <a:solidFill>
                  <a:srgbClr val="4646FF"/>
                </a:solidFill>
              </a:rPr>
              <a:t>, as long as the prediction is correct!</a:t>
            </a:r>
            <a:endParaRPr sz="3900"/>
          </a:p>
        </p:txBody>
      </p:sp>
      <p:sp>
        <p:nvSpPr>
          <p:cNvPr id="208" name="Equation"/>
          <p:cNvSpPr txBox="1"/>
          <p:nvPr/>
        </p:nvSpPr>
        <p:spPr>
          <a:xfrm>
            <a:off x="2455648" y="5560029"/>
            <a:ext cx="3955743" cy="71209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b</m:t>
                  </m:r>
                </m:oMath>
              </m:oMathPara>
            </a14:m>
            <a:endParaRPr sz="63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0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tatistical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Statistical Model</a:t>
            </a:r>
          </a:p>
        </p:txBody>
      </p:sp>
      <p:sp>
        <p:nvSpPr>
          <p:cNvPr id="211" name="We assume that the response variable,  , relates to the predictors,  , through some unknown function expressed generally as:…"/>
          <p:cNvSpPr txBox="1"/>
          <p:nvPr>
            <p:ph type="body" idx="4294967295"/>
          </p:nvPr>
        </p:nvSpPr>
        <p:spPr>
          <a:xfrm>
            <a:off x="1845649" y="3604770"/>
            <a:ext cx="18743349" cy="8767060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 marL="0" indent="0" defTabSz="457181">
              <a:spcBef>
                <a:spcPts val="1800"/>
              </a:spcBef>
              <a:buClrTx/>
              <a:buSzTx/>
              <a:buFontTx/>
              <a:buNone/>
              <a:defRPr sz="39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We assume that the response variable, </a:t>
            </a:r>
            <a14:m>
              <m:oMath>
                <m:r>
                  <a:rPr xmlns:a="http://schemas.openxmlformats.org/drawingml/2006/main" sz="405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𝑌</m:t>
                </m:r>
              </m:oMath>
            </a14:m>
            <a:r>
              <a:t>, relates to the predictors, </a:t>
            </a:r>
            <a14:m>
              <m:oMath>
                <m:r>
                  <a:rPr xmlns:a="http://schemas.openxmlformats.org/drawingml/2006/main" sz="405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, through some unknown function expressed generally as:</a:t>
            </a:r>
          </a:p>
          <a:p>
            <a:pPr marL="0" indent="0" defTabSz="457181">
              <a:spcBef>
                <a:spcPts val="1800"/>
              </a:spcBef>
              <a:buClrTx/>
              <a:buSzTx/>
              <a:buFontTx/>
              <a:buNone/>
              <a:defRPr sz="39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 defTabSz="457181">
              <a:spcBef>
                <a:spcPts val="1800"/>
              </a:spcBef>
              <a:buClrTx/>
              <a:buSzTx/>
              <a:buFontTx/>
              <a:buNone/>
              <a:defRPr sz="39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 defTabSz="457181">
              <a:spcBef>
                <a:spcPts val="1800"/>
              </a:spcBef>
              <a:buClrTx/>
              <a:buSzTx/>
              <a:buFontTx/>
              <a:buNone/>
              <a:defRPr sz="39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 defTabSz="457181">
              <a:spcBef>
                <a:spcPts val="1800"/>
              </a:spcBef>
              <a:buClrTx/>
              <a:buSzTx/>
              <a:buFontTx/>
              <a:buNone/>
              <a:defRPr sz="39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Building a model, non necessarily realistic, for </a:t>
            </a:r>
            <a:r>
              <a:rPr i="1"/>
              <a:t>f</a:t>
            </a:r>
            <a:r>
              <a:t>:</a:t>
            </a:r>
          </a:p>
          <a:p>
            <a:pPr marL="0" indent="0" defTabSz="457181">
              <a:spcBef>
                <a:spcPts val="1800"/>
              </a:spcBef>
              <a:buClrTx/>
              <a:buSzTx/>
              <a:buFontTx/>
              <a:buNone/>
              <a:defRPr sz="39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Try polynomial function</a:t>
            </a:r>
          </a:p>
          <a:p>
            <a:pPr marL="0" indent="0" defTabSz="457181">
              <a:spcBef>
                <a:spcPts val="1800"/>
              </a:spcBef>
              <a:buClrTx/>
              <a:buSzTx/>
              <a:buFontTx/>
              <a:buNone/>
              <a:defRPr sz="39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Try any mathematical function</a:t>
            </a:r>
          </a:p>
          <a:p>
            <a:pPr marL="0" indent="0" defTabSz="457181">
              <a:spcBef>
                <a:spcPts val="1800"/>
              </a:spcBef>
              <a:buClrTx/>
              <a:buSzTx/>
              <a:buFontTx/>
              <a:buNone/>
              <a:defRPr sz="39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 defTabSz="457181">
              <a:spcBef>
                <a:spcPts val="1800"/>
              </a:spcBef>
              <a:buClrTx/>
              <a:buSzTx/>
              <a:buFontTx/>
              <a:buNone/>
              <a:defRPr sz="39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12" name="Equation"/>
          <p:cNvSpPr txBox="1"/>
          <p:nvPr/>
        </p:nvSpPr>
        <p:spPr>
          <a:xfrm>
            <a:off x="2455648" y="5560029"/>
            <a:ext cx="3955743" cy="71209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b</m:t>
                  </m:r>
                </m:oMath>
              </m:oMathPara>
            </a14:m>
            <a:endParaRPr sz="63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11" grpId="1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