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306" r:id="rId4"/>
    <p:sldId id="258" r:id="rId5"/>
    <p:sldId id="259" r:id="rId6"/>
    <p:sldId id="260" r:id="rId7"/>
    <p:sldId id="321" r:id="rId8"/>
    <p:sldId id="322" r:id="rId9"/>
    <p:sldId id="325" r:id="rId10"/>
    <p:sldId id="323" r:id="rId11"/>
    <p:sldId id="305" r:id="rId12"/>
    <p:sldId id="311" r:id="rId13"/>
    <p:sldId id="279" r:id="rId14"/>
    <p:sldId id="324" r:id="rId15"/>
    <p:sldId id="329" r:id="rId16"/>
    <p:sldId id="327" r:id="rId17"/>
    <p:sldId id="328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A09A2F75-DD52-4DDD-98E1-F19DA8AB05F1}">
          <p14:sldIdLst>
            <p14:sldId id="256"/>
            <p14:sldId id="257"/>
            <p14:sldId id="306"/>
            <p14:sldId id="258"/>
            <p14:sldId id="259"/>
            <p14:sldId id="260"/>
            <p14:sldId id="321"/>
            <p14:sldId id="322"/>
            <p14:sldId id="325"/>
            <p14:sldId id="323"/>
            <p14:sldId id="305"/>
            <p14:sldId id="311"/>
            <p14:sldId id="279"/>
            <p14:sldId id="324"/>
            <p14:sldId id="329"/>
            <p14:sldId id="327"/>
            <p14:sldId id="32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367" autoAdjust="0"/>
    <p:restoredTop sz="94660"/>
  </p:normalViewPr>
  <p:slideViewPr>
    <p:cSldViewPr snapToGrid="0">
      <p:cViewPr varScale="1">
        <p:scale>
          <a:sx n="121" d="100"/>
          <a:sy n="121" d="100"/>
        </p:scale>
        <p:origin x="317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850E85-AC32-408D-AB10-B710C3B82A88}" type="datetimeFigureOut">
              <a:rPr lang="en-US" smtClean="0"/>
              <a:t>9/24/2025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A04A89-D022-4EB3-B8AE-1E5A9902E7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3329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04A89-D022-4EB3-B8AE-1E5A9902E76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607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04A89-D022-4EB3-B8AE-1E5A9902E76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9146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Shape 177"/>
          <p:cNvSpPr>
            <a:spLocks noGrp="1" noRot="1" noChangeAspect="1"/>
          </p:cNvSpPr>
          <p:nvPr>
            <p:ph type="sldImg"/>
          </p:nvPr>
        </p:nvSpPr>
        <p:spPr>
          <a:xfrm>
            <a:off x="573088" y="1336675"/>
            <a:ext cx="6413500" cy="3608388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8" name="Shape 17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What molecules actually do!</a:t>
            </a:r>
          </a:p>
          <a:p>
            <a:r>
              <a:rPr dirty="0"/>
              <a:t>Fundamental mathematical structure: it comes up over and over again in different contexts</a:t>
            </a:r>
            <a:r>
              <a:rPr lang="en-US" dirty="0"/>
              <a:t>:</a:t>
            </a:r>
            <a:r>
              <a:rPr lang="en-US" baseline="0" dirty="0"/>
              <a:t> </a:t>
            </a:r>
            <a:r>
              <a:rPr lang="en-US" sz="2000" b="0" i="0" u="none" strike="noStrike" kern="1200" baseline="0" dirty="0">
                <a:ln>
                  <a:noFill/>
                </a:ln>
                <a:latin typeface="Arial" pitchFamily="18"/>
                <a:cs typeface="Tahoma" pitchFamily="2"/>
              </a:rPr>
              <a:t>vector addition systems, Petri nets, commutative semigroups, bounded context-free languages, uniform recurrence equations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254747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Finally,</a:t>
            </a:r>
            <a:r>
              <a:rPr lang="en-US" baseline="0" dirty="0"/>
              <a:t> here’s the definition of the model. A </a:t>
            </a:r>
            <a:r>
              <a:rPr lang="en-US" b="1" baseline="0" dirty="0"/>
              <a:t>monomer type</a:t>
            </a:r>
            <a:r>
              <a:rPr lang="en-US" baseline="0" dirty="0"/>
              <a:t> is a collection or multiset of domains, domains here are single letters, with a star indicating complementarity, so </a:t>
            </a:r>
            <a:r>
              <a:rPr lang="en-US" i="1" baseline="0" dirty="0"/>
              <a:t>a</a:t>
            </a:r>
            <a:r>
              <a:rPr lang="en-US" baseline="0" dirty="0"/>
              <a:t> binds to </a:t>
            </a:r>
            <a:r>
              <a:rPr lang="en-US" i="1" baseline="0" dirty="0"/>
              <a:t>a*</a:t>
            </a:r>
            <a:r>
              <a:rPr lang="en-US" baseline="0" dirty="0"/>
              <a:t>, and to no other domain. </a:t>
            </a:r>
          </a:p>
          <a:p>
            <a:pPr marL="171450" indent="-171450">
              <a:buFont typeface="Wingdings" panose="05000000000000000000" pitchFamily="2" charset="2"/>
              <a:buChar char="à"/>
            </a:pPr>
            <a:r>
              <a:rPr lang="en-US" baseline="0" dirty="0"/>
              <a:t>If you have some collection of monomers, a </a:t>
            </a:r>
            <a:r>
              <a:rPr lang="en-US" b="1" baseline="0" dirty="0"/>
              <a:t>configuration</a:t>
            </a:r>
            <a:r>
              <a:rPr lang="en-US" baseline="0" dirty="0"/>
              <a:t> is a matching between complementary domains indicating how they are bound, here’s an example with 4 monomers. </a:t>
            </a:r>
          </a:p>
          <a:p>
            <a:pPr marL="171450" indent="-171450">
              <a:buFont typeface="Wingdings" panose="05000000000000000000" pitchFamily="2" charset="2"/>
              <a:buChar char="à"/>
            </a:pPr>
            <a:r>
              <a:rPr lang="en-US" dirty="0">
                <a:sym typeface="Wingdings" pitchFamily="2" charset="2"/>
              </a:rPr>
              <a:t>Now is when we start co-opting physics words. The </a:t>
            </a:r>
            <a:r>
              <a:rPr lang="en-US" b="1" dirty="0">
                <a:sym typeface="Wingdings" pitchFamily="2" charset="2"/>
              </a:rPr>
              <a:t>enthalpy</a:t>
            </a:r>
            <a:r>
              <a:rPr lang="en-US" dirty="0">
                <a:sym typeface="Wingdings" pitchFamily="2" charset="2"/>
              </a:rPr>
              <a:t> of a configuration</a:t>
            </a:r>
            <a:r>
              <a:rPr lang="en-US" baseline="0" dirty="0">
                <a:sym typeface="Wingdings" pitchFamily="2" charset="2"/>
              </a:rPr>
              <a:t> is the </a:t>
            </a:r>
            <a:r>
              <a:rPr lang="en-US" u="sng" baseline="0" dirty="0">
                <a:sym typeface="Wingdings" pitchFamily="2" charset="2"/>
              </a:rPr>
              <a:t>number of bonds</a:t>
            </a:r>
            <a:r>
              <a:rPr lang="en-US" baseline="0" dirty="0">
                <a:sym typeface="Wingdings" pitchFamily="2" charset="2"/>
              </a:rPr>
              <a:t> in it. All else being equal a configuration with more bonds is more stable. Note we’re implicitly assuming all bonds are equal strength; you could obviously extend the model to generalize this, but let’s assume they’re all “strength 1” for now. This configuration here has enthalpy 2. </a:t>
            </a:r>
          </a:p>
          <a:p>
            <a:pPr marL="171450" indent="-171450">
              <a:buFont typeface="Wingdings" panose="05000000000000000000" pitchFamily="2" charset="2"/>
              <a:buChar char="à"/>
            </a:pPr>
            <a:r>
              <a:rPr lang="en-US" dirty="0">
                <a:sym typeface="Wingdings" pitchFamily="2" charset="2"/>
              </a:rPr>
              <a:t>The </a:t>
            </a:r>
            <a:r>
              <a:rPr lang="en-US" b="1" dirty="0">
                <a:sym typeface="Wingdings" pitchFamily="2" charset="2"/>
              </a:rPr>
              <a:t>entropy</a:t>
            </a:r>
            <a:r>
              <a:rPr lang="en-US" dirty="0">
                <a:sym typeface="Wingdings" pitchFamily="2" charset="2"/>
              </a:rPr>
              <a:t> of a configuration is the number of</a:t>
            </a:r>
            <a:r>
              <a:rPr lang="en-US" u="none" dirty="0">
                <a:sym typeface="Wingdings" pitchFamily="2" charset="2"/>
              </a:rPr>
              <a:t> </a:t>
            </a:r>
            <a:r>
              <a:rPr lang="en-US" u="sng" dirty="0">
                <a:sym typeface="Wingdings" pitchFamily="2" charset="2"/>
              </a:rPr>
              <a:t>free complexes</a:t>
            </a:r>
            <a:r>
              <a:rPr lang="en-US" dirty="0">
                <a:sym typeface="Wingdings" pitchFamily="2" charset="2"/>
              </a:rPr>
              <a:t> in it, also known as </a:t>
            </a:r>
            <a:r>
              <a:rPr lang="en-US" u="sng" dirty="0">
                <a:sym typeface="Wingdings" pitchFamily="2" charset="2"/>
              </a:rPr>
              <a:t>polymers</a:t>
            </a:r>
            <a:r>
              <a:rPr lang="en-US" dirty="0">
                <a:sym typeface="Wingdings" pitchFamily="2" charset="2"/>
              </a:rPr>
              <a:t>. This example has entropy 2, one</a:t>
            </a:r>
            <a:r>
              <a:rPr lang="en-US" baseline="0" dirty="0">
                <a:sym typeface="Wingdings" pitchFamily="2" charset="2"/>
              </a:rPr>
              <a:t> polymer on the left consisting of just a single monomer with two domains </a:t>
            </a:r>
            <a:r>
              <a:rPr lang="en-US" i="1" baseline="0" dirty="0">
                <a:sym typeface="Wingdings" pitchFamily="2" charset="2"/>
              </a:rPr>
              <a:t>a</a:t>
            </a:r>
            <a:r>
              <a:rPr lang="en-US" baseline="0" dirty="0">
                <a:sym typeface="Wingdings" pitchFamily="2" charset="2"/>
              </a:rPr>
              <a:t> and </a:t>
            </a:r>
            <a:r>
              <a:rPr lang="en-US" i="1" baseline="0" dirty="0">
                <a:sym typeface="Wingdings" pitchFamily="2" charset="2"/>
              </a:rPr>
              <a:t>b</a:t>
            </a:r>
            <a:r>
              <a:rPr lang="en-US" baseline="0" dirty="0">
                <a:sym typeface="Wingdings" pitchFamily="2" charset="2"/>
              </a:rPr>
              <a:t>, and the polymer on the right consisting of 3 monomers. Now I want to plant a flag here and say, we’re well aware that this is an abuse of terms. We’re ignoring rotational degrees of freedom, for example, since there’s no geometry. So “</a:t>
            </a:r>
            <a:r>
              <a:rPr lang="en-US" i="1" baseline="0" dirty="0">
                <a:sym typeface="Wingdings" pitchFamily="2" charset="2"/>
              </a:rPr>
              <a:t>entropy</a:t>
            </a:r>
            <a:r>
              <a:rPr lang="en-US" baseline="0" dirty="0">
                <a:sym typeface="Wingdings" pitchFamily="2" charset="2"/>
              </a:rPr>
              <a:t>” is a bit of a </a:t>
            </a:r>
            <a:r>
              <a:rPr lang="en-US" u="sng" baseline="0" dirty="0">
                <a:sym typeface="Wingdings" pitchFamily="2" charset="2"/>
              </a:rPr>
              <a:t>metaphorical term</a:t>
            </a:r>
            <a:r>
              <a:rPr lang="en-US" baseline="0" dirty="0">
                <a:sym typeface="Wingdings" pitchFamily="2" charset="2"/>
              </a:rPr>
              <a:t> here. </a:t>
            </a:r>
          </a:p>
          <a:p>
            <a:pPr marL="171450" indent="-171450">
              <a:buFont typeface="Wingdings" panose="05000000000000000000" pitchFamily="2" charset="2"/>
              <a:buChar char="à"/>
            </a:pPr>
            <a:r>
              <a:rPr lang="en-US" dirty="0">
                <a:sym typeface="Wingdings" pitchFamily="2" charset="2"/>
              </a:rPr>
              <a:t>Now it’s common to say the </a:t>
            </a:r>
            <a:r>
              <a:rPr lang="en-US" b="1" dirty="0">
                <a:sym typeface="Wingdings" pitchFamily="2" charset="2"/>
              </a:rPr>
              <a:t>energy</a:t>
            </a:r>
            <a:r>
              <a:rPr lang="en-US" dirty="0">
                <a:sym typeface="Wingdings" pitchFamily="2" charset="2"/>
              </a:rPr>
              <a:t> of a configuration is a</a:t>
            </a:r>
            <a:r>
              <a:rPr lang="en-US" baseline="0" dirty="0">
                <a:sym typeface="Wingdings" pitchFamily="2" charset="2"/>
              </a:rPr>
              <a:t> weighted sum of the enthalpy and entropy. I’m not going to get into specifics about the precise relative weights, for reasons that will become obvious in a little bit. Also note that all the energies here are positive, so greater energy corresponds to </a:t>
            </a:r>
            <a:r>
              <a:rPr lang="en-US" i="1" baseline="0" dirty="0">
                <a:sym typeface="Wingdings" pitchFamily="2" charset="2"/>
              </a:rPr>
              <a:t>“more stable”</a:t>
            </a:r>
            <a:r>
              <a:rPr lang="en-US" baseline="0" dirty="0">
                <a:sym typeface="Wingdings" pitchFamily="2" charset="2"/>
              </a:rPr>
              <a:t>. If you prefer to think about minimum energy configurations, just throw a negative sign in front of everything, but I have trouble keeping track of negative signs.</a:t>
            </a:r>
          </a:p>
          <a:p>
            <a:pPr marL="171450" indent="-171450">
              <a:buFont typeface="Wingdings" panose="05000000000000000000" pitchFamily="2" charset="2"/>
              <a:buChar char="à"/>
            </a:pPr>
            <a:r>
              <a:rPr lang="en-US" baseline="0" dirty="0">
                <a:sym typeface="Wingdings" pitchFamily="2" charset="2"/>
              </a:rPr>
              <a:t>Here’s some other example configurations. This one breaks a bond and creates an extra polymer, so it has enthalpy 1 and entropy 3.</a:t>
            </a:r>
          </a:p>
          <a:p>
            <a:pPr marL="171450" indent="-171450">
              <a:buFont typeface="Wingdings" panose="05000000000000000000" pitchFamily="2" charset="2"/>
              <a:buChar char="à"/>
            </a:pPr>
            <a:r>
              <a:rPr lang="en-US" baseline="0" dirty="0">
                <a:sym typeface="Wingdings" pitchFamily="2" charset="2"/>
              </a:rPr>
              <a:t>This is a different configuration than the first, but also has enthalpy and entropy 2.</a:t>
            </a:r>
          </a:p>
          <a:p>
            <a:pPr marL="171450" indent="-171450">
              <a:buFont typeface="Wingdings" panose="05000000000000000000" pitchFamily="2" charset="2"/>
              <a:buChar char="à"/>
            </a:pPr>
            <a:r>
              <a:rPr lang="en-US" baseline="0" dirty="0">
                <a:sym typeface="Wingdings" pitchFamily="2" charset="2"/>
              </a:rPr>
              <a:t>Finally, this has enthalpy 2 and entropy 3, which is the largest those values can be when there’s at least one bond. </a:t>
            </a:r>
            <a:r>
              <a:rPr lang="en-US" dirty="0">
                <a:sym typeface="Wingdings" pitchFamily="2" charset="2"/>
              </a:rPr>
              <a:t></a:t>
            </a:r>
            <a:endParaRPr lang="en-US" baseline="0" dirty="0">
              <a:sym typeface="Wingdings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5F4AE0-2562-4CA3-B732-D1A75BD0347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3525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C10E5-86CC-4E90-A18B-85FF25A04C0D}" type="datetime1">
              <a:rPr lang="en-US" smtClean="0"/>
              <a:t>9/24/2025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1.1: Crossing Bridges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DC0DD-A20C-43E8-BBF5-AC705073E8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6388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BF2C4-124F-46AB-95B7-6F90C9EF5136}" type="datetime1">
              <a:rPr lang="en-US" smtClean="0"/>
              <a:t>9/24/2025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1.1: Crossing Bridges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DC0DD-A20C-43E8-BBF5-AC705073E8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9114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EF403-FBEB-49AA-BFBB-700F657016A8}" type="datetime1">
              <a:rPr lang="en-US" smtClean="0"/>
              <a:t>9/24/2025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1.1: Crossing Bridges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DC0DD-A20C-43E8-BBF5-AC705073E8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4418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9CFAC-42C4-4D16-9042-3D5ECAEF1144}" type="datetime1">
              <a:rPr lang="en-US" smtClean="0"/>
              <a:t>9/24/2025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1.1: Crossing Bridges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DC0DD-A20C-43E8-BBF5-AC705073E8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3676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0C946-09CD-4580-9C68-9881B9902611}" type="datetime1">
              <a:rPr lang="en-US" smtClean="0"/>
              <a:t>9/24/2025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1.1: Crossing Bridges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DC0DD-A20C-43E8-BBF5-AC705073E8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6804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9D7CB-5780-41A4-A149-04CCD3F070E3}" type="datetime1">
              <a:rPr lang="en-US" smtClean="0"/>
              <a:t>9/24/2025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1.1: Crossing Bridges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DC0DD-A20C-43E8-BBF5-AC705073E8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5053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7C234-5331-4812-97A1-D81275E70A5D}" type="datetime1">
              <a:rPr lang="en-US" smtClean="0"/>
              <a:t>9/24/2025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1.1: Crossing Bridges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DC0DD-A20C-43E8-BBF5-AC705073E8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3946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33155-4262-49F9-B2AC-4B7AF83608D5}" type="datetime1">
              <a:rPr lang="en-US" smtClean="0"/>
              <a:t>9/24/2025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1.1: Crossing Bridges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DC0DD-A20C-43E8-BBF5-AC705073E8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5618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E42C0-7360-4988-990B-9600F1A32A10}" type="datetime1">
              <a:rPr lang="en-US" smtClean="0"/>
              <a:t>9/24/2025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1.1: Crossing Bridges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DC0DD-A20C-43E8-BBF5-AC705073E8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84497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AD72C-7716-4F12-A71E-D1A5BADC4E59}" type="datetime1">
              <a:rPr lang="en-US" smtClean="0"/>
              <a:t>9/24/2025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1.1: Crossing Bridges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DC0DD-A20C-43E8-BBF5-AC705073E8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4085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375A2-CAAC-4E71-89F5-1DF10B8D08D6}" type="datetime1">
              <a:rPr lang="en-US" smtClean="0"/>
              <a:t>9/24/2025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1.1: Crossing Bridges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DC0DD-A20C-43E8-BBF5-AC705073E8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7223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AE21A6-81D7-4B95-956E-252235568596}" type="datetime1">
              <a:rPr lang="en-US" smtClean="0"/>
              <a:t>9/24/2025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1.1: Crossing Bridges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DDC0DD-A20C-43E8-BBF5-AC705073E8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346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13" Type="http://schemas.openxmlformats.org/officeDocument/2006/relationships/hyperlink" Target="https://www.nature.com/articles/s41586-019-1014-9" TargetMode="External"/><Relationship Id="rId3" Type="http://schemas.openxmlformats.org/officeDocument/2006/relationships/image" Target="../media/image9.png"/><Relationship Id="rId7" Type="http://schemas.openxmlformats.org/officeDocument/2006/relationships/hyperlink" Target="https://www.nature.com/articles/nature04586" TargetMode="External"/><Relationship Id="rId12" Type="http://schemas.openxmlformats.org/officeDocument/2006/relationships/hyperlink" Target="https://www.dna.caltech.edu/Papers/cge-thesis2014.pdf" TargetMode="External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3.png"/><Relationship Id="rId5" Type="http://schemas.openxmlformats.org/officeDocument/2006/relationships/hyperlink" Target="https://www.nature.com/articles/s41467-020-20020-7" TargetMode="External"/><Relationship Id="rId15" Type="http://schemas.openxmlformats.org/officeDocument/2006/relationships/image" Target="../media/image15.png"/><Relationship Id="rId10" Type="http://schemas.openxmlformats.org/officeDocument/2006/relationships/hyperlink" Target="https://www.nature.com/articles/nature11075" TargetMode="External"/><Relationship Id="rId4" Type="http://schemas.openxmlformats.org/officeDocument/2006/relationships/hyperlink" Target="https://science.sciencemag.org/content/347/6229/1446.full" TargetMode="External"/><Relationship Id="rId9" Type="http://schemas.openxmlformats.org/officeDocument/2006/relationships/image" Target="../media/image12.emf"/><Relationship Id="rId1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parts.igem.org/Part:BBa_K1761002:Experience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hyperlink" Target="https://www.microsoft.com/en-us/research/video/dna-strand-displacement/" TargetMode="Externa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link.springer.com/chapter/10.1007/978-3-540-74126-8_30" TargetMode="Externa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122363"/>
            <a:ext cx="12192000" cy="2387600"/>
          </a:xfrm>
        </p:spPr>
        <p:txBody>
          <a:bodyPr>
            <a:normAutofit/>
          </a:bodyPr>
          <a:lstStyle/>
          <a:p>
            <a:r>
              <a:rPr lang="en-US" dirty="0"/>
              <a:t>Introduction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slides © 2021, David Doty</a:t>
            </a:r>
          </a:p>
          <a:p>
            <a:r>
              <a:rPr lang="en-US"/>
              <a:t>ECS 232: </a:t>
            </a:r>
            <a:r>
              <a:rPr lang="en-US" dirty="0"/>
              <a:t>Theory of Molecular Computation</a:t>
            </a:r>
          </a:p>
          <a:p>
            <a:r>
              <a:rPr lang="en-US" dirty="0"/>
              <a:t>UC Davis</a:t>
            </a:r>
          </a:p>
        </p:txBody>
      </p:sp>
    </p:spTree>
    <p:extLst>
      <p:ext uri="{BB962C8B-B14F-4D97-AF65-F5344CB8AC3E}">
        <p14:creationId xmlns:p14="http://schemas.microsoft.com/office/powerpoint/2010/main" val="882326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Your DNA can stretch to the moon">
            <a:extLst>
              <a:ext uri="{FF2B5EF4-FFF2-40B4-BE49-F238E27FC236}">
                <a16:creationId xmlns:a16="http://schemas.microsoft.com/office/drawing/2014/main" id="{8D6BDAAA-D170-4772-BDC1-16B1C26A444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390" b="18039"/>
          <a:stretch/>
        </p:blipFill>
        <p:spPr bwMode="auto">
          <a:xfrm>
            <a:off x="6176354" y="1945179"/>
            <a:ext cx="5611499" cy="1911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90451"/>
            <a:ext cx="10515600" cy="1280160"/>
          </a:xfrm>
        </p:spPr>
        <p:txBody>
          <a:bodyPr>
            <a:normAutofit fontScale="90000"/>
          </a:bodyPr>
          <a:lstStyle/>
          <a:p>
            <a:r>
              <a:rPr lang="en-US" dirty="0"/>
              <a:t>Theory of molecular computation = </a:t>
            </a:r>
            <a:br>
              <a:rPr lang="en-US" dirty="0"/>
            </a:br>
            <a:r>
              <a:rPr lang="en-US" dirty="0"/>
              <a:t>Theory of computation </a:t>
            </a:r>
            <a:r>
              <a:rPr lang="en-US" b="0" i="0" dirty="0">
                <a:solidFill>
                  <a:srgbClr val="202124"/>
                </a:solidFill>
                <a:effectLst/>
                <a:latin typeface="Roboto"/>
              </a:rPr>
              <a:t>⋂</a:t>
            </a:r>
            <a:r>
              <a:rPr lang="en-US" dirty="0"/>
              <a:t> nanotechnology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D3F65F3-CDAD-4333-8344-3E44890AD7D3}"/>
              </a:ext>
            </a:extLst>
          </p:cNvPr>
          <p:cNvSpPr txBox="1"/>
          <p:nvPr/>
        </p:nvSpPr>
        <p:spPr>
          <a:xfrm>
            <a:off x="939338" y="1945180"/>
            <a:ext cx="1011658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In principle, any nanotechnology…</a:t>
            </a:r>
          </a:p>
          <a:p>
            <a:r>
              <a:rPr lang="en-US" sz="2400" dirty="0"/>
              <a:t>In practice, DNA nanotechnology. Why?</a:t>
            </a:r>
          </a:p>
          <a:p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limitations of my own expertise</a:t>
            </a:r>
          </a:p>
          <a:p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DNA is naturally information bearing… because of recent technological breakthroughs, also information </a:t>
            </a:r>
            <a:r>
              <a:rPr lang="en-US" sz="2400" u="sng" dirty="0"/>
              <a:t>processing</a:t>
            </a:r>
          </a:p>
          <a:p>
            <a:endParaRPr lang="en-US" sz="2400" u="sng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More experimentalists in DNA nanotech interested in the idea of “making molecules compute” than in other nanotech fields.</a:t>
            </a:r>
          </a:p>
        </p:txBody>
      </p:sp>
    </p:spTree>
    <p:extLst>
      <p:ext uri="{BB962C8B-B14F-4D97-AF65-F5344CB8AC3E}">
        <p14:creationId xmlns:p14="http://schemas.microsoft.com/office/powerpoint/2010/main" val="6680171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253" y="341680"/>
            <a:ext cx="10833629" cy="925562"/>
          </a:xfrm>
        </p:spPr>
        <p:txBody>
          <a:bodyPr>
            <a:normAutofit/>
          </a:bodyPr>
          <a:lstStyle/>
          <a:p>
            <a:r>
              <a:rPr lang="en-US" dirty="0"/>
              <a:t>Potential DNA nanotechnology applications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5300908" y="1722225"/>
            <a:ext cx="5871076" cy="3582992"/>
            <a:chOff x="1482911" y="893373"/>
            <a:chExt cx="6694808" cy="4453386"/>
          </a:xfrm>
        </p:grpSpPr>
        <p:sp>
          <p:nvSpPr>
            <p:cNvPr id="5" name="Rounded Rectangle 4"/>
            <p:cNvSpPr/>
            <p:nvPr/>
          </p:nvSpPr>
          <p:spPr>
            <a:xfrm>
              <a:off x="1482911" y="893373"/>
              <a:ext cx="6694808" cy="4453386"/>
            </a:xfrm>
            <a:prstGeom prst="roundRect">
              <a:avLst>
                <a:gd name="adj" fmla="val 8986"/>
              </a:avLst>
            </a:prstGeom>
            <a:solidFill>
              <a:schemeClr val="bg1"/>
            </a:solidFill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039121" y="1321810"/>
              <a:ext cx="3095152" cy="2785528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31878" y="1976828"/>
              <a:ext cx="2125096" cy="1902928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1619915" y="1008785"/>
              <a:ext cx="4964492" cy="8798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/>
                <a:t>DNA origami opens to deliver antibody only in presence of two protein antigens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583506" y="3754431"/>
              <a:ext cx="1904753" cy="4329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41t-specific latch</a:t>
              </a:r>
            </a:p>
          </p:txBody>
        </p:sp>
        <p:cxnSp>
          <p:nvCxnSpPr>
            <p:cNvPr id="10" name="Straight Arrow Connector 9"/>
            <p:cNvCxnSpPr/>
            <p:nvPr/>
          </p:nvCxnSpPr>
          <p:spPr>
            <a:xfrm flipV="1">
              <a:off x="4587638" y="3179302"/>
              <a:ext cx="588524" cy="613561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/>
            <p:nvPr/>
          </p:nvCxnSpPr>
          <p:spPr>
            <a:xfrm flipH="1" flipV="1">
              <a:off x="6703885" y="3811135"/>
              <a:ext cx="258209" cy="376248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6147306" y="4187383"/>
              <a:ext cx="2018767" cy="420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TE17-specific latch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667792" y="4586244"/>
              <a:ext cx="6007081" cy="6503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Shawn Douglas, </a:t>
              </a:r>
              <a:r>
                <a:rPr lang="en-US" sz="1400" dirty="0" err="1"/>
                <a:t>Ido</a:t>
              </a:r>
              <a:r>
                <a:rPr lang="en-US" sz="1400" dirty="0"/>
                <a:t> Bachelet, George Church. </a:t>
              </a:r>
              <a:r>
                <a:rPr lang="en-US" sz="1400" i="1" dirty="0"/>
                <a:t>A logic-gated nanorobot for targeted transport of molecular payloads</a:t>
              </a:r>
              <a:r>
                <a:rPr lang="en-US" sz="1400" dirty="0"/>
                <a:t>, </a:t>
              </a:r>
              <a:r>
                <a:rPr lang="en-US" sz="1400" u="sng" dirty="0"/>
                <a:t>Science</a:t>
              </a:r>
              <a:r>
                <a:rPr lang="en-US" sz="1400" dirty="0"/>
                <a:t> 2012</a:t>
              </a:r>
            </a:p>
          </p:txBody>
        </p:sp>
        <p:sp>
          <p:nvSpPr>
            <p:cNvPr id="14" name="Right Arrow 13"/>
            <p:cNvSpPr/>
            <p:nvPr/>
          </p:nvSpPr>
          <p:spPr>
            <a:xfrm>
              <a:off x="3855714" y="2805519"/>
              <a:ext cx="955172" cy="68201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open</a:t>
              </a: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4245113" y="1864465"/>
              <a:ext cx="1730959" cy="8033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/>
                <a:t>antibody Fab’ fragments </a:t>
              </a:r>
            </a:p>
          </p:txBody>
        </p:sp>
        <p:cxnSp>
          <p:nvCxnSpPr>
            <p:cNvPr id="16" name="Straight Arrow Connector 15"/>
            <p:cNvCxnSpPr/>
            <p:nvPr/>
          </p:nvCxnSpPr>
          <p:spPr>
            <a:xfrm>
              <a:off x="5792631" y="2200742"/>
              <a:ext cx="1169462" cy="66914"/>
            </a:xfrm>
            <a:prstGeom prst="straightConnector1">
              <a:avLst/>
            </a:prstGeom>
            <a:ln w="28575">
              <a:solidFill>
                <a:schemeClr val="accent4"/>
              </a:solidFill>
              <a:headEnd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>
            <a:xfrm>
              <a:off x="5540189" y="2382484"/>
              <a:ext cx="826642" cy="423035"/>
            </a:xfrm>
            <a:prstGeom prst="straightConnector1">
              <a:avLst/>
            </a:prstGeom>
            <a:ln w="28575">
              <a:solidFill>
                <a:schemeClr val="accent4"/>
              </a:solidFill>
              <a:headEnd w="lg" len="lg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TextBox 17"/>
          <p:cNvSpPr txBox="1"/>
          <p:nvPr/>
        </p:nvSpPr>
        <p:spPr>
          <a:xfrm>
            <a:off x="829245" y="1948426"/>
            <a:ext cx="444758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nanoscale resolution surface placement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X-ray crystallization scaffolding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molecular motors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super-resolution imaging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molecular circuits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85094" y="4228320"/>
            <a:ext cx="342599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biological</a:t>
            </a:r>
            <a:r>
              <a:rPr lang="en-US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smart drugs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mRNA detection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cell surface marker detection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genetically encoded structures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307122" y="3558035"/>
            <a:ext cx="9938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>
                <a:solidFill>
                  <a:schemeClr val="accent1">
                    <a:lumMod val="75000"/>
                  </a:schemeClr>
                </a:solidFill>
              </a:rPr>
              <a:t>example</a:t>
            </a: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351" y="2371023"/>
            <a:ext cx="4336364" cy="3429144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791144" y="1881101"/>
            <a:ext cx="90441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rgbClr val="C00000"/>
                </a:solidFill>
              </a:rPr>
              <a:t>art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00902" y="5894685"/>
            <a:ext cx="54631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Ashwin Gopinath, Evan Miyazono, Andrei </a:t>
            </a:r>
            <a:r>
              <a:rPr lang="en-US" sz="1200" dirty="0" err="1"/>
              <a:t>Faraon</a:t>
            </a:r>
            <a:r>
              <a:rPr lang="en-US" sz="1200" dirty="0"/>
              <a:t>, Paul </a:t>
            </a:r>
            <a:r>
              <a:rPr lang="en-US" sz="1200" dirty="0" err="1"/>
              <a:t>Rothemund</a:t>
            </a:r>
            <a:r>
              <a:rPr lang="en-US" sz="1200" dirty="0"/>
              <a:t>. </a:t>
            </a:r>
            <a:r>
              <a:rPr lang="en-US" sz="1200" i="1" dirty="0"/>
              <a:t>Engineering and mapping nanocavity emission via precision placement of DNA origami</a:t>
            </a:r>
            <a:r>
              <a:rPr lang="en-US" sz="1200" dirty="0"/>
              <a:t>, </a:t>
            </a:r>
            <a:r>
              <a:rPr lang="en-US" sz="1200" u="sng" dirty="0"/>
              <a:t>Nature</a:t>
            </a:r>
            <a:r>
              <a:rPr lang="en-US" sz="1200" dirty="0"/>
              <a:t> 2016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4C78FF0-6BCC-42A1-BFCB-9B8CBC96025A}"/>
              </a:ext>
            </a:extLst>
          </p:cNvPr>
          <p:cNvSpPr/>
          <p:nvPr/>
        </p:nvSpPr>
        <p:spPr>
          <a:xfrm>
            <a:off x="802419" y="1662438"/>
            <a:ext cx="15298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nonbiological</a:t>
            </a:r>
            <a:r>
              <a:rPr lang="en-US" dirty="0"/>
              <a:t>: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B7A18E2-3F3F-4DB2-8444-6AE29C373A1C}"/>
              </a:ext>
            </a:extLst>
          </p:cNvPr>
          <p:cNvSpPr/>
          <p:nvPr/>
        </p:nvSpPr>
        <p:spPr>
          <a:xfrm>
            <a:off x="6648787" y="5885896"/>
            <a:ext cx="48736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err="1"/>
              <a:t>Grigory</a:t>
            </a:r>
            <a:r>
              <a:rPr lang="en-US" sz="1200" dirty="0"/>
              <a:t> </a:t>
            </a:r>
            <a:r>
              <a:rPr lang="en-US" sz="1200" dirty="0" err="1"/>
              <a:t>Tikhomirov</a:t>
            </a:r>
            <a:r>
              <a:rPr lang="en-US" sz="1200" dirty="0"/>
              <a:t>, Philip Petersen, and Lulu Qian. </a:t>
            </a:r>
            <a:r>
              <a:rPr lang="en-US" sz="1200" i="1" dirty="0"/>
              <a:t>Fractal assembly of </a:t>
            </a:r>
            <a:r>
              <a:rPr lang="en-US" sz="1200" i="1" dirty="0" err="1"/>
              <a:t>micrometre</a:t>
            </a:r>
            <a:r>
              <a:rPr lang="en-US" sz="1200" i="1" dirty="0"/>
              <a:t>-scale DNA origami arrays with arbitrary patterns</a:t>
            </a:r>
            <a:r>
              <a:rPr lang="en-US" sz="1200" dirty="0"/>
              <a:t>. </a:t>
            </a:r>
            <a:r>
              <a:rPr lang="en-US" sz="1200" u="sng" dirty="0"/>
              <a:t>Nature</a:t>
            </a:r>
            <a:r>
              <a:rPr lang="en-US" sz="1200" dirty="0"/>
              <a:t> 2017. </a:t>
            </a:r>
            <a:endParaRPr lang="en-US" sz="1000" dirty="0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406B5470-332E-4047-8AE2-B03FE83B9C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0400" y="2373601"/>
            <a:ext cx="3647954" cy="3429144"/>
          </a:xfrm>
          <a:prstGeom prst="rect">
            <a:avLst/>
          </a:prstGeom>
        </p:spPr>
      </p:pic>
      <p:pic>
        <p:nvPicPr>
          <p:cNvPr id="1026" name="Picture 2" descr="A painting of a scene at night with 10 swirly stars, Venus, and a bright yellow crescent Moon. In the background there are hills, in the middle ground there is a moonlit town with a church that has an elongated steeple, and in the foreground there is the dark green silhouette of a cypress tree and houses.">
            <a:extLst>
              <a:ext uri="{FF2B5EF4-FFF2-40B4-BE49-F238E27FC236}">
                <a16:creationId xmlns:a16="http://schemas.microsoft.com/office/drawing/2014/main" id="{E4B10E02-F7D6-4D09-B918-B5F2C44F10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1791" y="1722225"/>
            <a:ext cx="2043856" cy="1619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See adjacent text.">
            <a:extLst>
              <a:ext uri="{FF2B5EF4-FFF2-40B4-BE49-F238E27FC236}">
                <a16:creationId xmlns:a16="http://schemas.microsoft.com/office/drawing/2014/main" id="{554A4CFF-3E90-47AC-A9F1-F0E055F96EC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12" t="8565" r="21888" b="51310"/>
          <a:stretch/>
        </p:blipFill>
        <p:spPr bwMode="auto">
          <a:xfrm>
            <a:off x="6016065" y="3887537"/>
            <a:ext cx="1740048" cy="1881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Slide Number Placeholder 28">
            <a:extLst>
              <a:ext uri="{FF2B5EF4-FFF2-40B4-BE49-F238E27FC236}">
                <a16:creationId xmlns:a16="http://schemas.microsoft.com/office/drawing/2014/main" id="{E6EE4C75-5A3D-49B6-AE3C-A3DD51510C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3B66A-CE92-4F70-B5A2-EE913266E6CF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8437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1" grpId="0"/>
      <p:bldP spid="21" grpId="1"/>
      <p:bldP spid="20" grpId="0"/>
      <p:bldP spid="23" grpId="0"/>
      <p:bldP spid="2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6C8359-F18B-4F80-94F9-A927387E21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Theory of computation: Bird’s eye view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210293F-D2E4-427E-89C2-61FB252107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701130" cy="4895850"/>
          </a:xfrm>
        </p:spPr>
        <p:txBody>
          <a:bodyPr>
            <a:normAutofit/>
          </a:bodyPr>
          <a:lstStyle/>
          <a:p>
            <a:r>
              <a:rPr lang="en-US" sz="2400" u="sng" dirty="0"/>
              <a:t>Church-Turing thesis</a:t>
            </a:r>
            <a:r>
              <a:rPr lang="en-US" sz="2400" dirty="0"/>
              <a:t>: </a:t>
            </a:r>
            <a:r>
              <a:rPr lang="en-US" sz="2400" i="1" dirty="0"/>
              <a:t>For any physical device that can be built in our universe that can ‘reasonably’ said to compute a function f</a:t>
            </a:r>
            <a:r>
              <a:rPr lang="en-US" sz="2400" dirty="0"/>
              <a:t>: {0,1}</a:t>
            </a:r>
            <a:r>
              <a:rPr lang="en-US" sz="2400" baseline="30000" dirty="0"/>
              <a:t>∗</a:t>
            </a:r>
            <a:r>
              <a:rPr lang="en-US" sz="2400" dirty="0"/>
              <a:t>→{0,1}</a:t>
            </a:r>
            <a:r>
              <a:rPr lang="en-US" sz="2400" baseline="30000" dirty="0"/>
              <a:t>∗</a:t>
            </a:r>
            <a:r>
              <a:rPr lang="en-US" sz="2400" i="1" dirty="0"/>
              <a:t>, f is also computable by a Turing machine.</a:t>
            </a:r>
            <a:endParaRPr lang="en-US" sz="2400" dirty="0"/>
          </a:p>
          <a:p>
            <a:r>
              <a:rPr lang="en-US" sz="2400" dirty="0">
                <a:solidFill>
                  <a:srgbClr val="FF0000"/>
                </a:solidFill>
              </a:rPr>
              <a:t>Not a mathematical theorem</a:t>
            </a:r>
            <a:r>
              <a:rPr lang="en-US" sz="2400" dirty="0"/>
              <a:t>; it is a </a:t>
            </a:r>
            <a:r>
              <a:rPr lang="en-US" sz="2400" dirty="0">
                <a:solidFill>
                  <a:schemeClr val="accent1"/>
                </a:solidFill>
              </a:rPr>
              <a:t>physical hypothesis</a:t>
            </a:r>
            <a:r>
              <a:rPr lang="en-US" sz="2400" dirty="0"/>
              <a:t>. </a:t>
            </a:r>
          </a:p>
          <a:p>
            <a:pPr lvl="1"/>
            <a:r>
              <a:rPr lang="en-US" sz="2000" dirty="0"/>
              <a:t>Physicists call such hypotheses “laws of nature” (always the optimists).</a:t>
            </a:r>
          </a:p>
          <a:p>
            <a:pPr lvl="1"/>
            <a:r>
              <a:rPr lang="en-US" sz="2000" dirty="0"/>
              <a:t>It’s the connection between the </a:t>
            </a:r>
            <a:r>
              <a:rPr lang="en-US" sz="2000" u="sng" dirty="0"/>
              <a:t>physical world</a:t>
            </a:r>
            <a:r>
              <a:rPr lang="en-US" sz="2000" dirty="0"/>
              <a:t> of </a:t>
            </a:r>
            <a:r>
              <a:rPr lang="en-US" sz="2000" i="1" dirty="0"/>
              <a:t>voltages</a:t>
            </a:r>
            <a:r>
              <a:rPr lang="en-US" sz="2000" dirty="0"/>
              <a:t>, </a:t>
            </a:r>
            <a:r>
              <a:rPr lang="en-US" sz="2000" i="1" dirty="0"/>
              <a:t>transistors</a:t>
            </a:r>
            <a:r>
              <a:rPr lang="en-US" sz="2000" dirty="0"/>
              <a:t>, and </a:t>
            </a:r>
            <a:r>
              <a:rPr lang="en-US" sz="2000" i="1" dirty="0"/>
              <a:t>time in seconds</a:t>
            </a:r>
            <a:r>
              <a:rPr lang="en-US" sz="2000" dirty="0"/>
              <a:t>, and the </a:t>
            </a:r>
            <a:r>
              <a:rPr lang="en-US" sz="2000" u="sng" dirty="0"/>
              <a:t>abstract ideas</a:t>
            </a:r>
            <a:r>
              <a:rPr lang="en-US" sz="2000" dirty="0"/>
              <a:t> of </a:t>
            </a:r>
            <a:r>
              <a:rPr lang="en-US" sz="2000" i="1" dirty="0"/>
              <a:t>digital data</a:t>
            </a:r>
            <a:r>
              <a:rPr lang="en-US" sz="2000" dirty="0"/>
              <a:t>, </a:t>
            </a:r>
            <a:r>
              <a:rPr lang="en-US" sz="2000" i="1" dirty="0"/>
              <a:t>Boolean logic</a:t>
            </a:r>
            <a:r>
              <a:rPr lang="en-US" sz="2000" dirty="0"/>
              <a:t>, and </a:t>
            </a:r>
            <a:r>
              <a:rPr lang="en-US" sz="2000" i="1" dirty="0"/>
              <a:t>number of steps in an algorithm</a:t>
            </a:r>
            <a:r>
              <a:rPr lang="en-US" sz="2000" dirty="0"/>
              <a:t>.</a:t>
            </a:r>
          </a:p>
          <a:p>
            <a:r>
              <a:rPr lang="en-US" sz="2400" dirty="0"/>
              <a:t>If no Turing machine can solve a computational problem,                                            then no physical device can solve it either.</a:t>
            </a:r>
          </a:p>
          <a:p>
            <a:r>
              <a:rPr lang="en-US" sz="2400" dirty="0"/>
              <a:t>Some problems </a:t>
            </a:r>
            <a:r>
              <a:rPr lang="en-US" sz="2400" i="1" dirty="0"/>
              <a:t>are</a:t>
            </a:r>
            <a:r>
              <a:rPr lang="en-US" sz="2400" dirty="0"/>
              <a:t> inherently difficult (Boolean satisfiability)                                       or impossible (Halting problem) for computers to solve.</a:t>
            </a:r>
          </a:p>
          <a:p>
            <a:pPr lvl="1"/>
            <a:r>
              <a:rPr lang="en-US" sz="2000" dirty="0"/>
              <a:t>Fact about the </a:t>
            </a:r>
            <a:r>
              <a:rPr lang="en-US" sz="2000" u="sng" dirty="0"/>
              <a:t>problem itself</a:t>
            </a:r>
            <a:r>
              <a:rPr lang="en-US" sz="2000" dirty="0"/>
              <a:t>, not about a lack of human ingenuity.</a:t>
            </a:r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5CA542-D78A-453B-A0AB-6517EA7AE9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DC0DD-A20C-43E8-BBF5-AC705073E80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997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E20FB2-5E72-4F27-B96F-9E723B2965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Theory of computation: Bird’s eye 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882D48-11BD-4D32-94DA-F13AD18B14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95851"/>
          </a:xfrm>
        </p:spPr>
        <p:txBody>
          <a:bodyPr>
            <a:normAutofit/>
          </a:bodyPr>
          <a:lstStyle/>
          <a:p>
            <a:r>
              <a:rPr lang="en-US" sz="2400" dirty="0"/>
              <a:t>Many models of computation:</a:t>
            </a:r>
          </a:p>
          <a:p>
            <a:pPr lvl="1"/>
            <a:r>
              <a:rPr lang="en-US" sz="2000" dirty="0"/>
              <a:t>Turing machine</a:t>
            </a:r>
          </a:p>
          <a:p>
            <a:pPr lvl="1"/>
            <a:r>
              <a:rPr lang="en-US" sz="2000" dirty="0"/>
              <a:t>finite state machine</a:t>
            </a:r>
          </a:p>
          <a:p>
            <a:pPr lvl="1"/>
            <a:r>
              <a:rPr lang="en-US" sz="2000" dirty="0"/>
              <a:t>polynomial-time Turing machine</a:t>
            </a:r>
          </a:p>
          <a:p>
            <a:pPr lvl="1"/>
            <a:r>
              <a:rPr lang="en-US" sz="2000" dirty="0"/>
              <a:t>Boolean circuit</a:t>
            </a:r>
          </a:p>
          <a:p>
            <a:pPr lvl="1"/>
            <a:r>
              <a:rPr lang="en-US" sz="2000" dirty="0"/>
              <a:t>distributed network with limited communication between nodes but unlimited computational ability at each node</a:t>
            </a:r>
          </a:p>
          <a:p>
            <a:r>
              <a:rPr lang="en-US" sz="2400" dirty="0"/>
              <a:t>None is more or less “correct” as a model of </a:t>
            </a:r>
            <a:r>
              <a:rPr lang="en-US" sz="2400" u="sng" dirty="0"/>
              <a:t>all computing devices</a:t>
            </a:r>
            <a:r>
              <a:rPr lang="en-US" sz="2400" dirty="0"/>
              <a:t>.</a:t>
            </a:r>
          </a:p>
          <a:p>
            <a:pPr lvl="1"/>
            <a:r>
              <a:rPr lang="en-US" sz="2000" dirty="0"/>
              <a:t>Each is an abstraction useful in some contexts, like Newtonian spherical, frictionless cows.</a:t>
            </a:r>
          </a:p>
          <a:p>
            <a:r>
              <a:rPr lang="en-US" sz="2400" dirty="0"/>
              <a:t>Consider: no finite state machine can decide if a binary string has equal 0s and 1s</a:t>
            </a:r>
          </a:p>
          <a:p>
            <a:pPr lvl="1"/>
            <a:r>
              <a:rPr lang="en-US" sz="2000" u="sng" dirty="0"/>
              <a:t>Overly literal interpretation</a:t>
            </a:r>
            <a:r>
              <a:rPr lang="en-US" sz="2000" dirty="0"/>
              <a:t>: Your laptop has finite memory, so cannot solve this problem.</a:t>
            </a:r>
          </a:p>
          <a:p>
            <a:pPr lvl="1"/>
            <a:r>
              <a:rPr lang="en-US" sz="2000" u="sng" dirty="0"/>
              <a:t>Better interpretation</a:t>
            </a:r>
            <a:r>
              <a:rPr lang="en-US" sz="2000" dirty="0"/>
              <a:t>: If you write an algorithm to solve this problem, then it must, somewhere, use unbounded memory (list, stack, recursion, etc.)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631906-E7CA-4943-800B-21BB18B01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DC0DD-A20C-43E8-BBF5-AC705073E80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211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1961E0-21ED-4D10-9920-27DE54E4D1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Theory of molecular computation: Bird’s eye 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72D30A-60F4-4B8E-9466-C27635A81F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958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Goal of course: Apply the Theory of Computing “lens” to </a:t>
            </a:r>
            <a:r>
              <a:rPr lang="en-US" sz="2400" dirty="0">
                <a:solidFill>
                  <a:srgbClr val="C00000"/>
                </a:solidFill>
              </a:rPr>
              <a:t>molecular</a:t>
            </a:r>
            <a:r>
              <a:rPr lang="en-US" sz="2400" dirty="0"/>
              <a:t> engineering.</a:t>
            </a:r>
          </a:p>
          <a:p>
            <a:pPr marL="0" indent="0">
              <a:buNone/>
            </a:pPr>
            <a:r>
              <a:rPr lang="en-US" sz="2400" dirty="0"/>
              <a:t>Topics we’ll cover:</a:t>
            </a:r>
          </a:p>
          <a:p>
            <a:r>
              <a:rPr lang="en-US" sz="2400" dirty="0"/>
              <a:t>Basic experimental background</a:t>
            </a:r>
          </a:p>
          <a:p>
            <a:pPr lvl="1"/>
            <a:r>
              <a:rPr lang="en-US" sz="2000" dirty="0"/>
              <a:t>structural DNA nanotechnology (building things from molecules)</a:t>
            </a:r>
          </a:p>
          <a:p>
            <a:pPr lvl="2"/>
            <a:r>
              <a:rPr lang="en-US" sz="1800" dirty="0"/>
              <a:t>DNA tile self-assembly</a:t>
            </a:r>
          </a:p>
          <a:p>
            <a:pPr lvl="2"/>
            <a:r>
              <a:rPr lang="en-US" sz="1800" dirty="0"/>
              <a:t>DNA origami</a:t>
            </a:r>
          </a:p>
          <a:p>
            <a:pPr lvl="1"/>
            <a:r>
              <a:rPr lang="en-US" sz="2000" dirty="0"/>
              <a:t>dynamic DNA nanotechnology (reconfiguring molecules)</a:t>
            </a:r>
          </a:p>
          <a:p>
            <a:pPr lvl="2"/>
            <a:r>
              <a:rPr lang="en-US" sz="1800" dirty="0"/>
              <a:t>DNA strand displacement</a:t>
            </a:r>
          </a:p>
          <a:p>
            <a:r>
              <a:rPr lang="en-US" sz="2400" dirty="0"/>
              <a:t>Algorithmic tile self-assembly</a:t>
            </a:r>
          </a:p>
          <a:p>
            <a:r>
              <a:rPr lang="en-US" sz="2400" dirty="0"/>
              <a:t>Chemical reaction networks (and relation to distributed computing)</a:t>
            </a:r>
          </a:p>
          <a:p>
            <a:r>
              <a:rPr lang="en-US" sz="2400" dirty="0"/>
              <a:t>Thermodynamic binding networks</a:t>
            </a:r>
          </a:p>
          <a:p>
            <a:r>
              <a:rPr lang="en-US" sz="2400" dirty="0"/>
              <a:t>DNA sequence design (classical algorithmic problem helpful in experiments)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FCE011-926C-46B1-923F-8F6724D3F3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DC0DD-A20C-43E8-BBF5-AC705073E80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743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B5E095-A45C-417D-B192-CDA362C6E0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774" y="365126"/>
            <a:ext cx="11686428" cy="726204"/>
          </a:xfrm>
        </p:spPr>
        <p:txBody>
          <a:bodyPr>
            <a:normAutofit/>
          </a:bodyPr>
          <a:lstStyle/>
          <a:p>
            <a:r>
              <a:rPr lang="en-US" sz="3200" dirty="0"/>
              <a:t>Basic experimental background: Structural DNA nanotechnology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48D011-59C3-4E81-A272-3F96FF405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01271" y="6127753"/>
            <a:ext cx="2743200" cy="365125"/>
          </a:xfrm>
        </p:spPr>
        <p:txBody>
          <a:bodyPr/>
          <a:lstStyle/>
          <a:p>
            <a:fld id="{DDDDC0DD-A20C-43E8-BBF5-AC705073E80B}" type="slidenum">
              <a:rPr lang="en-US" smtClean="0"/>
              <a:t>7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BC71521-54F9-48E1-BBA8-82E25D7040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272" y="1985857"/>
            <a:ext cx="3312947" cy="214296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C4A5A5E-B60E-4E9D-BC96-D734781BAB40}"/>
              </a:ext>
            </a:extLst>
          </p:cNvPr>
          <p:cNvSpPr txBox="1"/>
          <p:nvPr/>
        </p:nvSpPr>
        <p:spPr>
          <a:xfrm>
            <a:off x="964097" y="1496670"/>
            <a:ext cx="2156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DNA origami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88ED0B4-0D8D-42F0-B51E-3D7C7F80FB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7695" y="4299777"/>
            <a:ext cx="1136046" cy="178621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C95FB89-0549-475A-B4F8-65153DB65225}"/>
              </a:ext>
            </a:extLst>
          </p:cNvPr>
          <p:cNvSpPr txBox="1"/>
          <p:nvPr/>
        </p:nvSpPr>
        <p:spPr>
          <a:xfrm>
            <a:off x="220445" y="6085991"/>
            <a:ext cx="421240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>
                <a:hlinkClick r:id="rId4"/>
              </a:rPr>
              <a:t>https://science.sciencemag.org/content/347/6229/1446.full</a:t>
            </a:r>
            <a:r>
              <a:rPr lang="en-US" sz="1100" dirty="0"/>
              <a:t> </a:t>
            </a:r>
          </a:p>
          <a:p>
            <a:r>
              <a:rPr lang="en-US" sz="1100" dirty="0">
                <a:hlinkClick r:id="rId5"/>
              </a:rPr>
              <a:t>https://www.nature.com/articles/s41467-020-20020-7</a:t>
            </a:r>
            <a:r>
              <a:rPr lang="en-US" sz="1100" dirty="0"/>
              <a:t> 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2499AE6-01DC-40F6-817B-E12A7699EE2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0445" y="4530102"/>
            <a:ext cx="2275461" cy="1325563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A3B57A9-AA2C-4248-8D13-8FED0FA17F11}"/>
              </a:ext>
            </a:extLst>
          </p:cNvPr>
          <p:cNvSpPr txBox="1"/>
          <p:nvPr/>
        </p:nvSpPr>
        <p:spPr>
          <a:xfrm>
            <a:off x="220445" y="4083494"/>
            <a:ext cx="2884833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>
                <a:hlinkClick r:id="rId7"/>
              </a:rPr>
              <a:t>https://www.nature.com/articles/nature04586</a:t>
            </a:r>
            <a:r>
              <a:rPr lang="en-US" sz="1100" dirty="0"/>
              <a:t> 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228C2E1-A44B-4B67-AABB-E6CE62A07C30}"/>
              </a:ext>
            </a:extLst>
          </p:cNvPr>
          <p:cNvGrpSpPr/>
          <p:nvPr/>
        </p:nvGrpSpPr>
        <p:grpSpPr>
          <a:xfrm>
            <a:off x="4189914" y="1496670"/>
            <a:ext cx="2884833" cy="4996204"/>
            <a:chOff x="4388694" y="1725267"/>
            <a:chExt cx="2884833" cy="4996204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0161349-F04D-47F0-846B-38B356926FC3}"/>
                </a:ext>
              </a:extLst>
            </p:cNvPr>
            <p:cNvSpPr txBox="1"/>
            <p:nvPr/>
          </p:nvSpPr>
          <p:spPr>
            <a:xfrm>
              <a:off x="4830418" y="1725267"/>
              <a:ext cx="191239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DNA tile </a:t>
              </a:r>
            </a:p>
            <a:p>
              <a:r>
                <a:rPr lang="en-US" sz="2400" dirty="0"/>
                <a:t>self-assembly</a:t>
              </a:r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EC1E72A5-7573-4374-BFA8-200A45EA2BD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709998" y="4526900"/>
              <a:ext cx="2240260" cy="2194571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7CA8FC6-B6F6-4419-8C5B-55267A2BC8A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651513" y="2550204"/>
              <a:ext cx="2270203" cy="1696158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C1D5D0C-4596-42DA-A714-574100685074}"/>
                </a:ext>
              </a:extLst>
            </p:cNvPr>
            <p:cNvSpPr txBox="1"/>
            <p:nvPr/>
          </p:nvSpPr>
          <p:spPr>
            <a:xfrm>
              <a:off x="4388694" y="4260704"/>
              <a:ext cx="2884833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100" dirty="0">
                  <a:hlinkClick r:id="rId10"/>
                </a:rPr>
                <a:t>https://www.nature.com/articles/nature11075</a:t>
              </a:r>
              <a:r>
                <a:rPr lang="en-US" sz="1100" dirty="0"/>
                <a:t>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77C7AFB0-0DB8-4CD7-80DC-5C3623F0D333}"/>
              </a:ext>
            </a:extLst>
          </p:cNvPr>
          <p:cNvGrpSpPr/>
          <p:nvPr/>
        </p:nvGrpSpPr>
        <p:grpSpPr>
          <a:xfrm>
            <a:off x="7302777" y="1496670"/>
            <a:ext cx="4773413" cy="4760200"/>
            <a:chOff x="7431984" y="1725267"/>
            <a:chExt cx="4773413" cy="4760200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7EF460A-9C24-4E34-80F3-A0D992D84E21}"/>
                </a:ext>
              </a:extLst>
            </p:cNvPr>
            <p:cNvSpPr txBox="1"/>
            <p:nvPr/>
          </p:nvSpPr>
          <p:spPr>
            <a:xfrm>
              <a:off x="8600665" y="1725267"/>
              <a:ext cx="312751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u="sng" dirty="0"/>
                <a:t>algorithmic</a:t>
              </a:r>
              <a:r>
                <a:rPr lang="en-US" sz="2400" dirty="0"/>
                <a:t> DNA </a:t>
              </a:r>
            </a:p>
            <a:p>
              <a:r>
                <a:rPr lang="en-US" sz="2400" dirty="0"/>
                <a:t>tile self-assembly</a:t>
              </a:r>
            </a:p>
          </p:txBody>
        </p: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27A9D519-6229-4D5C-9415-593A16DDFD2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7537647" y="2642317"/>
              <a:ext cx="933807" cy="3339548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1717F14-2C2B-4064-B734-992CE868E4A3}"/>
                </a:ext>
              </a:extLst>
            </p:cNvPr>
            <p:cNvSpPr txBox="1"/>
            <p:nvPr/>
          </p:nvSpPr>
          <p:spPr>
            <a:xfrm>
              <a:off x="7431984" y="6054580"/>
              <a:ext cx="3431485" cy="4308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100" dirty="0">
                  <a:hlinkClick r:id="rId12"/>
                </a:rPr>
                <a:t>https://www.dna.caltech.edu/Papers/cge-thesis2014.pdf</a:t>
              </a:r>
              <a:endParaRPr lang="en-US" sz="1100" dirty="0"/>
            </a:p>
            <a:p>
              <a:r>
                <a:rPr lang="en-US" sz="1100" dirty="0">
                  <a:hlinkClick r:id="rId13"/>
                </a:rPr>
                <a:t>https://www.nature.com/articles/s41586-019-1014-9</a:t>
              </a:r>
              <a:r>
                <a:rPr lang="en-US" sz="1100" dirty="0"/>
                <a:t> </a:t>
              </a:r>
            </a:p>
          </p:txBody>
        </p:sp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8B252DDC-EFA0-44DF-967C-59DF155B51B9}"/>
                </a:ext>
              </a:extLst>
            </p:cNvPr>
            <p:cNvPicPr/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49955" y="2771633"/>
              <a:ext cx="3286125" cy="1296670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8B3E2A5F-A28D-4DB6-BF07-4E93500D789E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8749955" y="4230395"/>
              <a:ext cx="3455442" cy="175146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47395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153D3B-D852-494C-87B2-6BF40D53DC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experimental background: </a:t>
            </a:r>
            <a:br>
              <a:rPr lang="en-US" dirty="0"/>
            </a:br>
            <a:r>
              <a:rPr lang="en-US" dirty="0"/>
              <a:t>Dynamic DNA nanotechnology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DBD0D9-E90E-4480-ADF5-9D1C6D5C5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DC0DD-A20C-43E8-BBF5-AC705073E80B}" type="slidenum">
              <a:rPr lang="en-US" smtClean="0"/>
              <a:t>8</a:t>
            </a:fld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C3B0768-C20D-4CD1-B0D0-297C52156C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426"/>
          <a:stretch/>
        </p:blipFill>
        <p:spPr bwMode="auto">
          <a:xfrm>
            <a:off x="2189788" y="2766218"/>
            <a:ext cx="7620000" cy="1325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0ED17F4-7B7B-432E-827E-CCD178B5E313}"/>
              </a:ext>
            </a:extLst>
          </p:cNvPr>
          <p:cNvSpPr txBox="1"/>
          <p:nvPr/>
        </p:nvSpPr>
        <p:spPr>
          <a:xfrm>
            <a:off x="2189788" y="2031128"/>
            <a:ext cx="73636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DNA strand displacement</a:t>
            </a:r>
            <a:r>
              <a:rPr lang="en-US" dirty="0"/>
              <a:t>: DNA reconfiguring itself without enzymes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9D69C55-6067-4ABE-BD12-71765E2E1832}"/>
              </a:ext>
            </a:extLst>
          </p:cNvPr>
          <p:cNvSpPr txBox="1"/>
          <p:nvPr/>
        </p:nvSpPr>
        <p:spPr>
          <a:xfrm>
            <a:off x="222366" y="6470135"/>
            <a:ext cx="335903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>
                <a:hlinkClick r:id="rId3"/>
              </a:rPr>
              <a:t>http://parts.igem.org/Part:BBa_K1761002:Experience</a:t>
            </a:r>
            <a:r>
              <a:rPr lang="en-US" sz="1100" dirty="0"/>
              <a:t> 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5B89466B-ABB2-48A6-A217-1122C8D2507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297" r="75263"/>
          <a:stretch/>
        </p:blipFill>
        <p:spPr bwMode="auto">
          <a:xfrm>
            <a:off x="1933479" y="4457540"/>
            <a:ext cx="1884988" cy="1819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E85AB36-7C3F-4616-9FD5-35D4175B2A7B}"/>
              </a:ext>
            </a:extLst>
          </p:cNvPr>
          <p:cNvSpPr/>
          <p:nvPr/>
        </p:nvSpPr>
        <p:spPr>
          <a:xfrm>
            <a:off x="3725333" y="4826872"/>
            <a:ext cx="143934" cy="82039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3999C8E4-C842-47A0-87CE-3ED172148B7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15" t="44297" r="23041"/>
          <a:stretch/>
        </p:blipFill>
        <p:spPr bwMode="auto">
          <a:xfrm>
            <a:off x="3725332" y="4457057"/>
            <a:ext cx="4072467" cy="1819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>
            <a:extLst>
              <a:ext uri="{FF2B5EF4-FFF2-40B4-BE49-F238E27FC236}">
                <a16:creationId xmlns:a16="http://schemas.microsoft.com/office/drawing/2014/main" id="{F05FCC7F-85A1-4739-81E2-ABE62C7ECEB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794" t="44297" r="-308"/>
          <a:stretch/>
        </p:blipFill>
        <p:spPr bwMode="auto">
          <a:xfrm>
            <a:off x="7797799" y="4457056"/>
            <a:ext cx="1791853" cy="1819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8A0AEF13-00DC-4F31-91F9-036FAD847BBD}"/>
              </a:ext>
            </a:extLst>
          </p:cNvPr>
          <p:cNvGrpSpPr/>
          <p:nvPr/>
        </p:nvGrpSpPr>
        <p:grpSpPr>
          <a:xfrm>
            <a:off x="5675243" y="4781550"/>
            <a:ext cx="2142401" cy="957264"/>
            <a:chOff x="5675243" y="4781550"/>
            <a:chExt cx="2142401" cy="95726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5D99FA0-78A6-40FD-B513-0588F854A973}"/>
                </a:ext>
              </a:extLst>
            </p:cNvPr>
            <p:cNvSpPr/>
            <p:nvPr/>
          </p:nvSpPr>
          <p:spPr>
            <a:xfrm>
              <a:off x="5675243" y="5406888"/>
              <a:ext cx="1239907" cy="33192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9CCBD075-C451-4C95-B32A-4B0EC09CE287}"/>
                </a:ext>
              </a:extLst>
            </p:cNvPr>
            <p:cNvSpPr/>
            <p:nvPr/>
          </p:nvSpPr>
          <p:spPr>
            <a:xfrm>
              <a:off x="5999787" y="4781550"/>
              <a:ext cx="1817857" cy="66921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35336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5B6CD2-8A1C-4F60-AA1A-24270DB552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90344"/>
          </a:xfrm>
        </p:spPr>
        <p:txBody>
          <a:bodyPr/>
          <a:lstStyle/>
          <a:p>
            <a:r>
              <a:rPr lang="en-US" dirty="0"/>
              <a:t>DNA strand displacement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F8363F-B3EF-4E8D-8283-F612D0AE7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DC0DD-A20C-43E8-BBF5-AC705073E80B}" type="slidenum">
              <a:rPr lang="en-US" smtClean="0"/>
              <a:t>9</a:t>
            </a:fld>
            <a:endParaRPr lang="en-US"/>
          </a:p>
        </p:txBody>
      </p:sp>
      <p:pic>
        <p:nvPicPr>
          <p:cNvPr id="5" name="strand-displacement-cut">
            <a:hlinkClick r:id="" action="ppaction://media"/>
            <a:extLst>
              <a:ext uri="{FF2B5EF4-FFF2-40B4-BE49-F238E27FC236}">
                <a16:creationId xmlns:a16="http://schemas.microsoft.com/office/drawing/2014/main" id="{4D4195F9-41F7-4769-888E-8FAC8A79695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063963" y="1956833"/>
            <a:ext cx="8064073" cy="453604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570EC3D-FF42-43FD-AA15-7D13CE910B93}"/>
              </a:ext>
            </a:extLst>
          </p:cNvPr>
          <p:cNvSpPr txBox="1"/>
          <p:nvPr/>
        </p:nvSpPr>
        <p:spPr>
          <a:xfrm>
            <a:off x="838200" y="1291857"/>
            <a:ext cx="806407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5"/>
              </a:rPr>
              <a:t>https://www.microsoft.com/en-us/research/video/dna-strand-displacement/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61597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92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EFFDC5-B0D9-4868-9775-EF232B4368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Algorithmic tile self-assembly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385D19-0E04-40FD-B8F1-CD4A535A3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DC0DD-A20C-43E8-BBF5-AC705073E80B}" type="slidenum">
              <a:rPr lang="en-US" smtClean="0"/>
              <a:t>10</a:t>
            </a:fld>
            <a:endParaRPr lang="en-US"/>
          </a:p>
        </p:txBody>
      </p:sp>
      <p:pic>
        <p:nvPicPr>
          <p:cNvPr id="5" name="Picture 4" descr="D:\Google Drive\documents\research\tasa\video\counter.png">
            <a:extLst>
              <a:ext uri="{FF2B5EF4-FFF2-40B4-BE49-F238E27FC236}">
                <a16:creationId xmlns:a16="http://schemas.microsoft.com/office/drawing/2014/main" id="{23B61035-2651-4FBC-8C5B-BF8901A286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964" y="1734142"/>
            <a:ext cx="4976877" cy="4666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B17A818A-7188-4898-B5D0-99C58B45BFCE}"/>
              </a:ext>
            </a:extLst>
          </p:cNvPr>
          <p:cNvGrpSpPr/>
          <p:nvPr/>
        </p:nvGrpSpPr>
        <p:grpSpPr>
          <a:xfrm>
            <a:off x="7829204" y="1839321"/>
            <a:ext cx="1724584" cy="4882154"/>
            <a:chOff x="6358213" y="1839319"/>
            <a:chExt cx="1724584" cy="4882154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BDDBBD35-C8EC-4CEF-B82D-239AC21D2A2D}"/>
                </a:ext>
              </a:extLst>
            </p:cNvPr>
            <p:cNvGrpSpPr/>
            <p:nvPr/>
          </p:nvGrpSpPr>
          <p:grpSpPr>
            <a:xfrm>
              <a:off x="6358213" y="6400830"/>
              <a:ext cx="1007117" cy="320643"/>
              <a:chOff x="0" y="2384108"/>
              <a:chExt cx="552450" cy="175895"/>
            </a:xfrm>
          </p:grpSpPr>
          <p:sp>
            <p:nvSpPr>
              <p:cNvPr id="24" name="Text Box 2">
                <a:extLst>
                  <a:ext uri="{FF2B5EF4-FFF2-40B4-BE49-F238E27FC236}">
                    <a16:creationId xmlns:a16="http://schemas.microsoft.com/office/drawing/2014/main" id="{44F477E2-BC0B-4854-B733-BF25CFD1215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0" y="2403158"/>
                <a:ext cx="552450" cy="156845"/>
              </a:xfrm>
              <a:prstGeom prst="rect">
                <a:avLst/>
              </a:prstGeom>
              <a:solidFill>
                <a:srgbClr val="FFFFF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0" tIns="0" rIns="0" bIns="0" anchor="t" anchorCtr="0">
                <a:noAutofit/>
              </a:bodyPr>
              <a:lstStyle/>
              <a:p>
                <a:pPr marL="0" marR="0" algn="ctr">
                  <a:lnSpc>
                    <a:spcPct val="115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80 nm</a:t>
                </a:r>
              </a:p>
            </p:txBody>
          </p: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11ED6267-2C08-4C07-9CDE-3AED1C9E84E0}"/>
                  </a:ext>
                </a:extLst>
              </p:cNvPr>
              <p:cNvCxnSpPr/>
              <p:nvPr/>
            </p:nvCxnSpPr>
            <p:spPr>
              <a:xfrm>
                <a:off x="57150" y="2384108"/>
                <a:ext cx="456565" cy="0"/>
              </a:xfrm>
              <a:prstGeom prst="line">
                <a:avLst/>
              </a:prstGeom>
              <a:ln w="38100"/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</p:grpSp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DFE25CA2-DA90-4079-B0E3-E1EB64CF8D1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095"/>
            <a:stretch/>
          </p:blipFill>
          <p:spPr>
            <a:xfrm>
              <a:off x="6358213" y="1839319"/>
              <a:ext cx="1061948" cy="4412880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CC0B637C-2777-48E7-B688-C04319BF023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452802" y="1839319"/>
              <a:ext cx="629995" cy="441288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56596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Chemical reaction networks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896945E-8B00-45AD-A2DF-A08BFE3C79FC}" type="slidenum">
              <a:rPr lang="uk-UA" smtClean="0"/>
              <a:t>11</a:t>
            </a:fld>
            <a:endParaRPr lang="uk-UA"/>
          </a:p>
        </p:txBody>
      </p:sp>
      <p:sp>
        <p:nvSpPr>
          <p:cNvPr id="5" name="TextBox 4"/>
          <p:cNvSpPr txBox="1"/>
          <p:nvPr/>
        </p:nvSpPr>
        <p:spPr>
          <a:xfrm>
            <a:off x="4351158" y="2121957"/>
            <a:ext cx="3282344" cy="650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29" i="1" dirty="0"/>
              <a:t>R</a:t>
            </a:r>
            <a:r>
              <a:rPr lang="en-US" sz="3629" i="1" dirty="0">
                <a:latin typeface="Liberation Sans" pitchFamily="34"/>
                <a:ea typeface="Andale Sans UI" pitchFamily="2"/>
              </a:rPr>
              <a:t>→</a:t>
            </a:r>
            <a:r>
              <a:rPr lang="en-US" sz="3629" i="1" dirty="0">
                <a:sym typeface="Wingdings" panose="05000000000000000000" pitchFamily="2" charset="2"/>
              </a:rPr>
              <a:t>P</a:t>
            </a:r>
            <a:r>
              <a:rPr lang="en-US" sz="3629" baseline="-25000" dirty="0">
                <a:sym typeface="Wingdings" panose="05000000000000000000" pitchFamily="2" charset="2"/>
              </a:rPr>
              <a:t>1</a:t>
            </a:r>
            <a:r>
              <a:rPr lang="en-US" sz="3629" dirty="0">
                <a:sym typeface="Wingdings" panose="05000000000000000000" pitchFamily="2" charset="2"/>
              </a:rPr>
              <a:t>+</a:t>
            </a:r>
            <a:r>
              <a:rPr lang="en-US" sz="3629" i="1" dirty="0">
                <a:sym typeface="Wingdings" panose="05000000000000000000" pitchFamily="2" charset="2"/>
              </a:rPr>
              <a:t>P</a:t>
            </a:r>
            <a:r>
              <a:rPr lang="en-US" sz="3629" baseline="-25000" dirty="0">
                <a:sym typeface="Wingdings" panose="05000000000000000000" pitchFamily="2" charset="2"/>
              </a:rPr>
              <a:t>2</a:t>
            </a:r>
            <a:endParaRPr lang="en-US" sz="3629" baseline="-25000" dirty="0"/>
          </a:p>
        </p:txBody>
      </p:sp>
      <p:sp>
        <p:nvSpPr>
          <p:cNvPr id="14" name="TextBox 13"/>
          <p:cNvSpPr txBox="1"/>
          <p:nvPr/>
        </p:nvSpPr>
        <p:spPr>
          <a:xfrm>
            <a:off x="3545065" y="3018320"/>
            <a:ext cx="3282344" cy="650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29" i="1" dirty="0"/>
              <a:t>M</a:t>
            </a:r>
            <a:r>
              <a:rPr lang="en-US" sz="3629" baseline="-25000" dirty="0"/>
              <a:t>1</a:t>
            </a:r>
            <a:r>
              <a:rPr lang="en-US" sz="3629" dirty="0"/>
              <a:t>+</a:t>
            </a:r>
            <a:r>
              <a:rPr lang="en-US" sz="3629" i="1" dirty="0"/>
              <a:t>M</a:t>
            </a:r>
            <a:r>
              <a:rPr lang="en-US" sz="3629" baseline="-25000" dirty="0"/>
              <a:t>2</a:t>
            </a:r>
            <a:r>
              <a:rPr lang="en-US" sz="3629" i="1" dirty="0">
                <a:latin typeface="Liberation Sans" pitchFamily="34"/>
                <a:ea typeface="Andale Sans UI" pitchFamily="2"/>
              </a:rPr>
              <a:t>→</a:t>
            </a:r>
            <a:r>
              <a:rPr lang="en-US" sz="3629" i="1" dirty="0">
                <a:sym typeface="Wingdings" panose="05000000000000000000" pitchFamily="2" charset="2"/>
              </a:rPr>
              <a:t>D</a:t>
            </a:r>
            <a:endParaRPr lang="en-US" sz="3629" i="1" baseline="-25000" dirty="0"/>
          </a:p>
        </p:txBody>
      </p:sp>
      <p:sp>
        <p:nvSpPr>
          <p:cNvPr id="15" name="TextBox 14"/>
          <p:cNvSpPr txBox="1"/>
          <p:nvPr/>
        </p:nvSpPr>
        <p:spPr>
          <a:xfrm>
            <a:off x="4010544" y="3905766"/>
            <a:ext cx="3282344" cy="650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29" i="1" dirty="0"/>
              <a:t>C</a:t>
            </a:r>
            <a:r>
              <a:rPr lang="en-US" sz="3629" dirty="0"/>
              <a:t>+</a:t>
            </a:r>
            <a:r>
              <a:rPr lang="en-US" sz="3629" i="1" dirty="0"/>
              <a:t>X</a:t>
            </a:r>
            <a:r>
              <a:rPr lang="en-US" sz="3629" i="1" dirty="0">
                <a:latin typeface="Liberation Sans" pitchFamily="34"/>
                <a:ea typeface="Andale Sans UI" pitchFamily="2"/>
              </a:rPr>
              <a:t>→</a:t>
            </a:r>
            <a:r>
              <a:rPr lang="en-US" sz="3629" i="1" dirty="0">
                <a:sym typeface="Wingdings" panose="05000000000000000000" pitchFamily="2" charset="2"/>
              </a:rPr>
              <a:t>C</a:t>
            </a:r>
            <a:r>
              <a:rPr lang="en-US" sz="3629" dirty="0">
                <a:sym typeface="Wingdings" panose="05000000000000000000" pitchFamily="2" charset="2"/>
              </a:rPr>
              <a:t>+</a:t>
            </a:r>
            <a:r>
              <a:rPr lang="en-US" sz="3629" i="1" dirty="0">
                <a:sym typeface="Wingdings" panose="05000000000000000000" pitchFamily="2" charset="2"/>
              </a:rPr>
              <a:t>Y</a:t>
            </a:r>
            <a:endParaRPr lang="en-US" sz="3629" i="1" baseline="-25000" dirty="0"/>
          </a:p>
        </p:txBody>
      </p:sp>
      <p:sp>
        <p:nvSpPr>
          <p:cNvPr id="7" name="TextBox 6"/>
          <p:cNvSpPr txBox="1"/>
          <p:nvPr/>
        </p:nvSpPr>
        <p:spPr>
          <a:xfrm>
            <a:off x="2005289" y="4915857"/>
            <a:ext cx="8204971" cy="87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40" dirty="0"/>
              <a:t>Traditionally a descriptive </a:t>
            </a:r>
            <a:r>
              <a:rPr lang="en-US" sz="2540" dirty="0">
                <a:solidFill>
                  <a:srgbClr val="C00000"/>
                </a:solidFill>
              </a:rPr>
              <a:t>modeling</a:t>
            </a:r>
            <a:r>
              <a:rPr lang="en-US" sz="2540" dirty="0"/>
              <a:t> language… </a:t>
            </a:r>
          </a:p>
          <a:p>
            <a:r>
              <a:rPr lang="en-US" sz="2540" dirty="0"/>
              <a:t>Let’s instead use it as a prescriptive </a:t>
            </a:r>
            <a:r>
              <a:rPr lang="en-US" sz="2540" dirty="0">
                <a:solidFill>
                  <a:srgbClr val="C00000"/>
                </a:solidFill>
              </a:rPr>
              <a:t>programming</a:t>
            </a:r>
            <a:r>
              <a:rPr lang="en-US" sz="2540" dirty="0"/>
              <a:t> language</a:t>
            </a:r>
            <a:endParaRPr lang="en-US" sz="2540" baseline="-25000" dirty="0"/>
          </a:p>
        </p:txBody>
      </p:sp>
      <p:sp>
        <p:nvSpPr>
          <p:cNvPr id="8" name="TextBox 7"/>
          <p:cNvSpPr txBox="1"/>
          <p:nvPr/>
        </p:nvSpPr>
        <p:spPr>
          <a:xfrm>
            <a:off x="2143029" y="2205717"/>
            <a:ext cx="1730556" cy="48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40" i="1" dirty="0"/>
              <a:t>reactant(s)</a:t>
            </a:r>
            <a:endParaRPr lang="en-US" sz="3629" baseline="-25000" dirty="0"/>
          </a:p>
        </p:txBody>
      </p:sp>
      <p:sp>
        <p:nvSpPr>
          <p:cNvPr id="9" name="TextBox 8"/>
          <p:cNvSpPr txBox="1"/>
          <p:nvPr/>
        </p:nvSpPr>
        <p:spPr>
          <a:xfrm>
            <a:off x="7496366" y="2179256"/>
            <a:ext cx="1711143" cy="48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40" i="1" dirty="0"/>
              <a:t>product(s)</a:t>
            </a:r>
            <a:endParaRPr lang="en-US" sz="3629" baseline="-25000" dirty="0"/>
          </a:p>
        </p:txBody>
      </p:sp>
      <p:sp>
        <p:nvSpPr>
          <p:cNvPr id="10" name="TextBox 9"/>
          <p:cNvSpPr txBox="1"/>
          <p:nvPr/>
        </p:nvSpPr>
        <p:spPr>
          <a:xfrm>
            <a:off x="7496366" y="3100110"/>
            <a:ext cx="1711143" cy="48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40" i="1" dirty="0"/>
              <a:t>dimer</a:t>
            </a:r>
            <a:endParaRPr lang="en-US" sz="3629" baseline="-25000" dirty="0"/>
          </a:p>
        </p:txBody>
      </p:sp>
      <p:sp>
        <p:nvSpPr>
          <p:cNvPr id="11" name="TextBox 10"/>
          <p:cNvSpPr txBox="1"/>
          <p:nvPr/>
        </p:nvSpPr>
        <p:spPr>
          <a:xfrm>
            <a:off x="2143029" y="3114601"/>
            <a:ext cx="1711143" cy="48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40" i="1" dirty="0"/>
              <a:t>monomers</a:t>
            </a:r>
            <a:endParaRPr lang="en-US" sz="3629" baseline="-25000" dirty="0"/>
          </a:p>
        </p:txBody>
      </p:sp>
      <p:sp>
        <p:nvSpPr>
          <p:cNvPr id="13" name="TextBox 12"/>
          <p:cNvSpPr txBox="1"/>
          <p:nvPr/>
        </p:nvSpPr>
        <p:spPr>
          <a:xfrm>
            <a:off x="2143029" y="3978666"/>
            <a:ext cx="1711143" cy="48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40" i="1" dirty="0"/>
              <a:t>catalyst</a:t>
            </a:r>
            <a:endParaRPr lang="en-US" sz="3629" baseline="-25000" dirty="0"/>
          </a:p>
        </p:txBody>
      </p:sp>
    </p:spTree>
    <p:extLst>
      <p:ext uri="{BB962C8B-B14F-4D97-AF65-F5344CB8AC3E}">
        <p14:creationId xmlns:p14="http://schemas.microsoft.com/office/powerpoint/2010/main" val="3970468821"/>
      </p:ext>
    </p:extLst>
  </p:cSld>
  <p:clrMapOvr>
    <a:masterClrMapping/>
  </p:clrMapOvr>
  <p:transition spd="slow"/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4" grpId="0"/>
      <p:bldP spid="15" grpId="0"/>
      <p:bldP spid="7" grpId="0"/>
      <p:bldP spid="8" grpId="0"/>
      <p:bldP spid="9" grpId="0"/>
      <p:bldP spid="10" grpId="0"/>
      <p:bldP spid="11" grpId="0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9673" y="845856"/>
            <a:ext cx="5194127" cy="3798205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Chemical caucusing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896945E-8B00-45AD-A2DF-A08BFE3C79FC}" type="slidenum">
              <a:rPr lang="en-US" smtClean="0"/>
              <a:t>12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506472" y="2123363"/>
            <a:ext cx="2247097" cy="6508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816"/>
              </a:spcBef>
              <a:defRPr sz="3200">
                <a:latin typeface="+mn-lt"/>
                <a:ea typeface="+mn-ea"/>
                <a:cs typeface="+mn-cs"/>
                <a:sym typeface="Gill Sans"/>
              </a:defRPr>
            </a:pPr>
            <a:r>
              <a:rPr lang="is-IS" sz="3629" i="1" dirty="0">
                <a:solidFill>
                  <a:schemeClr val="accent1"/>
                </a:solidFill>
              </a:rPr>
              <a:t>X</a:t>
            </a:r>
            <a:r>
              <a:rPr lang="is-IS" sz="3629" dirty="0"/>
              <a:t>+</a:t>
            </a:r>
            <a:r>
              <a:rPr lang="is-IS" sz="3629" i="1" dirty="0">
                <a:solidFill>
                  <a:schemeClr val="accent2"/>
                </a:solidFill>
              </a:rPr>
              <a:t>Y</a:t>
            </a:r>
            <a:r>
              <a:rPr lang="en-US" sz="3629" i="1" dirty="0">
                <a:latin typeface="Liberation Sans" pitchFamily="34"/>
                <a:ea typeface="Andale Sans UI" pitchFamily="2"/>
              </a:rPr>
              <a:t>→</a:t>
            </a:r>
            <a:r>
              <a:rPr lang="is-IS" sz="3629" i="1" dirty="0">
                <a:solidFill>
                  <a:schemeClr val="accent6"/>
                </a:solidFill>
              </a:rPr>
              <a:t>U</a:t>
            </a:r>
            <a:r>
              <a:rPr lang="is-IS" sz="3629" dirty="0"/>
              <a:t>+</a:t>
            </a:r>
            <a:r>
              <a:rPr lang="is-IS" sz="3629" i="1" dirty="0">
                <a:solidFill>
                  <a:schemeClr val="accent6"/>
                </a:solidFill>
              </a:rPr>
              <a:t>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082641" y="4781568"/>
            <a:ext cx="8025579" cy="87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40" dirty="0"/>
              <a:t>distributed algorithm for </a:t>
            </a:r>
            <a:r>
              <a:rPr lang="en-US" sz="2540" i="1" dirty="0"/>
              <a:t>“approximate majority”</a:t>
            </a:r>
            <a:r>
              <a:rPr lang="en-US" sz="2540" dirty="0"/>
              <a:t>: </a:t>
            </a:r>
          </a:p>
          <a:p>
            <a:r>
              <a:rPr lang="en-US" sz="2540" dirty="0"/>
              <a:t>initial majority (</a:t>
            </a:r>
            <a:r>
              <a:rPr lang="en-US" sz="2540" i="1" dirty="0">
                <a:solidFill>
                  <a:schemeClr val="accent1"/>
                </a:solidFill>
              </a:rPr>
              <a:t>X</a:t>
            </a:r>
            <a:r>
              <a:rPr lang="en-US" sz="2540" dirty="0"/>
              <a:t> or </a:t>
            </a:r>
            <a:r>
              <a:rPr lang="is-IS" sz="2540" i="1" dirty="0">
                <a:solidFill>
                  <a:schemeClr val="accent2"/>
                </a:solidFill>
              </a:rPr>
              <a:t>Y</a:t>
            </a:r>
            <a:r>
              <a:rPr lang="en-US" sz="2540" dirty="0"/>
              <a:t>) quickly overtakes whole population</a:t>
            </a:r>
          </a:p>
        </p:txBody>
      </p:sp>
      <p:sp>
        <p:nvSpPr>
          <p:cNvPr id="57" name="Rectangle 56"/>
          <p:cNvSpPr/>
          <p:nvPr/>
        </p:nvSpPr>
        <p:spPr>
          <a:xfrm>
            <a:off x="1139061" y="6021231"/>
            <a:ext cx="9696353" cy="3436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33" dirty="0">
                <a:solidFill>
                  <a:schemeClr val="tx1">
                    <a:lumMod val="50000"/>
                    <a:lumOff val="50000"/>
                  </a:schemeClr>
                </a:solidFill>
              </a:rPr>
              <a:t>[</a:t>
            </a:r>
            <a:r>
              <a:rPr lang="en-US" sz="1633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Angluin</a:t>
            </a:r>
            <a:r>
              <a:rPr lang="en-US" sz="1633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1633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Aspnes</a:t>
            </a:r>
            <a:r>
              <a:rPr lang="en-US" sz="1633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</a:t>
            </a:r>
            <a:r>
              <a:rPr lang="en-US" sz="1633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Eisenstat</a:t>
            </a:r>
            <a:r>
              <a:rPr lang="en-US" sz="1633" dirty="0">
                <a:solidFill>
                  <a:schemeClr val="tx1">
                    <a:lumMod val="50000"/>
                    <a:lumOff val="50000"/>
                  </a:schemeClr>
                </a:solidFill>
              </a:rPr>
              <a:t>,    A simple population protocol for fast robust approximate majority,    </a:t>
            </a:r>
            <a:r>
              <a:rPr lang="en-US" sz="1633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DISC </a:t>
            </a:r>
            <a:r>
              <a:rPr lang="en-US" sz="1633" dirty="0">
                <a:solidFill>
                  <a:schemeClr val="tx1">
                    <a:lumMod val="50000"/>
                    <a:lumOff val="50000"/>
                  </a:schemeClr>
                </a:solidFill>
              </a:rPr>
              <a:t>2007]</a:t>
            </a:r>
          </a:p>
        </p:txBody>
      </p:sp>
      <p:sp>
        <p:nvSpPr>
          <p:cNvPr id="4" name="Rectangle 3"/>
          <p:cNvSpPr/>
          <p:nvPr/>
        </p:nvSpPr>
        <p:spPr>
          <a:xfrm>
            <a:off x="2506472" y="3049693"/>
            <a:ext cx="2247097" cy="13118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816"/>
              </a:spcBef>
              <a:defRPr sz="3200">
                <a:latin typeface="+mn-lt"/>
                <a:ea typeface="+mn-ea"/>
                <a:cs typeface="+mn-cs"/>
                <a:sym typeface="Gill Sans"/>
              </a:defRPr>
            </a:pPr>
            <a:r>
              <a:rPr lang="is-IS" sz="3629" i="1" dirty="0">
                <a:solidFill>
                  <a:schemeClr val="accent1"/>
                </a:solidFill>
              </a:rPr>
              <a:t>X</a:t>
            </a:r>
            <a:r>
              <a:rPr lang="is-IS" sz="3629" dirty="0"/>
              <a:t>+</a:t>
            </a:r>
            <a:r>
              <a:rPr lang="is-IS" sz="3629" i="1" dirty="0">
                <a:solidFill>
                  <a:schemeClr val="accent6"/>
                </a:solidFill>
              </a:rPr>
              <a:t>U</a:t>
            </a:r>
            <a:r>
              <a:rPr lang="en-US" sz="3629" i="1" dirty="0">
                <a:latin typeface="Liberation Sans" pitchFamily="34"/>
                <a:ea typeface="Andale Sans UI" pitchFamily="2"/>
              </a:rPr>
              <a:t>→</a:t>
            </a:r>
            <a:r>
              <a:rPr lang="is-IS" sz="3629" i="1" dirty="0">
                <a:solidFill>
                  <a:schemeClr val="accent1"/>
                </a:solidFill>
              </a:rPr>
              <a:t>X</a:t>
            </a:r>
            <a:r>
              <a:rPr lang="is-IS" sz="3629" dirty="0"/>
              <a:t>+</a:t>
            </a:r>
            <a:r>
              <a:rPr lang="is-IS" sz="3629" i="1" dirty="0">
                <a:solidFill>
                  <a:schemeClr val="accent1"/>
                </a:solidFill>
              </a:rPr>
              <a:t>X</a:t>
            </a:r>
          </a:p>
          <a:p>
            <a:pPr>
              <a:spcBef>
                <a:spcPts val="816"/>
              </a:spcBef>
              <a:defRPr sz="3200">
                <a:latin typeface="+mn-lt"/>
                <a:ea typeface="+mn-ea"/>
                <a:cs typeface="+mn-cs"/>
                <a:sym typeface="Gill Sans"/>
              </a:defRPr>
            </a:pPr>
            <a:r>
              <a:rPr lang="is-IS" sz="3629" i="1" dirty="0">
                <a:solidFill>
                  <a:schemeClr val="accent2"/>
                </a:solidFill>
              </a:rPr>
              <a:t>Y</a:t>
            </a:r>
            <a:r>
              <a:rPr lang="is-IS" sz="3629" dirty="0"/>
              <a:t>+</a:t>
            </a:r>
            <a:r>
              <a:rPr lang="is-IS" sz="3629" i="1" dirty="0">
                <a:solidFill>
                  <a:schemeClr val="accent6"/>
                </a:solidFill>
              </a:rPr>
              <a:t>U</a:t>
            </a:r>
            <a:r>
              <a:rPr lang="en-US" sz="3629" i="1" dirty="0">
                <a:latin typeface="Liberation Sans" pitchFamily="34"/>
                <a:ea typeface="Andale Sans UI" pitchFamily="2"/>
              </a:rPr>
              <a:t>→</a:t>
            </a:r>
            <a:r>
              <a:rPr lang="is-IS" sz="3629" i="1" dirty="0">
                <a:solidFill>
                  <a:schemeClr val="accent2"/>
                </a:solidFill>
              </a:rPr>
              <a:t>Y</a:t>
            </a:r>
            <a:r>
              <a:rPr lang="is-IS" sz="3629" dirty="0"/>
              <a:t>+</a:t>
            </a:r>
            <a:r>
              <a:rPr lang="is-IS" sz="3629" i="1" dirty="0">
                <a:solidFill>
                  <a:schemeClr val="accent2"/>
                </a:solidFill>
              </a:rPr>
              <a:t>Y</a:t>
            </a:r>
          </a:p>
        </p:txBody>
      </p:sp>
    </p:spTree>
    <p:extLst>
      <p:ext uri="{BB962C8B-B14F-4D97-AF65-F5344CB8AC3E}">
        <p14:creationId xmlns:p14="http://schemas.microsoft.com/office/powerpoint/2010/main" val="3092687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23425"/>
          </a:xfrm>
        </p:spPr>
        <p:txBody>
          <a:bodyPr/>
          <a:lstStyle/>
          <a:p>
            <a:r>
              <a:rPr lang="en-US" dirty="0"/>
              <a:t>Thermodynamic binding networks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95154-0473-4D3E-9D27-8B1D4B6CEBB6}" type="slidenum">
              <a:rPr lang="en-US" smtClean="0"/>
              <a:t>13</a:t>
            </a:fld>
            <a:endParaRPr lang="en-US"/>
          </a:p>
        </p:txBody>
      </p:sp>
      <p:sp>
        <p:nvSpPr>
          <p:cNvPr id="66" name="TextBox 65"/>
          <p:cNvSpPr txBox="1"/>
          <p:nvPr/>
        </p:nvSpPr>
        <p:spPr>
          <a:xfrm>
            <a:off x="1410153" y="3429000"/>
            <a:ext cx="16673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#bonds = 2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1405813" y="3914957"/>
            <a:ext cx="1625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#complexes = 2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562E3088-0D81-4F96-A395-03C7918A77DA}"/>
              </a:ext>
            </a:extLst>
          </p:cNvPr>
          <p:cNvGrpSpPr/>
          <p:nvPr/>
        </p:nvGrpSpPr>
        <p:grpSpPr>
          <a:xfrm>
            <a:off x="1265774" y="3265475"/>
            <a:ext cx="4198295" cy="1133998"/>
            <a:chOff x="6484219" y="3223712"/>
            <a:chExt cx="4198295" cy="1133998"/>
          </a:xfrm>
        </p:grpSpPr>
        <p:sp>
          <p:nvSpPr>
            <p:cNvPr id="18" name="Rectangle: Rounded Corners 17"/>
            <p:cNvSpPr/>
            <p:nvPr/>
          </p:nvSpPr>
          <p:spPr>
            <a:xfrm>
              <a:off x="6484219" y="3223712"/>
              <a:ext cx="4198295" cy="1133998"/>
            </a:xfrm>
            <a:prstGeom prst="roundRect">
              <a:avLst/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DE6E7924-AA21-4403-A577-18DE20DFF6B1}"/>
                </a:ext>
              </a:extLst>
            </p:cNvPr>
            <p:cNvGrpSpPr/>
            <p:nvPr/>
          </p:nvGrpSpPr>
          <p:grpSpPr>
            <a:xfrm>
              <a:off x="9578927" y="3936072"/>
              <a:ext cx="633453" cy="320040"/>
              <a:chOff x="7977147" y="3492801"/>
              <a:chExt cx="633453" cy="320040"/>
            </a:xfrm>
          </p:grpSpPr>
          <p:sp>
            <p:nvSpPr>
              <p:cNvPr id="86" name="Rectangle 85">
                <a:extLst>
                  <a:ext uri="{FF2B5EF4-FFF2-40B4-BE49-F238E27FC236}">
                    <a16:creationId xmlns:a16="http://schemas.microsoft.com/office/drawing/2014/main" id="{E2EFB2FD-2369-4792-B602-26E4A1B561CC}"/>
                  </a:ext>
                </a:extLst>
              </p:cNvPr>
              <p:cNvSpPr/>
              <p:nvPr/>
            </p:nvSpPr>
            <p:spPr>
              <a:xfrm>
                <a:off x="7977147" y="3492801"/>
                <a:ext cx="320040" cy="320040"/>
              </a:xfrm>
              <a:prstGeom prst="rect">
                <a:avLst/>
              </a:prstGeom>
              <a:ln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dirty="0"/>
                  <a:t>a*</a:t>
                </a:r>
              </a:p>
            </p:txBody>
          </p:sp>
          <p:sp>
            <p:nvSpPr>
              <p:cNvPr id="87" name="Rectangle 86">
                <a:extLst>
                  <a:ext uri="{FF2B5EF4-FFF2-40B4-BE49-F238E27FC236}">
                    <a16:creationId xmlns:a16="http://schemas.microsoft.com/office/drawing/2014/main" id="{590432D5-1624-4E23-AD68-0CE21C7DD001}"/>
                  </a:ext>
                </a:extLst>
              </p:cNvPr>
              <p:cNvSpPr/>
              <p:nvPr/>
            </p:nvSpPr>
            <p:spPr>
              <a:xfrm>
                <a:off x="8297187" y="3492801"/>
                <a:ext cx="313413" cy="320040"/>
              </a:xfrm>
              <a:prstGeom prst="rect">
                <a:avLst/>
              </a:prstGeom>
              <a:ln/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dirty="0"/>
                  <a:t>b*</a:t>
                </a:r>
              </a:p>
            </p:txBody>
          </p:sp>
          <p:sp>
            <p:nvSpPr>
              <p:cNvPr id="88" name="Rectangle: Rounded Corners 87">
                <a:extLst>
                  <a:ext uri="{FF2B5EF4-FFF2-40B4-BE49-F238E27FC236}">
                    <a16:creationId xmlns:a16="http://schemas.microsoft.com/office/drawing/2014/main" id="{9D927FF0-5EEA-4CE6-8641-84FE61F78094}"/>
                  </a:ext>
                </a:extLst>
              </p:cNvPr>
              <p:cNvSpPr/>
              <p:nvPr/>
            </p:nvSpPr>
            <p:spPr>
              <a:xfrm>
                <a:off x="7977147" y="3492801"/>
                <a:ext cx="633453" cy="320040"/>
              </a:xfrm>
              <a:prstGeom prst="roundRect">
                <a:avLst>
                  <a:gd name="adj" fmla="val 6250"/>
                </a:avLst>
              </a:prstGeom>
              <a:noFill/>
              <a:ln w="285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7209AAAF-1A41-446E-A6CA-491726E5B751}"/>
                </a:ext>
              </a:extLst>
            </p:cNvPr>
            <p:cNvGrpSpPr/>
            <p:nvPr/>
          </p:nvGrpSpPr>
          <p:grpSpPr>
            <a:xfrm>
              <a:off x="8435675" y="3483650"/>
              <a:ext cx="633453" cy="320040"/>
              <a:chOff x="7977147" y="3492801"/>
              <a:chExt cx="633453" cy="320040"/>
            </a:xfrm>
          </p:grpSpPr>
          <p:sp>
            <p:nvSpPr>
              <p:cNvPr id="90" name="Rectangle 89">
                <a:extLst>
                  <a:ext uri="{FF2B5EF4-FFF2-40B4-BE49-F238E27FC236}">
                    <a16:creationId xmlns:a16="http://schemas.microsoft.com/office/drawing/2014/main" id="{1A76FD6A-C5C2-446D-8294-4068FD9FF3DA}"/>
                  </a:ext>
                </a:extLst>
              </p:cNvPr>
              <p:cNvSpPr/>
              <p:nvPr/>
            </p:nvSpPr>
            <p:spPr>
              <a:xfrm>
                <a:off x="7977147" y="3492801"/>
                <a:ext cx="320040" cy="320040"/>
              </a:xfrm>
              <a:prstGeom prst="rect">
                <a:avLst/>
              </a:prstGeom>
              <a:ln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dirty="0"/>
                  <a:t>a</a:t>
                </a:r>
              </a:p>
            </p:txBody>
          </p:sp>
          <p:sp>
            <p:nvSpPr>
              <p:cNvPr id="91" name="Rectangle 90">
                <a:extLst>
                  <a:ext uri="{FF2B5EF4-FFF2-40B4-BE49-F238E27FC236}">
                    <a16:creationId xmlns:a16="http://schemas.microsoft.com/office/drawing/2014/main" id="{1A556454-2A43-4F09-B50C-0AADBB7DAA7D}"/>
                  </a:ext>
                </a:extLst>
              </p:cNvPr>
              <p:cNvSpPr/>
              <p:nvPr/>
            </p:nvSpPr>
            <p:spPr>
              <a:xfrm>
                <a:off x="8297187" y="3492801"/>
                <a:ext cx="313413" cy="320040"/>
              </a:xfrm>
              <a:prstGeom prst="rect">
                <a:avLst/>
              </a:prstGeom>
              <a:ln/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dirty="0"/>
                  <a:t>b</a:t>
                </a:r>
              </a:p>
            </p:txBody>
          </p:sp>
          <p:sp>
            <p:nvSpPr>
              <p:cNvPr id="92" name="Rectangle: Rounded Corners 91">
                <a:extLst>
                  <a:ext uri="{FF2B5EF4-FFF2-40B4-BE49-F238E27FC236}">
                    <a16:creationId xmlns:a16="http://schemas.microsoft.com/office/drawing/2014/main" id="{45D06161-8D52-4D81-8F39-4DB77F551A3A}"/>
                  </a:ext>
                </a:extLst>
              </p:cNvPr>
              <p:cNvSpPr/>
              <p:nvPr/>
            </p:nvSpPr>
            <p:spPr>
              <a:xfrm>
                <a:off x="7977147" y="3492801"/>
                <a:ext cx="633453" cy="320040"/>
              </a:xfrm>
              <a:prstGeom prst="roundRect">
                <a:avLst>
                  <a:gd name="adj" fmla="val 6250"/>
                </a:avLst>
              </a:prstGeom>
              <a:noFill/>
              <a:ln w="285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3" name="Group 92">
              <a:extLst>
                <a:ext uri="{FF2B5EF4-FFF2-40B4-BE49-F238E27FC236}">
                  <a16:creationId xmlns:a16="http://schemas.microsoft.com/office/drawing/2014/main" id="{E38FF4EB-DC0A-4D99-946F-662DA497E6AA}"/>
                </a:ext>
              </a:extLst>
            </p:cNvPr>
            <p:cNvGrpSpPr/>
            <p:nvPr/>
          </p:nvGrpSpPr>
          <p:grpSpPr>
            <a:xfrm>
              <a:off x="9536686" y="3385351"/>
              <a:ext cx="320041" cy="320040"/>
              <a:chOff x="7977147" y="3492801"/>
              <a:chExt cx="320041" cy="320040"/>
            </a:xfrm>
          </p:grpSpPr>
          <p:sp>
            <p:nvSpPr>
              <p:cNvPr id="94" name="Rectangle 93">
                <a:extLst>
                  <a:ext uri="{FF2B5EF4-FFF2-40B4-BE49-F238E27FC236}">
                    <a16:creationId xmlns:a16="http://schemas.microsoft.com/office/drawing/2014/main" id="{30B5B8BA-9686-4464-95D8-A4EACD09FC2F}"/>
                  </a:ext>
                </a:extLst>
              </p:cNvPr>
              <p:cNvSpPr/>
              <p:nvPr/>
            </p:nvSpPr>
            <p:spPr>
              <a:xfrm>
                <a:off x="7977147" y="3492801"/>
                <a:ext cx="320040" cy="320040"/>
              </a:xfrm>
              <a:prstGeom prst="rect">
                <a:avLst/>
              </a:prstGeom>
              <a:ln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dirty="0"/>
                  <a:t>a</a:t>
                </a:r>
              </a:p>
            </p:txBody>
          </p:sp>
          <p:sp>
            <p:nvSpPr>
              <p:cNvPr id="95" name="Rectangle: Rounded Corners 94">
                <a:extLst>
                  <a:ext uri="{FF2B5EF4-FFF2-40B4-BE49-F238E27FC236}">
                    <a16:creationId xmlns:a16="http://schemas.microsoft.com/office/drawing/2014/main" id="{745AA9C1-6AB4-409E-AB47-14B1EFDDB8DF}"/>
                  </a:ext>
                </a:extLst>
              </p:cNvPr>
              <p:cNvSpPr/>
              <p:nvPr/>
            </p:nvSpPr>
            <p:spPr>
              <a:xfrm>
                <a:off x="7977148" y="3492801"/>
                <a:ext cx="320040" cy="320040"/>
              </a:xfrm>
              <a:prstGeom prst="roundRect">
                <a:avLst>
                  <a:gd name="adj" fmla="val 6250"/>
                </a:avLst>
              </a:prstGeom>
              <a:noFill/>
              <a:ln w="285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id="{39097E1D-CD2E-482A-AAE8-8FF7D839E8F8}"/>
                </a:ext>
              </a:extLst>
            </p:cNvPr>
            <p:cNvGrpSpPr/>
            <p:nvPr/>
          </p:nvGrpSpPr>
          <p:grpSpPr>
            <a:xfrm>
              <a:off x="9974506" y="3406236"/>
              <a:ext cx="320040" cy="322273"/>
              <a:chOff x="7977148" y="3490568"/>
              <a:chExt cx="320040" cy="322273"/>
            </a:xfrm>
          </p:grpSpPr>
          <p:sp>
            <p:nvSpPr>
              <p:cNvPr id="97" name="Rectangle 96">
                <a:extLst>
                  <a:ext uri="{FF2B5EF4-FFF2-40B4-BE49-F238E27FC236}">
                    <a16:creationId xmlns:a16="http://schemas.microsoft.com/office/drawing/2014/main" id="{04762A7F-82E6-4F12-A5BD-BAA30F2F141D}"/>
                  </a:ext>
                </a:extLst>
              </p:cNvPr>
              <p:cNvSpPr/>
              <p:nvPr/>
            </p:nvSpPr>
            <p:spPr>
              <a:xfrm>
                <a:off x="7977148" y="3490568"/>
                <a:ext cx="320040" cy="320040"/>
              </a:xfrm>
              <a:prstGeom prst="rect">
                <a:avLst/>
              </a:prstGeom>
              <a:ln/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dirty="0"/>
                  <a:t>b</a:t>
                </a:r>
              </a:p>
            </p:txBody>
          </p:sp>
          <p:sp>
            <p:nvSpPr>
              <p:cNvPr id="98" name="Rectangle: Rounded Corners 97">
                <a:extLst>
                  <a:ext uri="{FF2B5EF4-FFF2-40B4-BE49-F238E27FC236}">
                    <a16:creationId xmlns:a16="http://schemas.microsoft.com/office/drawing/2014/main" id="{10D3E9DF-07F0-4917-AAA7-067CA1718B45}"/>
                  </a:ext>
                </a:extLst>
              </p:cNvPr>
              <p:cNvSpPr/>
              <p:nvPr/>
            </p:nvSpPr>
            <p:spPr>
              <a:xfrm>
                <a:off x="7977148" y="3492801"/>
                <a:ext cx="320040" cy="320040"/>
              </a:xfrm>
              <a:prstGeom prst="roundRect">
                <a:avLst>
                  <a:gd name="adj" fmla="val 6250"/>
                </a:avLst>
              </a:prstGeom>
              <a:noFill/>
              <a:ln w="285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DFE99649-0E3D-4600-A337-276AE43D8E9A}"/>
                </a:ext>
              </a:extLst>
            </p:cNvPr>
            <p:cNvCxnSpPr>
              <a:cxnSpLocks/>
              <a:stCxn id="87" idx="0"/>
              <a:endCxn id="97" idx="2"/>
            </p:cNvCxnSpPr>
            <p:nvPr/>
          </p:nvCxnSpPr>
          <p:spPr>
            <a:xfrm flipV="1">
              <a:off x="10055674" y="3726276"/>
              <a:ext cx="78852" cy="20979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FB9F5542-90F3-4B65-92A0-315230B24682}"/>
                </a:ext>
              </a:extLst>
            </p:cNvPr>
            <p:cNvCxnSpPr>
              <a:cxnSpLocks/>
              <a:stCxn id="86" idx="0"/>
              <a:endCxn id="95" idx="2"/>
            </p:cNvCxnSpPr>
            <p:nvPr/>
          </p:nvCxnSpPr>
          <p:spPr>
            <a:xfrm flipH="1" flipV="1">
              <a:off x="9696707" y="3705391"/>
              <a:ext cx="42240" cy="230681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34CD9621-96F2-4DA0-BE1D-1C84351DB4C2}"/>
              </a:ext>
            </a:extLst>
          </p:cNvPr>
          <p:cNvGrpSpPr/>
          <p:nvPr/>
        </p:nvGrpSpPr>
        <p:grpSpPr>
          <a:xfrm>
            <a:off x="1263595" y="4715922"/>
            <a:ext cx="4199098" cy="1133998"/>
            <a:chOff x="1567185" y="3223712"/>
            <a:chExt cx="4199098" cy="1133998"/>
          </a:xfrm>
        </p:grpSpPr>
        <p:sp>
          <p:nvSpPr>
            <p:cNvPr id="51" name="Rectangle: Rounded Corners 50"/>
            <p:cNvSpPr/>
            <p:nvPr/>
          </p:nvSpPr>
          <p:spPr>
            <a:xfrm>
              <a:off x="1567185" y="3223712"/>
              <a:ext cx="4199098" cy="1133998"/>
            </a:xfrm>
            <a:prstGeom prst="roundRect">
              <a:avLst/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1684318" y="3418847"/>
              <a:ext cx="135716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#bonds = 1</a:t>
              </a: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1684317" y="3904804"/>
              <a:ext cx="166753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#complexes = 3</a:t>
              </a:r>
            </a:p>
          </p:txBody>
        </p:sp>
        <p:grpSp>
          <p:nvGrpSpPr>
            <p:cNvPr id="135" name="Group 134">
              <a:extLst>
                <a:ext uri="{FF2B5EF4-FFF2-40B4-BE49-F238E27FC236}">
                  <a16:creationId xmlns:a16="http://schemas.microsoft.com/office/drawing/2014/main" id="{5944EDD6-661F-414E-A254-3EEC70E16A61}"/>
                </a:ext>
              </a:extLst>
            </p:cNvPr>
            <p:cNvGrpSpPr/>
            <p:nvPr/>
          </p:nvGrpSpPr>
          <p:grpSpPr>
            <a:xfrm>
              <a:off x="4667245" y="3910989"/>
              <a:ext cx="633453" cy="320040"/>
              <a:chOff x="7977147" y="3492801"/>
              <a:chExt cx="633453" cy="320040"/>
            </a:xfrm>
          </p:grpSpPr>
          <p:sp>
            <p:nvSpPr>
              <p:cNvPr id="136" name="Rectangle 135">
                <a:extLst>
                  <a:ext uri="{FF2B5EF4-FFF2-40B4-BE49-F238E27FC236}">
                    <a16:creationId xmlns:a16="http://schemas.microsoft.com/office/drawing/2014/main" id="{B60DD18F-1081-4845-819A-F3AC5D968802}"/>
                  </a:ext>
                </a:extLst>
              </p:cNvPr>
              <p:cNvSpPr/>
              <p:nvPr/>
            </p:nvSpPr>
            <p:spPr>
              <a:xfrm>
                <a:off x="7977147" y="3492801"/>
                <a:ext cx="320040" cy="320040"/>
              </a:xfrm>
              <a:prstGeom prst="rect">
                <a:avLst/>
              </a:prstGeom>
              <a:ln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dirty="0"/>
                  <a:t>a*</a:t>
                </a:r>
              </a:p>
            </p:txBody>
          </p:sp>
          <p:sp>
            <p:nvSpPr>
              <p:cNvPr id="137" name="Rectangle 136">
                <a:extLst>
                  <a:ext uri="{FF2B5EF4-FFF2-40B4-BE49-F238E27FC236}">
                    <a16:creationId xmlns:a16="http://schemas.microsoft.com/office/drawing/2014/main" id="{BF705BC8-9C63-4844-BC9F-747B414086E1}"/>
                  </a:ext>
                </a:extLst>
              </p:cNvPr>
              <p:cNvSpPr/>
              <p:nvPr/>
            </p:nvSpPr>
            <p:spPr>
              <a:xfrm>
                <a:off x="8297187" y="3492801"/>
                <a:ext cx="313413" cy="320040"/>
              </a:xfrm>
              <a:prstGeom prst="rect">
                <a:avLst/>
              </a:prstGeom>
              <a:ln/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dirty="0"/>
                  <a:t>b*</a:t>
                </a:r>
              </a:p>
            </p:txBody>
          </p:sp>
          <p:sp>
            <p:nvSpPr>
              <p:cNvPr id="138" name="Rectangle: Rounded Corners 137">
                <a:extLst>
                  <a:ext uri="{FF2B5EF4-FFF2-40B4-BE49-F238E27FC236}">
                    <a16:creationId xmlns:a16="http://schemas.microsoft.com/office/drawing/2014/main" id="{9EBC6853-FE16-4BC0-A12F-E0728641124E}"/>
                  </a:ext>
                </a:extLst>
              </p:cNvPr>
              <p:cNvSpPr/>
              <p:nvPr/>
            </p:nvSpPr>
            <p:spPr>
              <a:xfrm>
                <a:off x="7977147" y="3492801"/>
                <a:ext cx="633453" cy="320040"/>
              </a:xfrm>
              <a:prstGeom prst="roundRect">
                <a:avLst>
                  <a:gd name="adj" fmla="val 6250"/>
                </a:avLst>
              </a:prstGeom>
              <a:noFill/>
              <a:ln w="285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39" name="Group 138">
              <a:extLst>
                <a:ext uri="{FF2B5EF4-FFF2-40B4-BE49-F238E27FC236}">
                  <a16:creationId xmlns:a16="http://schemas.microsoft.com/office/drawing/2014/main" id="{C4B50995-A0CE-4424-BC10-FDB384492FE1}"/>
                </a:ext>
              </a:extLst>
            </p:cNvPr>
            <p:cNvGrpSpPr/>
            <p:nvPr/>
          </p:nvGrpSpPr>
          <p:grpSpPr>
            <a:xfrm>
              <a:off x="3523993" y="3458567"/>
              <a:ext cx="633453" cy="320040"/>
              <a:chOff x="7977147" y="3492801"/>
              <a:chExt cx="633453" cy="320040"/>
            </a:xfrm>
          </p:grpSpPr>
          <p:sp>
            <p:nvSpPr>
              <p:cNvPr id="140" name="Rectangle 139">
                <a:extLst>
                  <a:ext uri="{FF2B5EF4-FFF2-40B4-BE49-F238E27FC236}">
                    <a16:creationId xmlns:a16="http://schemas.microsoft.com/office/drawing/2014/main" id="{6F0D2988-E2DA-448A-A740-16206F4C840F}"/>
                  </a:ext>
                </a:extLst>
              </p:cNvPr>
              <p:cNvSpPr/>
              <p:nvPr/>
            </p:nvSpPr>
            <p:spPr>
              <a:xfrm>
                <a:off x="7977147" y="3492801"/>
                <a:ext cx="320040" cy="320040"/>
              </a:xfrm>
              <a:prstGeom prst="rect">
                <a:avLst/>
              </a:prstGeom>
              <a:ln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dirty="0"/>
                  <a:t>a</a:t>
                </a:r>
              </a:p>
            </p:txBody>
          </p:sp>
          <p:sp>
            <p:nvSpPr>
              <p:cNvPr id="141" name="Rectangle 140">
                <a:extLst>
                  <a:ext uri="{FF2B5EF4-FFF2-40B4-BE49-F238E27FC236}">
                    <a16:creationId xmlns:a16="http://schemas.microsoft.com/office/drawing/2014/main" id="{842E8466-DBC3-4FE1-AD9A-D9C56BD11260}"/>
                  </a:ext>
                </a:extLst>
              </p:cNvPr>
              <p:cNvSpPr/>
              <p:nvPr/>
            </p:nvSpPr>
            <p:spPr>
              <a:xfrm>
                <a:off x="8297187" y="3492801"/>
                <a:ext cx="313413" cy="320040"/>
              </a:xfrm>
              <a:prstGeom prst="rect">
                <a:avLst/>
              </a:prstGeom>
              <a:ln/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dirty="0"/>
                  <a:t>b</a:t>
                </a:r>
              </a:p>
            </p:txBody>
          </p:sp>
          <p:sp>
            <p:nvSpPr>
              <p:cNvPr id="142" name="Rectangle: Rounded Corners 141">
                <a:extLst>
                  <a:ext uri="{FF2B5EF4-FFF2-40B4-BE49-F238E27FC236}">
                    <a16:creationId xmlns:a16="http://schemas.microsoft.com/office/drawing/2014/main" id="{C66F7FEE-697D-471D-AA35-5365DD247EF2}"/>
                  </a:ext>
                </a:extLst>
              </p:cNvPr>
              <p:cNvSpPr/>
              <p:nvPr/>
            </p:nvSpPr>
            <p:spPr>
              <a:xfrm>
                <a:off x="7977147" y="3492801"/>
                <a:ext cx="633453" cy="320040"/>
              </a:xfrm>
              <a:prstGeom prst="roundRect">
                <a:avLst>
                  <a:gd name="adj" fmla="val 6250"/>
                </a:avLst>
              </a:prstGeom>
              <a:noFill/>
              <a:ln w="285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43" name="Group 142">
              <a:extLst>
                <a:ext uri="{FF2B5EF4-FFF2-40B4-BE49-F238E27FC236}">
                  <a16:creationId xmlns:a16="http://schemas.microsoft.com/office/drawing/2014/main" id="{1EB9EE02-67DC-477D-B07D-03F139D37551}"/>
                </a:ext>
              </a:extLst>
            </p:cNvPr>
            <p:cNvGrpSpPr/>
            <p:nvPr/>
          </p:nvGrpSpPr>
          <p:grpSpPr>
            <a:xfrm>
              <a:off x="4625004" y="3360268"/>
              <a:ext cx="320041" cy="320040"/>
              <a:chOff x="7977147" y="3492801"/>
              <a:chExt cx="320041" cy="320040"/>
            </a:xfrm>
          </p:grpSpPr>
          <p:sp>
            <p:nvSpPr>
              <p:cNvPr id="144" name="Rectangle 143">
                <a:extLst>
                  <a:ext uri="{FF2B5EF4-FFF2-40B4-BE49-F238E27FC236}">
                    <a16:creationId xmlns:a16="http://schemas.microsoft.com/office/drawing/2014/main" id="{2A5B2F89-BDAE-45D0-A355-9CAE9FEE9EA7}"/>
                  </a:ext>
                </a:extLst>
              </p:cNvPr>
              <p:cNvSpPr/>
              <p:nvPr/>
            </p:nvSpPr>
            <p:spPr>
              <a:xfrm>
                <a:off x="7977147" y="3492801"/>
                <a:ext cx="320040" cy="320040"/>
              </a:xfrm>
              <a:prstGeom prst="rect">
                <a:avLst/>
              </a:prstGeom>
              <a:ln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dirty="0"/>
                  <a:t>a</a:t>
                </a:r>
              </a:p>
            </p:txBody>
          </p:sp>
          <p:sp>
            <p:nvSpPr>
              <p:cNvPr id="145" name="Rectangle: Rounded Corners 144">
                <a:extLst>
                  <a:ext uri="{FF2B5EF4-FFF2-40B4-BE49-F238E27FC236}">
                    <a16:creationId xmlns:a16="http://schemas.microsoft.com/office/drawing/2014/main" id="{7B5B95C2-082A-4D94-972C-9AE52E79364C}"/>
                  </a:ext>
                </a:extLst>
              </p:cNvPr>
              <p:cNvSpPr/>
              <p:nvPr/>
            </p:nvSpPr>
            <p:spPr>
              <a:xfrm>
                <a:off x="7977148" y="3492801"/>
                <a:ext cx="320040" cy="320040"/>
              </a:xfrm>
              <a:prstGeom prst="roundRect">
                <a:avLst>
                  <a:gd name="adj" fmla="val 6250"/>
                </a:avLst>
              </a:prstGeom>
              <a:noFill/>
              <a:ln w="285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46" name="Group 145">
              <a:extLst>
                <a:ext uri="{FF2B5EF4-FFF2-40B4-BE49-F238E27FC236}">
                  <a16:creationId xmlns:a16="http://schemas.microsoft.com/office/drawing/2014/main" id="{EE2F4B3F-30A9-4F94-8A38-7BB732BA4A96}"/>
                </a:ext>
              </a:extLst>
            </p:cNvPr>
            <p:cNvGrpSpPr/>
            <p:nvPr/>
          </p:nvGrpSpPr>
          <p:grpSpPr>
            <a:xfrm>
              <a:off x="5062824" y="3381153"/>
              <a:ext cx="320040" cy="322273"/>
              <a:chOff x="7977148" y="3490568"/>
              <a:chExt cx="320040" cy="322273"/>
            </a:xfrm>
          </p:grpSpPr>
          <p:sp>
            <p:nvSpPr>
              <p:cNvPr id="147" name="Rectangle 146">
                <a:extLst>
                  <a:ext uri="{FF2B5EF4-FFF2-40B4-BE49-F238E27FC236}">
                    <a16:creationId xmlns:a16="http://schemas.microsoft.com/office/drawing/2014/main" id="{C887BC2E-A8BB-4FBB-B4A3-3E92B41C9631}"/>
                  </a:ext>
                </a:extLst>
              </p:cNvPr>
              <p:cNvSpPr/>
              <p:nvPr/>
            </p:nvSpPr>
            <p:spPr>
              <a:xfrm>
                <a:off x="7977148" y="3490568"/>
                <a:ext cx="320040" cy="320040"/>
              </a:xfrm>
              <a:prstGeom prst="rect">
                <a:avLst/>
              </a:prstGeom>
              <a:ln/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dirty="0"/>
                  <a:t>b</a:t>
                </a:r>
              </a:p>
            </p:txBody>
          </p:sp>
          <p:sp>
            <p:nvSpPr>
              <p:cNvPr id="148" name="Rectangle: Rounded Corners 147">
                <a:extLst>
                  <a:ext uri="{FF2B5EF4-FFF2-40B4-BE49-F238E27FC236}">
                    <a16:creationId xmlns:a16="http://schemas.microsoft.com/office/drawing/2014/main" id="{77A82F07-4D8F-471F-A7B3-76A9761206D4}"/>
                  </a:ext>
                </a:extLst>
              </p:cNvPr>
              <p:cNvSpPr/>
              <p:nvPr/>
            </p:nvSpPr>
            <p:spPr>
              <a:xfrm>
                <a:off x="7977148" y="3492801"/>
                <a:ext cx="320040" cy="320040"/>
              </a:xfrm>
              <a:prstGeom prst="roundRect">
                <a:avLst>
                  <a:gd name="adj" fmla="val 6250"/>
                </a:avLst>
              </a:prstGeom>
              <a:noFill/>
              <a:ln w="285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149" name="Straight Connector 148">
              <a:extLst>
                <a:ext uri="{FF2B5EF4-FFF2-40B4-BE49-F238E27FC236}">
                  <a16:creationId xmlns:a16="http://schemas.microsoft.com/office/drawing/2014/main" id="{7D3EA326-B958-4D07-A67F-316FBBD9EF39}"/>
                </a:ext>
              </a:extLst>
            </p:cNvPr>
            <p:cNvCxnSpPr>
              <a:cxnSpLocks/>
              <a:stCxn id="137" idx="0"/>
              <a:endCxn id="147" idx="2"/>
            </p:cNvCxnSpPr>
            <p:nvPr/>
          </p:nvCxnSpPr>
          <p:spPr>
            <a:xfrm flipV="1">
              <a:off x="5143992" y="3701193"/>
              <a:ext cx="78852" cy="20979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2F74512-22A8-4B4F-A630-1D294C75E0A9}"/>
              </a:ext>
            </a:extLst>
          </p:cNvPr>
          <p:cNvGrpSpPr/>
          <p:nvPr/>
        </p:nvGrpSpPr>
        <p:grpSpPr>
          <a:xfrm>
            <a:off x="6458202" y="3269793"/>
            <a:ext cx="4199097" cy="1133998"/>
            <a:chOff x="1567185" y="4655068"/>
            <a:chExt cx="4199097" cy="1133998"/>
          </a:xfrm>
        </p:grpSpPr>
        <p:sp>
          <p:nvSpPr>
            <p:cNvPr id="62" name="TextBox 61"/>
            <p:cNvSpPr txBox="1"/>
            <p:nvPr/>
          </p:nvSpPr>
          <p:spPr>
            <a:xfrm>
              <a:off x="1724074" y="4769225"/>
              <a:ext cx="135716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#bonds = 2</a:t>
              </a: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1724073" y="5255182"/>
              <a:ext cx="16598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#complexes = 2</a:t>
              </a:r>
            </a:p>
          </p:txBody>
        </p:sp>
        <p:sp>
          <p:nvSpPr>
            <p:cNvPr id="134" name="Rectangle: Rounded Corners 133">
              <a:extLst>
                <a:ext uri="{FF2B5EF4-FFF2-40B4-BE49-F238E27FC236}">
                  <a16:creationId xmlns:a16="http://schemas.microsoft.com/office/drawing/2014/main" id="{87AFD413-DD3C-453E-8DA9-DBED18A1C489}"/>
                </a:ext>
              </a:extLst>
            </p:cNvPr>
            <p:cNvSpPr/>
            <p:nvPr/>
          </p:nvSpPr>
          <p:spPr>
            <a:xfrm>
              <a:off x="1567185" y="4655068"/>
              <a:ext cx="4199097" cy="1133998"/>
            </a:xfrm>
            <a:prstGeom prst="roundRect">
              <a:avLst/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51" name="Group 150">
              <a:extLst>
                <a:ext uri="{FF2B5EF4-FFF2-40B4-BE49-F238E27FC236}">
                  <a16:creationId xmlns:a16="http://schemas.microsoft.com/office/drawing/2014/main" id="{A379775B-3F07-443C-A914-4466BA07B7EC}"/>
                </a:ext>
              </a:extLst>
            </p:cNvPr>
            <p:cNvGrpSpPr/>
            <p:nvPr/>
          </p:nvGrpSpPr>
          <p:grpSpPr>
            <a:xfrm>
              <a:off x="4407947" y="5369620"/>
              <a:ext cx="633453" cy="320040"/>
              <a:chOff x="7977147" y="3492801"/>
              <a:chExt cx="633453" cy="320040"/>
            </a:xfrm>
          </p:grpSpPr>
          <p:sp>
            <p:nvSpPr>
              <p:cNvPr id="152" name="Rectangle 151">
                <a:extLst>
                  <a:ext uri="{FF2B5EF4-FFF2-40B4-BE49-F238E27FC236}">
                    <a16:creationId xmlns:a16="http://schemas.microsoft.com/office/drawing/2014/main" id="{223C8B8B-9554-4DCF-9095-15A817EC587E}"/>
                  </a:ext>
                </a:extLst>
              </p:cNvPr>
              <p:cNvSpPr/>
              <p:nvPr/>
            </p:nvSpPr>
            <p:spPr>
              <a:xfrm>
                <a:off x="7977147" y="3492801"/>
                <a:ext cx="320040" cy="320040"/>
              </a:xfrm>
              <a:prstGeom prst="rect">
                <a:avLst/>
              </a:prstGeom>
              <a:ln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dirty="0"/>
                  <a:t>a*</a:t>
                </a:r>
              </a:p>
            </p:txBody>
          </p:sp>
          <p:sp>
            <p:nvSpPr>
              <p:cNvPr id="153" name="Rectangle 152">
                <a:extLst>
                  <a:ext uri="{FF2B5EF4-FFF2-40B4-BE49-F238E27FC236}">
                    <a16:creationId xmlns:a16="http://schemas.microsoft.com/office/drawing/2014/main" id="{73A7D218-427F-4E9F-9925-9B91CF315973}"/>
                  </a:ext>
                </a:extLst>
              </p:cNvPr>
              <p:cNvSpPr/>
              <p:nvPr/>
            </p:nvSpPr>
            <p:spPr>
              <a:xfrm>
                <a:off x="8297187" y="3492801"/>
                <a:ext cx="313413" cy="320040"/>
              </a:xfrm>
              <a:prstGeom prst="rect">
                <a:avLst/>
              </a:prstGeom>
              <a:ln/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dirty="0"/>
                  <a:t>b*</a:t>
                </a:r>
              </a:p>
            </p:txBody>
          </p:sp>
          <p:sp>
            <p:nvSpPr>
              <p:cNvPr id="154" name="Rectangle: Rounded Corners 153">
                <a:extLst>
                  <a:ext uri="{FF2B5EF4-FFF2-40B4-BE49-F238E27FC236}">
                    <a16:creationId xmlns:a16="http://schemas.microsoft.com/office/drawing/2014/main" id="{6413F68E-9CD3-478B-B2BF-B257FC72093E}"/>
                  </a:ext>
                </a:extLst>
              </p:cNvPr>
              <p:cNvSpPr/>
              <p:nvPr/>
            </p:nvSpPr>
            <p:spPr>
              <a:xfrm>
                <a:off x="7977147" y="3492801"/>
                <a:ext cx="633453" cy="320040"/>
              </a:xfrm>
              <a:prstGeom prst="roundRect">
                <a:avLst>
                  <a:gd name="adj" fmla="val 6250"/>
                </a:avLst>
              </a:prstGeom>
              <a:noFill/>
              <a:ln w="285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55" name="Group 154">
              <a:extLst>
                <a:ext uri="{FF2B5EF4-FFF2-40B4-BE49-F238E27FC236}">
                  <a16:creationId xmlns:a16="http://schemas.microsoft.com/office/drawing/2014/main" id="{FE2BB587-C424-4B40-BB26-993E07109025}"/>
                </a:ext>
              </a:extLst>
            </p:cNvPr>
            <p:cNvGrpSpPr/>
            <p:nvPr/>
          </p:nvGrpSpPr>
          <p:grpSpPr>
            <a:xfrm>
              <a:off x="4387658" y="4852324"/>
              <a:ext cx="633453" cy="320040"/>
              <a:chOff x="7977147" y="3492801"/>
              <a:chExt cx="633453" cy="320040"/>
            </a:xfrm>
          </p:grpSpPr>
          <p:sp>
            <p:nvSpPr>
              <p:cNvPr id="156" name="Rectangle 155">
                <a:extLst>
                  <a:ext uri="{FF2B5EF4-FFF2-40B4-BE49-F238E27FC236}">
                    <a16:creationId xmlns:a16="http://schemas.microsoft.com/office/drawing/2014/main" id="{F3B62470-A269-46E1-A640-2A10D9951FB6}"/>
                  </a:ext>
                </a:extLst>
              </p:cNvPr>
              <p:cNvSpPr/>
              <p:nvPr/>
            </p:nvSpPr>
            <p:spPr>
              <a:xfrm>
                <a:off x="7977147" y="3492801"/>
                <a:ext cx="320040" cy="320040"/>
              </a:xfrm>
              <a:prstGeom prst="rect">
                <a:avLst/>
              </a:prstGeom>
              <a:ln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dirty="0"/>
                  <a:t>a</a:t>
                </a:r>
              </a:p>
            </p:txBody>
          </p:sp>
          <p:sp>
            <p:nvSpPr>
              <p:cNvPr id="157" name="Rectangle 156">
                <a:extLst>
                  <a:ext uri="{FF2B5EF4-FFF2-40B4-BE49-F238E27FC236}">
                    <a16:creationId xmlns:a16="http://schemas.microsoft.com/office/drawing/2014/main" id="{B542D2FC-15B7-4E34-9DED-58A59E15FFC7}"/>
                  </a:ext>
                </a:extLst>
              </p:cNvPr>
              <p:cNvSpPr/>
              <p:nvPr/>
            </p:nvSpPr>
            <p:spPr>
              <a:xfrm>
                <a:off x="8297187" y="3492801"/>
                <a:ext cx="313413" cy="320040"/>
              </a:xfrm>
              <a:prstGeom prst="rect">
                <a:avLst/>
              </a:prstGeom>
              <a:ln/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dirty="0"/>
                  <a:t>b</a:t>
                </a:r>
              </a:p>
            </p:txBody>
          </p:sp>
          <p:sp>
            <p:nvSpPr>
              <p:cNvPr id="158" name="Rectangle: Rounded Corners 157">
                <a:extLst>
                  <a:ext uri="{FF2B5EF4-FFF2-40B4-BE49-F238E27FC236}">
                    <a16:creationId xmlns:a16="http://schemas.microsoft.com/office/drawing/2014/main" id="{E97C72D1-7E09-4A3F-8A71-0A027226C08E}"/>
                  </a:ext>
                </a:extLst>
              </p:cNvPr>
              <p:cNvSpPr/>
              <p:nvPr/>
            </p:nvSpPr>
            <p:spPr>
              <a:xfrm>
                <a:off x="7977147" y="3492801"/>
                <a:ext cx="633453" cy="320040"/>
              </a:xfrm>
              <a:prstGeom prst="roundRect">
                <a:avLst>
                  <a:gd name="adj" fmla="val 6250"/>
                </a:avLst>
              </a:prstGeom>
              <a:noFill/>
              <a:ln w="285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59" name="Group 158">
              <a:extLst>
                <a:ext uri="{FF2B5EF4-FFF2-40B4-BE49-F238E27FC236}">
                  <a16:creationId xmlns:a16="http://schemas.microsoft.com/office/drawing/2014/main" id="{FD633580-5B99-4417-91F6-E8C983DFAA6D}"/>
                </a:ext>
              </a:extLst>
            </p:cNvPr>
            <p:cNvGrpSpPr/>
            <p:nvPr/>
          </p:nvGrpSpPr>
          <p:grpSpPr>
            <a:xfrm>
              <a:off x="3829863" y="5128893"/>
              <a:ext cx="320041" cy="320040"/>
              <a:chOff x="7977147" y="3492801"/>
              <a:chExt cx="320041" cy="320040"/>
            </a:xfrm>
          </p:grpSpPr>
          <p:sp>
            <p:nvSpPr>
              <p:cNvPr id="160" name="Rectangle 159">
                <a:extLst>
                  <a:ext uri="{FF2B5EF4-FFF2-40B4-BE49-F238E27FC236}">
                    <a16:creationId xmlns:a16="http://schemas.microsoft.com/office/drawing/2014/main" id="{A2BCFCFE-F689-471A-955A-E6191DC5B2F2}"/>
                  </a:ext>
                </a:extLst>
              </p:cNvPr>
              <p:cNvSpPr/>
              <p:nvPr/>
            </p:nvSpPr>
            <p:spPr>
              <a:xfrm>
                <a:off x="7977147" y="3492801"/>
                <a:ext cx="320040" cy="320040"/>
              </a:xfrm>
              <a:prstGeom prst="rect">
                <a:avLst/>
              </a:prstGeom>
              <a:ln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dirty="0"/>
                  <a:t>a</a:t>
                </a:r>
              </a:p>
            </p:txBody>
          </p:sp>
          <p:sp>
            <p:nvSpPr>
              <p:cNvPr id="161" name="Rectangle: Rounded Corners 160">
                <a:extLst>
                  <a:ext uri="{FF2B5EF4-FFF2-40B4-BE49-F238E27FC236}">
                    <a16:creationId xmlns:a16="http://schemas.microsoft.com/office/drawing/2014/main" id="{B704B8C6-0D73-40D9-96D8-E3576A8CA00B}"/>
                  </a:ext>
                </a:extLst>
              </p:cNvPr>
              <p:cNvSpPr/>
              <p:nvPr/>
            </p:nvSpPr>
            <p:spPr>
              <a:xfrm>
                <a:off x="7977148" y="3492801"/>
                <a:ext cx="320040" cy="320040"/>
              </a:xfrm>
              <a:prstGeom prst="roundRect">
                <a:avLst>
                  <a:gd name="adj" fmla="val 6250"/>
                </a:avLst>
              </a:prstGeom>
              <a:noFill/>
              <a:ln w="285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62" name="Group 161">
              <a:extLst>
                <a:ext uri="{FF2B5EF4-FFF2-40B4-BE49-F238E27FC236}">
                  <a16:creationId xmlns:a16="http://schemas.microsoft.com/office/drawing/2014/main" id="{019215B6-1969-46AF-A025-2AC6EE362A04}"/>
                </a:ext>
              </a:extLst>
            </p:cNvPr>
            <p:cNvGrpSpPr/>
            <p:nvPr/>
          </p:nvGrpSpPr>
          <p:grpSpPr>
            <a:xfrm>
              <a:off x="5127652" y="4837646"/>
              <a:ext cx="320040" cy="322273"/>
              <a:chOff x="7977148" y="3490568"/>
              <a:chExt cx="320040" cy="322273"/>
            </a:xfrm>
          </p:grpSpPr>
          <p:sp>
            <p:nvSpPr>
              <p:cNvPr id="163" name="Rectangle 162">
                <a:extLst>
                  <a:ext uri="{FF2B5EF4-FFF2-40B4-BE49-F238E27FC236}">
                    <a16:creationId xmlns:a16="http://schemas.microsoft.com/office/drawing/2014/main" id="{C12E51A1-69E0-4998-B2C9-9F4CD68B1344}"/>
                  </a:ext>
                </a:extLst>
              </p:cNvPr>
              <p:cNvSpPr/>
              <p:nvPr/>
            </p:nvSpPr>
            <p:spPr>
              <a:xfrm>
                <a:off x="7977148" y="3490568"/>
                <a:ext cx="320040" cy="320040"/>
              </a:xfrm>
              <a:prstGeom prst="rect">
                <a:avLst/>
              </a:prstGeom>
              <a:ln/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dirty="0"/>
                  <a:t>b</a:t>
                </a:r>
              </a:p>
            </p:txBody>
          </p:sp>
          <p:sp>
            <p:nvSpPr>
              <p:cNvPr id="164" name="Rectangle: Rounded Corners 163">
                <a:extLst>
                  <a:ext uri="{FF2B5EF4-FFF2-40B4-BE49-F238E27FC236}">
                    <a16:creationId xmlns:a16="http://schemas.microsoft.com/office/drawing/2014/main" id="{F88EDEDF-3E44-4EFC-B542-880BB44713F0}"/>
                  </a:ext>
                </a:extLst>
              </p:cNvPr>
              <p:cNvSpPr/>
              <p:nvPr/>
            </p:nvSpPr>
            <p:spPr>
              <a:xfrm>
                <a:off x="7977148" y="3492801"/>
                <a:ext cx="320040" cy="320040"/>
              </a:xfrm>
              <a:prstGeom prst="roundRect">
                <a:avLst>
                  <a:gd name="adj" fmla="val 6250"/>
                </a:avLst>
              </a:prstGeom>
              <a:noFill/>
              <a:ln w="285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165" name="Straight Connector 164">
              <a:extLst>
                <a:ext uri="{FF2B5EF4-FFF2-40B4-BE49-F238E27FC236}">
                  <a16:creationId xmlns:a16="http://schemas.microsoft.com/office/drawing/2014/main" id="{3710BA52-3C6D-44B3-BD8A-96C83739C1FE}"/>
                </a:ext>
              </a:extLst>
            </p:cNvPr>
            <p:cNvCxnSpPr>
              <a:cxnSpLocks/>
              <a:stCxn id="153" idx="0"/>
              <a:endCxn id="163" idx="2"/>
            </p:cNvCxnSpPr>
            <p:nvPr/>
          </p:nvCxnSpPr>
          <p:spPr>
            <a:xfrm flipV="1">
              <a:off x="4884694" y="5157686"/>
              <a:ext cx="402978" cy="211934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>
              <a:extLst>
                <a:ext uri="{FF2B5EF4-FFF2-40B4-BE49-F238E27FC236}">
                  <a16:creationId xmlns:a16="http://schemas.microsoft.com/office/drawing/2014/main" id="{8BC2AC2A-A335-4DB6-B73A-1DFC197FC816}"/>
                </a:ext>
              </a:extLst>
            </p:cNvPr>
            <p:cNvCxnSpPr>
              <a:cxnSpLocks/>
              <a:stCxn id="152" idx="0"/>
              <a:endCxn id="156" idx="2"/>
            </p:cNvCxnSpPr>
            <p:nvPr/>
          </p:nvCxnSpPr>
          <p:spPr>
            <a:xfrm flipH="1" flipV="1">
              <a:off x="4547678" y="5172364"/>
              <a:ext cx="20289" cy="19725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57D2BCB-7309-4B5B-8CA4-05544E29972B}"/>
              </a:ext>
            </a:extLst>
          </p:cNvPr>
          <p:cNvGrpSpPr/>
          <p:nvPr/>
        </p:nvGrpSpPr>
        <p:grpSpPr>
          <a:xfrm>
            <a:off x="6433721" y="4715787"/>
            <a:ext cx="4199097" cy="1133998"/>
            <a:chOff x="6483417" y="4655068"/>
            <a:chExt cx="4199097" cy="1133998"/>
          </a:xfrm>
        </p:grpSpPr>
        <p:sp>
          <p:nvSpPr>
            <p:cNvPr id="41" name="Rectangle: Rounded Corners 40"/>
            <p:cNvSpPr/>
            <p:nvPr/>
          </p:nvSpPr>
          <p:spPr>
            <a:xfrm>
              <a:off x="6483417" y="4655068"/>
              <a:ext cx="4199097" cy="1133998"/>
            </a:xfrm>
            <a:prstGeom prst="roundRect">
              <a:avLst/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6627797" y="4769225"/>
              <a:ext cx="135716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#bonds = 2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6627797" y="5237794"/>
              <a:ext cx="17318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FF0000"/>
                  </a:solidFill>
                </a:rPr>
                <a:t>#complexes = 3</a:t>
              </a:r>
            </a:p>
          </p:txBody>
        </p:sp>
        <p:grpSp>
          <p:nvGrpSpPr>
            <p:cNvPr id="183" name="Group 182">
              <a:extLst>
                <a:ext uri="{FF2B5EF4-FFF2-40B4-BE49-F238E27FC236}">
                  <a16:creationId xmlns:a16="http://schemas.microsoft.com/office/drawing/2014/main" id="{E158D30C-33E5-48D0-BCFA-6C2D5D63E772}"/>
                </a:ext>
              </a:extLst>
            </p:cNvPr>
            <p:cNvGrpSpPr/>
            <p:nvPr/>
          </p:nvGrpSpPr>
          <p:grpSpPr>
            <a:xfrm>
              <a:off x="9330717" y="5352063"/>
              <a:ext cx="633453" cy="320040"/>
              <a:chOff x="7977147" y="3492801"/>
              <a:chExt cx="633453" cy="320040"/>
            </a:xfrm>
          </p:grpSpPr>
          <p:sp>
            <p:nvSpPr>
              <p:cNvPr id="184" name="Rectangle 183">
                <a:extLst>
                  <a:ext uri="{FF2B5EF4-FFF2-40B4-BE49-F238E27FC236}">
                    <a16:creationId xmlns:a16="http://schemas.microsoft.com/office/drawing/2014/main" id="{0585DEE5-C1A3-4D7B-9DC7-896203B0DF8A}"/>
                  </a:ext>
                </a:extLst>
              </p:cNvPr>
              <p:cNvSpPr/>
              <p:nvPr/>
            </p:nvSpPr>
            <p:spPr>
              <a:xfrm>
                <a:off x="7977147" y="3492801"/>
                <a:ext cx="320040" cy="320040"/>
              </a:xfrm>
              <a:prstGeom prst="rect">
                <a:avLst/>
              </a:prstGeom>
              <a:ln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dirty="0"/>
                  <a:t>a*</a:t>
                </a:r>
              </a:p>
            </p:txBody>
          </p:sp>
          <p:sp>
            <p:nvSpPr>
              <p:cNvPr id="185" name="Rectangle 184">
                <a:extLst>
                  <a:ext uri="{FF2B5EF4-FFF2-40B4-BE49-F238E27FC236}">
                    <a16:creationId xmlns:a16="http://schemas.microsoft.com/office/drawing/2014/main" id="{954BC5DC-2115-4BAD-AF12-39EB6568AFAA}"/>
                  </a:ext>
                </a:extLst>
              </p:cNvPr>
              <p:cNvSpPr/>
              <p:nvPr/>
            </p:nvSpPr>
            <p:spPr>
              <a:xfrm>
                <a:off x="8297187" y="3492801"/>
                <a:ext cx="313413" cy="320040"/>
              </a:xfrm>
              <a:prstGeom prst="rect">
                <a:avLst/>
              </a:prstGeom>
              <a:ln/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dirty="0"/>
                  <a:t>b*</a:t>
                </a:r>
              </a:p>
            </p:txBody>
          </p:sp>
          <p:sp>
            <p:nvSpPr>
              <p:cNvPr id="186" name="Rectangle: Rounded Corners 185">
                <a:extLst>
                  <a:ext uri="{FF2B5EF4-FFF2-40B4-BE49-F238E27FC236}">
                    <a16:creationId xmlns:a16="http://schemas.microsoft.com/office/drawing/2014/main" id="{6C76AAE1-D457-4F5E-A5EB-74DF6EADCF56}"/>
                  </a:ext>
                </a:extLst>
              </p:cNvPr>
              <p:cNvSpPr/>
              <p:nvPr/>
            </p:nvSpPr>
            <p:spPr>
              <a:xfrm>
                <a:off x="7977147" y="3492801"/>
                <a:ext cx="633453" cy="320040"/>
              </a:xfrm>
              <a:prstGeom prst="roundRect">
                <a:avLst>
                  <a:gd name="adj" fmla="val 6250"/>
                </a:avLst>
              </a:prstGeom>
              <a:noFill/>
              <a:ln w="285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87" name="Group 186">
              <a:extLst>
                <a:ext uri="{FF2B5EF4-FFF2-40B4-BE49-F238E27FC236}">
                  <a16:creationId xmlns:a16="http://schemas.microsoft.com/office/drawing/2014/main" id="{30307A62-F14D-49CE-BFEC-422913038A77}"/>
                </a:ext>
              </a:extLst>
            </p:cNvPr>
            <p:cNvGrpSpPr/>
            <p:nvPr/>
          </p:nvGrpSpPr>
          <p:grpSpPr>
            <a:xfrm>
              <a:off x="9329478" y="4834767"/>
              <a:ext cx="633453" cy="320040"/>
              <a:chOff x="7977147" y="3492801"/>
              <a:chExt cx="633453" cy="320040"/>
            </a:xfrm>
          </p:grpSpPr>
          <p:sp>
            <p:nvSpPr>
              <p:cNvPr id="188" name="Rectangle 187">
                <a:extLst>
                  <a:ext uri="{FF2B5EF4-FFF2-40B4-BE49-F238E27FC236}">
                    <a16:creationId xmlns:a16="http://schemas.microsoft.com/office/drawing/2014/main" id="{7858BC8E-02EB-40FC-AA3D-8D93936302B6}"/>
                  </a:ext>
                </a:extLst>
              </p:cNvPr>
              <p:cNvSpPr/>
              <p:nvPr/>
            </p:nvSpPr>
            <p:spPr>
              <a:xfrm>
                <a:off x="7977147" y="3492801"/>
                <a:ext cx="320040" cy="320040"/>
              </a:xfrm>
              <a:prstGeom prst="rect">
                <a:avLst/>
              </a:prstGeom>
              <a:ln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dirty="0"/>
                  <a:t>a</a:t>
                </a:r>
              </a:p>
            </p:txBody>
          </p:sp>
          <p:sp>
            <p:nvSpPr>
              <p:cNvPr id="189" name="Rectangle 188">
                <a:extLst>
                  <a:ext uri="{FF2B5EF4-FFF2-40B4-BE49-F238E27FC236}">
                    <a16:creationId xmlns:a16="http://schemas.microsoft.com/office/drawing/2014/main" id="{441523E6-319F-47CE-A07C-331BCAFC0DD2}"/>
                  </a:ext>
                </a:extLst>
              </p:cNvPr>
              <p:cNvSpPr/>
              <p:nvPr/>
            </p:nvSpPr>
            <p:spPr>
              <a:xfrm>
                <a:off x="8297187" y="3492801"/>
                <a:ext cx="313413" cy="320040"/>
              </a:xfrm>
              <a:prstGeom prst="rect">
                <a:avLst/>
              </a:prstGeom>
              <a:ln/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dirty="0"/>
                  <a:t>b</a:t>
                </a:r>
              </a:p>
            </p:txBody>
          </p:sp>
          <p:sp>
            <p:nvSpPr>
              <p:cNvPr id="190" name="Rectangle: Rounded Corners 189">
                <a:extLst>
                  <a:ext uri="{FF2B5EF4-FFF2-40B4-BE49-F238E27FC236}">
                    <a16:creationId xmlns:a16="http://schemas.microsoft.com/office/drawing/2014/main" id="{386FD6D4-35FB-4DD0-8CBA-C30752FB2CA6}"/>
                  </a:ext>
                </a:extLst>
              </p:cNvPr>
              <p:cNvSpPr/>
              <p:nvPr/>
            </p:nvSpPr>
            <p:spPr>
              <a:xfrm>
                <a:off x="7977147" y="3492801"/>
                <a:ext cx="633453" cy="320040"/>
              </a:xfrm>
              <a:prstGeom prst="roundRect">
                <a:avLst>
                  <a:gd name="adj" fmla="val 6250"/>
                </a:avLst>
              </a:prstGeom>
              <a:noFill/>
              <a:ln w="285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91" name="Group 190">
              <a:extLst>
                <a:ext uri="{FF2B5EF4-FFF2-40B4-BE49-F238E27FC236}">
                  <a16:creationId xmlns:a16="http://schemas.microsoft.com/office/drawing/2014/main" id="{F34FCC09-52BF-4CFB-B11B-8CD31AD613BB}"/>
                </a:ext>
              </a:extLst>
            </p:cNvPr>
            <p:cNvGrpSpPr/>
            <p:nvPr/>
          </p:nvGrpSpPr>
          <p:grpSpPr>
            <a:xfrm>
              <a:off x="8726459" y="5134696"/>
              <a:ext cx="320041" cy="320040"/>
              <a:chOff x="7977147" y="3492801"/>
              <a:chExt cx="320041" cy="320040"/>
            </a:xfrm>
          </p:grpSpPr>
          <p:sp>
            <p:nvSpPr>
              <p:cNvPr id="192" name="Rectangle 191">
                <a:extLst>
                  <a:ext uri="{FF2B5EF4-FFF2-40B4-BE49-F238E27FC236}">
                    <a16:creationId xmlns:a16="http://schemas.microsoft.com/office/drawing/2014/main" id="{6820A923-7A39-4DD9-8ADC-11BD3AF05AC9}"/>
                  </a:ext>
                </a:extLst>
              </p:cNvPr>
              <p:cNvSpPr/>
              <p:nvPr/>
            </p:nvSpPr>
            <p:spPr>
              <a:xfrm>
                <a:off x="7977147" y="3492801"/>
                <a:ext cx="320040" cy="320040"/>
              </a:xfrm>
              <a:prstGeom prst="rect">
                <a:avLst/>
              </a:prstGeom>
              <a:ln/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dirty="0"/>
                  <a:t>a</a:t>
                </a:r>
              </a:p>
            </p:txBody>
          </p:sp>
          <p:sp>
            <p:nvSpPr>
              <p:cNvPr id="193" name="Rectangle: Rounded Corners 192">
                <a:extLst>
                  <a:ext uri="{FF2B5EF4-FFF2-40B4-BE49-F238E27FC236}">
                    <a16:creationId xmlns:a16="http://schemas.microsoft.com/office/drawing/2014/main" id="{5D8CF1D2-9204-4E83-A74C-7105BBEA4754}"/>
                  </a:ext>
                </a:extLst>
              </p:cNvPr>
              <p:cNvSpPr/>
              <p:nvPr/>
            </p:nvSpPr>
            <p:spPr>
              <a:xfrm>
                <a:off x="7977148" y="3492801"/>
                <a:ext cx="320040" cy="320040"/>
              </a:xfrm>
              <a:prstGeom prst="roundRect">
                <a:avLst>
                  <a:gd name="adj" fmla="val 6250"/>
                </a:avLst>
              </a:prstGeom>
              <a:noFill/>
              <a:ln w="285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94" name="Group 193">
              <a:extLst>
                <a:ext uri="{FF2B5EF4-FFF2-40B4-BE49-F238E27FC236}">
                  <a16:creationId xmlns:a16="http://schemas.microsoft.com/office/drawing/2014/main" id="{61A85F6C-BA36-4757-B58A-9BFC18CF3311}"/>
                </a:ext>
              </a:extLst>
            </p:cNvPr>
            <p:cNvGrpSpPr/>
            <p:nvPr/>
          </p:nvGrpSpPr>
          <p:grpSpPr>
            <a:xfrm>
              <a:off x="10247148" y="5153617"/>
              <a:ext cx="320040" cy="322273"/>
              <a:chOff x="7977148" y="3490568"/>
              <a:chExt cx="320040" cy="322273"/>
            </a:xfrm>
          </p:grpSpPr>
          <p:sp>
            <p:nvSpPr>
              <p:cNvPr id="195" name="Rectangle 194">
                <a:extLst>
                  <a:ext uri="{FF2B5EF4-FFF2-40B4-BE49-F238E27FC236}">
                    <a16:creationId xmlns:a16="http://schemas.microsoft.com/office/drawing/2014/main" id="{296AC118-DEDC-4BF0-827F-177664BB3621}"/>
                  </a:ext>
                </a:extLst>
              </p:cNvPr>
              <p:cNvSpPr/>
              <p:nvPr/>
            </p:nvSpPr>
            <p:spPr>
              <a:xfrm>
                <a:off x="7977148" y="3490568"/>
                <a:ext cx="320040" cy="320040"/>
              </a:xfrm>
              <a:prstGeom prst="rect">
                <a:avLst/>
              </a:prstGeom>
              <a:ln/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dirty="0"/>
                  <a:t>b</a:t>
                </a:r>
              </a:p>
            </p:txBody>
          </p:sp>
          <p:sp>
            <p:nvSpPr>
              <p:cNvPr id="196" name="Rectangle: Rounded Corners 195">
                <a:extLst>
                  <a:ext uri="{FF2B5EF4-FFF2-40B4-BE49-F238E27FC236}">
                    <a16:creationId xmlns:a16="http://schemas.microsoft.com/office/drawing/2014/main" id="{2A9DBDFE-0DC9-4456-98DA-3CD070F39F33}"/>
                  </a:ext>
                </a:extLst>
              </p:cNvPr>
              <p:cNvSpPr/>
              <p:nvPr/>
            </p:nvSpPr>
            <p:spPr>
              <a:xfrm>
                <a:off x="7977148" y="3492801"/>
                <a:ext cx="320040" cy="320040"/>
              </a:xfrm>
              <a:prstGeom prst="roundRect">
                <a:avLst>
                  <a:gd name="adj" fmla="val 6250"/>
                </a:avLst>
              </a:prstGeom>
              <a:noFill/>
              <a:ln w="285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197" name="Straight Connector 196">
              <a:extLst>
                <a:ext uri="{FF2B5EF4-FFF2-40B4-BE49-F238E27FC236}">
                  <a16:creationId xmlns:a16="http://schemas.microsoft.com/office/drawing/2014/main" id="{EAB03459-6948-49A6-A60F-815CFD0540B1}"/>
                </a:ext>
              </a:extLst>
            </p:cNvPr>
            <p:cNvCxnSpPr>
              <a:cxnSpLocks/>
              <a:stCxn id="185" idx="0"/>
              <a:endCxn id="189" idx="2"/>
            </p:cNvCxnSpPr>
            <p:nvPr/>
          </p:nvCxnSpPr>
          <p:spPr>
            <a:xfrm flipH="1" flipV="1">
              <a:off x="9806225" y="5154807"/>
              <a:ext cx="1239" cy="19725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Straight Connector 197">
              <a:extLst>
                <a:ext uri="{FF2B5EF4-FFF2-40B4-BE49-F238E27FC236}">
                  <a16:creationId xmlns:a16="http://schemas.microsoft.com/office/drawing/2014/main" id="{F4C18F69-E4A8-41BB-9639-633DE3CC05A1}"/>
                </a:ext>
              </a:extLst>
            </p:cNvPr>
            <p:cNvCxnSpPr>
              <a:cxnSpLocks/>
              <a:stCxn id="184" idx="0"/>
              <a:endCxn id="188" idx="2"/>
            </p:cNvCxnSpPr>
            <p:nvPr/>
          </p:nvCxnSpPr>
          <p:spPr>
            <a:xfrm flipH="1" flipV="1">
              <a:off x="9489498" y="5154807"/>
              <a:ext cx="1239" cy="19725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8F702784-5264-4984-BB20-227CE733CDD0}"/>
              </a:ext>
            </a:extLst>
          </p:cNvPr>
          <p:cNvSpPr txBox="1"/>
          <p:nvPr/>
        </p:nvSpPr>
        <p:spPr>
          <a:xfrm>
            <a:off x="914400" y="1381539"/>
            <a:ext cx="10515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Goal of model</a:t>
            </a:r>
            <a:r>
              <a:rPr lang="en-US" dirty="0"/>
              <a:t>: abstract away geometry of DNA to understand effect of two contributions to energetics:</a:t>
            </a:r>
          </a:p>
          <a:p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number of bonds formed (“enthalpy”)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number of separate complexes (“entropy”)</a:t>
            </a:r>
          </a:p>
        </p:txBody>
      </p:sp>
    </p:spTree>
    <p:extLst>
      <p:ext uri="{BB962C8B-B14F-4D97-AF65-F5344CB8AC3E}">
        <p14:creationId xmlns:p14="http://schemas.microsoft.com/office/powerpoint/2010/main" val="3903605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n H-type pseudoknotted structure (left) and a pseudoknot free structure (right) in graphical (top) and arc diagram (bottom) formats  ">
            <a:extLst>
              <a:ext uri="{FF2B5EF4-FFF2-40B4-BE49-F238E27FC236}">
                <a16:creationId xmlns:a16="http://schemas.microsoft.com/office/drawing/2014/main" id="{E4707DC9-E9F3-4941-8B64-002C62619E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1056" y="3474256"/>
            <a:ext cx="5014704" cy="3370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D770D57-1189-4858-BA73-316152A95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DNA sequence design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7BD7E8-C844-450C-8C37-061BF0EE6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DC0DD-A20C-43E8-BBF5-AC705073E80B}" type="slidenum">
              <a:rPr lang="en-US" smtClean="0"/>
              <a:t>14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7DE48B3-6B08-4126-B516-1DE76ABDD254}"/>
              </a:ext>
            </a:extLst>
          </p:cNvPr>
          <p:cNvSpPr txBox="1"/>
          <p:nvPr/>
        </p:nvSpPr>
        <p:spPr>
          <a:xfrm>
            <a:off x="762552" y="1855578"/>
            <a:ext cx="43235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Goal: given strands with </a:t>
            </a:r>
          </a:p>
          <a:p>
            <a:r>
              <a:rPr lang="en-US" sz="2400" dirty="0">
                <a:solidFill>
                  <a:srgbClr val="C00000"/>
                </a:solidFill>
              </a:rPr>
              <a:t>abstract “binding domains”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F9ECDDD6-C2BB-4378-9CD5-9B0B31A25E01}"/>
              </a:ext>
            </a:extLst>
          </p:cNvPr>
          <p:cNvGrpSpPr/>
          <p:nvPr/>
        </p:nvGrpSpPr>
        <p:grpSpPr>
          <a:xfrm>
            <a:off x="802585" y="2710618"/>
            <a:ext cx="3924300" cy="1219755"/>
            <a:chOff x="802585" y="2710618"/>
            <a:chExt cx="3924300" cy="1219755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B9BE717-2F29-4C1F-BD5E-4BF036C11690}"/>
                </a:ext>
              </a:extLst>
            </p:cNvPr>
            <p:cNvSpPr/>
            <p:nvPr/>
          </p:nvSpPr>
          <p:spPr>
            <a:xfrm>
              <a:off x="1649894" y="3207025"/>
              <a:ext cx="3076991" cy="22197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F4969230-ADCF-44B9-8562-2BBE22D9734D}"/>
                </a:ext>
              </a:extLst>
            </p:cNvPr>
            <p:cNvCxnSpPr>
              <a:cxnSpLocks/>
            </p:cNvCxnSpPr>
            <p:nvPr/>
          </p:nvCxnSpPr>
          <p:spPr>
            <a:xfrm>
              <a:off x="1649895" y="3207026"/>
              <a:ext cx="3076989" cy="0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15D4F9E5-2685-4062-9D65-F249E0617C1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02585" y="3429000"/>
              <a:ext cx="847310" cy="0"/>
            </a:xfrm>
            <a:prstGeom prst="straightConnector1">
              <a:avLst/>
            </a:prstGeom>
            <a:ln w="762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D7A0D68D-2CFF-4C57-9DCB-EB65313830D7}"/>
                </a:ext>
              </a:extLst>
            </p:cNvPr>
            <p:cNvCxnSpPr>
              <a:cxnSpLocks/>
            </p:cNvCxnSpPr>
            <p:nvPr/>
          </p:nvCxnSpPr>
          <p:spPr>
            <a:xfrm>
              <a:off x="1649894" y="3429000"/>
              <a:ext cx="3076991" cy="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19D2098-286F-40B2-92BD-452241BD80A6}"/>
                </a:ext>
              </a:extLst>
            </p:cNvPr>
            <p:cNvSpPr txBox="1"/>
            <p:nvPr/>
          </p:nvSpPr>
          <p:spPr>
            <a:xfrm>
              <a:off x="2924313" y="2710618"/>
              <a:ext cx="571500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2800" dirty="0"/>
                <a:t>x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BF49906-AB69-4692-9950-1F10F121D897}"/>
                </a:ext>
              </a:extLst>
            </p:cNvPr>
            <p:cNvSpPr txBox="1"/>
            <p:nvPr/>
          </p:nvSpPr>
          <p:spPr>
            <a:xfrm>
              <a:off x="2924313" y="3499486"/>
              <a:ext cx="571500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2800" dirty="0"/>
                <a:t>x*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DE94FF7-FD78-4468-AB8A-8510204CA9C6}"/>
                </a:ext>
              </a:extLst>
            </p:cNvPr>
            <p:cNvSpPr txBox="1"/>
            <p:nvPr/>
          </p:nvSpPr>
          <p:spPr>
            <a:xfrm>
              <a:off x="1226240" y="3499486"/>
              <a:ext cx="183322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2800" dirty="0"/>
                <a:t>t</a:t>
              </a: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9A2BB228-3FE8-4384-A5BB-3A6246ECBC33}"/>
              </a:ext>
            </a:extLst>
          </p:cNvPr>
          <p:cNvSpPr txBox="1"/>
          <p:nvPr/>
        </p:nvSpPr>
        <p:spPr>
          <a:xfrm>
            <a:off x="762550" y="4281555"/>
            <a:ext cx="43235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assign to domains </a:t>
            </a:r>
          </a:p>
          <a:p>
            <a:r>
              <a:rPr lang="en-US" sz="2400" dirty="0">
                <a:solidFill>
                  <a:srgbClr val="C00000"/>
                </a:solidFill>
              </a:rPr>
              <a:t>concrete DNA sequences</a:t>
            </a:r>
            <a:r>
              <a:rPr lang="en-US" sz="2400" dirty="0"/>
              <a:t>: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DCE0C785-DD04-4ABD-A827-9F3C235AF3EE}"/>
              </a:ext>
            </a:extLst>
          </p:cNvPr>
          <p:cNvGrpSpPr/>
          <p:nvPr/>
        </p:nvGrpSpPr>
        <p:grpSpPr>
          <a:xfrm>
            <a:off x="787342" y="5226363"/>
            <a:ext cx="3939541" cy="1063065"/>
            <a:chOff x="787342" y="5226363"/>
            <a:chExt cx="3939541" cy="1063065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35B01453-D35B-4F11-9693-258D832C228E}"/>
                </a:ext>
              </a:extLst>
            </p:cNvPr>
            <p:cNvSpPr/>
            <p:nvPr/>
          </p:nvSpPr>
          <p:spPr>
            <a:xfrm>
              <a:off x="1649892" y="5633002"/>
              <a:ext cx="3076991" cy="22197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F18DCFB2-79D6-4AFA-8CFB-DA8C728E1A6F}"/>
                </a:ext>
              </a:extLst>
            </p:cNvPr>
            <p:cNvCxnSpPr>
              <a:cxnSpLocks/>
            </p:cNvCxnSpPr>
            <p:nvPr/>
          </p:nvCxnSpPr>
          <p:spPr>
            <a:xfrm>
              <a:off x="1649893" y="5633003"/>
              <a:ext cx="3076989" cy="0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7F379316-FC87-4926-A9EE-76EF176E061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02583" y="5854977"/>
              <a:ext cx="847310" cy="0"/>
            </a:xfrm>
            <a:prstGeom prst="straightConnector1">
              <a:avLst/>
            </a:prstGeom>
            <a:ln w="762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EDE5D906-C42D-40DD-8845-E1E04FBD81DA}"/>
                </a:ext>
              </a:extLst>
            </p:cNvPr>
            <p:cNvCxnSpPr>
              <a:cxnSpLocks/>
            </p:cNvCxnSpPr>
            <p:nvPr/>
          </p:nvCxnSpPr>
          <p:spPr>
            <a:xfrm>
              <a:off x="1649892" y="5854977"/>
              <a:ext cx="3076991" cy="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F56FA4F-794B-4AA0-9BC9-634C8CDCCD2F}"/>
                </a:ext>
              </a:extLst>
            </p:cNvPr>
            <p:cNvSpPr txBox="1"/>
            <p:nvPr/>
          </p:nvSpPr>
          <p:spPr>
            <a:xfrm>
              <a:off x="787342" y="5917483"/>
              <a:ext cx="847310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2400" dirty="0">
                  <a:latin typeface="Consolas" panose="020B0609020204030204" pitchFamily="49" charset="0"/>
                </a:rPr>
                <a:t>ACTTA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E58A6390-0445-4E42-8CE3-A45C6F9D9099}"/>
                </a:ext>
              </a:extLst>
            </p:cNvPr>
            <p:cNvSpPr txBox="1"/>
            <p:nvPr/>
          </p:nvSpPr>
          <p:spPr>
            <a:xfrm>
              <a:off x="1649892" y="5226363"/>
              <a:ext cx="3076990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2400" dirty="0">
                  <a:latin typeface="Consolas" panose="020B0609020204030204" pitchFamily="49" charset="0"/>
                </a:rPr>
                <a:t>ACGTACGTACGTACGTAC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3E5E5B1-5CF4-479D-9B8E-1CDB7E07C0CF}"/>
                </a:ext>
              </a:extLst>
            </p:cNvPr>
            <p:cNvSpPr txBox="1"/>
            <p:nvPr/>
          </p:nvSpPr>
          <p:spPr>
            <a:xfrm>
              <a:off x="1649892" y="5920096"/>
              <a:ext cx="3076990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2400" dirty="0">
                  <a:latin typeface="Consolas" panose="020B0609020204030204" pitchFamily="49" charset="0"/>
                </a:rPr>
                <a:t>TGCATGCATGCATGCATG</a:t>
              </a:r>
            </a:p>
          </p:txBody>
        </p:sp>
      </p:grpSp>
      <p:sp>
        <p:nvSpPr>
          <p:cNvPr id="49" name="TextBox 48">
            <a:extLst>
              <a:ext uri="{FF2B5EF4-FFF2-40B4-BE49-F238E27FC236}">
                <a16:creationId xmlns:a16="http://schemas.microsoft.com/office/drawing/2014/main" id="{43282F9E-101B-4F6D-A1DF-4070F89C046D}"/>
              </a:ext>
            </a:extLst>
          </p:cNvPr>
          <p:cNvSpPr txBox="1"/>
          <p:nvPr/>
        </p:nvSpPr>
        <p:spPr>
          <a:xfrm>
            <a:off x="5838511" y="2911822"/>
            <a:ext cx="61282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using combinatorial predictive models of DNA energy: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6C78A334-20B3-4104-82F7-8BAA33D85544}"/>
              </a:ext>
            </a:extLst>
          </p:cNvPr>
          <p:cNvSpPr txBox="1"/>
          <p:nvPr/>
        </p:nvSpPr>
        <p:spPr>
          <a:xfrm>
            <a:off x="2820228" y="6538912"/>
            <a:ext cx="402075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>
                <a:hlinkClick r:id="rId3"/>
              </a:rPr>
              <a:t>https://link.springer.com/chapter/10.1007/978-3-540-74126-8_30</a:t>
            </a:r>
            <a:r>
              <a:rPr lang="en-US" sz="1100" dirty="0"/>
              <a:t> 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77AA4F6-7CB0-4CD4-90F9-5D3FA2148259}"/>
              </a:ext>
            </a:extLst>
          </p:cNvPr>
          <p:cNvGrpSpPr/>
          <p:nvPr/>
        </p:nvGrpSpPr>
        <p:grpSpPr>
          <a:xfrm>
            <a:off x="5838511" y="1608794"/>
            <a:ext cx="5380448" cy="1015663"/>
            <a:chOff x="5585312" y="1526874"/>
            <a:chExt cx="5380448" cy="1015663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A05F4C09-AE2A-4490-9B25-BC11761F1FC4}"/>
                </a:ext>
              </a:extLst>
            </p:cNvPr>
            <p:cNvGrpSpPr/>
            <p:nvPr/>
          </p:nvGrpSpPr>
          <p:grpSpPr>
            <a:xfrm>
              <a:off x="9081484" y="1659362"/>
              <a:ext cx="1884276" cy="834263"/>
              <a:chOff x="8173233" y="4563700"/>
              <a:chExt cx="1884276" cy="834263"/>
            </a:xfrm>
          </p:grpSpPr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89E9E7CD-96E6-48B8-A4C2-E7E1C310DB1A}"/>
                  </a:ext>
                </a:extLst>
              </p:cNvPr>
              <p:cNvSpPr/>
              <p:nvPr/>
            </p:nvSpPr>
            <p:spPr>
              <a:xfrm>
                <a:off x="8541690" y="4860905"/>
                <a:ext cx="1102753" cy="227757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38" name="Straight Arrow Connector 37">
                <a:extLst>
                  <a:ext uri="{FF2B5EF4-FFF2-40B4-BE49-F238E27FC236}">
                    <a16:creationId xmlns:a16="http://schemas.microsoft.com/office/drawing/2014/main" id="{6F72142A-3E7A-4AAA-BAE0-3BF8A21B866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544070" y="4860905"/>
                <a:ext cx="1506295" cy="0"/>
              </a:xfrm>
              <a:prstGeom prst="straightConnector1">
                <a:avLst/>
              </a:prstGeom>
              <a:ln w="762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Arrow Connector 38">
                <a:extLst>
                  <a:ext uri="{FF2B5EF4-FFF2-40B4-BE49-F238E27FC236}">
                    <a16:creationId xmlns:a16="http://schemas.microsoft.com/office/drawing/2014/main" id="{EFE52BE0-9632-447D-8556-7F8605EC9F0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544070" y="5082899"/>
                <a:ext cx="511442" cy="1"/>
              </a:xfrm>
              <a:prstGeom prst="straightConnector1">
                <a:avLst/>
              </a:prstGeom>
              <a:ln w="76200"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Arrow Connector 39">
                <a:extLst>
                  <a:ext uri="{FF2B5EF4-FFF2-40B4-BE49-F238E27FC236}">
                    <a16:creationId xmlns:a16="http://schemas.microsoft.com/office/drawing/2014/main" id="{5C622D42-FDD1-4964-B58F-A166F441246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9053131" y="5082899"/>
                <a:ext cx="591312" cy="0"/>
              </a:xfrm>
              <a:prstGeom prst="straightConnector1">
                <a:avLst/>
              </a:prstGeom>
              <a:ln w="76200">
                <a:solidFill>
                  <a:srgbClr val="FF0000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AD1EBDFC-49C0-45BB-8373-DBDA49CF05E1}"/>
                  </a:ext>
                </a:extLst>
              </p:cNvPr>
              <p:cNvSpPr txBox="1"/>
              <p:nvPr/>
            </p:nvSpPr>
            <p:spPr>
              <a:xfrm>
                <a:off x="8541688" y="4592276"/>
                <a:ext cx="1506296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1600" dirty="0">
                    <a:latin typeface="Consolas" panose="020B0609020204030204" pitchFamily="49" charset="0"/>
                  </a:rPr>
                  <a:t>CCGGCCGGCCAAT</a:t>
                </a:r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C914209E-5F05-485E-8592-969AA48B5ABA}"/>
                  </a:ext>
                </a:extLst>
              </p:cNvPr>
              <p:cNvSpPr txBox="1"/>
              <p:nvPr/>
            </p:nvSpPr>
            <p:spPr>
              <a:xfrm>
                <a:off x="8534299" y="5115234"/>
                <a:ext cx="1132856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1600" dirty="0">
                    <a:latin typeface="Consolas" panose="020B0609020204030204" pitchFamily="49" charset="0"/>
                  </a:rPr>
                  <a:t>GGCCGGCCGG</a:t>
                </a:r>
              </a:p>
            </p:txBody>
          </p:sp>
          <p:sp>
            <p:nvSpPr>
              <p:cNvPr id="51" name="Arc 50">
                <a:extLst>
                  <a:ext uri="{FF2B5EF4-FFF2-40B4-BE49-F238E27FC236}">
                    <a16:creationId xmlns:a16="http://schemas.microsoft.com/office/drawing/2014/main" id="{4E8D1A32-C7EE-46E4-9E20-87DD11FEECE1}"/>
                  </a:ext>
                </a:extLst>
              </p:cNvPr>
              <p:cNvSpPr/>
              <p:nvPr/>
            </p:nvSpPr>
            <p:spPr>
              <a:xfrm>
                <a:off x="8266028" y="4807541"/>
                <a:ext cx="338382" cy="341242"/>
              </a:xfrm>
              <a:prstGeom prst="arc">
                <a:avLst>
                  <a:gd name="adj1" fmla="val 1995459"/>
                  <a:gd name="adj2" fmla="val 19384294"/>
                </a:avLst>
              </a:prstGeom>
              <a:ln w="762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B31676DB-C1CB-4886-84C4-663767D23777}"/>
                  </a:ext>
                </a:extLst>
              </p:cNvPr>
              <p:cNvSpPr/>
              <p:nvPr/>
            </p:nvSpPr>
            <p:spPr>
              <a:xfrm rot="16200000">
                <a:off x="8698239" y="4038694"/>
                <a:ext cx="834263" cy="1884276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prstTxWarp prst="textArchUp">
                  <a:avLst>
                    <a:gd name="adj" fmla="val 9221948"/>
                  </a:avLst>
                </a:prstTxWarp>
                <a:spAutoFit/>
              </a:bodyPr>
              <a:lstStyle/>
              <a:p>
                <a:pPr algn="ctr"/>
                <a:r>
                  <a:rPr lang="en-US" sz="1600" b="0" cap="none" spc="0" dirty="0">
                    <a:ln w="0"/>
                    <a:solidFill>
                      <a:schemeClr val="tx1"/>
                    </a:solidFill>
                    <a:latin typeface="Consolas" panose="020B0609020204030204" pitchFamily="49" charset="0"/>
                  </a:rPr>
                  <a:t>TTTTT</a:t>
                </a:r>
                <a:endParaRPr lang="en-US" sz="5400" b="0" cap="none" spc="0" dirty="0">
                  <a:ln w="0"/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E76E3F4C-B1BA-4948-9912-9311AEBCEB29}"/>
                </a:ext>
              </a:extLst>
            </p:cNvPr>
            <p:cNvSpPr txBox="1"/>
            <p:nvPr/>
          </p:nvSpPr>
          <p:spPr>
            <a:xfrm>
              <a:off x="5585312" y="1526874"/>
              <a:ext cx="309410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/>
                <a:t>while preventing unwanted interactions (e.g., strand folds up on itself)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45182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4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B141E7D-E41B-4A9B-9205-DBCC925D0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Logistics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A1AFFB7-2D51-45A7-86CE-899DFC4D87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77BCA4-7202-42AE-9DC9-41009E55A6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DC0DD-A20C-43E8-BBF5-AC705073E80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102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DBFE45-9795-494F-A8B7-13D541FB60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FCC59C-88F7-4CB5-B928-0EF9C4CEE4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4</a:t>
            </a:r>
            <a:r>
              <a:rPr lang="en-US"/>
              <a:t>0</a:t>
            </a:r>
            <a:r>
              <a:rPr lang="en-US" dirty="0"/>
              <a:t>% homework</a:t>
            </a:r>
          </a:p>
          <a:p>
            <a:r>
              <a:rPr lang="en-US" dirty="0"/>
              <a:t>30% final project</a:t>
            </a:r>
          </a:p>
          <a:p>
            <a:r>
              <a:rPr lang="en-US" dirty="0"/>
              <a:t>3</a:t>
            </a:r>
            <a:r>
              <a:rPr lang="en-US"/>
              <a:t>0</a:t>
            </a:r>
            <a:r>
              <a:rPr lang="en-US" dirty="0"/>
              <a:t>% in-class participation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05A455-53F4-495F-A994-7DA19BA33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DC0DD-A20C-43E8-BBF5-AC705073E80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2081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ACBB3F-AF14-4E74-B6E1-BE86F6E77F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Prerequisites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646B12-BC95-4B41-92CC-44BD835CBB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Undergraduate theory of computation (ECS 120)</a:t>
            </a:r>
          </a:p>
          <a:p>
            <a:pPr lvl="1"/>
            <a:r>
              <a:rPr lang="en-US" dirty="0"/>
              <a:t>experience with proofs, formal definitions, discrete math (</a:t>
            </a:r>
            <a:r>
              <a:rPr lang="en-US" i="1" dirty="0"/>
              <a:t>sets, sequences, finite strings, graphs, big-O notation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finite automata, Turing machines, computability (</a:t>
            </a:r>
            <a:r>
              <a:rPr lang="en-US" i="1" dirty="0"/>
              <a:t>halting problem, decidable versus computably </a:t>
            </a:r>
            <a:r>
              <a:rPr lang="en-US" i="1"/>
              <a:t>enumerable languages</a:t>
            </a:r>
            <a:r>
              <a:rPr lang="en-US" dirty="0"/>
              <a:t>) and complexity theory (</a:t>
            </a:r>
            <a:r>
              <a:rPr lang="en-US" i="1" dirty="0"/>
              <a:t>polynomial-time, </a:t>
            </a:r>
            <a:r>
              <a:rPr lang="en-US" b="1" i="1" dirty="0"/>
              <a:t>NP</a:t>
            </a:r>
            <a:r>
              <a:rPr lang="en-US" i="1" dirty="0"/>
              <a:t>-completeness</a:t>
            </a:r>
            <a:r>
              <a:rPr lang="en-US" dirty="0"/>
              <a:t>)</a:t>
            </a:r>
          </a:p>
          <a:p>
            <a:r>
              <a:rPr lang="en-US" dirty="0"/>
              <a:t>Probability</a:t>
            </a:r>
          </a:p>
          <a:p>
            <a:pPr lvl="1"/>
            <a:r>
              <a:rPr lang="en-US" dirty="0"/>
              <a:t>events</a:t>
            </a:r>
          </a:p>
          <a:p>
            <a:pPr lvl="1"/>
            <a:r>
              <a:rPr lang="en-US" dirty="0"/>
              <a:t>random variables</a:t>
            </a:r>
          </a:p>
          <a:p>
            <a:pPr lvl="1"/>
            <a:r>
              <a:rPr lang="en-US" dirty="0"/>
              <a:t>expected value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120D4F-FADE-4E4E-88CB-02B9CE8CD8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DDC0DD-A20C-43E8-BBF5-AC705073E80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0688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2111</TotalTime>
  <Words>1545</Words>
  <Application>Microsoft Office PowerPoint</Application>
  <PresentationFormat>Widescreen</PresentationFormat>
  <Paragraphs>200</Paragraphs>
  <Slides>17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Arial</vt:lpstr>
      <vt:lpstr>Calibri</vt:lpstr>
      <vt:lpstr>Calibri Light</vt:lpstr>
      <vt:lpstr>Consolas</vt:lpstr>
      <vt:lpstr>Liberation Sans</vt:lpstr>
      <vt:lpstr>Roboto</vt:lpstr>
      <vt:lpstr>Wingdings</vt:lpstr>
      <vt:lpstr>Office Theme</vt:lpstr>
      <vt:lpstr>Introduction</vt:lpstr>
      <vt:lpstr>Theory of molecular computation =  Theory of computation ⋂ nanotechnology</vt:lpstr>
      <vt:lpstr>Potential DNA nanotechnology applications</vt:lpstr>
      <vt:lpstr>Theory of computation: Bird’s eye view</vt:lpstr>
      <vt:lpstr>Theory of computation: Bird’s eye view</vt:lpstr>
      <vt:lpstr>Theory of molecular computation: Bird’s eye view</vt:lpstr>
      <vt:lpstr>Basic experimental background: Structural DNA nanotechnology</vt:lpstr>
      <vt:lpstr>Basic experimental background:  Dynamic DNA nanotechnology</vt:lpstr>
      <vt:lpstr>DNA strand displacement</vt:lpstr>
      <vt:lpstr>Algorithmic tile self-assembly</vt:lpstr>
      <vt:lpstr>Chemical reaction networks</vt:lpstr>
      <vt:lpstr>Chemical caucusing</vt:lpstr>
      <vt:lpstr>Thermodynamic binding networks</vt:lpstr>
      <vt:lpstr>DNA sequence design</vt:lpstr>
      <vt:lpstr>Logistics</vt:lpstr>
      <vt:lpstr>Grading</vt:lpstr>
      <vt:lpstr>Prerequisites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ECS 220: Theory of Computation Chapter 1: Prologue</dc:title>
  <dc:creator>David S. Doty</dc:creator>
  <cp:lastModifiedBy>David Doty</cp:lastModifiedBy>
  <cp:revision>220</cp:revision>
  <dcterms:created xsi:type="dcterms:W3CDTF">2016-12-16T22:36:15Z</dcterms:created>
  <dcterms:modified xsi:type="dcterms:W3CDTF">2025-09-24T23:18:46Z</dcterms:modified>
</cp:coreProperties>
</file>