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5" r:id="rId2"/>
    <p:sldId id="290" r:id="rId3"/>
    <p:sldId id="291" r:id="rId4"/>
    <p:sldId id="292" r:id="rId5"/>
    <p:sldId id="396" r:id="rId6"/>
    <p:sldId id="402" r:id="rId7"/>
    <p:sldId id="403" r:id="rId8"/>
    <p:sldId id="404" r:id="rId9"/>
    <p:sldId id="405" r:id="rId10"/>
    <p:sldId id="406" r:id="rId11"/>
    <p:sldId id="294" r:id="rId12"/>
    <p:sldId id="295" r:id="rId13"/>
    <p:sldId id="417" r:id="rId14"/>
    <p:sldId id="398" r:id="rId15"/>
    <p:sldId id="397" r:id="rId16"/>
    <p:sldId id="297" r:id="rId17"/>
    <p:sldId id="399" r:id="rId18"/>
    <p:sldId id="400" r:id="rId19"/>
    <p:sldId id="384" r:id="rId20"/>
    <p:sldId id="413" r:id="rId21"/>
    <p:sldId id="323" r:id="rId22"/>
    <p:sldId id="363" r:id="rId23"/>
    <p:sldId id="367" r:id="rId24"/>
    <p:sldId id="391" r:id="rId25"/>
    <p:sldId id="416" r:id="rId26"/>
    <p:sldId id="324" r:id="rId27"/>
    <p:sldId id="381" r:id="rId28"/>
    <p:sldId id="382" r:id="rId29"/>
    <p:sldId id="418" r:id="rId30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F10"/>
    <a:srgbClr val="FFFFFF"/>
    <a:srgbClr val="00184A"/>
    <a:srgbClr val="043871"/>
    <a:srgbClr val="FFDA65"/>
    <a:srgbClr val="2B5992"/>
    <a:srgbClr val="AB800B"/>
    <a:srgbClr val="064C83"/>
    <a:srgbClr val="BBC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80386" autoAdjust="0"/>
  </p:normalViewPr>
  <p:slideViewPr>
    <p:cSldViewPr snapToObjects="1">
      <p:cViewPr>
        <p:scale>
          <a:sx n="65" d="100"/>
          <a:sy n="65" d="100"/>
        </p:scale>
        <p:origin x="-2480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C76EE-C47F-E94A-A024-78690CBC7C26}" type="datetimeFigureOut">
              <a:rPr lang="en-US"/>
              <a:pPr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CDFB-6387-804D-839F-0728BB4380A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1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82EC-7344-0D43-8E39-078BE3FABF60}" type="datetimeFigureOut">
              <a:rPr lang="en-US"/>
              <a:pPr/>
              <a:t>8/30/12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7520A-3E63-9244-A96F-6F7E9F6C9E7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an eye on the clock!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7520A-3E63-9244-A96F-6F7E9F6C9E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1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DRAW SOMETHING</a:t>
            </a:r>
            <a:r>
              <a:rPr lang="en-US" baseline="0"/>
              <a:t> for change to view definition?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E9F-9DDA-483E-912F-865A312926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make clear in this slide:</a:t>
            </a:r>
            <a:r>
              <a:rPr lang="en-US" baseline="0" smtClean="0"/>
              <a:t> in this talk “queries” = “update exchange”, i.e., queries carry out update exchange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E9F-9DDA-483E-912F-865A312926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Animate!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E9F-9DDA-483E-912F-865A312926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 this and next slide if time running 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7520A-3E63-9244-A96F-6F7E9F6C9E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4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662F-25FC-044B-86A5-B9A31BF37AF7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DED-8B6D-3B47-8414-070E6E106120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F00F-A9C6-5348-9F3F-353071DD2D52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1BF9-4AA8-F84E-8DBE-3E7DBAE0EDCF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272-7E83-3945-9A2A-107553B1CF05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986-F257-4A4A-955D-0F62BB893C1A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661-60A9-0F4A-A6A7-DA30557F2812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DB64-EFCF-244F-AFE6-5D604E6E94EC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64C-93BF-BD40-BDF9-0AB2EEFF42CF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50FD-95EC-7442-A161-E4580CFFBDF2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210F-582A-A944-9B15-5CC51D69E63F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952B-5394-2443-9FA9-EA3E1A5C5765}" type="datetime1">
              <a:rPr lang="en-US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B0C-917A-EA46-9F25-84CF30C2160C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064C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12" y="1252275"/>
            <a:ext cx="7772400" cy="1470025"/>
          </a:xfrm>
        </p:spPr>
        <p:txBody>
          <a:bodyPr/>
          <a:lstStyle/>
          <a:p>
            <a:r>
              <a:rPr lang="en-US" dirty="0" err="1" smtClean="0"/>
              <a:t>Recomputing</a:t>
            </a:r>
            <a:r>
              <a:rPr lang="en-US" dirty="0" smtClean="0"/>
              <a:t> Materialized Instances After Changes to Mappings and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2289"/>
            <a:ext cx="6400800" cy="2895809"/>
          </a:xfrm>
        </p:spPr>
        <p:txBody>
          <a:bodyPr/>
          <a:lstStyle/>
          <a:p>
            <a:r>
              <a:rPr lang="en-US" b="1" dirty="0" smtClean="0"/>
              <a:t>Todd J. Green</a:t>
            </a:r>
            <a:r>
              <a:rPr lang="en-US" dirty="0" smtClean="0"/>
              <a:t>			Zachary G. 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ICDE ’12 	Washington, DC	April 2,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26" y="4552399"/>
            <a:ext cx="2388974" cy="476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08" y="4216626"/>
            <a:ext cx="1420028" cy="249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319675"/>
            <a:ext cx="1184218" cy="328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0592" y="4089585"/>
            <a:ext cx="320179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&amp;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9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6829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/>
                        <a:t>Ring-Tailed</a:t>
                      </a:r>
                      <a:r>
                        <a:rPr lang="en-US" baseline="0"/>
                        <a:t>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81000" y="4419600"/>
          <a:ext cx="257905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12839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Picture</a:t>
                      </a:r>
                      <a:endParaRPr lang="en-US"/>
                    </a:p>
                  </a:txBody>
                  <a:tcPr/>
                </a:tc>
              </a:tr>
              <a:tr h="293097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5821680"/>
          <a:ext cx="383603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868"/>
                <a:gridCol w="1975168"/>
              </a:tblGrid>
              <a:tr h="242371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Common Name</a:t>
                      </a:r>
                      <a:endParaRPr lang="en-US"/>
                    </a:p>
                  </a:txBody>
                  <a:tcPr/>
                </a:tc>
              </a:tr>
              <a:tr h="24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379220"/>
          <a:ext cx="4172395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04557"/>
                <a:gridCol w="813816"/>
                <a:gridCol w="1227138"/>
                <a:gridCol w="75984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Alice’s field observations: </a:t>
            </a:r>
            <a:r>
              <a:rPr lang="en-US" b="1" i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Bob’s field observations: </a:t>
            </a:r>
            <a:r>
              <a:rPr lang="en-US" b="1" i="1" dirty="0" smtClean="0"/>
              <a:t>b</a:t>
            </a:r>
            <a:r>
              <a:rPr lang="en-US" b="1" dirty="0" smtClean="0"/>
              <a:t>, </a:t>
            </a:r>
            <a:r>
              <a:rPr lang="en-US" b="1" i="1" dirty="0" smtClean="0"/>
              <a:t>c</a:t>
            </a:r>
            <a:endParaRPr lang="en-US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304" y="2458036"/>
            <a:ext cx="703883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3569732"/>
          <a:ext cx="249701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227138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</a:t>
                      </a:r>
                      <a:r>
                        <a:rPr lang="en-US" baseline="0" smtClean="0"/>
                        <a:t>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029200" y="4038600"/>
          <a:ext cx="3157855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54406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 species names: </a:t>
            </a:r>
            <a:r>
              <a:rPr lang="en-US" b="1" i="1" dirty="0" smtClean="0"/>
              <a:t>d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Carol’s Guide to Primate Hand Colors: </a:t>
            </a:r>
            <a:r>
              <a:rPr lang="en-US" b="1" i="1" smtClean="0"/>
              <a:t>E</a:t>
            </a:r>
            <a:r>
              <a:rPr lang="en-US" b="1" smtClean="0"/>
              <a:t> </a:t>
            </a:r>
            <a:endParaRPr lang="en-US" b="1" i="1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305" y="1764030"/>
            <a:ext cx="627996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5029200" y="106432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 relating databases</a:t>
            </a:r>
            <a:endParaRPr lang="en-US" b="1" i="1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3489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>
            <a:normAutofit/>
          </a:bodyPr>
          <a:lstStyle/>
          <a:p>
            <a:r>
              <a:rPr lang="en-US" sz="3600" smtClean="0"/>
              <a:t>Example: Sharing Morphological Data (2)</a:t>
            </a:r>
            <a:endParaRPr lang="en-US" sz="3600"/>
          </a:p>
        </p:txBody>
      </p:sp>
      <p:sp>
        <p:nvSpPr>
          <p:cNvPr id="49" name="Rectangle 48"/>
          <p:cNvSpPr/>
          <p:nvPr/>
        </p:nvSpPr>
        <p:spPr>
          <a:xfrm>
            <a:off x="4953000" y="15150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ame, Color)   :– </a:t>
            </a: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    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d, “hand color”, Color),</a:t>
            </a: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(Id, Species,_),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pecies, Name).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8600" y="3183775"/>
            <a:ext cx="2971800" cy="23622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733800" y="4248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join</a:t>
            </a:r>
          </a:p>
        </p:txBody>
      </p:sp>
      <p:cxnSp>
        <p:nvCxnSpPr>
          <p:cNvPr id="54" name="Straight Arrow Connector 53"/>
          <p:cNvCxnSpPr>
            <a:endCxn id="51" idx="1"/>
          </p:cNvCxnSpPr>
          <p:nvPr/>
        </p:nvCxnSpPr>
        <p:spPr>
          <a:xfrm rot="5400000" flipH="1" flipV="1">
            <a:off x="2795574" y="4471974"/>
            <a:ext cx="962055" cy="914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343400" y="4572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953000" y="2429470"/>
            <a:ext cx="38862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dirty="0"/>
              <a:t>e</a:t>
            </a:r>
            <a:r>
              <a:rPr lang="en-US" b="1" dirty="0" smtClean="0"/>
              <a:t>(</a:t>
            </a:r>
            <a:r>
              <a:rPr lang="en-US" b="1" dirty="0"/>
              <a:t>N</a:t>
            </a:r>
            <a:r>
              <a:rPr lang="en-US" b="1" dirty="0" smtClean="0"/>
              <a:t>ame, Color)   :– </a:t>
            </a:r>
            <a:endParaRPr lang="en-US" b="1" i="1" dirty="0" smtClean="0"/>
          </a:p>
          <a:p>
            <a:r>
              <a:rPr lang="en-US" b="1" i="1" dirty="0" smtClean="0"/>
              <a:t>     a</a:t>
            </a:r>
            <a:r>
              <a:rPr lang="en-US" b="1" dirty="0" smtClean="0"/>
              <a:t>(</a:t>
            </a:r>
            <a:r>
              <a:rPr lang="en-US" b="1" dirty="0"/>
              <a:t>I</a:t>
            </a:r>
            <a:r>
              <a:rPr lang="en-US" b="1" dirty="0" smtClean="0"/>
              <a:t>d, Species,_, “hand color”, </a:t>
            </a:r>
            <a:r>
              <a:rPr lang="en-US" b="1" dirty="0"/>
              <a:t>C</a:t>
            </a:r>
            <a:r>
              <a:rPr lang="en-US" b="1" dirty="0" smtClean="0"/>
              <a:t>olor), </a:t>
            </a:r>
          </a:p>
          <a:p>
            <a:r>
              <a:rPr lang="en-US" b="1" i="1" dirty="0" smtClean="0"/>
              <a:t>     d</a:t>
            </a:r>
            <a:r>
              <a:rPr lang="en-US" b="1" dirty="0" smtClean="0"/>
              <a:t>(</a:t>
            </a:r>
            <a:r>
              <a:rPr lang="en-US" b="1" dirty="0"/>
              <a:t>S</a:t>
            </a:r>
            <a:r>
              <a:rPr lang="en-US" b="1" dirty="0" smtClean="0"/>
              <a:t>pecies, Name).</a:t>
            </a:r>
          </a:p>
        </p:txBody>
      </p:sp>
      <p:cxnSp>
        <p:nvCxnSpPr>
          <p:cNvPr id="59" name="Curved Connector 58"/>
          <p:cNvCxnSpPr>
            <a:stCxn id="71" idx="2"/>
            <a:endCxn id="51" idx="0"/>
          </p:cNvCxnSpPr>
          <p:nvPr/>
        </p:nvCxnSpPr>
        <p:spPr>
          <a:xfrm rot="5400000">
            <a:off x="3305205" y="2828895"/>
            <a:ext cx="215259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>
            <a:off x="4419600" y="1905000"/>
            <a:ext cx="304800" cy="3810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Curved Connector 75"/>
          <p:cNvCxnSpPr>
            <a:stCxn id="77" idx="2"/>
            <a:endCxn id="51" idx="0"/>
          </p:cNvCxnSpPr>
          <p:nvPr/>
        </p:nvCxnSpPr>
        <p:spPr>
          <a:xfrm rot="5400000">
            <a:off x="3648105" y="3171795"/>
            <a:ext cx="146679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Arc 76"/>
          <p:cNvSpPr/>
          <p:nvPr/>
        </p:nvSpPr>
        <p:spPr>
          <a:xfrm>
            <a:off x="4419600" y="2590800"/>
            <a:ext cx="304800" cy="3810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1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II: Data Updates as </a:t>
            </a:r>
            <a:r>
              <a:rPr lang="en-US" dirty="0" smtClean="0">
                <a:latin typeface="msbm10"/>
              </a:rPr>
              <a:t>Z</a:t>
            </a:r>
            <a:r>
              <a:rPr lang="en-US" dirty="0"/>
              <a:t>-</a:t>
            </a:r>
            <a:r>
              <a:rPr lang="en-US" dirty="0" smtClean="0"/>
              <a:t>Relations </a:t>
            </a:r>
            <a:r>
              <a:rPr lang="en-US" sz="2700" dirty="0" smtClean="0"/>
              <a:t>[G+09]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84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sbm10"/>
              </a:rPr>
              <a:t>Z</a:t>
            </a:r>
            <a:r>
              <a:rPr lang="en-US" sz="2400" b="1" dirty="0"/>
              <a:t>-relation</a:t>
            </a:r>
            <a:r>
              <a:rPr lang="en-US" sz="2400" dirty="0"/>
              <a:t>: </a:t>
            </a:r>
            <a:r>
              <a:rPr lang="en-US" sz="2400" dirty="0" smtClean="0"/>
              <a:t>a relation where each </a:t>
            </a:r>
            <a:r>
              <a:rPr lang="en-US" sz="2400" dirty="0" err="1"/>
              <a:t>tuple</a:t>
            </a:r>
            <a:r>
              <a:rPr lang="en-US" sz="2400" dirty="0" smtClean="0"/>
              <a:t> is associated with a </a:t>
            </a:r>
            <a:r>
              <a:rPr lang="en-US" sz="2400" dirty="0"/>
              <a:t>(positive or negative</a:t>
            </a:r>
            <a:r>
              <a:rPr lang="en-US" sz="2400" dirty="0" smtClean="0"/>
              <a:t>) </a:t>
            </a:r>
            <a:r>
              <a:rPr lang="en-US" sz="2400" b="1" dirty="0" smtClean="0"/>
              <a:t>count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dirty="0"/>
              <a:t>Positive counts </a:t>
            </a:r>
            <a:r>
              <a:rPr lang="en-US" dirty="0" smtClean="0"/>
              <a:t>indicate (multiple) insertions; </a:t>
            </a:r>
            <a:r>
              <a:rPr lang="en-US" dirty="0"/>
              <a:t>	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negative </a:t>
            </a:r>
            <a:r>
              <a:rPr lang="en-US" dirty="0" smtClean="0"/>
              <a:t>counts, (multiple) deletions</a:t>
            </a:r>
            <a:endParaRPr lang="en-US" dirty="0"/>
          </a:p>
          <a:p>
            <a:pPr lvl="1"/>
            <a:r>
              <a:rPr lang="en-US" dirty="0"/>
              <a:t>Uniform representation for both </a:t>
            </a:r>
            <a:r>
              <a:rPr lang="en-US" b="1" dirty="0"/>
              <a:t>data </a:t>
            </a:r>
            <a:r>
              <a:rPr lang="en-US" dirty="0"/>
              <a:t>and </a:t>
            </a:r>
            <a:r>
              <a:rPr lang="en-US" b="1" dirty="0"/>
              <a:t>changes </a:t>
            </a:r>
            <a:r>
              <a:rPr lang="en-US" dirty="0"/>
              <a:t>to data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Update application = union (a query!)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705B-D4F4-4AF2-AC8B-09919D94C8C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05703" y="1828800"/>
          <a:ext cx="1885697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36129"/>
                <a:gridCol w="3495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inserted</a:t>
                      </a:r>
                      <a:r>
                        <a:rPr lang="en-US" baseline="0"/>
                        <a:t> tuple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deleted tuple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6200" y="3505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</a:t>
            </a:r>
            <a:r>
              <a:rPr lang="en-US" sz="2400" baseline="30000" dirty="0" smtClean="0">
                <a:latin typeface="cmmi10"/>
              </a:rPr>
              <a:t>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5095" y="5361175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r</a:t>
            </a:r>
            <a:r>
              <a:rPr lang="en-US" sz="2400" dirty="0" smtClean="0"/>
              <a:t>’ =</a:t>
            </a:r>
            <a:r>
              <a:rPr lang="en-US" sz="2400" i="1" dirty="0" smtClean="0"/>
              <a:t> r </a:t>
            </a:r>
            <a:r>
              <a:rPr lang="en-US" sz="2000" dirty="0" smtClean="0">
                <a:latin typeface="cmsy10"/>
              </a:rPr>
              <a:t>[ </a:t>
            </a:r>
            <a:r>
              <a:rPr lang="en-US" sz="2400" i="1" dirty="0"/>
              <a:t>r</a:t>
            </a:r>
            <a:r>
              <a:rPr lang="en-US" sz="2400" baseline="30000" dirty="0" smtClean="0">
                <a:latin typeface="cmmi10"/>
              </a:rPr>
              <a:t>¢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76400"/>
            <a:ext cx="50292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think of changes to data as a kind of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annotated relation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315200" y="3962400"/>
          <a:ext cx="1321834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"/>
                <a:gridCol w="475379"/>
                <a:gridCol w="4654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447800"/>
            <a:ext cx="76200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Relational Algebra (</a:t>
            </a:r>
            <a:r>
              <a:rPr lang="en-US" sz="3600" i="1" dirty="0" smtClean="0"/>
              <a:t>RA</a:t>
            </a:r>
            <a:r>
              <a:rPr lang="en-US" sz="3600" dirty="0" smtClean="0"/>
              <a:t>) on </a:t>
            </a:r>
            <a:r>
              <a:rPr lang="en-US" sz="3600" dirty="0" smtClean="0">
                <a:latin typeface="msbm10"/>
              </a:rPr>
              <a:t>Z</a:t>
            </a:r>
            <a:r>
              <a:rPr lang="en-US" sz="3600" dirty="0" smtClean="0"/>
              <a:t>-Relations </a:t>
            </a:r>
            <a:r>
              <a:rPr lang="en-US" sz="2000" dirty="0" smtClean="0"/>
              <a:t>[G+09]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400" dirty="0" smtClean="0"/>
              <a:t>		</a:t>
            </a:r>
            <a:r>
              <a:rPr lang="en-US" sz="2400" b="1" dirty="0" smtClean="0">
                <a:solidFill>
                  <a:srgbClr val="FF0000"/>
                </a:solidFill>
              </a:rPr>
              <a:t>join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Cambria Math"/>
                <a:ea typeface="Cambria Math"/>
              </a:rPr>
              <a:t>⋈</a:t>
            </a:r>
            <a:r>
              <a:rPr lang="en-US" sz="2400" dirty="0" smtClean="0"/>
              <a:t>) </a:t>
            </a:r>
            <a:r>
              <a:rPr lang="en-US" sz="2400" b="1" dirty="0" smtClean="0"/>
              <a:t>multiplies</a:t>
            </a:r>
            <a:r>
              <a:rPr lang="en-US" sz="2400" dirty="0" smtClean="0"/>
              <a:t> counts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 smtClean="0"/>
              <a:t>		</a:t>
            </a:r>
            <a:r>
              <a:rPr lang="en-US" sz="2400" b="1" dirty="0" smtClean="0">
                <a:solidFill>
                  <a:srgbClr val="FF0000"/>
                </a:solidFill>
              </a:rPr>
              <a:t>union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cmsy10"/>
              </a:rPr>
              <a:t>[</a:t>
            </a:r>
            <a:r>
              <a:rPr lang="en-US" sz="2400" dirty="0" smtClean="0"/>
              <a:t>), </a:t>
            </a:r>
            <a:r>
              <a:rPr lang="en-US" sz="2400" b="1" dirty="0" smtClean="0">
                <a:solidFill>
                  <a:srgbClr val="FF0000"/>
                </a:solidFill>
              </a:rPr>
              <a:t>projection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cmmi10"/>
              </a:rPr>
              <a:t>¼</a:t>
            </a:r>
            <a:r>
              <a:rPr lang="en-US" sz="2400" dirty="0" smtClean="0"/>
              <a:t>) </a:t>
            </a:r>
            <a:r>
              <a:rPr lang="en-US" sz="2400" b="1" dirty="0" smtClean="0"/>
              <a:t>add</a:t>
            </a:r>
            <a:r>
              <a:rPr lang="en-US" sz="2400" dirty="0" smtClean="0"/>
              <a:t> counts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 smtClean="0"/>
              <a:t>		</a:t>
            </a:r>
            <a:r>
              <a:rPr lang="en-US" sz="2400" b="1" dirty="0" smtClean="0">
                <a:solidFill>
                  <a:srgbClr val="FF0000"/>
                </a:solidFill>
              </a:rPr>
              <a:t>selection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cmmi10"/>
              </a:rPr>
              <a:t>¾</a:t>
            </a:r>
            <a:r>
              <a:rPr lang="en-US" sz="2400" dirty="0" smtClean="0"/>
              <a:t>) </a:t>
            </a:r>
            <a:r>
              <a:rPr lang="en-US" sz="2400" b="1" dirty="0" smtClean="0"/>
              <a:t>multiplies </a:t>
            </a:r>
            <a:r>
              <a:rPr lang="en-US" sz="2400" dirty="0" smtClean="0"/>
              <a:t>counts by 0 or 1</a:t>
            </a:r>
          </a:p>
          <a:p>
            <a:pPr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	difference</a:t>
            </a:r>
            <a:r>
              <a:rPr lang="en-US" sz="2400" dirty="0" smtClean="0"/>
              <a:t> (–) </a:t>
            </a:r>
            <a:r>
              <a:rPr lang="en-US" sz="2400" b="1" dirty="0" smtClean="0"/>
              <a:t>subtracts </a:t>
            </a:r>
            <a:r>
              <a:rPr lang="en-US" sz="2400" dirty="0" smtClean="0"/>
              <a:t>counts</a:t>
            </a:r>
          </a:p>
          <a:p>
            <a:pPr>
              <a:spcAft>
                <a:spcPts val="1800"/>
              </a:spcAft>
              <a:buNone/>
            </a:pPr>
            <a:endParaRPr lang="en-US" sz="100" dirty="0" smtClean="0"/>
          </a:p>
          <a:p>
            <a:pPr>
              <a:lnSpc>
                <a:spcPct val="120000"/>
              </a:lnSpc>
              <a:spcAft>
                <a:spcPts val="1800"/>
              </a:spcAft>
              <a:buNone/>
            </a:pPr>
            <a:r>
              <a:rPr lang="en-US" sz="100" dirty="0" smtClean="0"/>
              <a:t>	</a:t>
            </a:r>
            <a:r>
              <a:rPr lang="en-US" sz="100" dirty="0" err="1" smtClean="0"/>
              <a:t>Note,</a:t>
            </a:r>
            <a:r>
              <a:rPr lang="en-US" sz="2400" dirty="0" err="1" smtClean="0">
                <a:cs typeface="Apple Casual"/>
              </a:rPr>
              <a:t>Note</a:t>
            </a:r>
            <a:r>
              <a:rPr lang="en-US" sz="2400" dirty="0" smtClean="0">
                <a:cs typeface="Apple Casual"/>
              </a:rPr>
              <a:t>, </a:t>
            </a:r>
            <a:r>
              <a:rPr lang="en-US" sz="2400" b="1" dirty="0" smtClean="0">
                <a:cs typeface="Apple Casual"/>
              </a:rPr>
              <a:t>difference</a:t>
            </a:r>
            <a:r>
              <a:rPr lang="en-US" sz="2400" dirty="0" smtClean="0">
                <a:cs typeface="Apple Casual"/>
              </a:rPr>
              <a:t> can lead to </a:t>
            </a:r>
            <a:r>
              <a:rPr lang="en-US" sz="2400" b="1" dirty="0" smtClean="0">
                <a:cs typeface="Apple Casual"/>
              </a:rPr>
              <a:t>negative </a:t>
            </a:r>
            <a:r>
              <a:rPr lang="en-US" sz="2400" dirty="0" smtClean="0">
                <a:cs typeface="Apple Casual"/>
              </a:rPr>
              <a:t>counts (unlike </a:t>
            </a:r>
            <a:r>
              <a:rPr lang="en-US" sz="2400" dirty="0" smtClean="0"/>
              <a:t>“proper subtraction” </a:t>
            </a:r>
            <a:r>
              <a:rPr lang="en-US" sz="2400" dirty="0" smtClean="0">
                <a:cs typeface="Apple Casual"/>
              </a:rPr>
              <a:t>in bag semantics</a:t>
            </a:r>
            <a:r>
              <a:rPr lang="en-US" sz="2400" dirty="0" smtClean="0"/>
              <a:t> where negative counts are truncated to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705B-D4F4-4AF2-AC8B-09919D94C8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019800" y="1711601"/>
            <a:ext cx="304800" cy="1752600"/>
          </a:xfrm>
          <a:prstGeom prst="rightBrac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" name="TextBox 7"/>
          <p:cNvSpPr txBox="1"/>
          <p:nvPr/>
        </p:nvSpPr>
        <p:spPr>
          <a:xfrm>
            <a:off x="6324600" y="2234624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(same as for </a:t>
            </a:r>
            <a:r>
              <a:rPr lang="en-US" sz="1600" dirty="0" err="1" smtClean="0"/>
              <a:t>semiring</a:t>
            </a:r>
            <a:r>
              <a:rPr lang="en-US" sz="1600" dirty="0" smtClean="0"/>
              <a:t>-annotated relations</a:t>
            </a:r>
          </a:p>
          <a:p>
            <a:r>
              <a:rPr lang="en-US" sz="1600" dirty="0" smtClean="0"/>
              <a:t>[G+</a:t>
            </a:r>
            <a:r>
              <a:rPr lang="en-US" sz="1600" dirty="0"/>
              <a:t>07]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Incremental View Maintenance: </a:t>
            </a:r>
            <a:br>
              <a:rPr lang="en-US" sz="3200" dirty="0" smtClean="0"/>
            </a:br>
            <a:r>
              <a:rPr lang="en-US" sz="3200" dirty="0" smtClean="0"/>
              <a:t>An Application of </a:t>
            </a:r>
            <a:r>
              <a:rPr lang="en-US" sz="3200" dirty="0" smtClean="0">
                <a:latin typeface="msbm10"/>
              </a:rPr>
              <a:t>Z</a:t>
            </a:r>
            <a:r>
              <a:rPr lang="en-US" sz="3200" dirty="0" smtClean="0"/>
              <a:t>-Relations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705B-D4F4-4AF2-AC8B-09919D94C8C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133600"/>
          <a:ext cx="1219200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2120"/>
                <a:gridCol w="386080"/>
                <a:gridCol w="381000"/>
              </a:tblGrid>
              <a:tr h="266700"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mtClean="0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mtClean="0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mtClean="0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260604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/>
              <a:t>R</a:t>
            </a:r>
            <a:endParaRPr lang="en-US" sz="2000" i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91200" y="2057400"/>
          <a:ext cx="1371600" cy="14630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57200"/>
                <a:gridCol w="457200"/>
                <a:gridCol w="457200"/>
              </a:tblGrid>
              <a:tr h="266700"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mtClean="0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mtClean="0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1627108"/>
            <a:ext cx="24384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Source relation:</a:t>
            </a:r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00200" y="3825240"/>
          <a:ext cx="1295400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1800"/>
                <a:gridCol w="431800"/>
                <a:gridCol w="431800"/>
              </a:tblGrid>
              <a:tr h="26670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+1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791200" y="3810000"/>
          <a:ext cx="137160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57200"/>
                <a:gridCol w="457200"/>
                <a:gridCol w="457200"/>
              </a:tblGrid>
              <a:tr h="26670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b="1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+1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30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/>
              <a:t>R</a:t>
            </a:r>
            <a:r>
              <a:rPr lang="en-US" sz="2000" baseline="30000" smtClean="0">
                <a:latin typeface="cmmi10"/>
              </a:rPr>
              <a:t>¢</a:t>
            </a:r>
            <a:endParaRPr lang="en-US" sz="2000" baseline="30000">
              <a:latin typeface="cmmi1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/>
              <a:t>V</a:t>
            </a:r>
            <a:r>
              <a:rPr lang="en-US" sz="2000" baseline="30000" smtClean="0">
                <a:latin typeface="cmmi10"/>
              </a:rPr>
              <a:t>¢</a:t>
            </a:r>
            <a:endParaRPr lang="en-US" sz="2000" baseline="30000">
              <a:latin typeface="cmmi1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5029200"/>
            <a:ext cx="64008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Delta rules</a:t>
            </a:r>
            <a:r>
              <a:rPr lang="en-US" sz="2000" dirty="0" smtClean="0"/>
              <a:t> </a:t>
            </a:r>
            <a:r>
              <a:rPr lang="en-US" dirty="0" smtClean="0"/>
              <a:t>[Gupta+ 93]</a:t>
            </a: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b="1" i="1" dirty="0" smtClean="0"/>
              <a:t>v </a:t>
            </a:r>
            <a:r>
              <a:rPr lang="en-US" sz="2000" b="1" dirty="0" smtClean="0"/>
              <a:t>with </a:t>
            </a:r>
            <a:r>
              <a:rPr lang="en-US" sz="2000" dirty="0" smtClean="0">
                <a:latin typeface="msbm10"/>
              </a:rPr>
              <a:t>Z</a:t>
            </a:r>
            <a:r>
              <a:rPr lang="en-US" sz="2000" b="1" dirty="0" smtClean="0"/>
              <a:t>-relations semantics:</a:t>
            </a:r>
          </a:p>
          <a:p>
            <a:endParaRPr lang="en-US" sz="700" b="1" dirty="0" smtClean="0"/>
          </a:p>
          <a:p>
            <a:r>
              <a:rPr lang="en-US" sz="2000" i="1" dirty="0" smtClean="0"/>
              <a:t>     v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</a:t>
            </a:r>
            <a:r>
              <a:rPr lang="en-US" sz="2000" dirty="0"/>
              <a:t>X</a:t>
            </a:r>
            <a:r>
              <a:rPr lang="en-US" sz="2000" dirty="0" smtClean="0"/>
              <a:t>,</a:t>
            </a:r>
            <a:r>
              <a:rPr lang="en-US" sz="2000" dirty="0"/>
              <a:t>Y</a:t>
            </a:r>
            <a:r>
              <a:rPr lang="en-US" sz="2000" dirty="0" smtClean="0"/>
              <a:t>) :– </a:t>
            </a:r>
            <a:r>
              <a:rPr lang="en-US" sz="2000" i="1" dirty="0"/>
              <a:t>r</a:t>
            </a:r>
            <a:r>
              <a:rPr lang="en-US" sz="2000" dirty="0" smtClean="0"/>
              <a:t>(</a:t>
            </a:r>
            <a:r>
              <a:rPr lang="en-US" sz="2000" dirty="0"/>
              <a:t>X</a:t>
            </a:r>
            <a:r>
              <a:rPr lang="en-US" sz="2000" dirty="0" smtClean="0"/>
              <a:t>,</a:t>
            </a:r>
            <a:r>
              <a:rPr lang="en-US" sz="2000" dirty="0"/>
              <a:t>Z</a:t>
            </a:r>
            <a:r>
              <a:rPr lang="en-US" sz="2000" dirty="0" smtClean="0"/>
              <a:t>), </a:t>
            </a:r>
            <a:r>
              <a:rPr lang="en-US" sz="2000" i="1" dirty="0"/>
              <a:t>r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</a:t>
            </a:r>
            <a:r>
              <a:rPr lang="en-US" sz="2000" dirty="0"/>
              <a:t>Z</a:t>
            </a:r>
            <a:r>
              <a:rPr lang="en-US" sz="2000" dirty="0" smtClean="0"/>
              <a:t>,</a:t>
            </a:r>
            <a:r>
              <a:rPr lang="en-US" sz="2000" dirty="0"/>
              <a:t>Y</a:t>
            </a:r>
            <a:r>
              <a:rPr lang="en-US" sz="2000" dirty="0" smtClean="0"/>
              <a:t>)</a:t>
            </a:r>
          </a:p>
          <a:p>
            <a:r>
              <a:rPr lang="en-US" sz="2000" i="1" dirty="0" smtClean="0"/>
              <a:t>     v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</a:t>
            </a:r>
            <a:r>
              <a:rPr lang="en-US" sz="2000" dirty="0"/>
              <a:t>X</a:t>
            </a:r>
            <a:r>
              <a:rPr lang="en-US" sz="2000" dirty="0" smtClean="0"/>
              <a:t>,</a:t>
            </a:r>
            <a:r>
              <a:rPr lang="en-US" sz="2000" dirty="0"/>
              <a:t>Y</a:t>
            </a:r>
            <a:r>
              <a:rPr lang="en-US" sz="2000" dirty="0" smtClean="0"/>
              <a:t>) :– </a:t>
            </a:r>
            <a:r>
              <a:rPr lang="en-US" sz="2000" i="1" dirty="0"/>
              <a:t>r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</a:t>
            </a:r>
            <a:r>
              <a:rPr lang="en-US" sz="2000" dirty="0"/>
              <a:t>X</a:t>
            </a:r>
            <a:r>
              <a:rPr lang="en-US" sz="2000" dirty="0" smtClean="0"/>
              <a:t>,</a:t>
            </a:r>
            <a:r>
              <a:rPr lang="en-US" sz="2000" dirty="0"/>
              <a:t>Z</a:t>
            </a:r>
            <a:r>
              <a:rPr lang="en-US" sz="2000" dirty="0" smtClean="0"/>
              <a:t>), </a:t>
            </a:r>
            <a:r>
              <a:rPr lang="en-US" sz="2000" i="1" dirty="0"/>
              <a:t>r</a:t>
            </a:r>
            <a:r>
              <a:rPr lang="en-US" sz="2000" dirty="0" smtClean="0"/>
              <a:t>’(</a:t>
            </a:r>
            <a:r>
              <a:rPr lang="en-US" sz="2000" dirty="0"/>
              <a:t>Z</a:t>
            </a:r>
            <a:r>
              <a:rPr lang="en-US" sz="2000" dirty="0" smtClean="0"/>
              <a:t>,</a:t>
            </a:r>
            <a:r>
              <a:rPr lang="en-US" sz="2000" dirty="0"/>
              <a:t>Y</a:t>
            </a:r>
            <a:r>
              <a:rPr lang="en-US" sz="2000" dirty="0" smtClean="0"/>
              <a:t>)</a:t>
            </a:r>
            <a:endParaRPr lang="en-US" sz="2000" i="1" dirty="0" smtClean="0"/>
          </a:p>
        </p:txBody>
      </p:sp>
      <p:sp>
        <p:nvSpPr>
          <p:cNvPr id="18" name="Rounded Rectangular Callout 17"/>
          <p:cNvSpPr/>
          <p:nvPr/>
        </p:nvSpPr>
        <p:spPr>
          <a:xfrm>
            <a:off x="7391400" y="2743200"/>
            <a:ext cx="1447800" cy="609600"/>
          </a:xfrm>
          <a:prstGeom prst="wedgeRoundRectCallout">
            <a:avLst>
              <a:gd name="adj1" fmla="val -74968"/>
              <a:gd name="adj2" fmla="val -15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mtClean="0"/>
              <a:t>2 copies of (b,b)</a:t>
            </a:r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7467600" y="3810000"/>
            <a:ext cx="1447800" cy="609600"/>
          </a:xfrm>
          <a:prstGeom prst="wedgeRoundRectCallout">
            <a:avLst>
              <a:gd name="adj1" fmla="val -74968"/>
              <a:gd name="adj2" fmla="val -15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mtClean="0"/>
              <a:t>delete 1 copy of (b,b)</a:t>
            </a:r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7315200" y="4648200"/>
            <a:ext cx="1447800" cy="609600"/>
          </a:xfrm>
          <a:prstGeom prst="wedgeRoundRectCallout">
            <a:avLst>
              <a:gd name="adj1" fmla="val -66718"/>
              <a:gd name="adj2" fmla="val -855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mtClean="0"/>
              <a:t>insert 1 copy of (b,d)</a:t>
            </a:r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352800" y="3657600"/>
            <a:ext cx="1219200" cy="381000"/>
          </a:xfrm>
          <a:prstGeom prst="wedgeRoundRectCallout">
            <a:avLst>
              <a:gd name="adj1" fmla="val -92386"/>
              <a:gd name="adj2" fmla="val 430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mtClean="0"/>
              <a:t>deletion</a:t>
            </a:r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3200400" y="4267200"/>
            <a:ext cx="1219200" cy="381000"/>
          </a:xfrm>
          <a:prstGeom prst="wedgeRoundRectCallout">
            <a:avLst>
              <a:gd name="adj1" fmla="val -73879"/>
              <a:gd name="adj2" fmla="val -255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mtClean="0"/>
              <a:t>insertion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29000" y="2438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v</a:t>
            </a:r>
            <a:r>
              <a:rPr lang="en-US" sz="2000" dirty="0" smtClean="0"/>
              <a:t>(</a:t>
            </a:r>
            <a:r>
              <a:rPr lang="en-US" sz="2000" dirty="0"/>
              <a:t>X</a:t>
            </a:r>
            <a:r>
              <a:rPr lang="en-US" sz="2000" dirty="0" smtClean="0"/>
              <a:t>,</a:t>
            </a:r>
            <a:r>
              <a:rPr lang="en-US" sz="2000" dirty="0"/>
              <a:t>Y</a:t>
            </a:r>
            <a:r>
              <a:rPr lang="en-US" sz="2000" dirty="0" smtClean="0"/>
              <a:t>) :– </a:t>
            </a:r>
            <a:r>
              <a:rPr lang="en-US" sz="2000" i="1" dirty="0"/>
              <a:t>r</a:t>
            </a:r>
            <a:r>
              <a:rPr lang="en-US" sz="2000" dirty="0" smtClean="0"/>
              <a:t>(</a:t>
            </a:r>
            <a:r>
              <a:rPr lang="en-US" sz="2000" dirty="0"/>
              <a:t>X</a:t>
            </a:r>
            <a:r>
              <a:rPr lang="en-US" sz="2000" dirty="0" smtClean="0"/>
              <a:t>,</a:t>
            </a:r>
            <a:r>
              <a:rPr lang="en-US" sz="2000" dirty="0"/>
              <a:t>Z</a:t>
            </a:r>
            <a:r>
              <a:rPr lang="en-US" sz="2000" dirty="0" smtClean="0"/>
              <a:t>), </a:t>
            </a:r>
            <a:r>
              <a:rPr lang="en-US" sz="2000" i="1" dirty="0"/>
              <a:t>r</a:t>
            </a:r>
            <a:r>
              <a:rPr lang="en-US" sz="2000" dirty="0" smtClean="0"/>
              <a:t>(</a:t>
            </a:r>
            <a:r>
              <a:rPr lang="en-US" sz="2000" dirty="0"/>
              <a:t>Z</a:t>
            </a:r>
            <a:r>
              <a:rPr lang="en-US" sz="2000" dirty="0" smtClean="0"/>
              <a:t>,</a:t>
            </a:r>
            <a:r>
              <a:rPr lang="en-US" sz="2000" dirty="0"/>
              <a:t>Y</a:t>
            </a:r>
            <a:r>
              <a:rPr lang="en-US" sz="2000" dirty="0" smtClean="0"/>
              <a:t>)</a:t>
            </a:r>
            <a:endParaRPr lang="en-US" sz="20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00600" y="1600200"/>
            <a:ext cx="35052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Materialized view (with duplicates):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0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msbm10"/>
              </a:rPr>
              <a:t>Z</a:t>
            </a:r>
            <a:r>
              <a:rPr lang="en-US" dirty="0" smtClean="0"/>
              <a:t>-Relations are Amenable to Advanced Optimization Strategies </a:t>
            </a:r>
            <a:r>
              <a:rPr lang="en-US" sz="2700" dirty="0" smtClean="0"/>
              <a:t>[G+09]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24"/>
              </a:spcBef>
            </a:pPr>
            <a:r>
              <a:rPr lang="en-US" dirty="0" smtClean="0"/>
              <a:t>For change propagation, fundamental need for </a:t>
            </a:r>
            <a:r>
              <a:rPr lang="en-US" b="1" dirty="0" smtClean="0"/>
              <a:t>difference</a:t>
            </a:r>
            <a:r>
              <a:rPr lang="en-US" dirty="0" smtClean="0"/>
              <a:t> in query language =&gt; full relational algebra (</a:t>
            </a:r>
            <a:r>
              <a:rPr lang="en-US" i="1" dirty="0" smtClean="0"/>
              <a:t>RA</a:t>
            </a:r>
            <a:r>
              <a:rPr lang="en-US" dirty="0" smtClean="0"/>
              <a:t>)</a:t>
            </a:r>
          </a:p>
          <a:p>
            <a:pPr>
              <a:spcBef>
                <a:spcPts val="1224"/>
              </a:spcBef>
            </a:pPr>
            <a:r>
              <a:rPr lang="en-US" dirty="0" smtClean="0"/>
              <a:t>Under set or bag (</a:t>
            </a:r>
            <a:r>
              <a:rPr lang="en-US" dirty="0" err="1" smtClean="0"/>
              <a:t>multiset</a:t>
            </a:r>
            <a:r>
              <a:rPr lang="en-US" dirty="0" smtClean="0"/>
              <a:t>) semantics, basic optimization tasks---e.g., testing query equivalence---are </a:t>
            </a:r>
            <a:r>
              <a:rPr lang="en-US" dirty="0" err="1" smtClean="0"/>
              <a:t>undecidable</a:t>
            </a:r>
            <a:r>
              <a:rPr lang="en-US" dirty="0" smtClean="0"/>
              <a:t> for </a:t>
            </a:r>
            <a:r>
              <a:rPr lang="en-US" i="1" dirty="0" smtClean="0"/>
              <a:t>RA</a:t>
            </a:r>
          </a:p>
          <a:p>
            <a:pPr>
              <a:spcBef>
                <a:spcPts val="1224"/>
              </a:spcBef>
            </a:pPr>
            <a:r>
              <a:rPr lang="en-US" dirty="0" smtClean="0"/>
              <a:t>Under Z-semantics, equivalence of </a:t>
            </a:r>
            <a:r>
              <a:rPr lang="en-US" i="1" dirty="0" smtClean="0"/>
              <a:t>RA</a:t>
            </a:r>
            <a:r>
              <a:rPr lang="en-US" dirty="0" smtClean="0"/>
              <a:t> queries is, surprisingly, </a:t>
            </a:r>
            <a:r>
              <a:rPr lang="en-US" b="1" dirty="0" smtClean="0"/>
              <a:t>decidable</a:t>
            </a:r>
            <a:endParaRPr lang="en-US" dirty="0" smtClean="0"/>
          </a:p>
          <a:p>
            <a:pPr>
              <a:spcBef>
                <a:spcPts val="1224"/>
              </a:spcBef>
            </a:pPr>
            <a:r>
              <a:rPr lang="en-US" dirty="0" smtClean="0"/>
              <a:t>Even better, </a:t>
            </a:r>
            <a:r>
              <a:rPr lang="en-US" b="1" dirty="0" smtClean="0"/>
              <a:t>rewriting queries using materialized views</a:t>
            </a:r>
            <a:r>
              <a:rPr lang="en-US" dirty="0" smtClean="0"/>
              <a:t> can be done via </a:t>
            </a:r>
            <a:r>
              <a:rPr lang="en-US" b="1" dirty="0" smtClean="0"/>
              <a:t>sound</a:t>
            </a:r>
            <a:r>
              <a:rPr lang="en-US" dirty="0" smtClean="0"/>
              <a:t> and </a:t>
            </a:r>
            <a:r>
              <a:rPr lang="en-US" b="1" dirty="0" smtClean="0"/>
              <a:t>complete</a:t>
            </a:r>
            <a:r>
              <a:rPr lang="en-US" dirty="0" smtClean="0"/>
              <a:t>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Approach in 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Cast view maintenance/view adaptation as special cases of rewriting queries using views</a:t>
            </a:r>
          </a:p>
          <a:p>
            <a:r>
              <a:rPr lang="en-US" dirty="0" smtClean="0"/>
              <a:t>Use cost-based search to find a good (not perfect) plan within time budget</a:t>
            </a:r>
          </a:p>
          <a:p>
            <a:r>
              <a:rPr lang="en-US" dirty="0"/>
              <a:t>Emulate </a:t>
            </a:r>
            <a:r>
              <a:rPr lang="en-US" dirty="0" smtClean="0">
                <a:latin typeface="msbm10"/>
              </a:rPr>
              <a:t>Z</a:t>
            </a:r>
            <a:r>
              <a:rPr lang="en-US" dirty="0" smtClean="0"/>
              <a:t>-</a:t>
            </a:r>
            <a:r>
              <a:rPr lang="en-US" dirty="0"/>
              <a:t>semantics </a:t>
            </a:r>
            <a:r>
              <a:rPr lang="en-US" dirty="0" smtClean="0"/>
              <a:t>with an off</a:t>
            </a:r>
            <a:r>
              <a:rPr lang="en-US" dirty="0"/>
              <a:t>-the-shelf DBMS via encoding </a:t>
            </a:r>
            <a:r>
              <a:rPr lang="en-US" dirty="0" smtClean="0"/>
              <a:t>scheme</a:t>
            </a:r>
            <a:endParaRPr lang="en-US" dirty="0"/>
          </a:p>
          <a:p>
            <a:r>
              <a:rPr lang="en-US" dirty="0" smtClean="0"/>
              <a:t>Handle / exploit provenance information, if we have it</a:t>
            </a:r>
          </a:p>
          <a:p>
            <a:pPr lvl="1"/>
            <a:r>
              <a:rPr lang="en-US" dirty="0" smtClean="0"/>
              <a:t>Provenance has sizable storage overhead</a:t>
            </a:r>
          </a:p>
          <a:p>
            <a:pPr lvl="1"/>
            <a:r>
              <a:rPr lang="en-US" dirty="0" smtClean="0"/>
              <a:t>But also unlocks many useful new rewritings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View Maintenance: a </a:t>
            </a:r>
            <a:r>
              <a:rPr lang="en-US" sz="3200" dirty="0"/>
              <a:t>Special Case of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Rewriting </a:t>
            </a:r>
            <a:r>
              <a:rPr lang="en-US" sz="3200" dirty="0"/>
              <a:t>Queries Using </a:t>
            </a:r>
            <a:r>
              <a:rPr lang="en-US" sz="3200" dirty="0" smtClean="0"/>
              <a:t>Views on </a:t>
            </a:r>
            <a:r>
              <a:rPr lang="en-US" sz="3200" dirty="0" smtClean="0">
                <a:latin typeface="msbm10"/>
              </a:rPr>
              <a:t>Z</a:t>
            </a:r>
            <a:r>
              <a:rPr lang="en-US" sz="3200" dirty="0" smtClean="0"/>
              <a:t>-Relations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705B-D4F4-4AF2-AC8B-09919D94C8C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17862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v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r</a:t>
            </a:r>
            <a:r>
              <a:rPr lang="en-US" sz="2000" dirty="0" smtClean="0"/>
              <a:t>(X,Z), </a:t>
            </a:r>
            <a:r>
              <a:rPr lang="en-US" sz="2000" i="1" dirty="0" smtClean="0"/>
              <a:t>r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(Z,Y)</a:t>
            </a:r>
          </a:p>
          <a:p>
            <a:r>
              <a:rPr lang="en-US" sz="2000" i="1" dirty="0" smtClean="0"/>
              <a:t>v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r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(X,Z), </a:t>
            </a:r>
            <a:r>
              <a:rPr lang="en-US" sz="2000" i="1" dirty="0" smtClean="0"/>
              <a:t>r</a:t>
            </a:r>
            <a:r>
              <a:rPr lang="en-US" sz="2000" dirty="0" smtClean="0"/>
              <a:t>’(Z,Y)</a:t>
            </a:r>
            <a:endParaRPr lang="en-US" sz="20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76800" y="5334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v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r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(X,Z), </a:t>
            </a:r>
            <a:r>
              <a:rPr lang="en-US" sz="2000" i="1" dirty="0" smtClean="0"/>
              <a:t>r</a:t>
            </a:r>
            <a:r>
              <a:rPr lang="en-US" sz="2000" dirty="0" smtClean="0"/>
              <a:t>(Z,Y)</a:t>
            </a:r>
          </a:p>
          <a:p>
            <a:r>
              <a:rPr lang="en-US" sz="2000" i="1" dirty="0" smtClean="0"/>
              <a:t>v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r</a:t>
            </a:r>
            <a:r>
              <a:rPr lang="en-US" sz="2000" dirty="0" smtClean="0"/>
              <a:t>’(X,Z), </a:t>
            </a:r>
            <a:r>
              <a:rPr lang="en-US" sz="2000" i="1" dirty="0" smtClean="0"/>
              <a:t>r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(Z,Y)</a:t>
            </a:r>
            <a:endParaRPr lang="en-US" sz="20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19200" y="220658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   v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r’</a:t>
            </a:r>
            <a:r>
              <a:rPr lang="en-US" sz="2000" dirty="0" smtClean="0"/>
              <a:t>(X,Z), </a:t>
            </a:r>
            <a:r>
              <a:rPr lang="en-US" sz="2000" i="1" dirty="0" smtClean="0"/>
              <a:t>r’</a:t>
            </a:r>
            <a:r>
              <a:rPr lang="en-US" sz="2000" dirty="0" smtClean="0"/>
              <a:t>(Z,Y)</a:t>
            </a:r>
          </a:p>
          <a:p>
            <a:r>
              <a:rPr lang="en-US" sz="2000" dirty="0" smtClean="0"/>
              <a:t>–</a:t>
            </a:r>
            <a:r>
              <a:rPr lang="en-US" sz="2000" i="1" dirty="0" smtClean="0"/>
              <a:t> v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r</a:t>
            </a:r>
            <a:r>
              <a:rPr lang="en-US" sz="2000" dirty="0" smtClean="0"/>
              <a:t>(X,Z), </a:t>
            </a:r>
            <a:r>
              <a:rPr lang="en-US" sz="2000" i="1" dirty="0" smtClean="0"/>
              <a:t>r</a:t>
            </a:r>
            <a:r>
              <a:rPr lang="en-US" sz="2000" dirty="0" smtClean="0"/>
              <a:t>(Z,Y)</a:t>
            </a:r>
            <a:endParaRPr lang="en-US" sz="20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29200" y="20762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   v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r</a:t>
            </a:r>
            <a:r>
              <a:rPr lang="en-US" sz="2000" dirty="0" smtClean="0"/>
              <a:t>(X,Z), </a:t>
            </a:r>
            <a:r>
              <a:rPr lang="en-US" sz="2000" i="1" dirty="0" smtClean="0"/>
              <a:t>r</a:t>
            </a:r>
            <a:r>
              <a:rPr lang="en-US" sz="2000" dirty="0" smtClean="0"/>
              <a:t>(Z,Y)</a:t>
            </a:r>
          </a:p>
          <a:p>
            <a:endParaRPr lang="en-US" sz="1200" i="1" dirty="0" smtClean="0"/>
          </a:p>
          <a:p>
            <a:r>
              <a:rPr lang="en-US" sz="2000" i="1" dirty="0" smtClean="0"/>
              <a:t>   r’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r</a:t>
            </a:r>
            <a:r>
              <a:rPr lang="en-US" sz="2000" dirty="0" smtClean="0"/>
              <a:t>(X,Y)</a:t>
            </a:r>
          </a:p>
          <a:p>
            <a:r>
              <a:rPr lang="en-US" sz="2000" i="1" dirty="0" smtClean="0"/>
              <a:t>   r’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r</a:t>
            </a:r>
            <a:r>
              <a:rPr lang="en-US" sz="2000" baseline="30000" dirty="0" smtClean="0">
                <a:latin typeface="cmmi10"/>
              </a:rPr>
              <a:t>¢</a:t>
            </a:r>
            <a:r>
              <a:rPr lang="en-US" sz="2000" dirty="0" smtClean="0"/>
              <a:t>(X,Y)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1695271"/>
            <a:ext cx="2819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Query (to compute diff.):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619071"/>
            <a:ext cx="2667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Materialized </a:t>
            </a:r>
            <a:r>
              <a:rPr lang="en-US" sz="2000" dirty="0"/>
              <a:t>views: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724400"/>
            <a:ext cx="32004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Delta rules </a:t>
            </a:r>
            <a:r>
              <a:rPr lang="en-US" sz="2000" dirty="0" smtClean="0"/>
              <a:t>rewriting: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4572000"/>
            <a:ext cx="2667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Another delta rules </a:t>
            </a:r>
          </a:p>
          <a:p>
            <a:r>
              <a:rPr lang="en-US" sz="2000" dirty="0" smtClean="0"/>
              <a:t>rewriting:</a:t>
            </a:r>
            <a:endParaRPr lang="en-US" sz="2000" dirty="0"/>
          </a:p>
        </p:txBody>
      </p:sp>
      <p:cxnSp>
        <p:nvCxnSpPr>
          <p:cNvPr id="15" name="Curved Connector 14"/>
          <p:cNvCxnSpPr/>
          <p:nvPr/>
        </p:nvCxnSpPr>
        <p:spPr>
          <a:xfrm rot="5400000">
            <a:off x="1562100" y="3467100"/>
            <a:ext cx="1371600" cy="533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4038600" y="3048001"/>
            <a:ext cx="1447800" cy="1295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0" y="36355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rewrite </a:t>
            </a:r>
            <a:r>
              <a:rPr lang="en-US" sz="2000" i="1" dirty="0" smtClean="0"/>
              <a:t>v</a:t>
            </a:r>
            <a:r>
              <a:rPr lang="en-US" sz="2000" baseline="30000" dirty="0" smtClean="0">
                <a:latin typeface="cmmi10"/>
              </a:rPr>
              <a:t>¢ </a:t>
            </a:r>
            <a:r>
              <a:rPr lang="en-US" sz="2000" dirty="0" smtClean="0"/>
              <a:t>using the materialized </a:t>
            </a:r>
            <a:r>
              <a:rPr lang="en-US" sz="2000" dirty="0"/>
              <a:t>views</a:t>
            </a:r>
          </a:p>
        </p:txBody>
      </p:sp>
      <p:cxnSp>
        <p:nvCxnSpPr>
          <p:cNvPr id="17" name="Curved Connector 16"/>
          <p:cNvCxnSpPr/>
          <p:nvPr/>
        </p:nvCxnSpPr>
        <p:spPr>
          <a:xfrm>
            <a:off x="4267200" y="2667000"/>
            <a:ext cx="2362200" cy="1371600"/>
          </a:xfrm>
          <a:prstGeom prst="curvedConnector3">
            <a:avLst>
              <a:gd name="adj1" fmla="val 3639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3897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... OTHER PLANS…?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View Adaptation: Another Application of Rewriting Queries Using Views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705B-D4F4-4AF2-AC8B-09919D94C8C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828800"/>
            <a:ext cx="28194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/>
              <a:t>Old view definition:</a:t>
            </a:r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4800600" y="1828800"/>
            <a:ext cx="2667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/>
              <a:t>New view definition: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1219200" y="241952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v</a:t>
            </a:r>
            <a:r>
              <a:rPr lang="en-US" sz="2000" dirty="0" smtClean="0"/>
              <a:t>(X,Y) :– </a:t>
            </a:r>
            <a:r>
              <a:rPr lang="en-US" sz="2000" i="1" dirty="0"/>
              <a:t>r</a:t>
            </a:r>
            <a:r>
              <a:rPr lang="en-US" sz="2000" dirty="0" smtClean="0"/>
              <a:t>(X,Z), </a:t>
            </a:r>
            <a:r>
              <a:rPr lang="en-US" sz="2000" i="1" dirty="0" smtClean="0"/>
              <a:t>r</a:t>
            </a:r>
            <a:r>
              <a:rPr lang="en-US" sz="2000" dirty="0" smtClean="0"/>
              <a:t>(Z,Y).</a:t>
            </a:r>
          </a:p>
          <a:p>
            <a:r>
              <a:rPr lang="en-US" sz="2000" i="1" dirty="0" smtClean="0"/>
              <a:t>v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s</a:t>
            </a:r>
            <a:r>
              <a:rPr lang="en-US" sz="2000" dirty="0" smtClean="0"/>
              <a:t>(X,Y,_).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2438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v</a:t>
            </a:r>
            <a:r>
              <a:rPr lang="en-US" sz="2000" i="1" dirty="0" smtClean="0"/>
              <a:t>’</a:t>
            </a:r>
            <a:r>
              <a:rPr lang="en-US" sz="2000" dirty="0" smtClean="0"/>
              <a:t>(X,Y) :– </a:t>
            </a:r>
            <a:r>
              <a:rPr lang="en-US" sz="2000" i="1" dirty="0"/>
              <a:t>r</a:t>
            </a:r>
            <a:r>
              <a:rPr lang="en-US" sz="2000" dirty="0" smtClean="0"/>
              <a:t>(X,Z), </a:t>
            </a:r>
            <a:r>
              <a:rPr lang="en-US" sz="2000" i="1" dirty="0"/>
              <a:t>r</a:t>
            </a:r>
            <a:r>
              <a:rPr lang="en-US" sz="2000" dirty="0" smtClean="0"/>
              <a:t>(Z,Y).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54643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   v’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v</a:t>
            </a:r>
            <a:r>
              <a:rPr lang="en-US" sz="2000" dirty="0" smtClean="0"/>
              <a:t>(X,Y).</a:t>
            </a:r>
          </a:p>
          <a:p>
            <a:r>
              <a:rPr lang="en-US" sz="2000" dirty="0" smtClean="0"/>
              <a:t>–</a:t>
            </a:r>
            <a:r>
              <a:rPr lang="en-US" sz="2000" i="1" dirty="0" smtClean="0"/>
              <a:t> v’</a:t>
            </a:r>
            <a:r>
              <a:rPr lang="en-US" sz="2000" dirty="0" smtClean="0"/>
              <a:t>(X,Y) :– </a:t>
            </a:r>
            <a:r>
              <a:rPr lang="en-US" sz="2000" i="1" dirty="0" smtClean="0"/>
              <a:t>s</a:t>
            </a:r>
            <a:r>
              <a:rPr lang="en-US" sz="2000" dirty="0" smtClean="0"/>
              <a:t>(X,Y,_).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4876800"/>
            <a:ext cx="32766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plan to “adapt” </a:t>
            </a:r>
            <a:r>
              <a:rPr lang="en-US" sz="2000" i="1" dirty="0" smtClean="0"/>
              <a:t>v</a:t>
            </a:r>
            <a:r>
              <a:rPr lang="en-US" sz="2000" dirty="0" smtClean="0"/>
              <a:t> into </a:t>
            </a:r>
            <a:r>
              <a:rPr lang="en-US" sz="2000" i="1" dirty="0"/>
              <a:t>v</a:t>
            </a:r>
            <a:r>
              <a:rPr lang="en-US" sz="2000" dirty="0" smtClean="0"/>
              <a:t>’:</a:t>
            </a:r>
            <a:endParaRPr lang="en-US" sz="2000" dirty="0"/>
          </a:p>
        </p:txBody>
      </p:sp>
      <p:cxnSp>
        <p:nvCxnSpPr>
          <p:cNvPr id="14" name="Curved Connector 13"/>
          <p:cNvCxnSpPr/>
          <p:nvPr/>
        </p:nvCxnSpPr>
        <p:spPr>
          <a:xfrm rot="5400000">
            <a:off x="3009900" y="3009900"/>
            <a:ext cx="1600200" cy="15240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62400" y="37879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reformulate using </a:t>
            </a:r>
            <a:r>
              <a:rPr lang="en-US" sz="2000" dirty="0" smtClean="0"/>
              <a:t>materialized view </a:t>
            </a:r>
            <a:r>
              <a:rPr lang="en-US" sz="2000" i="1" dirty="0" smtClean="0"/>
              <a:t>v</a:t>
            </a:r>
            <a:endParaRPr lang="en-US" sz="2000" i="1" dirty="0"/>
          </a:p>
        </p:txBody>
      </p:sp>
      <p:cxnSp>
        <p:nvCxnSpPr>
          <p:cNvPr id="16" name="Curved Connector 15"/>
          <p:cNvCxnSpPr/>
          <p:nvPr/>
        </p:nvCxnSpPr>
        <p:spPr>
          <a:xfrm rot="16200000" flipH="1">
            <a:off x="5829300" y="3467100"/>
            <a:ext cx="1143000" cy="914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4583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... OTHER PLANS…?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089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Searching the Space of Rewritings:</a:t>
            </a:r>
            <a:br>
              <a:rPr lang="en-US" sz="3200" dirty="0" smtClean="0"/>
            </a:br>
            <a:r>
              <a:rPr lang="en-US" sz="3200" dirty="0" smtClean="0"/>
              <a:t>Time-Boxed, Cost-Based Hill-Climbing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74112"/>
              </p:ext>
            </p:extLst>
          </p:nvPr>
        </p:nvGraphicFramePr>
        <p:xfrm>
          <a:off x="7283567" y="4536440"/>
          <a:ext cx="1403233" cy="148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03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VIEWS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q</a:t>
                      </a:r>
                      <a:r>
                        <a:rPr lang="en-US" dirty="0" smtClean="0"/>
                        <a:t>(…) :- … 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r’</a:t>
                      </a:r>
                      <a:r>
                        <a:rPr lang="en-US" dirty="0" smtClean="0"/>
                        <a:t>(…) :- … 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 s’</a:t>
                      </a:r>
                      <a:r>
                        <a:rPr lang="en-US" dirty="0" smtClean="0"/>
                        <a:t>(…) :- … 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1307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: 27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526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: 45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2526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 : 17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2526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baseline="-25000" dirty="0" smtClean="0"/>
              <a:t>14 </a:t>
            </a:r>
            <a:r>
              <a:rPr lang="en-US" dirty="0" smtClean="0"/>
              <a:t>: 20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 flipH="1">
            <a:off x="3314700" y="1676400"/>
            <a:ext cx="1257300" cy="849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0" idx="0"/>
          </p:cNvCxnSpPr>
          <p:nvPr/>
        </p:nvCxnSpPr>
        <p:spPr>
          <a:xfrm flipH="1">
            <a:off x="4343400" y="1676400"/>
            <a:ext cx="228600" cy="849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12" idx="0"/>
          </p:cNvCxnSpPr>
          <p:nvPr/>
        </p:nvCxnSpPr>
        <p:spPr>
          <a:xfrm>
            <a:off x="4572000" y="1676400"/>
            <a:ext cx="1066800" cy="849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1258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plan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for </a:t>
            </a:r>
            <a:r>
              <a:rPr lang="en-US" i="1" dirty="0"/>
              <a:t>q</a:t>
            </a:r>
            <a:r>
              <a:rPr lang="en-US" i="1" dirty="0" smtClean="0"/>
              <a:t>’ </a:t>
            </a:r>
            <a:r>
              <a:rPr lang="en-US" dirty="0" smtClean="0"/>
              <a:t>with its (</a:t>
            </a:r>
            <a:r>
              <a:rPr lang="en-US" dirty="0" err="1" smtClean="0"/>
              <a:t>est’d</a:t>
            </a:r>
            <a:r>
              <a:rPr lang="en-US" dirty="0" smtClean="0"/>
              <a:t>) cost : 27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00800" y="23254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“one-step” rewritings</a:t>
            </a:r>
          </a:p>
          <a:p>
            <a:r>
              <a:rPr lang="en-US" dirty="0" smtClean="0"/>
              <a:t>of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using views : + costs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419600" y="1905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-25000" dirty="0" smtClean="0"/>
              <a:t>…</a:t>
            </a:r>
            <a:endParaRPr lang="en-US" sz="3600" baseline="-25000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54795"/>
              </p:ext>
            </p:extLst>
          </p:nvPr>
        </p:nvGraphicFramePr>
        <p:xfrm>
          <a:off x="2971801" y="5867400"/>
          <a:ext cx="3842611" cy="370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14951"/>
                <a:gridCol w="1009690"/>
                <a:gridCol w="100969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BUDGET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200400" y="3657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baseline="-25000" dirty="0" smtClean="0"/>
              <a:t>15</a:t>
            </a:r>
            <a:r>
              <a:rPr lang="en-US" dirty="0" smtClean="0"/>
              <a:t> : 12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4191000" y="3669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baseline="-25000" dirty="0" smtClean="0"/>
              <a:t>16</a:t>
            </a:r>
            <a:r>
              <a:rPr lang="en-US" dirty="0" smtClean="0"/>
              <a:t> : 74</a:t>
            </a:r>
            <a:endParaRPr lang="en-US" baseline="-25000" dirty="0"/>
          </a:p>
        </p:txBody>
      </p:sp>
      <p:cxnSp>
        <p:nvCxnSpPr>
          <p:cNvPr id="58" name="Straight Arrow Connector 57"/>
          <p:cNvCxnSpPr>
            <a:stCxn id="10" idx="2"/>
            <a:endCxn id="54" idx="0"/>
          </p:cNvCxnSpPr>
          <p:nvPr/>
        </p:nvCxnSpPr>
        <p:spPr>
          <a:xfrm flipH="1">
            <a:off x="3657600" y="2895600"/>
            <a:ext cx="685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0" idx="2"/>
            <a:endCxn id="55" idx="0"/>
          </p:cNvCxnSpPr>
          <p:nvPr/>
        </p:nvCxnSpPr>
        <p:spPr>
          <a:xfrm>
            <a:off x="4343400" y="2895600"/>
            <a:ext cx="304800" cy="773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200400" y="4431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(none)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6400800" y="34684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“two-step” rewritings</a:t>
            </a:r>
          </a:p>
          <a:p>
            <a:r>
              <a:rPr lang="en-US" dirty="0" smtClean="0"/>
              <a:t>of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using views : + costs</a:t>
            </a:r>
            <a:endParaRPr lang="en-US" dirty="0"/>
          </a:p>
        </p:txBody>
      </p:sp>
      <p:cxnSp>
        <p:nvCxnSpPr>
          <p:cNvPr id="64" name="Straight Arrow Connector 63"/>
          <p:cNvCxnSpPr>
            <a:stCxn id="54" idx="2"/>
            <a:endCxn id="61" idx="0"/>
          </p:cNvCxnSpPr>
          <p:nvPr/>
        </p:nvCxnSpPr>
        <p:spPr>
          <a:xfrm>
            <a:off x="3657600" y="4026932"/>
            <a:ext cx="0" cy="4043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81600" y="3657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baseline="-25000" dirty="0" smtClean="0"/>
              <a:t>17</a:t>
            </a:r>
            <a:r>
              <a:rPr lang="en-US" dirty="0" smtClean="0"/>
              <a:t> : 18</a:t>
            </a:r>
            <a:endParaRPr lang="en-US" baseline="-25000" dirty="0"/>
          </a:p>
        </p:txBody>
      </p:sp>
      <p:cxnSp>
        <p:nvCxnSpPr>
          <p:cNvPr id="67" name="Straight Arrow Connector 66"/>
          <p:cNvCxnSpPr>
            <a:stCxn id="12" idx="2"/>
            <a:endCxn id="65" idx="0"/>
          </p:cNvCxnSpPr>
          <p:nvPr/>
        </p:nvCxnSpPr>
        <p:spPr>
          <a:xfrm>
            <a:off x="5638800" y="28956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971800" y="5010834"/>
            <a:ext cx="3352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>
                <a:solidFill>
                  <a:schemeClr val="bg1"/>
                </a:solidFill>
                <a:sym typeface="Webdings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OUT OF TIME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return best plan found,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</a:rPr>
              <a:t>15 </a:t>
            </a:r>
            <a:r>
              <a:rPr lang="en-US" dirty="0" smtClean="0">
                <a:solidFill>
                  <a:schemeClr val="bg1"/>
                </a:solidFill>
              </a:rPr>
              <a:t>: 12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8200" y="5867400"/>
            <a:ext cx="533400" cy="3708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181600" y="5867400"/>
            <a:ext cx="533400" cy="3708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715000" y="5867400"/>
            <a:ext cx="533400" cy="3708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248400" y="5867400"/>
            <a:ext cx="533400" cy="3708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3900237" y="2533758"/>
            <a:ext cx="838200" cy="3693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3238500" y="3683973"/>
            <a:ext cx="838200" cy="3693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219700" y="2596590"/>
            <a:ext cx="838200" cy="3693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48856"/>
              </p:ext>
            </p:extLst>
          </p:nvPr>
        </p:nvGraphicFramePr>
        <p:xfrm>
          <a:off x="228600" y="1600200"/>
          <a:ext cx="22098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PLAN HEAP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   </a:t>
                      </a:r>
                      <a:r>
                        <a:rPr lang="en-US" baseline="0" dirty="0" smtClean="0"/>
                        <a:t>: 27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41858"/>
              </p:ext>
            </p:extLst>
          </p:nvPr>
        </p:nvGraphicFramePr>
        <p:xfrm>
          <a:off x="223982" y="4419600"/>
          <a:ext cx="2214418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144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EXPLORED SET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79813"/>
              </p:ext>
            </p:extLst>
          </p:nvPr>
        </p:nvGraphicFramePr>
        <p:xfrm>
          <a:off x="228600" y="1600200"/>
          <a:ext cx="2209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PLAN HEAP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3   </a:t>
                      </a:r>
                      <a:r>
                        <a:rPr lang="en-US" baseline="0" dirty="0" smtClean="0"/>
                        <a:t>: 17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14 </a:t>
                      </a:r>
                      <a:r>
                        <a:rPr lang="en-US" baseline="0" dirty="0" smtClean="0"/>
                        <a:t>: 20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i="0" baseline="-25000" dirty="0" smtClean="0"/>
                        <a:t>2</a:t>
                      </a:r>
                      <a:r>
                        <a:rPr lang="en-US" baseline="-25000" dirty="0" smtClean="0"/>
                        <a:t>   </a:t>
                      </a:r>
                      <a:r>
                        <a:rPr lang="en-US" baseline="0" dirty="0" smtClean="0"/>
                        <a:t>: 45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28433"/>
              </p:ext>
            </p:extLst>
          </p:nvPr>
        </p:nvGraphicFramePr>
        <p:xfrm>
          <a:off x="242277" y="4347369"/>
          <a:ext cx="2214418" cy="11125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144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EXPLORED SET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   </a:t>
                      </a:r>
                      <a:r>
                        <a:rPr lang="en-US" baseline="0" dirty="0" smtClean="0"/>
                        <a:t>: 27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BEST</a:t>
                      </a:r>
                      <a:r>
                        <a:rPr lang="en-US" dirty="0" smtClean="0"/>
                        <a:t>  </a:t>
                      </a: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   </a:t>
                      </a:r>
                      <a:r>
                        <a:rPr lang="en-US" baseline="0" dirty="0" smtClean="0"/>
                        <a:t>: 27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13762"/>
              </p:ext>
            </p:extLst>
          </p:nvPr>
        </p:nvGraphicFramePr>
        <p:xfrm>
          <a:off x="242277" y="1603717"/>
          <a:ext cx="2209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PLAN HEAP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15 </a:t>
                      </a:r>
                      <a:r>
                        <a:rPr lang="en-US" baseline="0" dirty="0" smtClean="0"/>
                        <a:t>: 12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14 </a:t>
                      </a:r>
                      <a:r>
                        <a:rPr lang="en-US" baseline="0" dirty="0" smtClean="0"/>
                        <a:t>: 20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i="0" baseline="-25000" dirty="0" smtClean="0"/>
                        <a:t>2</a:t>
                      </a:r>
                      <a:r>
                        <a:rPr lang="en-US" baseline="-25000" dirty="0" smtClean="0"/>
                        <a:t>   </a:t>
                      </a:r>
                      <a:r>
                        <a:rPr lang="en-US" baseline="0" dirty="0" smtClean="0"/>
                        <a:t>: 45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16</a:t>
                      </a:r>
                      <a:r>
                        <a:rPr lang="en-US" baseline="0" dirty="0" smtClean="0"/>
                        <a:t> : 74    </a:t>
                      </a:r>
                      <a:r>
                        <a:rPr lang="en-US" i="1" baseline="0" dirty="0" smtClean="0"/>
                        <a:t>v</a:t>
                      </a:r>
                      <a:r>
                        <a:rPr lang="en-US" baseline="0" dirty="0" smtClean="0"/>
                        <a:t>’(…)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39836"/>
              </p:ext>
            </p:extLst>
          </p:nvPr>
        </p:nvGraphicFramePr>
        <p:xfrm>
          <a:off x="242277" y="4347369"/>
          <a:ext cx="2214418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144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EXPLORED SET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   </a:t>
                      </a:r>
                      <a:r>
                        <a:rPr lang="en-US" baseline="0" dirty="0" smtClean="0"/>
                        <a:t>: 27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3   </a:t>
                      </a:r>
                      <a:r>
                        <a:rPr lang="en-US" baseline="0" dirty="0" smtClean="0"/>
                        <a:t>: 17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/>
                        <a:t>BEST</a:t>
                      </a:r>
                      <a:r>
                        <a:rPr lang="en-US" i="0" dirty="0" smtClean="0"/>
                        <a:t>  </a:t>
                      </a: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3   </a:t>
                      </a:r>
                      <a:r>
                        <a:rPr lang="en-US" baseline="0" dirty="0" smtClean="0"/>
                        <a:t>: 17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10107"/>
              </p:ext>
            </p:extLst>
          </p:nvPr>
        </p:nvGraphicFramePr>
        <p:xfrm>
          <a:off x="242277" y="1603717"/>
          <a:ext cx="2209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PLAN HEAP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14 </a:t>
                      </a:r>
                      <a:r>
                        <a:rPr lang="en-US" baseline="0" dirty="0" smtClean="0"/>
                        <a:t>: 20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i="0" baseline="-25000" dirty="0" smtClean="0"/>
                        <a:t>2</a:t>
                      </a:r>
                      <a:r>
                        <a:rPr lang="en-US" baseline="-25000" dirty="0" smtClean="0"/>
                        <a:t>   </a:t>
                      </a:r>
                      <a:r>
                        <a:rPr lang="en-US" baseline="0" dirty="0" smtClean="0"/>
                        <a:t>: 45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p</a:t>
                      </a:r>
                      <a:r>
                        <a:rPr lang="en-US" i="0" baseline="-25000" dirty="0" smtClean="0"/>
                        <a:t>16 </a:t>
                      </a:r>
                      <a:r>
                        <a:rPr lang="en-US" i="0" baseline="0" dirty="0" smtClean="0"/>
                        <a:t>: 74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i="1" baseline="0" dirty="0" smtClean="0"/>
                        <a:t>v</a:t>
                      </a:r>
                      <a:r>
                        <a:rPr lang="en-US" baseline="0" dirty="0" smtClean="0"/>
                        <a:t>’(…)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492"/>
              </p:ext>
            </p:extLst>
          </p:nvPr>
        </p:nvGraphicFramePr>
        <p:xfrm>
          <a:off x="223982" y="4347369"/>
          <a:ext cx="2214418" cy="1854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144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EXPLORED SET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   </a:t>
                      </a:r>
                      <a:r>
                        <a:rPr lang="en-US" baseline="0" dirty="0" smtClean="0"/>
                        <a:t>: 27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3   </a:t>
                      </a:r>
                      <a:r>
                        <a:rPr lang="en-US" baseline="0" dirty="0" smtClean="0"/>
                        <a:t>: 17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15 </a:t>
                      </a:r>
                      <a:r>
                        <a:rPr lang="en-US" baseline="0" dirty="0" smtClean="0"/>
                        <a:t>: 12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/>
                        <a:t>BEST</a:t>
                      </a:r>
                      <a:r>
                        <a:rPr lang="en-US" i="0" dirty="0" smtClean="0"/>
                        <a:t>  </a:t>
                      </a: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15  </a:t>
                      </a:r>
                      <a:r>
                        <a:rPr lang="en-US" baseline="0" dirty="0" smtClean="0"/>
                        <a:t>: 12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23783"/>
              </p:ext>
            </p:extLst>
          </p:nvPr>
        </p:nvGraphicFramePr>
        <p:xfrm>
          <a:off x="246895" y="1600200"/>
          <a:ext cx="2209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PLAN HEAP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i="0" baseline="-25000" dirty="0" smtClean="0"/>
                        <a:t>17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baseline="0" dirty="0" smtClean="0"/>
                        <a:t>: 18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i="0" baseline="-25000" dirty="0" smtClean="0"/>
                        <a:t>2</a:t>
                      </a:r>
                      <a:r>
                        <a:rPr lang="en-US" baseline="-25000" dirty="0" smtClean="0"/>
                        <a:t>    </a:t>
                      </a:r>
                      <a:r>
                        <a:rPr lang="en-US" baseline="0" dirty="0" smtClean="0"/>
                        <a:t>: 45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p</a:t>
                      </a:r>
                      <a:r>
                        <a:rPr lang="en-US" i="0" baseline="-25000" dirty="0" smtClean="0"/>
                        <a:t>16  </a:t>
                      </a:r>
                      <a:r>
                        <a:rPr lang="en-US" i="0" baseline="0" dirty="0" smtClean="0"/>
                        <a:t>: 74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i="1" baseline="0" dirty="0" smtClean="0"/>
                        <a:t>v</a:t>
                      </a:r>
                      <a:r>
                        <a:rPr lang="en-US" baseline="0" dirty="0" smtClean="0"/>
                        <a:t>’(…) :- …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69819"/>
              </p:ext>
            </p:extLst>
          </p:nvPr>
        </p:nvGraphicFramePr>
        <p:xfrm>
          <a:off x="223982" y="4343400"/>
          <a:ext cx="2214418" cy="2225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144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EXPLORED SET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   </a:t>
                      </a:r>
                      <a:r>
                        <a:rPr lang="en-US" baseline="0" dirty="0" smtClean="0"/>
                        <a:t>: 27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3   </a:t>
                      </a:r>
                      <a:r>
                        <a:rPr lang="en-US" baseline="0" dirty="0" smtClean="0"/>
                        <a:t>: 17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15 </a:t>
                      </a:r>
                      <a:r>
                        <a:rPr lang="en-US" baseline="0" dirty="0" smtClean="0"/>
                        <a:t>: 12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14 </a:t>
                      </a:r>
                      <a:r>
                        <a:rPr lang="en-US" baseline="0" dirty="0" smtClean="0"/>
                        <a:t>: 20    </a:t>
                      </a:r>
                      <a:r>
                        <a:rPr lang="en-US" i="1" baseline="0" dirty="0" smtClean="0"/>
                        <a:t>v’</a:t>
                      </a:r>
                      <a:r>
                        <a:rPr lang="en-US" baseline="0" dirty="0" smtClean="0"/>
                        <a:t>(…) :- 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/>
                        <a:t>BEST</a:t>
                      </a:r>
                      <a:r>
                        <a:rPr lang="en-US" i="0" dirty="0" smtClean="0"/>
                        <a:t>  </a:t>
                      </a: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15  </a:t>
                      </a:r>
                      <a:r>
                        <a:rPr lang="en-US" baseline="0" dirty="0" smtClean="0"/>
                        <a:t>: 12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" name="Rectangle 97"/>
          <p:cNvSpPr/>
          <p:nvPr/>
        </p:nvSpPr>
        <p:spPr>
          <a:xfrm>
            <a:off x="4680812" y="5877560"/>
            <a:ext cx="533400" cy="370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203341" y="5877560"/>
            <a:ext cx="533400" cy="370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5725870" y="5877560"/>
            <a:ext cx="533400" cy="370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248400" y="5877560"/>
            <a:ext cx="533400" cy="370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31" grpId="0"/>
      <p:bldP spid="52" grpId="0"/>
      <p:bldP spid="54" grpId="0"/>
      <p:bldP spid="55" grpId="0"/>
      <p:bldP spid="61" grpId="0"/>
      <p:bldP spid="62" grpId="0"/>
      <p:bldP spid="65" grpId="0"/>
      <p:bldP spid="68" grpId="0" animBg="1"/>
      <p:bldP spid="71" grpId="0" animBg="1"/>
      <p:bldP spid="72" grpId="0" animBg="1"/>
      <p:bldP spid="73" grpId="0" animBg="1"/>
      <p:bldP spid="74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Provenance Fit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72"/>
              </a:spcBef>
            </a:pPr>
            <a:r>
              <a:rPr lang="en-US" dirty="0"/>
              <a:t>For view adaptation, often useful to “separate” </a:t>
            </a:r>
            <a:r>
              <a:rPr lang="en-US" dirty="0" err="1"/>
              <a:t>disjuncts</a:t>
            </a:r>
            <a:r>
              <a:rPr lang="en-US" dirty="0"/>
              <a:t> of a union, or “recover” values projected away</a:t>
            </a:r>
          </a:p>
          <a:p>
            <a:pPr>
              <a:spcBef>
                <a:spcPts val="1872"/>
              </a:spcBef>
            </a:pPr>
            <a:r>
              <a:rPr lang="en-US" dirty="0"/>
              <a:t>Would like some sort of </a:t>
            </a:r>
            <a:r>
              <a:rPr lang="en-US" b="1" dirty="0"/>
              <a:t>index</a:t>
            </a:r>
            <a:r>
              <a:rPr lang="en-US" dirty="0"/>
              <a:t> structure for this</a:t>
            </a:r>
          </a:p>
          <a:p>
            <a:pPr>
              <a:spcBef>
                <a:spcPts val="1872"/>
              </a:spcBef>
            </a:pPr>
            <a:r>
              <a:rPr lang="en-US" dirty="0"/>
              <a:t>Such a structure already exists in CDSS in form of </a:t>
            </a:r>
            <a:r>
              <a:rPr lang="en-US" b="1" dirty="0"/>
              <a:t>provenance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is a Constant in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Databases are highly </a:t>
            </a:r>
            <a:r>
              <a:rPr lang="en-US" b="1" dirty="0" smtClean="0"/>
              <a:t>dynamic</a:t>
            </a:r>
            <a:r>
              <a:rPr lang="en-US" dirty="0" smtClean="0"/>
              <a:t>; many kinds of </a:t>
            </a:r>
            <a:r>
              <a:rPr lang="en-US" b="1" dirty="0" smtClean="0"/>
              <a:t>changes</a:t>
            </a:r>
            <a:r>
              <a:rPr lang="en-US" dirty="0" smtClean="0"/>
              <a:t> need to be propagated efficiently: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To </a:t>
            </a:r>
            <a:r>
              <a:rPr lang="en-US" b="1" dirty="0" smtClean="0"/>
              <a:t>data</a:t>
            </a:r>
            <a:r>
              <a:rPr lang="en-US" dirty="0" smtClean="0"/>
              <a:t> (“view maintenance”)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To </a:t>
            </a:r>
            <a:r>
              <a:rPr lang="en-US" b="1" dirty="0" smtClean="0"/>
              <a:t>view</a:t>
            </a:r>
            <a:r>
              <a:rPr lang="en-US" dirty="0" smtClean="0"/>
              <a:t> </a:t>
            </a:r>
            <a:r>
              <a:rPr lang="en-US" b="1" dirty="0" smtClean="0"/>
              <a:t>definitions</a:t>
            </a:r>
            <a:r>
              <a:rPr lang="en-US" dirty="0" smtClean="0"/>
              <a:t> (“view adaptation”)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Others, such as schema evolution, etc.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Collaborative data sharing systems (e.g., </a:t>
            </a:r>
            <a:r>
              <a:rPr lang="en-US" cap="small" dirty="0" smtClean="0"/>
              <a:t>Orchestra </a:t>
            </a:r>
            <a:r>
              <a:rPr lang="en-US" sz="2000" dirty="0" smtClean="0"/>
              <a:t>[Ives+ 05]</a:t>
            </a:r>
            <a:r>
              <a:rPr lang="en-US" dirty="0" smtClean="0"/>
              <a:t>), declarative programming platforms (e.g., LogicBlox </a:t>
            </a:r>
            <a:r>
              <a:rPr lang="en-US" sz="2200" dirty="0" smtClean="0"/>
              <a:t>[Huang+11]</a:t>
            </a:r>
            <a:r>
              <a:rPr lang="en-US" dirty="0" smtClean="0"/>
              <a:t>) exacerbate this need: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Large </a:t>
            </a:r>
            <a:r>
              <a:rPr lang="en-US" dirty="0"/>
              <a:t>numbers </a:t>
            </a:r>
            <a:r>
              <a:rPr lang="en-US" dirty="0" smtClean="0"/>
              <a:t>(100s to 10s of 1000s) </a:t>
            </a:r>
            <a:r>
              <a:rPr lang="en-US" dirty="0"/>
              <a:t>of </a:t>
            </a:r>
            <a:r>
              <a:rPr lang="en-US" dirty="0" smtClean="0"/>
              <a:t>materialized views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Frequent updates to data, schemas, mapping/view 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705B-D4F4-4AF2-AC8B-09919D94C8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Graphical Model of Data Provenance</a:t>
            </a:r>
            <a:endParaRPr lang="en-US" sz="32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41294" y="2743200"/>
          <a:ext cx="2637473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5355"/>
                <a:gridCol w="1702118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Comm. Name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</a:t>
                      </a:r>
                      <a:r>
                        <a:rPr lang="en-US" sz="1600" i="1" baseline="0" smtClean="0"/>
                        <a:t> catta</a:t>
                      </a:r>
                      <a:endParaRPr lang="en-US" sz="1600" i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Lemur</a:t>
                      </a:r>
                      <a:endParaRPr lang="en-US" sz="1600" i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295400"/>
          <a:ext cx="3351404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35355"/>
                <a:gridCol w="1227138"/>
                <a:gridCol w="72186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Character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State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81600" y="2590800"/>
          <a:ext cx="2857247" cy="67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5354"/>
                <a:gridCol w="11718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smtClean="0"/>
                        <a:t>Comm.</a:t>
                      </a:r>
                      <a:r>
                        <a:rPr lang="en-US" sz="1600" baseline="0" smtClean="0"/>
                        <a:t> Name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96553" y="4057710"/>
          <a:ext cx="2231073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4393"/>
                <a:gridCol w="1376680"/>
              </a:tblGrid>
              <a:tr h="151476"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Comm. Name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1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</a:t>
                      </a:r>
                      <a:r>
                        <a:rPr lang="en-US" sz="1600" i="1" baseline="0" smtClean="0"/>
                        <a:t> </a:t>
                      </a:r>
                      <a:r>
                        <a:rPr lang="en-US" sz="1600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 i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1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</a:t>
                      </a:r>
                      <a:r>
                        <a:rPr lang="en-US" sz="1600" i="1" baseline="0" smtClean="0"/>
                        <a:t> </a:t>
                      </a:r>
                      <a:r>
                        <a:rPr lang="en-US" sz="1600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 i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4057710"/>
          <a:ext cx="3119820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293"/>
                <a:gridCol w="854393"/>
                <a:gridCol w="1108266"/>
                <a:gridCol w="72186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Character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State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06353" y="4057710"/>
          <a:ext cx="2548573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6680"/>
                <a:gridCol w="11718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smtClean="0"/>
                        <a:t>Comm.</a:t>
                      </a:r>
                      <a:r>
                        <a:rPr lang="en-US" sz="1600" baseline="0" smtClean="0"/>
                        <a:t> Name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800600" y="1438870"/>
            <a:ext cx="41148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m</a:t>
            </a:r>
            <a:r>
              <a:rPr lang="en-US" b="1" baseline="-25000" dirty="0" smtClean="0"/>
              <a:t>1</a:t>
            </a:r>
            <a:r>
              <a:rPr lang="en-US" dirty="0" smtClean="0"/>
              <a:t>:</a:t>
            </a:r>
            <a:r>
              <a:rPr lang="en-US" i="1" dirty="0" smtClean="0"/>
              <a:t>  e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dirty="0" smtClean="0"/>
              <a:t>ame, Color)   :– </a:t>
            </a:r>
            <a:endParaRPr lang="en-US" i="1" dirty="0" smtClean="0"/>
          </a:p>
          <a:p>
            <a:r>
              <a:rPr lang="en-US" i="1" dirty="0" smtClean="0"/>
              <a:t>             a</a:t>
            </a:r>
            <a:r>
              <a:rPr lang="en-US" dirty="0" smtClean="0"/>
              <a:t>(</a:t>
            </a:r>
            <a:r>
              <a:rPr lang="en-US" dirty="0"/>
              <a:t>I</a:t>
            </a:r>
            <a:r>
              <a:rPr lang="en-US" dirty="0" smtClean="0"/>
              <a:t>d, Species, “hand color”, Color),  </a:t>
            </a:r>
          </a:p>
          <a:p>
            <a:r>
              <a:rPr lang="en-US" i="1" dirty="0" smtClean="0"/>
              <a:t>             d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pecies, Name).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3581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Provenance table for </a:t>
            </a:r>
            <a:r>
              <a:rPr lang="en-US" sz="2000" b="1" i="1" smtClean="0"/>
              <a:t>m</a:t>
            </a:r>
            <a:r>
              <a:rPr lang="en-US" sz="2000" b="1" baseline="-25000" smtClean="0"/>
              <a:t>1</a:t>
            </a:r>
            <a:r>
              <a:rPr lang="en-US" sz="2000" b="1" smtClean="0"/>
              <a:t>:</a:t>
            </a:r>
            <a:endParaRPr lang="en-US" sz="2000" b="1" baseline="-25000"/>
          </a:p>
        </p:txBody>
      </p:sp>
      <p:sp>
        <p:nvSpPr>
          <p:cNvPr id="16" name="TextBox 15"/>
          <p:cNvSpPr txBox="1"/>
          <p:nvPr/>
        </p:nvSpPr>
        <p:spPr>
          <a:xfrm>
            <a:off x="4800600" y="1066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Datalog mappings:</a:t>
            </a:r>
            <a:endParaRPr lang="en-US" sz="2000" b="1" baseline="-25000"/>
          </a:p>
        </p:txBody>
      </p:sp>
      <p:sp>
        <p:nvSpPr>
          <p:cNvPr id="17" name="TextBox 16"/>
          <p:cNvSpPr txBox="1"/>
          <p:nvPr/>
        </p:nvSpPr>
        <p:spPr>
          <a:xfrm>
            <a:off x="609600" y="55581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Compress table using mapping’s correspondences</a:t>
            </a:r>
          </a:p>
        </p:txBody>
      </p:sp>
      <p:cxnSp>
        <p:nvCxnSpPr>
          <p:cNvPr id="26" name="Shape 78"/>
          <p:cNvCxnSpPr/>
          <p:nvPr/>
        </p:nvCxnSpPr>
        <p:spPr>
          <a:xfrm>
            <a:off x="3962400" y="1828800"/>
            <a:ext cx="800100" cy="533400"/>
          </a:xfrm>
          <a:prstGeom prst="curvedConnector2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78"/>
          <p:cNvCxnSpPr/>
          <p:nvPr/>
        </p:nvCxnSpPr>
        <p:spPr>
          <a:xfrm flipV="1">
            <a:off x="3581400" y="2476500"/>
            <a:ext cx="1066800" cy="723900"/>
          </a:xfrm>
          <a:prstGeom prst="curvedConnector3">
            <a:avLst>
              <a:gd name="adj1" fmla="val 50000"/>
            </a:avLst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78"/>
          <p:cNvCxnSpPr/>
          <p:nvPr/>
        </p:nvCxnSpPr>
        <p:spPr>
          <a:xfrm>
            <a:off x="3581400" y="3276600"/>
            <a:ext cx="609600" cy="38100"/>
          </a:xfrm>
          <a:prstGeom prst="curvedConnector3">
            <a:avLst>
              <a:gd name="adj1" fmla="val 50000"/>
            </a:avLst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78"/>
          <p:cNvCxnSpPr/>
          <p:nvPr/>
        </p:nvCxnSpPr>
        <p:spPr>
          <a:xfrm rot="16200000" flipH="1">
            <a:off x="3638550" y="2533650"/>
            <a:ext cx="990600" cy="342900"/>
          </a:xfrm>
          <a:prstGeom prst="curvedConnector3">
            <a:avLst>
              <a:gd name="adj1" fmla="val 50000"/>
            </a:avLst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/>
          <p:nvPr/>
        </p:nvCxnSpPr>
        <p:spPr>
          <a:xfrm rot="16200000" flipH="1">
            <a:off x="4690110" y="2663190"/>
            <a:ext cx="563880" cy="41910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flipV="1">
            <a:off x="4419600" y="3154680"/>
            <a:ext cx="762000" cy="16002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019800" y="4286310"/>
            <a:ext cx="12192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200900" y="4324410"/>
            <a:ext cx="12192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619500" y="4248210"/>
            <a:ext cx="12954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10000" y="367671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= </a:t>
            </a:r>
            <a:r>
              <a:rPr lang="en-US" sz="1600" i="1" dirty="0" err="1" smtClean="0">
                <a:solidFill>
                  <a:srgbClr val="FF0000"/>
                </a:solidFill>
              </a:rPr>
              <a:t>a</a:t>
            </a:r>
            <a:r>
              <a:rPr lang="en-US" sz="1600" dirty="0" err="1" smtClean="0">
                <a:solidFill>
                  <a:srgbClr val="FF0000"/>
                </a:solidFill>
              </a:rPr>
              <a:t>.Species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67400" y="371915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= </a:t>
            </a:r>
            <a:r>
              <a:rPr lang="en-US" sz="1600" i="1" dirty="0" err="1" smtClean="0">
                <a:solidFill>
                  <a:srgbClr val="FF0000"/>
                </a:solidFill>
              </a:rPr>
              <a:t>d</a:t>
            </a:r>
            <a:r>
              <a:rPr lang="en-US" sz="1600" dirty="0" err="1" smtClean="0">
                <a:solidFill>
                  <a:srgbClr val="FF0000"/>
                </a:solidFill>
              </a:rPr>
              <a:t>.Comm</a:t>
            </a:r>
            <a:r>
              <a:rPr lang="en-US" sz="1600" dirty="0" smtClean="0">
                <a:solidFill>
                  <a:srgbClr val="FF0000"/>
                </a:solidFill>
              </a:rPr>
              <a:t>. Name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67600" y="3733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= </a:t>
            </a:r>
            <a:r>
              <a:rPr lang="en-US" sz="1600" i="1" dirty="0" err="1" smtClean="0">
                <a:solidFill>
                  <a:srgbClr val="FF0000"/>
                </a:solidFill>
              </a:rPr>
              <a:t>a</a:t>
            </a:r>
            <a:r>
              <a:rPr lang="en-US" sz="1600" dirty="0" err="1" smtClean="0">
                <a:solidFill>
                  <a:srgbClr val="FF0000"/>
                </a:solidFill>
              </a:rPr>
              <a:t>.Character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648200" y="2286000"/>
            <a:ext cx="2286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cmsy10"/>
              </a:rPr>
              <a:t>¢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191000" y="3200400"/>
            <a:ext cx="2286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cmsy10"/>
              </a:rPr>
              <a:t>¢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7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64" grpId="0"/>
      <p:bldP spid="65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Compute Provenance Graph?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 err="1" smtClean="0"/>
              <a:t>Datalog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050"/>
            <a:ext cx="8229600" cy="4756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To record provenance for mapping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convert it </a:t>
            </a:r>
            <a:r>
              <a:rPr lang="en-US" sz="2400" dirty="0" smtClean="0"/>
              <a:t>to a </a:t>
            </a:r>
            <a:r>
              <a:rPr lang="en-US" sz="2400" b="1" dirty="0"/>
              <a:t>pair</a:t>
            </a:r>
            <a:r>
              <a:rPr lang="en-US" sz="2400" dirty="0"/>
              <a:t> of mappings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“Just </a:t>
            </a:r>
            <a:r>
              <a:rPr lang="en-US" sz="2400" dirty="0"/>
              <a:t>more </a:t>
            </a:r>
            <a:r>
              <a:rPr lang="en-US" sz="2400" dirty="0" err="1"/>
              <a:t>Datalog</a:t>
            </a:r>
            <a:r>
              <a:rPr lang="en-US" sz="2400" dirty="0"/>
              <a:t> </a:t>
            </a:r>
            <a:r>
              <a:rPr lang="en-US" sz="2400" dirty="0" smtClean="0"/>
              <a:t>views” =&gt; automatically </a:t>
            </a:r>
            <a:r>
              <a:rPr lang="en-US" sz="2400" dirty="0"/>
              <a:t>exploited by reformulation </a:t>
            </a:r>
            <a:r>
              <a:rPr lang="en-US" sz="2400" dirty="0" smtClean="0"/>
              <a:t>engine!</a:t>
            </a:r>
            <a:endParaRPr lang="en-US" sz="2400" dirty="0"/>
          </a:p>
          <a:p>
            <a:pPr lvl="1"/>
            <a:r>
              <a:rPr lang="en-US" dirty="0"/>
              <a:t>engine doesn’t even know that it’s using provenance!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4724400" cy="892552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(I, S, N, C)   :– </a:t>
            </a:r>
            <a:r>
              <a:rPr lang="en-US" sz="2000" i="1" dirty="0" smtClean="0"/>
              <a:t> a</a:t>
            </a:r>
            <a:r>
              <a:rPr lang="en-US" sz="2000" dirty="0" smtClean="0"/>
              <a:t>(I, S, “...”, C),  </a:t>
            </a:r>
            <a:r>
              <a:rPr lang="en-US" sz="2000" i="1" dirty="0" smtClean="0"/>
              <a:t>d</a:t>
            </a:r>
            <a:r>
              <a:rPr lang="en-US" sz="2000" dirty="0" smtClean="0"/>
              <a:t>(S, N).</a:t>
            </a:r>
          </a:p>
          <a:p>
            <a:endParaRPr lang="en-US" sz="1050" dirty="0" smtClean="0"/>
          </a:p>
          <a:p>
            <a:r>
              <a:rPr lang="en-US" sz="2000" i="1" dirty="0" smtClean="0"/>
              <a:t>e</a:t>
            </a:r>
            <a:r>
              <a:rPr lang="en-US" sz="2000" dirty="0" smtClean="0"/>
              <a:t>(N, </a:t>
            </a:r>
            <a:r>
              <a:rPr lang="en-US" sz="2000" dirty="0"/>
              <a:t>C) :– 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(_, _, C, N).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0"/>
            <a:ext cx="4114800" cy="400110"/>
          </a:xfrm>
          <a:prstGeom prst="rect">
            <a:avLst/>
          </a:prstGeom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/>
              <a:t>e</a:t>
            </a:r>
            <a:r>
              <a:rPr lang="en-US" sz="2000" dirty="0" smtClean="0"/>
              <a:t>(N, C)   :– </a:t>
            </a:r>
            <a:r>
              <a:rPr lang="en-US" sz="2000" i="1" dirty="0" smtClean="0"/>
              <a:t> a</a:t>
            </a:r>
            <a:r>
              <a:rPr lang="en-US" sz="2000" dirty="0" smtClean="0"/>
              <a:t>(I, S, “...”, C),  </a:t>
            </a:r>
            <a:r>
              <a:rPr lang="en-US" sz="2000" i="1" dirty="0" smtClean="0"/>
              <a:t>d</a:t>
            </a:r>
            <a:r>
              <a:rPr lang="en-US" sz="2000" dirty="0" smtClean="0"/>
              <a:t>(S, N).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788891" y="3124200"/>
            <a:ext cx="2516910" cy="762000"/>
          </a:xfrm>
          <a:prstGeom prst="wedgeRoundRectCallout">
            <a:avLst>
              <a:gd name="adj1" fmla="val -66251"/>
              <a:gd name="adj2" fmla="val 454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The first rule </a:t>
            </a:r>
            <a:r>
              <a:rPr lang="en-US" dirty="0"/>
              <a:t>builds the </a:t>
            </a:r>
          </a:p>
          <a:p>
            <a:r>
              <a:rPr lang="en-US" dirty="0"/>
              <a:t>provenance table for 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867400" y="4267200"/>
            <a:ext cx="2590800" cy="685800"/>
          </a:xfrm>
          <a:prstGeom prst="wedgeRoundRectCallout">
            <a:avLst>
              <a:gd name="adj1" fmla="val -67803"/>
              <a:gd name="adj2" fmla="val -390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The second rule </a:t>
            </a:r>
            <a:r>
              <a:rPr lang="en-US" dirty="0"/>
              <a:t>projects </a:t>
            </a:r>
          </a:p>
          <a:p>
            <a:r>
              <a:rPr lang="en-US" dirty="0"/>
              <a:t>over 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to populate </a:t>
            </a:r>
            <a:r>
              <a:rPr lang="en-US" i="1" dirty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Exploiting Provenance Information </a:t>
            </a:r>
            <a:br>
              <a:rPr lang="en-US" sz="3600" dirty="0" smtClean="0"/>
            </a:br>
            <a:r>
              <a:rPr lang="en-US" sz="3600" dirty="0" smtClean="0"/>
              <a:t>in View Adaptation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1" y="2165628"/>
            <a:ext cx="39624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 smtClean="0"/>
              <a:t>	e</a:t>
            </a:r>
            <a:r>
              <a:rPr lang="en-US" sz="2000" dirty="0" smtClean="0"/>
              <a:t>(…)  :– </a:t>
            </a:r>
            <a:r>
              <a:rPr lang="en-US" sz="2000" i="1" dirty="0" smtClean="0"/>
              <a:t> a</a:t>
            </a:r>
            <a:r>
              <a:rPr lang="en-US" sz="2000" dirty="0" smtClean="0"/>
              <a:t>(…),  </a:t>
            </a:r>
            <a:r>
              <a:rPr lang="en-US" sz="2000" i="1" dirty="0" smtClean="0"/>
              <a:t>d</a:t>
            </a:r>
            <a:r>
              <a:rPr lang="en-US" sz="2000" dirty="0" smtClean="0"/>
              <a:t>(…).</a:t>
            </a:r>
          </a:p>
          <a:p>
            <a:r>
              <a:rPr lang="en-US" sz="2000" i="1" dirty="0" smtClean="0"/>
              <a:t>	e</a:t>
            </a:r>
            <a:r>
              <a:rPr lang="en-US" sz="2000" dirty="0" smtClean="0"/>
              <a:t>(…)  </a:t>
            </a:r>
            <a:r>
              <a:rPr lang="en-US" sz="2000" dirty="0"/>
              <a:t>:–  </a:t>
            </a:r>
            <a:r>
              <a:rPr lang="en-US" sz="2000" i="1" dirty="0" smtClean="0"/>
              <a:t>c</a:t>
            </a:r>
            <a:r>
              <a:rPr lang="en-US" sz="2000" dirty="0" smtClean="0"/>
              <a:t>(…)</a:t>
            </a:r>
            <a:r>
              <a:rPr lang="en-US" sz="2000" dirty="0"/>
              <a:t>, </a:t>
            </a:r>
            <a:r>
              <a:rPr lang="en-US" sz="2000" i="1" dirty="0" smtClean="0"/>
              <a:t>g</a:t>
            </a:r>
            <a:r>
              <a:rPr lang="en-US" sz="2000" dirty="0" smtClean="0"/>
              <a:t>(…).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026" y="3483114"/>
            <a:ext cx="3940176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 smtClean="0"/>
              <a:t>	e’</a:t>
            </a:r>
            <a:r>
              <a:rPr lang="en-US" sz="2000" dirty="0" smtClean="0"/>
              <a:t>(…)  :– </a:t>
            </a:r>
            <a:r>
              <a:rPr lang="en-US" sz="2000" i="1" dirty="0" smtClean="0"/>
              <a:t> a</a:t>
            </a:r>
            <a:r>
              <a:rPr lang="en-US" sz="2000" dirty="0" smtClean="0"/>
              <a:t>(…), </a:t>
            </a:r>
            <a:r>
              <a:rPr lang="en-US" sz="2000" i="1" dirty="0" smtClean="0"/>
              <a:t>d</a:t>
            </a:r>
            <a:r>
              <a:rPr lang="en-US" sz="2000" dirty="0" smtClean="0"/>
              <a:t>(…).</a:t>
            </a:r>
          </a:p>
          <a:p>
            <a:r>
              <a:rPr lang="en-US" sz="2000" i="1" dirty="0" smtClean="0">
                <a:solidFill>
                  <a:srgbClr val="000000"/>
                </a:solidFill>
              </a:rPr>
              <a:t>	e’</a:t>
            </a:r>
            <a:r>
              <a:rPr lang="en-US" sz="2000" dirty="0" smtClean="0">
                <a:solidFill>
                  <a:srgbClr val="000000"/>
                </a:solidFill>
              </a:rPr>
              <a:t>(…)  </a:t>
            </a:r>
            <a:r>
              <a:rPr lang="en-US" sz="2000" dirty="0">
                <a:solidFill>
                  <a:srgbClr val="000000"/>
                </a:solidFill>
              </a:rPr>
              <a:t>:–  </a:t>
            </a:r>
            <a:r>
              <a:rPr lang="en-US" sz="2000" i="1" dirty="0" smtClean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(…)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</a:rPr>
              <a:t>g</a:t>
            </a:r>
            <a:r>
              <a:rPr lang="en-US" sz="2000" dirty="0" smtClean="0">
                <a:solidFill>
                  <a:srgbClr val="000000"/>
                </a:solidFill>
              </a:rPr>
              <a:t>(…), </a:t>
            </a:r>
            <a:r>
              <a:rPr lang="en-US" sz="2000" i="1" dirty="0">
                <a:solidFill>
                  <a:srgbClr val="FF0000"/>
                </a:solidFill>
              </a:rPr>
              <a:t>f</a:t>
            </a:r>
            <a:r>
              <a:rPr lang="en-US" sz="2000" dirty="0">
                <a:solidFill>
                  <a:srgbClr val="FF0000"/>
                </a:solidFill>
              </a:rPr>
              <a:t>(…</a:t>
            </a:r>
            <a:r>
              <a:rPr lang="en-US" sz="2000" dirty="0" smtClean="0">
                <a:solidFill>
                  <a:srgbClr val="FF0000"/>
                </a:solidFill>
              </a:rPr>
              <a:t>).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199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Incremental plan to compute </a:t>
            </a:r>
            <a:r>
              <a:rPr lang="en-US" sz="2400" b="1" i="1" dirty="0"/>
              <a:t>e</a:t>
            </a:r>
            <a:r>
              <a:rPr lang="en-US" sz="2400" b="1" dirty="0" smtClean="0"/>
              <a:t>’ using </a:t>
            </a:r>
            <a:r>
              <a:rPr lang="en-US" sz="2400" b="1" i="1" dirty="0" smtClean="0"/>
              <a:t>e</a:t>
            </a:r>
            <a:r>
              <a:rPr lang="en-US" sz="2400" b="1" dirty="0" smtClean="0"/>
              <a:t> (</a:t>
            </a:r>
            <a:r>
              <a:rPr lang="en-US" sz="2400" b="1" dirty="0"/>
              <a:t>faster???)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981200" y="2971800"/>
            <a:ext cx="381000" cy="381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447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Example (WITHOUT provenance):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1" y="5410200"/>
            <a:ext cx="3962402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 smtClean="0"/>
              <a:t>	e’</a:t>
            </a:r>
            <a:r>
              <a:rPr lang="en-US" sz="2000" dirty="0" smtClean="0"/>
              <a:t>(…)  :– </a:t>
            </a:r>
            <a:r>
              <a:rPr lang="en-US" sz="2000" i="1" dirty="0" smtClean="0"/>
              <a:t> e</a:t>
            </a:r>
            <a:r>
              <a:rPr lang="en-US" sz="2000" dirty="0" smtClean="0"/>
              <a:t>(…).</a:t>
            </a:r>
          </a:p>
          <a:p>
            <a:r>
              <a:rPr lang="en-US" sz="2000" i="1" dirty="0" smtClean="0">
                <a:solidFill>
                  <a:srgbClr val="000000"/>
                </a:solidFill>
              </a:rPr>
              <a:t>	e’</a:t>
            </a:r>
            <a:r>
              <a:rPr lang="en-US" sz="2000" dirty="0" smtClean="0">
                <a:solidFill>
                  <a:srgbClr val="000000"/>
                </a:solidFill>
              </a:rPr>
              <a:t>(…)  </a:t>
            </a:r>
            <a:r>
              <a:rPr lang="en-US" sz="2000" dirty="0">
                <a:solidFill>
                  <a:srgbClr val="000000"/>
                </a:solidFill>
              </a:rPr>
              <a:t>:–  </a:t>
            </a:r>
            <a:r>
              <a:rPr lang="en-US" sz="2000" i="1" dirty="0" smtClean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(…)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</a:rPr>
              <a:t>g</a:t>
            </a:r>
            <a:r>
              <a:rPr lang="en-US" sz="2000" dirty="0" smtClean="0">
                <a:solidFill>
                  <a:srgbClr val="000000"/>
                </a:solidFill>
              </a:rPr>
              <a:t>(…), </a:t>
            </a:r>
            <a:r>
              <a:rPr lang="en-US" sz="2000" i="1" dirty="0" smtClean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(…).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/>
              <a:t>   – 	</a:t>
            </a:r>
            <a:r>
              <a:rPr lang="en-US" sz="2000" i="1" dirty="0" smtClean="0"/>
              <a:t>e’</a:t>
            </a:r>
            <a:r>
              <a:rPr lang="en-US" sz="2000" dirty="0" smtClean="0"/>
              <a:t>(…)  </a:t>
            </a:r>
            <a:r>
              <a:rPr lang="en-US" sz="2000" dirty="0"/>
              <a:t>:</a:t>
            </a:r>
            <a:r>
              <a:rPr lang="en-US" sz="2000" dirty="0" smtClean="0"/>
              <a:t>–  </a:t>
            </a:r>
            <a:r>
              <a:rPr lang="en-US" sz="2000" i="1" dirty="0" smtClean="0"/>
              <a:t>c</a:t>
            </a:r>
            <a:r>
              <a:rPr lang="en-US" sz="2000" dirty="0" smtClean="0"/>
              <a:t>(…)</a:t>
            </a:r>
            <a:r>
              <a:rPr lang="en-US" sz="2000" dirty="0"/>
              <a:t>, </a:t>
            </a:r>
            <a:r>
              <a:rPr lang="en-US" sz="2000" i="1" dirty="0" smtClean="0"/>
              <a:t>g</a:t>
            </a:r>
            <a:r>
              <a:rPr lang="en-US" sz="2000" dirty="0" smtClean="0"/>
              <a:t>(…).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2971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 revision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029200" y="3200400"/>
            <a:ext cx="2514600" cy="685800"/>
          </a:xfrm>
          <a:prstGeom prst="wedgeRoundRectCallout">
            <a:avLst>
              <a:gd name="adj1" fmla="val -66251"/>
              <a:gd name="adj2" fmla="val 454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</a:t>
            </a:r>
            <a:r>
              <a:rPr lang="en-US" dirty="0" smtClean="0"/>
              <a:t>ost ≈ </a:t>
            </a:r>
          </a:p>
          <a:p>
            <a:r>
              <a:rPr lang="en-US" dirty="0" smtClean="0"/>
              <a:t>2-way join + 3-way join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105400" y="5562600"/>
            <a:ext cx="2782455" cy="793749"/>
          </a:xfrm>
          <a:prstGeom prst="wedgeRoundRectCallout">
            <a:avLst>
              <a:gd name="adj1" fmla="val -68326"/>
              <a:gd name="adj2" fmla="val 572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</a:t>
            </a:r>
            <a:r>
              <a:rPr lang="en-US" dirty="0" smtClean="0"/>
              <a:t>ost ≈ </a:t>
            </a:r>
          </a:p>
          <a:p>
            <a:r>
              <a:rPr lang="en-US" dirty="0" smtClean="0"/>
              <a:t>2-way join + 3-way join…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1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2165628"/>
            <a:ext cx="57150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/>
              <a:t>	e</a:t>
            </a:r>
            <a:r>
              <a:rPr lang="en-US" sz="2000" dirty="0"/>
              <a:t>(…) :– </a:t>
            </a:r>
            <a:r>
              <a:rPr lang="en-US" sz="2000" i="1" dirty="0"/>
              <a:t>m</a:t>
            </a:r>
            <a:r>
              <a:rPr lang="en-US" sz="2000" baseline="-25000" dirty="0"/>
              <a:t>1</a:t>
            </a:r>
            <a:r>
              <a:rPr lang="en-US" sz="2000" dirty="0"/>
              <a:t>(…</a:t>
            </a:r>
            <a:r>
              <a:rPr lang="en-US" sz="2000" dirty="0" smtClean="0"/>
              <a:t>). 		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(...)   :– </a:t>
            </a:r>
            <a:r>
              <a:rPr lang="en-US" sz="2000" i="1" dirty="0" smtClean="0"/>
              <a:t> a</a:t>
            </a:r>
            <a:r>
              <a:rPr lang="en-US" sz="2000" dirty="0" smtClean="0"/>
              <a:t>(…), </a:t>
            </a:r>
            <a:r>
              <a:rPr lang="en-US" sz="2000" i="1" dirty="0" smtClean="0"/>
              <a:t>d</a:t>
            </a:r>
            <a:r>
              <a:rPr lang="en-US" sz="2000" dirty="0" smtClean="0"/>
              <a:t>(…).</a:t>
            </a:r>
            <a:endParaRPr lang="en-US" sz="2000" dirty="0"/>
          </a:p>
          <a:p>
            <a:r>
              <a:rPr lang="en-US" sz="2000" i="1" dirty="0"/>
              <a:t>	e</a:t>
            </a:r>
            <a:r>
              <a:rPr lang="en-US" sz="2000" dirty="0"/>
              <a:t>(…)</a:t>
            </a:r>
            <a:r>
              <a:rPr lang="en-US" sz="2000" i="1" dirty="0"/>
              <a:t> </a:t>
            </a:r>
            <a:r>
              <a:rPr lang="en-US" sz="2000" dirty="0"/>
              <a:t>:</a:t>
            </a:r>
            <a:r>
              <a:rPr lang="en-US" sz="2000" dirty="0" smtClean="0"/>
              <a:t>– </a:t>
            </a:r>
            <a:r>
              <a:rPr lang="en-US" sz="2000" i="1" dirty="0"/>
              <a:t>m</a:t>
            </a:r>
            <a:r>
              <a:rPr lang="en-US" sz="2000" baseline="-25000" dirty="0"/>
              <a:t>2</a:t>
            </a:r>
            <a:r>
              <a:rPr lang="en-US" sz="2000" dirty="0"/>
              <a:t>(…</a:t>
            </a:r>
            <a:r>
              <a:rPr lang="en-US" sz="2000" dirty="0" smtClean="0"/>
              <a:t>).</a:t>
            </a:r>
            <a:r>
              <a:rPr lang="en-US" sz="2000" i="1" dirty="0" smtClean="0"/>
              <a:t>		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(,</a:t>
            </a:r>
            <a:r>
              <a:rPr lang="en-US" sz="2000" dirty="0"/>
              <a:t>...)  :–  </a:t>
            </a:r>
            <a:r>
              <a:rPr lang="en-US" sz="2000" i="1" dirty="0" smtClean="0"/>
              <a:t>c</a:t>
            </a:r>
            <a:r>
              <a:rPr lang="en-US" sz="2000" dirty="0" smtClean="0"/>
              <a:t>(…)</a:t>
            </a:r>
            <a:r>
              <a:rPr lang="en-US" sz="2000" dirty="0"/>
              <a:t>, </a:t>
            </a:r>
            <a:r>
              <a:rPr lang="en-US" sz="2000" i="1" dirty="0"/>
              <a:t>g</a:t>
            </a:r>
            <a:r>
              <a:rPr lang="en-US" sz="2000" dirty="0" smtClean="0"/>
              <a:t>(…).		</a:t>
            </a: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708024" y="3559314"/>
            <a:ext cx="5692776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/>
              <a:t>	e’</a:t>
            </a:r>
            <a:r>
              <a:rPr lang="en-US" sz="2000" dirty="0"/>
              <a:t>(…) :– </a:t>
            </a:r>
            <a:r>
              <a:rPr lang="en-US" sz="2000" i="1" dirty="0"/>
              <a:t>m</a:t>
            </a:r>
            <a:r>
              <a:rPr lang="en-US" sz="2000" baseline="-25000" dirty="0"/>
              <a:t>1</a:t>
            </a:r>
            <a:r>
              <a:rPr lang="en-US" sz="2000" dirty="0"/>
              <a:t>(...</a:t>
            </a:r>
            <a:r>
              <a:rPr lang="en-US" sz="2000" dirty="0" smtClean="0"/>
              <a:t>).		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/>
              <a:t>’</a:t>
            </a:r>
            <a:r>
              <a:rPr lang="en-US" sz="2000" dirty="0" smtClean="0"/>
              <a:t>(…) </a:t>
            </a:r>
            <a:r>
              <a:rPr lang="en-US" sz="2000" dirty="0"/>
              <a:t>:– </a:t>
            </a:r>
            <a:r>
              <a:rPr lang="en-US" sz="2000" i="1" dirty="0" smtClean="0"/>
              <a:t> a</a:t>
            </a:r>
            <a:r>
              <a:rPr lang="en-US" sz="2000" dirty="0" smtClean="0"/>
              <a:t>(…),  </a:t>
            </a:r>
            <a:r>
              <a:rPr lang="en-US" sz="2000" i="1" dirty="0" smtClean="0"/>
              <a:t>d</a:t>
            </a:r>
            <a:r>
              <a:rPr lang="en-US" sz="2000" dirty="0" smtClean="0"/>
              <a:t>(…).	</a:t>
            </a:r>
            <a:r>
              <a:rPr lang="en-US" sz="2000" i="1" dirty="0"/>
              <a:t>	e’</a:t>
            </a:r>
            <a:r>
              <a:rPr lang="en-US" sz="2000" dirty="0"/>
              <a:t>(…)</a:t>
            </a:r>
            <a:r>
              <a:rPr lang="en-US" sz="2000" i="1" dirty="0"/>
              <a:t> </a:t>
            </a:r>
            <a:r>
              <a:rPr lang="en-US" sz="2000" dirty="0"/>
              <a:t>:– 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2</a:t>
            </a:r>
            <a:r>
              <a:rPr lang="en-US" sz="2000" dirty="0"/>
              <a:t>(…</a:t>
            </a:r>
            <a:r>
              <a:rPr lang="en-US" sz="2000" dirty="0" smtClean="0"/>
              <a:t>).</a:t>
            </a:r>
            <a:r>
              <a:rPr lang="en-US" sz="2000" i="1" dirty="0" smtClean="0"/>
              <a:t>		m</a:t>
            </a:r>
            <a:r>
              <a:rPr lang="en-US" sz="2000" baseline="-25000" dirty="0" smtClean="0"/>
              <a:t>2</a:t>
            </a:r>
            <a:r>
              <a:rPr lang="en-US" sz="2000" dirty="0"/>
              <a:t>’</a:t>
            </a:r>
            <a:r>
              <a:rPr lang="en-US" sz="2000" dirty="0" smtClean="0"/>
              <a:t>(…)  </a:t>
            </a:r>
            <a:r>
              <a:rPr lang="en-US" sz="2000" dirty="0"/>
              <a:t>:–  </a:t>
            </a:r>
            <a:r>
              <a:rPr lang="en-US" sz="2000" i="1" dirty="0" smtClean="0"/>
              <a:t>c</a:t>
            </a:r>
            <a:r>
              <a:rPr lang="en-US" sz="2000" dirty="0" smtClean="0"/>
              <a:t>(…)</a:t>
            </a:r>
            <a:r>
              <a:rPr lang="en-US" sz="2000" dirty="0"/>
              <a:t>, </a:t>
            </a:r>
            <a:r>
              <a:rPr lang="en-US" sz="2000" i="1" dirty="0" smtClean="0"/>
              <a:t>g</a:t>
            </a:r>
            <a:r>
              <a:rPr lang="en-US" sz="2000" dirty="0" smtClean="0"/>
              <a:t>(…), </a:t>
            </a:r>
            <a:r>
              <a:rPr lang="en-US" sz="2000" i="1" dirty="0">
                <a:solidFill>
                  <a:srgbClr val="FF0000"/>
                </a:solidFill>
              </a:rPr>
              <a:t>f</a:t>
            </a:r>
            <a:r>
              <a:rPr lang="en-US" sz="2000" dirty="0">
                <a:solidFill>
                  <a:srgbClr val="FF0000"/>
                </a:solidFill>
              </a:rPr>
              <a:t>(…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719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Incremental plan to compute </a:t>
            </a:r>
            <a:r>
              <a:rPr lang="en-US" sz="2400" b="1" i="1" dirty="0"/>
              <a:t>e</a:t>
            </a:r>
            <a:r>
              <a:rPr lang="en-US" sz="2400" b="1" dirty="0" smtClean="0"/>
              <a:t>’ </a:t>
            </a:r>
            <a:r>
              <a:rPr lang="en-US" sz="2400" b="1" dirty="0"/>
              <a:t>(and mapping tables)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133600" y="3071614"/>
            <a:ext cx="381000" cy="381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317486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Same example (but WITH </a:t>
            </a:r>
            <a:r>
              <a:rPr lang="en-US" sz="2400" b="1" dirty="0"/>
              <a:t>provenance):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5410200"/>
            <a:ext cx="56388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 smtClean="0"/>
              <a:t>	e</a:t>
            </a:r>
            <a:r>
              <a:rPr lang="en-US" sz="2000" i="1" dirty="0"/>
              <a:t>’</a:t>
            </a:r>
            <a:r>
              <a:rPr lang="en-US" sz="2000" dirty="0"/>
              <a:t>(…) :– 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’(.</a:t>
            </a:r>
            <a:r>
              <a:rPr lang="en-US" sz="2000" dirty="0"/>
              <a:t>..</a:t>
            </a:r>
            <a:r>
              <a:rPr lang="en-US" sz="2000" dirty="0" smtClean="0"/>
              <a:t>). 		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/>
              <a:t>’</a:t>
            </a:r>
            <a:r>
              <a:rPr lang="en-US" sz="2000" dirty="0" smtClean="0"/>
              <a:t>(…) </a:t>
            </a:r>
            <a:r>
              <a:rPr lang="en-US" sz="2000" dirty="0"/>
              <a:t>:– 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(.</a:t>
            </a:r>
            <a:r>
              <a:rPr lang="en-US" sz="2000" dirty="0"/>
              <a:t>..</a:t>
            </a:r>
            <a:r>
              <a:rPr lang="en-US" sz="2000" dirty="0" smtClean="0"/>
              <a:t>).</a:t>
            </a:r>
            <a:endParaRPr lang="en-US" sz="2000" dirty="0"/>
          </a:p>
          <a:p>
            <a:r>
              <a:rPr lang="en-US" sz="2000" i="1" dirty="0"/>
              <a:t>	e’</a:t>
            </a:r>
            <a:r>
              <a:rPr lang="en-US" sz="2000" dirty="0"/>
              <a:t>(…)</a:t>
            </a:r>
            <a:r>
              <a:rPr lang="en-US" sz="2000" i="1" dirty="0"/>
              <a:t> </a:t>
            </a:r>
            <a:r>
              <a:rPr lang="en-US" sz="2000" dirty="0"/>
              <a:t>:– 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’(.</a:t>
            </a:r>
            <a:r>
              <a:rPr lang="en-US" sz="2000" dirty="0"/>
              <a:t>..</a:t>
            </a:r>
            <a:r>
              <a:rPr lang="en-US" sz="2000" dirty="0" smtClean="0"/>
              <a:t>).</a:t>
            </a:r>
            <a:r>
              <a:rPr lang="en-US" sz="2000" i="1" dirty="0" smtClean="0"/>
              <a:t>		m</a:t>
            </a:r>
            <a:r>
              <a:rPr lang="en-US" sz="2000" baseline="-25000" dirty="0" smtClean="0"/>
              <a:t>2</a:t>
            </a:r>
            <a:r>
              <a:rPr lang="en-US" sz="2000" dirty="0"/>
              <a:t>’</a:t>
            </a:r>
            <a:r>
              <a:rPr lang="en-US" sz="2000" dirty="0" smtClean="0"/>
              <a:t>(.</a:t>
            </a:r>
            <a:r>
              <a:rPr lang="en-US" sz="2000" dirty="0"/>
              <a:t>..)  :– 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(..</a:t>
            </a:r>
            <a:r>
              <a:rPr lang="en-US" sz="2000" dirty="0"/>
              <a:t>.), </a:t>
            </a:r>
            <a:r>
              <a:rPr lang="en-US" sz="2000" i="1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(…).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64C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How Provenance Information </a:t>
            </a:r>
            <a:br>
              <a:rPr lang="en-US" sz="3600" dirty="0"/>
            </a:br>
            <a:r>
              <a:rPr lang="en-US" sz="3600" dirty="0"/>
              <a:t>Enables New </a:t>
            </a:r>
            <a:r>
              <a:rPr lang="en-US" sz="3600" dirty="0" smtClean="0"/>
              <a:t>Rewritings (cont’d)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3048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 revision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400800" y="3124200"/>
            <a:ext cx="2514600" cy="685800"/>
          </a:xfrm>
          <a:prstGeom prst="wedgeRoundRectCallout">
            <a:avLst>
              <a:gd name="adj1" fmla="val -66251"/>
              <a:gd name="adj2" fmla="val 454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</a:t>
            </a:r>
            <a:r>
              <a:rPr lang="en-US" dirty="0" smtClean="0"/>
              <a:t>ost ≈ </a:t>
            </a:r>
          </a:p>
          <a:p>
            <a:r>
              <a:rPr lang="en-US" dirty="0" smtClean="0"/>
              <a:t>2-way join + 3-way join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477000" y="5334000"/>
            <a:ext cx="1524000" cy="685800"/>
          </a:xfrm>
          <a:prstGeom prst="wedgeRoundRectCallout">
            <a:avLst>
              <a:gd name="adj1" fmla="val -69006"/>
              <a:gd name="adj2" fmla="val -168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</a:t>
            </a:r>
            <a:r>
              <a:rPr lang="en-US" dirty="0" smtClean="0"/>
              <a:t>ost ≈ </a:t>
            </a:r>
          </a:p>
          <a:p>
            <a:r>
              <a:rPr lang="en-US" dirty="0" smtClean="0"/>
              <a:t>2-way join!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1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Synthetic workload based on SWISS-PROT biological dataset</a:t>
            </a:r>
          </a:p>
          <a:p>
            <a:r>
              <a:rPr lang="en-US" dirty="0"/>
              <a:t>Generate source tables, mappings, changes to mappings and data</a:t>
            </a:r>
          </a:p>
          <a:p>
            <a:pPr lvl="1"/>
            <a:r>
              <a:rPr lang="en-US" dirty="0"/>
              <a:t>Changes to mapping definitions guided by empirical observations of schema changes in practice</a:t>
            </a:r>
          </a:p>
          <a:p>
            <a:r>
              <a:rPr lang="en-US" dirty="0"/>
              <a:t>Start with 16 source relations, 24 views</a:t>
            </a:r>
          </a:p>
          <a:p>
            <a:r>
              <a:rPr lang="en-US" dirty="0" smtClean="0"/>
              <a:t>Apply sequences </a:t>
            </a:r>
            <a:r>
              <a:rPr lang="en-US" dirty="0"/>
              <a:t>of 24 “primitive modifications” to view definitions</a:t>
            </a:r>
          </a:p>
          <a:p>
            <a:pPr lvl="1"/>
            <a:r>
              <a:rPr lang="en-US" dirty="0"/>
              <a:t>add/drop column in rule head, add/drop data source for view, add correspondence table, reorder columns,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Highlights of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89688"/>
            <a:ext cx="7162800" cy="476208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905000" y="1143000"/>
            <a:ext cx="2057400" cy="609600"/>
          </a:xfrm>
          <a:prstGeom prst="wedgeRoundRectCallout">
            <a:avLst>
              <a:gd name="adj1" fmla="val 84061"/>
              <a:gd name="adj2" fmla="val 10955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 speedup ~40%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845908" y="1143000"/>
            <a:ext cx="2057400" cy="609600"/>
          </a:xfrm>
          <a:prstGeom prst="wedgeRoundRectCallout">
            <a:avLst>
              <a:gd name="adj1" fmla="val 77673"/>
              <a:gd name="adj2" fmla="val 18079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 speedup ~80%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905000" y="3714690"/>
            <a:ext cx="2057400" cy="609600"/>
          </a:xfrm>
          <a:prstGeom prst="wedgeRoundRectCallout">
            <a:avLst>
              <a:gd name="adj1" fmla="val 87601"/>
              <a:gd name="adj2" fmla="val 7648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 speedup ~20%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867400" y="3714690"/>
            <a:ext cx="2057400" cy="609600"/>
          </a:xfrm>
          <a:prstGeom prst="wedgeRoundRectCallout">
            <a:avLst>
              <a:gd name="adj1" fmla="val 77587"/>
              <a:gd name="adj2" fmla="val 9804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 speedup ~45%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62292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without provenance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62292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provenance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629251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mapping</a:t>
            </a:r>
          </a:p>
          <a:p>
            <a:r>
              <a:rPr lang="en-US" sz="2000" dirty="0" smtClean="0"/>
              <a:t>changes</a:t>
            </a:r>
          </a:p>
          <a:p>
            <a:r>
              <a:rPr lang="en-US" sz="2000" dirty="0" smtClean="0"/>
              <a:t>only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839051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mapping</a:t>
            </a:r>
          </a:p>
          <a:p>
            <a:r>
              <a:rPr lang="en-US" sz="2000" dirty="0" smtClean="0"/>
              <a:t>changes</a:t>
            </a:r>
          </a:p>
          <a:p>
            <a:r>
              <a:rPr lang="en-US" sz="2000" dirty="0" smtClean="0"/>
              <a:t>+ data</a:t>
            </a:r>
          </a:p>
          <a:p>
            <a:r>
              <a:rPr lang="en-US" sz="2000" dirty="0" smtClean="0"/>
              <a:t>changes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930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pPr>
              <a:spcBef>
                <a:spcPts val="1272"/>
              </a:spcBef>
            </a:pPr>
            <a:r>
              <a:rPr lang="en-US" dirty="0" smtClean="0"/>
              <a:t>We’ve shown that optimized </a:t>
            </a:r>
            <a:r>
              <a:rPr lang="en-US" dirty="0"/>
              <a:t>change propagation is feasible, and can yield large speedups</a:t>
            </a:r>
          </a:p>
          <a:p>
            <a:pPr lvl="1">
              <a:spcBef>
                <a:spcPts val="1272"/>
              </a:spcBef>
            </a:pPr>
            <a:r>
              <a:rPr lang="en-US" dirty="0"/>
              <a:t>Can handle updates to </a:t>
            </a:r>
            <a:r>
              <a:rPr lang="en-US" b="1" dirty="0"/>
              <a:t>mappings</a:t>
            </a:r>
            <a:r>
              <a:rPr lang="en-US" dirty="0"/>
              <a:t>, </a:t>
            </a:r>
            <a:r>
              <a:rPr lang="en-US" b="1" dirty="0"/>
              <a:t>data</a:t>
            </a:r>
            <a:r>
              <a:rPr lang="en-US" dirty="0"/>
              <a:t>, or </a:t>
            </a:r>
            <a:r>
              <a:rPr lang="en-US" b="1" dirty="0"/>
              <a:t>both</a:t>
            </a:r>
            <a:r>
              <a:rPr lang="en-US" dirty="0"/>
              <a:t> via a </a:t>
            </a:r>
            <a:r>
              <a:rPr lang="en-US" b="1" dirty="0"/>
              <a:t>generic</a:t>
            </a:r>
            <a:r>
              <a:rPr lang="en-US" dirty="0"/>
              <a:t> reformulation </a:t>
            </a:r>
            <a:r>
              <a:rPr lang="en-US" dirty="0" smtClean="0"/>
              <a:t>engine based on </a:t>
            </a:r>
            <a:r>
              <a:rPr lang="en-US" b="1" dirty="0" smtClean="0"/>
              <a:t>optimizing queries using materialized views</a:t>
            </a:r>
            <a:endParaRPr lang="en-US" dirty="0"/>
          </a:p>
          <a:p>
            <a:pPr>
              <a:spcBef>
                <a:spcPts val="1272"/>
              </a:spcBef>
            </a:pPr>
            <a:r>
              <a:rPr lang="en-US" dirty="0"/>
              <a:t>For systems like </a:t>
            </a:r>
            <a:r>
              <a:rPr lang="en-US" cap="small" dirty="0"/>
              <a:t>Orchestra</a:t>
            </a:r>
            <a:r>
              <a:rPr lang="en-US" dirty="0"/>
              <a:t> that store provenance information, even more opportunities for optimization</a:t>
            </a:r>
          </a:p>
          <a:p>
            <a:pPr lvl="1">
              <a:spcBef>
                <a:spcPts val="1272"/>
              </a:spcBef>
            </a:pPr>
            <a:r>
              <a:rPr lang="en-US" dirty="0"/>
              <a:t>Easy to retrofit any </a:t>
            </a:r>
            <a:r>
              <a:rPr lang="en-US" dirty="0" err="1"/>
              <a:t>Datalog</a:t>
            </a:r>
            <a:r>
              <a:rPr lang="en-US" dirty="0"/>
              <a:t>-based system </a:t>
            </a:r>
            <a:r>
              <a:rPr lang="en-US" dirty="0" smtClean="0"/>
              <a:t>(e.g., LogicBlox) to </a:t>
            </a:r>
            <a:r>
              <a:rPr lang="en-US" dirty="0"/>
              <a:t>store same kind of provenance information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(Benefits must be balanced with storage costs…)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Related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b="1" dirty="0" smtClean="0"/>
              <a:t>Incremental view maintenance </a:t>
            </a:r>
            <a:r>
              <a:rPr lang="en-US" sz="1900" dirty="0" smtClean="0"/>
              <a:t>[Blakeley+ 86], </a:t>
            </a:r>
            <a:r>
              <a:rPr lang="en-US" sz="2000" dirty="0" smtClean="0"/>
              <a:t>[Gupta+ 93], ...</a:t>
            </a:r>
            <a:endParaRPr lang="en-US" sz="2400" dirty="0" smtClean="0"/>
          </a:p>
          <a:p>
            <a:pPr lvl="1"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“deltas” </a:t>
            </a:r>
            <a:r>
              <a:rPr lang="en-US" sz="1900" dirty="0" smtClean="0"/>
              <a:t>[Gupta+ 93]</a:t>
            </a:r>
            <a:r>
              <a:rPr lang="en-US" dirty="0" smtClean="0"/>
              <a:t>: an early form of our </a:t>
            </a:r>
            <a:r>
              <a:rPr lang="en-US" dirty="0" smtClean="0">
                <a:latin typeface="msbm10"/>
              </a:rPr>
              <a:t>Z</a:t>
            </a:r>
            <a:r>
              <a:rPr lang="en-US" dirty="0" smtClean="0"/>
              <a:t>-relations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b="1" dirty="0" smtClean="0"/>
              <a:t>Answering queries using views </a:t>
            </a:r>
            <a:r>
              <a:rPr lang="en-US" sz="2000" dirty="0" smtClean="0"/>
              <a:t>[Levy+ 95], [</a:t>
            </a:r>
            <a:r>
              <a:rPr lang="en-US" sz="2000" dirty="0" err="1" smtClean="0"/>
              <a:t>Chaudhuri</a:t>
            </a:r>
            <a:r>
              <a:rPr lang="en-US" sz="2000" dirty="0" smtClean="0"/>
              <a:t>+ 95], [</a:t>
            </a:r>
            <a:r>
              <a:rPr lang="en-US" sz="2000" dirty="0" err="1" smtClean="0"/>
              <a:t>Afrati&amp;Pavlaki</a:t>
            </a:r>
            <a:r>
              <a:rPr lang="en-US" sz="2000" dirty="0" smtClean="0"/>
              <a:t> 06], </a:t>
            </a:r>
            <a:r>
              <a:rPr lang="en-US" sz="2000" dirty="0" err="1" smtClean="0"/>
              <a:t>Chase&amp;Backchase</a:t>
            </a:r>
            <a:r>
              <a:rPr lang="en-US" sz="2000" dirty="0" smtClean="0"/>
              <a:t> [</a:t>
            </a:r>
            <a:r>
              <a:rPr lang="en-US" sz="2000" dirty="0" err="1" smtClean="0"/>
              <a:t>Deutsch,Popa,Tannen</a:t>
            </a:r>
            <a:r>
              <a:rPr lang="en-US" sz="2000" dirty="0" smtClean="0"/>
              <a:t> 99], ...</a:t>
            </a:r>
            <a:endParaRPr lang="en-US" dirty="0" smtClean="0"/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b="1" dirty="0" smtClean="0"/>
              <a:t>Bag-containment/bag-equivalence of </a:t>
            </a:r>
            <a:r>
              <a:rPr lang="en-US" b="1" dirty="0" err="1" smtClean="0"/>
              <a:t>CQs/UCQs</a:t>
            </a:r>
            <a:r>
              <a:rPr lang="en-US" b="1" dirty="0" smtClean="0"/>
              <a:t> </a:t>
            </a:r>
            <a:r>
              <a:rPr lang="en-US" sz="2000" dirty="0"/>
              <a:t>[</a:t>
            </a:r>
            <a:r>
              <a:rPr lang="en-US" sz="2000" dirty="0" err="1"/>
              <a:t>Lovász</a:t>
            </a:r>
            <a:r>
              <a:rPr lang="en-US" sz="2000" dirty="0"/>
              <a:t> 67], </a:t>
            </a:r>
            <a:r>
              <a:rPr lang="en-US" sz="2000" dirty="0" smtClean="0"/>
              <a:t>[</a:t>
            </a:r>
            <a:r>
              <a:rPr lang="en-US" sz="2000" dirty="0" err="1" smtClean="0"/>
              <a:t>Chaudhuri&amp;Vardi</a:t>
            </a:r>
            <a:r>
              <a:rPr lang="en-US" sz="2000" dirty="0" smtClean="0"/>
              <a:t> 93], [</a:t>
            </a:r>
            <a:r>
              <a:rPr lang="en-US" sz="2000" dirty="0" err="1" smtClean="0"/>
              <a:t>Ioannidis&amp;Ramakrishnan</a:t>
            </a:r>
            <a:r>
              <a:rPr lang="en-US" sz="2000" dirty="0" smtClean="0"/>
              <a:t> 95], [Cohen+ 99], [</a:t>
            </a:r>
            <a:r>
              <a:rPr lang="en-US" sz="2000" dirty="0" err="1" smtClean="0"/>
              <a:t>Jayram</a:t>
            </a:r>
            <a:r>
              <a:rPr lang="en-US" sz="2000" dirty="0" smtClean="0"/>
              <a:t>+ 06]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b="1" dirty="0" smtClean="0"/>
              <a:t>View adaptation </a:t>
            </a:r>
            <a:r>
              <a:rPr lang="en-US" sz="2000" dirty="0" smtClean="0"/>
              <a:t>[</a:t>
            </a:r>
            <a:r>
              <a:rPr lang="en-US" sz="2000" dirty="0" err="1" smtClean="0"/>
              <a:t>Mohania&amp;Dong</a:t>
            </a:r>
            <a:r>
              <a:rPr lang="en-US" sz="2000" dirty="0" smtClean="0"/>
              <a:t> 96], [Gupta+ 01]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705B-D4F4-4AF2-AC8B-09919D94C8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b="1" dirty="0"/>
              <a:t>Mapping evolution </a:t>
            </a:r>
            <a:r>
              <a:rPr lang="en-US" sz="2000" dirty="0"/>
              <a:t>[</a:t>
            </a:r>
            <a:r>
              <a:rPr lang="en-US" sz="2000" dirty="0" err="1"/>
              <a:t>Velegrakis</a:t>
            </a:r>
            <a:r>
              <a:rPr lang="en-US" sz="2000" dirty="0"/>
              <a:t>+ 03]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b="1" dirty="0"/>
              <a:t>Recursively-compiled view maintenance plans </a:t>
            </a:r>
            <a:r>
              <a:rPr lang="en-US" sz="2000" dirty="0"/>
              <a:t>[Ahmad&amp;Koch 09, Koch 10]</a:t>
            </a:r>
            <a:endParaRPr lang="en-US" dirty="0"/>
          </a:p>
          <a:p>
            <a:r>
              <a:rPr lang="en-US" b="1"/>
              <a:t>Data exchange </a:t>
            </a:r>
            <a:r>
              <a:rPr lang="en-US" sz="2400"/>
              <a:t>[Fagin+05]</a:t>
            </a:r>
            <a:r>
              <a:rPr lang="en-US"/>
              <a:t>, </a:t>
            </a:r>
            <a:r>
              <a:rPr lang="en-US" b="1"/>
              <a:t>P2P data exchange </a:t>
            </a:r>
            <a:r>
              <a:rPr lang="en-US" sz="2400"/>
              <a:t>[Fuxman+05]</a:t>
            </a:r>
          </a:p>
          <a:p>
            <a:r>
              <a:rPr lang="en-US" b="1"/>
              <a:t>Youtopia</a:t>
            </a:r>
            <a:r>
              <a:rPr lang="en-US"/>
              <a:t> </a:t>
            </a:r>
            <a:r>
              <a:rPr lang="en-US" sz="2400"/>
              <a:t>[Koch09]</a:t>
            </a:r>
          </a:p>
          <a:p>
            <a:r>
              <a:rPr lang="en-US" b="1"/>
              <a:t>Mapping adaptation </a:t>
            </a:r>
            <a:r>
              <a:rPr lang="en-US" sz="2400"/>
              <a:t>[Yu&amp;Popa05]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2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Change Propagation: a Problem of </a:t>
            </a:r>
            <a:br>
              <a:rPr lang="en-US" smtClean="0"/>
            </a:br>
            <a:r>
              <a:rPr lang="en-US" smtClean="0"/>
              <a:t>Computing Differences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705B-D4F4-4AF2-AC8B-09919D94C8C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42"/>
          <p:cNvGrpSpPr/>
          <p:nvPr/>
        </p:nvGrpSpPr>
        <p:grpSpPr>
          <a:xfrm>
            <a:off x="990600" y="2895600"/>
            <a:ext cx="2743200" cy="923330"/>
            <a:chOff x="990600" y="2895600"/>
            <a:chExt cx="2743200" cy="923330"/>
          </a:xfrm>
        </p:grpSpPr>
        <p:sp>
          <p:nvSpPr>
            <p:cNvPr id="6" name="Flowchart: Magnetic Disk 5"/>
            <p:cNvSpPr/>
            <p:nvPr/>
          </p:nvSpPr>
          <p:spPr>
            <a:xfrm>
              <a:off x="3200400" y="3048000"/>
              <a:ext cx="533400" cy="6096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smtClean="0"/>
                <a:t>R</a:t>
              </a:r>
              <a:r>
                <a:rPr lang="en-US" baseline="30000" smtClean="0">
                  <a:latin typeface="cmmi10"/>
                </a:rPr>
                <a:t>¢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28956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 to </a:t>
              </a:r>
              <a:r>
                <a:rPr lang="en-US" b="1" dirty="0" smtClean="0"/>
                <a:t>source data</a:t>
              </a:r>
              <a:r>
                <a:rPr lang="en-US" dirty="0" smtClean="0"/>
                <a:t> (difference </a:t>
              </a:r>
              <a:r>
                <a:rPr lang="en-US" dirty="0" err="1" smtClean="0"/>
                <a:t>wrt</a:t>
              </a:r>
              <a:r>
                <a:rPr lang="en-US" dirty="0" smtClean="0"/>
                <a:t> current version)</a:t>
              </a:r>
            </a:p>
          </p:txBody>
        </p:sp>
      </p:grpSp>
      <p:grpSp>
        <p:nvGrpSpPr>
          <p:cNvPr id="9" name="Group 34"/>
          <p:cNvGrpSpPr/>
          <p:nvPr/>
        </p:nvGrpSpPr>
        <p:grpSpPr>
          <a:xfrm>
            <a:off x="4191000" y="3035918"/>
            <a:ext cx="3429000" cy="926482"/>
            <a:chOff x="4191000" y="3035918"/>
            <a:chExt cx="3429000" cy="926482"/>
          </a:xfrm>
        </p:grpSpPr>
        <p:sp>
          <p:nvSpPr>
            <p:cNvPr id="8" name="Flowchart: Magnetic Disk 7"/>
            <p:cNvSpPr/>
            <p:nvPr/>
          </p:nvSpPr>
          <p:spPr>
            <a:xfrm>
              <a:off x="7086600" y="3048000"/>
              <a:ext cx="533400" cy="6096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smtClean="0"/>
                <a:t>V</a:t>
              </a:r>
              <a:r>
                <a:rPr lang="en-US" baseline="30000" smtClean="0">
                  <a:latin typeface="cmmi10"/>
                </a:rPr>
                <a:t>¢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303907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compute change to materialized view (difference)</a:t>
              </a:r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1000" y="303591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Goal:</a:t>
              </a:r>
              <a:endParaRPr lang="en-US" b="1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43000" y="56020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to </a:t>
            </a:r>
            <a:r>
              <a:rPr lang="en-US" b="1" dirty="0" smtClean="0"/>
              <a:t>view definition</a:t>
            </a:r>
            <a:r>
              <a:rPr lang="en-US" dirty="0" smtClean="0"/>
              <a:t> (another kind of difference)</a:t>
            </a:r>
          </a:p>
        </p:txBody>
      </p:sp>
      <p:grpSp>
        <p:nvGrpSpPr>
          <p:cNvPr id="11" name="Group 36"/>
          <p:cNvGrpSpPr/>
          <p:nvPr/>
        </p:nvGrpSpPr>
        <p:grpSpPr>
          <a:xfrm>
            <a:off x="4343400" y="5598917"/>
            <a:ext cx="3352800" cy="649483"/>
            <a:chOff x="4343400" y="5598917"/>
            <a:chExt cx="3352800" cy="649483"/>
          </a:xfrm>
        </p:grpSpPr>
        <p:sp>
          <p:nvSpPr>
            <p:cNvPr id="25" name="Flowchart: Magnetic Disk 24"/>
            <p:cNvSpPr/>
            <p:nvPr/>
          </p:nvSpPr>
          <p:spPr>
            <a:xfrm>
              <a:off x="7162800" y="5610999"/>
              <a:ext cx="533400" cy="6096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smtClean="0"/>
                <a:t>V</a:t>
              </a:r>
              <a:r>
                <a:rPr lang="en-US" baseline="30000" smtClean="0">
                  <a:latin typeface="cmmi10"/>
                </a:rPr>
                <a:t>¢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29200" y="560206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compute change to materialized view</a:t>
              </a:r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3400" y="5598917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Goal:</a:t>
              </a:r>
              <a:endParaRPr lang="en-US" b="1"/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85800" y="4186535"/>
            <a:ext cx="7239000" cy="1230363"/>
            <a:chOff x="685800" y="4186535"/>
            <a:chExt cx="7239000" cy="1230363"/>
          </a:xfrm>
        </p:grpSpPr>
        <p:sp>
          <p:nvSpPr>
            <p:cNvPr id="22" name="Flowchart: Magnetic Disk 21"/>
            <p:cNvSpPr/>
            <p:nvPr/>
          </p:nvSpPr>
          <p:spPr>
            <a:xfrm>
              <a:off x="3276600" y="4788932"/>
              <a:ext cx="533400" cy="6096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smtClean="0"/>
                <a:t>R</a:t>
              </a:r>
              <a:endParaRPr lang="en-US" i="1"/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5715000" y="4788932"/>
              <a:ext cx="533400" cy="6096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smtClean="0"/>
                <a:t>V</a:t>
              </a:r>
              <a:endParaRPr lang="en-US" i="1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038600" y="5093732"/>
              <a:ext cx="1524000" cy="7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362200" y="4770567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source data</a:t>
              </a:r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0800" y="4770567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materialized view</a:t>
              </a:r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43000" y="4788932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Given:</a:t>
              </a:r>
              <a:endParaRPr lang="en-US" b="1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62400" y="4648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view definition</a:t>
              </a:r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5800" y="4186535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View adaptation</a:t>
              </a:r>
              <a:endParaRPr lang="en-US" sz="2400" dirty="0"/>
            </a:p>
          </p:txBody>
        </p:sp>
      </p:grpSp>
      <p:grpSp>
        <p:nvGrpSpPr>
          <p:cNvPr id="13" name="Group 41"/>
          <p:cNvGrpSpPr/>
          <p:nvPr/>
        </p:nvGrpSpPr>
        <p:grpSpPr>
          <a:xfrm>
            <a:off x="685800" y="1443335"/>
            <a:ext cx="7162800" cy="1318231"/>
            <a:chOff x="685800" y="1443335"/>
            <a:chExt cx="7162800" cy="1318231"/>
          </a:xfrm>
        </p:grpSpPr>
        <p:sp>
          <p:nvSpPr>
            <p:cNvPr id="5" name="Flowchart: Magnetic Disk 4"/>
            <p:cNvSpPr/>
            <p:nvPr/>
          </p:nvSpPr>
          <p:spPr>
            <a:xfrm>
              <a:off x="3200400" y="2133600"/>
              <a:ext cx="533400" cy="6096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smtClean="0"/>
                <a:t>R</a:t>
              </a:r>
              <a:endParaRPr lang="en-US" i="1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5638800" y="2133600"/>
              <a:ext cx="533400" cy="6096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smtClean="0"/>
                <a:t>V</a:t>
              </a:r>
              <a:endParaRPr lang="en-US" i="1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962400" y="2438400"/>
              <a:ext cx="1524000" cy="7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86000" y="2115235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source data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24600" y="2115235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materialized view</a:t>
              </a: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800" y="21336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Given:</a:t>
              </a:r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6200" y="19928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view definition</a:t>
              </a:r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5800" y="1443335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View maintenance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Challenges in Change Propagation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595" b="1" dirty="0" smtClean="0"/>
              <a:t>View maintenance</a:t>
            </a:r>
            <a:r>
              <a:rPr lang="en-US" sz="2595" dirty="0" smtClean="0"/>
              <a:t>: studied since at least the mid-eighties </a:t>
            </a:r>
            <a:r>
              <a:rPr lang="en-US" sz="1946" dirty="0" smtClean="0"/>
              <a:t>[Blakeley+ 86], </a:t>
            </a:r>
            <a:r>
              <a:rPr lang="en-US" sz="2595" dirty="0" smtClean="0"/>
              <a:t>but existing solutions quite narrow and limited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Various known methods to compute changes “incrementally”, e.g., </a:t>
            </a:r>
            <a:r>
              <a:rPr lang="en-US" b="1" dirty="0" smtClean="0"/>
              <a:t>count algorithm</a:t>
            </a:r>
            <a:r>
              <a:rPr lang="en-US" dirty="0" smtClean="0"/>
              <a:t> </a:t>
            </a:r>
            <a:r>
              <a:rPr lang="en-US" sz="2000" dirty="0" smtClean="0"/>
              <a:t>[Gupta+ 93]</a:t>
            </a:r>
            <a:endParaRPr lang="en-US" dirty="0" smtClean="0"/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How do we </a:t>
            </a:r>
            <a:r>
              <a:rPr lang="en-US" b="1" dirty="0" smtClean="0"/>
              <a:t>optimize</a:t>
            </a:r>
            <a:r>
              <a:rPr lang="en-US" dirty="0" smtClean="0"/>
              <a:t> this process?  What is space of </a:t>
            </a:r>
            <a:r>
              <a:rPr lang="en-US" b="1" dirty="0" smtClean="0"/>
              <a:t>all</a:t>
            </a:r>
            <a:r>
              <a:rPr lang="en-US" dirty="0" smtClean="0"/>
              <a:t> update plans?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595" b="1" dirty="0" smtClean="0"/>
              <a:t>View adaptation</a:t>
            </a:r>
            <a:r>
              <a:rPr lang="en-US" sz="2595" dirty="0" smtClean="0"/>
              <a:t>: less attention, but renewed importance in context of data exchange/collaborative data sharing systems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Previous approaches: limited to case-based methods for simple changes </a:t>
            </a:r>
            <a:r>
              <a:rPr lang="en-US" sz="1946" dirty="0" smtClean="0"/>
              <a:t>[Gupta+ 01]</a:t>
            </a:r>
            <a:endParaRPr lang="en-US" dirty="0" smtClean="0"/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/>
              <a:t>Complex</a:t>
            </a:r>
            <a:r>
              <a:rPr lang="en-US" dirty="0" smtClean="0"/>
              <a:t> changes?  Again, space of </a:t>
            </a:r>
            <a:r>
              <a:rPr lang="en-US" b="1" dirty="0" smtClean="0"/>
              <a:t>all</a:t>
            </a:r>
            <a:r>
              <a:rPr lang="en-US" dirty="0" smtClean="0"/>
              <a:t> update plans?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Key </a:t>
            </a:r>
            <a:r>
              <a:rPr lang="en-US" dirty="0" smtClean="0">
                <a:cs typeface="Apple Casual"/>
              </a:rPr>
              <a:t>challenge</a:t>
            </a:r>
            <a:r>
              <a:rPr lang="en-US" dirty="0" smtClean="0"/>
              <a:t>: compute changes using database queries!</a:t>
            </a:r>
            <a:endParaRPr lang="en-US" sz="2353" dirty="0" smtClean="0">
              <a:latin typeface="Apple Casual"/>
              <a:cs typeface="Apple Casu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705B-D4F4-4AF2-AC8B-09919D94C8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72"/>
              </a:spcBef>
            </a:pPr>
            <a:r>
              <a:rPr lang="en-US" dirty="0" smtClean="0"/>
              <a:t>We build on our previous theoretical work </a:t>
            </a:r>
            <a:r>
              <a:rPr lang="en-US" sz="2200" dirty="0" smtClean="0"/>
              <a:t>[G+ 09]</a:t>
            </a:r>
            <a:r>
              <a:rPr lang="en-US" dirty="0" smtClean="0"/>
              <a:t> to implement a </a:t>
            </a:r>
            <a:r>
              <a:rPr lang="en-US" b="1" dirty="0" smtClean="0"/>
              <a:t>unified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cost-based</a:t>
            </a:r>
            <a:r>
              <a:rPr lang="en-US" dirty="0" smtClean="0"/>
              <a:t> approach to handling updates to </a:t>
            </a:r>
            <a:r>
              <a:rPr lang="en-US" b="1" dirty="0" smtClean="0"/>
              <a:t>source data</a:t>
            </a:r>
            <a:r>
              <a:rPr lang="en-US" dirty="0" smtClean="0"/>
              <a:t>, </a:t>
            </a:r>
            <a:r>
              <a:rPr lang="en-US" b="1" dirty="0" smtClean="0"/>
              <a:t>view definitions</a:t>
            </a:r>
            <a:r>
              <a:rPr lang="en-US" dirty="0" smtClean="0"/>
              <a:t>, or </a:t>
            </a:r>
            <a:r>
              <a:rPr lang="en-US" b="1" dirty="0" smtClean="0"/>
              <a:t>both</a:t>
            </a:r>
          </a:p>
          <a:p>
            <a:pPr>
              <a:spcBef>
                <a:spcPts val="1272"/>
              </a:spcBef>
            </a:pPr>
            <a:r>
              <a:rPr lang="en-US" dirty="0" smtClean="0"/>
              <a:t>Practical implementation in Orchestra CDSS, based on </a:t>
            </a:r>
            <a:r>
              <a:rPr lang="en-US" b="1" dirty="0" smtClean="0"/>
              <a:t>rewriting queries using materialized views</a:t>
            </a:r>
            <a:r>
              <a:rPr lang="en-US" dirty="0" smtClean="0"/>
              <a:t> and </a:t>
            </a:r>
            <a:r>
              <a:rPr lang="en-US" b="1" dirty="0" smtClean="0"/>
              <a:t>enriched data model</a:t>
            </a:r>
            <a:endParaRPr lang="en-US" dirty="0" smtClean="0"/>
          </a:p>
          <a:p>
            <a:pPr lvl="1">
              <a:spcBef>
                <a:spcPts val="1272"/>
              </a:spcBef>
            </a:pPr>
            <a:r>
              <a:rPr lang="en-US" dirty="0" smtClean="0"/>
              <a:t>Core of our engine is unaware of </a:t>
            </a:r>
            <a:r>
              <a:rPr lang="en-US" b="1" dirty="0" smtClean="0"/>
              <a:t>which</a:t>
            </a:r>
            <a:r>
              <a:rPr lang="en-US" dirty="0" smtClean="0"/>
              <a:t> kind of update (to source data or to view definition) it is dealing with!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Engine also automatically exploits </a:t>
            </a:r>
            <a:r>
              <a:rPr lang="en-US" b="1" dirty="0" smtClean="0"/>
              <a:t>provenance </a:t>
            </a:r>
            <a:r>
              <a:rPr lang="en-US" dirty="0" smtClean="0"/>
              <a:t>information, if present</a:t>
            </a:r>
          </a:p>
          <a:p>
            <a:pPr>
              <a:spcBef>
                <a:spcPts val="1272"/>
              </a:spcBef>
            </a:pPr>
            <a:r>
              <a:rPr lang="en-US" dirty="0" smtClean="0"/>
              <a:t>We demonstrate </a:t>
            </a:r>
            <a:r>
              <a:rPr lang="en-US" b="1" dirty="0" smtClean="0"/>
              <a:t>significant practical benefits</a:t>
            </a:r>
            <a:r>
              <a:rPr lang="en-US" dirty="0" smtClean="0"/>
              <a:t> on workloads typical of data sharing in the life sciences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Background I: </a:t>
            </a:r>
            <a:r>
              <a:rPr lang="en-US" sz="3600" cap="small" dirty="0"/>
              <a:t>Orchestra CDSS </a:t>
            </a:r>
            <a:r>
              <a:rPr lang="en-US" sz="2700" dirty="0"/>
              <a:t>[Ives+08]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 Collaborative Data Sharing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/>
              <a:t>Set of </a:t>
            </a:r>
            <a:r>
              <a:rPr lang="en-US" b="1"/>
              <a:t>peers</a:t>
            </a:r>
            <a:r>
              <a:rPr lang="en-US"/>
              <a:t> (e.g., collaborating life scientists), each with database, agree to share information</a:t>
            </a:r>
          </a:p>
          <a:p>
            <a:pPr>
              <a:spcAft>
                <a:spcPts val="1200"/>
              </a:spcAft>
            </a:pPr>
            <a:r>
              <a:rPr lang="en-US"/>
              <a:t>Peers linked via network of compositional </a:t>
            </a:r>
            <a:r>
              <a:rPr lang="en-US" b="1"/>
              <a:t>schema mappings</a:t>
            </a:r>
          </a:p>
          <a:p>
            <a:pPr lvl="1">
              <a:spcAft>
                <a:spcPts val="1200"/>
              </a:spcAft>
            </a:pPr>
            <a:r>
              <a:rPr lang="en-US"/>
              <a:t>define how data/updates applied to one peer instance should be transformed and applied to other peer instances</a:t>
            </a:r>
          </a:p>
          <a:p>
            <a:pPr>
              <a:spcAft>
                <a:spcPts val="1200"/>
              </a:spcAft>
            </a:pPr>
            <a:r>
              <a:rPr lang="en-US"/>
              <a:t>System tracks </a:t>
            </a:r>
            <a:r>
              <a:rPr lang="en-US" b="1"/>
              <a:t>provenance</a:t>
            </a:r>
            <a:r>
              <a:rPr lang="en-US"/>
              <a:t> (</a:t>
            </a:r>
            <a:r>
              <a:rPr lang="en-US" b="1"/>
              <a:t>lineage</a:t>
            </a:r>
            <a:r>
              <a:rPr lang="en-US"/>
              <a:t>) information </a:t>
            </a:r>
            <a:r>
              <a:rPr lang="en-US" sz="2400"/>
              <a:t>[Green+ 07]</a:t>
            </a:r>
            <a:r>
              <a:rPr lang="en-US"/>
              <a:t> as updates are mapped/transformed</a:t>
            </a:r>
          </a:p>
          <a:p>
            <a:pPr lvl="1">
              <a:spcAft>
                <a:spcPts val="1200"/>
              </a:spcAft>
            </a:pPr>
            <a:r>
              <a:rPr lang="en-US"/>
              <a:t>Basis of provenance-based </a:t>
            </a:r>
            <a:r>
              <a:rPr lang="en-US" b="1"/>
              <a:t>trust policies</a:t>
            </a:r>
          </a:p>
          <a:p>
            <a:pPr lvl="1">
              <a:spcAft>
                <a:spcPts val="1200"/>
              </a:spcAft>
            </a:pPr>
            <a:r>
              <a:rPr lang="en-US"/>
              <a:t>Also used to guide</a:t>
            </a:r>
            <a:r>
              <a:rPr lang="en-US" b="1"/>
              <a:t> update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B0C-917A-EA46-9F25-84CF30C2160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6829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57200" y="4419600"/>
          <a:ext cx="238601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93535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dirty="0" smtClean="0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</a:t>
                      </a:r>
                      <a:endParaRPr lang="en-US" dirty="0"/>
                    </a:p>
                  </a:txBody>
                  <a:tcPr/>
                </a:tc>
              </a:tr>
              <a:tr h="293097"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Lemur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catta</a:t>
                      </a:r>
                      <a:endParaRPr lang="en-US" i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8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smtClean="0"/>
              <a:t>Example: Sharing Morphological Data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5821680"/>
          <a:ext cx="383603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868"/>
                <a:gridCol w="1975168"/>
              </a:tblGrid>
              <a:tr h="242371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Common Name</a:t>
                      </a:r>
                      <a:endParaRPr lang="en-US"/>
                    </a:p>
                  </a:txBody>
                  <a:tcPr/>
                </a:tc>
              </a:tr>
              <a:tr h="24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379220"/>
          <a:ext cx="4172395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04557"/>
                <a:gridCol w="813816"/>
                <a:gridCol w="1227138"/>
                <a:gridCol w="75984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Alice’s field observations: </a:t>
            </a:r>
            <a:r>
              <a:rPr lang="en-US" b="1" i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Bob’s field observations: </a:t>
            </a:r>
            <a:r>
              <a:rPr lang="en-US" b="1" i="1" dirty="0" smtClean="0"/>
              <a:t>b</a:t>
            </a:r>
            <a:r>
              <a:rPr lang="en-US" b="1" dirty="0" smtClean="0"/>
              <a:t>, </a:t>
            </a:r>
            <a:r>
              <a:rPr lang="en-US" b="1" i="1" dirty="0" smtClean="0"/>
              <a:t>c</a:t>
            </a:r>
            <a:endParaRPr lang="en-US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5504" y="2458036"/>
            <a:ext cx="703883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7200" y="3569732"/>
          <a:ext cx="249701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227138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</a:t>
                      </a:r>
                      <a:r>
                        <a:rPr lang="en-US" baseline="0" smtClean="0"/>
                        <a:t>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105400" y="3798332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7200" y="54406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 species names: </a:t>
            </a:r>
            <a:r>
              <a:rPr lang="en-US" b="1" i="1" dirty="0" smtClean="0"/>
              <a:t>d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33644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Carol’s Guide to Primate Hand Colors</a:t>
            </a:r>
            <a:endParaRPr lang="en-US" b="1" i="1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5505" y="1764030"/>
            <a:ext cx="627996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8094" y="4827494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5029200" y="1524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Carol wants to gather information from Alice, Bob, uBio, and put into own data repository:</a:t>
            </a:r>
            <a:endParaRPr lang="en-US" sz="240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962400" y="3352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200400" y="38862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352800" y="45720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4000500" y="52197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05400" y="5181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Can do this using</a:t>
            </a:r>
          </a:p>
          <a:p>
            <a:r>
              <a:rPr lang="en-US" sz="2400" b="1" smtClean="0"/>
              <a:t>schema</a:t>
            </a:r>
            <a:r>
              <a:rPr lang="en-US" sz="2400" smtClean="0"/>
              <a:t> </a:t>
            </a:r>
            <a:r>
              <a:rPr lang="en-US" sz="2400" b="1" smtClean="0"/>
              <a:t>mappings</a:t>
            </a:r>
            <a:endParaRPr lang="en-US" sz="2400"/>
          </a:p>
        </p:txBody>
      </p:sp>
      <p:sp>
        <p:nvSpPr>
          <p:cNvPr id="69" name="TextBox 68"/>
          <p:cNvSpPr txBox="1"/>
          <p:nvPr/>
        </p:nvSpPr>
        <p:spPr>
          <a:xfrm>
            <a:off x="3429000" y="403815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schema mappings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8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6829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81000" y="4419600"/>
          <a:ext cx="257905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12839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Picture</a:t>
                      </a:r>
                      <a:endParaRPr lang="en-US"/>
                    </a:p>
                  </a:txBody>
                  <a:tcPr/>
                </a:tc>
              </a:tr>
              <a:tr h="293097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5821680"/>
          <a:ext cx="383603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868"/>
                <a:gridCol w="1975168"/>
              </a:tblGrid>
              <a:tr h="242371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Common Name</a:t>
                      </a:r>
                      <a:endParaRPr lang="en-US"/>
                    </a:p>
                  </a:txBody>
                  <a:tcPr/>
                </a:tc>
              </a:tr>
              <a:tr h="24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379220"/>
          <a:ext cx="4172395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04557"/>
                <a:gridCol w="813816"/>
                <a:gridCol w="1227138"/>
                <a:gridCol w="75984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Alice’s field observations: </a:t>
            </a:r>
            <a:r>
              <a:rPr lang="en-US" b="1" i="1" dirty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Bob’s field observations: </a:t>
            </a:r>
            <a:r>
              <a:rPr lang="en-US" b="1" i="1" dirty="0"/>
              <a:t>b</a:t>
            </a:r>
            <a:r>
              <a:rPr lang="en-US" b="1" dirty="0" smtClean="0"/>
              <a:t>, </a:t>
            </a:r>
            <a:r>
              <a:rPr lang="en-US" b="1" i="1" dirty="0"/>
              <a:t>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304" y="2458036"/>
            <a:ext cx="703883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3569732"/>
          <a:ext cx="249701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227138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</a:t>
                      </a:r>
                      <a:r>
                        <a:rPr lang="en-US" baseline="0" smtClean="0"/>
                        <a:t>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54406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 species names: </a:t>
            </a:r>
            <a:r>
              <a:rPr lang="en-US" b="1" i="1" dirty="0"/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68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Carol’s Guide to Primate Hand Colors: </a:t>
            </a:r>
            <a:r>
              <a:rPr lang="en-US" b="1" i="1" dirty="0" smtClean="0"/>
              <a:t>e</a:t>
            </a:r>
            <a:r>
              <a:rPr lang="en-US" b="1" dirty="0" smtClean="0"/>
              <a:t> </a:t>
            </a:r>
            <a:endParaRPr lang="en-US" b="1" i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305" y="1764030"/>
            <a:ext cx="627996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5029200" y="106432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 relating databases</a:t>
            </a:r>
            <a:endParaRPr lang="en-US" b="1" i="1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3489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>
            <a:normAutofit/>
          </a:bodyPr>
          <a:lstStyle/>
          <a:p>
            <a:r>
              <a:rPr lang="en-US" sz="3600" smtClean="0"/>
              <a:t>Example: Sharing Morphological Data (2)</a:t>
            </a:r>
            <a:endParaRPr lang="en-US" sz="3600"/>
          </a:p>
        </p:txBody>
      </p:sp>
      <p:sp>
        <p:nvSpPr>
          <p:cNvPr id="49" name="Rectangle 48"/>
          <p:cNvSpPr/>
          <p:nvPr/>
        </p:nvSpPr>
        <p:spPr>
          <a:xfrm>
            <a:off x="4953000" y="15150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dirty="0" smtClean="0"/>
              <a:t>ame, Color)   :– </a:t>
            </a:r>
          </a:p>
          <a:p>
            <a:r>
              <a:rPr lang="en-US" i="1" dirty="0" smtClean="0"/>
              <a:t>     b</a:t>
            </a:r>
            <a:r>
              <a:rPr lang="en-US" dirty="0" smtClean="0"/>
              <a:t>(</a:t>
            </a:r>
            <a:r>
              <a:rPr lang="en-US" dirty="0"/>
              <a:t>I</a:t>
            </a:r>
            <a:r>
              <a:rPr lang="en-US" dirty="0" smtClean="0"/>
              <a:t>d, “hand color”, Color),</a:t>
            </a:r>
          </a:p>
          <a:p>
            <a:r>
              <a:rPr lang="en-US" i="1" dirty="0" smtClean="0"/>
              <a:t>     c</a:t>
            </a:r>
            <a:r>
              <a:rPr lang="en-US" dirty="0" smtClean="0"/>
              <a:t>(Id, Species,_),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pecies, Name).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953000" y="24294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dirty="0" smtClean="0"/>
              <a:t>ame, Color)   :– </a:t>
            </a:r>
            <a:endParaRPr lang="en-US" i="1" dirty="0" smtClean="0"/>
          </a:p>
          <a:p>
            <a:r>
              <a:rPr lang="en-US" i="1" dirty="0" smtClean="0"/>
              <a:t>     a</a:t>
            </a:r>
            <a:r>
              <a:rPr lang="en-US" dirty="0" smtClean="0"/>
              <a:t>(</a:t>
            </a:r>
            <a:r>
              <a:rPr lang="en-US" dirty="0"/>
              <a:t>I</a:t>
            </a:r>
            <a:r>
              <a:rPr lang="en-US" dirty="0" smtClean="0"/>
              <a:t>d, Species,_, “hand color”, Color), </a:t>
            </a:r>
          </a:p>
          <a:p>
            <a:r>
              <a:rPr lang="en-US" i="1" dirty="0" smtClean="0"/>
              <a:t>     d</a:t>
            </a:r>
            <a:r>
              <a:rPr lang="en-US" dirty="0" smtClean="0"/>
              <a:t>(Species, </a:t>
            </a:r>
            <a:r>
              <a:rPr lang="en-US" dirty="0"/>
              <a:t>N</a:t>
            </a:r>
            <a:r>
              <a:rPr lang="en-US" dirty="0" smtClean="0"/>
              <a:t>ame).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286195" y="978766"/>
            <a:ext cx="4267200" cy="5715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6829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/>
                        <a:t>Ring-Tailed Lemur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black</a:t>
                      </a: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81000" y="4419600"/>
          <a:ext cx="257905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12839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Picture</a:t>
                      </a:r>
                      <a:endParaRPr lang="en-US"/>
                    </a:p>
                  </a:txBody>
                  <a:tcPr/>
                </a:tc>
              </a:tr>
              <a:tr h="293097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5821680"/>
          <a:ext cx="383603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868"/>
                <a:gridCol w="1975168"/>
              </a:tblGrid>
              <a:tr h="242371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Common Name</a:t>
                      </a:r>
                      <a:endParaRPr lang="en-US"/>
                    </a:p>
                  </a:txBody>
                  <a:tcPr/>
                </a:tc>
              </a:tr>
              <a:tr h="24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379220"/>
          <a:ext cx="4172395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04557"/>
                <a:gridCol w="813816"/>
                <a:gridCol w="1227138"/>
                <a:gridCol w="75984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Alice’s field observations: </a:t>
            </a:r>
            <a:r>
              <a:rPr lang="en-US" b="1" i="1" dirty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Bob’s field observations: </a:t>
            </a:r>
            <a:r>
              <a:rPr lang="en-US" b="1" i="1" dirty="0" smtClean="0"/>
              <a:t>b</a:t>
            </a:r>
            <a:r>
              <a:rPr lang="en-US" b="1" dirty="0" smtClean="0"/>
              <a:t>, </a:t>
            </a:r>
            <a:r>
              <a:rPr lang="en-US" b="1" i="1" dirty="0" smtClean="0"/>
              <a:t>c</a:t>
            </a:r>
            <a:endParaRPr lang="en-US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304" y="2458036"/>
            <a:ext cx="703883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3569732"/>
          <a:ext cx="249701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227138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</a:t>
                      </a:r>
                      <a:r>
                        <a:rPr lang="en-US" baseline="0" smtClean="0"/>
                        <a:t>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54406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 species names: </a:t>
            </a:r>
            <a:r>
              <a:rPr lang="en-US" b="1" i="1" dirty="0" smtClean="0"/>
              <a:t>d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Carol’s Guide to Primate Hand Colors: </a:t>
            </a:r>
            <a:r>
              <a:rPr lang="en-US" b="1" i="1" dirty="0" smtClean="0"/>
              <a:t>e</a:t>
            </a:r>
            <a:r>
              <a:rPr lang="en-US" b="1" dirty="0" smtClean="0"/>
              <a:t> </a:t>
            </a:r>
            <a:endParaRPr lang="en-US" b="1" i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305" y="1764030"/>
            <a:ext cx="627996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5029200" y="106432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 relating databases</a:t>
            </a:r>
            <a:endParaRPr lang="en-US" b="1" i="1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3489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>
            <a:normAutofit/>
          </a:bodyPr>
          <a:lstStyle/>
          <a:p>
            <a:r>
              <a:rPr lang="en-US" sz="3600" smtClean="0"/>
              <a:t>Example: Sharing Morphological Data (2)</a:t>
            </a:r>
            <a:endParaRPr lang="en-US" sz="3600"/>
          </a:p>
        </p:txBody>
      </p:sp>
      <p:sp>
        <p:nvSpPr>
          <p:cNvPr id="49" name="Rectangle 48"/>
          <p:cNvSpPr/>
          <p:nvPr/>
        </p:nvSpPr>
        <p:spPr>
          <a:xfrm>
            <a:off x="4953000" y="15150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dirty="0"/>
              <a:t>e</a:t>
            </a:r>
            <a:r>
              <a:rPr lang="en-US" b="1" dirty="0" smtClean="0"/>
              <a:t>(</a:t>
            </a:r>
            <a:r>
              <a:rPr lang="en-US" b="1" dirty="0"/>
              <a:t>N</a:t>
            </a:r>
            <a:r>
              <a:rPr lang="en-US" b="1" dirty="0" smtClean="0"/>
              <a:t>ame, Color)   :– </a:t>
            </a:r>
          </a:p>
          <a:p>
            <a:r>
              <a:rPr lang="en-US" b="1" i="1" dirty="0" smtClean="0"/>
              <a:t>     b</a:t>
            </a:r>
            <a:r>
              <a:rPr lang="en-US" b="1" dirty="0" smtClean="0"/>
              <a:t>(</a:t>
            </a:r>
            <a:r>
              <a:rPr lang="en-US" b="1" dirty="0"/>
              <a:t>I</a:t>
            </a:r>
            <a:r>
              <a:rPr lang="en-US" b="1" dirty="0" smtClean="0"/>
              <a:t>d, “hand color”, Color),</a:t>
            </a:r>
          </a:p>
          <a:p>
            <a:r>
              <a:rPr lang="en-US" b="1" i="1" dirty="0" smtClean="0"/>
              <a:t>     c</a:t>
            </a:r>
            <a:r>
              <a:rPr lang="en-US" b="1" dirty="0" smtClean="0"/>
              <a:t>(</a:t>
            </a:r>
            <a:r>
              <a:rPr lang="en-US" b="1" dirty="0"/>
              <a:t>I</a:t>
            </a:r>
            <a:r>
              <a:rPr lang="en-US" b="1" dirty="0" smtClean="0"/>
              <a:t>d, Species,_), </a:t>
            </a:r>
            <a:r>
              <a:rPr lang="en-US" b="1" i="1" dirty="0" smtClean="0"/>
              <a:t>d</a:t>
            </a:r>
            <a:r>
              <a:rPr lang="en-US" b="1" dirty="0" smtClean="0"/>
              <a:t>(</a:t>
            </a:r>
            <a:r>
              <a:rPr lang="en-US" b="1" dirty="0"/>
              <a:t>S</a:t>
            </a:r>
            <a:r>
              <a:rPr lang="en-US" b="1" dirty="0" smtClean="0"/>
              <a:t>pecies, </a:t>
            </a:r>
            <a:r>
              <a:rPr lang="en-US" b="1" dirty="0"/>
              <a:t>N</a:t>
            </a:r>
            <a:r>
              <a:rPr lang="en-US" b="1" dirty="0" smtClean="0"/>
              <a:t>ame).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1000" y="1066800"/>
            <a:ext cx="4495800" cy="20574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62400" y="4400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join</a:t>
            </a:r>
          </a:p>
        </p:txBody>
      </p:sp>
      <p:cxnSp>
        <p:nvCxnSpPr>
          <p:cNvPr id="52" name="Straight Arrow Connector 51"/>
          <p:cNvCxnSpPr>
            <a:endCxn id="51" idx="1"/>
          </p:cNvCxnSpPr>
          <p:nvPr/>
        </p:nvCxnSpPr>
        <p:spPr>
          <a:xfrm>
            <a:off x="2895600" y="4114800"/>
            <a:ext cx="1066800" cy="485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1" idx="1"/>
          </p:cNvCxnSpPr>
          <p:nvPr/>
        </p:nvCxnSpPr>
        <p:spPr>
          <a:xfrm flipV="1">
            <a:off x="2971800" y="4600545"/>
            <a:ext cx="990600" cy="504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720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71" idx="2"/>
            <a:endCxn id="51" idx="2"/>
          </p:cNvCxnSpPr>
          <p:nvPr/>
        </p:nvCxnSpPr>
        <p:spPr>
          <a:xfrm rot="16200000" flipV="1">
            <a:off x="3619500" y="5448300"/>
            <a:ext cx="14478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flipV="1">
            <a:off x="3962400" y="6096000"/>
            <a:ext cx="457200" cy="3048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953000" y="24294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(Name, Color)   :– </a:t>
            </a:r>
            <a:endParaRPr lang="en-US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    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d, Species,_, “hand color”, Color), </a:t>
            </a: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    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pecies, Name).</a:t>
            </a:r>
          </a:p>
        </p:txBody>
      </p:sp>
    </p:spTree>
    <p:extLst>
      <p:ext uri="{BB962C8B-B14F-4D97-AF65-F5344CB8AC3E}">
        <p14:creationId xmlns:p14="http://schemas.microsoft.com/office/powerpoint/2010/main" val="17601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GREEN@C02GF2XBDRJT3PP7" val="44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14134</TotalTime>
  <Words>3197</Words>
  <Application>Microsoft Macintosh PowerPoint</Application>
  <PresentationFormat>On-screen Show (4:3)</PresentationFormat>
  <Paragraphs>620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Recomputing Materialized Instances After Changes to Mappings and Data</vt:lpstr>
      <vt:lpstr>Change is a Constant in Data Management</vt:lpstr>
      <vt:lpstr>Change Propagation: a Problem of  Computing Differences</vt:lpstr>
      <vt:lpstr>Challenges in Change Propagation</vt:lpstr>
      <vt:lpstr>Contributions</vt:lpstr>
      <vt:lpstr>Background I: Orchestra CDSS [Ives+08] a Collaborative Data Sharing System</vt:lpstr>
      <vt:lpstr>Example: Sharing Morphological Data</vt:lpstr>
      <vt:lpstr>Example: Sharing Morphological Data (2)</vt:lpstr>
      <vt:lpstr>Example: Sharing Morphological Data (2)</vt:lpstr>
      <vt:lpstr>Example: Sharing Morphological Data (2)</vt:lpstr>
      <vt:lpstr>Background II: Data Updates as Z-Relations [G+09]</vt:lpstr>
      <vt:lpstr>Relational Algebra (RA) on Z-Relations [G+09]</vt:lpstr>
      <vt:lpstr>Incremental View Maintenance:  An Application of Z-Relations</vt:lpstr>
      <vt:lpstr>Z-Relations are Amenable to Advanced Optimization Strategies [G+09]</vt:lpstr>
      <vt:lpstr>Our Approach in This Work</vt:lpstr>
      <vt:lpstr>View Maintenance: a Special Case of  Rewriting Queries Using Views on Z-Relations </vt:lpstr>
      <vt:lpstr>View Adaptation: Another Application of Rewriting Queries Using Views</vt:lpstr>
      <vt:lpstr>Searching the Space of Rewritings: Time-Boxed, Cost-Based Hill-Climbing</vt:lpstr>
      <vt:lpstr>How Does Provenance Fit In?</vt:lpstr>
      <vt:lpstr>Graphical Model of Data Provenance</vt:lpstr>
      <vt:lpstr>How to Compute Provenance Graph? Use Datalog!</vt:lpstr>
      <vt:lpstr>Exploiting Provenance Information  in View Adaptation</vt:lpstr>
      <vt:lpstr>PowerPoint Presentation</vt:lpstr>
      <vt:lpstr>Experimental Evaluation</vt:lpstr>
      <vt:lpstr>Highlights of Experiments</vt:lpstr>
      <vt:lpstr>Summary</vt:lpstr>
      <vt:lpstr>Related Work</vt:lpstr>
      <vt:lpstr>Related Work (cont)</vt:lpstr>
      <vt:lpstr>PowerPoint Presentation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Green</dc:creator>
  <cp:lastModifiedBy>Todd Green</cp:lastModifiedBy>
  <cp:revision>388</cp:revision>
  <dcterms:created xsi:type="dcterms:W3CDTF">2010-02-19T21:48:32Z</dcterms:created>
  <dcterms:modified xsi:type="dcterms:W3CDTF">2012-08-30T16:18:23Z</dcterms:modified>
</cp:coreProperties>
</file>