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56" r:id="rId2"/>
    <p:sldId id="816" r:id="rId3"/>
    <p:sldId id="821" r:id="rId4"/>
    <p:sldId id="822" r:id="rId5"/>
    <p:sldId id="823" r:id="rId6"/>
    <p:sldId id="824" r:id="rId7"/>
    <p:sldId id="825" r:id="rId8"/>
    <p:sldId id="852" r:id="rId9"/>
    <p:sldId id="828" r:id="rId10"/>
    <p:sldId id="841" r:id="rId11"/>
    <p:sldId id="860" r:id="rId12"/>
    <p:sldId id="695" r:id="rId13"/>
    <p:sldId id="861" r:id="rId14"/>
    <p:sldId id="658" r:id="rId15"/>
    <p:sldId id="780" r:id="rId16"/>
    <p:sldId id="659" r:id="rId17"/>
    <p:sldId id="761" r:id="rId18"/>
    <p:sldId id="762" r:id="rId19"/>
    <p:sldId id="789" r:id="rId20"/>
    <p:sldId id="791" r:id="rId21"/>
    <p:sldId id="818" r:id="rId22"/>
    <p:sldId id="781" r:id="rId23"/>
    <p:sldId id="817" r:id="rId24"/>
    <p:sldId id="723" r:id="rId25"/>
    <p:sldId id="777" r:id="rId26"/>
    <p:sldId id="782" r:id="rId27"/>
    <p:sldId id="674" r:id="rId28"/>
    <p:sldId id="858" r:id="rId29"/>
    <p:sldId id="859" r:id="rId30"/>
    <p:sldId id="807" r:id="rId31"/>
    <p:sldId id="810" r:id="rId32"/>
    <p:sldId id="809" r:id="rId33"/>
    <p:sldId id="808" r:id="rId34"/>
    <p:sldId id="862" r:id="rId35"/>
    <p:sldId id="848" r:id="rId36"/>
    <p:sldId id="856" r:id="rId37"/>
    <p:sldId id="857" r:id="rId38"/>
    <p:sldId id="863" r:id="rId39"/>
  </p:sldIdLst>
  <p:sldSz cx="9144000" cy="6858000" type="screen4x3"/>
  <p:notesSz cx="7315200" cy="9601200"/>
  <p:custDataLst>
    <p:tags r:id="rId43"/>
  </p:custDataLst>
  <p:defaultTextStyle>
    <a:defPPr>
      <a:defRPr lang="en-US"/>
    </a:defPPr>
    <a:lvl1pPr algn="l" rtl="0" fontAlgn="base">
      <a:spcBef>
        <a:spcPct val="0"/>
      </a:spcBef>
      <a:spcAft>
        <a:spcPct val="0"/>
      </a:spcAft>
      <a:defRPr kern="1200" baseline="-25000">
        <a:solidFill>
          <a:schemeClr val="tx1"/>
        </a:solidFill>
        <a:latin typeface="Arial" charset="0"/>
        <a:ea typeface="ＭＳ Ｐゴシック"/>
        <a:cs typeface="ＭＳ Ｐゴシック"/>
      </a:defRPr>
    </a:lvl1pPr>
    <a:lvl2pPr marL="457200" algn="l" rtl="0" fontAlgn="base">
      <a:spcBef>
        <a:spcPct val="0"/>
      </a:spcBef>
      <a:spcAft>
        <a:spcPct val="0"/>
      </a:spcAft>
      <a:defRPr kern="1200" baseline="-25000">
        <a:solidFill>
          <a:schemeClr val="tx1"/>
        </a:solidFill>
        <a:latin typeface="Arial" charset="0"/>
        <a:ea typeface="ＭＳ Ｐゴシック"/>
        <a:cs typeface="ＭＳ Ｐゴシック"/>
      </a:defRPr>
    </a:lvl2pPr>
    <a:lvl3pPr marL="914400" algn="l" rtl="0" fontAlgn="base">
      <a:spcBef>
        <a:spcPct val="0"/>
      </a:spcBef>
      <a:spcAft>
        <a:spcPct val="0"/>
      </a:spcAft>
      <a:defRPr kern="1200" baseline="-25000">
        <a:solidFill>
          <a:schemeClr val="tx1"/>
        </a:solidFill>
        <a:latin typeface="Arial" charset="0"/>
        <a:ea typeface="ＭＳ Ｐゴシック"/>
        <a:cs typeface="ＭＳ Ｐゴシック"/>
      </a:defRPr>
    </a:lvl3pPr>
    <a:lvl4pPr marL="1371600" algn="l" rtl="0" fontAlgn="base">
      <a:spcBef>
        <a:spcPct val="0"/>
      </a:spcBef>
      <a:spcAft>
        <a:spcPct val="0"/>
      </a:spcAft>
      <a:defRPr kern="1200" baseline="-25000">
        <a:solidFill>
          <a:schemeClr val="tx1"/>
        </a:solidFill>
        <a:latin typeface="Arial" charset="0"/>
        <a:ea typeface="ＭＳ Ｐゴシック"/>
        <a:cs typeface="ＭＳ Ｐゴシック"/>
      </a:defRPr>
    </a:lvl4pPr>
    <a:lvl5pPr marL="1828800" algn="l" rtl="0" fontAlgn="base">
      <a:spcBef>
        <a:spcPct val="0"/>
      </a:spcBef>
      <a:spcAft>
        <a:spcPct val="0"/>
      </a:spcAft>
      <a:defRPr kern="1200" baseline="-25000">
        <a:solidFill>
          <a:schemeClr val="tx1"/>
        </a:solidFill>
        <a:latin typeface="Arial" charset="0"/>
        <a:ea typeface="ＭＳ Ｐゴシック"/>
        <a:cs typeface="ＭＳ Ｐゴシック"/>
      </a:defRPr>
    </a:lvl5pPr>
    <a:lvl6pPr marL="2286000" algn="l" defTabSz="914400" rtl="0" eaLnBrk="1" latinLnBrk="0" hangingPunct="1">
      <a:defRPr kern="1200" baseline="-25000">
        <a:solidFill>
          <a:schemeClr val="tx1"/>
        </a:solidFill>
        <a:latin typeface="Arial" charset="0"/>
        <a:ea typeface="ＭＳ Ｐゴシック"/>
        <a:cs typeface="ＭＳ Ｐゴシック"/>
      </a:defRPr>
    </a:lvl6pPr>
    <a:lvl7pPr marL="2743200" algn="l" defTabSz="914400" rtl="0" eaLnBrk="1" latinLnBrk="0" hangingPunct="1">
      <a:defRPr kern="1200" baseline="-25000">
        <a:solidFill>
          <a:schemeClr val="tx1"/>
        </a:solidFill>
        <a:latin typeface="Arial" charset="0"/>
        <a:ea typeface="ＭＳ Ｐゴシック"/>
        <a:cs typeface="ＭＳ Ｐゴシック"/>
      </a:defRPr>
    </a:lvl7pPr>
    <a:lvl8pPr marL="3200400" algn="l" defTabSz="914400" rtl="0" eaLnBrk="1" latinLnBrk="0" hangingPunct="1">
      <a:defRPr kern="1200" baseline="-25000">
        <a:solidFill>
          <a:schemeClr val="tx1"/>
        </a:solidFill>
        <a:latin typeface="Arial" charset="0"/>
        <a:ea typeface="ＭＳ Ｐゴシック"/>
        <a:cs typeface="ＭＳ Ｐゴシック"/>
      </a:defRPr>
    </a:lvl8pPr>
    <a:lvl9pPr marL="3657600" algn="l" defTabSz="914400" rtl="0" eaLnBrk="1" latinLnBrk="0" hangingPunct="1">
      <a:defRPr kern="1200" baseline="-25000">
        <a:solidFill>
          <a:schemeClr val="tx1"/>
        </a:solidFill>
        <a:latin typeface="Arial"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008000"/>
    <a:srgbClr val="FF0000"/>
    <a:srgbClr val="0000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77143" autoAdjust="0"/>
  </p:normalViewPr>
  <p:slideViewPr>
    <p:cSldViewPr>
      <p:cViewPr>
        <p:scale>
          <a:sx n="95" d="100"/>
          <a:sy n="95" d="100"/>
        </p:scale>
        <p:origin x="-2024" y="-80"/>
      </p:cViewPr>
      <p:guideLst>
        <p:guide orient="horz" pos="2160"/>
        <p:guide pos="2880"/>
      </p:guideLst>
    </p:cSldViewPr>
  </p:slideViewPr>
  <p:notesTextViewPr>
    <p:cViewPr>
      <p:scale>
        <a:sx n="110" d="100"/>
        <a:sy n="110" d="100"/>
      </p:scale>
      <p:origin x="0" y="0"/>
    </p:cViewPr>
  </p:notesTextViewPr>
  <p:sorterViewPr>
    <p:cViewPr>
      <p:scale>
        <a:sx n="66" d="100"/>
        <a:sy n="66" d="100"/>
      </p:scale>
      <p:origin x="0" y="0"/>
    </p:cViewPr>
  </p:sorterViewPr>
  <p:notesViewPr>
    <p:cSldViewPr>
      <p:cViewPr varScale="1">
        <p:scale>
          <a:sx n="82" d="100"/>
          <a:sy n="82" d="100"/>
        </p:scale>
        <p:origin x="-3808"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tags" Target="tags/tag1.xml"/><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charset="-128"/>
                <a:cs typeface="+mn-cs"/>
              </a:defRPr>
            </a:lvl1pPr>
          </a:lstStyle>
          <a:p>
            <a:pPr>
              <a:defRPr/>
            </a:pPr>
            <a:endParaRPr lang="en-US"/>
          </a:p>
        </p:txBody>
      </p:sp>
      <p:sp>
        <p:nvSpPr>
          <p:cNvPr id="26112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charset="-128"/>
                <a:cs typeface="+mn-cs"/>
              </a:defRPr>
            </a:lvl1pPr>
          </a:lstStyle>
          <a:p>
            <a:pPr>
              <a:defRPr/>
            </a:pPr>
            <a:fld id="{A6951C68-5E00-43C9-9AEE-982088C918B3}" type="datetimeFigureOut">
              <a:rPr lang="en-US"/>
              <a:pPr>
                <a:defRPr/>
              </a:pPr>
              <a:t>7/2/12</a:t>
            </a:fld>
            <a:endParaRPr lang="en-US"/>
          </a:p>
        </p:txBody>
      </p:sp>
      <p:sp>
        <p:nvSpPr>
          <p:cNvPr id="26112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charset="-128"/>
                <a:cs typeface="+mn-cs"/>
              </a:defRPr>
            </a:lvl1pPr>
          </a:lstStyle>
          <a:p>
            <a:pPr>
              <a:defRPr/>
            </a:pPr>
            <a:endParaRPr lang="en-US"/>
          </a:p>
        </p:txBody>
      </p:sp>
      <p:sp>
        <p:nvSpPr>
          <p:cNvPr id="26112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charset="-128"/>
                <a:cs typeface="+mn-cs"/>
              </a:defRPr>
            </a:lvl1pPr>
          </a:lstStyle>
          <a:p>
            <a:pPr>
              <a:defRPr/>
            </a:pPr>
            <a:fld id="{CB9B45DD-A809-417A-BBB3-2ABFC3C9C99B}" type="slidenum">
              <a:rPr lang="en-US"/>
              <a:pPr>
                <a:defRPr/>
              </a:pPr>
              <a:t>‹#›</a:t>
            </a:fld>
            <a:endParaRPr lang="en-US"/>
          </a:p>
        </p:txBody>
      </p:sp>
    </p:spTree>
    <p:extLst>
      <p:ext uri="{BB962C8B-B14F-4D97-AF65-F5344CB8AC3E}">
        <p14:creationId xmlns:p14="http://schemas.microsoft.com/office/powerpoint/2010/main" val="33715766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3170238" cy="479425"/>
          </a:xfrm>
          <a:prstGeom prst="rect">
            <a:avLst/>
          </a:prstGeom>
          <a:noFill/>
          <a:ln>
            <a:noFill/>
          </a:ln>
          <a:effectLst/>
          <a:extLst/>
        </p:spPr>
        <p:txBody>
          <a:bodyPr vert="horz" wrap="square" lIns="96661" tIns="48331" rIns="96661" bIns="48331" numCol="1" anchor="t" anchorCtr="0" compatLnSpc="1">
            <a:prstTxWarp prst="textNoShape">
              <a:avLst/>
            </a:prstTxWarp>
          </a:bodyPr>
          <a:lstStyle>
            <a:lvl1pPr algn="l" defTabSz="966788">
              <a:defRPr sz="1300" baseline="0">
                <a:ea typeface="ＭＳ Ｐゴシック" charset="0"/>
                <a:cs typeface="+mn-cs"/>
              </a:defRPr>
            </a:lvl1pPr>
          </a:lstStyle>
          <a:p>
            <a:pPr>
              <a:defRPr/>
            </a:pPr>
            <a:endParaRPr lang="en-US"/>
          </a:p>
        </p:txBody>
      </p:sp>
      <p:sp>
        <p:nvSpPr>
          <p:cNvPr id="40963" name="Rectangle 3"/>
          <p:cNvSpPr>
            <a:spLocks noGrp="1" noChangeArrowheads="1"/>
          </p:cNvSpPr>
          <p:nvPr>
            <p:ph type="dt" idx="1"/>
          </p:nvPr>
        </p:nvSpPr>
        <p:spPr bwMode="auto">
          <a:xfrm>
            <a:off x="4143375" y="0"/>
            <a:ext cx="3170238" cy="479425"/>
          </a:xfrm>
          <a:prstGeom prst="rect">
            <a:avLst/>
          </a:prstGeom>
          <a:noFill/>
          <a:ln>
            <a:noFill/>
          </a:ln>
          <a:effectLst/>
          <a:extLst/>
        </p:spPr>
        <p:txBody>
          <a:bodyPr vert="horz" wrap="square" lIns="96661" tIns="48331" rIns="96661" bIns="48331" numCol="1" anchor="t" anchorCtr="0" compatLnSpc="1">
            <a:prstTxWarp prst="textNoShape">
              <a:avLst/>
            </a:prstTxWarp>
          </a:bodyPr>
          <a:lstStyle>
            <a:lvl1pPr algn="r" defTabSz="966788">
              <a:defRPr sz="1300" baseline="0">
                <a:ea typeface="ＭＳ Ｐゴシック" charset="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40965" name="Rectangle 5"/>
          <p:cNvSpPr>
            <a:spLocks noGrp="1" noChangeArrowheads="1"/>
          </p:cNvSpPr>
          <p:nvPr>
            <p:ph type="body" sz="quarter" idx="3"/>
          </p:nvPr>
        </p:nvSpPr>
        <p:spPr bwMode="auto">
          <a:xfrm>
            <a:off x="731838" y="4560888"/>
            <a:ext cx="5851525" cy="4319587"/>
          </a:xfrm>
          <a:prstGeom prst="rect">
            <a:avLst/>
          </a:prstGeom>
          <a:noFill/>
          <a:ln>
            <a:noFill/>
          </a:ln>
          <a:effectLst/>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0966" name="Rectangle 6"/>
          <p:cNvSpPr>
            <a:spLocks noGrp="1" noChangeArrowheads="1"/>
          </p:cNvSpPr>
          <p:nvPr>
            <p:ph type="ftr" sz="quarter" idx="4"/>
          </p:nvPr>
        </p:nvSpPr>
        <p:spPr bwMode="auto">
          <a:xfrm>
            <a:off x="0" y="9120188"/>
            <a:ext cx="3170238" cy="479425"/>
          </a:xfrm>
          <a:prstGeom prst="rect">
            <a:avLst/>
          </a:prstGeom>
          <a:noFill/>
          <a:ln>
            <a:noFill/>
          </a:ln>
          <a:effectLst/>
          <a:extLst/>
        </p:spPr>
        <p:txBody>
          <a:bodyPr vert="horz" wrap="square" lIns="96661" tIns="48331" rIns="96661" bIns="48331" numCol="1" anchor="b" anchorCtr="0" compatLnSpc="1">
            <a:prstTxWarp prst="textNoShape">
              <a:avLst/>
            </a:prstTxWarp>
          </a:bodyPr>
          <a:lstStyle>
            <a:lvl1pPr algn="l" defTabSz="966788">
              <a:defRPr sz="1300" baseline="0">
                <a:ea typeface="ＭＳ Ｐゴシック" charset="0"/>
                <a:cs typeface="+mn-cs"/>
              </a:defRPr>
            </a:lvl1pPr>
          </a:lstStyle>
          <a:p>
            <a:pPr>
              <a:defRPr/>
            </a:pPr>
            <a:endParaRPr lang="en-US"/>
          </a:p>
        </p:txBody>
      </p:sp>
      <p:sp>
        <p:nvSpPr>
          <p:cNvPr id="40967" name="Rectangle 7"/>
          <p:cNvSpPr>
            <a:spLocks noGrp="1" noChangeArrowheads="1"/>
          </p:cNvSpPr>
          <p:nvPr>
            <p:ph type="sldNum" sz="quarter" idx="5"/>
          </p:nvPr>
        </p:nvSpPr>
        <p:spPr bwMode="auto">
          <a:xfrm>
            <a:off x="4143375" y="9120188"/>
            <a:ext cx="3170238" cy="479425"/>
          </a:xfrm>
          <a:prstGeom prst="rect">
            <a:avLst/>
          </a:prstGeom>
          <a:noFill/>
          <a:ln>
            <a:noFill/>
          </a:ln>
          <a:effectLst/>
          <a:extLst/>
        </p:spPr>
        <p:txBody>
          <a:bodyPr vert="horz" wrap="square" lIns="96661" tIns="48331" rIns="96661" bIns="48331" numCol="1" anchor="b" anchorCtr="0" compatLnSpc="1">
            <a:prstTxWarp prst="textNoShape">
              <a:avLst/>
            </a:prstTxWarp>
          </a:bodyPr>
          <a:lstStyle>
            <a:lvl1pPr algn="r" defTabSz="966788">
              <a:defRPr sz="1300" baseline="0">
                <a:ea typeface="ＭＳ Ｐゴシック" charset="0"/>
                <a:cs typeface="+mn-cs"/>
              </a:defRPr>
            </a:lvl1pPr>
          </a:lstStyle>
          <a:p>
            <a:pPr>
              <a:defRPr/>
            </a:pPr>
            <a:fld id="{AE22006C-3868-4D0E-A40D-FDD5576EDCC2}" type="slidenum">
              <a:rPr lang="en-US"/>
              <a:pPr>
                <a:defRPr/>
              </a:pPr>
              <a:t>‹#›</a:t>
            </a:fld>
            <a:endParaRPr lang="en-US"/>
          </a:p>
        </p:txBody>
      </p:sp>
    </p:spTree>
    <p:extLst>
      <p:ext uri="{BB962C8B-B14F-4D97-AF65-F5344CB8AC3E}">
        <p14:creationId xmlns:p14="http://schemas.microsoft.com/office/powerpoint/2010/main" val="398116661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p:spPr>
        <p:txBody>
          <a:bodyPr/>
          <a:lstStyle/>
          <a:p>
            <a:r>
              <a:rPr lang="en-US" dirty="0" smtClean="0">
                <a:ea typeface="ＭＳ Ｐゴシック"/>
                <a:cs typeface="ＭＳ Ｐゴシック"/>
              </a:rPr>
              <a:t>Hi, my name is Hamed. I’ll talk about detecting activities of daily living in first person camera</a:t>
            </a:r>
            <a:r>
              <a:rPr lang="en-US" baseline="0" dirty="0" smtClean="0">
                <a:ea typeface="ＭＳ Ｐゴシック"/>
                <a:cs typeface="ＭＳ Ｐゴシック"/>
              </a:rPr>
              <a:t> views</a:t>
            </a:r>
            <a:r>
              <a:rPr lang="en-US" dirty="0" smtClean="0">
                <a:ea typeface="ＭＳ Ｐゴシック"/>
                <a:cs typeface="ＭＳ Ｐゴシック"/>
              </a:rPr>
              <a:t>. This is a joint work with my advisor Deva </a:t>
            </a:r>
            <a:r>
              <a:rPr lang="en-US" dirty="0" err="1" smtClean="0">
                <a:ea typeface="ＭＳ Ｐゴシック"/>
                <a:cs typeface="ＭＳ Ｐゴシック"/>
              </a:rPr>
              <a:t>Ramanan</a:t>
            </a:r>
            <a:r>
              <a:rPr lang="en-US" dirty="0" smtClean="0">
                <a:ea typeface="ＭＳ Ｐゴシック"/>
                <a:cs typeface="ＭＳ Ｐゴシック"/>
              </a:rPr>
              <a:t> at UC Irvine.</a:t>
            </a:r>
          </a:p>
        </p:txBody>
      </p:sp>
      <p:sp>
        <p:nvSpPr>
          <p:cNvPr id="4" name="Slide Number Placeholder 3"/>
          <p:cNvSpPr>
            <a:spLocks noGrp="1"/>
          </p:cNvSpPr>
          <p:nvPr>
            <p:ph type="sldNum" sz="quarter" idx="5"/>
          </p:nvPr>
        </p:nvSpPr>
        <p:spPr/>
        <p:txBody>
          <a:bodyPr/>
          <a:lstStyle/>
          <a:p>
            <a:pPr>
              <a:defRPr/>
            </a:pPr>
            <a:fld id="{8814D1ED-B2A3-447C-95C5-E6B36E107CF8}"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ln/>
        </p:spPr>
      </p:sp>
      <p:sp>
        <p:nvSpPr>
          <p:cNvPr id="33794" name="Rectangle 3"/>
          <p:cNvSpPr>
            <a:spLocks noGrp="1" noChangeArrowheads="1"/>
          </p:cNvSpPr>
          <p:nvPr>
            <p:ph type="body" idx="1"/>
          </p:nvPr>
        </p:nvSpPr>
        <p:spPr>
          <a:noFill/>
        </p:spPr>
        <p:txBody>
          <a:bodyPr/>
          <a:lstStyle/>
          <a:p>
            <a:r>
              <a:rPr lang="en-US" dirty="0" smtClean="0">
                <a:ea typeface="ＭＳ Ｐゴシック"/>
                <a:cs typeface="ＭＳ Ｐゴシック"/>
              </a:rPr>
              <a:t>Instead, we focus on objects as an</a:t>
            </a:r>
            <a:r>
              <a:rPr lang="en-US" baseline="0" dirty="0" smtClean="0">
                <a:ea typeface="ＭＳ Ｐゴシック"/>
                <a:cs typeface="ＭＳ Ｐゴシック"/>
              </a:rPr>
              <a:t> alternative set of high-level features for wearable ADL recognition.</a:t>
            </a:r>
            <a:endParaRPr lang="en-US" dirty="0" smtClean="0">
              <a:ea typeface="ＭＳ Ｐゴシック"/>
              <a:cs typeface="ＭＳ Ｐゴシック"/>
            </a:endParaRPr>
          </a:p>
          <a:p>
            <a:r>
              <a:rPr lang="en-US" dirty="0" smtClean="0">
                <a:ea typeface="ＭＳ Ｐゴシック"/>
                <a:cs typeface="ＭＳ Ｐゴシック"/>
              </a:rPr>
              <a:t>Now, to successfully use such features, we need accurate object detectors…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p:spPr>
        <p:txBody>
          <a:bodyPr/>
          <a:lstStyle/>
          <a:p>
            <a:r>
              <a:rPr lang="en-US" dirty="0" smtClean="0">
                <a:ea typeface="ＭＳ Ｐゴシック"/>
                <a:cs typeface="ＭＳ Ｐゴシック"/>
              </a:rPr>
              <a:t>Can</a:t>
            </a:r>
            <a:r>
              <a:rPr lang="en-US" baseline="0" dirty="0" smtClean="0">
                <a:ea typeface="ＭＳ Ｐゴシック"/>
                <a:cs typeface="ＭＳ Ｐゴシック"/>
              </a:rPr>
              <a:t> we detect this objects? The answer is yes! </a:t>
            </a:r>
            <a:r>
              <a:rPr lang="en-US" dirty="0" smtClean="0">
                <a:ea typeface="ＭＳ Ｐゴシック"/>
                <a:cs typeface="ＭＳ Ｐゴシック"/>
              </a:rPr>
              <a:t>Recently ,we had good progress in building</a:t>
            </a:r>
            <a:r>
              <a:rPr lang="en-US" baseline="0" dirty="0" smtClean="0">
                <a:ea typeface="ＭＳ Ｐゴシック"/>
                <a:cs typeface="ＭＳ Ｐゴシック"/>
              </a:rPr>
              <a:t> object detectors, so we do a good job in detecting these objects. </a:t>
            </a:r>
          </a:p>
          <a:p>
            <a:endParaRPr lang="en-US" baseline="0" dirty="0" smtClean="0">
              <a:ea typeface="ＭＳ Ｐゴシック"/>
              <a:cs typeface="ＭＳ Ｐゴシック"/>
            </a:endParaRPr>
          </a:p>
          <a:p>
            <a:r>
              <a:rPr lang="en-US" baseline="0" dirty="0" smtClean="0">
                <a:ea typeface="ＭＳ Ｐゴシック"/>
                <a:cs typeface="ＭＳ Ｐゴシック"/>
              </a:rPr>
              <a:t>But what about these?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p:spPr>
        <p:txBody>
          <a:bodyPr/>
          <a:lstStyle/>
          <a:p>
            <a:r>
              <a:rPr lang="en-US" baseline="0" dirty="0" smtClean="0">
                <a:ea typeface="ＭＳ Ｐゴシック"/>
                <a:cs typeface="ＭＳ Ｐゴシック"/>
              </a:rPr>
              <a:t>These are the instances of the same objects that appear in wearable camera views. They may be occluded by the person’s hand of the other objects included in the interaction OR the objects may be in a different functional state like a microwave with an open door.</a:t>
            </a:r>
          </a:p>
          <a:p>
            <a:endParaRPr lang="en-US" baseline="0" dirty="0" smtClean="0">
              <a:ea typeface="ＭＳ Ｐゴシック"/>
              <a:cs typeface="ＭＳ Ｐゴシック"/>
            </a:endParaRPr>
          </a:p>
          <a:p>
            <a:r>
              <a:rPr lang="en-US" baseline="0" dirty="0" smtClean="0">
                <a:ea typeface="ＭＳ Ｐゴシック"/>
                <a:cs typeface="ＭＳ Ｐゴシック"/>
              </a:rPr>
              <a:t>It appears to be very difficult for current object detectors to handle this large variation in the appearance.</a:t>
            </a:r>
          </a:p>
          <a:p>
            <a:r>
              <a:rPr lang="en-US" baseline="0" dirty="0" smtClean="0">
                <a:ea typeface="ＭＳ Ｐゴシック"/>
                <a:cs typeface="ＭＳ Ｐゴシック"/>
              </a:rPr>
              <a:t>Interestingly, these instances are the most important instances in this application, since as soon as we detect the laundry machine in interaction, we know right a way that the person is doing his laundry.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ln/>
        </p:spPr>
      </p:sp>
      <p:sp>
        <p:nvSpPr>
          <p:cNvPr id="46082" name="Rectangle 3"/>
          <p:cNvSpPr>
            <a:spLocks noGrp="1" noChangeArrowheads="1"/>
          </p:cNvSpPr>
          <p:nvPr>
            <p:ph type="body" idx="1"/>
          </p:nvPr>
        </p:nvSpPr>
        <p:spPr>
          <a:noFill/>
        </p:spPr>
        <p:txBody>
          <a:bodyPr/>
          <a:lstStyle/>
          <a:p>
            <a:r>
              <a:rPr lang="en-US" sz="1200" dirty="0" smtClean="0">
                <a:ea typeface="ＭＳ Ｐゴシック"/>
                <a:cs typeface="ＭＳ Ｐゴシック"/>
              </a:rPr>
              <a:t>Traditionally, we have worked on detecting short term</a:t>
            </a:r>
            <a:r>
              <a:rPr lang="en-US" sz="1200" baseline="0" dirty="0" smtClean="0">
                <a:ea typeface="ＭＳ Ｐゴシック"/>
                <a:cs typeface="ＭＳ Ｐゴシック"/>
              </a:rPr>
              <a:t> activities like boxing, jumping and so on. We have a lot of classic data on these actions like KTH.</a:t>
            </a:r>
          </a:p>
          <a:p>
            <a:endParaRPr lang="en-US" sz="1200" baseline="0" dirty="0" smtClean="0">
              <a:ea typeface="ＭＳ Ｐゴシック"/>
              <a:cs typeface="ＭＳ Ｐゴシック"/>
            </a:endParaRPr>
          </a:p>
          <a:p>
            <a:r>
              <a:rPr lang="en-US" sz="1200" baseline="0" dirty="0" smtClean="0">
                <a:ea typeface="ＭＳ Ｐゴシック"/>
                <a:cs typeface="ＭＳ Ｐゴシック"/>
              </a:rPr>
              <a:t>But in detecting ADLs, </a:t>
            </a:r>
            <a:endParaRPr lang="en-US" sz="1200" dirty="0" smtClean="0">
              <a:ea typeface="ＭＳ Ｐゴシック"/>
              <a:cs typeface="ＭＳ Ｐゴシック"/>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ln/>
        </p:spPr>
      </p:sp>
      <p:sp>
        <p:nvSpPr>
          <p:cNvPr id="46082" name="Rectangle 3"/>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ea typeface="ＭＳ Ｐゴシック"/>
                <a:cs typeface="ＭＳ Ｐゴシック"/>
              </a:rPr>
              <a:t>But in detecting ADLs, we are interested in long term activities like making tea. It starts with </a:t>
            </a:r>
            <a:r>
              <a:rPr lang="en-US" sz="1200" dirty="0" smtClean="0">
                <a:ea typeface="ＭＳ Ｐゴシック"/>
                <a:cs typeface="ＭＳ Ｐゴシック"/>
              </a:rPr>
              <a:t>boiling water, waiting for a while, pouring it into a cup and then drinking it. These are different sub-actions of</a:t>
            </a:r>
            <a:r>
              <a:rPr lang="en-US" sz="1200" baseline="0" dirty="0" smtClean="0">
                <a:ea typeface="ＭＳ Ｐゴシック"/>
                <a:cs typeface="ＭＳ Ｐゴシック"/>
              </a:rPr>
              <a:t> a long term action. </a:t>
            </a:r>
            <a:r>
              <a:rPr lang="en-US" sz="1200" dirty="0" smtClean="0">
                <a:ea typeface="ＭＳ Ｐゴシック"/>
                <a:cs typeface="ＭＳ Ｐゴシック"/>
              </a:rPr>
              <a:t>It is difficult</a:t>
            </a:r>
            <a:r>
              <a:rPr lang="en-US" sz="1200" baseline="0" dirty="0" smtClean="0">
                <a:ea typeface="ＭＳ Ｐゴシック"/>
                <a:cs typeface="ＭＳ Ｐゴシック"/>
              </a:rPr>
              <a:t> for classic temporal models such as HMMs to model this long-term temporal dependency.</a:t>
            </a:r>
          </a:p>
          <a:p>
            <a:r>
              <a:rPr lang="en-US" sz="1200" dirty="0" smtClean="0">
                <a:ea typeface="ＭＳ Ｐゴシック"/>
                <a:cs typeface="ＭＳ Ｐゴシック"/>
              </a:rPr>
              <a:t>[Pause]</a:t>
            </a:r>
          </a:p>
          <a:p>
            <a:r>
              <a:rPr lang="en-US" sz="1200" dirty="0" smtClean="0">
                <a:ea typeface="ＭＳ Ｐゴシック"/>
                <a:cs typeface="ＭＳ Ｐゴシック"/>
              </a:rPr>
              <a:t>So, we </a:t>
            </a:r>
            <a:r>
              <a:rPr lang="en-US" sz="1200" baseline="0" dirty="0" smtClean="0">
                <a:ea typeface="ＭＳ Ｐゴシック"/>
                <a:cs typeface="ＭＳ Ｐゴシック"/>
              </a:rPr>
              <a:t>need a representation that captures the long-term</a:t>
            </a:r>
            <a:r>
              <a:rPr lang="en-US" sz="1200" dirty="0" smtClean="0">
                <a:ea typeface="ＭＳ Ｐゴシック"/>
                <a:cs typeface="ＭＳ Ｐゴシック"/>
              </a:rPr>
              <a:t> temporal structure of such</a:t>
            </a:r>
            <a:r>
              <a:rPr lang="en-US" sz="1200" baseline="0" dirty="0" smtClean="0">
                <a:ea typeface="ＭＳ Ｐゴシック"/>
                <a:cs typeface="ＭＳ Ｐゴシック"/>
              </a:rPr>
              <a:t> </a:t>
            </a:r>
            <a:r>
              <a:rPr lang="en-US" sz="1200" dirty="0" smtClean="0">
                <a:ea typeface="ＭＳ Ｐゴシック"/>
                <a:cs typeface="ＭＳ Ｐゴシック"/>
              </a:rPr>
              <a:t>actions.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0787E70F-5B32-4AE8-B1AF-9753DB53D561}" type="slidenum">
              <a:rPr lang="en-US" sz="1300" baseline="0"/>
              <a:pPr algn="r" defTabSz="966788"/>
              <a:t>15</a:t>
            </a:fld>
            <a:endParaRPr lang="en-US" sz="1300" baseline="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p:spPr>
        <p:txBody>
          <a:bodyPr/>
          <a:lstStyle/>
          <a:p>
            <a:pPr eaLnBrk="1" hangingPunct="1"/>
            <a:r>
              <a:rPr lang="en-US" dirty="0" smtClean="0">
                <a:ea typeface="ＭＳ Ｐゴシック"/>
                <a:cs typeface="ＭＳ Ｐゴシック"/>
              </a:rPr>
              <a:t>Now that we’ve outlined the challenges,</a:t>
            </a:r>
            <a:r>
              <a:rPr lang="en-US" baseline="0" dirty="0" smtClean="0">
                <a:ea typeface="ＭＳ Ｐゴシック"/>
                <a:cs typeface="ＭＳ Ｐゴシック"/>
              </a:rPr>
              <a:t> let’s look at our solutions…</a:t>
            </a:r>
            <a:endParaRPr lang="en-US" dirty="0" smtClean="0">
              <a:ea typeface="ＭＳ Ｐゴシック"/>
              <a:cs typeface="ＭＳ Ｐゴシック"/>
            </a:endParaRPr>
          </a:p>
          <a:p>
            <a:pPr eaLnBrk="1" hangingPunct="1"/>
            <a:endParaRPr lang="en-US" dirty="0" smtClean="0">
              <a:ea typeface="ＭＳ Ｐゴシック"/>
              <a:cs typeface="ＭＳ Ｐゴシック"/>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ln/>
        </p:spPr>
      </p:sp>
      <p:sp>
        <p:nvSpPr>
          <p:cNvPr id="50178" name="Rectangle 3"/>
          <p:cNvSpPr>
            <a:spLocks noGrp="1" noChangeArrowheads="1"/>
          </p:cNvSpPr>
          <p:nvPr>
            <p:ph type="body" idx="1"/>
          </p:nvPr>
        </p:nvSpPr>
        <p:spPr>
          <a:noFill/>
        </p:spPr>
        <p:txBody>
          <a:bodyPr/>
          <a:lstStyle/>
          <a:p>
            <a:r>
              <a:rPr lang="en-US" dirty="0" smtClean="0">
                <a:ea typeface="ＭＳ Ｐゴシック"/>
                <a:cs typeface="ＭＳ Ｐゴシック"/>
              </a:rPr>
              <a:t>To model different functional states of objects, we build</a:t>
            </a:r>
            <a:r>
              <a:rPr lang="en-US" baseline="0" dirty="0" smtClean="0">
                <a:ea typeface="ＭＳ Ｐゴシック"/>
                <a:cs typeface="ＭＳ Ｐゴシック"/>
              </a:rPr>
              <a:t> separate models for active objects that are being interacted with, and passive objects that are not being directly manipulated. Here we see an instance of an active stove. Since, they are in interaction, we see person’s hands and even some other objects like a pan in the view.</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ln/>
        </p:spPr>
      </p:sp>
      <p:sp>
        <p:nvSpPr>
          <p:cNvPr id="52226" name="Rectangle 3"/>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a:cs typeface="ＭＳ Ｐゴシック"/>
              </a:rPr>
              <a:t>We</a:t>
            </a:r>
            <a:r>
              <a:rPr lang="en-US" baseline="0" dirty="0" smtClean="0">
                <a:ea typeface="ＭＳ Ｐゴシック"/>
                <a:cs typeface="ＭＳ Ｐゴシック"/>
              </a:rPr>
              <a:t> split our training data to active and passive sets and train a separate model for each…</a:t>
            </a:r>
            <a:endParaRPr lang="en-US" dirty="0" smtClean="0">
              <a:ea typeface="ＭＳ Ｐゴシック"/>
              <a:cs typeface="ＭＳ Ｐゴシック"/>
            </a:endParaRPr>
          </a:p>
          <a:p>
            <a:endParaRPr lang="en-US" dirty="0" smtClean="0">
              <a:ea typeface="ＭＳ Ｐゴシック"/>
              <a:cs typeface="ＭＳ Ｐゴシック"/>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p:spPr>
        <p:txBody>
          <a:bodyPr/>
          <a:lstStyle/>
          <a:p>
            <a:r>
              <a:rPr lang="en-US" dirty="0" smtClean="0">
                <a:ea typeface="ＭＳ Ｐゴシック"/>
                <a:cs typeface="ＭＳ Ｐゴシック"/>
              </a:rPr>
              <a:t>In building</a:t>
            </a:r>
            <a:r>
              <a:rPr lang="en-US" baseline="0" dirty="0" smtClean="0">
                <a:ea typeface="ＭＳ Ｐゴシック"/>
                <a:cs typeface="ＭＳ Ｐゴシック"/>
              </a:rPr>
              <a:t> the active object model, we treat the object and hands as a composite object. </a:t>
            </a:r>
            <a:r>
              <a:rPr lang="en-US" dirty="0" smtClean="0">
                <a:ea typeface="ＭＳ Ｐゴシック"/>
                <a:cs typeface="ＭＳ Ｐゴシック"/>
              </a:rPr>
              <a:t>This approach is reminiscent </a:t>
            </a:r>
            <a:r>
              <a:rPr lang="en-US" baseline="0" dirty="0" smtClean="0">
                <a:ea typeface="ＭＳ Ｐゴシック"/>
                <a:cs typeface="ＭＳ Ｐゴシック"/>
              </a:rPr>
              <a:t>of visual phrases, presented in </a:t>
            </a:r>
            <a:r>
              <a:rPr lang="en-US" baseline="0" dirty="0" err="1" smtClean="0">
                <a:ea typeface="ＭＳ Ｐゴシック"/>
                <a:cs typeface="ＭＳ Ｐゴシック"/>
              </a:rPr>
              <a:t>cvpr</a:t>
            </a:r>
            <a:r>
              <a:rPr lang="en-US" baseline="0" dirty="0" smtClean="0">
                <a:ea typeface="ＭＳ Ｐゴシック"/>
                <a:cs typeface="ＭＳ Ｐゴシック"/>
              </a:rPr>
              <a:t> last year. This produces more accurate object detections.</a:t>
            </a:r>
          </a:p>
          <a:p>
            <a:r>
              <a:rPr lang="en-US" baseline="0" dirty="0" smtClean="0">
                <a:ea typeface="ＭＳ Ｐゴシック"/>
                <a:cs typeface="ＭＳ Ｐゴシック"/>
              </a:rPr>
              <a:t>However, we also use the estimated active/passive label as an explicit feature for action recognition. We are more likely to be cooking if the stove is being actively interacted with.</a:t>
            </a:r>
          </a:p>
          <a:p>
            <a:endParaRPr lang="en-US" baseline="0" dirty="0" smtClean="0">
              <a:ea typeface="ＭＳ Ｐゴシック"/>
              <a:cs typeface="ＭＳ Ｐゴシック"/>
            </a:endParaRPr>
          </a:p>
          <a:p>
            <a:r>
              <a:rPr lang="en-US" baseline="0" dirty="0" smtClean="0">
                <a:ea typeface="ＭＳ Ｐゴシック"/>
                <a:cs typeface="ＭＳ Ｐゴシック"/>
              </a:rPr>
              <a:t>Now that we have good object detectors, we will describe our object-centric features for action recognition….</a:t>
            </a:r>
          </a:p>
          <a:p>
            <a:endParaRPr lang="en-US" dirty="0" smtClean="0">
              <a:ea typeface="ＭＳ Ｐゴシック"/>
              <a:cs typeface="ＭＳ Ｐゴシック"/>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given video clip,</a:t>
            </a:r>
            <a:r>
              <a:rPr lang="en-US" baseline="0" dirty="0" smtClean="0"/>
              <a:t> </a:t>
            </a:r>
            <a:r>
              <a:rPr lang="en-US" dirty="0" smtClean="0"/>
              <a:t>we</a:t>
            </a:r>
            <a:r>
              <a:rPr lang="en-US" baseline="0" dirty="0" smtClean="0"/>
              <a:t> build a bag of detected objects descriptor, which is a histogram of what objects are present. We have a bin for each object, such as  a Fridge, Stove and so on. We use a soft histogram where the value of a bin is the confidence, or score, of that associated object detector. </a:t>
            </a:r>
          </a:p>
          <a:p>
            <a:r>
              <a:rPr lang="en-US" baseline="0" dirty="0" smtClean="0"/>
              <a:t>To capture active </a:t>
            </a:r>
            <a:r>
              <a:rPr lang="en-US" baseline="0" dirty="0" err="1" smtClean="0"/>
              <a:t>vs</a:t>
            </a:r>
            <a:r>
              <a:rPr lang="en-US" baseline="0" dirty="0" smtClean="0"/>
              <a:t> passive cues…</a:t>
            </a:r>
            <a:endParaRPr lang="en-US" dirty="0"/>
          </a:p>
        </p:txBody>
      </p:sp>
      <p:sp>
        <p:nvSpPr>
          <p:cNvPr id="4" name="Slide Number Placeholder 3"/>
          <p:cNvSpPr>
            <a:spLocks noGrp="1"/>
          </p:cNvSpPr>
          <p:nvPr>
            <p:ph type="sldNum" sz="quarter" idx="10"/>
          </p:nvPr>
        </p:nvSpPr>
        <p:spPr/>
        <p:txBody>
          <a:bodyPr/>
          <a:lstStyle/>
          <a:p>
            <a:pPr>
              <a:defRPr/>
            </a:pPr>
            <a:fld id="{AE22006C-3868-4D0E-A40D-FDD5576EDCC2}" type="slidenum">
              <a:rPr lang="en-US" smtClean="0"/>
              <a:pPr>
                <a:defRPr/>
              </a:pPr>
              <a:t>19</a:t>
            </a:fld>
            <a:endParaRPr lang="en-US"/>
          </a:p>
        </p:txBody>
      </p:sp>
    </p:spTree>
    <p:extLst>
      <p:ext uri="{BB962C8B-B14F-4D97-AF65-F5344CB8AC3E}">
        <p14:creationId xmlns:p14="http://schemas.microsoft.com/office/powerpoint/2010/main" val="538317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p:spPr>
        <p:txBody>
          <a:bodyPr/>
          <a:lstStyle/>
          <a:p>
            <a:r>
              <a:rPr lang="en-US" dirty="0" smtClean="0">
                <a:ea typeface="ＭＳ Ｐゴシック"/>
                <a:cs typeface="ＭＳ Ｐゴシック"/>
              </a:rPr>
              <a:t>This is a sample video of activities we are interested in detecting. </a:t>
            </a:r>
          </a:p>
          <a:p>
            <a:r>
              <a:rPr lang="en-US" dirty="0" smtClean="0">
                <a:ea typeface="ＭＳ Ｐゴシック"/>
                <a:cs typeface="ＭＳ Ｐゴシック"/>
              </a:rPr>
              <a:t>This video is captured by a wearable camera mounted on the person’s chest.</a:t>
            </a:r>
          </a:p>
          <a:p>
            <a:r>
              <a:rPr lang="en-US" dirty="0" smtClean="0">
                <a:ea typeface="ＭＳ Ｐゴシック"/>
                <a:cs typeface="ＭＳ Ｐゴシック"/>
              </a:rPr>
              <a:t>These are activities of daily living like making coffee, brushing teeth, and drinking juice from fridge.</a:t>
            </a:r>
          </a:p>
          <a:p>
            <a:endParaRPr lang="en-US" dirty="0" smtClean="0">
              <a:ea typeface="ＭＳ Ｐゴシック"/>
              <a:cs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To capture active </a:t>
            </a:r>
            <a:r>
              <a:rPr lang="en-US" baseline="0" dirty="0" err="1" smtClean="0"/>
              <a:t>vs</a:t>
            </a:r>
            <a:r>
              <a:rPr lang="en-US" baseline="0" dirty="0" smtClean="0"/>
              <a:t> passive cues, we simply separately bin active and passive objects, treating each as a separate object category in our bag-of-objects model.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Thus </a:t>
            </a:r>
            <a:r>
              <a:rPr lang="en-US" baseline="0" dirty="0" smtClean="0"/>
              <a:t>far, our bag model has ignored the temporal structure of a video clip. For instance, it doesn’t matter for this model if the fridge Is seen in the beginning or the end of the action.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To model long-term temporal structure ...</a:t>
            </a:r>
            <a:endParaRPr lang="en-US" dirty="0" smtClean="0"/>
          </a:p>
        </p:txBody>
      </p:sp>
      <p:sp>
        <p:nvSpPr>
          <p:cNvPr id="4" name="Slide Number Placeholder 3"/>
          <p:cNvSpPr>
            <a:spLocks noGrp="1"/>
          </p:cNvSpPr>
          <p:nvPr>
            <p:ph type="sldNum" sz="quarter" idx="10"/>
          </p:nvPr>
        </p:nvSpPr>
        <p:spPr/>
        <p:txBody>
          <a:bodyPr/>
          <a:lstStyle/>
          <a:p>
            <a:pPr>
              <a:defRPr/>
            </a:pPr>
            <a:fld id="{AE22006C-3868-4D0E-A40D-FDD5576EDCC2}" type="slidenum">
              <a:rPr lang="en-US" smtClean="0"/>
              <a:pPr>
                <a:defRPr/>
              </a:pPr>
              <a:t>20</a:t>
            </a:fld>
            <a:endParaRPr lang="en-US"/>
          </a:p>
        </p:txBody>
      </p:sp>
    </p:spTree>
    <p:extLst>
      <p:ext uri="{BB962C8B-B14F-4D97-AF65-F5344CB8AC3E}">
        <p14:creationId xmlns:p14="http://schemas.microsoft.com/office/powerpoint/2010/main" val="2387626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58370" name="Rectangle 3"/>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To model long-term temporal structure, </a:t>
            </a:r>
            <a:r>
              <a:rPr lang="en-US" sz="1200" dirty="0" smtClean="0">
                <a:ea typeface="ＭＳ Ｐゴシック"/>
                <a:cs typeface="ＭＳ Ｐゴシック"/>
              </a:rPr>
              <a:t>we use a temporal pyramid.</a:t>
            </a:r>
            <a:r>
              <a:rPr lang="en-US" sz="1200" baseline="0" dirty="0" smtClean="0">
                <a:ea typeface="ＭＳ Ｐゴシック"/>
                <a:cs typeface="ＭＳ Ｐゴシック"/>
              </a:rPr>
              <a:t> Inspired by the success of a spatial pyramid, we build histograms at multiple resolutions and concatenate them all together. </a:t>
            </a:r>
            <a:r>
              <a:rPr lang="en-US" sz="1200" dirty="0" smtClean="0">
                <a:ea typeface="ＭＳ Ｐゴシック"/>
                <a:cs typeface="ＭＳ Ｐゴシック"/>
              </a:rPr>
              <a:t>Multi-resolution descriptors</a:t>
            </a:r>
            <a:r>
              <a:rPr lang="en-US" sz="1200" baseline="0" dirty="0" smtClean="0">
                <a:ea typeface="ＭＳ Ｐゴシック"/>
                <a:cs typeface="ＭＳ Ｐゴシック"/>
              </a:rPr>
              <a:t> </a:t>
            </a:r>
            <a:r>
              <a:rPr lang="en-US" sz="1200" dirty="0" smtClean="0">
                <a:ea typeface="ＭＳ Ｐゴシック"/>
                <a:cs typeface="ＭＳ Ｐゴシック"/>
              </a:rPr>
              <a:t>are a way of encoding approximate correspondence when matching</a:t>
            </a:r>
            <a:r>
              <a:rPr lang="en-US" sz="1200" baseline="0" dirty="0" smtClean="0">
                <a:ea typeface="ＭＳ Ｐゴシック"/>
                <a:cs typeface="ＭＳ Ｐゴシック"/>
              </a:rPr>
              <a:t> a model to a video clip</a:t>
            </a:r>
            <a:r>
              <a:rPr lang="en-US" sz="1200" dirty="0" smtClean="0">
                <a:ea typeface="ＭＳ Ｐゴシック"/>
                <a:cs typeface="ＭＳ Ｐゴシック"/>
              </a:rPr>
              <a:t>. For example,</a:t>
            </a:r>
            <a:r>
              <a:rPr lang="en-US" sz="1200" baseline="0" dirty="0" smtClean="0">
                <a:ea typeface="ＭＳ Ｐゴシック"/>
                <a:cs typeface="ＭＳ Ｐゴシック"/>
              </a:rPr>
              <a:t> when </a:t>
            </a:r>
            <a:r>
              <a:rPr lang="en-US" sz="1200" dirty="0" smtClean="0">
                <a:ea typeface="ＭＳ Ｐゴシック"/>
                <a:cs typeface="ＭＳ Ｐゴシック"/>
              </a:rPr>
              <a:t>making tea, we boil the water</a:t>
            </a:r>
            <a:r>
              <a:rPr lang="en-US" sz="1200" baseline="0" dirty="0" smtClean="0">
                <a:ea typeface="ＭＳ Ｐゴシック"/>
                <a:cs typeface="ＭＳ Ｐゴシック"/>
              </a:rPr>
              <a:t> and pour out tea leaves</a:t>
            </a:r>
            <a:r>
              <a:rPr lang="en-US" sz="1200" dirty="0" smtClean="0">
                <a:ea typeface="ＭＳ Ｐゴシック"/>
                <a:cs typeface="ＭＳ Ｐゴシック"/>
              </a:rPr>
              <a:t>, but the precise </a:t>
            </a:r>
            <a:r>
              <a:rPr lang="en-US" sz="1200" baseline="0" dirty="0" smtClean="0">
                <a:ea typeface="ＭＳ Ｐゴシック"/>
                <a:cs typeface="ＭＳ Ｐゴシック"/>
              </a:rPr>
              <a:t>time of and order of these sub-actions can vary. This constraint might be hard to encode with an HMM.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ea typeface="ＭＳ Ｐゴシック"/>
              <a:cs typeface="ＭＳ Ｐゴシック"/>
            </a:endParaRPr>
          </a:p>
          <a:p>
            <a:r>
              <a:rPr lang="en-US" sz="1200" dirty="0" smtClean="0">
                <a:ea typeface="ＭＳ Ｐゴシック"/>
                <a:cs typeface="ＭＳ Ｐゴシック"/>
              </a:rPr>
              <a:t>Finally, we obtain an action class label by classifying this </a:t>
            </a:r>
            <a:r>
              <a:rPr lang="en-US" sz="1200" baseline="0" dirty="0" smtClean="0">
                <a:ea typeface="ＭＳ Ｐゴシック"/>
                <a:cs typeface="ＭＳ Ｐゴシック"/>
              </a:rPr>
              <a:t>multi-resolution descriptor with an SVM.</a:t>
            </a:r>
            <a:endParaRPr lang="en-US" sz="1200" dirty="0" smtClean="0">
              <a:ea typeface="ＭＳ Ｐゴシック"/>
              <a:cs typeface="ＭＳ Ｐゴシック"/>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B088BD2A-7610-49B2-BCCC-E6D236EA68A3}" type="slidenum">
              <a:rPr lang="en-US" sz="1300" baseline="0"/>
              <a:pPr algn="r" defTabSz="966788"/>
              <a:t>22</a:t>
            </a:fld>
            <a:endParaRPr lang="en-US" sz="1300" baseline="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p:spPr>
        <p:txBody>
          <a:bodyPr/>
          <a:lstStyle/>
          <a:p>
            <a:pPr eaLnBrk="1" hangingPunct="1"/>
            <a:r>
              <a:rPr lang="en-US" dirty="0" smtClean="0">
                <a:ea typeface="ＭＳ Ｐゴシック"/>
                <a:cs typeface="ＭＳ Ｐゴシック"/>
              </a:rPr>
              <a:t>Now,</a:t>
            </a:r>
            <a:r>
              <a:rPr lang="en-US" baseline="0" dirty="0" smtClean="0">
                <a:ea typeface="ＭＳ Ｐゴシック"/>
                <a:cs typeface="ＭＳ Ｐゴシック"/>
              </a:rPr>
              <a:t> that we’ve talked about our model, let’s collect some data …</a:t>
            </a:r>
            <a:endParaRPr lang="en-US" dirty="0" smtClean="0">
              <a:ea typeface="ＭＳ Ｐゴシック"/>
              <a:cs typeface="ＭＳ Ｐゴシック"/>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dirty="0" smtClean="0"/>
              <a:t>is a </a:t>
            </a:r>
            <a:r>
              <a:rPr lang="en-US" dirty="0" smtClean="0"/>
              <a:t>sample of data we’ve collected. We annotated bounding boxes for objects and also action</a:t>
            </a:r>
            <a:r>
              <a:rPr lang="en-US" baseline="0" dirty="0" smtClean="0"/>
              <a:t> labels.</a:t>
            </a:r>
            <a:r>
              <a:rPr lang="en-US" dirty="0" smtClean="0"/>
              <a:t> Here, the person eats some food and</a:t>
            </a:r>
            <a:r>
              <a:rPr lang="en-US" baseline="0" dirty="0" smtClean="0"/>
              <a:t> then moves to the kitchen to make some tea.</a:t>
            </a:r>
            <a:endParaRPr lang="en-US" dirty="0"/>
          </a:p>
        </p:txBody>
      </p:sp>
      <p:sp>
        <p:nvSpPr>
          <p:cNvPr id="4" name="Slide Number Placeholder 3"/>
          <p:cNvSpPr>
            <a:spLocks noGrp="1"/>
          </p:cNvSpPr>
          <p:nvPr>
            <p:ph type="sldNum" sz="quarter" idx="10"/>
          </p:nvPr>
        </p:nvSpPr>
        <p:spPr/>
        <p:txBody>
          <a:bodyPr/>
          <a:lstStyle/>
          <a:p>
            <a:pPr>
              <a:defRPr/>
            </a:pPr>
            <a:fld id="{AE22006C-3868-4D0E-A40D-FDD5576EDCC2}" type="slidenum">
              <a:rPr lang="en-US" smtClean="0"/>
              <a:pPr>
                <a:defRPr/>
              </a:pPr>
              <a:t>23</a:t>
            </a:fld>
            <a:endParaRPr lang="en-US"/>
          </a:p>
        </p:txBody>
      </p:sp>
    </p:spTree>
    <p:extLst>
      <p:ext uri="{BB962C8B-B14F-4D97-AF65-F5344CB8AC3E}">
        <p14:creationId xmlns:p14="http://schemas.microsoft.com/office/powerpoint/2010/main" val="3456405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simply gave the camera to 20 different</a:t>
            </a:r>
            <a:r>
              <a:rPr lang="en-US" baseline="0" dirty="0" smtClean="0"/>
              <a:t> people and asked them to capture their some daily activities. Videos are collected in different apartments so there is a large intra-class variation. This is one of the nice characteristics of our dataset that separates it from the datasets in the prior work. For instance here, we see 12 different kitchen scenes from this dataset. They look very different since they are from different apartments with different objects and appliances.</a:t>
            </a:r>
          </a:p>
          <a:p>
            <a:endParaRPr lang="en-US" baseline="0" dirty="0" smtClean="0"/>
          </a:p>
          <a:p>
            <a:r>
              <a:rPr lang="en-US" baseline="0" dirty="0" smtClean="0"/>
              <a:t>Another nice characteristic of this dataset is that …</a:t>
            </a:r>
            <a:endParaRPr lang="en-US" dirty="0"/>
          </a:p>
        </p:txBody>
      </p:sp>
      <p:sp>
        <p:nvSpPr>
          <p:cNvPr id="4" name="Slide Number Placeholder 3"/>
          <p:cNvSpPr>
            <a:spLocks noGrp="1"/>
          </p:cNvSpPr>
          <p:nvPr>
            <p:ph type="sldNum" sz="quarter" idx="10"/>
          </p:nvPr>
        </p:nvSpPr>
        <p:spPr/>
        <p:txBody>
          <a:bodyPr/>
          <a:lstStyle/>
          <a:p>
            <a:pPr>
              <a:defRPr/>
            </a:pPr>
            <a:fld id="{AE22006C-3868-4D0E-A40D-FDD5576EDCC2}" type="slidenum">
              <a:rPr lang="en-US" smtClean="0"/>
              <a:pPr>
                <a:defRPr/>
              </a:pPr>
              <a:t>24</a:t>
            </a:fld>
            <a:endParaRPr lang="en-US"/>
          </a:p>
        </p:txBody>
      </p:sp>
    </p:spTree>
    <p:extLst>
      <p:ext uri="{BB962C8B-B14F-4D97-AF65-F5344CB8AC3E}">
        <p14:creationId xmlns:p14="http://schemas.microsoft.com/office/powerpoint/2010/main" val="4213662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we plot average object locations, active objects tend to appear closer to the camera and slightly shifted to the right. The reason being that most people are right-handed. </a:t>
            </a:r>
          </a:p>
          <a:p>
            <a:r>
              <a:rPr lang="en-US" baseline="0" dirty="0" smtClean="0"/>
              <a:t>For instance we are used to mirror-flipping images in training, but here it won’t work well.</a:t>
            </a:r>
            <a:endParaRPr lang="en-US" dirty="0"/>
          </a:p>
        </p:txBody>
      </p:sp>
      <p:sp>
        <p:nvSpPr>
          <p:cNvPr id="4" name="Slide Number Placeholder 3"/>
          <p:cNvSpPr>
            <a:spLocks noGrp="1"/>
          </p:cNvSpPr>
          <p:nvPr>
            <p:ph type="sldNum" sz="quarter" idx="10"/>
          </p:nvPr>
        </p:nvSpPr>
        <p:spPr/>
        <p:txBody>
          <a:bodyPr/>
          <a:lstStyle/>
          <a:p>
            <a:pPr>
              <a:defRPr/>
            </a:pPr>
            <a:fld id="{AE22006C-3868-4D0E-A40D-FDD5576EDCC2}" type="slidenum">
              <a:rPr lang="en-US" smtClean="0"/>
              <a:pPr>
                <a:defRPr/>
              </a:pPr>
              <a:t>25</a:t>
            </a:fld>
            <a:endParaRPr lang="en-US"/>
          </a:p>
        </p:txBody>
      </p:sp>
    </p:spTree>
    <p:extLst>
      <p:ext uri="{BB962C8B-B14F-4D97-AF65-F5344CB8AC3E}">
        <p14:creationId xmlns:p14="http://schemas.microsoft.com/office/powerpoint/2010/main" val="2657903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ABFAB0CB-CEDE-4A4F-9BF5-0F74C5A6DEF2}" type="slidenum">
              <a:rPr lang="en-US" sz="1300" baseline="0"/>
              <a:pPr algn="r" defTabSz="966788"/>
              <a:t>26</a:t>
            </a:fld>
            <a:endParaRPr lang="en-US" sz="1300" baseline="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p:spPr>
        <p:txBody>
          <a:bodyPr/>
          <a:lstStyle/>
          <a:p>
            <a:pPr eaLnBrk="1" hangingPunct="1"/>
            <a:r>
              <a:rPr lang="en-US" dirty="0" smtClean="0">
                <a:ea typeface="ＭＳ Ｐゴシック"/>
                <a:cs typeface="ＭＳ Ｐゴシック"/>
              </a:rPr>
              <a:t>Let’s see how our model works on</a:t>
            </a:r>
            <a:r>
              <a:rPr lang="en-US" baseline="0" dirty="0" smtClean="0">
                <a:ea typeface="ＭＳ Ｐゴシック"/>
                <a:cs typeface="ＭＳ Ｐゴシック"/>
              </a:rPr>
              <a:t> this dataset.</a:t>
            </a:r>
            <a:endParaRPr lang="en-US" dirty="0" smtClean="0">
              <a:ea typeface="ＭＳ Ｐゴシック"/>
              <a:cs typeface="ＭＳ Ｐゴシック"/>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space-time</a:t>
            </a:r>
            <a:r>
              <a:rPr lang="en-US" baseline="0" dirty="0" smtClean="0"/>
              <a:t> interest points as a baseline for appearance features. We are comparing them to our high-level object-centric features. In building our object centric features, we use part based models for 24 household objects. With the distinction between passive and active objects, we get a 48 dimensional feature in the bag of objects model.</a:t>
            </a:r>
          </a:p>
          <a:p>
            <a:endParaRPr lang="en-US" dirty="0"/>
          </a:p>
        </p:txBody>
      </p:sp>
      <p:sp>
        <p:nvSpPr>
          <p:cNvPr id="4" name="Slide Number Placeholder 3"/>
          <p:cNvSpPr>
            <a:spLocks noGrp="1"/>
          </p:cNvSpPr>
          <p:nvPr>
            <p:ph type="sldNum" sz="quarter" idx="10"/>
          </p:nvPr>
        </p:nvSpPr>
        <p:spPr/>
        <p:txBody>
          <a:bodyPr/>
          <a:lstStyle/>
          <a:p>
            <a:pPr>
              <a:defRPr/>
            </a:pPr>
            <a:fld id="{AE22006C-3868-4D0E-A40D-FDD5576EDCC2}" type="slidenum">
              <a:rPr lang="en-US" smtClean="0"/>
              <a:pPr>
                <a:defRPr/>
              </a:pPr>
              <a:t>27</a:t>
            </a:fld>
            <a:endParaRPr lang="en-US"/>
          </a:p>
        </p:txBody>
      </p:sp>
    </p:spTree>
    <p:extLst>
      <p:ext uri="{BB962C8B-B14F-4D97-AF65-F5344CB8AC3E}">
        <p14:creationId xmlns:p14="http://schemas.microsoft.com/office/powerpoint/2010/main" val="1391821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confusion matrix of</a:t>
            </a:r>
            <a:r>
              <a:rPr lang="en-US" baseline="0" dirty="0" smtClean="0"/>
              <a:t> our model on 18 action categories. </a:t>
            </a:r>
            <a:r>
              <a:rPr lang="en-US" dirty="0" smtClean="0"/>
              <a:t>The average</a:t>
            </a:r>
            <a:r>
              <a:rPr lang="en-US" baseline="0" dirty="0" smtClean="0"/>
              <a:t> </a:t>
            </a:r>
            <a:r>
              <a:rPr lang="en-US" dirty="0" smtClean="0"/>
              <a:t>accuracy of our model is about 40%</a:t>
            </a:r>
            <a:r>
              <a:rPr lang="en-US" baseline="0" dirty="0" smtClean="0"/>
              <a:t> which is almost twice as the accuracy of STIP features using the same temporal structure model.</a:t>
            </a:r>
          </a:p>
          <a:p>
            <a:endParaRPr lang="en-US" dirty="0"/>
          </a:p>
        </p:txBody>
      </p:sp>
      <p:sp>
        <p:nvSpPr>
          <p:cNvPr id="4" name="Slide Number Placeholder 3"/>
          <p:cNvSpPr>
            <a:spLocks noGrp="1"/>
          </p:cNvSpPr>
          <p:nvPr>
            <p:ph type="sldNum" sz="quarter" idx="10"/>
          </p:nvPr>
        </p:nvSpPr>
        <p:spPr/>
        <p:txBody>
          <a:bodyPr/>
          <a:lstStyle/>
          <a:p>
            <a:pPr>
              <a:defRPr/>
            </a:pPr>
            <a:fld id="{AE22006C-3868-4D0E-A40D-FDD5576EDCC2}" type="slidenum">
              <a:rPr lang="en-US" smtClean="0"/>
              <a:pPr>
                <a:defRPr/>
              </a:pPr>
              <a:t>28</a:t>
            </a:fld>
            <a:endParaRPr lang="en-US"/>
          </a:p>
        </p:txBody>
      </p:sp>
    </p:spTree>
    <p:extLst>
      <p:ext uri="{BB962C8B-B14F-4D97-AF65-F5344CB8AC3E}">
        <p14:creationId xmlns:p14="http://schemas.microsoft.com/office/powerpoint/2010/main" val="765870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Interestingly, we make mistakes on functionally related categories like brushing teeth and flossing them. We believe the reason is that functionally-related actions occur in similar scenes; people brush their teeth and floss in the bathroom. Our bag-of-objects descriptor acts as a coarse scene-descriptor, and hence tends to make such reasonable mistakes. If one was penalizing mistakes based on their functional relevance,  we might do even better.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E22006C-3868-4D0E-A40D-FDD5576EDCC2}" type="slidenum">
              <a:rPr lang="en-US" smtClean="0"/>
              <a:pPr>
                <a:defRPr/>
              </a:pPr>
              <a:t>29</a:t>
            </a:fld>
            <a:endParaRPr lang="en-US"/>
          </a:p>
        </p:txBody>
      </p:sp>
    </p:spTree>
    <p:extLst>
      <p:ext uri="{BB962C8B-B14F-4D97-AF65-F5344CB8AC3E}">
        <p14:creationId xmlns:p14="http://schemas.microsoft.com/office/powerpoint/2010/main" val="765870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miter lim="800000"/>
            <a:headEnd/>
            <a:tailEnd/>
          </a:ln>
        </p:spPr>
        <p:txBody>
          <a:bodyPr/>
          <a:lstStyle/>
          <a:p>
            <a:fld id="{737D2888-D7E1-4BC8-A5C8-76E8C0A86003}" type="slidenum">
              <a:rPr lang="en-US" smtClean="0">
                <a:ea typeface="ＭＳ Ｐゴシック"/>
                <a:cs typeface="ＭＳ Ｐゴシック"/>
              </a:rPr>
              <a:pPr/>
              <a:t>3</a:t>
            </a:fld>
            <a:endParaRPr lang="en-US" smtClean="0">
              <a:ea typeface="ＭＳ Ｐゴシック"/>
              <a:cs typeface="ＭＳ Ｐゴシック"/>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p:spPr>
        <p:txBody>
          <a:bodyPr/>
          <a:lstStyle/>
          <a:p>
            <a:pPr eaLnBrk="1" hangingPunct="1"/>
            <a:r>
              <a:rPr lang="en-US" dirty="0" smtClean="0">
                <a:ea typeface="ＭＳ Ｐゴシック"/>
                <a:cs typeface="ＭＳ Ｐゴシック"/>
              </a:rPr>
              <a:t>So why</a:t>
            </a:r>
            <a:r>
              <a:rPr lang="en-US" baseline="0" dirty="0" smtClean="0">
                <a:ea typeface="ＭＳ Ｐゴシック"/>
                <a:cs typeface="ＭＳ Ｐゴシック"/>
              </a:rPr>
              <a:t> do we want to do this?</a:t>
            </a:r>
          </a:p>
          <a:p>
            <a:pPr eaLnBrk="1" hangingPunct="1"/>
            <a:r>
              <a:rPr lang="en-US" dirty="0" smtClean="0">
                <a:ea typeface="ＭＳ Ｐゴシック"/>
                <a:cs typeface="ＭＳ Ｐゴシック"/>
              </a:rPr>
              <a:t>ADL detection has variety of applications </a:t>
            </a:r>
          </a:p>
          <a:p>
            <a:pPr eaLnBrk="1" hangingPunct="1"/>
            <a:r>
              <a:rPr lang="en-US" dirty="0" smtClean="0">
                <a:ea typeface="ＭＳ Ｐゴシック"/>
                <a:cs typeface="ＭＳ Ｐゴシック"/>
              </a:rPr>
              <a:t>In rehabilitative or geriatric healthcare, physicians are interested in monitoring the progress of a patient’s motor ability for everyday, functional tasks. For instance, they are interested in knowing if a patient can move his arms sufficiently</a:t>
            </a:r>
            <a:r>
              <a:rPr lang="en-US" baseline="0" dirty="0" smtClean="0">
                <a:ea typeface="ＭＳ Ｐゴシック"/>
                <a:cs typeface="ＭＳ Ｐゴシック"/>
              </a:rPr>
              <a:t> to say, eat a sandwich.</a:t>
            </a:r>
            <a:endParaRPr lang="en-US" dirty="0" smtClean="0">
              <a:ea typeface="ＭＳ Ｐゴシック"/>
              <a:cs typeface="ＭＳ Ｐゴシック"/>
            </a:endParaRPr>
          </a:p>
          <a:p>
            <a:pPr eaLnBrk="1" hangingPunct="1"/>
            <a:r>
              <a:rPr lang="en-US" dirty="0" smtClean="0">
                <a:ea typeface="ＭＳ Ｐゴシック"/>
                <a:cs typeface="ＭＳ Ｐゴシック"/>
              </a:rPr>
              <a:t>Currently, this </a:t>
            </a:r>
            <a:r>
              <a:rPr lang="en-US" baseline="0" dirty="0" smtClean="0">
                <a:ea typeface="ＭＳ Ｐゴシック"/>
                <a:cs typeface="ＭＳ Ｐゴシック"/>
              </a:rPr>
              <a:t>monitoring is done in a limited basis in the </a:t>
            </a:r>
            <a:r>
              <a:rPr lang="en-US" dirty="0" smtClean="0">
                <a:ea typeface="ＭＳ Ｐゴシック"/>
                <a:cs typeface="ＭＳ Ｐゴシック"/>
              </a:rPr>
              <a:t>hospital.  Imagine wearing a camera and detecting the activities automatically. This can lead to long-term at-home</a:t>
            </a:r>
            <a:r>
              <a:rPr lang="en-US" baseline="0" dirty="0" smtClean="0">
                <a:ea typeface="ＭＳ Ｐゴシック"/>
                <a:cs typeface="ＭＳ Ｐゴシック"/>
              </a:rPr>
              <a:t> monitoring, which could revolutionize the rehabilitative process.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compare the bag model with</a:t>
            </a:r>
            <a:r>
              <a:rPr lang="en-US" baseline="0" dirty="0" smtClean="0"/>
              <a:t> the temporal pyramid model. We </a:t>
            </a:r>
            <a:r>
              <a:rPr lang="en-US" dirty="0" smtClean="0"/>
              <a:t>see 6% improvement in using our temporal pyramid with the baseline appearance features.</a:t>
            </a:r>
          </a:p>
          <a:p>
            <a:endParaRPr lang="en-US" dirty="0" smtClean="0"/>
          </a:p>
          <a:p>
            <a:r>
              <a:rPr lang="en-US" dirty="0" smtClean="0"/>
              <a:t>Now,</a:t>
            </a:r>
            <a:r>
              <a:rPr lang="en-US" baseline="0" dirty="0" smtClean="0"/>
              <a:t> if we use object-centric features …</a:t>
            </a:r>
            <a:endParaRPr lang="en-US" dirty="0"/>
          </a:p>
        </p:txBody>
      </p:sp>
      <p:sp>
        <p:nvSpPr>
          <p:cNvPr id="4" name="Slide Number Placeholder 3"/>
          <p:cNvSpPr>
            <a:spLocks noGrp="1"/>
          </p:cNvSpPr>
          <p:nvPr>
            <p:ph type="sldNum" sz="quarter" idx="10"/>
          </p:nvPr>
        </p:nvSpPr>
        <p:spPr/>
        <p:txBody>
          <a:bodyPr/>
          <a:lstStyle/>
          <a:p>
            <a:pPr>
              <a:defRPr/>
            </a:pPr>
            <a:fld id="{AE22006C-3868-4D0E-A40D-FDD5576EDCC2}" type="slidenum">
              <a:rPr lang="en-US" smtClean="0"/>
              <a:pPr>
                <a:defRPr/>
              </a:pPr>
              <a:t>30</a:t>
            </a:fld>
            <a:endParaRPr lang="en-US"/>
          </a:p>
        </p:txBody>
      </p:sp>
    </p:spTree>
    <p:extLst>
      <p:ext uri="{BB962C8B-B14F-4D97-AF65-F5344CB8AC3E}">
        <p14:creationId xmlns:p14="http://schemas.microsoft.com/office/powerpoint/2010/main" val="3973927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performance improves by 10%.</a:t>
            </a:r>
          </a:p>
          <a:p>
            <a:r>
              <a:rPr lang="en-US" dirty="0" smtClean="0"/>
              <a:t>And it improves</a:t>
            </a:r>
            <a:r>
              <a:rPr lang="en-US" baseline="0" dirty="0" smtClean="0"/>
              <a:t> more …</a:t>
            </a:r>
          </a:p>
        </p:txBody>
      </p:sp>
      <p:sp>
        <p:nvSpPr>
          <p:cNvPr id="4" name="Slide Number Placeholder 3"/>
          <p:cNvSpPr>
            <a:spLocks noGrp="1"/>
          </p:cNvSpPr>
          <p:nvPr>
            <p:ph type="sldNum" sz="quarter" idx="10"/>
          </p:nvPr>
        </p:nvSpPr>
        <p:spPr/>
        <p:txBody>
          <a:bodyPr/>
          <a:lstStyle/>
          <a:p>
            <a:pPr>
              <a:defRPr/>
            </a:pPr>
            <a:fld id="{AE22006C-3868-4D0E-A40D-FDD5576EDCC2}" type="slidenum">
              <a:rPr lang="en-US" smtClean="0"/>
              <a:pPr>
                <a:defRPr/>
              </a:pPr>
              <a:t>31</a:t>
            </a:fld>
            <a:endParaRPr lang="en-US"/>
          </a:p>
        </p:txBody>
      </p:sp>
    </p:spTree>
    <p:extLst>
      <p:ext uri="{BB962C8B-B14F-4D97-AF65-F5344CB8AC3E}">
        <p14:creationId xmlns:p14="http://schemas.microsoft.com/office/powerpoint/2010/main" val="3070809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differentiating</a:t>
            </a:r>
            <a:r>
              <a:rPr lang="en-US" baseline="0" dirty="0" smtClean="0"/>
              <a:t> between </a:t>
            </a:r>
            <a:r>
              <a:rPr lang="en-US" dirty="0" smtClean="0"/>
              <a:t>active and passive objects</a:t>
            </a:r>
            <a:r>
              <a:rPr lang="en-US" baseline="0" dirty="0" smtClean="0"/>
              <a:t>, and using their functional label as an additional cue for classification, performance jumps to 40%.</a:t>
            </a:r>
            <a:endParaRPr lang="en-US" dirty="0" smtClean="0"/>
          </a:p>
          <a:p>
            <a:endParaRPr lang="en-US" dirty="0" smtClean="0"/>
          </a:p>
          <a:p>
            <a:r>
              <a:rPr lang="en-US" dirty="0" smtClean="0"/>
              <a:t>One could ask are we limited by our representation or by our object detectors. To answer this,</a:t>
            </a:r>
          </a:p>
        </p:txBody>
      </p:sp>
      <p:sp>
        <p:nvSpPr>
          <p:cNvPr id="4" name="Slide Number Placeholder 3"/>
          <p:cNvSpPr>
            <a:spLocks noGrp="1"/>
          </p:cNvSpPr>
          <p:nvPr>
            <p:ph type="sldNum" sz="quarter" idx="10"/>
          </p:nvPr>
        </p:nvSpPr>
        <p:spPr/>
        <p:txBody>
          <a:bodyPr/>
          <a:lstStyle/>
          <a:p>
            <a:pPr>
              <a:defRPr/>
            </a:pPr>
            <a:fld id="{AE22006C-3868-4D0E-A40D-FDD5576EDCC2}" type="slidenum">
              <a:rPr lang="en-US" smtClean="0"/>
              <a:pPr>
                <a:defRPr/>
              </a:pPr>
              <a:t>32</a:t>
            </a:fld>
            <a:endParaRPr lang="en-US"/>
          </a:p>
        </p:txBody>
      </p:sp>
    </p:spTree>
    <p:extLst>
      <p:ext uri="{BB962C8B-B14F-4D97-AF65-F5344CB8AC3E}">
        <p14:creationId xmlns:p14="http://schemas.microsoft.com/office/powerpoint/2010/main" val="4292913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consider the performance</a:t>
            </a:r>
            <a:r>
              <a:rPr lang="en-US" baseline="0" dirty="0" smtClean="0"/>
              <a:t> of our model using ideal object detection annotations. </a:t>
            </a:r>
            <a:r>
              <a:rPr lang="en-US" dirty="0" smtClean="0"/>
              <a:t>It almost doubles the performance.</a:t>
            </a:r>
            <a:r>
              <a:rPr lang="en-US" baseline="0" dirty="0" smtClean="0"/>
              <a:t> This huge gap suggests that we still have a long ways to go to go to improve our object detectors for these types of applications.</a:t>
            </a:r>
          </a:p>
        </p:txBody>
      </p:sp>
      <p:sp>
        <p:nvSpPr>
          <p:cNvPr id="4" name="Slide Number Placeholder 3"/>
          <p:cNvSpPr>
            <a:spLocks noGrp="1"/>
          </p:cNvSpPr>
          <p:nvPr>
            <p:ph type="sldNum" sz="quarter" idx="10"/>
          </p:nvPr>
        </p:nvSpPr>
        <p:spPr/>
        <p:txBody>
          <a:bodyPr/>
          <a:lstStyle/>
          <a:p>
            <a:pPr>
              <a:defRPr/>
            </a:pPr>
            <a:fld id="{AE22006C-3868-4D0E-A40D-FDD5576EDCC2}" type="slidenum">
              <a:rPr lang="en-US" smtClean="0"/>
              <a:pPr>
                <a:defRPr/>
              </a:pPr>
              <a:t>33</a:t>
            </a:fld>
            <a:endParaRPr lang="en-US"/>
          </a:p>
        </p:txBody>
      </p:sp>
    </p:spTree>
    <p:extLst>
      <p:ext uri="{BB962C8B-B14F-4D97-AF65-F5344CB8AC3E}">
        <p14:creationId xmlns:p14="http://schemas.microsoft.com/office/powerpoint/2010/main" val="3867509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far we showed results on pre-segmented videos. Results on temporally continuous videos are also included in the paper.</a:t>
            </a:r>
            <a:endParaRPr lang="en-US" dirty="0"/>
          </a:p>
        </p:txBody>
      </p:sp>
      <p:sp>
        <p:nvSpPr>
          <p:cNvPr id="4" name="Slide Number Placeholder 3"/>
          <p:cNvSpPr>
            <a:spLocks noGrp="1"/>
          </p:cNvSpPr>
          <p:nvPr>
            <p:ph type="sldNum" sz="quarter" idx="10"/>
          </p:nvPr>
        </p:nvSpPr>
        <p:spPr/>
        <p:txBody>
          <a:bodyPr/>
          <a:lstStyle/>
          <a:p>
            <a:pPr>
              <a:defRPr/>
            </a:pPr>
            <a:fld id="{AE22006C-3868-4D0E-A40D-FDD5576EDCC2}" type="slidenum">
              <a:rPr lang="en-US" smtClean="0"/>
              <a:pPr>
                <a:defRPr/>
              </a:pPr>
              <a:t>34</a:t>
            </a:fld>
            <a:endParaRPr lang="en-US"/>
          </a:p>
        </p:txBody>
      </p:sp>
    </p:spTree>
    <p:extLst>
      <p:ext uri="{BB962C8B-B14F-4D97-AF65-F5344CB8AC3E}">
        <p14:creationId xmlns:p14="http://schemas.microsoft.com/office/powerpoint/2010/main" val="3867509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summary, we i</a:t>
            </a:r>
            <a:r>
              <a:rPr lang="en-US" baseline="0" dirty="0" smtClean="0"/>
              <a:t>ntroduced algorithms for recognizing activities of daily living from wearable cameras and we </a:t>
            </a:r>
            <a:r>
              <a:rPr lang="en-US" dirty="0" smtClean="0"/>
              <a:t>have built </a:t>
            </a:r>
            <a:r>
              <a:rPr lang="en-US" baseline="0" dirty="0" smtClean="0"/>
              <a:t>a large-scale dataset with large intra-class variation.</a:t>
            </a:r>
            <a:endParaRPr lang="en-US" dirty="0"/>
          </a:p>
        </p:txBody>
      </p:sp>
      <p:sp>
        <p:nvSpPr>
          <p:cNvPr id="4" name="Slide Number Placeholder 3"/>
          <p:cNvSpPr>
            <a:spLocks noGrp="1"/>
          </p:cNvSpPr>
          <p:nvPr>
            <p:ph type="sldNum" sz="quarter" idx="10"/>
          </p:nvPr>
        </p:nvSpPr>
        <p:spPr/>
        <p:txBody>
          <a:bodyPr/>
          <a:lstStyle/>
          <a:p>
            <a:pPr>
              <a:defRPr/>
            </a:pPr>
            <a:fld id="{AE22006C-3868-4D0E-A40D-FDD5576EDCC2}"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have described an object-centric representation that reasons about functional use with discrimination between active and passive objects. </a:t>
            </a:r>
          </a:p>
        </p:txBody>
      </p:sp>
      <p:sp>
        <p:nvSpPr>
          <p:cNvPr id="4" name="Slide Number Placeholder 3"/>
          <p:cNvSpPr>
            <a:spLocks noGrp="1"/>
          </p:cNvSpPr>
          <p:nvPr>
            <p:ph type="sldNum" sz="quarter" idx="10"/>
          </p:nvPr>
        </p:nvSpPr>
        <p:spPr/>
        <p:txBody>
          <a:bodyPr/>
          <a:lstStyle/>
          <a:p>
            <a:pPr>
              <a:defRPr/>
            </a:pPr>
            <a:fld id="{AE22006C-3868-4D0E-A40D-FDD5576EDCC2}"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also introduced long-scale temporal structure using very simple but effective techniques. </a:t>
            </a:r>
          </a:p>
          <a:p>
            <a:endParaRPr lang="en-US" baseline="0" dirty="0" smtClean="0"/>
          </a:p>
          <a:p>
            <a:r>
              <a:rPr lang="en-US" baseline="0" dirty="0" smtClean="0"/>
              <a:t>We think wearable ADL recognition is an exciting application of action recognition. We hope others agree and take advantage of our dataset for further research.</a:t>
            </a:r>
            <a:endParaRPr lang="en-US" dirty="0"/>
          </a:p>
        </p:txBody>
      </p:sp>
      <p:sp>
        <p:nvSpPr>
          <p:cNvPr id="4" name="Slide Number Placeholder 3"/>
          <p:cNvSpPr>
            <a:spLocks noGrp="1"/>
          </p:cNvSpPr>
          <p:nvPr>
            <p:ph type="sldNum" sz="quarter" idx="10"/>
          </p:nvPr>
        </p:nvSpPr>
        <p:spPr/>
        <p:txBody>
          <a:bodyPr/>
          <a:lstStyle/>
          <a:p>
            <a:pPr>
              <a:defRPr/>
            </a:pPr>
            <a:fld id="{AE22006C-3868-4D0E-A40D-FDD5576EDCC2}" type="slidenum">
              <a:rPr lang="en-US" smtClean="0"/>
              <a:pPr>
                <a:defRPr/>
              </a:pPr>
              <a:t>37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p:spPr>
        <p:txBody>
          <a:bodyPr/>
          <a:lstStyle/>
          <a:p>
            <a:r>
              <a:rPr lang="en-US" dirty="0" smtClean="0">
                <a:ea typeface="ＭＳ Ｐゴシック"/>
                <a:cs typeface="ＭＳ Ｐゴシック"/>
              </a:rPr>
              <a:t>Another application is life-logging. </a:t>
            </a:r>
          </a:p>
          <a:p>
            <a:r>
              <a:rPr lang="en-US" dirty="0" smtClean="0">
                <a:ea typeface="ＭＳ Ｐゴシック"/>
                <a:cs typeface="ＭＳ Ｐゴシック"/>
              </a:rPr>
              <a:t>Products such as the </a:t>
            </a:r>
            <a:r>
              <a:rPr lang="en-US" dirty="0" err="1" smtClean="0">
                <a:ea typeface="ＭＳ Ｐゴシック"/>
                <a:cs typeface="ＭＳ Ｐゴシック"/>
              </a:rPr>
              <a:t>Sensecam</a:t>
            </a:r>
            <a:r>
              <a:rPr lang="en-US" dirty="0" smtClean="0">
                <a:ea typeface="ＭＳ Ｐゴシック"/>
                <a:cs typeface="ＭＳ Ｐゴシック"/>
              </a:rPr>
              <a:t> allow one</a:t>
            </a:r>
            <a:r>
              <a:rPr lang="en-US" baseline="0" dirty="0" smtClean="0">
                <a:ea typeface="ＭＳ Ｐゴシック"/>
                <a:cs typeface="ＭＳ Ｐゴシック"/>
              </a:rPr>
              <a:t> to record everything a person sees over months or even years</a:t>
            </a:r>
            <a:r>
              <a:rPr lang="en-US" dirty="0" smtClean="0">
                <a:ea typeface="ＭＳ Ｐゴシック"/>
                <a:cs typeface="ＭＳ Ｐゴシック"/>
              </a:rPr>
              <a:t>. This has been</a:t>
            </a:r>
            <a:r>
              <a:rPr lang="en-US" baseline="0" dirty="0" smtClean="0">
                <a:ea typeface="ＭＳ Ｐゴシック"/>
                <a:cs typeface="ＭＳ Ｐゴシック"/>
              </a:rPr>
              <a:t> shown to be useful in reducing memory loss in </a:t>
            </a:r>
            <a:r>
              <a:rPr lang="en-US" baseline="0" dirty="0" err="1" smtClean="0">
                <a:ea typeface="ＭＳ Ｐゴシック"/>
                <a:cs typeface="ＭＳ Ｐゴシック"/>
              </a:rPr>
              <a:t>Alzeimer’s</a:t>
            </a:r>
            <a:r>
              <a:rPr lang="en-US" baseline="0" dirty="0" smtClean="0">
                <a:ea typeface="ＭＳ Ｐゴシック"/>
                <a:cs typeface="ＭＳ Ｐゴシック"/>
              </a:rPr>
              <a:t> </a:t>
            </a:r>
            <a:r>
              <a:rPr lang="en-US" baseline="0" dirty="0" smtClean="0">
                <a:ea typeface="ＭＳ Ｐゴシック"/>
                <a:cs typeface="ＭＳ Ｐゴシック"/>
              </a:rPr>
              <a:t>patients. Life-logging also allows us to ask questions like</a:t>
            </a:r>
            <a:r>
              <a:rPr lang="en-US" dirty="0" smtClean="0">
                <a:ea typeface="ＭＳ Ｐゴシック"/>
                <a:cs typeface="ＭＳ Ｐゴシック"/>
              </a:rPr>
              <a:t>: have I been</a:t>
            </a:r>
            <a:r>
              <a:rPr lang="en-US" baseline="0" dirty="0" smtClean="0">
                <a:ea typeface="ＭＳ Ｐゴシック"/>
                <a:cs typeface="ＭＳ Ｐゴシック"/>
              </a:rPr>
              <a:t> adequately following my diet, or </a:t>
            </a:r>
            <a:r>
              <a:rPr lang="en-US" dirty="0" smtClean="0">
                <a:ea typeface="ＭＳ Ｐゴシック"/>
                <a:cs typeface="ＭＳ Ｐゴシック"/>
              </a:rPr>
              <a:t>what was the first moment I ever saw</a:t>
            </a:r>
            <a:r>
              <a:rPr lang="en-US" baseline="0" dirty="0" smtClean="0">
                <a:ea typeface="ＭＳ Ｐゴシック"/>
                <a:cs typeface="ＭＳ Ｐゴシック"/>
              </a:rPr>
              <a:t> my wife</a:t>
            </a:r>
            <a:r>
              <a:rPr lang="en-US" dirty="0" smtClean="0">
                <a:ea typeface="ＭＳ Ｐゴシック"/>
                <a:cs typeface="ＭＳ Ｐゴシック"/>
              </a:rPr>
              <a:t>?</a:t>
            </a:r>
          </a:p>
          <a:p>
            <a:r>
              <a:rPr lang="en-US" dirty="0" smtClean="0">
                <a:ea typeface="ＭＳ Ｐゴシック"/>
                <a:cs typeface="ＭＳ Ｐゴシック"/>
              </a:rPr>
              <a:t>Thus far, such “visual diaries” have served mostly as</a:t>
            </a:r>
            <a:r>
              <a:rPr lang="en-US" baseline="0" dirty="0" smtClean="0">
                <a:ea typeface="ＭＳ Ｐゴシック"/>
                <a:cs typeface="ＭＳ Ｐゴシック"/>
              </a:rPr>
              <a:t> </a:t>
            </a:r>
            <a:r>
              <a:rPr lang="en-US" dirty="0" smtClean="0">
                <a:ea typeface="ＭＳ Ｐゴシック"/>
                <a:cs typeface="ＭＳ Ｐゴシック"/>
              </a:rPr>
              <a:t>write-only memory because there does not exist a good machinery to go back and</a:t>
            </a:r>
            <a:r>
              <a:rPr lang="en-US" baseline="0" dirty="0" smtClean="0">
                <a:ea typeface="ＭＳ Ｐゴシック"/>
                <a:cs typeface="ＭＳ Ｐゴシック"/>
              </a:rPr>
              <a:t> process</a:t>
            </a:r>
            <a:r>
              <a:rPr lang="en-US" dirty="0" smtClean="0">
                <a:ea typeface="ＭＳ Ｐゴシック"/>
                <a:cs typeface="ＭＳ Ｐゴシック"/>
              </a:rPr>
              <a:t> such captured data.</a:t>
            </a:r>
            <a:r>
              <a:rPr lang="en-US" baseline="0" dirty="0" smtClean="0">
                <a:ea typeface="ＭＳ Ｐゴシック"/>
                <a:cs typeface="ＭＳ Ｐゴシック"/>
              </a:rPr>
              <a:t> </a:t>
            </a:r>
            <a:r>
              <a:rPr lang="en-US" dirty="0" smtClean="0">
                <a:ea typeface="ＭＳ Ｐゴシック"/>
                <a:cs typeface="ＭＳ Ｐゴシック"/>
              </a:rPr>
              <a:t>We believe this</a:t>
            </a:r>
            <a:r>
              <a:rPr lang="en-US" baseline="0" dirty="0" smtClean="0">
                <a:ea typeface="ＭＳ Ｐゴシック"/>
                <a:cs typeface="ＭＳ Ｐゴシック"/>
              </a:rPr>
              <a:t> is </a:t>
            </a:r>
            <a:r>
              <a:rPr lang="en-US" dirty="0" smtClean="0">
                <a:ea typeface="ＭＳ Ｐゴシック"/>
                <a:cs typeface="ＭＳ Ｐゴシック"/>
              </a:rPr>
              <a:t>the right time for computer</a:t>
            </a:r>
            <a:r>
              <a:rPr lang="en-US" baseline="0" dirty="0" smtClean="0">
                <a:ea typeface="ＭＳ Ｐゴシック"/>
                <a:cs typeface="ＭＳ Ｐゴシック"/>
              </a:rPr>
              <a:t> vision </a:t>
            </a:r>
            <a:r>
              <a:rPr lang="en-US" dirty="0" smtClean="0">
                <a:ea typeface="ＭＳ Ｐゴシック"/>
                <a:cs typeface="ＭＳ Ｐゴシック"/>
              </a:rPr>
              <a:t>to get involved in addressing such retrieval</a:t>
            </a:r>
            <a:r>
              <a:rPr lang="en-US" baseline="0" dirty="0" smtClean="0">
                <a:ea typeface="ＭＳ Ｐゴシック"/>
                <a:cs typeface="ＭＳ Ｐゴシック"/>
              </a:rPr>
              <a:t> and recognition problems. Indeed, growing interest in this field is evident by the recent workshops on egocentric vision, and even associated papers in this conference. </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We are interested in these</a:t>
            </a:r>
            <a:r>
              <a:rPr lang="en-US" baseline="0" dirty="0" smtClean="0">
                <a:ea typeface="ＭＳ Ｐゴシック"/>
                <a:cs typeface="ＭＳ Ｐゴシック"/>
              </a:rPr>
              <a:t> application. However …</a:t>
            </a:r>
            <a:endParaRPr lang="en-US" dirty="0" smtClean="0">
              <a:ea typeface="ＭＳ Ｐゴシック"/>
              <a:cs typeface="ＭＳ Ｐゴシック"/>
            </a:endParaRPr>
          </a:p>
          <a:p>
            <a:endParaRPr lang="en-US" dirty="0" smtClean="0">
              <a:ea typeface="ＭＳ Ｐゴシック"/>
              <a:cs typeface="ＭＳ Ｐゴシック"/>
            </a:endParaRPr>
          </a:p>
          <a:p>
            <a:endParaRPr lang="en-US" dirty="0" smtClean="0">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p:spPr>
        <p:txBody>
          <a:bodyPr/>
          <a:lstStyle/>
          <a:p>
            <a:r>
              <a:rPr lang="en-US" baseline="0" dirty="0" smtClean="0">
                <a:ea typeface="ＭＳ Ｐゴシック"/>
                <a:cs typeface="ＭＳ Ｐゴシック"/>
              </a:rPr>
              <a:t>There has been much work in computer vision on the related problem of action recognition. Here, we survey datasets that are commonly used. We see two recurring themes.</a:t>
            </a:r>
            <a:endParaRPr lang="en-US" dirty="0" smtClean="0">
              <a:ea typeface="ＭＳ Ｐゴシック"/>
              <a:cs typeface="ＭＳ Ｐゴシック"/>
            </a:endParaRPr>
          </a:p>
          <a:p>
            <a:r>
              <a:rPr lang="en-US" dirty="0" smtClean="0">
                <a:ea typeface="ＭＳ Ｐゴシック"/>
                <a:cs typeface="ＭＳ Ｐゴシック"/>
              </a:rPr>
              <a:t>First, collecting interesting but natural videos of people is surprisingly hard. Many datasets are either staged like KTH or professionally-made like Hollywood.</a:t>
            </a:r>
          </a:p>
          <a:p>
            <a:r>
              <a:rPr lang="en-US" dirty="0" smtClean="0">
                <a:ea typeface="ＭＳ Ｐゴシック"/>
                <a:cs typeface="ＭＳ Ｐゴシック"/>
              </a:rPr>
              <a:t>Second, it is difficult to define domain-independent action categories. For</a:t>
            </a:r>
            <a:r>
              <a:rPr lang="en-US" baseline="0" dirty="0" smtClean="0">
                <a:ea typeface="ＭＳ Ｐゴシック"/>
                <a:cs typeface="ＭＳ Ｐゴシック"/>
              </a:rPr>
              <a:t> example,</a:t>
            </a:r>
            <a:r>
              <a:rPr lang="en-US" dirty="0" smtClean="0">
                <a:ea typeface="ＭＳ Ｐゴシック"/>
                <a:cs typeface="ＭＳ Ｐゴシック"/>
              </a:rPr>
              <a:t> many datasets focus on sports because</a:t>
            </a:r>
            <a:r>
              <a:rPr lang="en-US" baseline="0" dirty="0" smtClean="0">
                <a:ea typeface="ＭＳ Ｐゴシック"/>
                <a:cs typeface="ＭＳ Ｐゴシック"/>
              </a:rPr>
              <a:t> it is easier to define natural categories in such domains.</a:t>
            </a:r>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We address</a:t>
            </a:r>
            <a:r>
              <a:rPr lang="en-US" baseline="0" dirty="0" smtClean="0">
                <a:ea typeface="ＭＳ Ｐゴシック"/>
                <a:cs typeface="ＭＳ Ｐゴシック"/>
              </a:rPr>
              <a:t> both</a:t>
            </a:r>
            <a:r>
              <a:rPr lang="en-US" dirty="0" smtClean="0">
                <a:ea typeface="ＭＳ Ｐゴシック"/>
                <a:cs typeface="ＭＳ Ｐゴシック"/>
              </a:rPr>
              <a:t> these issues by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p:spPr>
        <p:txBody>
          <a:bodyPr/>
          <a:lstStyle/>
          <a:p>
            <a:r>
              <a:rPr lang="en-US" dirty="0" smtClean="0">
                <a:ea typeface="ＭＳ Ｐゴシック"/>
                <a:cs typeface="ＭＳ Ｐゴシック"/>
              </a:rPr>
              <a:t>We are addressing both the problems by:</a:t>
            </a:r>
          </a:p>
          <a:p>
            <a:r>
              <a:rPr lang="en-US" dirty="0" smtClean="0">
                <a:ea typeface="ＭＳ Ｐゴシック"/>
                <a:cs typeface="ＭＳ Ｐゴシック"/>
              </a:rPr>
              <a:t>First, using wearable cameras. This way, it is very easy to collect natural data. We can simply give the camera to a person and ask him to wear it for a while. There is no camera-man</a:t>
            </a:r>
            <a:r>
              <a:rPr lang="en-US" baseline="0" dirty="0" smtClean="0">
                <a:ea typeface="ＭＳ Ｐゴシック"/>
                <a:cs typeface="ＭＳ Ｐゴシック"/>
              </a:rPr>
              <a:t> and real setup required.</a:t>
            </a:r>
            <a:endParaRPr lang="en-US" dirty="0" smtClean="0">
              <a:ea typeface="ＭＳ Ｐゴシック"/>
              <a:cs typeface="ＭＳ Ｐゴシック"/>
            </a:endParaRPr>
          </a:p>
          <a:p>
            <a:r>
              <a:rPr lang="en-US" dirty="0" smtClean="0">
                <a:ea typeface="ＭＳ Ｐゴシック"/>
                <a:cs typeface="ＭＳ Ｐゴシック"/>
              </a:rPr>
              <a:t>Second,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p:spPr>
        <p:txBody>
          <a:bodyPr/>
          <a:lstStyle/>
          <a:p>
            <a:r>
              <a:rPr lang="en-US" dirty="0" smtClean="0">
                <a:ea typeface="ＭＳ Ｐゴシック"/>
                <a:cs typeface="ＭＳ Ｐゴシック"/>
              </a:rPr>
              <a:t>Second, we</a:t>
            </a:r>
            <a:r>
              <a:rPr lang="en-US" baseline="0" dirty="0" smtClean="0">
                <a:ea typeface="ＭＳ Ｐゴシック"/>
                <a:cs typeface="ＭＳ Ｐゴシック"/>
              </a:rPr>
              <a:t> </a:t>
            </a:r>
            <a:r>
              <a:rPr lang="en-US" dirty="0" smtClean="0">
                <a:ea typeface="ＭＳ Ｐゴシック"/>
                <a:cs typeface="ＭＳ Ｐゴシック"/>
              </a:rPr>
              <a:t>define</a:t>
            </a:r>
            <a:r>
              <a:rPr lang="en-US" baseline="0" dirty="0" smtClean="0">
                <a:ea typeface="ＭＳ Ｐゴシック"/>
                <a:cs typeface="ＭＳ Ｐゴシック"/>
              </a:rPr>
              <a:t> ADL-categories </a:t>
            </a:r>
            <a:r>
              <a:rPr lang="en-US" dirty="0" smtClean="0">
                <a:ea typeface="ＭＳ Ｐゴシック"/>
                <a:cs typeface="ＭＳ Ｐゴシック"/>
              </a:rPr>
              <a:t>adopted from the medical literature. Examples include making coffee</a:t>
            </a:r>
            <a:r>
              <a:rPr lang="en-US" baseline="0" dirty="0" smtClean="0">
                <a:ea typeface="ＭＳ Ｐゴシック"/>
                <a:cs typeface="ＭＳ Ｐゴシック"/>
              </a:rPr>
              <a:t> and </a:t>
            </a:r>
            <a:r>
              <a:rPr lang="en-US" dirty="0" smtClean="0">
                <a:ea typeface="ＭＳ Ｐゴシック"/>
                <a:cs typeface="ＭＳ Ｐゴシック"/>
              </a:rPr>
              <a:t>washing hands. Again, these are</a:t>
            </a:r>
            <a:r>
              <a:rPr lang="en-US" baseline="0" dirty="0" smtClean="0">
                <a:ea typeface="ＭＳ Ｐゴシック"/>
                <a:cs typeface="ＭＳ Ｐゴシック"/>
              </a:rPr>
              <a:t> everyday tasks that a typical person must be able to do to function at home.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BDFD2A8C-7172-4497-87E5-5CD207F7BBEE}" type="slidenum">
              <a:rPr lang="en-US" sz="1300" baseline="0"/>
              <a:pPr algn="r" defTabSz="966788"/>
              <a:t>8</a:t>
            </a:fld>
            <a:endParaRPr lang="en-US" sz="1300" baseline="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p:spPr>
        <p:txBody>
          <a:bodyPr/>
          <a:lstStyle/>
          <a:p>
            <a:pPr eaLnBrk="1" hangingPunct="1"/>
            <a:r>
              <a:rPr lang="en-US" dirty="0" smtClean="0">
                <a:ea typeface="ＭＳ Ｐゴシック"/>
                <a:cs typeface="ＭＳ Ｐゴシック"/>
              </a:rPr>
              <a:t>Let’s see the challenges</a:t>
            </a:r>
            <a:r>
              <a:rPr lang="en-US" baseline="0" dirty="0" smtClean="0">
                <a:ea typeface="ＭＳ Ｐゴシック"/>
                <a:cs typeface="ＭＳ Ｐゴシック"/>
              </a:rPr>
              <a:t> in applying current computer vision algorithms on this problem…</a:t>
            </a:r>
            <a:endParaRPr lang="en-US" dirty="0" smtClean="0">
              <a:ea typeface="ＭＳ Ｐゴシック"/>
              <a:cs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p:spPr>
        <p:txBody>
          <a:bodyPr/>
          <a:lstStyle/>
          <a:p>
            <a:r>
              <a:rPr lang="en-US" dirty="0" smtClean="0">
                <a:ea typeface="ＭＳ Ｐゴシック"/>
                <a:cs typeface="ＭＳ Ｐゴシック"/>
              </a:rPr>
              <a:t>In recognition, we usually use some appearance features. Many previous action recognition algorithms use low-level features like space-time interest points. These features</a:t>
            </a:r>
            <a:r>
              <a:rPr lang="en-US" baseline="0" dirty="0" smtClean="0">
                <a:ea typeface="ＭＳ Ｐゴシック"/>
                <a:cs typeface="ＭＳ Ｐゴシック"/>
              </a:rPr>
              <a:t> can</a:t>
            </a:r>
            <a:r>
              <a:rPr lang="en-US" dirty="0" smtClean="0">
                <a:ea typeface="ＭＳ Ｐゴシック"/>
                <a:cs typeface="ＭＳ Ｐゴシック"/>
              </a:rPr>
              <a:t> do well but they are low-level, often lacking a clear semantic</a:t>
            </a:r>
            <a:r>
              <a:rPr lang="en-US" baseline="0" dirty="0" smtClean="0">
                <a:ea typeface="ＭＳ Ｐゴシック"/>
                <a:cs typeface="ＭＳ Ｐゴシック"/>
              </a:rPr>
              <a:t> meaning</a:t>
            </a:r>
            <a:r>
              <a:rPr lang="en-US" dirty="0" smtClean="0">
                <a:ea typeface="ＭＳ Ｐゴシック"/>
                <a:cs typeface="ＭＳ Ｐゴシック"/>
              </a:rPr>
              <a:t>. Ideally,</a:t>
            </a:r>
            <a:r>
              <a:rPr lang="en-US" baseline="0" dirty="0" smtClean="0">
                <a:ea typeface="ＭＳ Ｐゴシック"/>
                <a:cs typeface="ＭＳ Ｐゴシック"/>
              </a:rPr>
              <a:t> one would use a </a:t>
            </a:r>
            <a:r>
              <a:rPr lang="en-US" dirty="0" smtClean="0">
                <a:ea typeface="ＭＳ Ｐゴシック"/>
                <a:cs typeface="ＭＳ Ｐゴシック"/>
              </a:rPr>
              <a:t>high-level feature</a:t>
            </a:r>
            <a:r>
              <a:rPr lang="en-US" baseline="0" dirty="0" smtClean="0">
                <a:ea typeface="ＭＳ Ｐゴシック"/>
                <a:cs typeface="ＭＳ Ｐゴシック"/>
              </a:rPr>
              <a:t> such as</a:t>
            </a:r>
            <a:r>
              <a:rPr lang="en-US" dirty="0" smtClean="0">
                <a:ea typeface="ＭＳ Ｐゴシック"/>
                <a:cs typeface="ＭＳ Ｐゴシック"/>
              </a:rPr>
              <a:t> human pose. However, human pose is not particularly useful for wearable data since the person is behind the camera</a:t>
            </a:r>
            <a:r>
              <a:rPr lang="en-US" baseline="0" dirty="0" smtClean="0">
                <a:ea typeface="ＭＳ Ｐゴシック"/>
                <a:cs typeface="ＭＳ Ｐゴシック"/>
              </a:rPr>
              <a:t> and not seen.</a:t>
            </a:r>
            <a:endParaRPr lang="en-US" dirty="0" smtClean="0">
              <a:ea typeface="ＭＳ Ｐゴシック"/>
              <a:cs typeface="ＭＳ Ｐゴシック"/>
            </a:endParaRPr>
          </a:p>
          <a:p>
            <a:endParaRPr lang="en-US" dirty="0" smtClean="0">
              <a:ea typeface="ＭＳ Ｐゴシック"/>
              <a:cs typeface="ＭＳ Ｐゴシック"/>
            </a:endParaRPr>
          </a:p>
          <a:p>
            <a:endParaRPr lang="en-US" dirty="0" smtClean="0">
              <a:ea typeface="ＭＳ Ｐゴシック"/>
              <a:cs typeface="ＭＳ Ｐゴシック"/>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03A59E-E648-471F-92A1-56EE06D520B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85421D-2326-45F7-B571-4F91EFC4C94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66CF2-F4CE-4194-B82E-C3B35B60302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9B1BB-452D-498B-9717-AAD8DA32D2E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3A2C5D-A32E-4FD6-B8AB-144A3DCEC6B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DF4780-92F5-4A0D-A8F0-388AB6A685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620D60-BF8A-489A-BC01-A1294B5FED2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547D53-C64A-4AEC-B87C-1F1656BF12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DE82619-C628-41AE-8584-56DF9B6C7FF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369B83-7D60-4313-9FDE-07BEFC54041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C3DB277-46BA-4E6B-9341-2BCC9246315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BA6BD0-62BD-469F-9F63-A2E8B627DFB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47D493-F0BA-4EA7-A504-D6BA5704155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2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400" baseline="0">
                <a:ea typeface="ＭＳ Ｐゴシック" charset="0"/>
                <a:cs typeface="+mn-cs"/>
              </a:defRPr>
            </a:lvl1pPr>
          </a:lstStyle>
          <a:p>
            <a:pPr>
              <a:defRPr/>
            </a:pPr>
            <a:endParaRPr lang="en-US"/>
          </a:p>
        </p:txBody>
      </p:sp>
      <p:sp>
        <p:nvSpPr>
          <p:cNvPr id="8192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aseline="0">
                <a:ea typeface="ＭＳ Ｐゴシック" charset="0"/>
                <a:cs typeface="+mn-cs"/>
              </a:defRPr>
            </a:lvl1pPr>
          </a:lstStyle>
          <a:p>
            <a:pPr>
              <a:defRPr/>
            </a:pPr>
            <a:endParaRPr lang="en-US"/>
          </a:p>
        </p:txBody>
      </p:sp>
      <p:sp>
        <p:nvSpPr>
          <p:cNvPr id="8192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baseline="0">
                <a:ea typeface="ＭＳ Ｐゴシック" charset="0"/>
                <a:cs typeface="+mn-cs"/>
              </a:defRPr>
            </a:lvl1pPr>
          </a:lstStyle>
          <a:p>
            <a:pPr>
              <a:defRPr/>
            </a:pPr>
            <a:fld id="{1D6BE9AE-F7A2-4F88-8BC1-BCB40AB2C1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0.png"/><Relationship Id="rId6" Type="http://schemas.openxmlformats.org/officeDocument/2006/relationships/image" Target="../media/image21.jpe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9.png"/><Relationship Id="rId11"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1.wmf"/><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1.wmf"/><Relationship Id="rId4" Type="http://schemas.openxmlformats.org/officeDocument/2006/relationships/image" Target="../media/image33.wmf"/><Relationship Id="rId5" Type="http://schemas.openxmlformats.org/officeDocument/2006/relationships/image" Target="../media/image32.png"/><Relationship Id="rId6"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wmf"/><Relationship Id="rId9" Type="http://schemas.openxmlformats.org/officeDocument/2006/relationships/image" Target="../media/image3.jpeg"/><Relationship Id="rId10"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wmf"/><Relationship Id="rId5" Type="http://schemas.openxmlformats.org/officeDocument/2006/relationships/image" Target="../media/image40.jpeg"/><Relationship Id="rId6"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wmf"/><Relationship Id="rId5" Type="http://schemas.openxmlformats.org/officeDocument/2006/relationships/image" Target="../media/image40.jpeg"/><Relationship Id="rId6"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0.png"/><Relationship Id="rId5" Type="http://schemas.openxmlformats.org/officeDocument/2006/relationships/image" Target="../media/image24.png"/><Relationship Id="rId6"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2.xml"/><Relationship Id="rId5" Type="http://schemas.openxmlformats.org/officeDocument/2006/relationships/image" Target="../media/image2.png"/><Relationship Id="rId6" Type="http://schemas.openxmlformats.org/officeDocument/2006/relationships/image" Target="../media/image3.jpeg"/><Relationship Id="rId1" Type="http://schemas.microsoft.com/office/2007/relationships/media" Target="../media/media1.avi"/><Relationship Id="rId2" Type="http://schemas.openxmlformats.org/officeDocument/2006/relationships/video" Target="../media/media1.avi"/></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0.png"/><Relationship Id="rId5" Type="http://schemas.openxmlformats.org/officeDocument/2006/relationships/image" Target="../media/image24.png"/><Relationship Id="rId6" Type="http://schemas.openxmlformats.org/officeDocument/2006/relationships/image" Target="../media/image21.jpeg"/><Relationship Id="rId7"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0.png"/><Relationship Id="rId7" Type="http://schemas.openxmlformats.org/officeDocument/2006/relationships/image" Target="../media/image21.jpeg"/><Relationship Id="rId8"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wmf"/><Relationship Id="rId9" Type="http://schemas.openxmlformats.org/officeDocument/2006/relationships/image" Target="../media/image3.jpeg"/><Relationship Id="rId10"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image" Target="../media/image45.png"/><Relationship Id="rId1" Type="http://schemas.microsoft.com/office/2007/relationships/media" Target="../media/media2.avi"/><Relationship Id="rId2" Type="http://schemas.openxmlformats.org/officeDocument/2006/relationships/video" Target="../media/media2.avi"/></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wmf"/><Relationship Id="rId9" Type="http://schemas.openxmlformats.org/officeDocument/2006/relationships/image" Target="../media/image3.jpeg"/><Relationship Id="rId10"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0.png"/><Relationship Id="rId6" Type="http://schemas.openxmlformats.org/officeDocument/2006/relationships/image" Target="../media/image21.jpe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5.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5.w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4.pn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4.png"/><Relationship Id="rId5" Type="http://schemas.openxmlformats.org/officeDocument/2006/relationships/image" Target="../media/image20.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9.png"/><Relationship Id="rId1" Type="http://schemas.microsoft.com/office/2007/relationships/media" Target="../media/media3.avi"/><Relationship Id="rId2" Type="http://schemas.openxmlformats.org/officeDocument/2006/relationships/video" Target="../media/media3.avi"/></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14.png"/><Relationship Id="rId10"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png"/><Relationship Id="rId5"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wmf"/><Relationship Id="rId9" Type="http://schemas.openxmlformats.org/officeDocument/2006/relationships/image" Target="../media/image3.jpeg"/><Relationship Id="rId10"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5"/>
          <p:cNvSpPr>
            <a:spLocks noGrp="1"/>
          </p:cNvSpPr>
          <p:nvPr>
            <p:ph type="sldNum" sz="quarter" idx="12"/>
          </p:nvPr>
        </p:nvSpPr>
        <p:spPr>
          <a:noFill/>
          <a:ln>
            <a:miter lim="800000"/>
            <a:headEnd/>
            <a:tailEnd/>
          </a:ln>
        </p:spPr>
        <p:txBody>
          <a:bodyPr/>
          <a:lstStyle/>
          <a:p>
            <a:fld id="{DF774E08-CE7A-4287-9684-C5EF018605CB}" type="slidenum">
              <a:rPr lang="en-US" smtClean="0">
                <a:ea typeface="ＭＳ Ｐゴシック"/>
                <a:cs typeface="ＭＳ Ｐゴシック"/>
              </a:rPr>
              <a:pPr/>
              <a:t>1</a:t>
            </a:fld>
            <a:endParaRPr lang="en-US" smtClean="0">
              <a:ea typeface="ＭＳ Ｐゴシック"/>
              <a:cs typeface="ＭＳ Ｐゴシック"/>
            </a:endParaRPr>
          </a:p>
        </p:txBody>
      </p:sp>
      <p:sp>
        <p:nvSpPr>
          <p:cNvPr id="17410" name="Rectangle 2"/>
          <p:cNvSpPr>
            <a:spLocks noGrp="1" noChangeArrowheads="1"/>
          </p:cNvSpPr>
          <p:nvPr>
            <p:ph type="ctrTitle"/>
          </p:nvPr>
        </p:nvSpPr>
        <p:spPr>
          <a:xfrm>
            <a:off x="990600" y="304800"/>
            <a:ext cx="7010400" cy="1470025"/>
          </a:xfrm>
        </p:spPr>
        <p:txBody>
          <a:bodyPr/>
          <a:lstStyle/>
          <a:p>
            <a:pPr eaLnBrk="1" hangingPunct="1"/>
            <a:r>
              <a:rPr lang="en-US" sz="3500" smtClean="0">
                <a:cs typeface="ＭＳ Ｐゴシック"/>
              </a:rPr>
              <a:t>Detecting Activities of Daily Living in First-person Camera Views</a:t>
            </a:r>
          </a:p>
        </p:txBody>
      </p:sp>
      <p:sp>
        <p:nvSpPr>
          <p:cNvPr id="17411" name="Rectangle 3"/>
          <p:cNvSpPr>
            <a:spLocks noGrp="1" noChangeArrowheads="1"/>
          </p:cNvSpPr>
          <p:nvPr>
            <p:ph type="subTitle" idx="1"/>
          </p:nvPr>
        </p:nvSpPr>
        <p:spPr>
          <a:xfrm>
            <a:off x="1295400" y="5105400"/>
            <a:ext cx="6400800" cy="1219200"/>
          </a:xfrm>
        </p:spPr>
        <p:txBody>
          <a:bodyPr/>
          <a:lstStyle/>
          <a:p>
            <a:pPr eaLnBrk="1" hangingPunct="1">
              <a:lnSpc>
                <a:spcPct val="90000"/>
              </a:lnSpc>
            </a:pPr>
            <a:r>
              <a:rPr lang="en-US" sz="2000" dirty="0" smtClean="0">
                <a:cs typeface="ＭＳ Ｐゴシック"/>
              </a:rPr>
              <a:t>Hamed Pirsiavash, Deva </a:t>
            </a:r>
            <a:r>
              <a:rPr lang="en-US" sz="2000" dirty="0" err="1" smtClean="0">
                <a:cs typeface="ＭＳ Ｐゴシック"/>
              </a:rPr>
              <a:t>Ramanan</a:t>
            </a:r>
            <a:endParaRPr lang="en-US" sz="2000" dirty="0" smtClean="0">
              <a:cs typeface="ＭＳ Ｐゴシック"/>
            </a:endParaRPr>
          </a:p>
          <a:p>
            <a:pPr eaLnBrk="1" hangingPunct="1">
              <a:lnSpc>
                <a:spcPct val="90000"/>
              </a:lnSpc>
            </a:pPr>
            <a:endParaRPr lang="en-US" sz="2000" dirty="0" smtClean="0">
              <a:cs typeface="ＭＳ Ｐゴシック"/>
            </a:endParaRPr>
          </a:p>
          <a:p>
            <a:pPr eaLnBrk="1" hangingPunct="1">
              <a:lnSpc>
                <a:spcPct val="90000"/>
              </a:lnSpc>
            </a:pPr>
            <a:r>
              <a:rPr lang="en-US" sz="2000" dirty="0" smtClean="0">
                <a:cs typeface="ＭＳ Ｐゴシック"/>
              </a:rPr>
              <a:t>Computer Science Department, UC Irvine</a:t>
            </a:r>
          </a:p>
        </p:txBody>
      </p:sp>
      <p:pic>
        <p:nvPicPr>
          <p:cNvPr id="17412" name="Picture 4"/>
          <p:cNvPicPr>
            <a:picLocks noChangeAspect="1" noChangeArrowheads="1"/>
          </p:cNvPicPr>
          <p:nvPr/>
        </p:nvPicPr>
        <p:blipFill>
          <a:blip r:embed="rId3"/>
          <a:srcRect/>
          <a:stretch>
            <a:fillRect/>
          </a:stretch>
        </p:blipFill>
        <p:spPr bwMode="auto">
          <a:xfrm>
            <a:off x="2362200" y="1676400"/>
            <a:ext cx="4343400" cy="32718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idx="4294967295"/>
          </p:nvPr>
        </p:nvSpPr>
        <p:spPr/>
        <p:txBody>
          <a:bodyPr/>
          <a:lstStyle/>
          <a:p>
            <a:r>
              <a:rPr lang="en-US" sz="4000" smtClean="0">
                <a:cs typeface="ＭＳ Ｐゴシック"/>
              </a:rPr>
              <a:t>Challenges</a:t>
            </a:r>
            <a:r>
              <a:rPr lang="en-US" sz="3200" smtClean="0">
                <a:cs typeface="ＭＳ Ｐゴシック"/>
              </a:rPr>
              <a:t/>
            </a:r>
            <a:br>
              <a:rPr lang="en-US" sz="3200" smtClean="0">
                <a:cs typeface="ＭＳ Ｐゴシック"/>
              </a:rPr>
            </a:br>
            <a:r>
              <a:rPr lang="en-US" sz="3200" smtClean="0">
                <a:cs typeface="ＭＳ Ｐゴシック"/>
              </a:rPr>
              <a:t> What features to use?</a:t>
            </a:r>
          </a:p>
        </p:txBody>
      </p:sp>
      <p:pic>
        <p:nvPicPr>
          <p:cNvPr id="32770" name="Picture 3" descr="walkpatch_2_6"/>
          <p:cNvPicPr>
            <a:picLocks noChangeAspect="1" noChangeArrowheads="1"/>
          </p:cNvPicPr>
          <p:nvPr/>
        </p:nvPicPr>
        <p:blipFill>
          <a:blip r:embed="rId3"/>
          <a:srcRect/>
          <a:stretch>
            <a:fillRect/>
          </a:stretch>
        </p:blipFill>
        <p:spPr bwMode="auto">
          <a:xfrm>
            <a:off x="1828800" y="3124200"/>
            <a:ext cx="1143000" cy="693738"/>
          </a:xfrm>
          <a:prstGeom prst="rect">
            <a:avLst/>
          </a:prstGeom>
          <a:noFill/>
          <a:ln w="9525">
            <a:noFill/>
            <a:miter lim="800000"/>
            <a:headEnd/>
            <a:tailEnd/>
          </a:ln>
        </p:spPr>
      </p:pic>
      <p:pic>
        <p:nvPicPr>
          <p:cNvPr id="32771" name="Picture 4"/>
          <p:cNvPicPr>
            <a:picLocks noChangeAspect="1" noChangeArrowheads="1"/>
          </p:cNvPicPr>
          <p:nvPr/>
        </p:nvPicPr>
        <p:blipFill>
          <a:blip r:embed="rId4"/>
          <a:srcRect/>
          <a:stretch>
            <a:fillRect/>
          </a:stretch>
        </p:blipFill>
        <p:spPr bwMode="auto">
          <a:xfrm>
            <a:off x="762000" y="3048000"/>
            <a:ext cx="914400" cy="900113"/>
          </a:xfrm>
          <a:prstGeom prst="rect">
            <a:avLst/>
          </a:prstGeom>
          <a:noFill/>
          <a:ln w="9525">
            <a:noFill/>
            <a:miter lim="800000"/>
            <a:headEnd/>
            <a:tailEnd/>
          </a:ln>
        </p:spPr>
      </p:pic>
      <p:sp>
        <p:nvSpPr>
          <p:cNvPr id="32772" name="Text Box 7"/>
          <p:cNvSpPr txBox="1">
            <a:spLocks noChangeArrowheads="1"/>
          </p:cNvSpPr>
          <p:nvPr/>
        </p:nvSpPr>
        <p:spPr bwMode="auto">
          <a:xfrm>
            <a:off x="609600" y="1524000"/>
            <a:ext cx="2362200" cy="1192213"/>
          </a:xfrm>
          <a:prstGeom prst="rect">
            <a:avLst/>
          </a:prstGeom>
          <a:noFill/>
          <a:ln w="9525">
            <a:noFill/>
            <a:miter lim="800000"/>
            <a:headEnd/>
            <a:tailEnd/>
          </a:ln>
        </p:spPr>
        <p:txBody>
          <a:bodyPr>
            <a:spAutoFit/>
          </a:bodyPr>
          <a:lstStyle/>
          <a:p>
            <a:pPr algn="ctr">
              <a:spcBef>
                <a:spcPct val="50000"/>
              </a:spcBef>
            </a:pPr>
            <a:r>
              <a:rPr lang="en-US" u="sng" baseline="0"/>
              <a:t>Low level features</a:t>
            </a:r>
          </a:p>
          <a:p>
            <a:pPr algn="ctr">
              <a:spcBef>
                <a:spcPct val="50000"/>
              </a:spcBef>
            </a:pPr>
            <a:r>
              <a:rPr lang="en-US" baseline="0"/>
              <a:t>(Weak semantics)</a:t>
            </a:r>
          </a:p>
          <a:p>
            <a:pPr algn="ctr">
              <a:spcBef>
                <a:spcPct val="50000"/>
              </a:spcBef>
            </a:pPr>
            <a:endParaRPr lang="en-US" u="sng" baseline="0"/>
          </a:p>
        </p:txBody>
      </p:sp>
      <p:sp>
        <p:nvSpPr>
          <p:cNvPr id="32773" name="Text Box 8"/>
          <p:cNvSpPr txBox="1">
            <a:spLocks noChangeArrowheads="1"/>
          </p:cNvSpPr>
          <p:nvPr/>
        </p:nvSpPr>
        <p:spPr bwMode="auto">
          <a:xfrm>
            <a:off x="5410200" y="1527175"/>
            <a:ext cx="2362200" cy="779463"/>
          </a:xfrm>
          <a:prstGeom prst="rect">
            <a:avLst/>
          </a:prstGeom>
          <a:noFill/>
          <a:ln w="9525">
            <a:noFill/>
            <a:miter lim="800000"/>
            <a:headEnd/>
            <a:tailEnd/>
          </a:ln>
        </p:spPr>
        <p:txBody>
          <a:bodyPr>
            <a:spAutoFit/>
          </a:bodyPr>
          <a:lstStyle/>
          <a:p>
            <a:pPr algn="ctr">
              <a:spcBef>
                <a:spcPct val="50000"/>
              </a:spcBef>
            </a:pPr>
            <a:r>
              <a:rPr lang="en-US" u="sng" baseline="0"/>
              <a:t>High level features</a:t>
            </a:r>
          </a:p>
          <a:p>
            <a:pPr algn="ctr">
              <a:spcBef>
                <a:spcPct val="50000"/>
              </a:spcBef>
            </a:pPr>
            <a:r>
              <a:rPr lang="en-US" baseline="0"/>
              <a:t>(Strong semantics)</a:t>
            </a:r>
          </a:p>
        </p:txBody>
      </p:sp>
      <p:grpSp>
        <p:nvGrpSpPr>
          <p:cNvPr id="3" name="Group 15"/>
          <p:cNvGrpSpPr>
            <a:grpSpLocks/>
          </p:cNvGrpSpPr>
          <p:nvPr/>
        </p:nvGrpSpPr>
        <p:grpSpPr bwMode="auto">
          <a:xfrm>
            <a:off x="6705600" y="2667000"/>
            <a:ext cx="2057400" cy="1676400"/>
            <a:chOff x="2592" y="1296"/>
            <a:chExt cx="2832" cy="2160"/>
          </a:xfrm>
        </p:grpSpPr>
        <p:pic>
          <p:nvPicPr>
            <p:cNvPr id="32785" name="Picture 9"/>
            <p:cNvPicPr>
              <a:picLocks noChangeAspect="1" noChangeArrowheads="1"/>
            </p:cNvPicPr>
            <p:nvPr/>
          </p:nvPicPr>
          <p:blipFill>
            <a:blip r:embed="rId5"/>
            <a:srcRect/>
            <a:stretch>
              <a:fillRect/>
            </a:stretch>
          </p:blipFill>
          <p:spPr bwMode="auto">
            <a:xfrm>
              <a:off x="4320" y="1584"/>
              <a:ext cx="340" cy="672"/>
            </a:xfrm>
            <a:prstGeom prst="rect">
              <a:avLst/>
            </a:prstGeom>
            <a:noFill/>
            <a:ln w="9525">
              <a:noFill/>
              <a:miter lim="800000"/>
              <a:headEnd/>
              <a:tailEnd/>
            </a:ln>
          </p:spPr>
        </p:pic>
        <p:pic>
          <p:nvPicPr>
            <p:cNvPr id="32786" name="Picture 10" descr="old_television_clip_art_23471"/>
            <p:cNvPicPr>
              <a:picLocks noChangeAspect="1" noChangeArrowheads="1"/>
            </p:cNvPicPr>
            <p:nvPr/>
          </p:nvPicPr>
          <p:blipFill>
            <a:blip r:embed="rId6"/>
            <a:srcRect/>
            <a:stretch>
              <a:fillRect/>
            </a:stretch>
          </p:blipFill>
          <p:spPr bwMode="auto">
            <a:xfrm>
              <a:off x="4512" y="2544"/>
              <a:ext cx="489" cy="528"/>
            </a:xfrm>
            <a:prstGeom prst="rect">
              <a:avLst/>
            </a:prstGeom>
            <a:noFill/>
            <a:ln w="9525">
              <a:noFill/>
              <a:miter lim="800000"/>
              <a:headEnd/>
              <a:tailEnd/>
            </a:ln>
          </p:spPr>
        </p:pic>
        <p:pic>
          <p:nvPicPr>
            <p:cNvPr id="32787" name="Picture 11"/>
            <p:cNvPicPr>
              <a:picLocks noChangeAspect="1" noChangeArrowheads="1"/>
            </p:cNvPicPr>
            <p:nvPr/>
          </p:nvPicPr>
          <p:blipFill>
            <a:blip r:embed="rId7"/>
            <a:srcRect/>
            <a:stretch>
              <a:fillRect/>
            </a:stretch>
          </p:blipFill>
          <p:spPr bwMode="auto">
            <a:xfrm>
              <a:off x="2928" y="2352"/>
              <a:ext cx="281" cy="672"/>
            </a:xfrm>
            <a:prstGeom prst="rect">
              <a:avLst/>
            </a:prstGeom>
            <a:noFill/>
            <a:ln w="9525">
              <a:noFill/>
              <a:miter lim="800000"/>
              <a:headEnd/>
              <a:tailEnd/>
            </a:ln>
          </p:spPr>
        </p:pic>
        <p:pic>
          <p:nvPicPr>
            <p:cNvPr id="32788" name="Picture 12"/>
            <p:cNvPicPr>
              <a:picLocks noChangeAspect="1" noChangeArrowheads="1"/>
            </p:cNvPicPr>
            <p:nvPr/>
          </p:nvPicPr>
          <p:blipFill>
            <a:blip r:embed="rId8"/>
            <a:srcRect/>
            <a:stretch>
              <a:fillRect/>
            </a:stretch>
          </p:blipFill>
          <p:spPr bwMode="auto">
            <a:xfrm>
              <a:off x="3648" y="2256"/>
              <a:ext cx="601" cy="861"/>
            </a:xfrm>
            <a:prstGeom prst="rect">
              <a:avLst/>
            </a:prstGeom>
            <a:noFill/>
            <a:ln w="9525">
              <a:noFill/>
              <a:miter lim="800000"/>
              <a:headEnd/>
              <a:tailEnd/>
            </a:ln>
          </p:spPr>
        </p:pic>
        <p:pic>
          <p:nvPicPr>
            <p:cNvPr id="32789" name="Picture 13"/>
            <p:cNvPicPr>
              <a:picLocks noChangeAspect="1" noChangeArrowheads="1"/>
            </p:cNvPicPr>
            <p:nvPr/>
          </p:nvPicPr>
          <p:blipFill>
            <a:blip r:embed="rId9"/>
            <a:srcRect/>
            <a:stretch>
              <a:fillRect/>
            </a:stretch>
          </p:blipFill>
          <p:spPr bwMode="auto">
            <a:xfrm>
              <a:off x="3312" y="1536"/>
              <a:ext cx="499" cy="624"/>
            </a:xfrm>
            <a:prstGeom prst="rect">
              <a:avLst/>
            </a:prstGeom>
            <a:noFill/>
            <a:ln w="9525">
              <a:noFill/>
              <a:miter lim="800000"/>
              <a:headEnd/>
              <a:tailEnd/>
            </a:ln>
          </p:spPr>
        </p:pic>
        <p:sp>
          <p:nvSpPr>
            <p:cNvPr id="32790" name="Oval 14"/>
            <p:cNvSpPr>
              <a:spLocks noChangeArrowheads="1"/>
            </p:cNvSpPr>
            <p:nvPr/>
          </p:nvSpPr>
          <p:spPr bwMode="auto">
            <a:xfrm>
              <a:off x="2592" y="1296"/>
              <a:ext cx="2832" cy="2160"/>
            </a:xfrm>
            <a:prstGeom prst="ellipse">
              <a:avLst/>
            </a:prstGeom>
            <a:noFill/>
            <a:ln w="25400">
              <a:solidFill>
                <a:schemeClr val="tx1"/>
              </a:solidFill>
              <a:round/>
              <a:headEnd/>
              <a:tailEnd/>
            </a:ln>
          </p:spPr>
          <p:txBody>
            <a:bodyPr wrap="none" anchor="ctr"/>
            <a:lstStyle/>
            <a:p>
              <a:endParaRPr lang="en-US"/>
            </a:p>
          </p:txBody>
        </p:sp>
      </p:grpSp>
      <p:pic>
        <p:nvPicPr>
          <p:cNvPr id="32775" name="Picture 5"/>
          <p:cNvPicPr>
            <a:picLocks noChangeAspect="1" noChangeArrowheads="1"/>
          </p:cNvPicPr>
          <p:nvPr/>
        </p:nvPicPr>
        <p:blipFill>
          <a:blip r:embed="rId10"/>
          <a:srcRect/>
          <a:stretch>
            <a:fillRect/>
          </a:stretch>
        </p:blipFill>
        <p:spPr bwMode="auto">
          <a:xfrm>
            <a:off x="5181600" y="2667000"/>
            <a:ext cx="911225" cy="1676400"/>
          </a:xfrm>
          <a:prstGeom prst="rect">
            <a:avLst/>
          </a:prstGeom>
          <a:noFill/>
          <a:ln w="9525">
            <a:noFill/>
            <a:miter lim="800000"/>
            <a:headEnd/>
            <a:tailEnd/>
          </a:ln>
        </p:spPr>
      </p:pic>
      <p:pic>
        <p:nvPicPr>
          <p:cNvPr id="32776" name="Picture 6"/>
          <p:cNvPicPr>
            <a:picLocks noChangeAspect="1" noChangeArrowheads="1"/>
          </p:cNvPicPr>
          <p:nvPr/>
        </p:nvPicPr>
        <p:blipFill>
          <a:blip r:embed="rId11"/>
          <a:srcRect/>
          <a:stretch>
            <a:fillRect/>
          </a:stretch>
        </p:blipFill>
        <p:spPr bwMode="auto">
          <a:xfrm>
            <a:off x="4114800" y="2667000"/>
            <a:ext cx="962025" cy="1654175"/>
          </a:xfrm>
          <a:prstGeom prst="rect">
            <a:avLst/>
          </a:prstGeom>
          <a:noFill/>
          <a:ln w="9525">
            <a:noFill/>
            <a:miter lim="800000"/>
            <a:headEnd/>
            <a:tailEnd/>
          </a:ln>
        </p:spPr>
      </p:pic>
      <p:sp>
        <p:nvSpPr>
          <p:cNvPr id="32777" name="Text Box 8"/>
          <p:cNvSpPr txBox="1">
            <a:spLocks noChangeArrowheads="1"/>
          </p:cNvSpPr>
          <p:nvPr/>
        </p:nvSpPr>
        <p:spPr bwMode="auto">
          <a:xfrm>
            <a:off x="4495800" y="4497388"/>
            <a:ext cx="1524000" cy="366712"/>
          </a:xfrm>
          <a:prstGeom prst="rect">
            <a:avLst/>
          </a:prstGeom>
          <a:noFill/>
          <a:ln w="9525">
            <a:noFill/>
            <a:miter lim="800000"/>
            <a:headEnd/>
            <a:tailEnd/>
          </a:ln>
        </p:spPr>
        <p:txBody>
          <a:bodyPr>
            <a:spAutoFit/>
          </a:bodyPr>
          <a:lstStyle/>
          <a:p>
            <a:pPr>
              <a:spcBef>
                <a:spcPct val="50000"/>
              </a:spcBef>
            </a:pPr>
            <a:r>
              <a:rPr lang="en-US" baseline="0"/>
              <a:t>Human pose</a:t>
            </a:r>
          </a:p>
        </p:txBody>
      </p:sp>
      <p:sp>
        <p:nvSpPr>
          <p:cNvPr id="32778" name="Text Box 8"/>
          <p:cNvSpPr txBox="1">
            <a:spLocks noChangeArrowheads="1"/>
          </p:cNvSpPr>
          <p:nvPr/>
        </p:nvSpPr>
        <p:spPr bwMode="auto">
          <a:xfrm>
            <a:off x="6477000" y="4497388"/>
            <a:ext cx="2514600" cy="366712"/>
          </a:xfrm>
          <a:prstGeom prst="rect">
            <a:avLst/>
          </a:prstGeom>
          <a:noFill/>
          <a:ln w="9525">
            <a:noFill/>
            <a:miter lim="800000"/>
            <a:headEnd/>
            <a:tailEnd/>
          </a:ln>
        </p:spPr>
        <p:txBody>
          <a:bodyPr>
            <a:spAutoFit/>
          </a:bodyPr>
          <a:lstStyle/>
          <a:p>
            <a:pPr>
              <a:spcBef>
                <a:spcPct val="50000"/>
              </a:spcBef>
            </a:pPr>
            <a:r>
              <a:rPr lang="en-US" baseline="0"/>
              <a:t>Object-centric features</a:t>
            </a:r>
          </a:p>
        </p:txBody>
      </p:sp>
      <p:sp>
        <p:nvSpPr>
          <p:cNvPr id="32779" name="Text Box 8"/>
          <p:cNvSpPr txBox="1">
            <a:spLocks noChangeArrowheads="1"/>
          </p:cNvSpPr>
          <p:nvPr/>
        </p:nvSpPr>
        <p:spPr bwMode="auto">
          <a:xfrm>
            <a:off x="457200" y="4497388"/>
            <a:ext cx="2971800" cy="784225"/>
          </a:xfrm>
          <a:prstGeom prst="rect">
            <a:avLst/>
          </a:prstGeom>
          <a:noFill/>
          <a:ln w="9525">
            <a:noFill/>
            <a:miter lim="800000"/>
            <a:headEnd/>
            <a:tailEnd/>
          </a:ln>
        </p:spPr>
        <p:txBody>
          <a:bodyPr>
            <a:spAutoFit/>
          </a:bodyPr>
          <a:lstStyle/>
          <a:p>
            <a:pPr algn="ctr">
              <a:spcBef>
                <a:spcPct val="50000"/>
              </a:spcBef>
            </a:pPr>
            <a:r>
              <a:rPr lang="en-US" baseline="0"/>
              <a:t>Space-time interest points</a:t>
            </a:r>
          </a:p>
          <a:p>
            <a:pPr algn="ctr">
              <a:spcBef>
                <a:spcPct val="50000"/>
              </a:spcBef>
            </a:pPr>
            <a:r>
              <a:rPr lang="en-US" baseline="0"/>
              <a:t>Laptev, IJCV’05</a:t>
            </a:r>
          </a:p>
        </p:txBody>
      </p:sp>
      <p:sp>
        <p:nvSpPr>
          <p:cNvPr id="32784" name="Rectangle 6"/>
          <p:cNvSpPr>
            <a:spLocks/>
          </p:cNvSpPr>
          <p:nvPr/>
        </p:nvSpPr>
        <p:spPr bwMode="auto">
          <a:xfrm>
            <a:off x="4267200" y="5181600"/>
            <a:ext cx="3886200" cy="823913"/>
          </a:xfrm>
          <a:prstGeom prst="rect">
            <a:avLst/>
          </a:prstGeom>
          <a:noFill/>
          <a:ln w="9525">
            <a:noFill/>
            <a:miter lim="800000"/>
            <a:headEnd/>
            <a:tailEnd/>
          </a:ln>
        </p:spPr>
        <p:txBody>
          <a:bodyPr lIns="0" tIns="0" rIns="40639" bIns="0">
            <a:spAutoFit/>
          </a:bodyPr>
          <a:lstStyle/>
          <a:p>
            <a:r>
              <a:rPr lang="en-US" baseline="0" dirty="0">
                <a:latin typeface="Times New Roman" pitchFamily="18" charset="0"/>
                <a:cs typeface="Times New Roman" pitchFamily="18" charset="0"/>
                <a:sym typeface="Times New Roman" pitchFamily="18" charset="0"/>
              </a:rPr>
              <a:t>Difficulties of pose:</a:t>
            </a:r>
          </a:p>
          <a:p>
            <a:pPr>
              <a:buFontTx/>
              <a:buChar char="•"/>
            </a:pPr>
            <a:r>
              <a:rPr lang="en-US" baseline="0" dirty="0">
                <a:latin typeface="Times New Roman" pitchFamily="18" charset="0"/>
                <a:cs typeface="Times New Roman" pitchFamily="18" charset="0"/>
                <a:sym typeface="Times New Roman" pitchFamily="18" charset="0"/>
              </a:rPr>
              <a:t> Detectors are not accurate enough</a:t>
            </a:r>
          </a:p>
          <a:p>
            <a:pPr>
              <a:buFontTx/>
              <a:buChar char="•"/>
            </a:pPr>
            <a:r>
              <a:rPr lang="en-US" baseline="0" dirty="0">
                <a:latin typeface="Times New Roman" pitchFamily="18" charset="0"/>
                <a:cs typeface="Times New Roman" pitchFamily="18" charset="0"/>
                <a:sym typeface="Times New Roman" pitchFamily="18" charset="0"/>
              </a:rPr>
              <a:t> Not useful in first person camera views</a:t>
            </a:r>
          </a:p>
        </p:txBody>
      </p:sp>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10</a:t>
            </a:fld>
            <a:endParaRPr lang="en-US"/>
          </a:p>
        </p:txBody>
      </p:sp>
      <p:sp>
        <p:nvSpPr>
          <p:cNvPr id="4" name="Rectangle 3"/>
          <p:cNvSpPr/>
          <p:nvPr/>
        </p:nvSpPr>
        <p:spPr bwMode="auto">
          <a:xfrm>
            <a:off x="457200" y="2703096"/>
            <a:ext cx="5791200" cy="2514600"/>
          </a:xfrm>
          <a:prstGeom prst="rect">
            <a:avLst/>
          </a:prstGeom>
          <a:solidFill>
            <a:schemeClr val="bg1">
              <a:alpha val="7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a typeface="ＭＳ Ｐゴシック" charset="0"/>
            </a:endParaRPr>
          </a:p>
        </p:txBody>
      </p:sp>
      <p:sp>
        <p:nvSpPr>
          <p:cNvPr id="27" name="Rectangle 26"/>
          <p:cNvSpPr/>
          <p:nvPr/>
        </p:nvSpPr>
        <p:spPr bwMode="auto">
          <a:xfrm>
            <a:off x="3200400" y="4876800"/>
            <a:ext cx="5791200" cy="1295400"/>
          </a:xfrm>
          <a:prstGeom prst="rect">
            <a:avLst/>
          </a:prstGeom>
          <a:solidFill>
            <a:schemeClr val="bg1">
              <a:alpha val="7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a typeface="ＭＳ Ｐゴシック" charset="0"/>
            </a:endParaRPr>
          </a:p>
        </p:txBody>
      </p:sp>
      <p:sp>
        <p:nvSpPr>
          <p:cNvPr id="28" name="Rectangle 27"/>
          <p:cNvSpPr/>
          <p:nvPr/>
        </p:nvSpPr>
        <p:spPr bwMode="auto">
          <a:xfrm>
            <a:off x="228600" y="1600200"/>
            <a:ext cx="5257800" cy="914400"/>
          </a:xfrm>
          <a:prstGeom prst="rect">
            <a:avLst/>
          </a:prstGeom>
          <a:solidFill>
            <a:schemeClr val="bg1">
              <a:alpha val="7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26688157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p:cNvSpPr>
            <a:spLocks noGrp="1" noChangeArrowheads="1"/>
          </p:cNvSpPr>
          <p:nvPr>
            <p:ph type="title" idx="4294967295"/>
          </p:nvPr>
        </p:nvSpPr>
        <p:spPr/>
        <p:txBody>
          <a:bodyPr/>
          <a:lstStyle/>
          <a:p>
            <a:r>
              <a:rPr lang="en-US" sz="4800" dirty="0">
                <a:cs typeface="ＭＳ Ｐゴシック"/>
              </a:rPr>
              <a:t>Challenges</a:t>
            </a:r>
            <a:r>
              <a:rPr lang="en-US" sz="4000" dirty="0">
                <a:cs typeface="ＭＳ Ｐゴシック"/>
              </a:rPr>
              <a:t/>
            </a:r>
            <a:br>
              <a:rPr lang="en-US" sz="4000" dirty="0">
                <a:cs typeface="ＭＳ Ｐゴシック"/>
              </a:rPr>
            </a:br>
            <a:r>
              <a:rPr lang="en-US" sz="3200" dirty="0">
                <a:cs typeface="ＭＳ Ｐゴシック"/>
              </a:rPr>
              <a:t>Occlusion / Functional state</a:t>
            </a:r>
            <a:endParaRPr lang="en-US" sz="3200" dirty="0" smtClean="0">
              <a:cs typeface="ＭＳ Ｐゴシック"/>
            </a:endParaRPr>
          </a:p>
        </p:txBody>
      </p:sp>
      <p:pic>
        <p:nvPicPr>
          <p:cNvPr id="39938" name="Picture 4"/>
          <p:cNvPicPr>
            <a:picLocks noChangeAspect="1" noChangeArrowheads="1"/>
          </p:cNvPicPr>
          <p:nvPr/>
        </p:nvPicPr>
        <p:blipFill>
          <a:blip r:embed="rId3"/>
          <a:srcRect/>
          <a:stretch>
            <a:fillRect/>
          </a:stretch>
        </p:blipFill>
        <p:spPr bwMode="auto">
          <a:xfrm>
            <a:off x="2268537" y="1600200"/>
            <a:ext cx="2989263" cy="2455863"/>
          </a:xfrm>
          <a:prstGeom prst="rect">
            <a:avLst/>
          </a:prstGeom>
          <a:noFill/>
          <a:ln w="9525">
            <a:noFill/>
            <a:miter lim="800000"/>
            <a:headEnd/>
            <a:tailEnd/>
          </a:ln>
        </p:spPr>
      </p:pic>
      <p:sp>
        <p:nvSpPr>
          <p:cNvPr id="39940" name="Rectangle 8"/>
          <p:cNvSpPr>
            <a:spLocks noChangeArrowheads="1"/>
          </p:cNvSpPr>
          <p:nvPr/>
        </p:nvSpPr>
        <p:spPr bwMode="auto">
          <a:xfrm>
            <a:off x="3030537" y="2057400"/>
            <a:ext cx="1219200" cy="1752600"/>
          </a:xfrm>
          <a:prstGeom prst="rect">
            <a:avLst/>
          </a:prstGeom>
          <a:noFill/>
          <a:ln w="25400">
            <a:solidFill>
              <a:srgbClr val="FF0000"/>
            </a:solidFill>
            <a:miter lim="800000"/>
            <a:headEnd/>
            <a:tailEnd/>
          </a:ln>
        </p:spPr>
        <p:txBody>
          <a:bodyPr wrap="none" anchor="ctr"/>
          <a:lstStyle/>
          <a:p>
            <a:endParaRPr lang="en-US"/>
          </a:p>
        </p:txBody>
      </p:sp>
      <p:sp>
        <p:nvSpPr>
          <p:cNvPr id="9" name="Rectangle 6"/>
          <p:cNvSpPr>
            <a:spLocks/>
          </p:cNvSpPr>
          <p:nvPr/>
        </p:nvSpPr>
        <p:spPr bwMode="auto">
          <a:xfrm>
            <a:off x="228600" y="2743200"/>
            <a:ext cx="1984375" cy="369332"/>
          </a:xfrm>
          <a:prstGeom prst="rect">
            <a:avLst/>
          </a:prstGeom>
          <a:noFill/>
          <a:ln w="9525">
            <a:noFill/>
            <a:miter lim="800000"/>
            <a:headEnd/>
            <a:tailEnd/>
          </a:ln>
        </p:spPr>
        <p:txBody>
          <a:bodyPr wrap="square" lIns="0" tIns="0" rIns="40639" bIns="0">
            <a:spAutoFit/>
          </a:bodyPr>
          <a:lstStyle/>
          <a:p>
            <a:pPr algn="ctr"/>
            <a:r>
              <a:rPr lang="en-US" sz="2400" baseline="0" dirty="0" smtClean="0">
                <a:latin typeface="Times New Roman" pitchFamily="18" charset="0"/>
                <a:cs typeface="Times New Roman" pitchFamily="18" charset="0"/>
                <a:sym typeface="Times New Roman" pitchFamily="18" charset="0"/>
              </a:rPr>
              <a:t>“Classic” </a:t>
            </a:r>
            <a:r>
              <a:rPr lang="en-US" sz="2400" baseline="0" dirty="0">
                <a:latin typeface="Times New Roman" pitchFamily="18" charset="0"/>
                <a:cs typeface="Times New Roman" pitchFamily="18" charset="0"/>
                <a:sym typeface="Times New Roman" pitchFamily="18" charset="0"/>
              </a:rPr>
              <a:t>data</a:t>
            </a:r>
          </a:p>
        </p:txBody>
      </p:sp>
      <p:pic>
        <p:nvPicPr>
          <p:cNvPr id="10" name="Picture 5"/>
          <p:cNvPicPr>
            <a:picLocks noChangeAspect="1" noChangeArrowheads="1"/>
          </p:cNvPicPr>
          <p:nvPr/>
        </p:nvPicPr>
        <p:blipFill>
          <a:blip r:embed="rId4"/>
          <a:srcRect/>
          <a:stretch>
            <a:fillRect/>
          </a:stretch>
        </p:blipFill>
        <p:spPr bwMode="auto">
          <a:xfrm>
            <a:off x="5791200" y="1600200"/>
            <a:ext cx="2971800" cy="2438400"/>
          </a:xfrm>
          <a:prstGeom prst="rect">
            <a:avLst/>
          </a:prstGeom>
          <a:noFill/>
          <a:ln w="9525">
            <a:noFill/>
            <a:miter lim="800000"/>
            <a:headEnd/>
            <a:tailEnd/>
          </a:ln>
        </p:spPr>
      </p:pic>
      <p:sp>
        <p:nvSpPr>
          <p:cNvPr id="11" name="Rectangle 7"/>
          <p:cNvSpPr>
            <a:spLocks noChangeArrowheads="1"/>
          </p:cNvSpPr>
          <p:nvPr/>
        </p:nvSpPr>
        <p:spPr bwMode="auto">
          <a:xfrm>
            <a:off x="6324600" y="1752600"/>
            <a:ext cx="1981200" cy="1752600"/>
          </a:xfrm>
          <a:prstGeom prst="rect">
            <a:avLst/>
          </a:prstGeom>
          <a:noFill/>
          <a:ln w="25400">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15169073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p:cNvSpPr>
            <a:spLocks noGrp="1" noChangeArrowheads="1"/>
          </p:cNvSpPr>
          <p:nvPr>
            <p:ph type="title" idx="4294967295"/>
          </p:nvPr>
        </p:nvSpPr>
        <p:spPr/>
        <p:txBody>
          <a:bodyPr/>
          <a:lstStyle/>
          <a:p>
            <a:r>
              <a:rPr lang="en-US" sz="4000" dirty="0" smtClean="0">
                <a:cs typeface="ＭＳ Ｐゴシック"/>
              </a:rPr>
              <a:t>Challenges</a:t>
            </a:r>
            <a:r>
              <a:rPr lang="en-US" sz="3200" dirty="0" smtClean="0">
                <a:cs typeface="ＭＳ Ｐゴシック"/>
              </a:rPr>
              <a:t/>
            </a:r>
            <a:br>
              <a:rPr lang="en-US" sz="3200" dirty="0" smtClean="0">
                <a:cs typeface="ＭＳ Ｐゴシック"/>
              </a:rPr>
            </a:br>
            <a:r>
              <a:rPr lang="en-US" sz="3200" dirty="0" smtClean="0">
                <a:cs typeface="ＭＳ Ｐゴシック"/>
              </a:rPr>
              <a:t>Occlusion / </a:t>
            </a:r>
            <a:r>
              <a:rPr lang="en-US" sz="3200" dirty="0">
                <a:cs typeface="ＭＳ Ｐゴシック"/>
              </a:rPr>
              <a:t>Functional </a:t>
            </a:r>
            <a:r>
              <a:rPr lang="en-US" sz="3200" dirty="0" smtClean="0">
                <a:cs typeface="ＭＳ Ｐゴシック"/>
              </a:rPr>
              <a:t>state</a:t>
            </a:r>
          </a:p>
        </p:txBody>
      </p:sp>
      <p:pic>
        <p:nvPicPr>
          <p:cNvPr id="39938" name="Picture 4"/>
          <p:cNvPicPr>
            <a:picLocks noChangeAspect="1" noChangeArrowheads="1"/>
          </p:cNvPicPr>
          <p:nvPr/>
        </p:nvPicPr>
        <p:blipFill>
          <a:blip r:embed="rId3"/>
          <a:srcRect/>
          <a:stretch>
            <a:fillRect/>
          </a:stretch>
        </p:blipFill>
        <p:spPr bwMode="auto">
          <a:xfrm>
            <a:off x="2268537" y="1600200"/>
            <a:ext cx="2989263" cy="2455863"/>
          </a:xfrm>
          <a:prstGeom prst="rect">
            <a:avLst/>
          </a:prstGeom>
          <a:noFill/>
          <a:ln w="9525">
            <a:noFill/>
            <a:miter lim="800000"/>
            <a:headEnd/>
            <a:tailEnd/>
          </a:ln>
        </p:spPr>
      </p:pic>
      <p:pic>
        <p:nvPicPr>
          <p:cNvPr id="39939" name="Picture 6"/>
          <p:cNvPicPr>
            <a:picLocks noChangeAspect="1" noChangeArrowheads="1"/>
          </p:cNvPicPr>
          <p:nvPr/>
        </p:nvPicPr>
        <p:blipFill>
          <a:blip r:embed="rId4"/>
          <a:srcRect/>
          <a:stretch>
            <a:fillRect/>
          </a:stretch>
        </p:blipFill>
        <p:spPr bwMode="auto">
          <a:xfrm>
            <a:off x="2268537" y="4267200"/>
            <a:ext cx="2989263" cy="2241550"/>
          </a:xfrm>
          <a:prstGeom prst="rect">
            <a:avLst/>
          </a:prstGeom>
          <a:noFill/>
          <a:ln w="9525">
            <a:noFill/>
            <a:miter lim="800000"/>
            <a:headEnd/>
            <a:tailEnd/>
          </a:ln>
        </p:spPr>
      </p:pic>
      <p:sp>
        <p:nvSpPr>
          <p:cNvPr id="39940" name="Rectangle 8"/>
          <p:cNvSpPr>
            <a:spLocks noChangeArrowheads="1"/>
          </p:cNvSpPr>
          <p:nvPr/>
        </p:nvSpPr>
        <p:spPr bwMode="auto">
          <a:xfrm>
            <a:off x="3030537" y="2057400"/>
            <a:ext cx="1219200" cy="1752600"/>
          </a:xfrm>
          <a:prstGeom prst="rect">
            <a:avLst/>
          </a:prstGeom>
          <a:noFill/>
          <a:ln w="25400">
            <a:solidFill>
              <a:srgbClr val="FF0000"/>
            </a:solidFill>
            <a:miter lim="800000"/>
            <a:headEnd/>
            <a:tailEnd/>
          </a:ln>
        </p:spPr>
        <p:txBody>
          <a:bodyPr wrap="none" anchor="ctr"/>
          <a:lstStyle/>
          <a:p>
            <a:endParaRPr lang="en-US"/>
          </a:p>
        </p:txBody>
      </p:sp>
      <p:sp>
        <p:nvSpPr>
          <p:cNvPr id="39941" name="Rectangle 9"/>
          <p:cNvSpPr>
            <a:spLocks noChangeArrowheads="1"/>
          </p:cNvSpPr>
          <p:nvPr/>
        </p:nvSpPr>
        <p:spPr bwMode="auto">
          <a:xfrm>
            <a:off x="2268537" y="4800600"/>
            <a:ext cx="2971800" cy="1676400"/>
          </a:xfrm>
          <a:prstGeom prst="rect">
            <a:avLst/>
          </a:prstGeom>
          <a:noFill/>
          <a:ln w="25400">
            <a:solidFill>
              <a:srgbClr val="FF0000"/>
            </a:solidFill>
            <a:miter lim="800000"/>
            <a:headEnd/>
            <a:tailEnd/>
          </a:ln>
        </p:spPr>
        <p:txBody>
          <a:bodyPr wrap="none" anchor="ctr"/>
          <a:lstStyle/>
          <a:p>
            <a:endParaRPr lang="en-US"/>
          </a:p>
        </p:txBody>
      </p:sp>
      <p:sp>
        <p:nvSpPr>
          <p:cNvPr id="39943" name="Rectangle 5"/>
          <p:cNvSpPr>
            <a:spLocks/>
          </p:cNvSpPr>
          <p:nvPr/>
        </p:nvSpPr>
        <p:spPr bwMode="auto">
          <a:xfrm>
            <a:off x="228600" y="5029200"/>
            <a:ext cx="1919288" cy="369888"/>
          </a:xfrm>
          <a:prstGeom prst="rect">
            <a:avLst/>
          </a:prstGeom>
          <a:noFill/>
          <a:ln w="9525">
            <a:noFill/>
            <a:miter lim="800000"/>
            <a:headEnd/>
            <a:tailEnd/>
          </a:ln>
        </p:spPr>
        <p:txBody>
          <a:bodyPr lIns="0" tIns="0" rIns="40639" bIns="0">
            <a:spAutoFit/>
          </a:bodyPr>
          <a:lstStyle/>
          <a:p>
            <a:pPr algn="ctr"/>
            <a:r>
              <a:rPr lang="en-US" sz="2400" baseline="0" dirty="0">
                <a:latin typeface="Times New Roman" pitchFamily="18" charset="0"/>
                <a:cs typeface="Times New Roman" pitchFamily="18" charset="0"/>
                <a:sym typeface="Times New Roman" pitchFamily="18" charset="0"/>
              </a:rPr>
              <a:t>Wearable data</a:t>
            </a:r>
          </a:p>
        </p:txBody>
      </p:sp>
      <p:sp>
        <p:nvSpPr>
          <p:cNvPr id="9" name="Rectangle 6"/>
          <p:cNvSpPr>
            <a:spLocks/>
          </p:cNvSpPr>
          <p:nvPr/>
        </p:nvSpPr>
        <p:spPr bwMode="auto">
          <a:xfrm>
            <a:off x="228600" y="2743200"/>
            <a:ext cx="1984375" cy="369332"/>
          </a:xfrm>
          <a:prstGeom prst="rect">
            <a:avLst/>
          </a:prstGeom>
          <a:noFill/>
          <a:ln w="9525">
            <a:noFill/>
            <a:miter lim="800000"/>
            <a:headEnd/>
            <a:tailEnd/>
          </a:ln>
        </p:spPr>
        <p:txBody>
          <a:bodyPr wrap="square" lIns="0" tIns="0" rIns="40639" bIns="0">
            <a:spAutoFit/>
          </a:bodyPr>
          <a:lstStyle/>
          <a:p>
            <a:pPr algn="ctr"/>
            <a:r>
              <a:rPr lang="en-US" sz="2400" baseline="0" dirty="0" smtClean="0">
                <a:latin typeface="Times New Roman" pitchFamily="18" charset="0"/>
                <a:cs typeface="Times New Roman" pitchFamily="18" charset="0"/>
                <a:sym typeface="Times New Roman" pitchFamily="18" charset="0"/>
              </a:rPr>
              <a:t>“Classic” </a:t>
            </a:r>
            <a:r>
              <a:rPr lang="en-US" sz="2400" baseline="0" dirty="0">
                <a:latin typeface="Times New Roman" pitchFamily="18" charset="0"/>
                <a:cs typeface="Times New Roman" pitchFamily="18" charset="0"/>
                <a:sym typeface="Times New Roman" pitchFamily="18" charset="0"/>
              </a:rPr>
              <a:t>data</a:t>
            </a:r>
          </a:p>
        </p:txBody>
      </p:sp>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12</a:t>
            </a:fld>
            <a:endParaRPr lang="en-US"/>
          </a:p>
        </p:txBody>
      </p:sp>
      <p:pic>
        <p:nvPicPr>
          <p:cNvPr id="10" name="Picture 5"/>
          <p:cNvPicPr>
            <a:picLocks noChangeAspect="1" noChangeArrowheads="1"/>
          </p:cNvPicPr>
          <p:nvPr/>
        </p:nvPicPr>
        <p:blipFill>
          <a:blip r:embed="rId5"/>
          <a:srcRect/>
          <a:stretch>
            <a:fillRect/>
          </a:stretch>
        </p:blipFill>
        <p:spPr bwMode="auto">
          <a:xfrm>
            <a:off x="5791200" y="1600200"/>
            <a:ext cx="2971800" cy="2438400"/>
          </a:xfrm>
          <a:prstGeom prst="rect">
            <a:avLst/>
          </a:prstGeom>
          <a:noFill/>
          <a:ln w="9525">
            <a:noFill/>
            <a:miter lim="800000"/>
            <a:headEnd/>
            <a:tailEnd/>
          </a:ln>
        </p:spPr>
      </p:pic>
      <p:sp>
        <p:nvSpPr>
          <p:cNvPr id="11" name="Rectangle 7"/>
          <p:cNvSpPr>
            <a:spLocks noChangeArrowheads="1"/>
          </p:cNvSpPr>
          <p:nvPr/>
        </p:nvSpPr>
        <p:spPr bwMode="auto">
          <a:xfrm>
            <a:off x="6324600" y="1752600"/>
            <a:ext cx="1981200" cy="1752600"/>
          </a:xfrm>
          <a:prstGeom prst="rect">
            <a:avLst/>
          </a:prstGeom>
          <a:noFill/>
          <a:ln w="25400">
            <a:solidFill>
              <a:srgbClr val="FF0000"/>
            </a:solidFill>
            <a:miter lim="800000"/>
            <a:headEnd/>
            <a:tailEnd/>
          </a:ln>
        </p:spPr>
        <p:txBody>
          <a:bodyPr wrap="none" anchor="ctr"/>
          <a:lstStyle/>
          <a:p>
            <a:endParaRPr lang="en-US"/>
          </a:p>
        </p:txBody>
      </p:sp>
      <p:pic>
        <p:nvPicPr>
          <p:cNvPr id="12" name="Picture 13" descr="6600"/>
          <p:cNvPicPr>
            <a:picLocks noChangeAspect="1" noChangeArrowheads="1"/>
          </p:cNvPicPr>
          <p:nvPr/>
        </p:nvPicPr>
        <p:blipFill>
          <a:blip r:embed="rId6"/>
          <a:srcRect/>
          <a:stretch>
            <a:fillRect/>
          </a:stretch>
        </p:blipFill>
        <p:spPr bwMode="auto">
          <a:xfrm>
            <a:off x="5791200" y="4267200"/>
            <a:ext cx="2971800" cy="2228850"/>
          </a:xfrm>
          <a:prstGeom prst="rect">
            <a:avLst/>
          </a:prstGeom>
          <a:noFill/>
          <a:ln w="9525">
            <a:noFill/>
            <a:miter lim="800000"/>
            <a:headEnd/>
            <a:tailEnd/>
          </a:ln>
        </p:spPr>
      </p:pic>
      <p:sp>
        <p:nvSpPr>
          <p:cNvPr id="13" name="Rectangle 8"/>
          <p:cNvSpPr>
            <a:spLocks noChangeArrowheads="1"/>
          </p:cNvSpPr>
          <p:nvPr/>
        </p:nvSpPr>
        <p:spPr bwMode="auto">
          <a:xfrm>
            <a:off x="6553200" y="5334000"/>
            <a:ext cx="1600200" cy="1082842"/>
          </a:xfrm>
          <a:prstGeom prst="rect">
            <a:avLst/>
          </a:prstGeom>
          <a:noFill/>
          <a:ln w="25400">
            <a:solidFill>
              <a:srgbClr val="FF0000"/>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457200" y="152400"/>
            <a:ext cx="8229600" cy="1143000"/>
          </a:xfrm>
        </p:spPr>
        <p:txBody>
          <a:bodyPr/>
          <a:lstStyle/>
          <a:p>
            <a:pPr eaLnBrk="1" hangingPunct="1"/>
            <a:r>
              <a:rPr lang="en-US" sz="4000" dirty="0" smtClean="0">
                <a:cs typeface="ＭＳ Ｐゴシック"/>
              </a:rPr>
              <a:t>Challenges </a:t>
            </a:r>
            <a:br>
              <a:rPr lang="en-US" sz="4000" dirty="0" smtClean="0">
                <a:cs typeface="ＭＳ Ｐゴシック"/>
              </a:rPr>
            </a:br>
            <a:r>
              <a:rPr lang="en-US" sz="3200" dirty="0" smtClean="0">
                <a:cs typeface="ＭＳ Ｐゴシック"/>
              </a:rPr>
              <a:t>long-scale temporal structure</a:t>
            </a:r>
            <a:endParaRPr lang="en-US" sz="3200" dirty="0" smtClean="0">
              <a:solidFill>
                <a:schemeClr val="tx1"/>
              </a:solidFill>
              <a:cs typeface="ＭＳ Ｐゴシック"/>
            </a:endParaRPr>
          </a:p>
        </p:txBody>
      </p:sp>
      <p:pic>
        <p:nvPicPr>
          <p:cNvPr id="3" name="Picture 2"/>
          <p:cNvPicPr>
            <a:picLocks noChangeAspect="1"/>
          </p:cNvPicPr>
          <p:nvPr/>
        </p:nvPicPr>
        <p:blipFill>
          <a:blip r:embed="rId3"/>
          <a:stretch>
            <a:fillRect/>
          </a:stretch>
        </p:blipFill>
        <p:spPr>
          <a:xfrm>
            <a:off x="3778250" y="1981200"/>
            <a:ext cx="1608667" cy="1143000"/>
          </a:xfrm>
          <a:prstGeom prst="rect">
            <a:avLst/>
          </a:prstGeom>
        </p:spPr>
      </p:pic>
      <p:sp>
        <p:nvSpPr>
          <p:cNvPr id="20" name="Rectangle 6"/>
          <p:cNvSpPr>
            <a:spLocks/>
          </p:cNvSpPr>
          <p:nvPr/>
        </p:nvSpPr>
        <p:spPr bwMode="auto">
          <a:xfrm>
            <a:off x="273050" y="1524000"/>
            <a:ext cx="3124200" cy="369332"/>
          </a:xfrm>
          <a:prstGeom prst="rect">
            <a:avLst/>
          </a:prstGeom>
          <a:noFill/>
          <a:ln w="9525">
            <a:noFill/>
            <a:miter lim="800000"/>
            <a:headEnd/>
            <a:tailEnd/>
          </a:ln>
        </p:spPr>
        <p:txBody>
          <a:bodyPr wrap="square" lIns="0" tIns="0" rIns="40639" bIns="0">
            <a:spAutoFit/>
          </a:bodyPr>
          <a:lstStyle/>
          <a:p>
            <a:pPr algn="ctr"/>
            <a:r>
              <a:rPr lang="en-US" sz="2400" baseline="0" dirty="0" smtClean="0">
                <a:latin typeface="Times New Roman" pitchFamily="18" charset="0"/>
                <a:cs typeface="Times New Roman" pitchFamily="18" charset="0"/>
                <a:sym typeface="Times New Roman" pitchFamily="18" charset="0"/>
              </a:rPr>
              <a:t>“Classic” data: </a:t>
            </a:r>
            <a:r>
              <a:rPr lang="en-US" sz="2400" baseline="0" dirty="0" smtClean="0">
                <a:solidFill>
                  <a:srgbClr val="FF0000"/>
                </a:solidFill>
                <a:latin typeface="Times New Roman" pitchFamily="18" charset="0"/>
                <a:cs typeface="Times New Roman" pitchFamily="18" charset="0"/>
                <a:sym typeface="Times New Roman" pitchFamily="18" charset="0"/>
              </a:rPr>
              <a:t>boxing</a:t>
            </a:r>
            <a:endParaRPr lang="en-US" sz="2400" baseline="0" dirty="0">
              <a:solidFill>
                <a:srgbClr val="FF0000"/>
              </a:solidFill>
              <a:latin typeface="Times New Roman" pitchFamily="18" charset="0"/>
              <a:cs typeface="Times New Roman" pitchFamily="18" charset="0"/>
              <a:sym typeface="Times New Roman" pitchFamily="18" charset="0"/>
            </a:endParaRPr>
          </a:p>
        </p:txBody>
      </p:sp>
      <p:sp>
        <p:nvSpPr>
          <p:cNvPr id="4" name="Rectangle 3"/>
          <p:cNvSpPr/>
          <p:nvPr/>
        </p:nvSpPr>
        <p:spPr bwMode="auto">
          <a:xfrm>
            <a:off x="349250" y="1905000"/>
            <a:ext cx="8382000" cy="1295400"/>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4514704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457200" y="152400"/>
            <a:ext cx="8229600" cy="1143000"/>
          </a:xfrm>
        </p:spPr>
        <p:txBody>
          <a:bodyPr/>
          <a:lstStyle/>
          <a:p>
            <a:pPr eaLnBrk="1" hangingPunct="1"/>
            <a:r>
              <a:rPr lang="en-US" sz="4000" dirty="0" smtClean="0">
                <a:cs typeface="ＭＳ Ｐゴシック"/>
              </a:rPr>
              <a:t>Challenges </a:t>
            </a:r>
            <a:br>
              <a:rPr lang="en-US" sz="4000" dirty="0" smtClean="0">
                <a:cs typeface="ＭＳ Ｐゴシック"/>
              </a:rPr>
            </a:br>
            <a:r>
              <a:rPr lang="en-US" sz="3200" dirty="0" smtClean="0">
                <a:cs typeface="ＭＳ Ｐゴシック"/>
              </a:rPr>
              <a:t>long-scale temporal structure</a:t>
            </a:r>
            <a:endParaRPr lang="en-US" sz="3200" dirty="0" smtClean="0">
              <a:solidFill>
                <a:schemeClr val="tx1"/>
              </a:solidFill>
              <a:cs typeface="ＭＳ Ｐゴシック"/>
            </a:endParaRPr>
          </a:p>
        </p:txBody>
      </p:sp>
      <p:sp>
        <p:nvSpPr>
          <p:cNvPr id="45060" name="Line 4"/>
          <p:cNvSpPr>
            <a:spLocks noChangeShapeType="1"/>
          </p:cNvSpPr>
          <p:nvPr/>
        </p:nvSpPr>
        <p:spPr bwMode="auto">
          <a:xfrm>
            <a:off x="914400" y="5865812"/>
            <a:ext cx="7543800" cy="0"/>
          </a:xfrm>
          <a:prstGeom prst="line">
            <a:avLst/>
          </a:prstGeom>
          <a:noFill/>
          <a:ln w="25400">
            <a:solidFill>
              <a:schemeClr val="tx1"/>
            </a:solidFill>
            <a:round/>
            <a:headEnd/>
            <a:tailEnd type="triangle" w="lg" len="lg"/>
          </a:ln>
        </p:spPr>
        <p:txBody>
          <a:bodyPr/>
          <a:lstStyle/>
          <a:p>
            <a:endParaRPr lang="en-US"/>
          </a:p>
        </p:txBody>
      </p:sp>
      <p:sp>
        <p:nvSpPr>
          <p:cNvPr id="45061" name="Text Box 5"/>
          <p:cNvSpPr txBox="1">
            <a:spLocks noChangeArrowheads="1"/>
          </p:cNvSpPr>
          <p:nvPr/>
        </p:nvSpPr>
        <p:spPr bwMode="auto">
          <a:xfrm>
            <a:off x="8045450" y="5500687"/>
            <a:ext cx="990600" cy="366713"/>
          </a:xfrm>
          <a:prstGeom prst="rect">
            <a:avLst/>
          </a:prstGeom>
          <a:noFill/>
          <a:ln w="9525">
            <a:noFill/>
            <a:miter lim="800000"/>
            <a:headEnd/>
            <a:tailEnd/>
          </a:ln>
        </p:spPr>
        <p:txBody>
          <a:bodyPr>
            <a:spAutoFit/>
          </a:bodyPr>
          <a:lstStyle/>
          <a:p>
            <a:pPr>
              <a:spcBef>
                <a:spcPct val="50000"/>
              </a:spcBef>
            </a:pPr>
            <a:r>
              <a:rPr lang="en-US" baseline="0" dirty="0"/>
              <a:t>time</a:t>
            </a:r>
          </a:p>
        </p:txBody>
      </p:sp>
      <p:sp>
        <p:nvSpPr>
          <p:cNvPr id="45062" name="Text Box 7"/>
          <p:cNvSpPr txBox="1">
            <a:spLocks noChangeArrowheads="1"/>
          </p:cNvSpPr>
          <p:nvPr/>
        </p:nvSpPr>
        <p:spPr bwMode="auto">
          <a:xfrm>
            <a:off x="762000" y="5181600"/>
            <a:ext cx="1752600" cy="641350"/>
          </a:xfrm>
          <a:prstGeom prst="rect">
            <a:avLst/>
          </a:prstGeom>
          <a:noFill/>
          <a:ln w="9525">
            <a:noFill/>
            <a:miter lim="800000"/>
            <a:headEnd/>
            <a:tailEnd/>
          </a:ln>
        </p:spPr>
        <p:txBody>
          <a:bodyPr>
            <a:spAutoFit/>
          </a:bodyPr>
          <a:lstStyle/>
          <a:p>
            <a:pPr algn="ctr">
              <a:spcBef>
                <a:spcPct val="50000"/>
              </a:spcBef>
            </a:pPr>
            <a:r>
              <a:rPr lang="en-US" baseline="0"/>
              <a:t>Start boiling water</a:t>
            </a:r>
          </a:p>
        </p:txBody>
      </p:sp>
      <p:sp>
        <p:nvSpPr>
          <p:cNvPr id="45063" name="Text Box 9"/>
          <p:cNvSpPr txBox="1">
            <a:spLocks noChangeArrowheads="1"/>
          </p:cNvSpPr>
          <p:nvPr/>
        </p:nvSpPr>
        <p:spPr bwMode="auto">
          <a:xfrm>
            <a:off x="2667000" y="5181600"/>
            <a:ext cx="1981200" cy="641350"/>
          </a:xfrm>
          <a:prstGeom prst="rect">
            <a:avLst/>
          </a:prstGeom>
          <a:noFill/>
          <a:ln w="9525">
            <a:noFill/>
            <a:miter lim="800000"/>
            <a:headEnd/>
            <a:tailEnd/>
          </a:ln>
        </p:spPr>
        <p:txBody>
          <a:bodyPr>
            <a:spAutoFit/>
          </a:bodyPr>
          <a:lstStyle/>
          <a:p>
            <a:pPr algn="ctr">
              <a:spcBef>
                <a:spcPct val="50000"/>
              </a:spcBef>
            </a:pPr>
            <a:r>
              <a:rPr lang="en-US" baseline="0"/>
              <a:t>Do other things (while waiting)</a:t>
            </a:r>
          </a:p>
        </p:txBody>
      </p:sp>
      <p:sp>
        <p:nvSpPr>
          <p:cNvPr id="45064" name="Text Box 11"/>
          <p:cNvSpPr txBox="1">
            <a:spLocks noChangeArrowheads="1"/>
          </p:cNvSpPr>
          <p:nvPr/>
        </p:nvSpPr>
        <p:spPr bwMode="auto">
          <a:xfrm>
            <a:off x="4876800" y="5257800"/>
            <a:ext cx="1676400" cy="366713"/>
          </a:xfrm>
          <a:prstGeom prst="rect">
            <a:avLst/>
          </a:prstGeom>
          <a:noFill/>
          <a:ln w="9525">
            <a:noFill/>
            <a:miter lim="800000"/>
            <a:headEnd/>
            <a:tailEnd/>
          </a:ln>
        </p:spPr>
        <p:txBody>
          <a:bodyPr>
            <a:spAutoFit/>
          </a:bodyPr>
          <a:lstStyle/>
          <a:p>
            <a:pPr algn="ctr">
              <a:spcBef>
                <a:spcPct val="50000"/>
              </a:spcBef>
            </a:pPr>
            <a:r>
              <a:rPr lang="en-US" baseline="0"/>
              <a:t>Pour in cup</a:t>
            </a:r>
          </a:p>
        </p:txBody>
      </p:sp>
      <p:sp>
        <p:nvSpPr>
          <p:cNvPr id="45065" name="Text Box 13"/>
          <p:cNvSpPr txBox="1">
            <a:spLocks noChangeArrowheads="1"/>
          </p:cNvSpPr>
          <p:nvPr/>
        </p:nvSpPr>
        <p:spPr bwMode="auto">
          <a:xfrm>
            <a:off x="6705600" y="5257800"/>
            <a:ext cx="1447800" cy="366713"/>
          </a:xfrm>
          <a:prstGeom prst="rect">
            <a:avLst/>
          </a:prstGeom>
          <a:noFill/>
          <a:ln w="9525">
            <a:noFill/>
            <a:miter lim="800000"/>
            <a:headEnd/>
            <a:tailEnd/>
          </a:ln>
        </p:spPr>
        <p:txBody>
          <a:bodyPr>
            <a:spAutoFit/>
          </a:bodyPr>
          <a:lstStyle/>
          <a:p>
            <a:pPr algn="ctr">
              <a:spcBef>
                <a:spcPct val="50000"/>
              </a:spcBef>
            </a:pPr>
            <a:r>
              <a:rPr lang="en-US" baseline="0"/>
              <a:t>Drink tea</a:t>
            </a:r>
          </a:p>
        </p:txBody>
      </p:sp>
      <p:pic>
        <p:nvPicPr>
          <p:cNvPr id="45066" name="Picture 14" descr="001185"/>
          <p:cNvPicPr>
            <a:picLocks noChangeAspect="1" noChangeArrowheads="1"/>
          </p:cNvPicPr>
          <p:nvPr/>
        </p:nvPicPr>
        <p:blipFill>
          <a:blip r:embed="rId3"/>
          <a:srcRect/>
          <a:stretch>
            <a:fillRect/>
          </a:stretch>
        </p:blipFill>
        <p:spPr bwMode="auto">
          <a:xfrm>
            <a:off x="914400" y="4038600"/>
            <a:ext cx="1490663" cy="1117600"/>
          </a:xfrm>
          <a:prstGeom prst="rect">
            <a:avLst/>
          </a:prstGeom>
          <a:noFill/>
          <a:ln w="9525">
            <a:noFill/>
            <a:miter lim="800000"/>
            <a:headEnd/>
            <a:tailEnd/>
          </a:ln>
        </p:spPr>
      </p:pic>
      <p:pic>
        <p:nvPicPr>
          <p:cNvPr id="45067" name="Picture 15" descr="010837"/>
          <p:cNvPicPr>
            <a:picLocks noChangeAspect="1" noChangeArrowheads="1"/>
          </p:cNvPicPr>
          <p:nvPr/>
        </p:nvPicPr>
        <p:blipFill>
          <a:blip r:embed="rId4"/>
          <a:srcRect/>
          <a:stretch>
            <a:fillRect/>
          </a:stretch>
        </p:blipFill>
        <p:spPr bwMode="auto">
          <a:xfrm>
            <a:off x="4953000" y="4040188"/>
            <a:ext cx="1462088" cy="1096962"/>
          </a:xfrm>
          <a:prstGeom prst="rect">
            <a:avLst/>
          </a:prstGeom>
          <a:noFill/>
          <a:ln w="9525">
            <a:noFill/>
            <a:miter lim="800000"/>
            <a:headEnd/>
            <a:tailEnd/>
          </a:ln>
        </p:spPr>
      </p:pic>
      <p:pic>
        <p:nvPicPr>
          <p:cNvPr id="45068" name="Picture 16" descr="011237"/>
          <p:cNvPicPr>
            <a:picLocks noChangeAspect="1" noChangeArrowheads="1"/>
          </p:cNvPicPr>
          <p:nvPr/>
        </p:nvPicPr>
        <p:blipFill>
          <a:blip r:embed="rId5"/>
          <a:srcRect/>
          <a:stretch>
            <a:fillRect/>
          </a:stretch>
        </p:blipFill>
        <p:spPr bwMode="auto">
          <a:xfrm>
            <a:off x="6629400" y="4040188"/>
            <a:ext cx="1462088" cy="1096962"/>
          </a:xfrm>
          <a:prstGeom prst="rect">
            <a:avLst/>
          </a:prstGeom>
          <a:noFill/>
          <a:ln w="9525">
            <a:noFill/>
            <a:miter lim="800000"/>
            <a:headEnd/>
            <a:tailEnd/>
          </a:ln>
        </p:spPr>
      </p:pic>
      <p:pic>
        <p:nvPicPr>
          <p:cNvPr id="45069" name="Picture 17" descr="006085"/>
          <p:cNvPicPr>
            <a:picLocks noChangeAspect="1" noChangeArrowheads="1"/>
          </p:cNvPicPr>
          <p:nvPr/>
        </p:nvPicPr>
        <p:blipFill>
          <a:blip r:embed="rId6"/>
          <a:srcRect/>
          <a:stretch>
            <a:fillRect/>
          </a:stretch>
        </p:blipFill>
        <p:spPr bwMode="auto">
          <a:xfrm>
            <a:off x="2667000" y="4267200"/>
            <a:ext cx="850900" cy="638175"/>
          </a:xfrm>
          <a:prstGeom prst="rect">
            <a:avLst/>
          </a:prstGeom>
          <a:noFill/>
          <a:ln w="9525">
            <a:noFill/>
            <a:miter lim="800000"/>
            <a:headEnd/>
            <a:tailEnd/>
          </a:ln>
        </p:spPr>
      </p:pic>
      <p:pic>
        <p:nvPicPr>
          <p:cNvPr id="45070" name="Picture 18" descr="007697"/>
          <p:cNvPicPr>
            <a:picLocks noChangeAspect="1" noChangeArrowheads="1"/>
          </p:cNvPicPr>
          <p:nvPr/>
        </p:nvPicPr>
        <p:blipFill>
          <a:blip r:embed="rId7"/>
          <a:srcRect/>
          <a:stretch>
            <a:fillRect/>
          </a:stretch>
        </p:blipFill>
        <p:spPr bwMode="auto">
          <a:xfrm>
            <a:off x="3581400" y="4267200"/>
            <a:ext cx="850900" cy="638175"/>
          </a:xfrm>
          <a:prstGeom prst="rect">
            <a:avLst/>
          </a:prstGeom>
          <a:noFill/>
          <a:ln w="9525">
            <a:noFill/>
            <a:miter lim="800000"/>
            <a:headEnd/>
            <a:tailEnd/>
          </a:ln>
        </p:spPr>
      </p:pic>
      <p:sp>
        <p:nvSpPr>
          <p:cNvPr id="45071" name="Rectangle 19"/>
          <p:cNvSpPr>
            <a:spLocks noChangeArrowheads="1"/>
          </p:cNvSpPr>
          <p:nvPr/>
        </p:nvSpPr>
        <p:spPr bwMode="auto">
          <a:xfrm>
            <a:off x="577850" y="6080125"/>
            <a:ext cx="8077200" cy="549275"/>
          </a:xfrm>
          <a:prstGeom prst="rect">
            <a:avLst/>
          </a:prstGeom>
          <a:noFill/>
          <a:ln w="9525">
            <a:noFill/>
            <a:miter lim="800000"/>
            <a:headEnd/>
            <a:tailEnd/>
          </a:ln>
        </p:spPr>
        <p:txBody>
          <a:bodyPr/>
          <a:lstStyle/>
          <a:p>
            <a:pPr marL="342900" indent="-342900" algn="ctr">
              <a:spcBef>
                <a:spcPct val="20000"/>
              </a:spcBef>
            </a:pPr>
            <a:r>
              <a:rPr lang="en-US" sz="2200" baseline="0" dirty="0" smtClean="0"/>
              <a:t>Difficult </a:t>
            </a:r>
            <a:r>
              <a:rPr lang="en-US" sz="2200" baseline="0" dirty="0"/>
              <a:t>for HMMs </a:t>
            </a:r>
            <a:r>
              <a:rPr lang="en-US" sz="2200" baseline="0" dirty="0" smtClean="0"/>
              <a:t>to capture long-term temporal dependencies</a:t>
            </a:r>
            <a:endParaRPr lang="en-US" sz="2000" baseline="0" dirty="0"/>
          </a:p>
        </p:txBody>
      </p:sp>
      <p:pic>
        <p:nvPicPr>
          <p:cNvPr id="3" name="Picture 2"/>
          <p:cNvPicPr>
            <a:picLocks noChangeAspect="1"/>
          </p:cNvPicPr>
          <p:nvPr/>
        </p:nvPicPr>
        <p:blipFill>
          <a:blip r:embed="rId8"/>
          <a:stretch>
            <a:fillRect/>
          </a:stretch>
        </p:blipFill>
        <p:spPr>
          <a:xfrm>
            <a:off x="3778250" y="1981200"/>
            <a:ext cx="1608667" cy="1143000"/>
          </a:xfrm>
          <a:prstGeom prst="rect">
            <a:avLst/>
          </a:prstGeom>
        </p:spPr>
      </p:pic>
      <p:sp>
        <p:nvSpPr>
          <p:cNvPr id="19" name="Rectangle 5"/>
          <p:cNvSpPr>
            <a:spLocks/>
          </p:cNvSpPr>
          <p:nvPr/>
        </p:nvSpPr>
        <p:spPr bwMode="auto">
          <a:xfrm>
            <a:off x="349250" y="3505200"/>
            <a:ext cx="4191000" cy="369332"/>
          </a:xfrm>
          <a:prstGeom prst="rect">
            <a:avLst/>
          </a:prstGeom>
          <a:noFill/>
          <a:ln w="9525">
            <a:noFill/>
            <a:miter lim="800000"/>
            <a:headEnd/>
            <a:tailEnd/>
          </a:ln>
        </p:spPr>
        <p:txBody>
          <a:bodyPr wrap="square" lIns="0" tIns="0" rIns="40639" bIns="0">
            <a:spAutoFit/>
          </a:bodyPr>
          <a:lstStyle/>
          <a:p>
            <a:r>
              <a:rPr lang="en-US" sz="2400" baseline="0" dirty="0">
                <a:latin typeface="Times New Roman" pitchFamily="18" charset="0"/>
                <a:cs typeface="Times New Roman" pitchFamily="18" charset="0"/>
                <a:sym typeface="Times New Roman" pitchFamily="18" charset="0"/>
              </a:rPr>
              <a:t>Wearable </a:t>
            </a:r>
            <a:r>
              <a:rPr lang="en-US" sz="2400" baseline="0" dirty="0" smtClean="0">
                <a:latin typeface="Times New Roman" pitchFamily="18" charset="0"/>
                <a:cs typeface="Times New Roman" pitchFamily="18" charset="0"/>
                <a:sym typeface="Times New Roman" pitchFamily="18" charset="0"/>
              </a:rPr>
              <a:t>data: </a:t>
            </a:r>
            <a:r>
              <a:rPr lang="en-US" sz="2400" baseline="0" dirty="0" smtClean="0">
                <a:solidFill>
                  <a:srgbClr val="FF0000"/>
                </a:solidFill>
                <a:latin typeface="Times New Roman" pitchFamily="18" charset="0"/>
                <a:cs typeface="Times New Roman" pitchFamily="18" charset="0"/>
                <a:sym typeface="Times New Roman" pitchFamily="18" charset="0"/>
              </a:rPr>
              <a:t>making tea</a:t>
            </a:r>
            <a:endParaRPr lang="en-US" sz="2400" baseline="0" dirty="0">
              <a:solidFill>
                <a:srgbClr val="FF0000"/>
              </a:solidFill>
              <a:latin typeface="Times New Roman" pitchFamily="18" charset="0"/>
              <a:cs typeface="Times New Roman" pitchFamily="18" charset="0"/>
              <a:sym typeface="Times New Roman" pitchFamily="18" charset="0"/>
            </a:endParaRPr>
          </a:p>
        </p:txBody>
      </p:sp>
      <p:sp>
        <p:nvSpPr>
          <p:cNvPr id="20" name="Rectangle 6"/>
          <p:cNvSpPr>
            <a:spLocks/>
          </p:cNvSpPr>
          <p:nvPr/>
        </p:nvSpPr>
        <p:spPr bwMode="auto">
          <a:xfrm>
            <a:off x="273050" y="1524000"/>
            <a:ext cx="3124200" cy="369332"/>
          </a:xfrm>
          <a:prstGeom prst="rect">
            <a:avLst/>
          </a:prstGeom>
          <a:noFill/>
          <a:ln w="9525">
            <a:noFill/>
            <a:miter lim="800000"/>
            <a:headEnd/>
            <a:tailEnd/>
          </a:ln>
        </p:spPr>
        <p:txBody>
          <a:bodyPr wrap="square" lIns="0" tIns="0" rIns="40639" bIns="0">
            <a:spAutoFit/>
          </a:bodyPr>
          <a:lstStyle/>
          <a:p>
            <a:pPr algn="ctr"/>
            <a:r>
              <a:rPr lang="en-US" sz="2400" baseline="0" dirty="0" smtClean="0">
                <a:latin typeface="Times New Roman" pitchFamily="18" charset="0"/>
                <a:cs typeface="Times New Roman" pitchFamily="18" charset="0"/>
                <a:sym typeface="Times New Roman" pitchFamily="18" charset="0"/>
              </a:rPr>
              <a:t>“Classic” data: </a:t>
            </a:r>
            <a:r>
              <a:rPr lang="en-US" sz="2400" baseline="0" dirty="0" smtClean="0">
                <a:solidFill>
                  <a:srgbClr val="FF0000"/>
                </a:solidFill>
                <a:latin typeface="Times New Roman" pitchFamily="18" charset="0"/>
                <a:cs typeface="Times New Roman" pitchFamily="18" charset="0"/>
                <a:sym typeface="Times New Roman" pitchFamily="18" charset="0"/>
              </a:rPr>
              <a:t>boxing</a:t>
            </a:r>
            <a:endParaRPr lang="en-US" sz="2400" baseline="0" dirty="0">
              <a:solidFill>
                <a:srgbClr val="FF0000"/>
              </a:solidFill>
              <a:latin typeface="Times New Roman" pitchFamily="18" charset="0"/>
              <a:cs typeface="Times New Roman" pitchFamily="18" charset="0"/>
              <a:sym typeface="Times New Roman" pitchFamily="18" charset="0"/>
            </a:endParaRPr>
          </a:p>
        </p:txBody>
      </p:sp>
      <p:sp>
        <p:nvSpPr>
          <p:cNvPr id="4" name="Rectangle 3"/>
          <p:cNvSpPr/>
          <p:nvPr/>
        </p:nvSpPr>
        <p:spPr bwMode="auto">
          <a:xfrm>
            <a:off x="349250" y="1905000"/>
            <a:ext cx="8382000" cy="1295400"/>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a typeface="ＭＳ Ｐゴシック" charset="0"/>
            </a:endParaRPr>
          </a:p>
        </p:txBody>
      </p:sp>
      <p:sp>
        <p:nvSpPr>
          <p:cNvPr id="25" name="Rectangle 24"/>
          <p:cNvSpPr/>
          <p:nvPr/>
        </p:nvSpPr>
        <p:spPr bwMode="auto">
          <a:xfrm>
            <a:off x="349250" y="3962400"/>
            <a:ext cx="8458200" cy="2667000"/>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3"/>
          <p:cNvSpPr>
            <a:spLocks noGrp="1" noChangeArrowheads="1"/>
          </p:cNvSpPr>
          <p:nvPr>
            <p:ph type="body" idx="4294967295"/>
          </p:nvPr>
        </p:nvSpPr>
        <p:spPr>
          <a:xfrm>
            <a:off x="457200" y="1219200"/>
            <a:ext cx="8229600" cy="5181600"/>
          </a:xfrm>
        </p:spPr>
        <p:txBody>
          <a:bodyPr/>
          <a:lstStyle/>
          <a:p>
            <a:pPr eaLnBrk="1" hangingPunct="1">
              <a:lnSpc>
                <a:spcPct val="80000"/>
              </a:lnSpc>
            </a:pPr>
            <a:r>
              <a:rPr lang="en-US" sz="2600" smtClean="0">
                <a:cs typeface="ＭＳ Ｐゴシック"/>
              </a:rPr>
              <a:t>Challenges</a:t>
            </a:r>
          </a:p>
          <a:p>
            <a:pPr lvl="1" eaLnBrk="1" hangingPunct="1">
              <a:lnSpc>
                <a:spcPct val="80000"/>
              </a:lnSpc>
            </a:pPr>
            <a:r>
              <a:rPr lang="en-US" sz="2200" smtClean="0"/>
              <a:t>What features to use?</a:t>
            </a:r>
          </a:p>
          <a:p>
            <a:pPr lvl="1" eaLnBrk="1" hangingPunct="1">
              <a:lnSpc>
                <a:spcPct val="80000"/>
              </a:lnSpc>
            </a:pPr>
            <a:r>
              <a:rPr lang="en-US" sz="2200" smtClean="0"/>
              <a:t>Appearance model</a:t>
            </a:r>
          </a:p>
          <a:p>
            <a:pPr lvl="1" eaLnBrk="1" hangingPunct="1">
              <a:lnSpc>
                <a:spcPct val="80000"/>
              </a:lnSpc>
            </a:pPr>
            <a:r>
              <a:rPr lang="en-US" sz="2200" smtClean="0"/>
              <a:t>Temporal model</a:t>
            </a:r>
          </a:p>
          <a:p>
            <a:pPr eaLnBrk="1" hangingPunct="1">
              <a:lnSpc>
                <a:spcPct val="80000"/>
              </a:lnSpc>
            </a:pPr>
            <a:endParaRPr lang="en-US" sz="2600" smtClean="0">
              <a:cs typeface="ＭＳ Ｐゴシック"/>
            </a:endParaRPr>
          </a:p>
          <a:p>
            <a:pPr eaLnBrk="1" hangingPunct="1">
              <a:lnSpc>
                <a:spcPct val="80000"/>
              </a:lnSpc>
            </a:pPr>
            <a:r>
              <a:rPr lang="en-US" sz="2600" smtClean="0">
                <a:cs typeface="ＭＳ Ｐゴシック"/>
              </a:rPr>
              <a:t>Our model</a:t>
            </a:r>
          </a:p>
          <a:p>
            <a:pPr lvl="1" eaLnBrk="1" hangingPunct="1">
              <a:lnSpc>
                <a:spcPct val="80000"/>
              </a:lnSpc>
            </a:pPr>
            <a:r>
              <a:rPr lang="en-US" sz="2200" i="1" smtClean="0"/>
              <a:t>“</a:t>
            </a:r>
            <a:r>
              <a:rPr lang="en-US" sz="2200" smtClean="0"/>
              <a:t>Active</a:t>
            </a:r>
            <a:r>
              <a:rPr lang="en-US" sz="2200" i="1" smtClean="0"/>
              <a:t>”</a:t>
            </a:r>
            <a:r>
              <a:rPr lang="en-US" sz="2200" smtClean="0"/>
              <a:t> vs “passive</a:t>
            </a:r>
            <a:r>
              <a:rPr lang="en-US" sz="2200" i="1" smtClean="0"/>
              <a:t>”</a:t>
            </a:r>
            <a:r>
              <a:rPr lang="en-US" sz="2200" smtClean="0"/>
              <a:t> objects</a:t>
            </a:r>
          </a:p>
          <a:p>
            <a:pPr lvl="1" eaLnBrk="1" hangingPunct="1">
              <a:lnSpc>
                <a:spcPct val="80000"/>
              </a:lnSpc>
            </a:pPr>
            <a:r>
              <a:rPr lang="en-US" sz="2200" smtClean="0"/>
              <a:t>Temporal pyramid</a:t>
            </a:r>
          </a:p>
          <a:p>
            <a:pPr lvl="1" eaLnBrk="1" hangingPunct="1">
              <a:lnSpc>
                <a:spcPct val="80000"/>
              </a:lnSpc>
            </a:pPr>
            <a:endParaRPr lang="en-US" sz="2600" smtClean="0"/>
          </a:p>
          <a:p>
            <a:pPr eaLnBrk="1" hangingPunct="1">
              <a:lnSpc>
                <a:spcPct val="80000"/>
              </a:lnSpc>
            </a:pPr>
            <a:r>
              <a:rPr lang="en-US" sz="2600" smtClean="0">
                <a:cs typeface="ＭＳ Ｐゴシック"/>
              </a:rPr>
              <a:t>Dataset</a:t>
            </a:r>
          </a:p>
          <a:p>
            <a:pPr eaLnBrk="1" hangingPunct="1">
              <a:lnSpc>
                <a:spcPct val="80000"/>
              </a:lnSpc>
            </a:pPr>
            <a:endParaRPr lang="en-US" sz="2600" smtClean="0">
              <a:cs typeface="ＭＳ Ｐゴシック"/>
            </a:endParaRPr>
          </a:p>
          <a:p>
            <a:pPr eaLnBrk="1" hangingPunct="1">
              <a:lnSpc>
                <a:spcPct val="80000"/>
              </a:lnSpc>
            </a:pPr>
            <a:endParaRPr lang="en-US" sz="2600" smtClean="0">
              <a:cs typeface="ＭＳ Ｐゴシック"/>
            </a:endParaRPr>
          </a:p>
          <a:p>
            <a:pPr eaLnBrk="1" hangingPunct="1">
              <a:lnSpc>
                <a:spcPct val="80000"/>
              </a:lnSpc>
            </a:pPr>
            <a:r>
              <a:rPr lang="en-US" sz="2600" smtClean="0">
                <a:cs typeface="ＭＳ Ｐゴシック"/>
              </a:rPr>
              <a:t>Experiments</a:t>
            </a:r>
          </a:p>
          <a:p>
            <a:pPr lvl="1" eaLnBrk="1" hangingPunct="1">
              <a:lnSpc>
                <a:spcPct val="80000"/>
              </a:lnSpc>
            </a:pPr>
            <a:endParaRPr lang="en-US" sz="1800" smtClean="0"/>
          </a:p>
        </p:txBody>
      </p:sp>
      <p:grpSp>
        <p:nvGrpSpPr>
          <p:cNvPr id="47106" name="Group 23"/>
          <p:cNvGrpSpPr>
            <a:grpSpLocks/>
          </p:cNvGrpSpPr>
          <p:nvPr/>
        </p:nvGrpSpPr>
        <p:grpSpPr bwMode="auto">
          <a:xfrm>
            <a:off x="6705600" y="2819400"/>
            <a:ext cx="1676400" cy="1219200"/>
            <a:chOff x="2592" y="1296"/>
            <a:chExt cx="2832" cy="2160"/>
          </a:xfrm>
        </p:grpSpPr>
        <p:pic>
          <p:nvPicPr>
            <p:cNvPr id="47114" name="Picture 17"/>
            <p:cNvPicPr>
              <a:picLocks noChangeAspect="1" noChangeArrowheads="1"/>
            </p:cNvPicPr>
            <p:nvPr/>
          </p:nvPicPr>
          <p:blipFill>
            <a:blip r:embed="rId3"/>
            <a:srcRect/>
            <a:stretch>
              <a:fillRect/>
            </a:stretch>
          </p:blipFill>
          <p:spPr bwMode="auto">
            <a:xfrm>
              <a:off x="4320" y="1584"/>
              <a:ext cx="340" cy="672"/>
            </a:xfrm>
            <a:prstGeom prst="rect">
              <a:avLst/>
            </a:prstGeom>
            <a:noFill/>
            <a:ln w="9525">
              <a:noFill/>
              <a:miter lim="800000"/>
              <a:headEnd/>
              <a:tailEnd/>
            </a:ln>
          </p:spPr>
        </p:pic>
        <p:pic>
          <p:nvPicPr>
            <p:cNvPr id="47115" name="Picture 18" descr="old_television_clip_art_23471"/>
            <p:cNvPicPr>
              <a:picLocks noChangeAspect="1" noChangeArrowheads="1"/>
            </p:cNvPicPr>
            <p:nvPr/>
          </p:nvPicPr>
          <p:blipFill>
            <a:blip r:embed="rId4"/>
            <a:srcRect/>
            <a:stretch>
              <a:fillRect/>
            </a:stretch>
          </p:blipFill>
          <p:spPr bwMode="auto">
            <a:xfrm>
              <a:off x="4512" y="2544"/>
              <a:ext cx="489" cy="528"/>
            </a:xfrm>
            <a:prstGeom prst="rect">
              <a:avLst/>
            </a:prstGeom>
            <a:noFill/>
            <a:ln w="9525">
              <a:noFill/>
              <a:miter lim="800000"/>
              <a:headEnd/>
              <a:tailEnd/>
            </a:ln>
          </p:spPr>
        </p:pic>
        <p:pic>
          <p:nvPicPr>
            <p:cNvPr id="47116" name="Picture 19"/>
            <p:cNvPicPr>
              <a:picLocks noChangeAspect="1" noChangeArrowheads="1"/>
            </p:cNvPicPr>
            <p:nvPr/>
          </p:nvPicPr>
          <p:blipFill>
            <a:blip r:embed="rId5"/>
            <a:srcRect/>
            <a:stretch>
              <a:fillRect/>
            </a:stretch>
          </p:blipFill>
          <p:spPr bwMode="auto">
            <a:xfrm>
              <a:off x="2928" y="2352"/>
              <a:ext cx="281" cy="672"/>
            </a:xfrm>
            <a:prstGeom prst="rect">
              <a:avLst/>
            </a:prstGeom>
            <a:noFill/>
            <a:ln w="9525">
              <a:noFill/>
              <a:miter lim="800000"/>
              <a:headEnd/>
              <a:tailEnd/>
            </a:ln>
          </p:spPr>
        </p:pic>
        <p:pic>
          <p:nvPicPr>
            <p:cNvPr id="47117" name="Picture 20"/>
            <p:cNvPicPr>
              <a:picLocks noChangeAspect="1" noChangeArrowheads="1"/>
            </p:cNvPicPr>
            <p:nvPr/>
          </p:nvPicPr>
          <p:blipFill>
            <a:blip r:embed="rId6"/>
            <a:srcRect/>
            <a:stretch>
              <a:fillRect/>
            </a:stretch>
          </p:blipFill>
          <p:spPr bwMode="auto">
            <a:xfrm>
              <a:off x="3648" y="2256"/>
              <a:ext cx="601" cy="861"/>
            </a:xfrm>
            <a:prstGeom prst="rect">
              <a:avLst/>
            </a:prstGeom>
            <a:noFill/>
            <a:ln w="9525">
              <a:noFill/>
              <a:miter lim="800000"/>
              <a:headEnd/>
              <a:tailEnd/>
            </a:ln>
          </p:spPr>
        </p:pic>
        <p:pic>
          <p:nvPicPr>
            <p:cNvPr id="47118" name="Picture 21"/>
            <p:cNvPicPr>
              <a:picLocks noChangeAspect="1" noChangeArrowheads="1"/>
            </p:cNvPicPr>
            <p:nvPr/>
          </p:nvPicPr>
          <p:blipFill>
            <a:blip r:embed="rId7"/>
            <a:srcRect/>
            <a:stretch>
              <a:fillRect/>
            </a:stretch>
          </p:blipFill>
          <p:spPr bwMode="auto">
            <a:xfrm>
              <a:off x="3312" y="1536"/>
              <a:ext cx="499" cy="624"/>
            </a:xfrm>
            <a:prstGeom prst="rect">
              <a:avLst/>
            </a:prstGeom>
            <a:noFill/>
            <a:ln w="9525">
              <a:noFill/>
              <a:miter lim="800000"/>
              <a:headEnd/>
              <a:tailEnd/>
            </a:ln>
          </p:spPr>
        </p:pic>
        <p:sp>
          <p:nvSpPr>
            <p:cNvPr id="47119" name="Oval 22"/>
            <p:cNvSpPr>
              <a:spLocks noChangeArrowheads="1"/>
            </p:cNvSpPr>
            <p:nvPr/>
          </p:nvSpPr>
          <p:spPr bwMode="auto">
            <a:xfrm>
              <a:off x="2592" y="1296"/>
              <a:ext cx="2832" cy="2160"/>
            </a:xfrm>
            <a:prstGeom prst="ellipse">
              <a:avLst/>
            </a:prstGeom>
            <a:noFill/>
            <a:ln w="25400">
              <a:solidFill>
                <a:schemeClr val="tx1"/>
              </a:solidFill>
              <a:round/>
              <a:headEnd/>
              <a:tailEnd/>
            </a:ln>
          </p:spPr>
          <p:txBody>
            <a:bodyPr wrap="none" anchor="ctr"/>
            <a:lstStyle/>
            <a:p>
              <a:endParaRPr lang="en-US"/>
            </a:p>
          </p:txBody>
        </p:sp>
      </p:grpSp>
      <p:pic>
        <p:nvPicPr>
          <p:cNvPr id="47107" name="Picture 3"/>
          <p:cNvPicPr>
            <a:picLocks noChangeAspect="1" noChangeArrowheads="1"/>
          </p:cNvPicPr>
          <p:nvPr/>
        </p:nvPicPr>
        <p:blipFill>
          <a:blip r:embed="rId8"/>
          <a:srcRect/>
          <a:stretch>
            <a:fillRect/>
          </a:stretch>
        </p:blipFill>
        <p:spPr bwMode="auto">
          <a:xfrm>
            <a:off x="6553200" y="5334000"/>
            <a:ext cx="1676400" cy="1285875"/>
          </a:xfrm>
          <a:prstGeom prst="rect">
            <a:avLst/>
          </a:prstGeom>
          <a:noFill/>
          <a:ln w="9525">
            <a:noFill/>
            <a:miter lim="800000"/>
            <a:headEnd/>
            <a:tailEnd/>
          </a:ln>
        </p:spPr>
      </p:pic>
      <p:pic>
        <p:nvPicPr>
          <p:cNvPr id="47108" name="Picture 4" descr="GOPRO-Chess-Mount-Harness-SKU00210729_0"/>
          <p:cNvPicPr>
            <a:picLocks noChangeAspect="1" noChangeArrowheads="1"/>
          </p:cNvPicPr>
          <p:nvPr/>
        </p:nvPicPr>
        <p:blipFill>
          <a:blip r:embed="rId9"/>
          <a:srcRect/>
          <a:stretch>
            <a:fillRect/>
          </a:stretch>
        </p:blipFill>
        <p:spPr bwMode="auto">
          <a:xfrm>
            <a:off x="7086600" y="4191000"/>
            <a:ext cx="852488" cy="914400"/>
          </a:xfrm>
          <a:prstGeom prst="rect">
            <a:avLst/>
          </a:prstGeom>
          <a:noFill/>
          <a:ln w="9525">
            <a:noFill/>
            <a:miter lim="800000"/>
            <a:headEnd/>
            <a:tailEnd/>
          </a:ln>
        </p:spPr>
      </p:pic>
      <p:pic>
        <p:nvPicPr>
          <p:cNvPr id="47109" name="Picture 10" descr="6600"/>
          <p:cNvPicPr>
            <a:picLocks noChangeAspect="1" noChangeArrowheads="1"/>
          </p:cNvPicPr>
          <p:nvPr/>
        </p:nvPicPr>
        <p:blipFill>
          <a:blip r:embed="rId10"/>
          <a:srcRect/>
          <a:stretch>
            <a:fillRect/>
          </a:stretch>
        </p:blipFill>
        <p:spPr bwMode="auto">
          <a:xfrm>
            <a:off x="6553200" y="1219200"/>
            <a:ext cx="1828800" cy="1371600"/>
          </a:xfrm>
          <a:prstGeom prst="rect">
            <a:avLst/>
          </a:prstGeom>
          <a:noFill/>
          <a:ln w="9525">
            <a:noFill/>
            <a:miter lim="800000"/>
            <a:headEnd/>
            <a:tailEnd/>
          </a:ln>
        </p:spPr>
      </p:pic>
      <p:sp>
        <p:nvSpPr>
          <p:cNvPr id="47110"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5E37E842-B250-4DE3-824A-86132D8F6F5E}" type="slidenum">
              <a:rPr lang="en-US" sz="1400" baseline="0"/>
              <a:pPr algn="r"/>
              <a:t>15</a:t>
            </a:fld>
            <a:endParaRPr lang="en-US" sz="1400" baseline="0"/>
          </a:p>
        </p:txBody>
      </p:sp>
      <p:sp>
        <p:nvSpPr>
          <p:cNvPr id="47111" name="Rectangle 2"/>
          <p:cNvSpPr>
            <a:spLocks noGrp="1" noChangeArrowheads="1"/>
          </p:cNvSpPr>
          <p:nvPr>
            <p:ph type="title" idx="4294967295"/>
          </p:nvPr>
        </p:nvSpPr>
        <p:spPr>
          <a:xfrm>
            <a:off x="457200" y="152400"/>
            <a:ext cx="8229600" cy="1143000"/>
          </a:xfrm>
        </p:spPr>
        <p:txBody>
          <a:bodyPr/>
          <a:lstStyle/>
          <a:p>
            <a:pPr eaLnBrk="1" hangingPunct="1"/>
            <a:r>
              <a:rPr lang="en-US" sz="3600" smtClean="0">
                <a:cs typeface="ＭＳ Ｐゴシック"/>
              </a:rPr>
              <a:t>Outline</a:t>
            </a:r>
          </a:p>
        </p:txBody>
      </p:sp>
      <p:sp>
        <p:nvSpPr>
          <p:cNvPr id="47112" name="Rectangle 18"/>
          <p:cNvSpPr>
            <a:spLocks noChangeArrowheads="1"/>
          </p:cNvSpPr>
          <p:nvPr/>
        </p:nvSpPr>
        <p:spPr bwMode="auto">
          <a:xfrm>
            <a:off x="152400" y="4114800"/>
            <a:ext cx="8305800" cy="2362200"/>
          </a:xfrm>
          <a:prstGeom prst="rect">
            <a:avLst/>
          </a:prstGeom>
          <a:solidFill>
            <a:schemeClr val="bg1">
              <a:alpha val="70000"/>
            </a:schemeClr>
          </a:solidFill>
          <a:ln w="9525">
            <a:noFill/>
            <a:miter lim="800000"/>
            <a:headEnd/>
            <a:tailEnd/>
          </a:ln>
        </p:spPr>
        <p:txBody>
          <a:bodyPr wrap="none" anchor="ctr"/>
          <a:lstStyle/>
          <a:p>
            <a:endParaRPr lang="en-US"/>
          </a:p>
        </p:txBody>
      </p:sp>
      <p:sp>
        <p:nvSpPr>
          <p:cNvPr id="47113" name="Rectangle 18"/>
          <p:cNvSpPr>
            <a:spLocks noChangeArrowheads="1"/>
          </p:cNvSpPr>
          <p:nvPr/>
        </p:nvSpPr>
        <p:spPr bwMode="auto">
          <a:xfrm>
            <a:off x="304800" y="990600"/>
            <a:ext cx="8305800" cy="1676400"/>
          </a:xfrm>
          <a:prstGeom prst="rect">
            <a:avLst/>
          </a:prstGeom>
          <a:solidFill>
            <a:schemeClr val="bg1">
              <a:alpha val="70000"/>
            </a:schemeClr>
          </a:solidFill>
          <a:ln w="9525">
            <a:noFill/>
            <a:miter lim="800000"/>
            <a:headEnd/>
            <a:tailEnd/>
          </a:ln>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15</a:t>
            </a:fld>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7"/>
          <p:cNvSpPr>
            <a:spLocks noChangeArrowheads="1"/>
          </p:cNvSpPr>
          <p:nvPr/>
        </p:nvSpPr>
        <p:spPr bwMode="auto">
          <a:xfrm>
            <a:off x="4800600" y="1371600"/>
            <a:ext cx="3028950" cy="2286000"/>
          </a:xfrm>
          <a:prstGeom prst="rect">
            <a:avLst/>
          </a:prstGeom>
          <a:solidFill>
            <a:schemeClr val="bg1"/>
          </a:solidFill>
          <a:ln w="25400">
            <a:solidFill>
              <a:schemeClr val="tx1"/>
            </a:solidFill>
            <a:miter lim="800000"/>
            <a:headEnd/>
            <a:tailEnd/>
          </a:ln>
        </p:spPr>
        <p:txBody>
          <a:bodyPr wrap="none" anchor="ctr"/>
          <a:lstStyle/>
          <a:p>
            <a:endParaRPr lang="en-US"/>
          </a:p>
        </p:txBody>
      </p:sp>
      <p:sp>
        <p:nvSpPr>
          <p:cNvPr id="49154" name="Rectangle 28"/>
          <p:cNvSpPr>
            <a:spLocks noChangeArrowheads="1"/>
          </p:cNvSpPr>
          <p:nvPr/>
        </p:nvSpPr>
        <p:spPr bwMode="auto">
          <a:xfrm>
            <a:off x="4953000" y="1524000"/>
            <a:ext cx="3028950" cy="2286000"/>
          </a:xfrm>
          <a:prstGeom prst="rect">
            <a:avLst/>
          </a:prstGeom>
          <a:solidFill>
            <a:schemeClr val="bg1"/>
          </a:solidFill>
          <a:ln w="25400">
            <a:solidFill>
              <a:schemeClr val="tx1"/>
            </a:solidFill>
            <a:miter lim="800000"/>
            <a:headEnd/>
            <a:tailEnd/>
          </a:ln>
        </p:spPr>
        <p:txBody>
          <a:bodyPr wrap="none" anchor="ctr"/>
          <a:lstStyle/>
          <a:p>
            <a:endParaRPr lang="en-US"/>
          </a:p>
        </p:txBody>
      </p:sp>
      <p:sp>
        <p:nvSpPr>
          <p:cNvPr id="49155" name="Rectangle 26"/>
          <p:cNvSpPr>
            <a:spLocks noChangeArrowheads="1"/>
          </p:cNvSpPr>
          <p:nvPr/>
        </p:nvSpPr>
        <p:spPr bwMode="auto">
          <a:xfrm>
            <a:off x="990600" y="1295400"/>
            <a:ext cx="3028950" cy="2286000"/>
          </a:xfrm>
          <a:prstGeom prst="rect">
            <a:avLst/>
          </a:prstGeom>
          <a:solidFill>
            <a:schemeClr val="bg1"/>
          </a:solidFill>
          <a:ln w="25400">
            <a:solidFill>
              <a:schemeClr val="tx1"/>
            </a:solidFill>
            <a:miter lim="800000"/>
            <a:headEnd/>
            <a:tailEnd/>
          </a:ln>
        </p:spPr>
        <p:txBody>
          <a:bodyPr wrap="none" anchor="ctr"/>
          <a:lstStyle/>
          <a:p>
            <a:endParaRPr lang="en-US"/>
          </a:p>
        </p:txBody>
      </p:sp>
      <p:sp>
        <p:nvSpPr>
          <p:cNvPr id="49156" name="Rectangle 23"/>
          <p:cNvSpPr>
            <a:spLocks noChangeArrowheads="1"/>
          </p:cNvSpPr>
          <p:nvPr/>
        </p:nvSpPr>
        <p:spPr bwMode="auto">
          <a:xfrm>
            <a:off x="1143000" y="1447800"/>
            <a:ext cx="3028950" cy="2286000"/>
          </a:xfrm>
          <a:prstGeom prst="rect">
            <a:avLst/>
          </a:prstGeom>
          <a:solidFill>
            <a:schemeClr val="bg1"/>
          </a:solidFill>
          <a:ln w="25400">
            <a:solidFill>
              <a:schemeClr val="tx1"/>
            </a:solidFill>
            <a:miter lim="800000"/>
            <a:headEnd/>
            <a:tailEnd/>
          </a:ln>
        </p:spPr>
        <p:txBody>
          <a:bodyPr wrap="none" anchor="ctr"/>
          <a:lstStyle/>
          <a:p>
            <a:endParaRPr lang="en-US"/>
          </a:p>
        </p:txBody>
      </p:sp>
      <p:sp>
        <p:nvSpPr>
          <p:cNvPr id="49157" name="Rectangle 2"/>
          <p:cNvSpPr>
            <a:spLocks noGrp="1" noChangeArrowheads="1"/>
          </p:cNvSpPr>
          <p:nvPr>
            <p:ph type="title"/>
          </p:nvPr>
        </p:nvSpPr>
        <p:spPr/>
        <p:txBody>
          <a:bodyPr/>
          <a:lstStyle/>
          <a:p>
            <a:r>
              <a:rPr lang="en-US" sz="3400" smtClean="0">
                <a:cs typeface="ＭＳ Ｐゴシック"/>
              </a:rPr>
              <a:t>“Passive” vs “active” objects</a:t>
            </a:r>
          </a:p>
        </p:txBody>
      </p:sp>
      <p:pic>
        <p:nvPicPr>
          <p:cNvPr id="49158" name="Picture 12" descr="31729"/>
          <p:cNvPicPr>
            <a:picLocks noChangeAspect="1" noChangeArrowheads="1"/>
          </p:cNvPicPr>
          <p:nvPr/>
        </p:nvPicPr>
        <p:blipFill>
          <a:blip r:embed="rId3"/>
          <a:srcRect/>
          <a:stretch>
            <a:fillRect/>
          </a:stretch>
        </p:blipFill>
        <p:spPr bwMode="auto">
          <a:xfrm>
            <a:off x="1295400" y="1600200"/>
            <a:ext cx="3017838" cy="2286000"/>
          </a:xfrm>
          <a:prstGeom prst="rect">
            <a:avLst/>
          </a:prstGeom>
          <a:noFill/>
          <a:ln w="25400">
            <a:solidFill>
              <a:schemeClr val="tx1"/>
            </a:solidFill>
            <a:miter lim="800000"/>
            <a:headEnd/>
            <a:tailEnd/>
          </a:ln>
        </p:spPr>
      </p:pic>
      <p:sp>
        <p:nvSpPr>
          <p:cNvPr id="49159" name="Rectangle 5"/>
          <p:cNvSpPr>
            <a:spLocks/>
          </p:cNvSpPr>
          <p:nvPr/>
        </p:nvSpPr>
        <p:spPr bwMode="auto">
          <a:xfrm>
            <a:off x="2209800" y="4038600"/>
            <a:ext cx="1371600" cy="461665"/>
          </a:xfrm>
          <a:prstGeom prst="rect">
            <a:avLst/>
          </a:prstGeom>
          <a:noFill/>
          <a:ln w="9525">
            <a:noFill/>
            <a:miter lim="800000"/>
            <a:headEnd/>
            <a:tailEnd/>
          </a:ln>
        </p:spPr>
        <p:txBody>
          <a:bodyPr wrap="square" lIns="0" tIns="0" rIns="40639" bIns="0">
            <a:spAutoFit/>
          </a:bodyPr>
          <a:lstStyle/>
          <a:p>
            <a:r>
              <a:rPr lang="en-US" sz="3000" baseline="0" dirty="0">
                <a:latin typeface="Times New Roman" pitchFamily="18" charset="0"/>
                <a:cs typeface="Times New Roman" pitchFamily="18" charset="0"/>
                <a:sym typeface="Times New Roman" pitchFamily="18" charset="0"/>
              </a:rPr>
              <a:t>Passive</a:t>
            </a:r>
          </a:p>
        </p:txBody>
      </p:sp>
      <p:sp>
        <p:nvSpPr>
          <p:cNvPr id="49160" name="Rectangle 5"/>
          <p:cNvSpPr>
            <a:spLocks/>
          </p:cNvSpPr>
          <p:nvPr/>
        </p:nvSpPr>
        <p:spPr bwMode="auto">
          <a:xfrm>
            <a:off x="6172200" y="4038600"/>
            <a:ext cx="1143000" cy="461665"/>
          </a:xfrm>
          <a:prstGeom prst="rect">
            <a:avLst/>
          </a:prstGeom>
          <a:noFill/>
          <a:ln w="9525">
            <a:noFill/>
            <a:miter lim="800000"/>
            <a:headEnd/>
            <a:tailEnd/>
          </a:ln>
        </p:spPr>
        <p:txBody>
          <a:bodyPr wrap="square" lIns="0" tIns="0" rIns="40639" bIns="0">
            <a:spAutoFit/>
          </a:bodyPr>
          <a:lstStyle/>
          <a:p>
            <a:r>
              <a:rPr lang="en-US" sz="3000" baseline="0" dirty="0">
                <a:latin typeface="Times New Roman" pitchFamily="18" charset="0"/>
                <a:cs typeface="Times New Roman" pitchFamily="18" charset="0"/>
                <a:sym typeface="Times New Roman" pitchFamily="18" charset="0"/>
              </a:rPr>
              <a:t>Active</a:t>
            </a:r>
          </a:p>
        </p:txBody>
      </p:sp>
      <p:pic>
        <p:nvPicPr>
          <p:cNvPr id="49161" name="Picture 11" descr="26040"/>
          <p:cNvPicPr>
            <a:picLocks noChangeAspect="1" noChangeArrowheads="1"/>
          </p:cNvPicPr>
          <p:nvPr/>
        </p:nvPicPr>
        <p:blipFill>
          <a:blip r:embed="rId4"/>
          <a:srcRect/>
          <a:stretch>
            <a:fillRect/>
          </a:stretch>
        </p:blipFill>
        <p:spPr bwMode="auto">
          <a:xfrm>
            <a:off x="5105400" y="1676400"/>
            <a:ext cx="3117850" cy="2279650"/>
          </a:xfrm>
          <a:prstGeom prst="rect">
            <a:avLst/>
          </a:prstGeom>
          <a:noFill/>
          <a:ln w="25400">
            <a:solidFill>
              <a:schemeClr val="tx1"/>
            </a:solidFill>
            <a:miter lim="800000"/>
            <a:headEnd/>
            <a:tailEnd/>
          </a:ln>
        </p:spPr>
      </p:pic>
      <p:sp>
        <p:nvSpPr>
          <p:cNvPr id="2" name="Slide Number Placeholder 1"/>
          <p:cNvSpPr>
            <a:spLocks noGrp="1"/>
          </p:cNvSpPr>
          <p:nvPr>
            <p:ph type="sldNum" sz="quarter" idx="12"/>
          </p:nvPr>
        </p:nvSpPr>
        <p:spPr/>
        <p:txBody>
          <a:bodyPr/>
          <a:lstStyle/>
          <a:p>
            <a:pPr>
              <a:defRPr/>
            </a:pPr>
            <a:fld id="{44DF4780-92F5-4A0D-A8F0-388AB6A68542}" type="slidenum">
              <a:rPr lang="en-US" smtClean="0"/>
              <a:pPr>
                <a:defRPr/>
              </a:pPr>
              <a:t>16</a:t>
            </a:fld>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6"/>
          <p:cNvPicPr>
            <a:picLocks noChangeAspect="1" noChangeArrowheads="1"/>
          </p:cNvPicPr>
          <p:nvPr/>
        </p:nvPicPr>
        <p:blipFill>
          <a:blip r:embed="rId3"/>
          <a:srcRect/>
          <a:stretch>
            <a:fillRect/>
          </a:stretch>
        </p:blipFill>
        <p:spPr bwMode="auto">
          <a:xfrm>
            <a:off x="5105400" y="4114800"/>
            <a:ext cx="3016250" cy="2012950"/>
          </a:xfrm>
          <a:prstGeom prst="rect">
            <a:avLst/>
          </a:prstGeom>
          <a:noFill/>
          <a:ln w="9525">
            <a:noFill/>
            <a:miter lim="800000"/>
            <a:headEnd/>
            <a:tailEnd/>
          </a:ln>
        </p:spPr>
      </p:pic>
      <p:pic>
        <p:nvPicPr>
          <p:cNvPr id="51202" name="Picture 5"/>
          <p:cNvPicPr>
            <a:picLocks noChangeAspect="1" noChangeArrowheads="1"/>
          </p:cNvPicPr>
          <p:nvPr/>
        </p:nvPicPr>
        <p:blipFill>
          <a:blip r:embed="rId4"/>
          <a:srcRect/>
          <a:stretch>
            <a:fillRect/>
          </a:stretch>
        </p:blipFill>
        <p:spPr bwMode="auto">
          <a:xfrm>
            <a:off x="1295400" y="4038600"/>
            <a:ext cx="3068638" cy="2079625"/>
          </a:xfrm>
          <a:prstGeom prst="rect">
            <a:avLst/>
          </a:prstGeom>
          <a:noFill/>
          <a:ln w="9525">
            <a:noFill/>
            <a:miter lim="800000"/>
            <a:headEnd/>
            <a:tailEnd/>
          </a:ln>
        </p:spPr>
      </p:pic>
      <p:sp>
        <p:nvSpPr>
          <p:cNvPr id="51203" name="Rectangle 2"/>
          <p:cNvSpPr>
            <a:spLocks noChangeArrowheads="1"/>
          </p:cNvSpPr>
          <p:nvPr/>
        </p:nvSpPr>
        <p:spPr bwMode="auto">
          <a:xfrm>
            <a:off x="4800600" y="1371600"/>
            <a:ext cx="3028950" cy="2286000"/>
          </a:xfrm>
          <a:prstGeom prst="rect">
            <a:avLst/>
          </a:prstGeom>
          <a:solidFill>
            <a:schemeClr val="bg1"/>
          </a:solidFill>
          <a:ln w="25400">
            <a:solidFill>
              <a:schemeClr val="tx1"/>
            </a:solidFill>
            <a:miter lim="800000"/>
            <a:headEnd/>
            <a:tailEnd/>
          </a:ln>
        </p:spPr>
        <p:txBody>
          <a:bodyPr wrap="none" anchor="ctr"/>
          <a:lstStyle/>
          <a:p>
            <a:endParaRPr lang="en-US"/>
          </a:p>
        </p:txBody>
      </p:sp>
      <p:sp>
        <p:nvSpPr>
          <p:cNvPr id="51204" name="Rectangle 3"/>
          <p:cNvSpPr>
            <a:spLocks noChangeArrowheads="1"/>
          </p:cNvSpPr>
          <p:nvPr/>
        </p:nvSpPr>
        <p:spPr bwMode="auto">
          <a:xfrm>
            <a:off x="4953000" y="1524000"/>
            <a:ext cx="3028950" cy="2286000"/>
          </a:xfrm>
          <a:prstGeom prst="rect">
            <a:avLst/>
          </a:prstGeom>
          <a:solidFill>
            <a:schemeClr val="bg1"/>
          </a:solidFill>
          <a:ln w="25400">
            <a:solidFill>
              <a:schemeClr val="tx1"/>
            </a:solidFill>
            <a:miter lim="800000"/>
            <a:headEnd/>
            <a:tailEnd/>
          </a:ln>
        </p:spPr>
        <p:txBody>
          <a:bodyPr wrap="none" anchor="ctr"/>
          <a:lstStyle/>
          <a:p>
            <a:endParaRPr lang="en-US"/>
          </a:p>
        </p:txBody>
      </p:sp>
      <p:sp>
        <p:nvSpPr>
          <p:cNvPr id="51205" name="Rectangle 4"/>
          <p:cNvSpPr>
            <a:spLocks noChangeArrowheads="1"/>
          </p:cNvSpPr>
          <p:nvPr/>
        </p:nvSpPr>
        <p:spPr bwMode="auto">
          <a:xfrm>
            <a:off x="990600" y="1295400"/>
            <a:ext cx="3028950" cy="2286000"/>
          </a:xfrm>
          <a:prstGeom prst="rect">
            <a:avLst/>
          </a:prstGeom>
          <a:solidFill>
            <a:schemeClr val="bg1"/>
          </a:solidFill>
          <a:ln w="25400">
            <a:solidFill>
              <a:schemeClr val="tx1"/>
            </a:solidFill>
            <a:miter lim="800000"/>
            <a:headEnd/>
            <a:tailEnd/>
          </a:ln>
        </p:spPr>
        <p:txBody>
          <a:bodyPr wrap="none" anchor="ctr"/>
          <a:lstStyle/>
          <a:p>
            <a:endParaRPr lang="en-US"/>
          </a:p>
        </p:txBody>
      </p:sp>
      <p:sp>
        <p:nvSpPr>
          <p:cNvPr id="51206" name="Rectangle 5"/>
          <p:cNvSpPr>
            <a:spLocks noChangeArrowheads="1"/>
          </p:cNvSpPr>
          <p:nvPr/>
        </p:nvSpPr>
        <p:spPr bwMode="auto">
          <a:xfrm>
            <a:off x="1143000" y="1447800"/>
            <a:ext cx="3028950" cy="2286000"/>
          </a:xfrm>
          <a:prstGeom prst="rect">
            <a:avLst/>
          </a:prstGeom>
          <a:solidFill>
            <a:schemeClr val="bg1"/>
          </a:solidFill>
          <a:ln w="25400">
            <a:solidFill>
              <a:schemeClr val="tx1"/>
            </a:solidFill>
            <a:miter lim="800000"/>
            <a:headEnd/>
            <a:tailEnd/>
          </a:ln>
        </p:spPr>
        <p:txBody>
          <a:bodyPr wrap="none" anchor="ctr"/>
          <a:lstStyle/>
          <a:p>
            <a:endParaRPr lang="en-US"/>
          </a:p>
        </p:txBody>
      </p:sp>
      <p:sp>
        <p:nvSpPr>
          <p:cNvPr id="51207" name="Rectangle 2"/>
          <p:cNvSpPr>
            <a:spLocks noGrp="1" noChangeArrowheads="1"/>
          </p:cNvSpPr>
          <p:nvPr>
            <p:ph type="title" idx="4294967295"/>
          </p:nvPr>
        </p:nvSpPr>
        <p:spPr/>
        <p:txBody>
          <a:bodyPr/>
          <a:lstStyle/>
          <a:p>
            <a:r>
              <a:rPr lang="en-US" sz="3400" smtClean="0">
                <a:cs typeface="ＭＳ Ｐゴシック"/>
              </a:rPr>
              <a:t>“Passive” vs “active” objects</a:t>
            </a:r>
          </a:p>
        </p:txBody>
      </p:sp>
      <p:pic>
        <p:nvPicPr>
          <p:cNvPr id="51208" name="Picture 12" descr="31729"/>
          <p:cNvPicPr>
            <a:picLocks noChangeAspect="1" noChangeArrowheads="1"/>
          </p:cNvPicPr>
          <p:nvPr/>
        </p:nvPicPr>
        <p:blipFill>
          <a:blip r:embed="rId5"/>
          <a:srcRect/>
          <a:stretch>
            <a:fillRect/>
          </a:stretch>
        </p:blipFill>
        <p:spPr bwMode="auto">
          <a:xfrm>
            <a:off x="1295400" y="1600200"/>
            <a:ext cx="3017838" cy="2286000"/>
          </a:xfrm>
          <a:prstGeom prst="rect">
            <a:avLst/>
          </a:prstGeom>
          <a:noFill/>
          <a:ln w="25400">
            <a:solidFill>
              <a:schemeClr val="tx1"/>
            </a:solidFill>
            <a:miter lim="800000"/>
            <a:headEnd/>
            <a:tailEnd/>
          </a:ln>
        </p:spPr>
      </p:pic>
      <p:sp>
        <p:nvSpPr>
          <p:cNvPr id="51209" name="Rectangle 5"/>
          <p:cNvSpPr>
            <a:spLocks/>
          </p:cNvSpPr>
          <p:nvPr/>
        </p:nvSpPr>
        <p:spPr bwMode="auto">
          <a:xfrm>
            <a:off x="2362200" y="6248400"/>
            <a:ext cx="990600" cy="304800"/>
          </a:xfrm>
          <a:prstGeom prst="rect">
            <a:avLst/>
          </a:prstGeom>
          <a:noFill/>
          <a:ln w="9525">
            <a:noFill/>
            <a:miter lim="800000"/>
            <a:headEnd/>
            <a:tailEnd/>
          </a:ln>
        </p:spPr>
        <p:txBody>
          <a:bodyPr lIns="0" tIns="0" rIns="40639" bIns="0">
            <a:spAutoFit/>
          </a:bodyPr>
          <a:lstStyle/>
          <a:p>
            <a:r>
              <a:rPr lang="en-US" sz="2000" baseline="0">
                <a:latin typeface="Times New Roman" pitchFamily="18" charset="0"/>
                <a:cs typeface="Times New Roman" pitchFamily="18" charset="0"/>
                <a:sym typeface="Times New Roman" pitchFamily="18" charset="0"/>
              </a:rPr>
              <a:t>Passive</a:t>
            </a:r>
          </a:p>
        </p:txBody>
      </p:sp>
      <p:sp>
        <p:nvSpPr>
          <p:cNvPr id="51210" name="Rectangle 5"/>
          <p:cNvSpPr>
            <a:spLocks/>
          </p:cNvSpPr>
          <p:nvPr/>
        </p:nvSpPr>
        <p:spPr bwMode="auto">
          <a:xfrm>
            <a:off x="6324600" y="6248400"/>
            <a:ext cx="990600" cy="304800"/>
          </a:xfrm>
          <a:prstGeom prst="rect">
            <a:avLst/>
          </a:prstGeom>
          <a:noFill/>
          <a:ln w="9525">
            <a:noFill/>
            <a:miter lim="800000"/>
            <a:headEnd/>
            <a:tailEnd/>
          </a:ln>
        </p:spPr>
        <p:txBody>
          <a:bodyPr lIns="0" tIns="0" rIns="40639" bIns="0">
            <a:spAutoFit/>
          </a:bodyPr>
          <a:lstStyle/>
          <a:p>
            <a:r>
              <a:rPr lang="en-US" sz="2000" baseline="0">
                <a:latin typeface="Times New Roman" pitchFamily="18" charset="0"/>
                <a:cs typeface="Times New Roman" pitchFamily="18" charset="0"/>
                <a:sym typeface="Times New Roman" pitchFamily="18" charset="0"/>
              </a:rPr>
              <a:t>Active</a:t>
            </a:r>
          </a:p>
        </p:txBody>
      </p:sp>
      <p:pic>
        <p:nvPicPr>
          <p:cNvPr id="51211" name="Picture 11" descr="26040"/>
          <p:cNvPicPr>
            <a:picLocks noChangeAspect="1" noChangeArrowheads="1"/>
          </p:cNvPicPr>
          <p:nvPr/>
        </p:nvPicPr>
        <p:blipFill>
          <a:blip r:embed="rId6"/>
          <a:srcRect/>
          <a:stretch>
            <a:fillRect/>
          </a:stretch>
        </p:blipFill>
        <p:spPr bwMode="auto">
          <a:xfrm>
            <a:off x="5105400" y="1676400"/>
            <a:ext cx="3117850" cy="2279650"/>
          </a:xfrm>
          <a:prstGeom prst="rect">
            <a:avLst/>
          </a:prstGeom>
          <a:noFill/>
          <a:ln w="25400">
            <a:solidFill>
              <a:schemeClr val="tx1"/>
            </a:solidFill>
            <a:miter lim="800000"/>
            <a:headEnd/>
            <a:tailEnd/>
          </a:ln>
        </p:spPr>
      </p:pic>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17</a:t>
            </a:fld>
            <a:endParaRPr lang="en-US"/>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idx="4294967295"/>
          </p:nvPr>
        </p:nvSpPr>
        <p:spPr/>
        <p:txBody>
          <a:bodyPr/>
          <a:lstStyle/>
          <a:p>
            <a:r>
              <a:rPr lang="en-US" sz="3400" smtClean="0">
                <a:cs typeface="ＭＳ Ｐゴシック"/>
              </a:rPr>
              <a:t>“Passive” vs “active” objects</a:t>
            </a:r>
          </a:p>
        </p:txBody>
      </p:sp>
      <p:pic>
        <p:nvPicPr>
          <p:cNvPr id="53250" name="Picture 6"/>
          <p:cNvPicPr>
            <a:picLocks noChangeAspect="1" noChangeArrowheads="1"/>
          </p:cNvPicPr>
          <p:nvPr/>
        </p:nvPicPr>
        <p:blipFill>
          <a:blip r:embed="rId3"/>
          <a:srcRect/>
          <a:stretch>
            <a:fillRect/>
          </a:stretch>
        </p:blipFill>
        <p:spPr bwMode="auto">
          <a:xfrm>
            <a:off x="4895850" y="3302000"/>
            <a:ext cx="2192338" cy="1487488"/>
          </a:xfrm>
          <a:prstGeom prst="rect">
            <a:avLst/>
          </a:prstGeom>
          <a:noFill/>
          <a:ln w="9525">
            <a:noFill/>
            <a:miter lim="800000"/>
            <a:headEnd/>
            <a:tailEnd/>
          </a:ln>
        </p:spPr>
      </p:pic>
      <p:pic>
        <p:nvPicPr>
          <p:cNvPr id="53251" name="Picture 5"/>
          <p:cNvPicPr>
            <a:picLocks noChangeAspect="1" noChangeArrowheads="1"/>
          </p:cNvPicPr>
          <p:nvPr/>
        </p:nvPicPr>
        <p:blipFill>
          <a:blip r:embed="rId4"/>
          <a:srcRect/>
          <a:stretch>
            <a:fillRect/>
          </a:stretch>
        </p:blipFill>
        <p:spPr bwMode="auto">
          <a:xfrm>
            <a:off x="2127250" y="3246438"/>
            <a:ext cx="2230438" cy="1536700"/>
          </a:xfrm>
          <a:prstGeom prst="rect">
            <a:avLst/>
          </a:prstGeom>
          <a:noFill/>
          <a:ln w="9525">
            <a:noFill/>
            <a:miter lim="800000"/>
            <a:headEnd/>
            <a:tailEnd/>
          </a:ln>
        </p:spPr>
      </p:pic>
      <p:sp>
        <p:nvSpPr>
          <p:cNvPr id="53252" name="Rectangle 4"/>
          <p:cNvSpPr>
            <a:spLocks noChangeArrowheads="1"/>
          </p:cNvSpPr>
          <p:nvPr/>
        </p:nvSpPr>
        <p:spPr bwMode="auto">
          <a:xfrm>
            <a:off x="4675188" y="1274763"/>
            <a:ext cx="2201862" cy="1690687"/>
          </a:xfrm>
          <a:prstGeom prst="rect">
            <a:avLst/>
          </a:prstGeom>
          <a:solidFill>
            <a:schemeClr val="bg1"/>
          </a:solidFill>
          <a:ln w="25400">
            <a:solidFill>
              <a:schemeClr val="tx1"/>
            </a:solidFill>
            <a:miter lim="800000"/>
            <a:headEnd/>
            <a:tailEnd/>
          </a:ln>
        </p:spPr>
        <p:txBody>
          <a:bodyPr wrap="none" anchor="ctr"/>
          <a:lstStyle/>
          <a:p>
            <a:endParaRPr lang="en-US"/>
          </a:p>
        </p:txBody>
      </p:sp>
      <p:sp>
        <p:nvSpPr>
          <p:cNvPr id="53253" name="Rectangle 5"/>
          <p:cNvSpPr>
            <a:spLocks noChangeArrowheads="1"/>
          </p:cNvSpPr>
          <p:nvPr/>
        </p:nvSpPr>
        <p:spPr bwMode="auto">
          <a:xfrm>
            <a:off x="4784725" y="1387475"/>
            <a:ext cx="2203450" cy="1689100"/>
          </a:xfrm>
          <a:prstGeom prst="rect">
            <a:avLst/>
          </a:prstGeom>
          <a:solidFill>
            <a:schemeClr val="bg1"/>
          </a:solidFill>
          <a:ln w="25400">
            <a:solidFill>
              <a:schemeClr val="tx1"/>
            </a:solidFill>
            <a:miter lim="800000"/>
            <a:headEnd/>
            <a:tailEnd/>
          </a:ln>
        </p:spPr>
        <p:txBody>
          <a:bodyPr wrap="none" anchor="ctr"/>
          <a:lstStyle/>
          <a:p>
            <a:endParaRPr lang="en-US"/>
          </a:p>
        </p:txBody>
      </p:sp>
      <p:sp>
        <p:nvSpPr>
          <p:cNvPr id="53254" name="Rectangle 6"/>
          <p:cNvSpPr>
            <a:spLocks noChangeArrowheads="1"/>
          </p:cNvSpPr>
          <p:nvPr/>
        </p:nvSpPr>
        <p:spPr bwMode="auto">
          <a:xfrm>
            <a:off x="1905000" y="1219200"/>
            <a:ext cx="2201863" cy="1689100"/>
          </a:xfrm>
          <a:prstGeom prst="rect">
            <a:avLst/>
          </a:prstGeom>
          <a:solidFill>
            <a:schemeClr val="bg1"/>
          </a:solidFill>
          <a:ln w="25400">
            <a:solidFill>
              <a:schemeClr val="tx1"/>
            </a:solidFill>
            <a:miter lim="800000"/>
            <a:headEnd/>
            <a:tailEnd/>
          </a:ln>
        </p:spPr>
        <p:txBody>
          <a:bodyPr wrap="none" anchor="ctr"/>
          <a:lstStyle/>
          <a:p>
            <a:endParaRPr lang="en-US"/>
          </a:p>
        </p:txBody>
      </p:sp>
      <p:sp>
        <p:nvSpPr>
          <p:cNvPr id="53255" name="Rectangle 7"/>
          <p:cNvSpPr>
            <a:spLocks noChangeArrowheads="1"/>
          </p:cNvSpPr>
          <p:nvPr/>
        </p:nvSpPr>
        <p:spPr bwMode="auto">
          <a:xfrm>
            <a:off x="2016125" y="1331913"/>
            <a:ext cx="2201863" cy="1689100"/>
          </a:xfrm>
          <a:prstGeom prst="rect">
            <a:avLst/>
          </a:prstGeom>
          <a:solidFill>
            <a:schemeClr val="bg1"/>
          </a:solidFill>
          <a:ln w="25400">
            <a:solidFill>
              <a:schemeClr val="tx1"/>
            </a:solidFill>
            <a:miter lim="800000"/>
            <a:headEnd/>
            <a:tailEnd/>
          </a:ln>
        </p:spPr>
        <p:txBody>
          <a:bodyPr wrap="none" anchor="ctr"/>
          <a:lstStyle/>
          <a:p>
            <a:endParaRPr lang="en-US"/>
          </a:p>
        </p:txBody>
      </p:sp>
      <p:pic>
        <p:nvPicPr>
          <p:cNvPr id="53256" name="Picture 12" descr="31729"/>
          <p:cNvPicPr>
            <a:picLocks noChangeAspect="1" noChangeArrowheads="1"/>
          </p:cNvPicPr>
          <p:nvPr/>
        </p:nvPicPr>
        <p:blipFill>
          <a:blip r:embed="rId5"/>
          <a:srcRect/>
          <a:stretch>
            <a:fillRect/>
          </a:stretch>
        </p:blipFill>
        <p:spPr bwMode="auto">
          <a:xfrm>
            <a:off x="2127250" y="1444625"/>
            <a:ext cx="2193925" cy="1689100"/>
          </a:xfrm>
          <a:prstGeom prst="rect">
            <a:avLst/>
          </a:prstGeom>
          <a:noFill/>
          <a:ln w="25400">
            <a:solidFill>
              <a:schemeClr val="tx1"/>
            </a:solidFill>
            <a:miter lim="800000"/>
            <a:headEnd/>
            <a:tailEnd/>
          </a:ln>
        </p:spPr>
      </p:pic>
      <p:sp>
        <p:nvSpPr>
          <p:cNvPr id="53257" name="Rectangle 5"/>
          <p:cNvSpPr>
            <a:spLocks/>
          </p:cNvSpPr>
          <p:nvPr/>
        </p:nvSpPr>
        <p:spPr bwMode="auto">
          <a:xfrm>
            <a:off x="2901950" y="4878388"/>
            <a:ext cx="1060450" cy="304800"/>
          </a:xfrm>
          <a:prstGeom prst="rect">
            <a:avLst/>
          </a:prstGeom>
          <a:noFill/>
          <a:ln w="9525">
            <a:noFill/>
            <a:miter lim="800000"/>
            <a:headEnd/>
            <a:tailEnd/>
          </a:ln>
        </p:spPr>
        <p:txBody>
          <a:bodyPr lIns="0" tIns="0" rIns="40639" bIns="0">
            <a:spAutoFit/>
          </a:bodyPr>
          <a:lstStyle/>
          <a:p>
            <a:r>
              <a:rPr lang="en-US" sz="2000" baseline="0">
                <a:latin typeface="Times New Roman" pitchFamily="18" charset="0"/>
                <a:cs typeface="Times New Roman" pitchFamily="18" charset="0"/>
                <a:sym typeface="Times New Roman" pitchFamily="18" charset="0"/>
              </a:rPr>
              <a:t>Passive</a:t>
            </a:r>
          </a:p>
        </p:txBody>
      </p:sp>
      <p:sp>
        <p:nvSpPr>
          <p:cNvPr id="53258" name="Rectangle 5"/>
          <p:cNvSpPr>
            <a:spLocks/>
          </p:cNvSpPr>
          <p:nvPr/>
        </p:nvSpPr>
        <p:spPr bwMode="auto">
          <a:xfrm>
            <a:off x="5783263" y="4878388"/>
            <a:ext cx="719137" cy="306387"/>
          </a:xfrm>
          <a:prstGeom prst="rect">
            <a:avLst/>
          </a:prstGeom>
          <a:noFill/>
          <a:ln w="9525">
            <a:noFill/>
            <a:miter lim="800000"/>
            <a:headEnd/>
            <a:tailEnd/>
          </a:ln>
        </p:spPr>
        <p:txBody>
          <a:bodyPr lIns="0" tIns="0" rIns="40639" bIns="0">
            <a:spAutoFit/>
          </a:bodyPr>
          <a:lstStyle/>
          <a:p>
            <a:r>
              <a:rPr lang="en-US" sz="2000" baseline="0">
                <a:latin typeface="Times New Roman" pitchFamily="18" charset="0"/>
                <a:cs typeface="Times New Roman" pitchFamily="18" charset="0"/>
                <a:sym typeface="Times New Roman" pitchFamily="18" charset="0"/>
              </a:rPr>
              <a:t>Active</a:t>
            </a:r>
          </a:p>
        </p:txBody>
      </p:sp>
      <p:pic>
        <p:nvPicPr>
          <p:cNvPr id="53259" name="Picture 11" descr="26040"/>
          <p:cNvPicPr>
            <a:picLocks noChangeAspect="1" noChangeArrowheads="1"/>
          </p:cNvPicPr>
          <p:nvPr/>
        </p:nvPicPr>
        <p:blipFill>
          <a:blip r:embed="rId6"/>
          <a:srcRect/>
          <a:stretch>
            <a:fillRect/>
          </a:stretch>
        </p:blipFill>
        <p:spPr bwMode="auto">
          <a:xfrm>
            <a:off x="4895850" y="1500188"/>
            <a:ext cx="2266950" cy="1684337"/>
          </a:xfrm>
          <a:prstGeom prst="rect">
            <a:avLst/>
          </a:prstGeom>
          <a:noFill/>
          <a:ln w="25400">
            <a:solidFill>
              <a:schemeClr val="tx1"/>
            </a:solidFill>
            <a:miter lim="800000"/>
            <a:headEnd/>
            <a:tailEnd/>
          </a:ln>
        </p:spPr>
      </p:pic>
      <p:sp>
        <p:nvSpPr>
          <p:cNvPr id="53260" name="Rectangle 9"/>
          <p:cNvSpPr>
            <a:spLocks noChangeArrowheads="1"/>
          </p:cNvSpPr>
          <p:nvPr/>
        </p:nvSpPr>
        <p:spPr bwMode="auto">
          <a:xfrm>
            <a:off x="304800" y="5334000"/>
            <a:ext cx="8229600" cy="838200"/>
          </a:xfrm>
          <a:prstGeom prst="rect">
            <a:avLst/>
          </a:prstGeom>
          <a:noFill/>
          <a:ln w="9525">
            <a:noFill/>
            <a:miter lim="800000"/>
            <a:headEnd/>
            <a:tailEnd/>
          </a:ln>
        </p:spPr>
        <p:txBody>
          <a:bodyPr/>
          <a:lstStyle/>
          <a:p>
            <a:pPr marL="342900" indent="-342900" eaLnBrk="0" hangingPunct="0">
              <a:spcBef>
                <a:spcPct val="20000"/>
              </a:spcBef>
            </a:pPr>
            <a:r>
              <a:rPr lang="en-US" sz="2000" baseline="0" dirty="0"/>
              <a:t>Better object detection </a:t>
            </a:r>
            <a:r>
              <a:rPr lang="en-US" sz="2000" baseline="0" dirty="0" smtClean="0"/>
              <a:t>(visual </a:t>
            </a:r>
            <a:r>
              <a:rPr lang="en-US" sz="2000" baseline="0" dirty="0"/>
              <a:t>phrases CVPR’11)</a:t>
            </a:r>
          </a:p>
          <a:p>
            <a:pPr marL="342900" indent="-342900" eaLnBrk="0" hangingPunct="0">
              <a:spcBef>
                <a:spcPct val="20000"/>
              </a:spcBef>
            </a:pPr>
            <a:r>
              <a:rPr lang="en-US" sz="2000" baseline="0" dirty="0"/>
              <a:t>Better features for action classification (active </a:t>
            </a:r>
            <a:r>
              <a:rPr lang="en-US" sz="2000" baseline="0" dirty="0" err="1"/>
              <a:t>vs</a:t>
            </a:r>
            <a:r>
              <a:rPr lang="en-US" sz="2000" baseline="0" dirty="0"/>
              <a:t> passive)</a:t>
            </a:r>
          </a:p>
        </p:txBody>
      </p:sp>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18</a:t>
            </a:fld>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idx="4294967295"/>
          </p:nvPr>
        </p:nvSpPr>
        <p:spPr/>
        <p:txBody>
          <a:bodyPr/>
          <a:lstStyle/>
          <a:p>
            <a:r>
              <a:rPr lang="en-US" sz="3400" smtClean="0">
                <a:cs typeface="ＭＳ Ｐゴシック"/>
              </a:rPr>
              <a:t>Appearance feature: bag of objects</a:t>
            </a:r>
          </a:p>
        </p:txBody>
      </p:sp>
      <p:pic>
        <p:nvPicPr>
          <p:cNvPr id="55298" name="Picture 12"/>
          <p:cNvPicPr>
            <a:picLocks noChangeAspect="1" noChangeArrowheads="1"/>
          </p:cNvPicPr>
          <p:nvPr/>
        </p:nvPicPr>
        <p:blipFill>
          <a:blip r:embed="rId3"/>
          <a:srcRect/>
          <a:stretch>
            <a:fillRect/>
          </a:stretch>
        </p:blipFill>
        <p:spPr bwMode="auto">
          <a:xfrm>
            <a:off x="3657600" y="4267200"/>
            <a:ext cx="762000" cy="1155700"/>
          </a:xfrm>
          <a:prstGeom prst="rect">
            <a:avLst/>
          </a:prstGeom>
          <a:noFill/>
          <a:ln w="9525">
            <a:noFill/>
            <a:miter lim="800000"/>
            <a:headEnd/>
            <a:tailEnd/>
          </a:ln>
        </p:spPr>
      </p:pic>
      <p:sp>
        <p:nvSpPr>
          <p:cNvPr id="55299" name="Rectangle 5"/>
          <p:cNvSpPr>
            <a:spLocks/>
          </p:cNvSpPr>
          <p:nvPr/>
        </p:nvSpPr>
        <p:spPr bwMode="auto">
          <a:xfrm>
            <a:off x="3886200" y="5867400"/>
            <a:ext cx="2590800" cy="304800"/>
          </a:xfrm>
          <a:prstGeom prst="rect">
            <a:avLst/>
          </a:prstGeom>
          <a:noFill/>
          <a:ln w="9525">
            <a:noFill/>
            <a:miter lim="800000"/>
            <a:headEnd/>
            <a:tailEnd/>
          </a:ln>
        </p:spPr>
        <p:txBody>
          <a:bodyPr lIns="0" tIns="0" rIns="40639" bIns="0">
            <a:spAutoFit/>
          </a:bodyPr>
          <a:lstStyle/>
          <a:p>
            <a:pPr algn="ctr"/>
            <a:r>
              <a:rPr lang="en-US" sz="2000" baseline="0">
                <a:latin typeface="Times New Roman" pitchFamily="18" charset="0"/>
                <a:cs typeface="Times New Roman" pitchFamily="18" charset="0"/>
                <a:sym typeface="Times New Roman" pitchFamily="18" charset="0"/>
              </a:rPr>
              <a:t>Bag of detected objects</a:t>
            </a:r>
          </a:p>
        </p:txBody>
      </p:sp>
      <p:sp>
        <p:nvSpPr>
          <p:cNvPr id="55300" name="AutoShape 39"/>
          <p:cNvSpPr>
            <a:spLocks noChangeArrowheads="1"/>
          </p:cNvSpPr>
          <p:nvPr/>
        </p:nvSpPr>
        <p:spPr bwMode="auto">
          <a:xfrm>
            <a:off x="1447800" y="2209800"/>
            <a:ext cx="457200" cy="304800"/>
          </a:xfrm>
          <a:prstGeom prst="rightArrow">
            <a:avLst>
              <a:gd name="adj1" fmla="val 50000"/>
              <a:gd name="adj2" fmla="val 37500"/>
            </a:avLst>
          </a:prstGeom>
          <a:solidFill>
            <a:schemeClr val="accent1"/>
          </a:solidFill>
          <a:ln w="9525">
            <a:solidFill>
              <a:schemeClr val="tx1"/>
            </a:solidFill>
            <a:miter lim="800000"/>
            <a:headEnd/>
            <a:tailEnd/>
          </a:ln>
        </p:spPr>
        <p:txBody>
          <a:bodyPr wrap="none" anchor="ctr"/>
          <a:lstStyle/>
          <a:p>
            <a:endParaRPr lang="en-US"/>
          </a:p>
        </p:txBody>
      </p:sp>
      <p:pic>
        <p:nvPicPr>
          <p:cNvPr id="55301" name="Picture 6"/>
          <p:cNvPicPr>
            <a:picLocks noChangeAspect="1" noChangeArrowheads="1"/>
          </p:cNvPicPr>
          <p:nvPr/>
        </p:nvPicPr>
        <p:blipFill>
          <a:blip r:embed="rId4"/>
          <a:srcRect/>
          <a:stretch>
            <a:fillRect/>
          </a:stretch>
        </p:blipFill>
        <p:spPr bwMode="auto">
          <a:xfrm>
            <a:off x="4038600" y="1752600"/>
            <a:ext cx="609600" cy="1276350"/>
          </a:xfrm>
          <a:prstGeom prst="rect">
            <a:avLst/>
          </a:prstGeom>
          <a:noFill/>
          <a:ln w="9525">
            <a:noFill/>
            <a:miter lim="800000"/>
            <a:headEnd/>
            <a:tailEnd/>
          </a:ln>
        </p:spPr>
      </p:pic>
      <p:sp>
        <p:nvSpPr>
          <p:cNvPr id="55302" name="Line 88"/>
          <p:cNvSpPr>
            <a:spLocks noChangeShapeType="1"/>
          </p:cNvSpPr>
          <p:nvPr/>
        </p:nvSpPr>
        <p:spPr bwMode="auto">
          <a:xfrm>
            <a:off x="5943600" y="1609725"/>
            <a:ext cx="0" cy="990600"/>
          </a:xfrm>
          <a:prstGeom prst="line">
            <a:avLst/>
          </a:prstGeom>
          <a:noFill/>
          <a:ln w="25400">
            <a:solidFill>
              <a:schemeClr val="tx1"/>
            </a:solidFill>
            <a:round/>
            <a:headEnd/>
            <a:tailEnd/>
          </a:ln>
        </p:spPr>
        <p:txBody>
          <a:bodyPr/>
          <a:lstStyle/>
          <a:p>
            <a:endParaRPr lang="en-US"/>
          </a:p>
        </p:txBody>
      </p:sp>
      <p:sp>
        <p:nvSpPr>
          <p:cNvPr id="55303" name="Line 89"/>
          <p:cNvSpPr>
            <a:spLocks noChangeShapeType="1"/>
          </p:cNvSpPr>
          <p:nvPr/>
        </p:nvSpPr>
        <p:spPr bwMode="auto">
          <a:xfrm>
            <a:off x="5943600" y="2600325"/>
            <a:ext cx="2286000" cy="0"/>
          </a:xfrm>
          <a:prstGeom prst="line">
            <a:avLst/>
          </a:prstGeom>
          <a:noFill/>
          <a:ln w="25400">
            <a:solidFill>
              <a:schemeClr val="tx1"/>
            </a:solidFill>
            <a:round/>
            <a:headEnd/>
            <a:tailEnd/>
          </a:ln>
        </p:spPr>
        <p:txBody>
          <a:bodyPr/>
          <a:lstStyle/>
          <a:p>
            <a:endParaRPr lang="en-US"/>
          </a:p>
        </p:txBody>
      </p:sp>
      <p:sp>
        <p:nvSpPr>
          <p:cNvPr id="55304" name="Rectangle 90"/>
          <p:cNvSpPr>
            <a:spLocks noChangeArrowheads="1"/>
          </p:cNvSpPr>
          <p:nvPr/>
        </p:nvSpPr>
        <p:spPr bwMode="auto">
          <a:xfrm>
            <a:off x="5943600" y="1990725"/>
            <a:ext cx="228600" cy="609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5305" name="Rectangle 91"/>
          <p:cNvSpPr>
            <a:spLocks noChangeArrowheads="1"/>
          </p:cNvSpPr>
          <p:nvPr/>
        </p:nvSpPr>
        <p:spPr bwMode="auto">
          <a:xfrm>
            <a:off x="6629400" y="2524125"/>
            <a:ext cx="228600" cy="76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5306" name="Rectangle 92"/>
          <p:cNvSpPr>
            <a:spLocks noChangeArrowheads="1"/>
          </p:cNvSpPr>
          <p:nvPr/>
        </p:nvSpPr>
        <p:spPr bwMode="auto">
          <a:xfrm>
            <a:off x="7315200" y="2371725"/>
            <a:ext cx="228600" cy="228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5307" name="Oval 93"/>
          <p:cNvSpPr>
            <a:spLocks noChangeArrowheads="1"/>
          </p:cNvSpPr>
          <p:nvPr/>
        </p:nvSpPr>
        <p:spPr bwMode="auto">
          <a:xfrm>
            <a:off x="7772400" y="2447925"/>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08" name="Oval 94"/>
          <p:cNvSpPr>
            <a:spLocks noChangeArrowheads="1"/>
          </p:cNvSpPr>
          <p:nvPr/>
        </p:nvSpPr>
        <p:spPr bwMode="auto">
          <a:xfrm>
            <a:off x="7924800" y="2447925"/>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09" name="Oval 95"/>
          <p:cNvSpPr>
            <a:spLocks noChangeArrowheads="1"/>
          </p:cNvSpPr>
          <p:nvPr/>
        </p:nvSpPr>
        <p:spPr bwMode="auto">
          <a:xfrm>
            <a:off x="8077200" y="2447925"/>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10" name="Rectangle 5"/>
          <p:cNvSpPr>
            <a:spLocks/>
          </p:cNvSpPr>
          <p:nvPr/>
        </p:nvSpPr>
        <p:spPr bwMode="auto">
          <a:xfrm>
            <a:off x="5867400" y="2671763"/>
            <a:ext cx="685800" cy="274637"/>
          </a:xfrm>
          <a:prstGeom prst="rect">
            <a:avLst/>
          </a:prstGeom>
          <a:noFill/>
          <a:ln w="9525">
            <a:noFill/>
            <a:miter lim="800000"/>
            <a:headEnd/>
            <a:tailEnd/>
          </a:ln>
        </p:spPr>
        <p:txBody>
          <a:bodyPr lIns="0" tIns="0" rIns="40639" bIns="0">
            <a:spAutoFit/>
          </a:bodyPr>
          <a:lstStyle/>
          <a:p>
            <a:r>
              <a:rPr lang="en-US" baseline="0">
                <a:latin typeface="Times New Roman" pitchFamily="18" charset="0"/>
                <a:cs typeface="Times New Roman" pitchFamily="18" charset="0"/>
                <a:sym typeface="Times New Roman" pitchFamily="18" charset="0"/>
              </a:rPr>
              <a:t>fridge</a:t>
            </a:r>
          </a:p>
        </p:txBody>
      </p:sp>
      <p:sp>
        <p:nvSpPr>
          <p:cNvPr id="55311" name="Rectangle 5"/>
          <p:cNvSpPr>
            <a:spLocks/>
          </p:cNvSpPr>
          <p:nvPr/>
        </p:nvSpPr>
        <p:spPr bwMode="auto">
          <a:xfrm>
            <a:off x="7239000" y="2671763"/>
            <a:ext cx="381000" cy="274637"/>
          </a:xfrm>
          <a:prstGeom prst="rect">
            <a:avLst/>
          </a:prstGeom>
          <a:noFill/>
          <a:ln w="9525">
            <a:noFill/>
            <a:miter lim="800000"/>
            <a:headEnd/>
            <a:tailEnd/>
          </a:ln>
        </p:spPr>
        <p:txBody>
          <a:bodyPr lIns="0" tIns="0" rIns="40639" bIns="0">
            <a:spAutoFit/>
          </a:bodyPr>
          <a:lstStyle/>
          <a:p>
            <a:r>
              <a:rPr lang="en-US" baseline="0">
                <a:latin typeface="Times New Roman" pitchFamily="18" charset="0"/>
                <a:cs typeface="Times New Roman" pitchFamily="18" charset="0"/>
                <a:sym typeface="Times New Roman" pitchFamily="18" charset="0"/>
              </a:rPr>
              <a:t>TV</a:t>
            </a:r>
          </a:p>
        </p:txBody>
      </p:sp>
      <p:sp>
        <p:nvSpPr>
          <p:cNvPr id="55312" name="Rectangle 5"/>
          <p:cNvSpPr>
            <a:spLocks/>
          </p:cNvSpPr>
          <p:nvPr/>
        </p:nvSpPr>
        <p:spPr bwMode="auto">
          <a:xfrm>
            <a:off x="6553200" y="2671763"/>
            <a:ext cx="533400" cy="274637"/>
          </a:xfrm>
          <a:prstGeom prst="rect">
            <a:avLst/>
          </a:prstGeom>
          <a:noFill/>
          <a:ln w="9525">
            <a:noFill/>
            <a:miter lim="800000"/>
            <a:headEnd/>
            <a:tailEnd/>
          </a:ln>
        </p:spPr>
        <p:txBody>
          <a:bodyPr lIns="0" tIns="0" rIns="40639" bIns="0">
            <a:spAutoFit/>
          </a:bodyPr>
          <a:lstStyle/>
          <a:p>
            <a:r>
              <a:rPr lang="en-US" baseline="0">
                <a:latin typeface="Times New Roman" pitchFamily="18" charset="0"/>
                <a:cs typeface="Times New Roman" pitchFamily="18" charset="0"/>
                <a:sym typeface="Times New Roman" pitchFamily="18" charset="0"/>
              </a:rPr>
              <a:t>stove</a:t>
            </a:r>
          </a:p>
        </p:txBody>
      </p:sp>
      <p:sp>
        <p:nvSpPr>
          <p:cNvPr id="55313" name="Line 88"/>
          <p:cNvSpPr>
            <a:spLocks noChangeShapeType="1"/>
          </p:cNvSpPr>
          <p:nvPr/>
        </p:nvSpPr>
        <p:spPr bwMode="auto">
          <a:xfrm>
            <a:off x="5943600" y="3967163"/>
            <a:ext cx="0" cy="990600"/>
          </a:xfrm>
          <a:prstGeom prst="line">
            <a:avLst/>
          </a:prstGeom>
          <a:noFill/>
          <a:ln w="25400">
            <a:solidFill>
              <a:schemeClr val="tx1"/>
            </a:solidFill>
            <a:round/>
            <a:headEnd/>
            <a:tailEnd/>
          </a:ln>
        </p:spPr>
        <p:txBody>
          <a:bodyPr/>
          <a:lstStyle/>
          <a:p>
            <a:endParaRPr lang="en-US"/>
          </a:p>
        </p:txBody>
      </p:sp>
      <p:sp>
        <p:nvSpPr>
          <p:cNvPr id="55314" name="Line 89"/>
          <p:cNvSpPr>
            <a:spLocks noChangeShapeType="1"/>
          </p:cNvSpPr>
          <p:nvPr/>
        </p:nvSpPr>
        <p:spPr bwMode="auto">
          <a:xfrm flipV="1">
            <a:off x="5943600" y="4953000"/>
            <a:ext cx="2286000" cy="4763"/>
          </a:xfrm>
          <a:prstGeom prst="line">
            <a:avLst/>
          </a:prstGeom>
          <a:noFill/>
          <a:ln w="25400">
            <a:solidFill>
              <a:schemeClr val="tx1"/>
            </a:solidFill>
            <a:round/>
            <a:headEnd/>
            <a:tailEnd/>
          </a:ln>
        </p:spPr>
        <p:txBody>
          <a:bodyPr/>
          <a:lstStyle/>
          <a:p>
            <a:endParaRPr lang="en-US"/>
          </a:p>
        </p:txBody>
      </p:sp>
      <p:sp>
        <p:nvSpPr>
          <p:cNvPr id="55315" name="Rectangle 90"/>
          <p:cNvSpPr>
            <a:spLocks noChangeArrowheads="1"/>
          </p:cNvSpPr>
          <p:nvPr/>
        </p:nvSpPr>
        <p:spPr bwMode="auto">
          <a:xfrm>
            <a:off x="5943600" y="4876800"/>
            <a:ext cx="228600" cy="8096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5316" name="Rectangle 91"/>
          <p:cNvSpPr>
            <a:spLocks noChangeArrowheads="1"/>
          </p:cNvSpPr>
          <p:nvPr/>
        </p:nvSpPr>
        <p:spPr bwMode="auto">
          <a:xfrm>
            <a:off x="6629400" y="4419600"/>
            <a:ext cx="228600" cy="53816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5317" name="Rectangle 92"/>
          <p:cNvSpPr>
            <a:spLocks noChangeArrowheads="1"/>
          </p:cNvSpPr>
          <p:nvPr/>
        </p:nvSpPr>
        <p:spPr bwMode="auto">
          <a:xfrm>
            <a:off x="7315200" y="4800600"/>
            <a:ext cx="228600" cy="15716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5318" name="Oval 93"/>
          <p:cNvSpPr>
            <a:spLocks noChangeArrowheads="1"/>
          </p:cNvSpPr>
          <p:nvPr/>
        </p:nvSpPr>
        <p:spPr bwMode="auto">
          <a:xfrm>
            <a:off x="7772400" y="4805363"/>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19" name="Oval 94"/>
          <p:cNvSpPr>
            <a:spLocks noChangeArrowheads="1"/>
          </p:cNvSpPr>
          <p:nvPr/>
        </p:nvSpPr>
        <p:spPr bwMode="auto">
          <a:xfrm>
            <a:off x="7924800" y="4805363"/>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20" name="Oval 95"/>
          <p:cNvSpPr>
            <a:spLocks noChangeArrowheads="1"/>
          </p:cNvSpPr>
          <p:nvPr/>
        </p:nvSpPr>
        <p:spPr bwMode="auto">
          <a:xfrm>
            <a:off x="8077200" y="4805363"/>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21" name="Rectangle 5"/>
          <p:cNvSpPr>
            <a:spLocks/>
          </p:cNvSpPr>
          <p:nvPr/>
        </p:nvSpPr>
        <p:spPr bwMode="auto">
          <a:xfrm>
            <a:off x="5867400" y="5029200"/>
            <a:ext cx="685800" cy="274638"/>
          </a:xfrm>
          <a:prstGeom prst="rect">
            <a:avLst/>
          </a:prstGeom>
          <a:noFill/>
          <a:ln w="9525">
            <a:noFill/>
            <a:miter lim="800000"/>
            <a:headEnd/>
            <a:tailEnd/>
          </a:ln>
        </p:spPr>
        <p:txBody>
          <a:bodyPr lIns="0" tIns="0" rIns="40639" bIns="0">
            <a:spAutoFit/>
          </a:bodyPr>
          <a:lstStyle/>
          <a:p>
            <a:r>
              <a:rPr lang="en-US" baseline="0">
                <a:latin typeface="Times New Roman" pitchFamily="18" charset="0"/>
                <a:cs typeface="Times New Roman" pitchFamily="18" charset="0"/>
                <a:sym typeface="Times New Roman" pitchFamily="18" charset="0"/>
              </a:rPr>
              <a:t>fridge</a:t>
            </a:r>
          </a:p>
        </p:txBody>
      </p:sp>
      <p:sp>
        <p:nvSpPr>
          <p:cNvPr id="55322" name="Rectangle 5"/>
          <p:cNvSpPr>
            <a:spLocks/>
          </p:cNvSpPr>
          <p:nvPr/>
        </p:nvSpPr>
        <p:spPr bwMode="auto">
          <a:xfrm>
            <a:off x="7239000" y="5029200"/>
            <a:ext cx="381000" cy="274638"/>
          </a:xfrm>
          <a:prstGeom prst="rect">
            <a:avLst/>
          </a:prstGeom>
          <a:noFill/>
          <a:ln w="9525">
            <a:noFill/>
            <a:miter lim="800000"/>
            <a:headEnd/>
            <a:tailEnd/>
          </a:ln>
        </p:spPr>
        <p:txBody>
          <a:bodyPr lIns="0" tIns="0" rIns="40639" bIns="0">
            <a:spAutoFit/>
          </a:bodyPr>
          <a:lstStyle/>
          <a:p>
            <a:r>
              <a:rPr lang="en-US" baseline="0">
                <a:latin typeface="Times New Roman" pitchFamily="18" charset="0"/>
                <a:cs typeface="Times New Roman" pitchFamily="18" charset="0"/>
                <a:sym typeface="Times New Roman" pitchFamily="18" charset="0"/>
              </a:rPr>
              <a:t>TV</a:t>
            </a:r>
          </a:p>
        </p:txBody>
      </p:sp>
      <p:sp>
        <p:nvSpPr>
          <p:cNvPr id="55323" name="Rectangle 5"/>
          <p:cNvSpPr>
            <a:spLocks/>
          </p:cNvSpPr>
          <p:nvPr/>
        </p:nvSpPr>
        <p:spPr bwMode="auto">
          <a:xfrm>
            <a:off x="6553200" y="5029200"/>
            <a:ext cx="533400" cy="274638"/>
          </a:xfrm>
          <a:prstGeom prst="rect">
            <a:avLst/>
          </a:prstGeom>
          <a:noFill/>
          <a:ln w="9525">
            <a:noFill/>
            <a:miter lim="800000"/>
            <a:headEnd/>
            <a:tailEnd/>
          </a:ln>
        </p:spPr>
        <p:txBody>
          <a:bodyPr lIns="0" tIns="0" rIns="40639" bIns="0">
            <a:spAutoFit/>
          </a:bodyPr>
          <a:lstStyle/>
          <a:p>
            <a:r>
              <a:rPr lang="en-US" baseline="0">
                <a:latin typeface="Times New Roman" pitchFamily="18" charset="0"/>
                <a:cs typeface="Times New Roman" pitchFamily="18" charset="0"/>
                <a:sym typeface="Times New Roman" pitchFamily="18" charset="0"/>
              </a:rPr>
              <a:t>stove</a:t>
            </a:r>
          </a:p>
        </p:txBody>
      </p:sp>
      <p:sp>
        <p:nvSpPr>
          <p:cNvPr id="55324" name="Rectangle 5"/>
          <p:cNvSpPr>
            <a:spLocks/>
          </p:cNvSpPr>
          <p:nvPr/>
        </p:nvSpPr>
        <p:spPr bwMode="auto">
          <a:xfrm>
            <a:off x="7848600" y="3276600"/>
            <a:ext cx="1066800" cy="619125"/>
          </a:xfrm>
          <a:prstGeom prst="rect">
            <a:avLst/>
          </a:prstGeom>
          <a:solidFill>
            <a:schemeClr val="accent1"/>
          </a:solidFill>
          <a:ln w="9525">
            <a:solidFill>
              <a:schemeClr val="tx1"/>
            </a:solidFill>
            <a:miter lim="800000"/>
            <a:headEnd/>
            <a:tailEnd/>
          </a:ln>
        </p:spPr>
        <p:txBody>
          <a:bodyPr lIns="0" tIns="0" rIns="40639" bIns="0">
            <a:spAutoFit/>
          </a:bodyPr>
          <a:lstStyle/>
          <a:p>
            <a:pPr algn="ctr"/>
            <a:r>
              <a:rPr lang="en-US" sz="2000" baseline="0">
                <a:latin typeface="Times New Roman" pitchFamily="18" charset="0"/>
                <a:cs typeface="Times New Roman" pitchFamily="18" charset="0"/>
                <a:sym typeface="Times New Roman" pitchFamily="18" charset="0"/>
              </a:rPr>
              <a:t>SVM classifier</a:t>
            </a:r>
          </a:p>
        </p:txBody>
      </p:sp>
      <p:sp>
        <p:nvSpPr>
          <p:cNvPr id="55325" name="Rectangle 5"/>
          <p:cNvSpPr>
            <a:spLocks/>
          </p:cNvSpPr>
          <p:nvPr/>
        </p:nvSpPr>
        <p:spPr bwMode="auto">
          <a:xfrm>
            <a:off x="381000" y="5562600"/>
            <a:ext cx="1295400" cy="304800"/>
          </a:xfrm>
          <a:prstGeom prst="rect">
            <a:avLst/>
          </a:prstGeom>
          <a:noFill/>
          <a:ln w="9525">
            <a:noFill/>
            <a:miter lim="800000"/>
            <a:headEnd/>
            <a:tailEnd/>
          </a:ln>
        </p:spPr>
        <p:txBody>
          <a:bodyPr lIns="0" tIns="0" rIns="40639" bIns="0">
            <a:spAutoFit/>
          </a:bodyPr>
          <a:lstStyle/>
          <a:p>
            <a:r>
              <a:rPr lang="en-US" sz="2000" baseline="0">
                <a:latin typeface="Times New Roman" pitchFamily="18" charset="0"/>
                <a:cs typeface="Times New Roman" pitchFamily="18" charset="0"/>
                <a:sym typeface="Times New Roman" pitchFamily="18" charset="0"/>
              </a:rPr>
              <a:t>Video clip</a:t>
            </a:r>
          </a:p>
        </p:txBody>
      </p:sp>
      <p:sp>
        <p:nvSpPr>
          <p:cNvPr id="55326" name="Rectangle 2"/>
          <p:cNvSpPr>
            <a:spLocks noChangeAspect="1" noChangeArrowheads="1"/>
          </p:cNvSpPr>
          <p:nvPr/>
        </p:nvSpPr>
        <p:spPr bwMode="auto">
          <a:xfrm>
            <a:off x="304800" y="1600200"/>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5327" name="Rectangle 3"/>
          <p:cNvSpPr>
            <a:spLocks noChangeArrowheads="1"/>
          </p:cNvSpPr>
          <p:nvPr/>
        </p:nvSpPr>
        <p:spPr bwMode="auto">
          <a:xfrm>
            <a:off x="381000" y="1676400"/>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5328" name="Rectangle 4"/>
          <p:cNvSpPr>
            <a:spLocks noChangeArrowheads="1"/>
          </p:cNvSpPr>
          <p:nvPr/>
        </p:nvSpPr>
        <p:spPr bwMode="auto">
          <a:xfrm>
            <a:off x="457200" y="1752600"/>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5329" name="Rectangle 5"/>
          <p:cNvSpPr>
            <a:spLocks noChangeArrowheads="1"/>
          </p:cNvSpPr>
          <p:nvPr/>
        </p:nvSpPr>
        <p:spPr bwMode="auto">
          <a:xfrm>
            <a:off x="533400" y="1828800"/>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5330" name="Rectangle 2"/>
          <p:cNvSpPr>
            <a:spLocks noChangeArrowheads="1"/>
          </p:cNvSpPr>
          <p:nvPr/>
        </p:nvSpPr>
        <p:spPr bwMode="auto">
          <a:xfrm>
            <a:off x="381000" y="3962400"/>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5331" name="Rectangle 3"/>
          <p:cNvSpPr>
            <a:spLocks noChangeArrowheads="1"/>
          </p:cNvSpPr>
          <p:nvPr/>
        </p:nvSpPr>
        <p:spPr bwMode="auto">
          <a:xfrm>
            <a:off x="457200" y="4038600"/>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5332" name="Rectangle 4"/>
          <p:cNvSpPr>
            <a:spLocks noChangeArrowheads="1"/>
          </p:cNvSpPr>
          <p:nvPr/>
        </p:nvSpPr>
        <p:spPr bwMode="auto">
          <a:xfrm>
            <a:off x="533400" y="4114800"/>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5333" name="Rectangle 5"/>
          <p:cNvSpPr>
            <a:spLocks noChangeArrowheads="1"/>
          </p:cNvSpPr>
          <p:nvPr/>
        </p:nvSpPr>
        <p:spPr bwMode="auto">
          <a:xfrm>
            <a:off x="609600" y="4191000"/>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5334" name="Rectangle 4"/>
          <p:cNvSpPr>
            <a:spLocks noChangeArrowheads="1"/>
          </p:cNvSpPr>
          <p:nvPr/>
        </p:nvSpPr>
        <p:spPr bwMode="auto">
          <a:xfrm>
            <a:off x="609600" y="1905000"/>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5335" name="Rectangle 5"/>
          <p:cNvSpPr>
            <a:spLocks noChangeArrowheads="1"/>
          </p:cNvSpPr>
          <p:nvPr/>
        </p:nvSpPr>
        <p:spPr bwMode="auto">
          <a:xfrm>
            <a:off x="685800" y="1981200"/>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5336" name="AutoShape 39"/>
          <p:cNvSpPr>
            <a:spLocks noChangeArrowheads="1"/>
          </p:cNvSpPr>
          <p:nvPr/>
        </p:nvSpPr>
        <p:spPr bwMode="auto">
          <a:xfrm>
            <a:off x="1447800" y="4495800"/>
            <a:ext cx="457200" cy="304800"/>
          </a:xfrm>
          <a:prstGeom prst="rightArrow">
            <a:avLst>
              <a:gd name="adj1" fmla="val 50000"/>
              <a:gd name="adj2" fmla="val 37500"/>
            </a:avLst>
          </a:prstGeom>
          <a:solidFill>
            <a:schemeClr val="accent1"/>
          </a:solidFill>
          <a:ln w="9525">
            <a:solidFill>
              <a:schemeClr val="tx1"/>
            </a:solidFill>
            <a:miter lim="800000"/>
            <a:headEnd/>
            <a:tailEnd/>
          </a:ln>
        </p:spPr>
        <p:txBody>
          <a:bodyPr wrap="none" anchor="ctr"/>
          <a:lstStyle/>
          <a:p>
            <a:endParaRPr lang="en-US"/>
          </a:p>
        </p:txBody>
      </p:sp>
      <p:sp>
        <p:nvSpPr>
          <p:cNvPr id="55337" name="Oval 19"/>
          <p:cNvSpPr>
            <a:spLocks noChangeArrowheads="1"/>
          </p:cNvSpPr>
          <p:nvPr/>
        </p:nvSpPr>
        <p:spPr bwMode="auto">
          <a:xfrm>
            <a:off x="2133600" y="1447800"/>
            <a:ext cx="2895600" cy="2057400"/>
          </a:xfrm>
          <a:prstGeom prst="ellipse">
            <a:avLst/>
          </a:prstGeom>
          <a:noFill/>
          <a:ln w="25400">
            <a:solidFill>
              <a:schemeClr val="tx1"/>
            </a:solidFill>
            <a:round/>
            <a:headEnd/>
            <a:tailEnd/>
          </a:ln>
        </p:spPr>
        <p:txBody>
          <a:bodyPr wrap="none" anchor="ctr"/>
          <a:lstStyle/>
          <a:p>
            <a:endParaRPr lang="en-US"/>
          </a:p>
        </p:txBody>
      </p:sp>
      <p:pic>
        <p:nvPicPr>
          <p:cNvPr id="55338" name="Picture 16"/>
          <p:cNvPicPr>
            <a:picLocks noChangeAspect="1" noChangeArrowheads="1"/>
          </p:cNvPicPr>
          <p:nvPr/>
        </p:nvPicPr>
        <p:blipFill>
          <a:blip r:embed="rId5"/>
          <a:srcRect/>
          <a:stretch>
            <a:fillRect/>
          </a:stretch>
        </p:blipFill>
        <p:spPr bwMode="auto">
          <a:xfrm>
            <a:off x="2895600" y="1600200"/>
            <a:ext cx="762000" cy="1008063"/>
          </a:xfrm>
          <a:prstGeom prst="rect">
            <a:avLst/>
          </a:prstGeom>
          <a:noFill/>
          <a:ln w="9525">
            <a:noFill/>
            <a:miter lim="800000"/>
            <a:headEnd/>
            <a:tailEnd/>
          </a:ln>
        </p:spPr>
      </p:pic>
      <p:sp>
        <p:nvSpPr>
          <p:cNvPr id="55339" name="AutoShape 39"/>
          <p:cNvSpPr>
            <a:spLocks noChangeArrowheads="1"/>
          </p:cNvSpPr>
          <p:nvPr/>
        </p:nvSpPr>
        <p:spPr bwMode="auto">
          <a:xfrm>
            <a:off x="5257800" y="2209800"/>
            <a:ext cx="457200" cy="304800"/>
          </a:xfrm>
          <a:prstGeom prst="rightArrow">
            <a:avLst>
              <a:gd name="adj1" fmla="val 50000"/>
              <a:gd name="adj2" fmla="val 37500"/>
            </a:avLst>
          </a:prstGeom>
          <a:solidFill>
            <a:schemeClr val="accent1"/>
          </a:solidFill>
          <a:ln w="9525">
            <a:solidFill>
              <a:schemeClr val="tx1"/>
            </a:solidFill>
            <a:miter lim="800000"/>
            <a:headEnd/>
            <a:tailEnd/>
          </a:ln>
        </p:spPr>
        <p:txBody>
          <a:bodyPr wrap="none" anchor="ctr"/>
          <a:lstStyle/>
          <a:p>
            <a:endParaRPr lang="en-US"/>
          </a:p>
        </p:txBody>
      </p:sp>
      <p:sp>
        <p:nvSpPr>
          <p:cNvPr id="55340" name="AutoShape 39"/>
          <p:cNvSpPr>
            <a:spLocks noChangeArrowheads="1"/>
          </p:cNvSpPr>
          <p:nvPr/>
        </p:nvSpPr>
        <p:spPr bwMode="auto">
          <a:xfrm>
            <a:off x="5334000" y="4495800"/>
            <a:ext cx="457200" cy="304800"/>
          </a:xfrm>
          <a:prstGeom prst="rightArrow">
            <a:avLst>
              <a:gd name="adj1" fmla="val 50000"/>
              <a:gd name="adj2" fmla="val 37500"/>
            </a:avLst>
          </a:prstGeom>
          <a:solidFill>
            <a:schemeClr val="accent1"/>
          </a:solidFill>
          <a:ln w="9525">
            <a:solidFill>
              <a:schemeClr val="tx1"/>
            </a:solidFill>
            <a:miter lim="800000"/>
            <a:headEnd/>
            <a:tailEnd/>
          </a:ln>
        </p:spPr>
        <p:txBody>
          <a:bodyPr wrap="none" anchor="ctr"/>
          <a:lstStyle/>
          <a:p>
            <a:endParaRPr lang="en-US"/>
          </a:p>
        </p:txBody>
      </p:sp>
      <p:sp>
        <p:nvSpPr>
          <p:cNvPr id="55341" name="Oval 19"/>
          <p:cNvSpPr>
            <a:spLocks noChangeArrowheads="1"/>
          </p:cNvSpPr>
          <p:nvPr/>
        </p:nvSpPr>
        <p:spPr bwMode="auto">
          <a:xfrm>
            <a:off x="2133600" y="3657600"/>
            <a:ext cx="2895600" cy="2057400"/>
          </a:xfrm>
          <a:prstGeom prst="ellipse">
            <a:avLst/>
          </a:prstGeom>
          <a:noFill/>
          <a:ln w="25400">
            <a:solidFill>
              <a:schemeClr val="tx1"/>
            </a:solidFill>
            <a:round/>
            <a:headEnd/>
            <a:tailEnd/>
          </a:ln>
        </p:spPr>
        <p:txBody>
          <a:bodyPr wrap="none" anchor="ctr"/>
          <a:lstStyle/>
          <a:p>
            <a:endParaRPr lang="en-US"/>
          </a:p>
        </p:txBody>
      </p:sp>
      <p:pic>
        <p:nvPicPr>
          <p:cNvPr id="55342" name="Picture 8" descr="old_television_clip_art_23471"/>
          <p:cNvPicPr>
            <a:picLocks noChangeAspect="1" noChangeArrowheads="1"/>
          </p:cNvPicPr>
          <p:nvPr/>
        </p:nvPicPr>
        <p:blipFill>
          <a:blip r:embed="rId6"/>
          <a:srcRect/>
          <a:stretch>
            <a:fillRect/>
          </a:stretch>
        </p:blipFill>
        <p:spPr bwMode="auto">
          <a:xfrm>
            <a:off x="3200400" y="2514600"/>
            <a:ext cx="800100" cy="914400"/>
          </a:xfrm>
          <a:prstGeom prst="rect">
            <a:avLst/>
          </a:prstGeom>
          <a:noFill/>
          <a:ln w="9525">
            <a:noFill/>
            <a:miter lim="800000"/>
            <a:headEnd/>
            <a:tailEnd/>
          </a:ln>
        </p:spPr>
      </p:pic>
      <p:pic>
        <p:nvPicPr>
          <p:cNvPr id="55343" name="Picture 8" descr="old_television_clip_art_23471"/>
          <p:cNvPicPr>
            <a:picLocks noChangeAspect="1" noChangeArrowheads="1"/>
          </p:cNvPicPr>
          <p:nvPr/>
        </p:nvPicPr>
        <p:blipFill>
          <a:blip r:embed="rId6"/>
          <a:srcRect/>
          <a:stretch>
            <a:fillRect/>
          </a:stretch>
        </p:blipFill>
        <p:spPr bwMode="auto">
          <a:xfrm>
            <a:off x="2590800" y="3962400"/>
            <a:ext cx="800100" cy="9144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19</a:t>
            </a:fld>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dl_short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
        <p:nvSpPr>
          <p:cNvPr id="19457" name="Slide Number Placeholder 6"/>
          <p:cNvSpPr>
            <a:spLocks noGrp="1"/>
          </p:cNvSpPr>
          <p:nvPr>
            <p:ph type="sldNum" sz="quarter" idx="12"/>
          </p:nvPr>
        </p:nvSpPr>
        <p:spPr>
          <a:noFill/>
          <a:ln>
            <a:miter lim="800000"/>
            <a:headEnd/>
            <a:tailEnd/>
          </a:ln>
        </p:spPr>
        <p:txBody>
          <a:bodyPr/>
          <a:lstStyle/>
          <a:p>
            <a:fld id="{8ADA7886-5306-4F6E-8085-C73BEC5B36BD}" type="slidenum">
              <a:rPr lang="en-US" smtClean="0">
                <a:ea typeface="ＭＳ Ｐゴシック"/>
                <a:cs typeface="ＭＳ Ｐゴシック"/>
              </a:rPr>
              <a:pPr/>
              <a:t>2</a:t>
            </a:fld>
            <a:endParaRPr lang="en-US" smtClean="0">
              <a:ea typeface="ＭＳ Ｐゴシック"/>
              <a:cs typeface="ＭＳ Ｐゴシック"/>
            </a:endParaRPr>
          </a:p>
        </p:txBody>
      </p:sp>
      <p:sp>
        <p:nvSpPr>
          <p:cNvPr id="8194" name="Rectangle 2"/>
          <p:cNvSpPr>
            <a:spLocks noGrp="1" noChangeArrowheads="1"/>
          </p:cNvSpPr>
          <p:nvPr>
            <p:ph type="title"/>
          </p:nvPr>
        </p:nvSpPr>
        <p:spPr/>
        <p:txBody>
          <a:bodyPr/>
          <a:lstStyle/>
          <a:p>
            <a:pPr eaLnBrk="1" hangingPunct="1">
              <a:defRPr/>
            </a:pPr>
            <a:r>
              <a:rPr lang="en-US" dirty="0" smtClean="0">
                <a:cs typeface="+mj-cs"/>
              </a:rPr>
              <a:t>Motivation</a:t>
            </a:r>
          </a:p>
        </p:txBody>
      </p:sp>
      <p:sp>
        <p:nvSpPr>
          <p:cNvPr id="19459" name="Rectangle 3"/>
          <p:cNvSpPr>
            <a:spLocks noGrp="1" noChangeArrowheads="1"/>
          </p:cNvSpPr>
          <p:nvPr>
            <p:ph type="body" sz="half" idx="1"/>
          </p:nvPr>
        </p:nvSpPr>
        <p:spPr>
          <a:xfrm>
            <a:off x="533400" y="1295400"/>
            <a:ext cx="8077200" cy="4525963"/>
          </a:xfrm>
        </p:spPr>
        <p:txBody>
          <a:bodyPr/>
          <a:lstStyle/>
          <a:p>
            <a:pPr algn="ctr" eaLnBrk="1" hangingPunct="1">
              <a:buFontTx/>
              <a:buNone/>
            </a:pPr>
            <a:r>
              <a:rPr lang="en-US" sz="2800" smtClean="0">
                <a:cs typeface="ＭＳ Ｐゴシック"/>
              </a:rPr>
              <a:t>A sample video of Activities of Daily Living</a:t>
            </a:r>
          </a:p>
        </p:txBody>
      </p:sp>
      <p:pic>
        <p:nvPicPr>
          <p:cNvPr id="19460" name="Picture 4" descr="GOPRO-Chess-Mount-Harness-SKU00210729_0"/>
          <p:cNvPicPr>
            <a:picLocks noChangeAspect="1" noChangeArrowheads="1"/>
          </p:cNvPicPr>
          <p:nvPr/>
        </p:nvPicPr>
        <p:blipFill>
          <a:blip r:embed="rId6"/>
          <a:srcRect/>
          <a:stretch>
            <a:fillRect/>
          </a:stretch>
        </p:blipFill>
        <p:spPr bwMode="auto">
          <a:xfrm>
            <a:off x="7772400" y="228600"/>
            <a:ext cx="1065213" cy="1143000"/>
          </a:xfrm>
          <a:prstGeom prst="rect">
            <a:avLst/>
          </a:prstGeom>
          <a:noFill/>
          <a:ln w="9525">
            <a:noFill/>
            <a:miter lim="800000"/>
            <a:headEnd/>
            <a:tailEnd/>
          </a:ln>
        </p:spPr>
      </p:pic>
    </p:spTree>
    <p:extLst>
      <p:ext uri="{BB962C8B-B14F-4D97-AF65-F5344CB8AC3E}">
        <p14:creationId xmlns:p14="http://schemas.microsoft.com/office/powerpoint/2010/main" val="25373435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idx="4294967295"/>
          </p:nvPr>
        </p:nvSpPr>
        <p:spPr/>
        <p:txBody>
          <a:bodyPr/>
          <a:lstStyle/>
          <a:p>
            <a:r>
              <a:rPr lang="en-US" sz="3400" smtClean="0">
                <a:cs typeface="ＭＳ Ｐゴシック"/>
              </a:rPr>
              <a:t>Appearance feature: bag of objects</a:t>
            </a:r>
          </a:p>
        </p:txBody>
      </p:sp>
      <p:pic>
        <p:nvPicPr>
          <p:cNvPr id="56322" name="Picture 12"/>
          <p:cNvPicPr>
            <a:picLocks noChangeAspect="1" noChangeArrowheads="1"/>
          </p:cNvPicPr>
          <p:nvPr/>
        </p:nvPicPr>
        <p:blipFill>
          <a:blip r:embed="rId3"/>
          <a:srcRect/>
          <a:stretch>
            <a:fillRect/>
          </a:stretch>
        </p:blipFill>
        <p:spPr bwMode="auto">
          <a:xfrm>
            <a:off x="3810000" y="4370136"/>
            <a:ext cx="762000" cy="1155700"/>
          </a:xfrm>
          <a:prstGeom prst="rect">
            <a:avLst/>
          </a:prstGeom>
          <a:noFill/>
          <a:ln w="9525">
            <a:noFill/>
            <a:miter lim="800000"/>
            <a:headEnd/>
            <a:tailEnd/>
          </a:ln>
        </p:spPr>
      </p:pic>
      <p:sp>
        <p:nvSpPr>
          <p:cNvPr id="56323" name="Rectangle 5"/>
          <p:cNvSpPr>
            <a:spLocks/>
          </p:cNvSpPr>
          <p:nvPr/>
        </p:nvSpPr>
        <p:spPr bwMode="auto">
          <a:xfrm>
            <a:off x="3886200" y="5867400"/>
            <a:ext cx="2590800" cy="304800"/>
          </a:xfrm>
          <a:prstGeom prst="rect">
            <a:avLst/>
          </a:prstGeom>
          <a:noFill/>
          <a:ln w="9525">
            <a:noFill/>
            <a:miter lim="800000"/>
            <a:headEnd/>
            <a:tailEnd/>
          </a:ln>
        </p:spPr>
        <p:txBody>
          <a:bodyPr lIns="0" tIns="0" rIns="40639" bIns="0">
            <a:spAutoFit/>
          </a:bodyPr>
          <a:lstStyle/>
          <a:p>
            <a:pPr algn="ctr"/>
            <a:r>
              <a:rPr lang="en-US" sz="2000" baseline="0">
                <a:latin typeface="Times New Roman" pitchFamily="18" charset="0"/>
                <a:cs typeface="Times New Roman" pitchFamily="18" charset="0"/>
                <a:sym typeface="Times New Roman" pitchFamily="18" charset="0"/>
              </a:rPr>
              <a:t>Bag of detected objects</a:t>
            </a:r>
          </a:p>
        </p:txBody>
      </p:sp>
      <p:sp>
        <p:nvSpPr>
          <p:cNvPr id="56324" name="AutoShape 39"/>
          <p:cNvSpPr>
            <a:spLocks noChangeArrowheads="1"/>
          </p:cNvSpPr>
          <p:nvPr/>
        </p:nvSpPr>
        <p:spPr bwMode="auto">
          <a:xfrm>
            <a:off x="1447800" y="2209800"/>
            <a:ext cx="457200" cy="304800"/>
          </a:xfrm>
          <a:prstGeom prst="rightArrow">
            <a:avLst>
              <a:gd name="adj1" fmla="val 50000"/>
              <a:gd name="adj2" fmla="val 37500"/>
            </a:avLst>
          </a:prstGeom>
          <a:solidFill>
            <a:schemeClr val="accent1"/>
          </a:solidFill>
          <a:ln w="9525">
            <a:solidFill>
              <a:schemeClr val="tx1"/>
            </a:solidFill>
            <a:miter lim="800000"/>
            <a:headEnd/>
            <a:tailEnd/>
          </a:ln>
        </p:spPr>
        <p:txBody>
          <a:bodyPr wrap="none" anchor="ctr"/>
          <a:lstStyle/>
          <a:p>
            <a:endParaRPr lang="en-US"/>
          </a:p>
        </p:txBody>
      </p:sp>
      <p:pic>
        <p:nvPicPr>
          <p:cNvPr id="56325" name="Picture 6"/>
          <p:cNvPicPr>
            <a:picLocks noChangeAspect="1" noChangeArrowheads="1"/>
          </p:cNvPicPr>
          <p:nvPr/>
        </p:nvPicPr>
        <p:blipFill>
          <a:blip r:embed="rId4"/>
          <a:srcRect/>
          <a:stretch>
            <a:fillRect/>
          </a:stretch>
        </p:blipFill>
        <p:spPr bwMode="auto">
          <a:xfrm>
            <a:off x="4038600" y="1981200"/>
            <a:ext cx="609600" cy="1276350"/>
          </a:xfrm>
          <a:prstGeom prst="rect">
            <a:avLst/>
          </a:prstGeom>
          <a:noFill/>
          <a:ln w="9525">
            <a:noFill/>
            <a:miter lim="800000"/>
            <a:headEnd/>
            <a:tailEnd/>
          </a:ln>
        </p:spPr>
      </p:pic>
      <p:sp>
        <p:nvSpPr>
          <p:cNvPr id="56326" name="Rectangle 5"/>
          <p:cNvSpPr>
            <a:spLocks/>
          </p:cNvSpPr>
          <p:nvPr/>
        </p:nvSpPr>
        <p:spPr bwMode="auto">
          <a:xfrm>
            <a:off x="7848600" y="3276600"/>
            <a:ext cx="1066800" cy="619125"/>
          </a:xfrm>
          <a:prstGeom prst="rect">
            <a:avLst/>
          </a:prstGeom>
          <a:solidFill>
            <a:schemeClr val="accent1"/>
          </a:solidFill>
          <a:ln w="9525">
            <a:solidFill>
              <a:schemeClr val="tx1"/>
            </a:solidFill>
            <a:miter lim="800000"/>
            <a:headEnd/>
            <a:tailEnd/>
          </a:ln>
        </p:spPr>
        <p:txBody>
          <a:bodyPr lIns="0" tIns="0" rIns="40639" bIns="0">
            <a:spAutoFit/>
          </a:bodyPr>
          <a:lstStyle/>
          <a:p>
            <a:pPr algn="ctr"/>
            <a:r>
              <a:rPr lang="en-US" sz="2000" baseline="0">
                <a:latin typeface="Times New Roman" pitchFamily="18" charset="0"/>
                <a:cs typeface="Times New Roman" pitchFamily="18" charset="0"/>
                <a:sym typeface="Times New Roman" pitchFamily="18" charset="0"/>
              </a:rPr>
              <a:t>SVM classifier</a:t>
            </a:r>
          </a:p>
        </p:txBody>
      </p:sp>
      <p:sp>
        <p:nvSpPr>
          <p:cNvPr id="56327" name="Rectangle 5"/>
          <p:cNvSpPr>
            <a:spLocks/>
          </p:cNvSpPr>
          <p:nvPr/>
        </p:nvSpPr>
        <p:spPr bwMode="auto">
          <a:xfrm>
            <a:off x="381000" y="5562600"/>
            <a:ext cx="1295400" cy="304800"/>
          </a:xfrm>
          <a:prstGeom prst="rect">
            <a:avLst/>
          </a:prstGeom>
          <a:noFill/>
          <a:ln w="9525">
            <a:noFill/>
            <a:miter lim="800000"/>
            <a:headEnd/>
            <a:tailEnd/>
          </a:ln>
        </p:spPr>
        <p:txBody>
          <a:bodyPr lIns="0" tIns="0" rIns="40639" bIns="0">
            <a:spAutoFit/>
          </a:bodyPr>
          <a:lstStyle/>
          <a:p>
            <a:r>
              <a:rPr lang="en-US" sz="2000" baseline="0">
                <a:latin typeface="Times New Roman" pitchFamily="18" charset="0"/>
                <a:cs typeface="Times New Roman" pitchFamily="18" charset="0"/>
                <a:sym typeface="Times New Roman" pitchFamily="18" charset="0"/>
              </a:rPr>
              <a:t>Video clip</a:t>
            </a:r>
          </a:p>
        </p:txBody>
      </p:sp>
      <p:sp>
        <p:nvSpPr>
          <p:cNvPr id="56328" name="Rectangle 2"/>
          <p:cNvSpPr>
            <a:spLocks noChangeAspect="1" noChangeArrowheads="1"/>
          </p:cNvSpPr>
          <p:nvPr/>
        </p:nvSpPr>
        <p:spPr bwMode="auto">
          <a:xfrm>
            <a:off x="304800" y="1600200"/>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6329" name="Rectangle 3"/>
          <p:cNvSpPr>
            <a:spLocks noChangeArrowheads="1"/>
          </p:cNvSpPr>
          <p:nvPr/>
        </p:nvSpPr>
        <p:spPr bwMode="auto">
          <a:xfrm>
            <a:off x="381000" y="1676400"/>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6330" name="Rectangle 4"/>
          <p:cNvSpPr>
            <a:spLocks noChangeArrowheads="1"/>
          </p:cNvSpPr>
          <p:nvPr/>
        </p:nvSpPr>
        <p:spPr bwMode="auto">
          <a:xfrm>
            <a:off x="457200" y="1752600"/>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6331" name="Rectangle 5"/>
          <p:cNvSpPr>
            <a:spLocks noChangeArrowheads="1"/>
          </p:cNvSpPr>
          <p:nvPr/>
        </p:nvSpPr>
        <p:spPr bwMode="auto">
          <a:xfrm>
            <a:off x="533400" y="1828800"/>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6332" name="Rectangle 2"/>
          <p:cNvSpPr>
            <a:spLocks noChangeArrowheads="1"/>
          </p:cNvSpPr>
          <p:nvPr/>
        </p:nvSpPr>
        <p:spPr bwMode="auto">
          <a:xfrm>
            <a:off x="381000" y="3962400"/>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6333" name="Rectangle 3"/>
          <p:cNvSpPr>
            <a:spLocks noChangeArrowheads="1"/>
          </p:cNvSpPr>
          <p:nvPr/>
        </p:nvSpPr>
        <p:spPr bwMode="auto">
          <a:xfrm>
            <a:off x="457200" y="4038600"/>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6334" name="Rectangle 4"/>
          <p:cNvSpPr>
            <a:spLocks noChangeArrowheads="1"/>
          </p:cNvSpPr>
          <p:nvPr/>
        </p:nvSpPr>
        <p:spPr bwMode="auto">
          <a:xfrm>
            <a:off x="533400" y="4114800"/>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6335" name="Rectangle 5"/>
          <p:cNvSpPr>
            <a:spLocks noChangeArrowheads="1"/>
          </p:cNvSpPr>
          <p:nvPr/>
        </p:nvSpPr>
        <p:spPr bwMode="auto">
          <a:xfrm>
            <a:off x="609600" y="4191000"/>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6336" name="Rectangle 4"/>
          <p:cNvSpPr>
            <a:spLocks noChangeArrowheads="1"/>
          </p:cNvSpPr>
          <p:nvPr/>
        </p:nvSpPr>
        <p:spPr bwMode="auto">
          <a:xfrm>
            <a:off x="609600" y="1905000"/>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6337" name="Rectangle 5"/>
          <p:cNvSpPr>
            <a:spLocks noChangeArrowheads="1"/>
          </p:cNvSpPr>
          <p:nvPr/>
        </p:nvSpPr>
        <p:spPr bwMode="auto">
          <a:xfrm>
            <a:off x="685800" y="1981200"/>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6338" name="AutoShape 39"/>
          <p:cNvSpPr>
            <a:spLocks noChangeArrowheads="1"/>
          </p:cNvSpPr>
          <p:nvPr/>
        </p:nvSpPr>
        <p:spPr bwMode="auto">
          <a:xfrm>
            <a:off x="1447800" y="4495800"/>
            <a:ext cx="457200" cy="304800"/>
          </a:xfrm>
          <a:prstGeom prst="rightArrow">
            <a:avLst>
              <a:gd name="adj1" fmla="val 50000"/>
              <a:gd name="adj2" fmla="val 37500"/>
            </a:avLst>
          </a:prstGeom>
          <a:solidFill>
            <a:schemeClr val="accent1"/>
          </a:solidFill>
          <a:ln w="9525">
            <a:solidFill>
              <a:schemeClr val="tx1"/>
            </a:solidFill>
            <a:miter lim="800000"/>
            <a:headEnd/>
            <a:tailEnd/>
          </a:ln>
        </p:spPr>
        <p:txBody>
          <a:bodyPr wrap="none" anchor="ctr"/>
          <a:lstStyle/>
          <a:p>
            <a:endParaRPr lang="en-US"/>
          </a:p>
        </p:txBody>
      </p:sp>
      <p:sp>
        <p:nvSpPr>
          <p:cNvPr id="56339" name="Oval 19"/>
          <p:cNvSpPr>
            <a:spLocks noChangeArrowheads="1"/>
          </p:cNvSpPr>
          <p:nvPr/>
        </p:nvSpPr>
        <p:spPr bwMode="auto">
          <a:xfrm>
            <a:off x="2133600" y="1447800"/>
            <a:ext cx="2895600" cy="2057400"/>
          </a:xfrm>
          <a:prstGeom prst="ellipse">
            <a:avLst/>
          </a:prstGeom>
          <a:noFill/>
          <a:ln w="25400">
            <a:solidFill>
              <a:schemeClr val="tx1"/>
            </a:solidFill>
            <a:round/>
            <a:headEnd/>
            <a:tailEnd/>
          </a:ln>
        </p:spPr>
        <p:txBody>
          <a:bodyPr wrap="none" anchor="ctr"/>
          <a:lstStyle/>
          <a:p>
            <a:endParaRPr lang="en-US"/>
          </a:p>
        </p:txBody>
      </p:sp>
      <p:pic>
        <p:nvPicPr>
          <p:cNvPr id="56340" name="Picture 16"/>
          <p:cNvPicPr>
            <a:picLocks noChangeAspect="1" noChangeArrowheads="1"/>
          </p:cNvPicPr>
          <p:nvPr/>
        </p:nvPicPr>
        <p:blipFill>
          <a:blip r:embed="rId5"/>
          <a:srcRect/>
          <a:stretch>
            <a:fillRect/>
          </a:stretch>
        </p:blipFill>
        <p:spPr bwMode="auto">
          <a:xfrm>
            <a:off x="2362200" y="1963738"/>
            <a:ext cx="762000" cy="1008062"/>
          </a:xfrm>
          <a:prstGeom prst="rect">
            <a:avLst/>
          </a:prstGeom>
          <a:noFill/>
          <a:ln w="9525">
            <a:noFill/>
            <a:miter lim="800000"/>
            <a:headEnd/>
            <a:tailEnd/>
          </a:ln>
        </p:spPr>
      </p:pic>
      <p:sp>
        <p:nvSpPr>
          <p:cNvPr id="56341" name="AutoShape 39"/>
          <p:cNvSpPr>
            <a:spLocks noChangeArrowheads="1"/>
          </p:cNvSpPr>
          <p:nvPr/>
        </p:nvSpPr>
        <p:spPr bwMode="auto">
          <a:xfrm>
            <a:off x="5257800" y="2209800"/>
            <a:ext cx="457200" cy="304800"/>
          </a:xfrm>
          <a:prstGeom prst="rightArrow">
            <a:avLst>
              <a:gd name="adj1" fmla="val 50000"/>
              <a:gd name="adj2" fmla="val 37500"/>
            </a:avLst>
          </a:prstGeom>
          <a:solidFill>
            <a:schemeClr val="accent1"/>
          </a:solidFill>
          <a:ln w="9525">
            <a:solidFill>
              <a:schemeClr val="tx1"/>
            </a:solidFill>
            <a:miter lim="800000"/>
            <a:headEnd/>
            <a:tailEnd/>
          </a:ln>
        </p:spPr>
        <p:txBody>
          <a:bodyPr wrap="none" anchor="ctr"/>
          <a:lstStyle/>
          <a:p>
            <a:endParaRPr lang="en-US"/>
          </a:p>
        </p:txBody>
      </p:sp>
      <p:sp>
        <p:nvSpPr>
          <p:cNvPr id="56342" name="AutoShape 39"/>
          <p:cNvSpPr>
            <a:spLocks noChangeArrowheads="1"/>
          </p:cNvSpPr>
          <p:nvPr/>
        </p:nvSpPr>
        <p:spPr bwMode="auto">
          <a:xfrm>
            <a:off x="5334000" y="4495800"/>
            <a:ext cx="457200" cy="304800"/>
          </a:xfrm>
          <a:prstGeom prst="rightArrow">
            <a:avLst>
              <a:gd name="adj1" fmla="val 50000"/>
              <a:gd name="adj2" fmla="val 37500"/>
            </a:avLst>
          </a:prstGeom>
          <a:solidFill>
            <a:schemeClr val="accent1"/>
          </a:solidFill>
          <a:ln w="9525">
            <a:solidFill>
              <a:schemeClr val="tx1"/>
            </a:solidFill>
            <a:miter lim="800000"/>
            <a:headEnd/>
            <a:tailEnd/>
          </a:ln>
        </p:spPr>
        <p:txBody>
          <a:bodyPr wrap="none" anchor="ctr"/>
          <a:lstStyle/>
          <a:p>
            <a:endParaRPr lang="en-US"/>
          </a:p>
        </p:txBody>
      </p:sp>
      <p:sp>
        <p:nvSpPr>
          <p:cNvPr id="56343" name="Oval 19"/>
          <p:cNvSpPr>
            <a:spLocks noChangeArrowheads="1"/>
          </p:cNvSpPr>
          <p:nvPr/>
        </p:nvSpPr>
        <p:spPr bwMode="auto">
          <a:xfrm>
            <a:off x="2133600" y="3657600"/>
            <a:ext cx="2895600" cy="2057400"/>
          </a:xfrm>
          <a:prstGeom prst="ellipse">
            <a:avLst/>
          </a:prstGeom>
          <a:noFill/>
          <a:ln w="25400">
            <a:solidFill>
              <a:schemeClr val="tx1"/>
            </a:solidFill>
            <a:round/>
            <a:headEnd/>
            <a:tailEnd/>
          </a:ln>
        </p:spPr>
        <p:txBody>
          <a:bodyPr wrap="none" anchor="ctr"/>
          <a:lstStyle/>
          <a:p>
            <a:endParaRPr lang="en-US"/>
          </a:p>
        </p:txBody>
      </p:sp>
      <p:pic>
        <p:nvPicPr>
          <p:cNvPr id="56344" name="Picture 8" descr="old_television_clip_art_23471"/>
          <p:cNvPicPr>
            <a:picLocks noChangeAspect="1" noChangeArrowheads="1"/>
          </p:cNvPicPr>
          <p:nvPr/>
        </p:nvPicPr>
        <p:blipFill>
          <a:blip r:embed="rId6"/>
          <a:srcRect/>
          <a:stretch>
            <a:fillRect/>
          </a:stretch>
        </p:blipFill>
        <p:spPr bwMode="auto">
          <a:xfrm>
            <a:off x="2743200" y="3886200"/>
            <a:ext cx="800100" cy="914400"/>
          </a:xfrm>
          <a:prstGeom prst="rect">
            <a:avLst/>
          </a:prstGeom>
          <a:noFill/>
          <a:ln w="9525">
            <a:noFill/>
            <a:miter lim="800000"/>
            <a:headEnd/>
            <a:tailEnd/>
          </a:ln>
        </p:spPr>
      </p:pic>
      <p:pic>
        <p:nvPicPr>
          <p:cNvPr id="56345" name="Picture 6"/>
          <p:cNvPicPr>
            <a:picLocks noChangeAspect="1" noChangeArrowheads="1"/>
          </p:cNvPicPr>
          <p:nvPr/>
        </p:nvPicPr>
        <p:blipFill>
          <a:blip r:embed="rId4"/>
          <a:srcRect/>
          <a:stretch>
            <a:fillRect/>
          </a:stretch>
        </p:blipFill>
        <p:spPr bwMode="auto">
          <a:xfrm>
            <a:off x="3276600" y="2209800"/>
            <a:ext cx="609600" cy="1276350"/>
          </a:xfrm>
          <a:prstGeom prst="rect">
            <a:avLst/>
          </a:prstGeom>
          <a:noFill/>
          <a:ln w="9525">
            <a:noFill/>
            <a:miter lim="800000"/>
            <a:headEnd/>
            <a:tailEnd/>
          </a:ln>
        </p:spPr>
      </p:pic>
      <p:pic>
        <p:nvPicPr>
          <p:cNvPr id="56346" name="Picture 62"/>
          <p:cNvPicPr>
            <a:picLocks noChangeAspect="1" noChangeArrowheads="1"/>
          </p:cNvPicPr>
          <p:nvPr/>
        </p:nvPicPr>
        <p:blipFill>
          <a:blip r:embed="rId7"/>
          <a:srcRect/>
          <a:stretch>
            <a:fillRect/>
          </a:stretch>
        </p:blipFill>
        <p:spPr bwMode="auto">
          <a:xfrm>
            <a:off x="2981673" y="1752600"/>
            <a:ext cx="904527" cy="630238"/>
          </a:xfrm>
          <a:prstGeom prst="rect">
            <a:avLst/>
          </a:prstGeom>
          <a:noFill/>
          <a:ln w="9525">
            <a:noFill/>
            <a:miter lim="800000"/>
            <a:headEnd/>
            <a:tailEnd/>
          </a:ln>
        </p:spPr>
      </p:pic>
      <p:pic>
        <p:nvPicPr>
          <p:cNvPr id="56347" name="Picture 62"/>
          <p:cNvPicPr>
            <a:picLocks noChangeAspect="1" noChangeArrowheads="1"/>
          </p:cNvPicPr>
          <p:nvPr/>
        </p:nvPicPr>
        <p:blipFill>
          <a:blip r:embed="rId7"/>
          <a:srcRect/>
          <a:stretch>
            <a:fillRect/>
          </a:stretch>
        </p:blipFill>
        <p:spPr bwMode="auto">
          <a:xfrm>
            <a:off x="3657600" y="3953040"/>
            <a:ext cx="914400" cy="637117"/>
          </a:xfrm>
          <a:prstGeom prst="rect">
            <a:avLst/>
          </a:prstGeom>
          <a:noFill/>
          <a:ln w="9525">
            <a:noFill/>
            <a:miter lim="800000"/>
            <a:headEnd/>
            <a:tailEnd/>
          </a:ln>
        </p:spPr>
      </p:pic>
      <p:sp>
        <p:nvSpPr>
          <p:cNvPr id="56348" name="Line 88"/>
          <p:cNvSpPr>
            <a:spLocks noChangeShapeType="1"/>
          </p:cNvSpPr>
          <p:nvPr/>
        </p:nvSpPr>
        <p:spPr bwMode="auto">
          <a:xfrm>
            <a:off x="5943600" y="1600200"/>
            <a:ext cx="0" cy="990600"/>
          </a:xfrm>
          <a:prstGeom prst="line">
            <a:avLst/>
          </a:prstGeom>
          <a:noFill/>
          <a:ln w="25400">
            <a:solidFill>
              <a:schemeClr val="tx1"/>
            </a:solidFill>
            <a:round/>
            <a:headEnd/>
            <a:tailEnd/>
          </a:ln>
        </p:spPr>
        <p:txBody>
          <a:bodyPr/>
          <a:lstStyle/>
          <a:p>
            <a:endParaRPr lang="en-US"/>
          </a:p>
        </p:txBody>
      </p:sp>
      <p:sp>
        <p:nvSpPr>
          <p:cNvPr id="56349" name="Line 89"/>
          <p:cNvSpPr>
            <a:spLocks noChangeShapeType="1"/>
          </p:cNvSpPr>
          <p:nvPr/>
        </p:nvSpPr>
        <p:spPr bwMode="auto">
          <a:xfrm>
            <a:off x="5943600" y="2590800"/>
            <a:ext cx="2286000" cy="0"/>
          </a:xfrm>
          <a:prstGeom prst="line">
            <a:avLst/>
          </a:prstGeom>
          <a:noFill/>
          <a:ln w="25400">
            <a:solidFill>
              <a:schemeClr val="tx1"/>
            </a:solidFill>
            <a:round/>
            <a:headEnd/>
            <a:tailEnd/>
          </a:ln>
        </p:spPr>
        <p:txBody>
          <a:bodyPr/>
          <a:lstStyle/>
          <a:p>
            <a:endParaRPr lang="en-US"/>
          </a:p>
        </p:txBody>
      </p:sp>
      <p:sp>
        <p:nvSpPr>
          <p:cNvPr id="56350" name="Rectangle 90"/>
          <p:cNvSpPr>
            <a:spLocks noChangeArrowheads="1"/>
          </p:cNvSpPr>
          <p:nvPr/>
        </p:nvSpPr>
        <p:spPr bwMode="auto">
          <a:xfrm>
            <a:off x="5943600" y="2286000"/>
            <a:ext cx="2286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6351" name="Rectangle 91"/>
          <p:cNvSpPr>
            <a:spLocks noChangeArrowheads="1"/>
          </p:cNvSpPr>
          <p:nvPr/>
        </p:nvSpPr>
        <p:spPr bwMode="auto">
          <a:xfrm>
            <a:off x="6629400" y="2057400"/>
            <a:ext cx="228600" cy="533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6352" name="Rectangle 92"/>
          <p:cNvSpPr>
            <a:spLocks noChangeArrowheads="1"/>
          </p:cNvSpPr>
          <p:nvPr/>
        </p:nvSpPr>
        <p:spPr bwMode="auto">
          <a:xfrm>
            <a:off x="7315200" y="2514600"/>
            <a:ext cx="228600" cy="76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6353" name="Oval 93"/>
          <p:cNvSpPr>
            <a:spLocks noChangeArrowheads="1"/>
          </p:cNvSpPr>
          <p:nvPr/>
        </p:nvSpPr>
        <p:spPr bwMode="auto">
          <a:xfrm>
            <a:off x="7772400" y="24384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6354" name="Oval 94"/>
          <p:cNvSpPr>
            <a:spLocks noChangeArrowheads="1"/>
          </p:cNvSpPr>
          <p:nvPr/>
        </p:nvSpPr>
        <p:spPr bwMode="auto">
          <a:xfrm>
            <a:off x="7924800" y="24384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6355" name="Oval 95"/>
          <p:cNvSpPr>
            <a:spLocks noChangeArrowheads="1"/>
          </p:cNvSpPr>
          <p:nvPr/>
        </p:nvSpPr>
        <p:spPr bwMode="auto">
          <a:xfrm>
            <a:off x="8077200" y="24384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6356" name="Line 88"/>
          <p:cNvSpPr>
            <a:spLocks noChangeShapeType="1"/>
          </p:cNvSpPr>
          <p:nvPr/>
        </p:nvSpPr>
        <p:spPr bwMode="auto">
          <a:xfrm>
            <a:off x="5943600" y="3967163"/>
            <a:ext cx="0" cy="990600"/>
          </a:xfrm>
          <a:prstGeom prst="line">
            <a:avLst/>
          </a:prstGeom>
          <a:noFill/>
          <a:ln w="25400">
            <a:solidFill>
              <a:schemeClr val="tx1"/>
            </a:solidFill>
            <a:round/>
            <a:headEnd/>
            <a:tailEnd/>
          </a:ln>
        </p:spPr>
        <p:txBody>
          <a:bodyPr/>
          <a:lstStyle/>
          <a:p>
            <a:endParaRPr lang="en-US"/>
          </a:p>
        </p:txBody>
      </p:sp>
      <p:sp>
        <p:nvSpPr>
          <p:cNvPr id="56357" name="Line 89"/>
          <p:cNvSpPr>
            <a:spLocks noChangeShapeType="1"/>
          </p:cNvSpPr>
          <p:nvPr/>
        </p:nvSpPr>
        <p:spPr bwMode="auto">
          <a:xfrm flipV="1">
            <a:off x="5943600" y="4953000"/>
            <a:ext cx="2286000" cy="4763"/>
          </a:xfrm>
          <a:prstGeom prst="line">
            <a:avLst/>
          </a:prstGeom>
          <a:noFill/>
          <a:ln w="25400">
            <a:solidFill>
              <a:schemeClr val="tx1"/>
            </a:solidFill>
            <a:round/>
            <a:headEnd/>
            <a:tailEnd/>
          </a:ln>
        </p:spPr>
        <p:txBody>
          <a:bodyPr/>
          <a:lstStyle/>
          <a:p>
            <a:endParaRPr lang="en-US"/>
          </a:p>
        </p:txBody>
      </p:sp>
      <p:sp>
        <p:nvSpPr>
          <p:cNvPr id="56358" name="Rectangle 90"/>
          <p:cNvSpPr>
            <a:spLocks noChangeArrowheads="1"/>
          </p:cNvSpPr>
          <p:nvPr/>
        </p:nvSpPr>
        <p:spPr bwMode="auto">
          <a:xfrm>
            <a:off x="5943600" y="4876800"/>
            <a:ext cx="228600" cy="8096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6359" name="Rectangle 91"/>
          <p:cNvSpPr>
            <a:spLocks noChangeArrowheads="1"/>
          </p:cNvSpPr>
          <p:nvPr/>
        </p:nvSpPr>
        <p:spPr bwMode="auto">
          <a:xfrm>
            <a:off x="6629400" y="4876800"/>
            <a:ext cx="228600" cy="8096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6360" name="Rectangle 92"/>
          <p:cNvSpPr>
            <a:spLocks noChangeArrowheads="1"/>
          </p:cNvSpPr>
          <p:nvPr/>
        </p:nvSpPr>
        <p:spPr bwMode="auto">
          <a:xfrm>
            <a:off x="7315200" y="4572000"/>
            <a:ext cx="228600" cy="38576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6361" name="Oval 93"/>
          <p:cNvSpPr>
            <a:spLocks noChangeArrowheads="1"/>
          </p:cNvSpPr>
          <p:nvPr/>
        </p:nvSpPr>
        <p:spPr bwMode="auto">
          <a:xfrm>
            <a:off x="7772400" y="4805363"/>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6362" name="Oval 94"/>
          <p:cNvSpPr>
            <a:spLocks noChangeArrowheads="1"/>
          </p:cNvSpPr>
          <p:nvPr/>
        </p:nvSpPr>
        <p:spPr bwMode="auto">
          <a:xfrm>
            <a:off x="7924800" y="4805363"/>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6363" name="Oval 95"/>
          <p:cNvSpPr>
            <a:spLocks noChangeArrowheads="1"/>
          </p:cNvSpPr>
          <p:nvPr/>
        </p:nvSpPr>
        <p:spPr bwMode="auto">
          <a:xfrm>
            <a:off x="8077200" y="4805363"/>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6364" name="Rectangle 5"/>
          <p:cNvSpPr>
            <a:spLocks/>
          </p:cNvSpPr>
          <p:nvPr/>
        </p:nvSpPr>
        <p:spPr bwMode="auto">
          <a:xfrm>
            <a:off x="5715000" y="2662238"/>
            <a:ext cx="685800" cy="549275"/>
          </a:xfrm>
          <a:prstGeom prst="rect">
            <a:avLst/>
          </a:prstGeom>
          <a:noFill/>
          <a:ln w="9525">
            <a:noFill/>
            <a:miter lim="800000"/>
            <a:headEnd/>
            <a:tailEnd/>
          </a:ln>
        </p:spPr>
        <p:txBody>
          <a:bodyPr lIns="0" tIns="0" rIns="40639" bIns="0">
            <a:spAutoFit/>
          </a:bodyPr>
          <a:lstStyle/>
          <a:p>
            <a:pPr algn="ctr"/>
            <a:r>
              <a:rPr lang="en-US" baseline="0">
                <a:solidFill>
                  <a:srgbClr val="FF0000"/>
                </a:solidFill>
                <a:latin typeface="Times New Roman" pitchFamily="18" charset="0"/>
                <a:cs typeface="Times New Roman" pitchFamily="18" charset="0"/>
                <a:sym typeface="Times New Roman" pitchFamily="18" charset="0"/>
              </a:rPr>
              <a:t>Active</a:t>
            </a:r>
            <a:r>
              <a:rPr lang="en-US" baseline="0">
                <a:latin typeface="Times New Roman" pitchFamily="18" charset="0"/>
                <a:cs typeface="Times New Roman" pitchFamily="18" charset="0"/>
                <a:sym typeface="Times New Roman" pitchFamily="18" charset="0"/>
              </a:rPr>
              <a:t> fridge</a:t>
            </a:r>
          </a:p>
        </p:txBody>
      </p:sp>
      <p:sp>
        <p:nvSpPr>
          <p:cNvPr id="56365" name="Rectangle 5"/>
          <p:cNvSpPr>
            <a:spLocks/>
          </p:cNvSpPr>
          <p:nvPr/>
        </p:nvSpPr>
        <p:spPr bwMode="auto">
          <a:xfrm>
            <a:off x="7162800" y="2667000"/>
            <a:ext cx="762000" cy="549275"/>
          </a:xfrm>
          <a:prstGeom prst="rect">
            <a:avLst/>
          </a:prstGeom>
          <a:noFill/>
          <a:ln w="9525">
            <a:noFill/>
            <a:miter lim="800000"/>
            <a:headEnd/>
            <a:tailEnd/>
          </a:ln>
        </p:spPr>
        <p:txBody>
          <a:bodyPr lIns="0" tIns="0" rIns="40639" bIns="0">
            <a:spAutoFit/>
          </a:bodyPr>
          <a:lstStyle/>
          <a:p>
            <a:pPr algn="ctr"/>
            <a:r>
              <a:rPr lang="en-US" baseline="0">
                <a:solidFill>
                  <a:srgbClr val="FF0000"/>
                </a:solidFill>
                <a:latin typeface="Times New Roman" pitchFamily="18" charset="0"/>
                <a:cs typeface="Times New Roman" pitchFamily="18" charset="0"/>
                <a:sym typeface="Times New Roman" pitchFamily="18" charset="0"/>
              </a:rPr>
              <a:t>Active</a:t>
            </a:r>
            <a:r>
              <a:rPr lang="en-US" baseline="0">
                <a:latin typeface="Times New Roman" pitchFamily="18" charset="0"/>
                <a:cs typeface="Times New Roman" pitchFamily="18" charset="0"/>
                <a:sym typeface="Times New Roman" pitchFamily="18" charset="0"/>
              </a:rPr>
              <a:t> stove</a:t>
            </a:r>
          </a:p>
        </p:txBody>
      </p:sp>
      <p:sp>
        <p:nvSpPr>
          <p:cNvPr id="56366" name="Rectangle 5"/>
          <p:cNvSpPr>
            <a:spLocks/>
          </p:cNvSpPr>
          <p:nvPr/>
        </p:nvSpPr>
        <p:spPr bwMode="auto">
          <a:xfrm>
            <a:off x="6400800" y="2662238"/>
            <a:ext cx="838200" cy="549275"/>
          </a:xfrm>
          <a:prstGeom prst="rect">
            <a:avLst/>
          </a:prstGeom>
          <a:noFill/>
          <a:ln w="9525">
            <a:noFill/>
            <a:miter lim="800000"/>
            <a:headEnd/>
            <a:tailEnd/>
          </a:ln>
        </p:spPr>
        <p:txBody>
          <a:bodyPr lIns="0" tIns="0" rIns="40639" bIns="0">
            <a:spAutoFit/>
          </a:bodyPr>
          <a:lstStyle/>
          <a:p>
            <a:pPr algn="ctr"/>
            <a:r>
              <a:rPr lang="en-US" baseline="0">
                <a:latin typeface="Times New Roman" pitchFamily="18" charset="0"/>
                <a:cs typeface="Times New Roman" pitchFamily="18" charset="0"/>
                <a:sym typeface="Times New Roman" pitchFamily="18" charset="0"/>
              </a:rPr>
              <a:t>Passive fridge</a:t>
            </a:r>
          </a:p>
        </p:txBody>
      </p:sp>
      <p:sp>
        <p:nvSpPr>
          <p:cNvPr id="56367" name="Rectangle 5"/>
          <p:cNvSpPr>
            <a:spLocks/>
          </p:cNvSpPr>
          <p:nvPr/>
        </p:nvSpPr>
        <p:spPr bwMode="auto">
          <a:xfrm>
            <a:off x="5715000" y="5008563"/>
            <a:ext cx="685800" cy="549275"/>
          </a:xfrm>
          <a:prstGeom prst="rect">
            <a:avLst/>
          </a:prstGeom>
          <a:noFill/>
          <a:ln w="9525">
            <a:noFill/>
            <a:miter lim="800000"/>
            <a:headEnd/>
            <a:tailEnd/>
          </a:ln>
        </p:spPr>
        <p:txBody>
          <a:bodyPr lIns="0" tIns="0" rIns="40639" bIns="0">
            <a:spAutoFit/>
          </a:bodyPr>
          <a:lstStyle/>
          <a:p>
            <a:pPr algn="ctr"/>
            <a:r>
              <a:rPr lang="en-US" baseline="0">
                <a:solidFill>
                  <a:srgbClr val="FF0000"/>
                </a:solidFill>
                <a:latin typeface="Times New Roman" pitchFamily="18" charset="0"/>
                <a:cs typeface="Times New Roman" pitchFamily="18" charset="0"/>
                <a:sym typeface="Times New Roman" pitchFamily="18" charset="0"/>
              </a:rPr>
              <a:t>Active</a:t>
            </a:r>
            <a:r>
              <a:rPr lang="en-US" baseline="0">
                <a:latin typeface="Times New Roman" pitchFamily="18" charset="0"/>
                <a:cs typeface="Times New Roman" pitchFamily="18" charset="0"/>
                <a:sym typeface="Times New Roman" pitchFamily="18" charset="0"/>
              </a:rPr>
              <a:t> fridge</a:t>
            </a:r>
          </a:p>
        </p:txBody>
      </p:sp>
      <p:sp>
        <p:nvSpPr>
          <p:cNvPr id="56368" name="Rectangle 5"/>
          <p:cNvSpPr>
            <a:spLocks/>
          </p:cNvSpPr>
          <p:nvPr/>
        </p:nvSpPr>
        <p:spPr bwMode="auto">
          <a:xfrm>
            <a:off x="7162800" y="5013325"/>
            <a:ext cx="762000" cy="549275"/>
          </a:xfrm>
          <a:prstGeom prst="rect">
            <a:avLst/>
          </a:prstGeom>
          <a:noFill/>
          <a:ln w="9525">
            <a:noFill/>
            <a:miter lim="800000"/>
            <a:headEnd/>
            <a:tailEnd/>
          </a:ln>
        </p:spPr>
        <p:txBody>
          <a:bodyPr lIns="0" tIns="0" rIns="40639" bIns="0">
            <a:spAutoFit/>
          </a:bodyPr>
          <a:lstStyle/>
          <a:p>
            <a:pPr algn="ctr"/>
            <a:r>
              <a:rPr lang="en-US" baseline="0">
                <a:solidFill>
                  <a:srgbClr val="FF0000"/>
                </a:solidFill>
                <a:latin typeface="Times New Roman" pitchFamily="18" charset="0"/>
                <a:cs typeface="Times New Roman" pitchFamily="18" charset="0"/>
                <a:sym typeface="Times New Roman" pitchFamily="18" charset="0"/>
              </a:rPr>
              <a:t>Active</a:t>
            </a:r>
            <a:r>
              <a:rPr lang="en-US" baseline="0">
                <a:latin typeface="Times New Roman" pitchFamily="18" charset="0"/>
                <a:cs typeface="Times New Roman" pitchFamily="18" charset="0"/>
                <a:sym typeface="Times New Roman" pitchFamily="18" charset="0"/>
              </a:rPr>
              <a:t> stove</a:t>
            </a:r>
          </a:p>
        </p:txBody>
      </p:sp>
      <p:sp>
        <p:nvSpPr>
          <p:cNvPr id="56369" name="Rectangle 5"/>
          <p:cNvSpPr>
            <a:spLocks/>
          </p:cNvSpPr>
          <p:nvPr/>
        </p:nvSpPr>
        <p:spPr bwMode="auto">
          <a:xfrm>
            <a:off x="6400800" y="5008563"/>
            <a:ext cx="838200" cy="549275"/>
          </a:xfrm>
          <a:prstGeom prst="rect">
            <a:avLst/>
          </a:prstGeom>
          <a:noFill/>
          <a:ln w="9525">
            <a:noFill/>
            <a:miter lim="800000"/>
            <a:headEnd/>
            <a:tailEnd/>
          </a:ln>
        </p:spPr>
        <p:txBody>
          <a:bodyPr lIns="0" tIns="0" rIns="40639" bIns="0">
            <a:spAutoFit/>
          </a:bodyPr>
          <a:lstStyle/>
          <a:p>
            <a:pPr algn="ctr"/>
            <a:r>
              <a:rPr lang="en-US" baseline="0">
                <a:latin typeface="Times New Roman" pitchFamily="18" charset="0"/>
                <a:cs typeface="Times New Roman" pitchFamily="18" charset="0"/>
                <a:sym typeface="Times New Roman" pitchFamily="18" charset="0"/>
              </a:rPr>
              <a:t>Passive fridge</a:t>
            </a:r>
          </a:p>
        </p:txBody>
      </p:sp>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20</a:t>
            </a:fld>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5"/>
          <p:cNvSpPr>
            <a:spLocks/>
          </p:cNvSpPr>
          <p:nvPr/>
        </p:nvSpPr>
        <p:spPr bwMode="auto">
          <a:xfrm>
            <a:off x="0" y="1247001"/>
            <a:ext cx="9144000" cy="261610"/>
          </a:xfrm>
          <a:prstGeom prst="rect">
            <a:avLst/>
          </a:prstGeom>
          <a:noFill/>
          <a:ln w="9525">
            <a:noFill/>
            <a:miter lim="800000"/>
            <a:headEnd/>
            <a:tailEnd/>
          </a:ln>
        </p:spPr>
        <p:txBody>
          <a:bodyPr wrap="square" lIns="0" tIns="0" rIns="40639" bIns="0">
            <a:spAutoFit/>
          </a:bodyPr>
          <a:lstStyle/>
          <a:p>
            <a:pPr algn="ctr"/>
            <a:r>
              <a:rPr lang="en-US" sz="1700" baseline="0" dirty="0" smtClean="0">
                <a:latin typeface="Times New Roman" pitchFamily="18" charset="0"/>
                <a:cs typeface="Times New Roman" pitchFamily="18" charset="0"/>
                <a:sym typeface="Times New Roman" pitchFamily="18" charset="0"/>
              </a:rPr>
              <a:t>Inspired </a:t>
            </a:r>
            <a:r>
              <a:rPr lang="en-US" sz="1700" baseline="0" dirty="0">
                <a:latin typeface="Times New Roman" pitchFamily="18" charset="0"/>
                <a:cs typeface="Times New Roman" pitchFamily="18" charset="0"/>
                <a:sym typeface="Times New Roman" pitchFamily="18" charset="0"/>
              </a:rPr>
              <a:t>by “Spatial </a:t>
            </a:r>
            <a:r>
              <a:rPr lang="en-US" sz="1700" baseline="0" dirty="0" smtClean="0">
                <a:latin typeface="Times New Roman" pitchFamily="18" charset="0"/>
                <a:cs typeface="Times New Roman" pitchFamily="18" charset="0"/>
                <a:sym typeface="Times New Roman" pitchFamily="18" charset="0"/>
              </a:rPr>
              <a:t>Pyramid</a:t>
            </a:r>
            <a:r>
              <a:rPr lang="en-US" sz="1700" baseline="0" dirty="0">
                <a:latin typeface="Times New Roman" pitchFamily="18" charset="0"/>
                <a:cs typeface="Times New Roman" pitchFamily="18" charset="0"/>
                <a:sym typeface="Times New Roman" pitchFamily="18" charset="0"/>
              </a:rPr>
              <a:t>” CVPR’06 and “Pyramid Match Kernels” ICCV’05</a:t>
            </a:r>
          </a:p>
        </p:txBody>
      </p:sp>
      <p:sp>
        <p:nvSpPr>
          <p:cNvPr id="57346" name="Rectangle 2"/>
          <p:cNvSpPr>
            <a:spLocks noGrp="1" noChangeArrowheads="1"/>
          </p:cNvSpPr>
          <p:nvPr>
            <p:ph type="title" idx="4294967295"/>
          </p:nvPr>
        </p:nvSpPr>
        <p:spPr>
          <a:xfrm>
            <a:off x="457200" y="274638"/>
            <a:ext cx="8229600" cy="1096962"/>
          </a:xfrm>
        </p:spPr>
        <p:txBody>
          <a:bodyPr/>
          <a:lstStyle/>
          <a:p>
            <a:r>
              <a:rPr lang="en-US" sz="3400" dirty="0" smtClean="0">
                <a:cs typeface="ＭＳ Ｐゴシック"/>
              </a:rPr>
              <a:t>Temporal pyramid</a:t>
            </a:r>
            <a:br>
              <a:rPr lang="en-US" sz="3400" dirty="0" smtClean="0">
                <a:cs typeface="ＭＳ Ｐゴシック"/>
              </a:rPr>
            </a:br>
            <a:r>
              <a:rPr lang="en-US" sz="2000" dirty="0" smtClean="0">
                <a:solidFill>
                  <a:schemeClr val="tx1"/>
                </a:solidFill>
                <a:cs typeface="ＭＳ Ｐゴシック"/>
                <a:sym typeface="Times New Roman" pitchFamily="18" charset="0"/>
              </a:rPr>
              <a:t>Coarse to fine correspondence matching with a multi-layer pyramid</a:t>
            </a:r>
            <a:br>
              <a:rPr lang="en-US" sz="2000" dirty="0" smtClean="0">
                <a:solidFill>
                  <a:schemeClr val="tx1"/>
                </a:solidFill>
                <a:cs typeface="ＭＳ Ｐゴシック"/>
                <a:sym typeface="Times New Roman" pitchFamily="18" charset="0"/>
              </a:rPr>
            </a:br>
            <a:endParaRPr lang="en-US" sz="2000" dirty="0" smtClean="0">
              <a:solidFill>
                <a:schemeClr val="tx1"/>
              </a:solidFill>
              <a:cs typeface="ＭＳ Ｐゴシック"/>
              <a:sym typeface="Times New Roman" pitchFamily="18" charset="0"/>
            </a:endParaRPr>
          </a:p>
        </p:txBody>
      </p:sp>
      <p:sp>
        <p:nvSpPr>
          <p:cNvPr id="57347" name="Rectangle 5"/>
          <p:cNvSpPr>
            <a:spLocks/>
          </p:cNvSpPr>
          <p:nvPr/>
        </p:nvSpPr>
        <p:spPr bwMode="auto">
          <a:xfrm>
            <a:off x="5867400" y="5562600"/>
            <a:ext cx="2590800" cy="549275"/>
          </a:xfrm>
          <a:prstGeom prst="rect">
            <a:avLst/>
          </a:prstGeom>
          <a:noFill/>
          <a:ln w="9525">
            <a:noFill/>
            <a:miter lim="800000"/>
            <a:headEnd/>
            <a:tailEnd/>
          </a:ln>
        </p:spPr>
        <p:txBody>
          <a:bodyPr lIns="0" tIns="0" rIns="40639" bIns="0">
            <a:spAutoFit/>
          </a:bodyPr>
          <a:lstStyle/>
          <a:p>
            <a:pPr algn="ctr"/>
            <a:r>
              <a:rPr lang="en-US" baseline="0" dirty="0">
                <a:latin typeface="Times New Roman" pitchFamily="18" charset="0"/>
                <a:cs typeface="Times New Roman" pitchFamily="18" charset="0"/>
                <a:sym typeface="Times New Roman" pitchFamily="18" charset="0"/>
              </a:rPr>
              <a:t>Temporal pyramid descriptor</a:t>
            </a:r>
          </a:p>
        </p:txBody>
      </p:sp>
      <p:sp>
        <p:nvSpPr>
          <p:cNvPr id="57348" name="AutoShape 39"/>
          <p:cNvSpPr>
            <a:spLocks noChangeArrowheads="1"/>
          </p:cNvSpPr>
          <p:nvPr/>
        </p:nvSpPr>
        <p:spPr bwMode="auto">
          <a:xfrm>
            <a:off x="5257800" y="4724400"/>
            <a:ext cx="685800" cy="457200"/>
          </a:xfrm>
          <a:prstGeom prst="rightArrow">
            <a:avLst>
              <a:gd name="adj1" fmla="val 50000"/>
              <a:gd name="adj2" fmla="val 37500"/>
            </a:avLst>
          </a:prstGeom>
          <a:solidFill>
            <a:schemeClr val="accent1"/>
          </a:solidFill>
          <a:ln w="9525">
            <a:solidFill>
              <a:schemeClr val="tx1"/>
            </a:solidFill>
            <a:miter lim="800000"/>
            <a:headEnd/>
            <a:tailEnd/>
          </a:ln>
        </p:spPr>
        <p:txBody>
          <a:bodyPr wrap="none" anchor="ctr"/>
          <a:lstStyle/>
          <a:p>
            <a:endParaRPr lang="en-US"/>
          </a:p>
        </p:txBody>
      </p:sp>
      <p:sp>
        <p:nvSpPr>
          <p:cNvPr id="57350" name="Rectangle 3"/>
          <p:cNvSpPr>
            <a:spLocks noChangeArrowheads="1"/>
          </p:cNvSpPr>
          <p:nvPr/>
        </p:nvSpPr>
        <p:spPr bwMode="auto">
          <a:xfrm>
            <a:off x="762000" y="3305175"/>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7351" name="Rectangle 4"/>
          <p:cNvSpPr>
            <a:spLocks noChangeArrowheads="1"/>
          </p:cNvSpPr>
          <p:nvPr/>
        </p:nvSpPr>
        <p:spPr bwMode="auto">
          <a:xfrm>
            <a:off x="914400" y="3457575"/>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7352" name="Rectangle 5"/>
          <p:cNvSpPr>
            <a:spLocks noChangeArrowheads="1"/>
          </p:cNvSpPr>
          <p:nvPr/>
        </p:nvSpPr>
        <p:spPr bwMode="auto">
          <a:xfrm>
            <a:off x="1066800" y="3609975"/>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7353" name="Rectangle 4"/>
          <p:cNvSpPr>
            <a:spLocks noChangeArrowheads="1"/>
          </p:cNvSpPr>
          <p:nvPr/>
        </p:nvSpPr>
        <p:spPr bwMode="auto">
          <a:xfrm>
            <a:off x="1219200" y="3762375"/>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7354" name="Rectangle 5"/>
          <p:cNvSpPr>
            <a:spLocks noChangeArrowheads="1"/>
          </p:cNvSpPr>
          <p:nvPr/>
        </p:nvSpPr>
        <p:spPr bwMode="auto">
          <a:xfrm>
            <a:off x="1371600" y="3914775"/>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7356" name="Rectangle 2"/>
          <p:cNvSpPr>
            <a:spLocks noChangeArrowheads="1"/>
          </p:cNvSpPr>
          <p:nvPr/>
        </p:nvSpPr>
        <p:spPr bwMode="auto">
          <a:xfrm>
            <a:off x="1524000" y="4067175"/>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7357" name="Rectangle 3"/>
          <p:cNvSpPr>
            <a:spLocks noChangeArrowheads="1"/>
          </p:cNvSpPr>
          <p:nvPr/>
        </p:nvSpPr>
        <p:spPr bwMode="auto">
          <a:xfrm>
            <a:off x="1676400" y="4219575"/>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7358" name="Rectangle 4"/>
          <p:cNvSpPr>
            <a:spLocks noChangeArrowheads="1"/>
          </p:cNvSpPr>
          <p:nvPr/>
        </p:nvSpPr>
        <p:spPr bwMode="auto">
          <a:xfrm>
            <a:off x="1828800" y="4371975"/>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7359" name="Rectangle 5"/>
          <p:cNvSpPr>
            <a:spLocks noChangeArrowheads="1"/>
          </p:cNvSpPr>
          <p:nvPr/>
        </p:nvSpPr>
        <p:spPr bwMode="auto">
          <a:xfrm>
            <a:off x="1981200" y="4524375"/>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7360" name="Rectangle 4"/>
          <p:cNvSpPr>
            <a:spLocks noChangeArrowheads="1"/>
          </p:cNvSpPr>
          <p:nvPr/>
        </p:nvSpPr>
        <p:spPr bwMode="auto">
          <a:xfrm>
            <a:off x="2133600" y="4676775"/>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7361" name="Rectangle 5"/>
          <p:cNvSpPr>
            <a:spLocks noChangeArrowheads="1"/>
          </p:cNvSpPr>
          <p:nvPr/>
        </p:nvSpPr>
        <p:spPr bwMode="auto">
          <a:xfrm>
            <a:off x="2286000" y="4829175"/>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7367" name="Line 117"/>
          <p:cNvSpPr>
            <a:spLocks noChangeShapeType="1"/>
          </p:cNvSpPr>
          <p:nvPr/>
        </p:nvSpPr>
        <p:spPr bwMode="auto">
          <a:xfrm>
            <a:off x="6096000" y="4419600"/>
            <a:ext cx="0" cy="990600"/>
          </a:xfrm>
          <a:prstGeom prst="line">
            <a:avLst/>
          </a:prstGeom>
          <a:noFill/>
          <a:ln w="25400">
            <a:solidFill>
              <a:schemeClr val="tx1"/>
            </a:solidFill>
            <a:round/>
            <a:headEnd/>
            <a:tailEnd/>
          </a:ln>
        </p:spPr>
        <p:txBody>
          <a:bodyPr/>
          <a:lstStyle/>
          <a:p>
            <a:endParaRPr lang="en-US"/>
          </a:p>
        </p:txBody>
      </p:sp>
      <p:sp>
        <p:nvSpPr>
          <p:cNvPr id="57368" name="Line 118"/>
          <p:cNvSpPr>
            <a:spLocks noChangeShapeType="1"/>
          </p:cNvSpPr>
          <p:nvPr/>
        </p:nvSpPr>
        <p:spPr bwMode="auto">
          <a:xfrm>
            <a:off x="6096000" y="5410200"/>
            <a:ext cx="2286000" cy="0"/>
          </a:xfrm>
          <a:prstGeom prst="line">
            <a:avLst/>
          </a:prstGeom>
          <a:noFill/>
          <a:ln w="25400">
            <a:solidFill>
              <a:schemeClr val="tx1"/>
            </a:solidFill>
            <a:round/>
            <a:headEnd/>
            <a:tailEnd/>
          </a:ln>
        </p:spPr>
        <p:txBody>
          <a:bodyPr/>
          <a:lstStyle/>
          <a:p>
            <a:endParaRPr lang="en-US"/>
          </a:p>
        </p:txBody>
      </p:sp>
      <p:sp>
        <p:nvSpPr>
          <p:cNvPr id="57369" name="Rectangle 119"/>
          <p:cNvSpPr>
            <a:spLocks noChangeArrowheads="1"/>
          </p:cNvSpPr>
          <p:nvPr/>
        </p:nvSpPr>
        <p:spPr bwMode="auto">
          <a:xfrm>
            <a:off x="6096000" y="5334000"/>
            <a:ext cx="228600" cy="76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7370" name="Rectangle 120"/>
          <p:cNvSpPr>
            <a:spLocks noChangeArrowheads="1"/>
          </p:cNvSpPr>
          <p:nvPr/>
        </p:nvSpPr>
        <p:spPr bwMode="auto">
          <a:xfrm>
            <a:off x="6400800" y="5181600"/>
            <a:ext cx="228600" cy="228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7371" name="Rectangle 121"/>
          <p:cNvSpPr>
            <a:spLocks noChangeArrowheads="1"/>
          </p:cNvSpPr>
          <p:nvPr/>
        </p:nvSpPr>
        <p:spPr bwMode="auto">
          <a:xfrm>
            <a:off x="6705600" y="5334000"/>
            <a:ext cx="228600" cy="76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7372" name="Oval 122"/>
          <p:cNvSpPr>
            <a:spLocks noChangeArrowheads="1"/>
          </p:cNvSpPr>
          <p:nvPr/>
        </p:nvSpPr>
        <p:spPr bwMode="auto">
          <a:xfrm>
            <a:off x="7924800" y="5257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7373" name="Oval 123"/>
          <p:cNvSpPr>
            <a:spLocks noChangeArrowheads="1"/>
          </p:cNvSpPr>
          <p:nvPr/>
        </p:nvSpPr>
        <p:spPr bwMode="auto">
          <a:xfrm>
            <a:off x="8077200" y="5257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7374" name="Oval 124"/>
          <p:cNvSpPr>
            <a:spLocks noChangeArrowheads="1"/>
          </p:cNvSpPr>
          <p:nvPr/>
        </p:nvSpPr>
        <p:spPr bwMode="auto">
          <a:xfrm>
            <a:off x="8229600" y="5257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7375" name="Rectangle 125"/>
          <p:cNvSpPr>
            <a:spLocks noChangeArrowheads="1"/>
          </p:cNvSpPr>
          <p:nvPr/>
        </p:nvSpPr>
        <p:spPr bwMode="auto">
          <a:xfrm>
            <a:off x="7010400" y="4876800"/>
            <a:ext cx="228600" cy="533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7376" name="Rectangle 126"/>
          <p:cNvSpPr>
            <a:spLocks noChangeArrowheads="1"/>
          </p:cNvSpPr>
          <p:nvPr/>
        </p:nvSpPr>
        <p:spPr bwMode="auto">
          <a:xfrm>
            <a:off x="7315200" y="5181600"/>
            <a:ext cx="228600" cy="228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7377" name="Rectangle 127"/>
          <p:cNvSpPr>
            <a:spLocks noChangeArrowheads="1"/>
          </p:cNvSpPr>
          <p:nvPr/>
        </p:nvSpPr>
        <p:spPr bwMode="auto">
          <a:xfrm>
            <a:off x="7620000" y="5029200"/>
            <a:ext cx="2286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7378" name="Rectangle 5"/>
          <p:cNvSpPr>
            <a:spLocks/>
          </p:cNvSpPr>
          <p:nvPr/>
        </p:nvSpPr>
        <p:spPr bwMode="auto">
          <a:xfrm>
            <a:off x="457200" y="5334000"/>
            <a:ext cx="1371600" cy="369332"/>
          </a:xfrm>
          <a:prstGeom prst="rect">
            <a:avLst/>
          </a:prstGeom>
          <a:noFill/>
          <a:ln w="9525">
            <a:noFill/>
            <a:miter lim="800000"/>
            <a:headEnd/>
            <a:tailEnd/>
          </a:ln>
        </p:spPr>
        <p:txBody>
          <a:bodyPr wrap="square" lIns="0" tIns="0" rIns="40639" bIns="0">
            <a:spAutoFit/>
          </a:bodyPr>
          <a:lstStyle/>
          <a:p>
            <a:pPr algn="ctr"/>
            <a:r>
              <a:rPr lang="en-US" sz="2400" baseline="0" dirty="0">
                <a:latin typeface="Times New Roman" pitchFamily="18" charset="0"/>
                <a:cs typeface="Times New Roman" pitchFamily="18" charset="0"/>
                <a:sym typeface="Times New Roman" pitchFamily="18" charset="0"/>
              </a:rPr>
              <a:t>Video clip</a:t>
            </a:r>
          </a:p>
        </p:txBody>
      </p:sp>
      <p:sp>
        <p:nvSpPr>
          <p:cNvPr id="84" name="Rectangle 5"/>
          <p:cNvSpPr>
            <a:spLocks/>
          </p:cNvSpPr>
          <p:nvPr/>
        </p:nvSpPr>
        <p:spPr bwMode="auto">
          <a:xfrm>
            <a:off x="7924800" y="3810000"/>
            <a:ext cx="1066800" cy="619125"/>
          </a:xfrm>
          <a:prstGeom prst="rect">
            <a:avLst/>
          </a:prstGeom>
          <a:solidFill>
            <a:schemeClr val="accent1"/>
          </a:solidFill>
          <a:ln w="9525">
            <a:solidFill>
              <a:schemeClr val="tx1"/>
            </a:solidFill>
            <a:miter lim="800000"/>
            <a:headEnd/>
            <a:tailEnd/>
          </a:ln>
        </p:spPr>
        <p:txBody>
          <a:bodyPr lIns="0" tIns="0" rIns="40639" bIns="0">
            <a:spAutoFit/>
          </a:bodyPr>
          <a:lstStyle/>
          <a:p>
            <a:pPr algn="ctr"/>
            <a:r>
              <a:rPr lang="en-US" sz="2000" baseline="0" dirty="0">
                <a:latin typeface="Times New Roman" pitchFamily="18" charset="0"/>
                <a:cs typeface="Times New Roman" pitchFamily="18" charset="0"/>
                <a:sym typeface="Times New Roman" pitchFamily="18" charset="0"/>
              </a:rPr>
              <a:t>SVM classifier</a:t>
            </a:r>
          </a:p>
        </p:txBody>
      </p:sp>
      <p:sp>
        <p:nvSpPr>
          <p:cNvPr id="57362" name="AutoShape 63"/>
          <p:cNvSpPr>
            <a:spLocks/>
          </p:cNvSpPr>
          <p:nvPr/>
        </p:nvSpPr>
        <p:spPr bwMode="auto">
          <a:xfrm rot="18900000">
            <a:off x="1689768" y="3006208"/>
            <a:ext cx="183963" cy="856689"/>
          </a:xfrm>
          <a:prstGeom prst="rightBrace">
            <a:avLst>
              <a:gd name="adj1" fmla="val 58333"/>
              <a:gd name="adj2" fmla="val 47319"/>
            </a:avLst>
          </a:prstGeom>
          <a:noFill/>
          <a:ln w="9525">
            <a:solidFill>
              <a:schemeClr val="tx1"/>
            </a:solidFill>
            <a:round/>
            <a:headEnd/>
            <a:tailEnd/>
          </a:ln>
        </p:spPr>
        <p:txBody>
          <a:bodyPr wrap="none" anchor="ctr"/>
          <a:lstStyle/>
          <a:p>
            <a:endParaRPr lang="en-US"/>
          </a:p>
        </p:txBody>
      </p:sp>
      <p:pic>
        <p:nvPicPr>
          <p:cNvPr id="98" name="Picture 9"/>
          <p:cNvPicPr>
            <a:picLocks noChangeAspect="1" noChangeArrowheads="1"/>
          </p:cNvPicPr>
          <p:nvPr/>
        </p:nvPicPr>
        <p:blipFill>
          <a:blip r:embed="rId3"/>
          <a:srcRect/>
          <a:stretch>
            <a:fillRect/>
          </a:stretch>
        </p:blipFill>
        <p:spPr bwMode="auto">
          <a:xfrm>
            <a:off x="1953985" y="3017111"/>
            <a:ext cx="72584" cy="227584"/>
          </a:xfrm>
          <a:prstGeom prst="rect">
            <a:avLst/>
          </a:prstGeom>
          <a:noFill/>
          <a:ln w="9525">
            <a:noFill/>
            <a:miter lim="800000"/>
            <a:headEnd/>
            <a:tailEnd/>
          </a:ln>
        </p:spPr>
      </p:pic>
      <p:pic>
        <p:nvPicPr>
          <p:cNvPr id="99" name="Picture 12"/>
          <p:cNvPicPr>
            <a:picLocks noChangeAspect="1" noChangeArrowheads="1"/>
          </p:cNvPicPr>
          <p:nvPr/>
        </p:nvPicPr>
        <p:blipFill>
          <a:blip r:embed="rId4"/>
          <a:srcRect/>
          <a:stretch>
            <a:fillRect/>
          </a:stretch>
        </p:blipFill>
        <p:spPr bwMode="auto">
          <a:xfrm>
            <a:off x="2139964" y="2984599"/>
            <a:ext cx="155241" cy="291592"/>
          </a:xfrm>
          <a:prstGeom prst="rect">
            <a:avLst/>
          </a:prstGeom>
          <a:noFill/>
          <a:ln w="9525">
            <a:noFill/>
            <a:miter lim="800000"/>
            <a:headEnd/>
            <a:tailEnd/>
          </a:ln>
        </p:spPr>
      </p:pic>
      <p:pic>
        <p:nvPicPr>
          <p:cNvPr id="100" name="Picture 16"/>
          <p:cNvPicPr>
            <a:picLocks noChangeAspect="1" noChangeArrowheads="1"/>
          </p:cNvPicPr>
          <p:nvPr/>
        </p:nvPicPr>
        <p:blipFill>
          <a:blip r:embed="rId5"/>
          <a:srcRect/>
          <a:stretch>
            <a:fillRect/>
          </a:stretch>
        </p:blipFill>
        <p:spPr bwMode="auto">
          <a:xfrm>
            <a:off x="2053174" y="2740759"/>
            <a:ext cx="128894" cy="211328"/>
          </a:xfrm>
          <a:prstGeom prst="rect">
            <a:avLst/>
          </a:prstGeom>
          <a:noFill/>
          <a:ln w="9525">
            <a:noFill/>
            <a:miter lim="800000"/>
            <a:headEnd/>
            <a:tailEnd/>
          </a:ln>
        </p:spPr>
      </p:pic>
      <p:sp>
        <p:nvSpPr>
          <p:cNvPr id="101" name="Oval 19"/>
          <p:cNvSpPr>
            <a:spLocks noChangeArrowheads="1"/>
          </p:cNvSpPr>
          <p:nvPr/>
        </p:nvSpPr>
        <p:spPr bwMode="auto">
          <a:xfrm>
            <a:off x="1867194" y="2659479"/>
            <a:ext cx="731520" cy="731520"/>
          </a:xfrm>
          <a:prstGeom prst="ellipse">
            <a:avLst/>
          </a:prstGeom>
          <a:noFill/>
          <a:ln w="25400">
            <a:solidFill>
              <a:schemeClr val="tx1"/>
            </a:solidFill>
            <a:round/>
            <a:headEnd/>
            <a:tailEnd/>
          </a:ln>
        </p:spPr>
        <p:txBody>
          <a:bodyPr wrap="none" anchor="ctr"/>
          <a:lstStyle/>
          <a:p>
            <a:endParaRPr lang="en-US"/>
          </a:p>
        </p:txBody>
      </p:sp>
      <p:sp>
        <p:nvSpPr>
          <p:cNvPr id="107" name="Rectangle 3"/>
          <p:cNvSpPr>
            <a:spLocks noChangeArrowheads="1"/>
          </p:cNvSpPr>
          <p:nvPr/>
        </p:nvSpPr>
        <p:spPr bwMode="auto">
          <a:xfrm>
            <a:off x="2438400" y="4981575"/>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8" name="Rectangle 4"/>
          <p:cNvSpPr>
            <a:spLocks noChangeArrowheads="1"/>
          </p:cNvSpPr>
          <p:nvPr/>
        </p:nvSpPr>
        <p:spPr bwMode="auto">
          <a:xfrm>
            <a:off x="2590800" y="5133975"/>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9" name="Rectangle 5"/>
          <p:cNvSpPr>
            <a:spLocks noChangeArrowheads="1"/>
          </p:cNvSpPr>
          <p:nvPr/>
        </p:nvSpPr>
        <p:spPr bwMode="auto">
          <a:xfrm>
            <a:off x="2743200" y="5286375"/>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10" name="Rectangle 4"/>
          <p:cNvSpPr>
            <a:spLocks noChangeArrowheads="1"/>
          </p:cNvSpPr>
          <p:nvPr/>
        </p:nvSpPr>
        <p:spPr bwMode="auto">
          <a:xfrm>
            <a:off x="2895600" y="5438775"/>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11" name="Rectangle 5"/>
          <p:cNvSpPr>
            <a:spLocks noChangeArrowheads="1"/>
          </p:cNvSpPr>
          <p:nvPr/>
        </p:nvSpPr>
        <p:spPr bwMode="auto">
          <a:xfrm>
            <a:off x="3048000" y="5591175"/>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22" name="AutoShape 63"/>
          <p:cNvSpPr>
            <a:spLocks/>
          </p:cNvSpPr>
          <p:nvPr/>
        </p:nvSpPr>
        <p:spPr bwMode="auto">
          <a:xfrm rot="18900000">
            <a:off x="2337174" y="3667686"/>
            <a:ext cx="183963" cy="856689"/>
          </a:xfrm>
          <a:prstGeom prst="rightBrace">
            <a:avLst>
              <a:gd name="adj1" fmla="val 58333"/>
              <a:gd name="adj2" fmla="val 47319"/>
            </a:avLst>
          </a:prstGeom>
          <a:noFill/>
          <a:ln w="9525">
            <a:solidFill>
              <a:schemeClr val="tx1"/>
            </a:solidFill>
            <a:round/>
            <a:headEnd/>
            <a:tailEnd/>
          </a:ln>
        </p:spPr>
        <p:txBody>
          <a:bodyPr wrap="none" anchor="ctr"/>
          <a:lstStyle/>
          <a:p>
            <a:endParaRPr lang="en-US"/>
          </a:p>
        </p:txBody>
      </p:sp>
      <p:pic>
        <p:nvPicPr>
          <p:cNvPr id="124" name="Picture 6"/>
          <p:cNvPicPr>
            <a:picLocks noChangeAspect="1" noChangeArrowheads="1"/>
          </p:cNvPicPr>
          <p:nvPr/>
        </p:nvPicPr>
        <p:blipFill>
          <a:blip r:embed="rId6"/>
          <a:srcRect/>
          <a:stretch>
            <a:fillRect/>
          </a:stretch>
        </p:blipFill>
        <p:spPr bwMode="auto">
          <a:xfrm>
            <a:off x="2819400" y="3734816"/>
            <a:ext cx="87824" cy="227584"/>
          </a:xfrm>
          <a:prstGeom prst="rect">
            <a:avLst/>
          </a:prstGeom>
          <a:noFill/>
          <a:ln w="9525">
            <a:noFill/>
            <a:miter lim="800000"/>
            <a:headEnd/>
            <a:tailEnd/>
          </a:ln>
        </p:spPr>
      </p:pic>
      <p:pic>
        <p:nvPicPr>
          <p:cNvPr id="128" name="Picture 16"/>
          <p:cNvPicPr>
            <a:picLocks noChangeAspect="1" noChangeArrowheads="1"/>
          </p:cNvPicPr>
          <p:nvPr/>
        </p:nvPicPr>
        <p:blipFill>
          <a:blip r:embed="rId5"/>
          <a:srcRect/>
          <a:stretch>
            <a:fillRect/>
          </a:stretch>
        </p:blipFill>
        <p:spPr bwMode="auto">
          <a:xfrm>
            <a:off x="2700580" y="3402237"/>
            <a:ext cx="128894" cy="211328"/>
          </a:xfrm>
          <a:prstGeom prst="rect">
            <a:avLst/>
          </a:prstGeom>
          <a:noFill/>
          <a:ln w="9525">
            <a:noFill/>
            <a:miter lim="800000"/>
            <a:headEnd/>
            <a:tailEnd/>
          </a:ln>
        </p:spPr>
      </p:pic>
      <p:sp>
        <p:nvSpPr>
          <p:cNvPr id="129" name="Oval 19"/>
          <p:cNvSpPr>
            <a:spLocks noChangeArrowheads="1"/>
          </p:cNvSpPr>
          <p:nvPr/>
        </p:nvSpPr>
        <p:spPr bwMode="auto">
          <a:xfrm>
            <a:off x="2514600" y="3320957"/>
            <a:ext cx="731520" cy="731520"/>
          </a:xfrm>
          <a:prstGeom prst="ellipse">
            <a:avLst/>
          </a:prstGeom>
          <a:noFill/>
          <a:ln w="25400">
            <a:solidFill>
              <a:schemeClr val="tx1"/>
            </a:solidFill>
            <a:round/>
            <a:headEnd/>
            <a:tailEnd/>
          </a:ln>
        </p:spPr>
        <p:txBody>
          <a:bodyPr wrap="none" anchor="ctr"/>
          <a:lstStyle/>
          <a:p>
            <a:endParaRPr lang="en-US"/>
          </a:p>
        </p:txBody>
      </p:sp>
      <p:sp>
        <p:nvSpPr>
          <p:cNvPr id="140" name="AutoShape 63"/>
          <p:cNvSpPr>
            <a:spLocks/>
          </p:cNvSpPr>
          <p:nvPr/>
        </p:nvSpPr>
        <p:spPr bwMode="auto">
          <a:xfrm rot="18900000">
            <a:off x="2971800" y="4337704"/>
            <a:ext cx="183963" cy="856689"/>
          </a:xfrm>
          <a:prstGeom prst="rightBrace">
            <a:avLst>
              <a:gd name="adj1" fmla="val 58333"/>
              <a:gd name="adj2" fmla="val 47319"/>
            </a:avLst>
          </a:prstGeom>
          <a:noFill/>
          <a:ln w="9525">
            <a:solidFill>
              <a:schemeClr val="tx1"/>
            </a:solidFill>
            <a:round/>
            <a:headEnd/>
            <a:tailEnd/>
          </a:ln>
        </p:spPr>
        <p:txBody>
          <a:bodyPr wrap="none" anchor="ctr"/>
          <a:lstStyle/>
          <a:p>
            <a:endParaRPr lang="en-US"/>
          </a:p>
        </p:txBody>
      </p:sp>
      <p:pic>
        <p:nvPicPr>
          <p:cNvPr id="142" name="Picture 6"/>
          <p:cNvPicPr>
            <a:picLocks noChangeAspect="1" noChangeArrowheads="1"/>
          </p:cNvPicPr>
          <p:nvPr/>
        </p:nvPicPr>
        <p:blipFill>
          <a:blip r:embed="rId6"/>
          <a:srcRect/>
          <a:stretch>
            <a:fillRect/>
          </a:stretch>
        </p:blipFill>
        <p:spPr bwMode="auto">
          <a:xfrm>
            <a:off x="3595577" y="4088511"/>
            <a:ext cx="87824" cy="227584"/>
          </a:xfrm>
          <a:prstGeom prst="rect">
            <a:avLst/>
          </a:prstGeom>
          <a:noFill/>
          <a:ln w="9525">
            <a:noFill/>
            <a:miter lim="800000"/>
            <a:headEnd/>
            <a:tailEnd/>
          </a:ln>
        </p:spPr>
      </p:pic>
      <p:pic>
        <p:nvPicPr>
          <p:cNvPr id="145" name="Picture 12"/>
          <p:cNvPicPr>
            <a:picLocks noChangeAspect="1" noChangeArrowheads="1"/>
          </p:cNvPicPr>
          <p:nvPr/>
        </p:nvPicPr>
        <p:blipFill>
          <a:blip r:embed="rId4"/>
          <a:srcRect/>
          <a:stretch>
            <a:fillRect/>
          </a:stretch>
        </p:blipFill>
        <p:spPr bwMode="auto">
          <a:xfrm>
            <a:off x="3421996" y="4316095"/>
            <a:ext cx="155241" cy="291592"/>
          </a:xfrm>
          <a:prstGeom prst="rect">
            <a:avLst/>
          </a:prstGeom>
          <a:noFill/>
          <a:ln w="9525">
            <a:noFill/>
            <a:miter lim="800000"/>
            <a:headEnd/>
            <a:tailEnd/>
          </a:ln>
        </p:spPr>
      </p:pic>
      <p:sp>
        <p:nvSpPr>
          <p:cNvPr id="147" name="Oval 19"/>
          <p:cNvSpPr>
            <a:spLocks noChangeArrowheads="1"/>
          </p:cNvSpPr>
          <p:nvPr/>
        </p:nvSpPr>
        <p:spPr bwMode="auto">
          <a:xfrm>
            <a:off x="3149226" y="3990975"/>
            <a:ext cx="731520" cy="731520"/>
          </a:xfrm>
          <a:prstGeom prst="ellipse">
            <a:avLst/>
          </a:prstGeom>
          <a:noFill/>
          <a:ln w="25400">
            <a:solidFill>
              <a:schemeClr val="tx1"/>
            </a:solidFill>
            <a:round/>
            <a:headEnd/>
            <a:tailEnd/>
          </a:ln>
        </p:spPr>
        <p:txBody>
          <a:bodyPr wrap="none" anchor="ctr"/>
          <a:lstStyle/>
          <a:p>
            <a:endParaRPr lang="en-US"/>
          </a:p>
        </p:txBody>
      </p:sp>
      <p:sp>
        <p:nvSpPr>
          <p:cNvPr id="149" name="AutoShape 63"/>
          <p:cNvSpPr>
            <a:spLocks/>
          </p:cNvSpPr>
          <p:nvPr/>
        </p:nvSpPr>
        <p:spPr bwMode="auto">
          <a:xfrm rot="18900000">
            <a:off x="3619206" y="4981561"/>
            <a:ext cx="183963" cy="856689"/>
          </a:xfrm>
          <a:prstGeom prst="rightBrace">
            <a:avLst>
              <a:gd name="adj1" fmla="val 58333"/>
              <a:gd name="adj2" fmla="val 47319"/>
            </a:avLst>
          </a:prstGeom>
          <a:noFill/>
          <a:ln w="9525">
            <a:solidFill>
              <a:schemeClr val="tx1"/>
            </a:solidFill>
            <a:round/>
            <a:headEnd/>
            <a:tailEnd/>
          </a:ln>
        </p:spPr>
        <p:txBody>
          <a:bodyPr wrap="none" anchor="ctr"/>
          <a:lstStyle/>
          <a:p>
            <a:endParaRPr lang="en-US"/>
          </a:p>
        </p:txBody>
      </p:sp>
      <p:pic>
        <p:nvPicPr>
          <p:cNvPr id="152" name="Picture 8" descr="old_television_clip_art_23471"/>
          <p:cNvPicPr>
            <a:picLocks noChangeAspect="1" noChangeArrowheads="1"/>
          </p:cNvPicPr>
          <p:nvPr/>
        </p:nvPicPr>
        <p:blipFill>
          <a:blip r:embed="rId7"/>
          <a:srcRect/>
          <a:stretch>
            <a:fillRect/>
          </a:stretch>
        </p:blipFill>
        <p:spPr bwMode="auto">
          <a:xfrm>
            <a:off x="4292578" y="5057488"/>
            <a:ext cx="126311" cy="178816"/>
          </a:xfrm>
          <a:prstGeom prst="rect">
            <a:avLst/>
          </a:prstGeom>
          <a:noFill/>
          <a:ln w="9525">
            <a:noFill/>
            <a:miter lim="800000"/>
            <a:headEnd/>
            <a:tailEnd/>
          </a:ln>
        </p:spPr>
      </p:pic>
      <p:pic>
        <p:nvPicPr>
          <p:cNvPr id="154" name="Picture 12"/>
          <p:cNvPicPr>
            <a:picLocks noChangeAspect="1" noChangeArrowheads="1"/>
          </p:cNvPicPr>
          <p:nvPr/>
        </p:nvPicPr>
        <p:blipFill>
          <a:blip r:embed="rId4"/>
          <a:srcRect/>
          <a:stretch>
            <a:fillRect/>
          </a:stretch>
        </p:blipFill>
        <p:spPr bwMode="auto">
          <a:xfrm>
            <a:off x="4069402" y="4959952"/>
            <a:ext cx="155241" cy="291592"/>
          </a:xfrm>
          <a:prstGeom prst="rect">
            <a:avLst/>
          </a:prstGeom>
          <a:noFill/>
          <a:ln w="9525">
            <a:noFill/>
            <a:miter lim="800000"/>
            <a:headEnd/>
            <a:tailEnd/>
          </a:ln>
        </p:spPr>
      </p:pic>
      <p:pic>
        <p:nvPicPr>
          <p:cNvPr id="155" name="Picture 16"/>
          <p:cNvPicPr>
            <a:picLocks noChangeAspect="1" noChangeArrowheads="1"/>
          </p:cNvPicPr>
          <p:nvPr/>
        </p:nvPicPr>
        <p:blipFill>
          <a:blip r:embed="rId5"/>
          <a:srcRect/>
          <a:stretch>
            <a:fillRect/>
          </a:stretch>
        </p:blipFill>
        <p:spPr bwMode="auto">
          <a:xfrm>
            <a:off x="3982612" y="4716112"/>
            <a:ext cx="128894" cy="211328"/>
          </a:xfrm>
          <a:prstGeom prst="rect">
            <a:avLst/>
          </a:prstGeom>
          <a:noFill/>
          <a:ln w="9525">
            <a:noFill/>
            <a:miter lim="800000"/>
            <a:headEnd/>
            <a:tailEnd/>
          </a:ln>
        </p:spPr>
      </p:pic>
      <p:sp>
        <p:nvSpPr>
          <p:cNvPr id="156" name="Oval 19"/>
          <p:cNvSpPr>
            <a:spLocks noChangeArrowheads="1"/>
          </p:cNvSpPr>
          <p:nvPr/>
        </p:nvSpPr>
        <p:spPr bwMode="auto">
          <a:xfrm>
            <a:off x="3796632" y="4634832"/>
            <a:ext cx="731520" cy="731520"/>
          </a:xfrm>
          <a:prstGeom prst="ellipse">
            <a:avLst/>
          </a:prstGeom>
          <a:noFill/>
          <a:ln w="25400">
            <a:solidFill>
              <a:schemeClr val="tx1"/>
            </a:solidFill>
            <a:round/>
            <a:headEnd/>
            <a:tailEnd/>
          </a:ln>
        </p:spPr>
        <p:txBody>
          <a:bodyPr wrap="none" anchor="ctr"/>
          <a:lstStyle/>
          <a:p>
            <a:endParaRPr lang="en-US"/>
          </a:p>
        </p:txBody>
      </p:sp>
      <p:sp>
        <p:nvSpPr>
          <p:cNvPr id="157" name="Rectangle 2"/>
          <p:cNvSpPr>
            <a:spLocks noChangeArrowheads="1"/>
          </p:cNvSpPr>
          <p:nvPr/>
        </p:nvSpPr>
        <p:spPr bwMode="auto">
          <a:xfrm>
            <a:off x="3200400" y="5743575"/>
            <a:ext cx="609600" cy="914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60" name="AutoShape 63"/>
          <p:cNvSpPr>
            <a:spLocks/>
          </p:cNvSpPr>
          <p:nvPr/>
        </p:nvSpPr>
        <p:spPr bwMode="auto">
          <a:xfrm rot="18900000">
            <a:off x="2941072" y="2353836"/>
            <a:ext cx="235336" cy="1519248"/>
          </a:xfrm>
          <a:prstGeom prst="rightBrace">
            <a:avLst>
              <a:gd name="adj1" fmla="val 58333"/>
              <a:gd name="adj2" fmla="val 47319"/>
            </a:avLst>
          </a:prstGeom>
          <a:noFill/>
          <a:ln w="9525">
            <a:solidFill>
              <a:schemeClr val="tx1"/>
            </a:solidFill>
            <a:round/>
            <a:headEnd/>
            <a:tailEnd/>
          </a:ln>
        </p:spPr>
        <p:txBody>
          <a:bodyPr wrap="none" anchor="ctr"/>
          <a:lstStyle/>
          <a:p>
            <a:endParaRPr lang="en-US"/>
          </a:p>
        </p:txBody>
      </p:sp>
      <p:pic>
        <p:nvPicPr>
          <p:cNvPr id="162" name="Picture 6"/>
          <p:cNvPicPr>
            <a:picLocks noChangeAspect="1" noChangeArrowheads="1"/>
          </p:cNvPicPr>
          <p:nvPr/>
        </p:nvPicPr>
        <p:blipFill>
          <a:blip r:embed="rId6"/>
          <a:srcRect/>
          <a:stretch>
            <a:fillRect/>
          </a:stretch>
        </p:blipFill>
        <p:spPr bwMode="auto">
          <a:xfrm>
            <a:off x="3613410" y="2255518"/>
            <a:ext cx="109780" cy="284480"/>
          </a:xfrm>
          <a:prstGeom prst="rect">
            <a:avLst/>
          </a:prstGeom>
          <a:noFill/>
          <a:ln w="9525">
            <a:noFill/>
            <a:miter lim="800000"/>
            <a:headEnd/>
            <a:tailEnd/>
          </a:ln>
        </p:spPr>
      </p:pic>
      <p:pic>
        <p:nvPicPr>
          <p:cNvPr id="164" name="Picture 9"/>
          <p:cNvPicPr>
            <a:picLocks noChangeAspect="1" noChangeArrowheads="1"/>
          </p:cNvPicPr>
          <p:nvPr/>
        </p:nvPicPr>
        <p:blipFill>
          <a:blip r:embed="rId3"/>
          <a:srcRect/>
          <a:stretch>
            <a:fillRect/>
          </a:stretch>
        </p:blipFill>
        <p:spPr bwMode="auto">
          <a:xfrm>
            <a:off x="3163959" y="2580638"/>
            <a:ext cx="90730" cy="284480"/>
          </a:xfrm>
          <a:prstGeom prst="rect">
            <a:avLst/>
          </a:prstGeom>
          <a:noFill/>
          <a:ln w="9525">
            <a:noFill/>
            <a:miter lim="800000"/>
            <a:headEnd/>
            <a:tailEnd/>
          </a:ln>
        </p:spPr>
      </p:pic>
      <p:pic>
        <p:nvPicPr>
          <p:cNvPr id="165" name="Picture 12"/>
          <p:cNvPicPr>
            <a:picLocks noChangeAspect="1" noChangeArrowheads="1"/>
          </p:cNvPicPr>
          <p:nvPr/>
        </p:nvPicPr>
        <p:blipFill>
          <a:blip r:embed="rId4"/>
          <a:srcRect/>
          <a:stretch>
            <a:fillRect/>
          </a:stretch>
        </p:blipFill>
        <p:spPr bwMode="auto">
          <a:xfrm>
            <a:off x="3396434" y="2539998"/>
            <a:ext cx="194052" cy="364490"/>
          </a:xfrm>
          <a:prstGeom prst="rect">
            <a:avLst/>
          </a:prstGeom>
          <a:noFill/>
          <a:ln w="9525">
            <a:noFill/>
            <a:miter lim="800000"/>
            <a:headEnd/>
            <a:tailEnd/>
          </a:ln>
        </p:spPr>
      </p:pic>
      <p:pic>
        <p:nvPicPr>
          <p:cNvPr id="166" name="Picture 16"/>
          <p:cNvPicPr>
            <a:picLocks noChangeAspect="1" noChangeArrowheads="1"/>
          </p:cNvPicPr>
          <p:nvPr/>
        </p:nvPicPr>
        <p:blipFill>
          <a:blip r:embed="rId5"/>
          <a:srcRect/>
          <a:stretch>
            <a:fillRect/>
          </a:stretch>
        </p:blipFill>
        <p:spPr bwMode="auto">
          <a:xfrm>
            <a:off x="3287946" y="2235198"/>
            <a:ext cx="161118" cy="264160"/>
          </a:xfrm>
          <a:prstGeom prst="rect">
            <a:avLst/>
          </a:prstGeom>
          <a:noFill/>
          <a:ln w="9525">
            <a:noFill/>
            <a:miter lim="800000"/>
            <a:headEnd/>
            <a:tailEnd/>
          </a:ln>
        </p:spPr>
      </p:pic>
      <p:sp>
        <p:nvSpPr>
          <p:cNvPr id="167" name="Oval 19"/>
          <p:cNvSpPr>
            <a:spLocks noChangeArrowheads="1"/>
          </p:cNvSpPr>
          <p:nvPr/>
        </p:nvSpPr>
        <p:spPr bwMode="auto">
          <a:xfrm>
            <a:off x="3055471" y="2133598"/>
            <a:ext cx="914400" cy="914400"/>
          </a:xfrm>
          <a:prstGeom prst="ellipse">
            <a:avLst/>
          </a:prstGeom>
          <a:noFill/>
          <a:ln w="25400">
            <a:solidFill>
              <a:schemeClr val="tx1"/>
            </a:solidFill>
            <a:round/>
            <a:headEnd/>
            <a:tailEnd/>
          </a:ln>
        </p:spPr>
        <p:txBody>
          <a:bodyPr wrap="none" anchor="ctr"/>
          <a:lstStyle/>
          <a:p>
            <a:endParaRPr lang="en-US"/>
          </a:p>
        </p:txBody>
      </p:sp>
      <p:sp>
        <p:nvSpPr>
          <p:cNvPr id="168" name="AutoShape 63"/>
          <p:cNvSpPr>
            <a:spLocks/>
          </p:cNvSpPr>
          <p:nvPr/>
        </p:nvSpPr>
        <p:spPr bwMode="auto">
          <a:xfrm rot="18900000">
            <a:off x="4084072" y="3496836"/>
            <a:ext cx="235336" cy="1519248"/>
          </a:xfrm>
          <a:prstGeom prst="rightBrace">
            <a:avLst>
              <a:gd name="adj1" fmla="val 58333"/>
              <a:gd name="adj2" fmla="val 47319"/>
            </a:avLst>
          </a:prstGeom>
          <a:noFill/>
          <a:ln w="9525">
            <a:solidFill>
              <a:schemeClr val="tx1"/>
            </a:solidFill>
            <a:round/>
            <a:headEnd/>
            <a:tailEnd/>
          </a:ln>
        </p:spPr>
        <p:txBody>
          <a:bodyPr wrap="none" anchor="ctr"/>
          <a:lstStyle/>
          <a:p>
            <a:endParaRPr lang="en-US"/>
          </a:p>
        </p:txBody>
      </p:sp>
      <p:pic>
        <p:nvPicPr>
          <p:cNvPr id="170" name="Picture 6"/>
          <p:cNvPicPr>
            <a:picLocks noChangeAspect="1" noChangeArrowheads="1"/>
          </p:cNvPicPr>
          <p:nvPr/>
        </p:nvPicPr>
        <p:blipFill>
          <a:blip r:embed="rId6"/>
          <a:srcRect/>
          <a:stretch>
            <a:fillRect/>
          </a:stretch>
        </p:blipFill>
        <p:spPr bwMode="auto">
          <a:xfrm>
            <a:off x="4825139" y="3474720"/>
            <a:ext cx="109780" cy="284480"/>
          </a:xfrm>
          <a:prstGeom prst="rect">
            <a:avLst/>
          </a:prstGeom>
          <a:noFill/>
          <a:ln w="9525">
            <a:noFill/>
            <a:miter lim="800000"/>
            <a:headEnd/>
            <a:tailEnd/>
          </a:ln>
        </p:spPr>
      </p:pic>
      <p:pic>
        <p:nvPicPr>
          <p:cNvPr id="171" name="Picture 8" descr="old_television_clip_art_23471"/>
          <p:cNvPicPr>
            <a:picLocks noChangeAspect="1" noChangeArrowheads="1"/>
          </p:cNvPicPr>
          <p:nvPr/>
        </p:nvPicPr>
        <p:blipFill>
          <a:blip r:embed="rId7"/>
          <a:srcRect/>
          <a:stretch>
            <a:fillRect/>
          </a:stretch>
        </p:blipFill>
        <p:spPr bwMode="auto">
          <a:xfrm>
            <a:off x="4869329" y="3967482"/>
            <a:ext cx="157889" cy="223520"/>
          </a:xfrm>
          <a:prstGeom prst="rect">
            <a:avLst/>
          </a:prstGeom>
          <a:noFill/>
          <a:ln w="9525">
            <a:noFill/>
            <a:miter lim="800000"/>
            <a:headEnd/>
            <a:tailEnd/>
          </a:ln>
        </p:spPr>
      </p:pic>
      <p:pic>
        <p:nvPicPr>
          <p:cNvPr id="173" name="Picture 12"/>
          <p:cNvPicPr>
            <a:picLocks noChangeAspect="1" noChangeArrowheads="1"/>
          </p:cNvPicPr>
          <p:nvPr/>
        </p:nvPicPr>
        <p:blipFill>
          <a:blip r:embed="rId4"/>
          <a:srcRect/>
          <a:stretch>
            <a:fillRect/>
          </a:stretch>
        </p:blipFill>
        <p:spPr bwMode="auto">
          <a:xfrm>
            <a:off x="4608163" y="3759200"/>
            <a:ext cx="194052" cy="364490"/>
          </a:xfrm>
          <a:prstGeom prst="rect">
            <a:avLst/>
          </a:prstGeom>
          <a:noFill/>
          <a:ln w="9525">
            <a:noFill/>
            <a:miter lim="800000"/>
            <a:headEnd/>
            <a:tailEnd/>
          </a:ln>
        </p:spPr>
      </p:pic>
      <p:pic>
        <p:nvPicPr>
          <p:cNvPr id="174" name="Picture 16"/>
          <p:cNvPicPr>
            <a:picLocks noChangeAspect="1" noChangeArrowheads="1"/>
          </p:cNvPicPr>
          <p:nvPr/>
        </p:nvPicPr>
        <p:blipFill>
          <a:blip r:embed="rId5"/>
          <a:srcRect/>
          <a:stretch>
            <a:fillRect/>
          </a:stretch>
        </p:blipFill>
        <p:spPr bwMode="auto">
          <a:xfrm>
            <a:off x="4499675" y="3454400"/>
            <a:ext cx="161118" cy="264160"/>
          </a:xfrm>
          <a:prstGeom prst="rect">
            <a:avLst/>
          </a:prstGeom>
          <a:noFill/>
          <a:ln w="9525">
            <a:noFill/>
            <a:miter lim="800000"/>
            <a:headEnd/>
            <a:tailEnd/>
          </a:ln>
        </p:spPr>
      </p:pic>
      <p:sp>
        <p:nvSpPr>
          <p:cNvPr id="175" name="Oval 19"/>
          <p:cNvSpPr>
            <a:spLocks noChangeArrowheads="1"/>
          </p:cNvSpPr>
          <p:nvPr/>
        </p:nvSpPr>
        <p:spPr bwMode="auto">
          <a:xfrm>
            <a:off x="4267200" y="3352800"/>
            <a:ext cx="914400" cy="914400"/>
          </a:xfrm>
          <a:prstGeom prst="ellipse">
            <a:avLst/>
          </a:prstGeom>
          <a:noFill/>
          <a:ln w="25400">
            <a:solidFill>
              <a:schemeClr val="tx1"/>
            </a:solidFill>
            <a:round/>
            <a:headEnd/>
            <a:tailEnd/>
          </a:ln>
        </p:spPr>
        <p:txBody>
          <a:bodyPr wrap="none" anchor="ctr"/>
          <a:lstStyle/>
          <a:p>
            <a:endParaRPr lang="en-US"/>
          </a:p>
        </p:txBody>
      </p:sp>
      <p:sp>
        <p:nvSpPr>
          <p:cNvPr id="176" name="AutoShape 63"/>
          <p:cNvSpPr>
            <a:spLocks/>
          </p:cNvSpPr>
          <p:nvPr/>
        </p:nvSpPr>
        <p:spPr bwMode="auto">
          <a:xfrm rot="18900000">
            <a:off x="4571014" y="1444954"/>
            <a:ext cx="396980" cy="2963484"/>
          </a:xfrm>
          <a:prstGeom prst="rightBrace">
            <a:avLst>
              <a:gd name="adj1" fmla="val 58333"/>
              <a:gd name="adj2" fmla="val 47319"/>
            </a:avLst>
          </a:prstGeom>
          <a:noFill/>
          <a:ln w="9525">
            <a:solidFill>
              <a:schemeClr val="tx1"/>
            </a:solidFill>
            <a:round/>
            <a:headEnd/>
            <a:tailEnd/>
          </a:ln>
        </p:spPr>
        <p:txBody>
          <a:bodyPr wrap="none" anchor="ctr"/>
          <a:lstStyle/>
          <a:p>
            <a:endParaRPr lang="en-US"/>
          </a:p>
        </p:txBody>
      </p:sp>
      <p:grpSp>
        <p:nvGrpSpPr>
          <p:cNvPr id="177" name="Group 3"/>
          <p:cNvGrpSpPr>
            <a:grpSpLocks noChangeAspect="1"/>
          </p:cNvGrpSpPr>
          <p:nvPr/>
        </p:nvGrpSpPr>
        <p:grpSpPr bwMode="auto">
          <a:xfrm>
            <a:off x="4876800" y="1752600"/>
            <a:ext cx="1280160" cy="1280160"/>
            <a:chOff x="2592" y="1200"/>
            <a:chExt cx="2832" cy="2160"/>
          </a:xfrm>
        </p:grpSpPr>
        <p:pic>
          <p:nvPicPr>
            <p:cNvPr id="178" name="Picture 6"/>
            <p:cNvPicPr>
              <a:picLocks noChangeAspect="1" noChangeArrowheads="1"/>
            </p:cNvPicPr>
            <p:nvPr/>
          </p:nvPicPr>
          <p:blipFill>
            <a:blip r:embed="rId6"/>
            <a:srcRect/>
            <a:stretch>
              <a:fillRect/>
            </a:stretch>
          </p:blipFill>
          <p:spPr bwMode="auto">
            <a:xfrm>
              <a:off x="4320" y="1685"/>
              <a:ext cx="340" cy="672"/>
            </a:xfrm>
            <a:prstGeom prst="rect">
              <a:avLst/>
            </a:prstGeom>
            <a:noFill/>
            <a:ln w="9525">
              <a:noFill/>
              <a:miter lim="800000"/>
              <a:headEnd/>
              <a:tailEnd/>
            </a:ln>
          </p:spPr>
        </p:pic>
        <p:pic>
          <p:nvPicPr>
            <p:cNvPr id="179" name="Picture 8" descr="old_television_clip_art_23471"/>
            <p:cNvPicPr>
              <a:picLocks noChangeAspect="1" noChangeArrowheads="1"/>
            </p:cNvPicPr>
            <p:nvPr/>
          </p:nvPicPr>
          <p:blipFill>
            <a:blip r:embed="rId7"/>
            <a:srcRect/>
            <a:stretch>
              <a:fillRect/>
            </a:stretch>
          </p:blipFill>
          <p:spPr bwMode="auto">
            <a:xfrm>
              <a:off x="4512" y="2448"/>
              <a:ext cx="489" cy="528"/>
            </a:xfrm>
            <a:prstGeom prst="rect">
              <a:avLst/>
            </a:prstGeom>
            <a:noFill/>
            <a:ln w="9525">
              <a:noFill/>
              <a:miter lim="800000"/>
              <a:headEnd/>
              <a:tailEnd/>
            </a:ln>
          </p:spPr>
        </p:pic>
        <p:pic>
          <p:nvPicPr>
            <p:cNvPr id="180" name="Picture 9"/>
            <p:cNvPicPr>
              <a:picLocks noChangeAspect="1" noChangeArrowheads="1"/>
            </p:cNvPicPr>
            <p:nvPr/>
          </p:nvPicPr>
          <p:blipFill>
            <a:blip r:embed="rId3"/>
            <a:srcRect/>
            <a:stretch>
              <a:fillRect/>
            </a:stretch>
          </p:blipFill>
          <p:spPr bwMode="auto">
            <a:xfrm>
              <a:off x="2928" y="2256"/>
              <a:ext cx="281" cy="672"/>
            </a:xfrm>
            <a:prstGeom prst="rect">
              <a:avLst/>
            </a:prstGeom>
            <a:noFill/>
            <a:ln w="9525">
              <a:noFill/>
              <a:miter lim="800000"/>
              <a:headEnd/>
              <a:tailEnd/>
            </a:ln>
          </p:spPr>
        </p:pic>
        <p:pic>
          <p:nvPicPr>
            <p:cNvPr id="181" name="Picture 12"/>
            <p:cNvPicPr>
              <a:picLocks noChangeAspect="1" noChangeArrowheads="1"/>
            </p:cNvPicPr>
            <p:nvPr/>
          </p:nvPicPr>
          <p:blipFill>
            <a:blip r:embed="rId4"/>
            <a:srcRect/>
            <a:stretch>
              <a:fillRect/>
            </a:stretch>
          </p:blipFill>
          <p:spPr bwMode="auto">
            <a:xfrm>
              <a:off x="3648" y="2160"/>
              <a:ext cx="601" cy="861"/>
            </a:xfrm>
            <a:prstGeom prst="rect">
              <a:avLst/>
            </a:prstGeom>
            <a:noFill/>
            <a:ln w="9525">
              <a:noFill/>
              <a:miter lim="800000"/>
              <a:headEnd/>
              <a:tailEnd/>
            </a:ln>
          </p:spPr>
        </p:pic>
        <p:pic>
          <p:nvPicPr>
            <p:cNvPr id="182" name="Picture 16"/>
            <p:cNvPicPr>
              <a:picLocks noChangeAspect="1" noChangeArrowheads="1"/>
            </p:cNvPicPr>
            <p:nvPr/>
          </p:nvPicPr>
          <p:blipFill>
            <a:blip r:embed="rId5"/>
            <a:srcRect/>
            <a:stretch>
              <a:fillRect/>
            </a:stretch>
          </p:blipFill>
          <p:spPr bwMode="auto">
            <a:xfrm>
              <a:off x="3312" y="1440"/>
              <a:ext cx="499" cy="624"/>
            </a:xfrm>
            <a:prstGeom prst="rect">
              <a:avLst/>
            </a:prstGeom>
            <a:noFill/>
            <a:ln w="9525">
              <a:noFill/>
              <a:miter lim="800000"/>
              <a:headEnd/>
              <a:tailEnd/>
            </a:ln>
          </p:spPr>
        </p:pic>
        <p:sp>
          <p:nvSpPr>
            <p:cNvPr id="183" name="Oval 19"/>
            <p:cNvSpPr>
              <a:spLocks noChangeArrowheads="1"/>
            </p:cNvSpPr>
            <p:nvPr/>
          </p:nvSpPr>
          <p:spPr bwMode="auto">
            <a:xfrm>
              <a:off x="2592" y="1200"/>
              <a:ext cx="2832" cy="2160"/>
            </a:xfrm>
            <a:prstGeom prst="ellipse">
              <a:avLst/>
            </a:prstGeom>
            <a:noFill/>
            <a:ln w="25400">
              <a:solidFill>
                <a:schemeClr val="tx1"/>
              </a:solidFill>
              <a:round/>
              <a:headEnd/>
              <a:tailEnd/>
            </a:ln>
          </p:spPr>
          <p:txBody>
            <a:bodyPr wrap="none" anchor="ctr"/>
            <a:lstStyle/>
            <a:p>
              <a:endParaRPr lang="en-US"/>
            </a:p>
          </p:txBody>
        </p:sp>
      </p:grpSp>
      <p:cxnSp>
        <p:nvCxnSpPr>
          <p:cNvPr id="4" name="Straight Arrow Connector 3"/>
          <p:cNvCxnSpPr/>
          <p:nvPr/>
        </p:nvCxnSpPr>
        <p:spPr bwMode="auto">
          <a:xfrm>
            <a:off x="1981200" y="5715000"/>
            <a:ext cx="838200" cy="838200"/>
          </a:xfrm>
          <a:prstGeom prst="straightConnector1">
            <a:avLst/>
          </a:prstGeom>
          <a:solidFill>
            <a:schemeClr val="accent1"/>
          </a:solidFill>
          <a:ln w="254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86" name="Rectangle 5"/>
          <p:cNvSpPr>
            <a:spLocks/>
          </p:cNvSpPr>
          <p:nvPr/>
        </p:nvSpPr>
        <p:spPr bwMode="auto">
          <a:xfrm>
            <a:off x="2057400" y="6477000"/>
            <a:ext cx="609600" cy="276999"/>
          </a:xfrm>
          <a:prstGeom prst="rect">
            <a:avLst/>
          </a:prstGeom>
          <a:noFill/>
          <a:ln w="9525">
            <a:noFill/>
            <a:miter lim="800000"/>
            <a:headEnd/>
            <a:tailEnd/>
          </a:ln>
        </p:spPr>
        <p:txBody>
          <a:bodyPr wrap="square" lIns="0" tIns="0" rIns="40639" bIns="0">
            <a:spAutoFit/>
          </a:bodyPr>
          <a:lstStyle/>
          <a:p>
            <a:pPr algn="ctr"/>
            <a:r>
              <a:rPr lang="en-US" baseline="0" dirty="0" smtClean="0">
                <a:latin typeface="Times New Roman" pitchFamily="18" charset="0"/>
                <a:cs typeface="Times New Roman" pitchFamily="18" charset="0"/>
                <a:sym typeface="Times New Roman" pitchFamily="18" charset="0"/>
              </a:rPr>
              <a:t>time</a:t>
            </a:r>
            <a:endParaRPr lang="en-US" baseline="0" dirty="0">
              <a:latin typeface="Times New Roman" pitchFamily="18" charset="0"/>
              <a:cs typeface="Times New Roman" pitchFamily="18" charset="0"/>
              <a:sym typeface="Times New Roman" pitchFamily="18" charset="0"/>
            </a:endParaRPr>
          </a:p>
        </p:txBody>
      </p:sp>
      <p:sp>
        <p:nvSpPr>
          <p:cNvPr id="5" name="Slide Number Placeholder 4"/>
          <p:cNvSpPr>
            <a:spLocks noGrp="1"/>
          </p:cNvSpPr>
          <p:nvPr>
            <p:ph type="sldNum" sz="quarter" idx="12"/>
          </p:nvPr>
        </p:nvSpPr>
        <p:spPr/>
        <p:txBody>
          <a:bodyPr/>
          <a:lstStyle/>
          <a:p>
            <a:pPr>
              <a:defRPr/>
            </a:pPr>
            <a:fld id="{DC3DB277-46BA-4E6B-9341-2BCC92463152}" type="slidenum">
              <a:rPr lang="en-US" smtClean="0"/>
              <a:pPr>
                <a:defRPr/>
              </a:pPr>
              <a:t>21</a:t>
            </a:fld>
            <a:endParaRPr lang="en-US"/>
          </a:p>
        </p:txBody>
      </p:sp>
      <p:pic>
        <p:nvPicPr>
          <p:cNvPr id="77" name="Picture 62"/>
          <p:cNvPicPr>
            <a:picLocks noChangeAspect="1" noChangeArrowheads="1"/>
          </p:cNvPicPr>
          <p:nvPr/>
        </p:nvPicPr>
        <p:blipFill>
          <a:blip r:embed="rId8"/>
          <a:srcRect/>
          <a:stretch>
            <a:fillRect/>
          </a:stretch>
        </p:blipFill>
        <p:spPr bwMode="auto">
          <a:xfrm>
            <a:off x="5410200" y="1859280"/>
            <a:ext cx="393708" cy="274320"/>
          </a:xfrm>
          <a:prstGeom prst="rect">
            <a:avLst/>
          </a:prstGeom>
          <a:noFill/>
          <a:ln w="9525">
            <a:noFill/>
            <a:miter lim="800000"/>
            <a:headEnd/>
            <a:tailEnd/>
          </a:ln>
        </p:spPr>
      </p:pic>
      <p:pic>
        <p:nvPicPr>
          <p:cNvPr id="78" name="Picture 62"/>
          <p:cNvPicPr>
            <a:picLocks noChangeAspect="1" noChangeArrowheads="1"/>
          </p:cNvPicPr>
          <p:nvPr/>
        </p:nvPicPr>
        <p:blipFill>
          <a:blip r:embed="rId8"/>
          <a:srcRect/>
          <a:stretch>
            <a:fillRect/>
          </a:stretch>
        </p:blipFill>
        <p:spPr bwMode="auto">
          <a:xfrm>
            <a:off x="4716929" y="3688082"/>
            <a:ext cx="393708" cy="274320"/>
          </a:xfrm>
          <a:prstGeom prst="rect">
            <a:avLst/>
          </a:prstGeom>
          <a:noFill/>
          <a:ln w="9525">
            <a:noFill/>
            <a:miter lim="800000"/>
            <a:headEnd/>
            <a:tailEnd/>
          </a:ln>
        </p:spPr>
      </p:pic>
      <p:pic>
        <p:nvPicPr>
          <p:cNvPr id="79" name="Picture 62"/>
          <p:cNvPicPr>
            <a:picLocks noChangeAspect="1" noChangeArrowheads="1"/>
          </p:cNvPicPr>
          <p:nvPr/>
        </p:nvPicPr>
        <p:blipFill>
          <a:blip r:embed="rId8"/>
          <a:srcRect/>
          <a:stretch>
            <a:fillRect/>
          </a:stretch>
        </p:blipFill>
        <p:spPr bwMode="auto">
          <a:xfrm>
            <a:off x="2882892" y="3535680"/>
            <a:ext cx="317508" cy="221227"/>
          </a:xfrm>
          <a:prstGeom prst="rect">
            <a:avLst/>
          </a:prstGeom>
          <a:noFill/>
          <a:ln w="9525">
            <a:noFill/>
            <a:miter lim="800000"/>
            <a:headEnd/>
            <a:tailEnd/>
          </a:ln>
        </p:spPr>
      </p:pic>
    </p:spTree>
    <p:extLst>
      <p:ext uri="{BB962C8B-B14F-4D97-AF65-F5344CB8AC3E}">
        <p14:creationId xmlns:p14="http://schemas.microsoft.com/office/powerpoint/2010/main" val="369459099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3"/>
          <p:cNvSpPr>
            <a:spLocks noGrp="1" noChangeArrowheads="1"/>
          </p:cNvSpPr>
          <p:nvPr>
            <p:ph type="body" idx="4294967295"/>
          </p:nvPr>
        </p:nvSpPr>
        <p:spPr>
          <a:xfrm>
            <a:off x="457200" y="1219200"/>
            <a:ext cx="8229600" cy="5181600"/>
          </a:xfrm>
        </p:spPr>
        <p:txBody>
          <a:bodyPr/>
          <a:lstStyle/>
          <a:p>
            <a:pPr eaLnBrk="1" hangingPunct="1">
              <a:lnSpc>
                <a:spcPct val="80000"/>
              </a:lnSpc>
            </a:pPr>
            <a:r>
              <a:rPr lang="en-US" sz="2600" smtClean="0">
                <a:cs typeface="ＭＳ Ｐゴシック"/>
              </a:rPr>
              <a:t>Challenges</a:t>
            </a:r>
          </a:p>
          <a:p>
            <a:pPr lvl="1" eaLnBrk="1" hangingPunct="1">
              <a:lnSpc>
                <a:spcPct val="80000"/>
              </a:lnSpc>
            </a:pPr>
            <a:r>
              <a:rPr lang="en-US" sz="2200" smtClean="0"/>
              <a:t>What features to use?</a:t>
            </a:r>
          </a:p>
          <a:p>
            <a:pPr lvl="1" eaLnBrk="1" hangingPunct="1">
              <a:lnSpc>
                <a:spcPct val="80000"/>
              </a:lnSpc>
            </a:pPr>
            <a:r>
              <a:rPr lang="en-US" sz="2200" smtClean="0"/>
              <a:t>Appearance model</a:t>
            </a:r>
          </a:p>
          <a:p>
            <a:pPr lvl="1" eaLnBrk="1" hangingPunct="1">
              <a:lnSpc>
                <a:spcPct val="80000"/>
              </a:lnSpc>
            </a:pPr>
            <a:r>
              <a:rPr lang="en-US" sz="2200" smtClean="0"/>
              <a:t>Temporal model</a:t>
            </a:r>
          </a:p>
          <a:p>
            <a:pPr eaLnBrk="1" hangingPunct="1">
              <a:lnSpc>
                <a:spcPct val="80000"/>
              </a:lnSpc>
            </a:pPr>
            <a:endParaRPr lang="en-US" sz="2600" smtClean="0">
              <a:cs typeface="ＭＳ Ｐゴシック"/>
            </a:endParaRPr>
          </a:p>
          <a:p>
            <a:pPr eaLnBrk="1" hangingPunct="1">
              <a:lnSpc>
                <a:spcPct val="80000"/>
              </a:lnSpc>
            </a:pPr>
            <a:r>
              <a:rPr lang="en-US" sz="2600" smtClean="0">
                <a:cs typeface="ＭＳ Ｐゴシック"/>
              </a:rPr>
              <a:t>Our model</a:t>
            </a:r>
          </a:p>
          <a:p>
            <a:pPr lvl="1" eaLnBrk="1" hangingPunct="1">
              <a:lnSpc>
                <a:spcPct val="80000"/>
              </a:lnSpc>
            </a:pPr>
            <a:r>
              <a:rPr lang="en-US" sz="2200" i="1" smtClean="0"/>
              <a:t>“</a:t>
            </a:r>
            <a:r>
              <a:rPr lang="en-US" sz="2200" smtClean="0"/>
              <a:t>Active</a:t>
            </a:r>
            <a:r>
              <a:rPr lang="en-US" sz="2200" i="1" smtClean="0"/>
              <a:t>”</a:t>
            </a:r>
            <a:r>
              <a:rPr lang="en-US" sz="2200" smtClean="0"/>
              <a:t> vs “passive</a:t>
            </a:r>
            <a:r>
              <a:rPr lang="en-US" sz="2200" i="1" smtClean="0"/>
              <a:t>”</a:t>
            </a:r>
            <a:r>
              <a:rPr lang="en-US" sz="2200" smtClean="0"/>
              <a:t> objects</a:t>
            </a:r>
          </a:p>
          <a:p>
            <a:pPr lvl="1" eaLnBrk="1" hangingPunct="1">
              <a:lnSpc>
                <a:spcPct val="80000"/>
              </a:lnSpc>
            </a:pPr>
            <a:r>
              <a:rPr lang="en-US" sz="2200" smtClean="0"/>
              <a:t>Temporal pyramid</a:t>
            </a:r>
          </a:p>
          <a:p>
            <a:pPr lvl="1" eaLnBrk="1" hangingPunct="1">
              <a:lnSpc>
                <a:spcPct val="80000"/>
              </a:lnSpc>
            </a:pPr>
            <a:endParaRPr lang="en-US" sz="2600" smtClean="0"/>
          </a:p>
          <a:p>
            <a:pPr eaLnBrk="1" hangingPunct="1">
              <a:lnSpc>
                <a:spcPct val="80000"/>
              </a:lnSpc>
            </a:pPr>
            <a:r>
              <a:rPr lang="en-US" sz="2600" smtClean="0">
                <a:cs typeface="ＭＳ Ｐゴシック"/>
              </a:rPr>
              <a:t>Dataset</a:t>
            </a:r>
          </a:p>
          <a:p>
            <a:pPr eaLnBrk="1" hangingPunct="1">
              <a:lnSpc>
                <a:spcPct val="80000"/>
              </a:lnSpc>
            </a:pPr>
            <a:endParaRPr lang="en-US" sz="2600" smtClean="0">
              <a:cs typeface="ＭＳ Ｐゴシック"/>
            </a:endParaRPr>
          </a:p>
          <a:p>
            <a:pPr eaLnBrk="1" hangingPunct="1">
              <a:lnSpc>
                <a:spcPct val="80000"/>
              </a:lnSpc>
            </a:pPr>
            <a:endParaRPr lang="en-US" sz="2600" smtClean="0">
              <a:cs typeface="ＭＳ Ｐゴシック"/>
            </a:endParaRPr>
          </a:p>
          <a:p>
            <a:pPr eaLnBrk="1" hangingPunct="1">
              <a:lnSpc>
                <a:spcPct val="80000"/>
              </a:lnSpc>
            </a:pPr>
            <a:r>
              <a:rPr lang="en-US" sz="2600" smtClean="0">
                <a:cs typeface="ＭＳ Ｐゴシック"/>
              </a:rPr>
              <a:t>Experiments</a:t>
            </a:r>
          </a:p>
          <a:p>
            <a:pPr lvl="1" eaLnBrk="1" hangingPunct="1">
              <a:lnSpc>
                <a:spcPct val="80000"/>
              </a:lnSpc>
            </a:pPr>
            <a:endParaRPr lang="en-US" sz="1800" smtClean="0"/>
          </a:p>
        </p:txBody>
      </p:sp>
      <p:grpSp>
        <p:nvGrpSpPr>
          <p:cNvPr id="60418" name="Group 23"/>
          <p:cNvGrpSpPr>
            <a:grpSpLocks/>
          </p:cNvGrpSpPr>
          <p:nvPr/>
        </p:nvGrpSpPr>
        <p:grpSpPr bwMode="auto">
          <a:xfrm>
            <a:off x="6705600" y="2819400"/>
            <a:ext cx="1676400" cy="1219200"/>
            <a:chOff x="2592" y="1296"/>
            <a:chExt cx="2832" cy="2160"/>
          </a:xfrm>
        </p:grpSpPr>
        <p:pic>
          <p:nvPicPr>
            <p:cNvPr id="60426" name="Picture 17"/>
            <p:cNvPicPr>
              <a:picLocks noChangeAspect="1" noChangeArrowheads="1"/>
            </p:cNvPicPr>
            <p:nvPr/>
          </p:nvPicPr>
          <p:blipFill>
            <a:blip r:embed="rId3"/>
            <a:srcRect/>
            <a:stretch>
              <a:fillRect/>
            </a:stretch>
          </p:blipFill>
          <p:spPr bwMode="auto">
            <a:xfrm>
              <a:off x="4320" y="1584"/>
              <a:ext cx="340" cy="672"/>
            </a:xfrm>
            <a:prstGeom prst="rect">
              <a:avLst/>
            </a:prstGeom>
            <a:noFill/>
            <a:ln w="9525">
              <a:noFill/>
              <a:miter lim="800000"/>
              <a:headEnd/>
              <a:tailEnd/>
            </a:ln>
          </p:spPr>
        </p:pic>
        <p:pic>
          <p:nvPicPr>
            <p:cNvPr id="60427" name="Picture 18" descr="old_television_clip_art_23471"/>
            <p:cNvPicPr>
              <a:picLocks noChangeAspect="1" noChangeArrowheads="1"/>
            </p:cNvPicPr>
            <p:nvPr/>
          </p:nvPicPr>
          <p:blipFill>
            <a:blip r:embed="rId4"/>
            <a:srcRect/>
            <a:stretch>
              <a:fillRect/>
            </a:stretch>
          </p:blipFill>
          <p:spPr bwMode="auto">
            <a:xfrm>
              <a:off x="4512" y="2544"/>
              <a:ext cx="489" cy="528"/>
            </a:xfrm>
            <a:prstGeom prst="rect">
              <a:avLst/>
            </a:prstGeom>
            <a:noFill/>
            <a:ln w="9525">
              <a:noFill/>
              <a:miter lim="800000"/>
              <a:headEnd/>
              <a:tailEnd/>
            </a:ln>
          </p:spPr>
        </p:pic>
        <p:pic>
          <p:nvPicPr>
            <p:cNvPr id="60428" name="Picture 19"/>
            <p:cNvPicPr>
              <a:picLocks noChangeAspect="1" noChangeArrowheads="1"/>
            </p:cNvPicPr>
            <p:nvPr/>
          </p:nvPicPr>
          <p:blipFill>
            <a:blip r:embed="rId5"/>
            <a:srcRect/>
            <a:stretch>
              <a:fillRect/>
            </a:stretch>
          </p:blipFill>
          <p:spPr bwMode="auto">
            <a:xfrm>
              <a:off x="2928" y="2352"/>
              <a:ext cx="281" cy="672"/>
            </a:xfrm>
            <a:prstGeom prst="rect">
              <a:avLst/>
            </a:prstGeom>
            <a:noFill/>
            <a:ln w="9525">
              <a:noFill/>
              <a:miter lim="800000"/>
              <a:headEnd/>
              <a:tailEnd/>
            </a:ln>
          </p:spPr>
        </p:pic>
        <p:pic>
          <p:nvPicPr>
            <p:cNvPr id="60429" name="Picture 20"/>
            <p:cNvPicPr>
              <a:picLocks noChangeAspect="1" noChangeArrowheads="1"/>
            </p:cNvPicPr>
            <p:nvPr/>
          </p:nvPicPr>
          <p:blipFill>
            <a:blip r:embed="rId6"/>
            <a:srcRect/>
            <a:stretch>
              <a:fillRect/>
            </a:stretch>
          </p:blipFill>
          <p:spPr bwMode="auto">
            <a:xfrm>
              <a:off x="3648" y="2256"/>
              <a:ext cx="601" cy="861"/>
            </a:xfrm>
            <a:prstGeom prst="rect">
              <a:avLst/>
            </a:prstGeom>
            <a:noFill/>
            <a:ln w="9525">
              <a:noFill/>
              <a:miter lim="800000"/>
              <a:headEnd/>
              <a:tailEnd/>
            </a:ln>
          </p:spPr>
        </p:pic>
        <p:pic>
          <p:nvPicPr>
            <p:cNvPr id="60430" name="Picture 21"/>
            <p:cNvPicPr>
              <a:picLocks noChangeAspect="1" noChangeArrowheads="1"/>
            </p:cNvPicPr>
            <p:nvPr/>
          </p:nvPicPr>
          <p:blipFill>
            <a:blip r:embed="rId7"/>
            <a:srcRect/>
            <a:stretch>
              <a:fillRect/>
            </a:stretch>
          </p:blipFill>
          <p:spPr bwMode="auto">
            <a:xfrm>
              <a:off x="3312" y="1536"/>
              <a:ext cx="499" cy="624"/>
            </a:xfrm>
            <a:prstGeom prst="rect">
              <a:avLst/>
            </a:prstGeom>
            <a:noFill/>
            <a:ln w="9525">
              <a:noFill/>
              <a:miter lim="800000"/>
              <a:headEnd/>
              <a:tailEnd/>
            </a:ln>
          </p:spPr>
        </p:pic>
        <p:sp>
          <p:nvSpPr>
            <p:cNvPr id="60431" name="Oval 22"/>
            <p:cNvSpPr>
              <a:spLocks noChangeArrowheads="1"/>
            </p:cNvSpPr>
            <p:nvPr/>
          </p:nvSpPr>
          <p:spPr bwMode="auto">
            <a:xfrm>
              <a:off x="2592" y="1296"/>
              <a:ext cx="2832" cy="2160"/>
            </a:xfrm>
            <a:prstGeom prst="ellipse">
              <a:avLst/>
            </a:prstGeom>
            <a:noFill/>
            <a:ln w="25400">
              <a:solidFill>
                <a:schemeClr val="tx1"/>
              </a:solidFill>
              <a:round/>
              <a:headEnd/>
              <a:tailEnd/>
            </a:ln>
          </p:spPr>
          <p:txBody>
            <a:bodyPr wrap="none" anchor="ctr"/>
            <a:lstStyle/>
            <a:p>
              <a:endParaRPr lang="en-US"/>
            </a:p>
          </p:txBody>
        </p:sp>
      </p:grpSp>
      <p:pic>
        <p:nvPicPr>
          <p:cNvPr id="60419" name="Picture 3"/>
          <p:cNvPicPr>
            <a:picLocks noChangeAspect="1" noChangeArrowheads="1"/>
          </p:cNvPicPr>
          <p:nvPr/>
        </p:nvPicPr>
        <p:blipFill>
          <a:blip r:embed="rId8"/>
          <a:srcRect/>
          <a:stretch>
            <a:fillRect/>
          </a:stretch>
        </p:blipFill>
        <p:spPr bwMode="auto">
          <a:xfrm>
            <a:off x="6553200" y="5334000"/>
            <a:ext cx="1676400" cy="1285875"/>
          </a:xfrm>
          <a:prstGeom prst="rect">
            <a:avLst/>
          </a:prstGeom>
          <a:noFill/>
          <a:ln w="9525">
            <a:noFill/>
            <a:miter lim="800000"/>
            <a:headEnd/>
            <a:tailEnd/>
          </a:ln>
        </p:spPr>
      </p:pic>
      <p:pic>
        <p:nvPicPr>
          <p:cNvPr id="60420" name="Picture 4" descr="GOPRO-Chess-Mount-Harness-SKU00210729_0"/>
          <p:cNvPicPr>
            <a:picLocks noChangeAspect="1" noChangeArrowheads="1"/>
          </p:cNvPicPr>
          <p:nvPr/>
        </p:nvPicPr>
        <p:blipFill>
          <a:blip r:embed="rId9"/>
          <a:srcRect/>
          <a:stretch>
            <a:fillRect/>
          </a:stretch>
        </p:blipFill>
        <p:spPr bwMode="auto">
          <a:xfrm>
            <a:off x="7086600" y="4191000"/>
            <a:ext cx="852488" cy="914400"/>
          </a:xfrm>
          <a:prstGeom prst="rect">
            <a:avLst/>
          </a:prstGeom>
          <a:noFill/>
          <a:ln w="9525">
            <a:noFill/>
            <a:miter lim="800000"/>
            <a:headEnd/>
            <a:tailEnd/>
          </a:ln>
        </p:spPr>
      </p:pic>
      <p:pic>
        <p:nvPicPr>
          <p:cNvPr id="60421" name="Picture 10" descr="6600"/>
          <p:cNvPicPr>
            <a:picLocks noChangeAspect="1" noChangeArrowheads="1"/>
          </p:cNvPicPr>
          <p:nvPr/>
        </p:nvPicPr>
        <p:blipFill>
          <a:blip r:embed="rId10"/>
          <a:srcRect/>
          <a:stretch>
            <a:fillRect/>
          </a:stretch>
        </p:blipFill>
        <p:spPr bwMode="auto">
          <a:xfrm>
            <a:off x="6553200" y="1219200"/>
            <a:ext cx="1828800" cy="1371600"/>
          </a:xfrm>
          <a:prstGeom prst="rect">
            <a:avLst/>
          </a:prstGeom>
          <a:noFill/>
          <a:ln w="9525">
            <a:noFill/>
            <a:miter lim="800000"/>
            <a:headEnd/>
            <a:tailEnd/>
          </a:ln>
        </p:spPr>
      </p:pic>
      <p:sp>
        <p:nvSpPr>
          <p:cNvPr id="60422"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C6BF2E4-451C-4032-B0DD-7ABDCA070682}" type="slidenum">
              <a:rPr lang="en-US" sz="1400" baseline="0"/>
              <a:pPr algn="r"/>
              <a:t>22</a:t>
            </a:fld>
            <a:endParaRPr lang="en-US" sz="1400" baseline="0"/>
          </a:p>
        </p:txBody>
      </p:sp>
      <p:sp>
        <p:nvSpPr>
          <p:cNvPr id="60423" name="Rectangle 2"/>
          <p:cNvSpPr>
            <a:spLocks noGrp="1" noChangeArrowheads="1"/>
          </p:cNvSpPr>
          <p:nvPr>
            <p:ph type="title" idx="4294967295"/>
          </p:nvPr>
        </p:nvSpPr>
        <p:spPr>
          <a:xfrm>
            <a:off x="457200" y="152400"/>
            <a:ext cx="8229600" cy="1143000"/>
          </a:xfrm>
        </p:spPr>
        <p:txBody>
          <a:bodyPr/>
          <a:lstStyle/>
          <a:p>
            <a:pPr eaLnBrk="1" hangingPunct="1"/>
            <a:r>
              <a:rPr lang="en-US" sz="3600" smtClean="0">
                <a:cs typeface="ＭＳ Ｐゴシック"/>
              </a:rPr>
              <a:t>Outline</a:t>
            </a:r>
          </a:p>
        </p:txBody>
      </p:sp>
      <p:sp>
        <p:nvSpPr>
          <p:cNvPr id="60424" name="Rectangle 18"/>
          <p:cNvSpPr>
            <a:spLocks noChangeArrowheads="1"/>
          </p:cNvSpPr>
          <p:nvPr/>
        </p:nvSpPr>
        <p:spPr bwMode="auto">
          <a:xfrm>
            <a:off x="152400" y="5181600"/>
            <a:ext cx="8305800" cy="1295400"/>
          </a:xfrm>
          <a:prstGeom prst="rect">
            <a:avLst/>
          </a:prstGeom>
          <a:solidFill>
            <a:schemeClr val="bg1">
              <a:alpha val="70000"/>
            </a:schemeClr>
          </a:solidFill>
          <a:ln w="9525">
            <a:noFill/>
            <a:miter lim="800000"/>
            <a:headEnd/>
            <a:tailEnd/>
          </a:ln>
        </p:spPr>
        <p:txBody>
          <a:bodyPr wrap="none" anchor="ctr"/>
          <a:lstStyle/>
          <a:p>
            <a:endParaRPr lang="en-US"/>
          </a:p>
        </p:txBody>
      </p:sp>
      <p:sp>
        <p:nvSpPr>
          <p:cNvPr id="60425" name="Rectangle 18"/>
          <p:cNvSpPr>
            <a:spLocks noChangeArrowheads="1"/>
          </p:cNvSpPr>
          <p:nvPr/>
        </p:nvSpPr>
        <p:spPr bwMode="auto">
          <a:xfrm>
            <a:off x="304800" y="990600"/>
            <a:ext cx="8305800" cy="3124200"/>
          </a:xfrm>
          <a:prstGeom prst="rect">
            <a:avLst/>
          </a:prstGeom>
          <a:solidFill>
            <a:schemeClr val="bg1">
              <a:alpha val="70000"/>
            </a:schemeClr>
          </a:solidFill>
          <a:ln w="9525">
            <a:noFill/>
            <a:miter lim="800000"/>
            <a:headEnd/>
            <a:tailEnd/>
          </a:ln>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22</a:t>
            </a:fld>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r>
              <a:rPr lang="en-US" sz="3200" smtClean="0">
                <a:cs typeface="ＭＳ Ｐゴシック"/>
              </a:rPr>
              <a:t>Sample video with annotations</a:t>
            </a:r>
          </a:p>
        </p:txBody>
      </p:sp>
      <p:sp>
        <p:nvSpPr>
          <p:cNvPr id="4" name="Slide Number Placeholder 3"/>
          <p:cNvSpPr>
            <a:spLocks noGrp="1"/>
          </p:cNvSpPr>
          <p:nvPr>
            <p:ph type="sldNum" sz="quarter" idx="12"/>
          </p:nvPr>
        </p:nvSpPr>
        <p:spPr/>
        <p:txBody>
          <a:bodyPr/>
          <a:lstStyle/>
          <a:p>
            <a:pPr>
              <a:defRPr/>
            </a:pPr>
            <a:fld id="{0145C3CE-733A-4D96-8992-B6624A1B7C4E}" type="slidenum">
              <a:rPr lang="en-US" smtClean="0"/>
              <a:pPr>
                <a:defRPr/>
              </a:pPr>
              <a:t>23</a:t>
            </a:fld>
            <a:endParaRPr lang="en-US"/>
          </a:p>
        </p:txBody>
      </p:sp>
      <p:pic>
        <p:nvPicPr>
          <p:cNvPr id="3" name="GOPR0094_shor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2400"/>
            <a:ext cx="9144000" cy="6858000"/>
          </a:xfrm>
          <a:prstGeom prst="rect">
            <a:avLst/>
          </a:prstGeom>
        </p:spPr>
      </p:pic>
    </p:spTree>
    <p:extLst>
      <p:ext uri="{BB962C8B-B14F-4D97-AF65-F5344CB8AC3E}">
        <p14:creationId xmlns:p14="http://schemas.microsoft.com/office/powerpoint/2010/main" val="24662266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93FFBFA3-594A-44BC-B6B6-1B52B6568BD3}" type="slidenum">
              <a:rPr lang="en-US" sz="1400" baseline="0"/>
              <a:pPr algn="r"/>
              <a:t>24</a:t>
            </a:fld>
            <a:endParaRPr lang="en-US" sz="1400" baseline="0"/>
          </a:p>
        </p:txBody>
      </p:sp>
      <p:sp>
        <p:nvSpPr>
          <p:cNvPr id="63490" name="Rectangle 2"/>
          <p:cNvSpPr>
            <a:spLocks noGrp="1" noChangeArrowheads="1"/>
          </p:cNvSpPr>
          <p:nvPr>
            <p:ph type="title" idx="4294967295"/>
          </p:nvPr>
        </p:nvSpPr>
        <p:spPr/>
        <p:txBody>
          <a:bodyPr/>
          <a:lstStyle/>
          <a:p>
            <a:pPr eaLnBrk="1" hangingPunct="1"/>
            <a:r>
              <a:rPr lang="en-US" sz="3600" smtClean="0">
                <a:cs typeface="ＭＳ Ｐゴシック"/>
              </a:rPr>
              <a:t>Wearable ADL data collection</a:t>
            </a:r>
          </a:p>
        </p:txBody>
      </p:sp>
      <p:sp>
        <p:nvSpPr>
          <p:cNvPr id="63491" name="Rectangle 3"/>
          <p:cNvSpPr>
            <a:spLocks noGrp="1" noChangeArrowheads="1"/>
          </p:cNvSpPr>
          <p:nvPr>
            <p:ph type="body" idx="4294967295"/>
          </p:nvPr>
        </p:nvSpPr>
        <p:spPr>
          <a:xfrm>
            <a:off x="457200" y="1600201"/>
            <a:ext cx="8229600" cy="3124200"/>
          </a:xfrm>
        </p:spPr>
        <p:txBody>
          <a:bodyPr/>
          <a:lstStyle/>
          <a:p>
            <a:pPr eaLnBrk="1" hangingPunct="1"/>
            <a:r>
              <a:rPr lang="en-US" sz="1800" dirty="0" smtClean="0">
                <a:cs typeface="ＭＳ Ｐゴシック"/>
              </a:rPr>
              <a:t>20 persons</a:t>
            </a:r>
          </a:p>
          <a:p>
            <a:pPr eaLnBrk="1" hangingPunct="1"/>
            <a:r>
              <a:rPr lang="en-US" sz="1800" dirty="0" smtClean="0">
                <a:cs typeface="ＭＳ Ｐゴシック"/>
              </a:rPr>
              <a:t>20 different apartments</a:t>
            </a:r>
          </a:p>
          <a:p>
            <a:pPr eaLnBrk="1" hangingPunct="1"/>
            <a:r>
              <a:rPr lang="en-US" sz="1800" dirty="0" smtClean="0">
                <a:cs typeface="ＭＳ Ｐゴシック"/>
              </a:rPr>
              <a:t>10 hours of HD video</a:t>
            </a:r>
          </a:p>
          <a:p>
            <a:pPr eaLnBrk="1" hangingPunct="1"/>
            <a:r>
              <a:rPr lang="en-US" sz="1800" dirty="0" smtClean="0">
                <a:cs typeface="ＭＳ Ｐゴシック"/>
              </a:rPr>
              <a:t>170 degrees of viewing angle</a:t>
            </a:r>
          </a:p>
          <a:p>
            <a:pPr eaLnBrk="1" hangingPunct="1"/>
            <a:r>
              <a:rPr lang="en-US" sz="1800" dirty="0" smtClean="0">
                <a:cs typeface="ＭＳ Ｐゴシック"/>
              </a:rPr>
              <a:t>Annotated</a:t>
            </a:r>
          </a:p>
          <a:p>
            <a:pPr lvl="1" eaLnBrk="1" hangingPunct="1"/>
            <a:r>
              <a:rPr lang="en-US" sz="1800" dirty="0" smtClean="0"/>
              <a:t>Actions</a:t>
            </a:r>
          </a:p>
          <a:p>
            <a:pPr lvl="1" eaLnBrk="1" hangingPunct="1"/>
            <a:r>
              <a:rPr lang="en-US" sz="1800" dirty="0" smtClean="0"/>
              <a:t>Object bounding boxes</a:t>
            </a:r>
          </a:p>
          <a:p>
            <a:pPr lvl="1" eaLnBrk="1" hangingPunct="1"/>
            <a:r>
              <a:rPr lang="en-US" sz="1800" dirty="0" smtClean="0"/>
              <a:t>Active-passive objects</a:t>
            </a:r>
          </a:p>
          <a:p>
            <a:pPr lvl="1" eaLnBrk="1" hangingPunct="1"/>
            <a:r>
              <a:rPr lang="en-US" sz="1800" dirty="0" smtClean="0"/>
              <a:t>Object IDs</a:t>
            </a:r>
          </a:p>
        </p:txBody>
      </p:sp>
      <p:pic>
        <p:nvPicPr>
          <p:cNvPr id="63492" name="Picture 5"/>
          <p:cNvPicPr>
            <a:picLocks noChangeAspect="1" noChangeArrowheads="1"/>
          </p:cNvPicPr>
          <p:nvPr/>
        </p:nvPicPr>
        <p:blipFill>
          <a:blip r:embed="rId3"/>
          <a:srcRect/>
          <a:stretch>
            <a:fillRect/>
          </a:stretch>
        </p:blipFill>
        <p:spPr bwMode="auto">
          <a:xfrm>
            <a:off x="4038600" y="1447800"/>
            <a:ext cx="4800600" cy="461962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24</a:t>
            </a:fld>
            <a:endParaRPr lang="en-US"/>
          </a:p>
        </p:txBody>
      </p:sp>
      <p:sp>
        <p:nvSpPr>
          <p:cNvPr id="8" name="Rectangle 5"/>
          <p:cNvSpPr>
            <a:spLocks/>
          </p:cNvSpPr>
          <p:nvPr/>
        </p:nvSpPr>
        <p:spPr bwMode="auto">
          <a:xfrm>
            <a:off x="381000" y="5029200"/>
            <a:ext cx="3581400" cy="1938992"/>
          </a:xfrm>
          <a:prstGeom prst="rect">
            <a:avLst/>
          </a:prstGeom>
          <a:noFill/>
          <a:ln w="9525">
            <a:noFill/>
            <a:miter lim="800000"/>
            <a:headEnd/>
            <a:tailEnd/>
          </a:ln>
        </p:spPr>
        <p:txBody>
          <a:bodyPr wrap="square" lIns="0" tIns="0" rIns="40639" bIns="0">
            <a:spAutoFit/>
          </a:bodyPr>
          <a:lstStyle/>
          <a:p>
            <a:r>
              <a:rPr lang="en-US" baseline="0" dirty="0" smtClean="0">
                <a:latin typeface="Times New Roman" pitchFamily="18" charset="0"/>
                <a:cs typeface="Times New Roman" pitchFamily="18" charset="0"/>
                <a:sym typeface="Times New Roman" pitchFamily="18" charset="0"/>
              </a:rPr>
              <a:t>Prior work:</a:t>
            </a:r>
          </a:p>
          <a:p>
            <a:pPr marL="285750" indent="-285750">
              <a:buFont typeface="Arial"/>
              <a:buChar char="•"/>
            </a:pPr>
            <a:r>
              <a:rPr lang="en-US" baseline="0" dirty="0" smtClean="0">
                <a:latin typeface="Times New Roman" pitchFamily="18" charset="0"/>
                <a:cs typeface="Times New Roman" pitchFamily="18" charset="0"/>
                <a:sym typeface="Times New Roman" pitchFamily="18" charset="0"/>
              </a:rPr>
              <a:t>Lee et al, CVPR’12</a:t>
            </a:r>
          </a:p>
          <a:p>
            <a:pPr marL="285750" indent="-285750">
              <a:buFont typeface="Arial"/>
              <a:buChar char="•"/>
            </a:pPr>
            <a:r>
              <a:rPr lang="en-US" baseline="0" dirty="0" err="1" smtClean="0">
                <a:latin typeface="Times New Roman" pitchFamily="18" charset="0"/>
                <a:cs typeface="Times New Roman" pitchFamily="18" charset="0"/>
                <a:sym typeface="Times New Roman" pitchFamily="18" charset="0"/>
              </a:rPr>
              <a:t>Fathi</a:t>
            </a:r>
            <a:r>
              <a:rPr lang="en-US" baseline="0" dirty="0" smtClean="0">
                <a:latin typeface="Times New Roman" pitchFamily="18" charset="0"/>
                <a:cs typeface="Times New Roman" pitchFamily="18" charset="0"/>
                <a:sym typeface="Times New Roman" pitchFamily="18" charset="0"/>
              </a:rPr>
              <a:t> et al, CVPR’11, CVPR’12</a:t>
            </a:r>
          </a:p>
          <a:p>
            <a:pPr marL="285750" indent="-285750">
              <a:buFont typeface="Arial"/>
              <a:buChar char="•"/>
            </a:pPr>
            <a:r>
              <a:rPr lang="en-US" baseline="0" dirty="0" err="1" smtClean="0">
                <a:latin typeface="Times New Roman" pitchFamily="18" charset="0"/>
                <a:cs typeface="Times New Roman" pitchFamily="18" charset="0"/>
                <a:sym typeface="Times New Roman" pitchFamily="18" charset="0"/>
              </a:rPr>
              <a:t>Kitani</a:t>
            </a:r>
            <a:r>
              <a:rPr lang="en-US" baseline="0" dirty="0" smtClean="0">
                <a:latin typeface="Times New Roman" pitchFamily="18" charset="0"/>
                <a:cs typeface="Times New Roman" pitchFamily="18" charset="0"/>
                <a:sym typeface="Times New Roman" pitchFamily="18" charset="0"/>
              </a:rPr>
              <a:t> et al, CVPR’11</a:t>
            </a:r>
          </a:p>
          <a:p>
            <a:pPr marL="285750" indent="-285750">
              <a:buFont typeface="Arial"/>
              <a:buChar char="•"/>
            </a:pPr>
            <a:r>
              <a:rPr lang="en-US" baseline="0" dirty="0" err="1">
                <a:latin typeface="Times New Roman" pitchFamily="18" charset="0"/>
                <a:cs typeface="Times New Roman" pitchFamily="18" charset="0"/>
                <a:sym typeface="Times New Roman" pitchFamily="18" charset="0"/>
              </a:rPr>
              <a:t>Ren</a:t>
            </a:r>
            <a:r>
              <a:rPr lang="en-US" baseline="0" dirty="0">
                <a:latin typeface="Times New Roman" pitchFamily="18" charset="0"/>
                <a:cs typeface="Times New Roman" pitchFamily="18" charset="0"/>
                <a:sym typeface="Times New Roman" pitchFamily="18" charset="0"/>
              </a:rPr>
              <a:t> et al, CVPR’</a:t>
            </a:r>
            <a:r>
              <a:rPr lang="en-US" baseline="0" dirty="0" smtClean="0">
                <a:latin typeface="Times New Roman" pitchFamily="18" charset="0"/>
                <a:cs typeface="Times New Roman" pitchFamily="18" charset="0"/>
                <a:sym typeface="Times New Roman" pitchFamily="18" charset="0"/>
              </a:rPr>
              <a:t>10</a:t>
            </a:r>
          </a:p>
          <a:p>
            <a:endParaRPr lang="en-US" baseline="0" dirty="0" smtClean="0">
              <a:latin typeface="Times New Roman" pitchFamily="18" charset="0"/>
              <a:cs typeface="Times New Roman" pitchFamily="18" charset="0"/>
              <a:sym typeface="Times New Roman" pitchFamily="18" charset="0"/>
            </a:endParaRPr>
          </a:p>
          <a:p>
            <a:pPr algn="ctr"/>
            <a:endParaRPr lang="en-US" baseline="0" dirty="0">
              <a:latin typeface="Times New Roman" pitchFamily="18" charset="0"/>
              <a:cs typeface="Times New Roman" pitchFamily="18" charset="0"/>
              <a:sym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Text Box 7"/>
          <p:cNvSpPr txBox="1">
            <a:spLocks noChangeArrowheads="1"/>
          </p:cNvSpPr>
          <p:nvPr/>
        </p:nvSpPr>
        <p:spPr bwMode="auto">
          <a:xfrm>
            <a:off x="2514600" y="381000"/>
            <a:ext cx="4648200" cy="549275"/>
          </a:xfrm>
          <a:prstGeom prst="rect">
            <a:avLst/>
          </a:prstGeom>
          <a:noFill/>
          <a:ln w="9525">
            <a:noFill/>
            <a:miter lim="800000"/>
            <a:headEnd/>
            <a:tailEnd/>
          </a:ln>
        </p:spPr>
        <p:txBody>
          <a:bodyPr>
            <a:spAutoFit/>
          </a:bodyPr>
          <a:lstStyle/>
          <a:p>
            <a:pPr algn="ctr">
              <a:spcBef>
                <a:spcPct val="50000"/>
              </a:spcBef>
            </a:pPr>
            <a:r>
              <a:rPr lang="en-US" sz="3000" baseline="0"/>
              <a:t>Average object locations</a:t>
            </a:r>
          </a:p>
        </p:txBody>
      </p:sp>
      <p:grpSp>
        <p:nvGrpSpPr>
          <p:cNvPr id="3" name="Group 2"/>
          <p:cNvGrpSpPr/>
          <p:nvPr/>
        </p:nvGrpSpPr>
        <p:grpSpPr>
          <a:xfrm>
            <a:off x="1676400" y="1219200"/>
            <a:ext cx="10972800" cy="5029200"/>
            <a:chOff x="1676400" y="1219200"/>
            <a:chExt cx="6324600" cy="3216275"/>
          </a:xfrm>
        </p:grpSpPr>
        <p:pic>
          <p:nvPicPr>
            <p:cNvPr id="64514" name="Picture 3"/>
            <p:cNvPicPr>
              <a:picLocks noChangeAspect="1" noChangeArrowheads="1"/>
            </p:cNvPicPr>
            <p:nvPr/>
          </p:nvPicPr>
          <p:blipFill>
            <a:blip r:embed="rId3"/>
            <a:srcRect/>
            <a:stretch>
              <a:fillRect/>
            </a:stretch>
          </p:blipFill>
          <p:spPr bwMode="auto">
            <a:xfrm>
              <a:off x="1905000" y="1219200"/>
              <a:ext cx="5867400" cy="2743200"/>
            </a:xfrm>
            <a:prstGeom prst="rect">
              <a:avLst/>
            </a:prstGeom>
            <a:noFill/>
            <a:ln w="9525">
              <a:noFill/>
              <a:miter lim="800000"/>
              <a:headEnd/>
              <a:tailEnd/>
            </a:ln>
          </p:spPr>
        </p:pic>
        <p:sp>
          <p:nvSpPr>
            <p:cNvPr id="64515" name="Text Box 7"/>
            <p:cNvSpPr txBox="1">
              <a:spLocks noChangeArrowheads="1"/>
            </p:cNvSpPr>
            <p:nvPr/>
          </p:nvSpPr>
          <p:spPr bwMode="auto">
            <a:xfrm>
              <a:off x="3505200" y="4038600"/>
              <a:ext cx="1143000" cy="396875"/>
            </a:xfrm>
            <a:prstGeom prst="rect">
              <a:avLst/>
            </a:prstGeom>
            <a:noFill/>
            <a:ln w="9525">
              <a:noFill/>
              <a:miter lim="800000"/>
              <a:headEnd/>
              <a:tailEnd/>
            </a:ln>
          </p:spPr>
          <p:txBody>
            <a:bodyPr>
              <a:spAutoFit/>
            </a:bodyPr>
            <a:lstStyle/>
            <a:p>
              <a:pPr algn="ctr">
                <a:spcBef>
                  <a:spcPct val="50000"/>
                </a:spcBef>
              </a:pPr>
              <a:r>
                <a:rPr lang="en-US" sz="2000" baseline="0"/>
                <a:t>Active</a:t>
              </a:r>
            </a:p>
          </p:txBody>
        </p:sp>
        <p:sp>
          <p:nvSpPr>
            <p:cNvPr id="64516" name="Text Box 7"/>
            <p:cNvSpPr txBox="1">
              <a:spLocks noChangeArrowheads="1"/>
            </p:cNvSpPr>
            <p:nvPr/>
          </p:nvSpPr>
          <p:spPr bwMode="auto">
            <a:xfrm>
              <a:off x="2057400" y="4038600"/>
              <a:ext cx="1295400" cy="396875"/>
            </a:xfrm>
            <a:prstGeom prst="rect">
              <a:avLst/>
            </a:prstGeom>
            <a:noFill/>
            <a:ln w="9525">
              <a:noFill/>
              <a:miter lim="800000"/>
              <a:headEnd/>
              <a:tailEnd/>
            </a:ln>
          </p:spPr>
          <p:txBody>
            <a:bodyPr>
              <a:spAutoFit/>
            </a:bodyPr>
            <a:lstStyle/>
            <a:p>
              <a:pPr algn="ctr">
                <a:spcBef>
                  <a:spcPct val="50000"/>
                </a:spcBef>
              </a:pPr>
              <a:r>
                <a:rPr lang="en-US" sz="2000" baseline="0"/>
                <a:t>Passive</a:t>
              </a:r>
            </a:p>
          </p:txBody>
        </p:sp>
        <p:sp>
          <p:nvSpPr>
            <p:cNvPr id="64518" name="Text Box 7"/>
            <p:cNvSpPr txBox="1">
              <a:spLocks noChangeArrowheads="1"/>
            </p:cNvSpPr>
            <p:nvPr/>
          </p:nvSpPr>
          <p:spPr bwMode="auto">
            <a:xfrm>
              <a:off x="6477000" y="4038600"/>
              <a:ext cx="1143000" cy="396875"/>
            </a:xfrm>
            <a:prstGeom prst="rect">
              <a:avLst/>
            </a:prstGeom>
            <a:noFill/>
            <a:ln w="9525">
              <a:noFill/>
              <a:miter lim="800000"/>
              <a:headEnd/>
              <a:tailEnd/>
            </a:ln>
          </p:spPr>
          <p:txBody>
            <a:bodyPr>
              <a:spAutoFit/>
            </a:bodyPr>
            <a:lstStyle/>
            <a:p>
              <a:pPr algn="ctr">
                <a:spcBef>
                  <a:spcPct val="50000"/>
                </a:spcBef>
              </a:pPr>
              <a:r>
                <a:rPr lang="en-US" sz="2000" baseline="0"/>
                <a:t>Active</a:t>
              </a:r>
            </a:p>
          </p:txBody>
        </p:sp>
        <p:sp>
          <p:nvSpPr>
            <p:cNvPr id="64519" name="Text Box 7"/>
            <p:cNvSpPr txBox="1">
              <a:spLocks noChangeArrowheads="1"/>
            </p:cNvSpPr>
            <p:nvPr/>
          </p:nvSpPr>
          <p:spPr bwMode="auto">
            <a:xfrm>
              <a:off x="5029200" y="4038600"/>
              <a:ext cx="1295400" cy="396875"/>
            </a:xfrm>
            <a:prstGeom prst="rect">
              <a:avLst/>
            </a:prstGeom>
            <a:noFill/>
            <a:ln w="9525">
              <a:noFill/>
              <a:miter lim="800000"/>
              <a:headEnd/>
              <a:tailEnd/>
            </a:ln>
          </p:spPr>
          <p:txBody>
            <a:bodyPr>
              <a:spAutoFit/>
            </a:bodyPr>
            <a:lstStyle/>
            <a:p>
              <a:pPr algn="ctr">
                <a:spcBef>
                  <a:spcPct val="50000"/>
                </a:spcBef>
              </a:pPr>
              <a:r>
                <a:rPr lang="en-US" sz="2000" baseline="0"/>
                <a:t>Passive</a:t>
              </a:r>
            </a:p>
          </p:txBody>
        </p:sp>
        <p:sp>
          <p:nvSpPr>
            <p:cNvPr id="64520" name="Rectangle 10"/>
            <p:cNvSpPr>
              <a:spLocks noChangeArrowheads="1"/>
            </p:cNvSpPr>
            <p:nvPr/>
          </p:nvSpPr>
          <p:spPr bwMode="auto">
            <a:xfrm>
              <a:off x="4876800" y="1219200"/>
              <a:ext cx="3124200" cy="1419225"/>
            </a:xfrm>
            <a:prstGeom prst="rect">
              <a:avLst/>
            </a:prstGeom>
            <a:solidFill>
              <a:schemeClr val="bg1"/>
            </a:solidFill>
            <a:ln w="9525">
              <a:noFill/>
              <a:miter lim="800000"/>
              <a:headEnd/>
              <a:tailEnd/>
            </a:ln>
          </p:spPr>
          <p:txBody>
            <a:bodyPr wrap="none" anchor="ctr"/>
            <a:lstStyle/>
            <a:p>
              <a:endParaRPr lang="en-US"/>
            </a:p>
          </p:txBody>
        </p:sp>
        <p:sp>
          <p:nvSpPr>
            <p:cNvPr id="64521" name="Rectangle 9"/>
            <p:cNvSpPr>
              <a:spLocks noChangeArrowheads="1"/>
            </p:cNvSpPr>
            <p:nvPr/>
          </p:nvSpPr>
          <p:spPr bwMode="auto">
            <a:xfrm>
              <a:off x="1676400" y="2590800"/>
              <a:ext cx="6096000" cy="1828800"/>
            </a:xfrm>
            <a:prstGeom prst="rect">
              <a:avLst/>
            </a:prstGeom>
            <a:solidFill>
              <a:schemeClr val="bg1"/>
            </a:solidFill>
            <a:ln w="9525">
              <a:noFill/>
              <a:miter lim="800000"/>
              <a:headEnd/>
              <a:tailEnd/>
            </a:ln>
          </p:spPr>
          <p:txBody>
            <a:bodyPr wrap="none" anchor="ctr"/>
            <a:lstStyle/>
            <a:p>
              <a:endParaRPr lang="en-US"/>
            </a:p>
          </p:txBody>
        </p:sp>
        <p:sp>
          <p:nvSpPr>
            <p:cNvPr id="64522" name="Text Box 7"/>
            <p:cNvSpPr txBox="1">
              <a:spLocks noChangeArrowheads="1"/>
            </p:cNvSpPr>
            <p:nvPr/>
          </p:nvSpPr>
          <p:spPr bwMode="auto">
            <a:xfrm>
              <a:off x="3429000" y="2667000"/>
              <a:ext cx="1143000" cy="396875"/>
            </a:xfrm>
            <a:prstGeom prst="rect">
              <a:avLst/>
            </a:prstGeom>
            <a:noFill/>
            <a:ln w="9525">
              <a:noFill/>
              <a:miter lim="800000"/>
              <a:headEnd/>
              <a:tailEnd/>
            </a:ln>
          </p:spPr>
          <p:txBody>
            <a:bodyPr>
              <a:spAutoFit/>
            </a:bodyPr>
            <a:lstStyle/>
            <a:p>
              <a:pPr algn="ctr">
                <a:spcBef>
                  <a:spcPct val="50000"/>
                </a:spcBef>
              </a:pPr>
              <a:r>
                <a:rPr lang="en-US" sz="2000" baseline="0"/>
                <a:t>Active</a:t>
              </a:r>
            </a:p>
          </p:txBody>
        </p:sp>
        <p:sp>
          <p:nvSpPr>
            <p:cNvPr id="64523" name="Text Box 7"/>
            <p:cNvSpPr txBox="1">
              <a:spLocks noChangeArrowheads="1"/>
            </p:cNvSpPr>
            <p:nvPr/>
          </p:nvSpPr>
          <p:spPr bwMode="auto">
            <a:xfrm>
              <a:off x="1981200" y="2667000"/>
              <a:ext cx="1295400" cy="396875"/>
            </a:xfrm>
            <a:prstGeom prst="rect">
              <a:avLst/>
            </a:prstGeom>
            <a:noFill/>
            <a:ln w="9525">
              <a:noFill/>
              <a:miter lim="800000"/>
              <a:headEnd/>
              <a:tailEnd/>
            </a:ln>
          </p:spPr>
          <p:txBody>
            <a:bodyPr>
              <a:spAutoFit/>
            </a:bodyPr>
            <a:lstStyle/>
            <a:p>
              <a:pPr algn="ctr">
                <a:spcBef>
                  <a:spcPct val="50000"/>
                </a:spcBef>
              </a:pPr>
              <a:r>
                <a:rPr lang="en-US" sz="2000" baseline="0"/>
                <a:t>Passive</a:t>
              </a:r>
            </a:p>
          </p:txBody>
        </p:sp>
      </p:grpSp>
      <p:sp>
        <p:nvSpPr>
          <p:cNvPr id="2" name="Slide Number Placeholder 1"/>
          <p:cNvSpPr>
            <a:spLocks noGrp="1"/>
          </p:cNvSpPr>
          <p:nvPr>
            <p:ph type="sldNum" sz="quarter" idx="12"/>
          </p:nvPr>
        </p:nvSpPr>
        <p:spPr/>
        <p:txBody>
          <a:bodyPr/>
          <a:lstStyle/>
          <a:p>
            <a:pPr>
              <a:defRPr/>
            </a:pPr>
            <a:fld id="{44DF4780-92F5-4A0D-A8F0-388AB6A68542}" type="slidenum">
              <a:rPr lang="en-US" smtClean="0"/>
              <a:pPr>
                <a:defRPr/>
              </a:pPr>
              <a:t>25</a:t>
            </a:fld>
            <a:endParaRPr lang="en-US"/>
          </a:p>
        </p:txBody>
      </p:sp>
      <p:sp>
        <p:nvSpPr>
          <p:cNvPr id="64513" name="Rectangle 2"/>
          <p:cNvSpPr>
            <a:spLocks noGrp="1" noChangeArrowheads="1"/>
          </p:cNvSpPr>
          <p:nvPr>
            <p:ph type="body" idx="1"/>
          </p:nvPr>
        </p:nvSpPr>
        <p:spPr>
          <a:xfrm>
            <a:off x="533400" y="4724400"/>
            <a:ext cx="8458200" cy="1219200"/>
          </a:xfrm>
        </p:spPr>
        <p:txBody>
          <a:bodyPr/>
          <a:lstStyle/>
          <a:p>
            <a:pPr>
              <a:buFontTx/>
              <a:buNone/>
            </a:pPr>
            <a:r>
              <a:rPr lang="en-US" sz="2200" dirty="0" smtClean="0">
                <a:cs typeface="ＭＳ Ｐゴシック"/>
              </a:rPr>
              <a:t>Active objects tend to appear on the right hand side and closer</a:t>
            </a:r>
          </a:p>
          <a:p>
            <a:pPr lvl="1"/>
            <a:r>
              <a:rPr lang="en-US" sz="1800" dirty="0" smtClean="0"/>
              <a:t>Right-handed people are dominant</a:t>
            </a:r>
          </a:p>
          <a:p>
            <a:pPr lvl="1"/>
            <a:r>
              <a:rPr lang="en-US" sz="1800" dirty="0" smtClean="0"/>
              <a:t>We cannot mirror-flip images in training</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3"/>
          <p:cNvSpPr>
            <a:spLocks noGrp="1" noChangeArrowheads="1"/>
          </p:cNvSpPr>
          <p:nvPr>
            <p:ph type="body" idx="4294967295"/>
          </p:nvPr>
        </p:nvSpPr>
        <p:spPr>
          <a:xfrm>
            <a:off x="457200" y="1219200"/>
            <a:ext cx="8229600" cy="5181600"/>
          </a:xfrm>
        </p:spPr>
        <p:txBody>
          <a:bodyPr/>
          <a:lstStyle/>
          <a:p>
            <a:pPr eaLnBrk="1" hangingPunct="1">
              <a:lnSpc>
                <a:spcPct val="80000"/>
              </a:lnSpc>
            </a:pPr>
            <a:r>
              <a:rPr lang="en-US" sz="2600" smtClean="0">
                <a:cs typeface="ＭＳ Ｐゴシック"/>
              </a:rPr>
              <a:t>Challenges</a:t>
            </a:r>
          </a:p>
          <a:p>
            <a:pPr lvl="1" eaLnBrk="1" hangingPunct="1">
              <a:lnSpc>
                <a:spcPct val="80000"/>
              </a:lnSpc>
            </a:pPr>
            <a:r>
              <a:rPr lang="en-US" sz="2200" smtClean="0"/>
              <a:t>What features to use?</a:t>
            </a:r>
          </a:p>
          <a:p>
            <a:pPr lvl="1" eaLnBrk="1" hangingPunct="1">
              <a:lnSpc>
                <a:spcPct val="80000"/>
              </a:lnSpc>
            </a:pPr>
            <a:r>
              <a:rPr lang="en-US" sz="2200" smtClean="0"/>
              <a:t>Appearance model</a:t>
            </a:r>
          </a:p>
          <a:p>
            <a:pPr lvl="1" eaLnBrk="1" hangingPunct="1">
              <a:lnSpc>
                <a:spcPct val="80000"/>
              </a:lnSpc>
            </a:pPr>
            <a:r>
              <a:rPr lang="en-US" sz="2200" smtClean="0"/>
              <a:t>Temporal model</a:t>
            </a:r>
          </a:p>
          <a:p>
            <a:pPr eaLnBrk="1" hangingPunct="1">
              <a:lnSpc>
                <a:spcPct val="80000"/>
              </a:lnSpc>
            </a:pPr>
            <a:endParaRPr lang="en-US" sz="2600" smtClean="0">
              <a:cs typeface="ＭＳ Ｐゴシック"/>
            </a:endParaRPr>
          </a:p>
          <a:p>
            <a:pPr eaLnBrk="1" hangingPunct="1">
              <a:lnSpc>
                <a:spcPct val="80000"/>
              </a:lnSpc>
            </a:pPr>
            <a:r>
              <a:rPr lang="en-US" sz="2600" smtClean="0">
                <a:cs typeface="ＭＳ Ｐゴシック"/>
              </a:rPr>
              <a:t>Our model</a:t>
            </a:r>
          </a:p>
          <a:p>
            <a:pPr lvl="1" eaLnBrk="1" hangingPunct="1">
              <a:lnSpc>
                <a:spcPct val="80000"/>
              </a:lnSpc>
            </a:pPr>
            <a:r>
              <a:rPr lang="en-US" sz="2200" i="1" smtClean="0"/>
              <a:t>“</a:t>
            </a:r>
            <a:r>
              <a:rPr lang="en-US" sz="2200" smtClean="0"/>
              <a:t>Active</a:t>
            </a:r>
            <a:r>
              <a:rPr lang="en-US" sz="2200" i="1" smtClean="0"/>
              <a:t>”</a:t>
            </a:r>
            <a:r>
              <a:rPr lang="en-US" sz="2200" smtClean="0"/>
              <a:t> vs “passive</a:t>
            </a:r>
            <a:r>
              <a:rPr lang="en-US" sz="2200" i="1" smtClean="0"/>
              <a:t>”</a:t>
            </a:r>
            <a:r>
              <a:rPr lang="en-US" sz="2200" smtClean="0"/>
              <a:t> objects</a:t>
            </a:r>
          </a:p>
          <a:p>
            <a:pPr lvl="1" eaLnBrk="1" hangingPunct="1">
              <a:lnSpc>
                <a:spcPct val="80000"/>
              </a:lnSpc>
            </a:pPr>
            <a:r>
              <a:rPr lang="en-US" sz="2200" smtClean="0"/>
              <a:t>Temporal pyramid</a:t>
            </a:r>
          </a:p>
          <a:p>
            <a:pPr lvl="1" eaLnBrk="1" hangingPunct="1">
              <a:lnSpc>
                <a:spcPct val="80000"/>
              </a:lnSpc>
            </a:pPr>
            <a:endParaRPr lang="en-US" sz="2600" smtClean="0"/>
          </a:p>
          <a:p>
            <a:pPr eaLnBrk="1" hangingPunct="1">
              <a:lnSpc>
                <a:spcPct val="80000"/>
              </a:lnSpc>
            </a:pPr>
            <a:r>
              <a:rPr lang="en-US" sz="2600" smtClean="0">
                <a:cs typeface="ＭＳ Ｐゴシック"/>
              </a:rPr>
              <a:t>Dataset</a:t>
            </a:r>
          </a:p>
          <a:p>
            <a:pPr eaLnBrk="1" hangingPunct="1">
              <a:lnSpc>
                <a:spcPct val="80000"/>
              </a:lnSpc>
            </a:pPr>
            <a:endParaRPr lang="en-US" sz="2600" smtClean="0">
              <a:cs typeface="ＭＳ Ｐゴシック"/>
            </a:endParaRPr>
          </a:p>
          <a:p>
            <a:pPr eaLnBrk="1" hangingPunct="1">
              <a:lnSpc>
                <a:spcPct val="80000"/>
              </a:lnSpc>
            </a:pPr>
            <a:endParaRPr lang="en-US" sz="2600" smtClean="0">
              <a:cs typeface="ＭＳ Ｐゴシック"/>
            </a:endParaRPr>
          </a:p>
          <a:p>
            <a:pPr eaLnBrk="1" hangingPunct="1">
              <a:lnSpc>
                <a:spcPct val="80000"/>
              </a:lnSpc>
            </a:pPr>
            <a:r>
              <a:rPr lang="en-US" sz="2600" smtClean="0">
                <a:cs typeface="ＭＳ Ｐゴシック"/>
              </a:rPr>
              <a:t>Experiments</a:t>
            </a:r>
          </a:p>
          <a:p>
            <a:pPr lvl="1" eaLnBrk="1" hangingPunct="1">
              <a:lnSpc>
                <a:spcPct val="80000"/>
              </a:lnSpc>
            </a:pPr>
            <a:endParaRPr lang="en-US" sz="1800" smtClean="0"/>
          </a:p>
        </p:txBody>
      </p:sp>
      <p:grpSp>
        <p:nvGrpSpPr>
          <p:cNvPr id="66562" name="Group 23"/>
          <p:cNvGrpSpPr>
            <a:grpSpLocks/>
          </p:cNvGrpSpPr>
          <p:nvPr/>
        </p:nvGrpSpPr>
        <p:grpSpPr bwMode="auto">
          <a:xfrm>
            <a:off x="6705600" y="2819400"/>
            <a:ext cx="1676400" cy="1219200"/>
            <a:chOff x="2592" y="1296"/>
            <a:chExt cx="2832" cy="2160"/>
          </a:xfrm>
        </p:grpSpPr>
        <p:pic>
          <p:nvPicPr>
            <p:cNvPr id="66569" name="Picture 17"/>
            <p:cNvPicPr>
              <a:picLocks noChangeAspect="1" noChangeArrowheads="1"/>
            </p:cNvPicPr>
            <p:nvPr/>
          </p:nvPicPr>
          <p:blipFill>
            <a:blip r:embed="rId3"/>
            <a:srcRect/>
            <a:stretch>
              <a:fillRect/>
            </a:stretch>
          </p:blipFill>
          <p:spPr bwMode="auto">
            <a:xfrm>
              <a:off x="4320" y="1584"/>
              <a:ext cx="340" cy="672"/>
            </a:xfrm>
            <a:prstGeom prst="rect">
              <a:avLst/>
            </a:prstGeom>
            <a:noFill/>
            <a:ln w="9525">
              <a:noFill/>
              <a:miter lim="800000"/>
              <a:headEnd/>
              <a:tailEnd/>
            </a:ln>
          </p:spPr>
        </p:pic>
        <p:pic>
          <p:nvPicPr>
            <p:cNvPr id="66570" name="Picture 18" descr="old_television_clip_art_23471"/>
            <p:cNvPicPr>
              <a:picLocks noChangeAspect="1" noChangeArrowheads="1"/>
            </p:cNvPicPr>
            <p:nvPr/>
          </p:nvPicPr>
          <p:blipFill>
            <a:blip r:embed="rId4"/>
            <a:srcRect/>
            <a:stretch>
              <a:fillRect/>
            </a:stretch>
          </p:blipFill>
          <p:spPr bwMode="auto">
            <a:xfrm>
              <a:off x="4512" y="2544"/>
              <a:ext cx="489" cy="528"/>
            </a:xfrm>
            <a:prstGeom prst="rect">
              <a:avLst/>
            </a:prstGeom>
            <a:noFill/>
            <a:ln w="9525">
              <a:noFill/>
              <a:miter lim="800000"/>
              <a:headEnd/>
              <a:tailEnd/>
            </a:ln>
          </p:spPr>
        </p:pic>
        <p:pic>
          <p:nvPicPr>
            <p:cNvPr id="66571" name="Picture 19"/>
            <p:cNvPicPr>
              <a:picLocks noChangeAspect="1" noChangeArrowheads="1"/>
            </p:cNvPicPr>
            <p:nvPr/>
          </p:nvPicPr>
          <p:blipFill>
            <a:blip r:embed="rId5"/>
            <a:srcRect/>
            <a:stretch>
              <a:fillRect/>
            </a:stretch>
          </p:blipFill>
          <p:spPr bwMode="auto">
            <a:xfrm>
              <a:off x="2928" y="2352"/>
              <a:ext cx="281" cy="672"/>
            </a:xfrm>
            <a:prstGeom prst="rect">
              <a:avLst/>
            </a:prstGeom>
            <a:noFill/>
            <a:ln w="9525">
              <a:noFill/>
              <a:miter lim="800000"/>
              <a:headEnd/>
              <a:tailEnd/>
            </a:ln>
          </p:spPr>
        </p:pic>
        <p:pic>
          <p:nvPicPr>
            <p:cNvPr id="66572" name="Picture 20"/>
            <p:cNvPicPr>
              <a:picLocks noChangeAspect="1" noChangeArrowheads="1"/>
            </p:cNvPicPr>
            <p:nvPr/>
          </p:nvPicPr>
          <p:blipFill>
            <a:blip r:embed="rId6"/>
            <a:srcRect/>
            <a:stretch>
              <a:fillRect/>
            </a:stretch>
          </p:blipFill>
          <p:spPr bwMode="auto">
            <a:xfrm>
              <a:off x="3648" y="2256"/>
              <a:ext cx="601" cy="861"/>
            </a:xfrm>
            <a:prstGeom prst="rect">
              <a:avLst/>
            </a:prstGeom>
            <a:noFill/>
            <a:ln w="9525">
              <a:noFill/>
              <a:miter lim="800000"/>
              <a:headEnd/>
              <a:tailEnd/>
            </a:ln>
          </p:spPr>
        </p:pic>
        <p:pic>
          <p:nvPicPr>
            <p:cNvPr id="66573" name="Picture 21"/>
            <p:cNvPicPr>
              <a:picLocks noChangeAspect="1" noChangeArrowheads="1"/>
            </p:cNvPicPr>
            <p:nvPr/>
          </p:nvPicPr>
          <p:blipFill>
            <a:blip r:embed="rId7"/>
            <a:srcRect/>
            <a:stretch>
              <a:fillRect/>
            </a:stretch>
          </p:blipFill>
          <p:spPr bwMode="auto">
            <a:xfrm>
              <a:off x="3312" y="1536"/>
              <a:ext cx="499" cy="624"/>
            </a:xfrm>
            <a:prstGeom prst="rect">
              <a:avLst/>
            </a:prstGeom>
            <a:noFill/>
            <a:ln w="9525">
              <a:noFill/>
              <a:miter lim="800000"/>
              <a:headEnd/>
              <a:tailEnd/>
            </a:ln>
          </p:spPr>
        </p:pic>
        <p:sp>
          <p:nvSpPr>
            <p:cNvPr id="66574" name="Oval 22"/>
            <p:cNvSpPr>
              <a:spLocks noChangeArrowheads="1"/>
            </p:cNvSpPr>
            <p:nvPr/>
          </p:nvSpPr>
          <p:spPr bwMode="auto">
            <a:xfrm>
              <a:off x="2592" y="1296"/>
              <a:ext cx="2832" cy="2160"/>
            </a:xfrm>
            <a:prstGeom prst="ellipse">
              <a:avLst/>
            </a:prstGeom>
            <a:noFill/>
            <a:ln w="25400">
              <a:solidFill>
                <a:schemeClr val="tx1"/>
              </a:solidFill>
              <a:round/>
              <a:headEnd/>
              <a:tailEnd/>
            </a:ln>
          </p:spPr>
          <p:txBody>
            <a:bodyPr wrap="none" anchor="ctr"/>
            <a:lstStyle/>
            <a:p>
              <a:endParaRPr lang="en-US"/>
            </a:p>
          </p:txBody>
        </p:sp>
      </p:grpSp>
      <p:pic>
        <p:nvPicPr>
          <p:cNvPr id="66563" name="Picture 3"/>
          <p:cNvPicPr>
            <a:picLocks noChangeAspect="1" noChangeArrowheads="1"/>
          </p:cNvPicPr>
          <p:nvPr/>
        </p:nvPicPr>
        <p:blipFill>
          <a:blip r:embed="rId8"/>
          <a:srcRect/>
          <a:stretch>
            <a:fillRect/>
          </a:stretch>
        </p:blipFill>
        <p:spPr bwMode="auto">
          <a:xfrm>
            <a:off x="6553200" y="5334000"/>
            <a:ext cx="1676400" cy="1285875"/>
          </a:xfrm>
          <a:prstGeom prst="rect">
            <a:avLst/>
          </a:prstGeom>
          <a:noFill/>
          <a:ln w="9525">
            <a:noFill/>
            <a:miter lim="800000"/>
            <a:headEnd/>
            <a:tailEnd/>
          </a:ln>
        </p:spPr>
      </p:pic>
      <p:pic>
        <p:nvPicPr>
          <p:cNvPr id="66564" name="Picture 4" descr="GOPRO-Chess-Mount-Harness-SKU00210729_0"/>
          <p:cNvPicPr>
            <a:picLocks noChangeAspect="1" noChangeArrowheads="1"/>
          </p:cNvPicPr>
          <p:nvPr/>
        </p:nvPicPr>
        <p:blipFill>
          <a:blip r:embed="rId9"/>
          <a:srcRect/>
          <a:stretch>
            <a:fillRect/>
          </a:stretch>
        </p:blipFill>
        <p:spPr bwMode="auto">
          <a:xfrm>
            <a:off x="7086600" y="4191000"/>
            <a:ext cx="852488" cy="914400"/>
          </a:xfrm>
          <a:prstGeom prst="rect">
            <a:avLst/>
          </a:prstGeom>
          <a:noFill/>
          <a:ln w="9525">
            <a:noFill/>
            <a:miter lim="800000"/>
            <a:headEnd/>
            <a:tailEnd/>
          </a:ln>
        </p:spPr>
      </p:pic>
      <p:pic>
        <p:nvPicPr>
          <p:cNvPr id="66565" name="Picture 10" descr="6600"/>
          <p:cNvPicPr>
            <a:picLocks noChangeAspect="1" noChangeArrowheads="1"/>
          </p:cNvPicPr>
          <p:nvPr/>
        </p:nvPicPr>
        <p:blipFill>
          <a:blip r:embed="rId10"/>
          <a:srcRect/>
          <a:stretch>
            <a:fillRect/>
          </a:stretch>
        </p:blipFill>
        <p:spPr bwMode="auto">
          <a:xfrm>
            <a:off x="6553200" y="1219200"/>
            <a:ext cx="1828800" cy="1371600"/>
          </a:xfrm>
          <a:prstGeom prst="rect">
            <a:avLst/>
          </a:prstGeom>
          <a:noFill/>
          <a:ln w="9525">
            <a:noFill/>
            <a:miter lim="800000"/>
            <a:headEnd/>
            <a:tailEnd/>
          </a:ln>
        </p:spPr>
      </p:pic>
      <p:sp>
        <p:nvSpPr>
          <p:cNvPr id="66566"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00A4446A-CEA3-4788-AB38-1CAA1131D06F}" type="slidenum">
              <a:rPr lang="en-US" sz="1400" baseline="0"/>
              <a:pPr algn="r"/>
              <a:t>26</a:t>
            </a:fld>
            <a:endParaRPr lang="en-US" sz="1400" baseline="0"/>
          </a:p>
        </p:txBody>
      </p:sp>
      <p:sp>
        <p:nvSpPr>
          <p:cNvPr id="66567" name="Rectangle 2"/>
          <p:cNvSpPr>
            <a:spLocks noGrp="1" noChangeArrowheads="1"/>
          </p:cNvSpPr>
          <p:nvPr>
            <p:ph type="title" idx="4294967295"/>
          </p:nvPr>
        </p:nvSpPr>
        <p:spPr>
          <a:xfrm>
            <a:off x="457200" y="152400"/>
            <a:ext cx="8229600" cy="1143000"/>
          </a:xfrm>
        </p:spPr>
        <p:txBody>
          <a:bodyPr/>
          <a:lstStyle/>
          <a:p>
            <a:pPr eaLnBrk="1" hangingPunct="1"/>
            <a:r>
              <a:rPr lang="en-US" sz="3600" smtClean="0">
                <a:cs typeface="ＭＳ Ｐゴシック"/>
              </a:rPr>
              <a:t>Outline</a:t>
            </a:r>
          </a:p>
        </p:txBody>
      </p:sp>
      <p:sp>
        <p:nvSpPr>
          <p:cNvPr id="66568" name="Rectangle 18"/>
          <p:cNvSpPr>
            <a:spLocks noChangeArrowheads="1"/>
          </p:cNvSpPr>
          <p:nvPr/>
        </p:nvSpPr>
        <p:spPr bwMode="auto">
          <a:xfrm>
            <a:off x="304800" y="990600"/>
            <a:ext cx="8305800" cy="4191000"/>
          </a:xfrm>
          <a:prstGeom prst="rect">
            <a:avLst/>
          </a:prstGeom>
          <a:solidFill>
            <a:schemeClr val="bg1">
              <a:alpha val="70000"/>
            </a:schemeClr>
          </a:solidFill>
          <a:ln w="9525">
            <a:noFill/>
            <a:miter lim="800000"/>
            <a:headEnd/>
            <a:tailEnd/>
          </a:ln>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26</a:t>
            </a:fld>
            <a:endParaRPr lang="en-US"/>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r>
              <a:rPr lang="en-US" sz="3600" smtClean="0">
                <a:cs typeface="ＭＳ Ｐゴシック"/>
              </a:rPr>
              <a:t>Experiments</a:t>
            </a:r>
          </a:p>
        </p:txBody>
      </p:sp>
      <p:pic>
        <p:nvPicPr>
          <p:cNvPr id="68610" name="Picture 3" descr="walkpatch_2_6"/>
          <p:cNvPicPr>
            <a:picLocks noChangeAspect="1" noChangeArrowheads="1"/>
          </p:cNvPicPr>
          <p:nvPr/>
        </p:nvPicPr>
        <p:blipFill>
          <a:blip r:embed="rId3"/>
          <a:srcRect/>
          <a:stretch>
            <a:fillRect/>
          </a:stretch>
        </p:blipFill>
        <p:spPr bwMode="auto">
          <a:xfrm>
            <a:off x="1981200" y="3748087"/>
            <a:ext cx="1828800" cy="1109663"/>
          </a:xfrm>
          <a:prstGeom prst="rect">
            <a:avLst/>
          </a:prstGeom>
          <a:noFill/>
          <a:ln w="9525">
            <a:noFill/>
            <a:miter lim="800000"/>
            <a:headEnd/>
            <a:tailEnd/>
          </a:ln>
        </p:spPr>
      </p:pic>
      <p:pic>
        <p:nvPicPr>
          <p:cNvPr id="68611" name="Picture 4"/>
          <p:cNvPicPr>
            <a:picLocks noChangeAspect="1" noChangeArrowheads="1"/>
          </p:cNvPicPr>
          <p:nvPr/>
        </p:nvPicPr>
        <p:blipFill>
          <a:blip r:embed="rId4"/>
          <a:srcRect/>
          <a:stretch>
            <a:fillRect/>
          </a:stretch>
        </p:blipFill>
        <p:spPr bwMode="auto">
          <a:xfrm>
            <a:off x="533400" y="3671887"/>
            <a:ext cx="1171575" cy="1152525"/>
          </a:xfrm>
          <a:prstGeom prst="rect">
            <a:avLst/>
          </a:prstGeom>
          <a:noFill/>
          <a:ln w="9525">
            <a:noFill/>
            <a:miter lim="800000"/>
            <a:headEnd/>
            <a:tailEnd/>
          </a:ln>
        </p:spPr>
      </p:pic>
      <p:sp>
        <p:nvSpPr>
          <p:cNvPr id="68612" name="Text Box 7"/>
          <p:cNvSpPr txBox="1">
            <a:spLocks noChangeArrowheads="1"/>
          </p:cNvSpPr>
          <p:nvPr/>
        </p:nvSpPr>
        <p:spPr bwMode="auto">
          <a:xfrm>
            <a:off x="1371600" y="5573712"/>
            <a:ext cx="2362200" cy="369888"/>
          </a:xfrm>
          <a:prstGeom prst="rect">
            <a:avLst/>
          </a:prstGeom>
          <a:noFill/>
          <a:ln w="9525">
            <a:noFill/>
            <a:miter lim="800000"/>
            <a:headEnd/>
            <a:tailEnd/>
          </a:ln>
        </p:spPr>
        <p:txBody>
          <a:bodyPr>
            <a:spAutoFit/>
          </a:bodyPr>
          <a:lstStyle/>
          <a:p>
            <a:pPr algn="ctr">
              <a:spcBef>
                <a:spcPct val="50000"/>
              </a:spcBef>
            </a:pPr>
            <a:r>
              <a:rPr lang="en-US" baseline="0"/>
              <a:t>Low level features</a:t>
            </a:r>
          </a:p>
        </p:txBody>
      </p:sp>
      <p:sp>
        <p:nvSpPr>
          <p:cNvPr id="68613" name="Text Box 8"/>
          <p:cNvSpPr txBox="1">
            <a:spLocks noChangeArrowheads="1"/>
          </p:cNvSpPr>
          <p:nvPr/>
        </p:nvSpPr>
        <p:spPr bwMode="auto">
          <a:xfrm>
            <a:off x="5867400" y="5576887"/>
            <a:ext cx="2362200" cy="366713"/>
          </a:xfrm>
          <a:prstGeom prst="rect">
            <a:avLst/>
          </a:prstGeom>
          <a:noFill/>
          <a:ln w="9525">
            <a:noFill/>
            <a:miter lim="800000"/>
            <a:headEnd/>
            <a:tailEnd/>
          </a:ln>
        </p:spPr>
        <p:txBody>
          <a:bodyPr>
            <a:spAutoFit/>
          </a:bodyPr>
          <a:lstStyle/>
          <a:p>
            <a:pPr>
              <a:spcBef>
                <a:spcPct val="50000"/>
              </a:spcBef>
            </a:pPr>
            <a:r>
              <a:rPr lang="en-US" baseline="0" dirty="0"/>
              <a:t>High level features</a:t>
            </a:r>
          </a:p>
        </p:txBody>
      </p:sp>
      <p:grpSp>
        <p:nvGrpSpPr>
          <p:cNvPr id="68614" name="Group 15"/>
          <p:cNvGrpSpPr>
            <a:grpSpLocks/>
          </p:cNvGrpSpPr>
          <p:nvPr/>
        </p:nvGrpSpPr>
        <p:grpSpPr bwMode="auto">
          <a:xfrm>
            <a:off x="5638800" y="3214687"/>
            <a:ext cx="2590800" cy="2133600"/>
            <a:chOff x="2592" y="1296"/>
            <a:chExt cx="2832" cy="2160"/>
          </a:xfrm>
        </p:grpSpPr>
        <p:pic>
          <p:nvPicPr>
            <p:cNvPr id="68617" name="Picture 9"/>
            <p:cNvPicPr>
              <a:picLocks noChangeAspect="1" noChangeArrowheads="1"/>
            </p:cNvPicPr>
            <p:nvPr/>
          </p:nvPicPr>
          <p:blipFill>
            <a:blip r:embed="rId5"/>
            <a:srcRect/>
            <a:stretch>
              <a:fillRect/>
            </a:stretch>
          </p:blipFill>
          <p:spPr bwMode="auto">
            <a:xfrm>
              <a:off x="4320" y="1584"/>
              <a:ext cx="340" cy="672"/>
            </a:xfrm>
            <a:prstGeom prst="rect">
              <a:avLst/>
            </a:prstGeom>
            <a:noFill/>
            <a:ln w="9525">
              <a:noFill/>
              <a:miter lim="800000"/>
              <a:headEnd/>
              <a:tailEnd/>
            </a:ln>
          </p:spPr>
        </p:pic>
        <p:pic>
          <p:nvPicPr>
            <p:cNvPr id="68618" name="Picture 10" descr="old_television_clip_art_23471"/>
            <p:cNvPicPr>
              <a:picLocks noChangeAspect="1" noChangeArrowheads="1"/>
            </p:cNvPicPr>
            <p:nvPr/>
          </p:nvPicPr>
          <p:blipFill>
            <a:blip r:embed="rId6"/>
            <a:srcRect/>
            <a:stretch>
              <a:fillRect/>
            </a:stretch>
          </p:blipFill>
          <p:spPr bwMode="auto">
            <a:xfrm>
              <a:off x="4512" y="2544"/>
              <a:ext cx="489" cy="528"/>
            </a:xfrm>
            <a:prstGeom prst="rect">
              <a:avLst/>
            </a:prstGeom>
            <a:noFill/>
            <a:ln w="9525">
              <a:noFill/>
              <a:miter lim="800000"/>
              <a:headEnd/>
              <a:tailEnd/>
            </a:ln>
          </p:spPr>
        </p:pic>
        <p:pic>
          <p:nvPicPr>
            <p:cNvPr id="68619" name="Picture 11"/>
            <p:cNvPicPr>
              <a:picLocks noChangeAspect="1" noChangeArrowheads="1"/>
            </p:cNvPicPr>
            <p:nvPr/>
          </p:nvPicPr>
          <p:blipFill>
            <a:blip r:embed="rId7"/>
            <a:srcRect/>
            <a:stretch>
              <a:fillRect/>
            </a:stretch>
          </p:blipFill>
          <p:spPr bwMode="auto">
            <a:xfrm>
              <a:off x="2928" y="2352"/>
              <a:ext cx="281" cy="672"/>
            </a:xfrm>
            <a:prstGeom prst="rect">
              <a:avLst/>
            </a:prstGeom>
            <a:noFill/>
            <a:ln w="9525">
              <a:noFill/>
              <a:miter lim="800000"/>
              <a:headEnd/>
              <a:tailEnd/>
            </a:ln>
          </p:spPr>
        </p:pic>
        <p:pic>
          <p:nvPicPr>
            <p:cNvPr id="68620" name="Picture 12"/>
            <p:cNvPicPr>
              <a:picLocks noChangeAspect="1" noChangeArrowheads="1"/>
            </p:cNvPicPr>
            <p:nvPr/>
          </p:nvPicPr>
          <p:blipFill>
            <a:blip r:embed="rId8"/>
            <a:srcRect/>
            <a:stretch>
              <a:fillRect/>
            </a:stretch>
          </p:blipFill>
          <p:spPr bwMode="auto">
            <a:xfrm>
              <a:off x="3648" y="2256"/>
              <a:ext cx="601" cy="861"/>
            </a:xfrm>
            <a:prstGeom prst="rect">
              <a:avLst/>
            </a:prstGeom>
            <a:noFill/>
            <a:ln w="9525">
              <a:noFill/>
              <a:miter lim="800000"/>
              <a:headEnd/>
              <a:tailEnd/>
            </a:ln>
          </p:spPr>
        </p:pic>
        <p:pic>
          <p:nvPicPr>
            <p:cNvPr id="68621" name="Picture 13"/>
            <p:cNvPicPr>
              <a:picLocks noChangeAspect="1" noChangeArrowheads="1"/>
            </p:cNvPicPr>
            <p:nvPr/>
          </p:nvPicPr>
          <p:blipFill>
            <a:blip r:embed="rId9"/>
            <a:srcRect/>
            <a:stretch>
              <a:fillRect/>
            </a:stretch>
          </p:blipFill>
          <p:spPr bwMode="auto">
            <a:xfrm>
              <a:off x="3312" y="1536"/>
              <a:ext cx="499" cy="624"/>
            </a:xfrm>
            <a:prstGeom prst="rect">
              <a:avLst/>
            </a:prstGeom>
            <a:noFill/>
            <a:ln w="9525">
              <a:noFill/>
              <a:miter lim="800000"/>
              <a:headEnd/>
              <a:tailEnd/>
            </a:ln>
          </p:spPr>
        </p:pic>
        <p:sp>
          <p:nvSpPr>
            <p:cNvPr id="68622" name="Oval 14"/>
            <p:cNvSpPr>
              <a:spLocks noChangeArrowheads="1"/>
            </p:cNvSpPr>
            <p:nvPr/>
          </p:nvSpPr>
          <p:spPr bwMode="auto">
            <a:xfrm>
              <a:off x="2592" y="1296"/>
              <a:ext cx="2832" cy="2160"/>
            </a:xfrm>
            <a:prstGeom prst="ellipse">
              <a:avLst/>
            </a:prstGeom>
            <a:noFill/>
            <a:ln w="25400">
              <a:solidFill>
                <a:schemeClr val="tx1"/>
              </a:solidFill>
              <a:round/>
              <a:headEnd/>
              <a:tailEnd/>
            </a:ln>
          </p:spPr>
          <p:txBody>
            <a:bodyPr wrap="none" anchor="ctr"/>
            <a:lstStyle/>
            <a:p>
              <a:endParaRPr lang="en-US"/>
            </a:p>
          </p:txBody>
        </p:sp>
      </p:grpSp>
      <p:sp>
        <p:nvSpPr>
          <p:cNvPr id="68615" name="Text Box 7"/>
          <p:cNvSpPr txBox="1">
            <a:spLocks noChangeArrowheads="1"/>
          </p:cNvSpPr>
          <p:nvPr/>
        </p:nvSpPr>
        <p:spPr bwMode="auto">
          <a:xfrm>
            <a:off x="5181600" y="1527175"/>
            <a:ext cx="3200400" cy="1415772"/>
          </a:xfrm>
          <a:prstGeom prst="rect">
            <a:avLst/>
          </a:prstGeom>
          <a:noFill/>
          <a:ln w="9525">
            <a:noFill/>
            <a:miter lim="800000"/>
            <a:headEnd/>
            <a:tailEnd/>
          </a:ln>
        </p:spPr>
        <p:txBody>
          <a:bodyPr>
            <a:spAutoFit/>
          </a:bodyPr>
          <a:lstStyle/>
          <a:p>
            <a:pPr algn="ctr">
              <a:spcBef>
                <a:spcPct val="50000"/>
              </a:spcBef>
            </a:pPr>
            <a:r>
              <a:rPr lang="en-US" sz="2600" baseline="0" dirty="0"/>
              <a:t>Our model</a:t>
            </a:r>
          </a:p>
          <a:p>
            <a:pPr algn="ctr">
              <a:spcBef>
                <a:spcPct val="50000"/>
              </a:spcBef>
            </a:pPr>
            <a:r>
              <a:rPr lang="en-US" sz="2000" baseline="0" dirty="0"/>
              <a:t>Object-centric </a:t>
            </a:r>
            <a:r>
              <a:rPr lang="en-US" sz="2000" baseline="0" dirty="0" smtClean="0"/>
              <a:t>features</a:t>
            </a:r>
          </a:p>
          <a:p>
            <a:pPr algn="ctr">
              <a:spcBef>
                <a:spcPct val="50000"/>
              </a:spcBef>
            </a:pPr>
            <a:r>
              <a:rPr lang="en-US" sz="2000" baseline="0" smtClean="0"/>
              <a:t>24 </a:t>
            </a:r>
            <a:r>
              <a:rPr lang="en-US" sz="2000" baseline="0" dirty="0" smtClean="0"/>
              <a:t>object categories</a:t>
            </a:r>
          </a:p>
        </p:txBody>
      </p:sp>
      <p:sp>
        <p:nvSpPr>
          <p:cNvPr id="68616" name="Text Box 7"/>
          <p:cNvSpPr txBox="1">
            <a:spLocks noChangeArrowheads="1"/>
          </p:cNvSpPr>
          <p:nvPr/>
        </p:nvSpPr>
        <p:spPr bwMode="auto">
          <a:xfrm>
            <a:off x="609600" y="1524000"/>
            <a:ext cx="3810000" cy="1261884"/>
          </a:xfrm>
          <a:prstGeom prst="rect">
            <a:avLst/>
          </a:prstGeom>
          <a:noFill/>
          <a:ln w="9525">
            <a:noFill/>
            <a:miter lim="800000"/>
            <a:headEnd/>
            <a:tailEnd/>
          </a:ln>
        </p:spPr>
        <p:txBody>
          <a:bodyPr wrap="square">
            <a:spAutoFit/>
          </a:bodyPr>
          <a:lstStyle/>
          <a:p>
            <a:pPr algn="ctr">
              <a:spcBef>
                <a:spcPct val="50000"/>
              </a:spcBef>
            </a:pPr>
            <a:r>
              <a:rPr lang="en-US" sz="2600" baseline="0" dirty="0"/>
              <a:t>Baseline</a:t>
            </a:r>
          </a:p>
          <a:p>
            <a:pPr algn="ctr">
              <a:spcBef>
                <a:spcPct val="50000"/>
              </a:spcBef>
            </a:pPr>
            <a:r>
              <a:rPr lang="en-US" sz="2000" baseline="0" dirty="0"/>
              <a:t>Space-time interest </a:t>
            </a:r>
            <a:r>
              <a:rPr lang="en-US" sz="2000" baseline="0" dirty="0" smtClean="0"/>
              <a:t>points  </a:t>
            </a:r>
            <a:r>
              <a:rPr lang="en-US" sz="2000" baseline="0" dirty="0"/>
              <a:t>(STIP) </a:t>
            </a:r>
            <a:r>
              <a:rPr lang="en-US" sz="2000" baseline="0" dirty="0" smtClean="0"/>
              <a:t>Laptev et al, BMVC’09</a:t>
            </a:r>
            <a:endParaRPr lang="en-US" sz="2000" baseline="0" dirty="0"/>
          </a:p>
        </p:txBody>
      </p:sp>
      <p:sp>
        <p:nvSpPr>
          <p:cNvPr id="2" name="Slide Number Placeholder 1"/>
          <p:cNvSpPr>
            <a:spLocks noGrp="1"/>
          </p:cNvSpPr>
          <p:nvPr>
            <p:ph type="sldNum" sz="quarter" idx="12"/>
          </p:nvPr>
        </p:nvSpPr>
        <p:spPr/>
        <p:txBody>
          <a:bodyPr/>
          <a:lstStyle/>
          <a:p>
            <a:pPr>
              <a:defRPr/>
            </a:pPr>
            <a:fld id="{44DF4780-92F5-4A0D-A8F0-388AB6A68542}" type="slidenum">
              <a:rPr lang="en-US" smtClean="0"/>
              <a:pPr>
                <a:defRPr/>
              </a:pPr>
              <a:t>27</a:t>
            </a:fld>
            <a:endParaRPr lang="en-US"/>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p:cNvPicPr>
            <a:picLocks noGrp="1" noChangeAspect="1" noChangeArrowheads="1"/>
          </p:cNvPicPr>
          <p:nvPr>
            <p:ph type="body" idx="1"/>
          </p:nvPr>
        </p:nvPicPr>
        <p:blipFill>
          <a:blip r:embed="rId3"/>
          <a:srcRect/>
          <a:stretch>
            <a:fillRect/>
          </a:stretch>
        </p:blipFill>
        <p:spPr>
          <a:xfrm>
            <a:off x="202520" y="1524000"/>
            <a:ext cx="6655480" cy="5104516"/>
          </a:xfrm>
        </p:spPr>
      </p:pic>
      <p:sp>
        <p:nvSpPr>
          <p:cNvPr id="69633" name="Slide Number Placeholder 5"/>
          <p:cNvSpPr>
            <a:spLocks noGrp="1"/>
          </p:cNvSpPr>
          <p:nvPr>
            <p:ph type="sldNum" sz="quarter" idx="12"/>
          </p:nvPr>
        </p:nvSpPr>
        <p:spPr>
          <a:noFill/>
          <a:ln>
            <a:miter lim="800000"/>
            <a:headEnd/>
            <a:tailEnd/>
          </a:ln>
        </p:spPr>
        <p:txBody>
          <a:bodyPr/>
          <a:lstStyle/>
          <a:p>
            <a:fld id="{E7028DC7-7DA8-4E0B-A663-62E4C59AAEF8}" type="slidenum">
              <a:rPr lang="en-US" smtClean="0">
                <a:ea typeface="ＭＳ Ｐゴシック"/>
                <a:cs typeface="ＭＳ Ｐゴシック"/>
              </a:rPr>
              <a:pPr/>
              <a:t>28</a:t>
            </a:fld>
            <a:endParaRPr lang="en-US" smtClean="0">
              <a:ea typeface="ＭＳ Ｐゴシック"/>
              <a:cs typeface="ＭＳ Ｐゴシック"/>
            </a:endParaRPr>
          </a:p>
        </p:txBody>
      </p:sp>
      <p:sp>
        <p:nvSpPr>
          <p:cNvPr id="69635" name="Rectangle 6"/>
          <p:cNvSpPr>
            <a:spLocks/>
          </p:cNvSpPr>
          <p:nvPr/>
        </p:nvSpPr>
        <p:spPr bwMode="auto">
          <a:xfrm>
            <a:off x="0" y="216694"/>
            <a:ext cx="9144000" cy="1231106"/>
          </a:xfrm>
          <a:prstGeom prst="rect">
            <a:avLst/>
          </a:prstGeom>
          <a:noFill/>
          <a:ln w="9525">
            <a:noFill/>
            <a:miter lim="800000"/>
            <a:headEnd/>
            <a:tailEnd/>
          </a:ln>
        </p:spPr>
        <p:txBody>
          <a:bodyPr wrap="square" lIns="0" tIns="0" rIns="40639" bIns="0">
            <a:spAutoFit/>
          </a:bodyPr>
          <a:lstStyle/>
          <a:p>
            <a:pPr algn="ctr"/>
            <a:r>
              <a:rPr lang="en-US" sz="3200" baseline="0" dirty="0" smtClean="0">
                <a:latin typeface="Times New Roman" pitchFamily="18" charset="0"/>
                <a:cs typeface="Times New Roman" pitchFamily="18" charset="0"/>
                <a:sym typeface="Times New Roman" pitchFamily="18" charset="0"/>
              </a:rPr>
              <a:t>Accuracy on 18 action categories</a:t>
            </a:r>
          </a:p>
          <a:p>
            <a:pPr lvl="1" algn="ctr">
              <a:buFontTx/>
              <a:buChar char="•"/>
            </a:pPr>
            <a:r>
              <a:rPr lang="en-US" sz="2400" baseline="0" dirty="0" smtClean="0">
                <a:latin typeface="Times New Roman" pitchFamily="18" charset="0"/>
                <a:cs typeface="Times New Roman" pitchFamily="18" charset="0"/>
                <a:sym typeface="Times New Roman" pitchFamily="18" charset="0"/>
              </a:rPr>
              <a:t> Our model:      40.6% </a:t>
            </a:r>
          </a:p>
          <a:p>
            <a:pPr lvl="1" algn="ctr">
              <a:buFontTx/>
              <a:buChar char="•"/>
            </a:pPr>
            <a:r>
              <a:rPr lang="en-US" sz="2400" baseline="0" dirty="0" smtClean="0">
                <a:latin typeface="Times New Roman" pitchFamily="18" charset="0"/>
                <a:cs typeface="Times New Roman" pitchFamily="18" charset="0"/>
                <a:sym typeface="Times New Roman" pitchFamily="18" charset="0"/>
              </a:rPr>
              <a:t> </a:t>
            </a:r>
            <a:r>
              <a:rPr lang="en-US" sz="2400" baseline="0" dirty="0">
                <a:latin typeface="Times New Roman" pitchFamily="18" charset="0"/>
                <a:cs typeface="Times New Roman" pitchFamily="18" charset="0"/>
                <a:sym typeface="Times New Roman" pitchFamily="18" charset="0"/>
              </a:rPr>
              <a:t>STIP baseline: 22.8%</a:t>
            </a:r>
          </a:p>
        </p:txBody>
      </p:sp>
    </p:spTree>
    <p:extLst>
      <p:ext uri="{BB962C8B-B14F-4D97-AF65-F5344CB8AC3E}">
        <p14:creationId xmlns:p14="http://schemas.microsoft.com/office/powerpoint/2010/main" val="423192188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p:cNvPicPr>
            <a:picLocks noGrp="1" noChangeAspect="1" noChangeArrowheads="1"/>
          </p:cNvPicPr>
          <p:nvPr>
            <p:ph type="body" idx="1"/>
          </p:nvPr>
        </p:nvPicPr>
        <p:blipFill>
          <a:blip r:embed="rId3"/>
          <a:srcRect/>
          <a:stretch>
            <a:fillRect/>
          </a:stretch>
        </p:blipFill>
        <p:spPr>
          <a:xfrm>
            <a:off x="202520" y="1524000"/>
            <a:ext cx="6655480" cy="5104516"/>
          </a:xfrm>
        </p:spPr>
      </p:pic>
      <p:sp>
        <p:nvSpPr>
          <p:cNvPr id="69633" name="Slide Number Placeholder 5"/>
          <p:cNvSpPr>
            <a:spLocks noGrp="1"/>
          </p:cNvSpPr>
          <p:nvPr>
            <p:ph type="sldNum" sz="quarter" idx="12"/>
          </p:nvPr>
        </p:nvSpPr>
        <p:spPr>
          <a:noFill/>
          <a:ln>
            <a:miter lim="800000"/>
            <a:headEnd/>
            <a:tailEnd/>
          </a:ln>
        </p:spPr>
        <p:txBody>
          <a:bodyPr/>
          <a:lstStyle/>
          <a:p>
            <a:fld id="{E7028DC7-7DA8-4E0B-A663-62E4C59AAEF8}" type="slidenum">
              <a:rPr lang="en-US" smtClean="0">
                <a:ea typeface="ＭＳ Ｐゴシック"/>
                <a:cs typeface="ＭＳ Ｐゴシック"/>
              </a:rPr>
              <a:pPr/>
              <a:t>29</a:t>
            </a:fld>
            <a:endParaRPr lang="en-US" smtClean="0">
              <a:ea typeface="ＭＳ Ｐゴシック"/>
              <a:cs typeface="ＭＳ Ｐゴシック"/>
            </a:endParaRPr>
          </a:p>
        </p:txBody>
      </p:sp>
      <p:sp>
        <p:nvSpPr>
          <p:cNvPr id="5" name="Rectangle 4"/>
          <p:cNvSpPr/>
          <p:nvPr/>
        </p:nvSpPr>
        <p:spPr bwMode="auto">
          <a:xfrm>
            <a:off x="2300024" y="1613567"/>
            <a:ext cx="1014664" cy="766011"/>
          </a:xfrm>
          <a:prstGeom prst="rect">
            <a:avLst/>
          </a:prstGeom>
          <a:noFill/>
          <a:ln w="412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a typeface="ＭＳ Ｐゴシック" charset="0"/>
            </a:endParaRPr>
          </a:p>
        </p:txBody>
      </p:sp>
      <p:sp>
        <p:nvSpPr>
          <p:cNvPr id="6" name="Rectangle 6"/>
          <p:cNvSpPr>
            <a:spLocks/>
          </p:cNvSpPr>
          <p:nvPr/>
        </p:nvSpPr>
        <p:spPr bwMode="auto">
          <a:xfrm>
            <a:off x="0" y="216694"/>
            <a:ext cx="9144000" cy="1231106"/>
          </a:xfrm>
          <a:prstGeom prst="rect">
            <a:avLst/>
          </a:prstGeom>
          <a:noFill/>
          <a:ln w="9525">
            <a:noFill/>
            <a:miter lim="800000"/>
            <a:headEnd/>
            <a:tailEnd/>
          </a:ln>
        </p:spPr>
        <p:txBody>
          <a:bodyPr wrap="square" lIns="0" tIns="0" rIns="40639" bIns="0">
            <a:spAutoFit/>
          </a:bodyPr>
          <a:lstStyle/>
          <a:p>
            <a:pPr algn="ctr"/>
            <a:r>
              <a:rPr lang="en-US" sz="3200" baseline="0" dirty="0" smtClean="0">
                <a:latin typeface="Times New Roman" pitchFamily="18" charset="0"/>
                <a:cs typeface="Times New Roman" pitchFamily="18" charset="0"/>
                <a:sym typeface="Times New Roman" pitchFamily="18" charset="0"/>
              </a:rPr>
              <a:t>Accuracy on 18 action categories</a:t>
            </a:r>
          </a:p>
          <a:p>
            <a:pPr lvl="1" algn="ctr">
              <a:buFontTx/>
              <a:buChar char="•"/>
            </a:pPr>
            <a:r>
              <a:rPr lang="en-US" sz="2400" baseline="0" dirty="0" smtClean="0">
                <a:latin typeface="Times New Roman" pitchFamily="18" charset="0"/>
                <a:cs typeface="Times New Roman" pitchFamily="18" charset="0"/>
                <a:sym typeface="Times New Roman" pitchFamily="18" charset="0"/>
              </a:rPr>
              <a:t> Our model:      40.6% </a:t>
            </a:r>
          </a:p>
          <a:p>
            <a:pPr lvl="1" algn="ctr">
              <a:buFontTx/>
              <a:buChar char="•"/>
            </a:pPr>
            <a:r>
              <a:rPr lang="en-US" sz="2400" baseline="0" dirty="0" smtClean="0">
                <a:latin typeface="Times New Roman" pitchFamily="18" charset="0"/>
                <a:cs typeface="Times New Roman" pitchFamily="18" charset="0"/>
                <a:sym typeface="Times New Roman" pitchFamily="18" charset="0"/>
              </a:rPr>
              <a:t> </a:t>
            </a:r>
            <a:r>
              <a:rPr lang="en-US" sz="2400" baseline="0" dirty="0">
                <a:latin typeface="Times New Roman" pitchFamily="18" charset="0"/>
                <a:cs typeface="Times New Roman" pitchFamily="18" charset="0"/>
                <a:sym typeface="Times New Roman" pitchFamily="18" charset="0"/>
              </a:rPr>
              <a:t>STIP baseline: 22.8%</a:t>
            </a:r>
          </a:p>
        </p:txBody>
      </p:sp>
    </p:spTree>
    <p:extLst>
      <p:ext uri="{BB962C8B-B14F-4D97-AF65-F5344CB8AC3E}">
        <p14:creationId xmlns:p14="http://schemas.microsoft.com/office/powerpoint/2010/main" val="226263243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5"/>
          <p:cNvSpPr>
            <a:spLocks noGrp="1"/>
          </p:cNvSpPr>
          <p:nvPr>
            <p:ph type="sldNum" sz="quarter" idx="12"/>
          </p:nvPr>
        </p:nvSpPr>
        <p:spPr>
          <a:noFill/>
          <a:ln>
            <a:miter lim="800000"/>
            <a:headEnd/>
            <a:tailEnd/>
          </a:ln>
        </p:spPr>
        <p:txBody>
          <a:bodyPr/>
          <a:lstStyle/>
          <a:p>
            <a:fld id="{E4FDF85E-18BB-4FA2-8A13-F5F645899877}" type="slidenum">
              <a:rPr lang="en-US" smtClean="0">
                <a:ea typeface="ＭＳ Ｐゴシック"/>
                <a:cs typeface="ＭＳ Ｐゴシック"/>
              </a:rPr>
              <a:pPr/>
              <a:t>3</a:t>
            </a:fld>
            <a:endParaRPr lang="en-US" smtClean="0">
              <a:ea typeface="ＭＳ Ｐゴシック"/>
              <a:cs typeface="ＭＳ Ｐゴシック"/>
            </a:endParaRPr>
          </a:p>
        </p:txBody>
      </p:sp>
      <p:sp>
        <p:nvSpPr>
          <p:cNvPr id="21506" name="Rectangle 2"/>
          <p:cNvSpPr>
            <a:spLocks noGrp="1" noChangeArrowheads="1"/>
          </p:cNvSpPr>
          <p:nvPr>
            <p:ph type="title"/>
          </p:nvPr>
        </p:nvSpPr>
        <p:spPr/>
        <p:txBody>
          <a:bodyPr/>
          <a:lstStyle/>
          <a:p>
            <a:pPr eaLnBrk="1" hangingPunct="1"/>
            <a:r>
              <a:rPr lang="en-US" sz="4000" smtClean="0">
                <a:cs typeface="ＭＳ Ｐゴシック"/>
              </a:rPr>
              <a:t>Applications</a:t>
            </a:r>
            <a:br>
              <a:rPr lang="en-US" sz="4000" smtClean="0">
                <a:cs typeface="ＭＳ Ｐゴシック"/>
              </a:rPr>
            </a:br>
            <a:r>
              <a:rPr lang="en-US" sz="3000" smtClean="0">
                <a:cs typeface="ＭＳ Ｐゴシック"/>
              </a:rPr>
              <a:t> </a:t>
            </a:r>
            <a:r>
              <a:rPr lang="en-US" sz="3000" smtClean="0">
                <a:solidFill>
                  <a:schemeClr val="tx1"/>
                </a:solidFill>
                <a:cs typeface="ＭＳ Ｐゴシック"/>
              </a:rPr>
              <a:t>Tele-rehabilitation</a:t>
            </a:r>
          </a:p>
        </p:txBody>
      </p:sp>
      <p:pic>
        <p:nvPicPr>
          <p:cNvPr id="21507" name="Picture 5" descr="joystick%20concept%20small"/>
          <p:cNvPicPr>
            <a:picLocks noChangeAspect="1" noChangeArrowheads="1"/>
          </p:cNvPicPr>
          <p:nvPr/>
        </p:nvPicPr>
        <p:blipFill>
          <a:blip r:embed="rId3"/>
          <a:srcRect/>
          <a:stretch>
            <a:fillRect/>
          </a:stretch>
        </p:blipFill>
        <p:spPr bwMode="auto">
          <a:xfrm>
            <a:off x="1905000" y="1676400"/>
            <a:ext cx="2111375" cy="1708150"/>
          </a:xfrm>
          <a:prstGeom prst="rect">
            <a:avLst/>
          </a:prstGeom>
          <a:noFill/>
          <a:ln w="9525">
            <a:noFill/>
            <a:miter lim="800000"/>
            <a:headEnd/>
            <a:tailEnd/>
          </a:ln>
        </p:spPr>
      </p:pic>
      <p:sp>
        <p:nvSpPr>
          <p:cNvPr id="21508" name="Text Box 12"/>
          <p:cNvSpPr txBox="1">
            <a:spLocks noChangeArrowheads="1"/>
          </p:cNvSpPr>
          <p:nvPr/>
        </p:nvSpPr>
        <p:spPr bwMode="auto">
          <a:xfrm>
            <a:off x="457200" y="5562600"/>
            <a:ext cx="8458200" cy="784830"/>
          </a:xfrm>
          <a:prstGeom prst="rect">
            <a:avLst/>
          </a:prstGeom>
          <a:noFill/>
          <a:ln w="9525">
            <a:noFill/>
            <a:miter lim="800000"/>
            <a:headEnd/>
            <a:tailEnd/>
          </a:ln>
        </p:spPr>
        <p:txBody>
          <a:bodyPr>
            <a:spAutoFit/>
          </a:bodyPr>
          <a:lstStyle/>
          <a:p>
            <a:pPr marL="285750" indent="-285750">
              <a:spcBef>
                <a:spcPct val="50000"/>
              </a:spcBef>
              <a:buFont typeface="Arial" charset="0"/>
              <a:buChar char="•"/>
            </a:pPr>
            <a:r>
              <a:rPr lang="en-US" baseline="0" dirty="0" smtClean="0"/>
              <a:t>Kopp </a:t>
            </a:r>
            <a:r>
              <a:rPr lang="en-US" baseline="0" dirty="0"/>
              <a:t>et al</a:t>
            </a:r>
            <a:r>
              <a:rPr lang="en-US" baseline="0" dirty="0" smtClean="0"/>
              <a:t>,, </a:t>
            </a:r>
            <a:r>
              <a:rPr lang="en-US" baseline="0" dirty="0"/>
              <a:t>Arch. o</a:t>
            </a:r>
            <a:r>
              <a:rPr lang="en-US" baseline="0" dirty="0" smtClean="0"/>
              <a:t>f Physical Medicine </a:t>
            </a:r>
            <a:r>
              <a:rPr lang="en-US" baseline="0" dirty="0"/>
              <a:t>and </a:t>
            </a:r>
            <a:r>
              <a:rPr lang="en-US" baseline="0" dirty="0" smtClean="0"/>
              <a:t>Rehabilitation. </a:t>
            </a:r>
            <a:r>
              <a:rPr lang="en-US" baseline="0" dirty="0"/>
              <a:t>1997</a:t>
            </a:r>
            <a:r>
              <a:rPr lang="en-US" baseline="0" dirty="0" smtClean="0"/>
              <a:t>.</a:t>
            </a:r>
          </a:p>
          <a:p>
            <a:pPr marL="285750" indent="-285750">
              <a:spcBef>
                <a:spcPct val="50000"/>
              </a:spcBef>
              <a:buFont typeface="Arial" charset="0"/>
              <a:buChar char="•"/>
            </a:pPr>
            <a:r>
              <a:rPr lang="en-US" baseline="0" dirty="0" err="1" smtClean="0"/>
              <a:t>Catz</a:t>
            </a:r>
            <a:r>
              <a:rPr lang="en-US" baseline="0" dirty="0" smtClean="0"/>
              <a:t> et al, Spinal Cord 1997.</a:t>
            </a:r>
            <a:endParaRPr lang="en-US" baseline="0" dirty="0"/>
          </a:p>
        </p:txBody>
      </p:sp>
      <p:pic>
        <p:nvPicPr>
          <p:cNvPr id="21509" name="Picture 7" descr="master_slave"/>
          <p:cNvPicPr>
            <a:picLocks noChangeAspect="1" noChangeArrowheads="1"/>
          </p:cNvPicPr>
          <p:nvPr/>
        </p:nvPicPr>
        <p:blipFill>
          <a:blip r:embed="rId4"/>
          <a:srcRect/>
          <a:stretch>
            <a:fillRect/>
          </a:stretch>
        </p:blipFill>
        <p:spPr bwMode="auto">
          <a:xfrm>
            <a:off x="5181600" y="1676400"/>
            <a:ext cx="3048000" cy="1884363"/>
          </a:xfrm>
          <a:prstGeom prst="rect">
            <a:avLst/>
          </a:prstGeom>
          <a:noFill/>
          <a:ln w="9525">
            <a:noFill/>
            <a:miter lim="800000"/>
            <a:headEnd/>
            <a:tailEnd/>
          </a:ln>
        </p:spPr>
      </p:pic>
      <p:sp>
        <p:nvSpPr>
          <p:cNvPr id="21510" name="Text Box 12"/>
          <p:cNvSpPr txBox="1">
            <a:spLocks noChangeArrowheads="1"/>
          </p:cNvSpPr>
          <p:nvPr/>
        </p:nvSpPr>
        <p:spPr bwMode="auto">
          <a:xfrm>
            <a:off x="2743200" y="4343400"/>
            <a:ext cx="3962400" cy="400050"/>
          </a:xfrm>
          <a:prstGeom prst="rect">
            <a:avLst/>
          </a:prstGeom>
          <a:noFill/>
          <a:ln w="9525">
            <a:noFill/>
            <a:miter lim="800000"/>
            <a:headEnd/>
            <a:tailEnd/>
          </a:ln>
        </p:spPr>
        <p:txBody>
          <a:bodyPr>
            <a:spAutoFit/>
          </a:bodyPr>
          <a:lstStyle/>
          <a:p>
            <a:pPr marL="285750" indent="-285750">
              <a:spcBef>
                <a:spcPct val="50000"/>
              </a:spcBef>
              <a:buFont typeface="Arial" charset="0"/>
              <a:buNone/>
            </a:pPr>
            <a:r>
              <a:rPr lang="en-US" sz="2000" baseline="0"/>
              <a:t>Long-term at-home monitoring</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CB2D60D1-B43A-4E6F-A64A-D06830F47BFC}" type="slidenum">
              <a:rPr lang="en-US" sz="1400" baseline="0"/>
              <a:pPr algn="r"/>
              <a:t>30</a:t>
            </a:fld>
            <a:endParaRPr lang="en-US" sz="1400" baseline="0"/>
          </a:p>
        </p:txBody>
      </p:sp>
      <p:sp>
        <p:nvSpPr>
          <p:cNvPr id="70658" name="Rectangle 3"/>
          <p:cNvSpPr>
            <a:spLocks noGrp="1" noChangeArrowheads="1"/>
          </p:cNvSpPr>
          <p:nvPr>
            <p:ph type="body" idx="4294967295"/>
          </p:nvPr>
        </p:nvSpPr>
        <p:spPr>
          <a:xfrm>
            <a:off x="0" y="457200"/>
            <a:ext cx="9144000" cy="762000"/>
          </a:xfrm>
        </p:spPr>
        <p:txBody>
          <a:bodyPr/>
          <a:lstStyle/>
          <a:p>
            <a:pPr algn="ctr" eaLnBrk="1" hangingPunct="1">
              <a:buFontTx/>
              <a:buNone/>
            </a:pPr>
            <a:r>
              <a:rPr lang="en-US" smtClean="0">
                <a:cs typeface="ＭＳ Ｐゴシック"/>
              </a:rPr>
              <a:t>Classification accuracy</a:t>
            </a:r>
          </a:p>
        </p:txBody>
      </p:sp>
      <p:sp>
        <p:nvSpPr>
          <p:cNvPr id="70659" name="Rectangle 6"/>
          <p:cNvSpPr>
            <a:spLocks noChangeArrowheads="1"/>
          </p:cNvSpPr>
          <p:nvPr/>
        </p:nvSpPr>
        <p:spPr bwMode="auto">
          <a:xfrm>
            <a:off x="762000" y="3733800"/>
            <a:ext cx="7848600" cy="1600200"/>
          </a:xfrm>
          <a:prstGeom prst="rect">
            <a:avLst/>
          </a:prstGeom>
          <a:noFill/>
          <a:ln w="9525">
            <a:noFill/>
            <a:miter lim="800000"/>
            <a:headEnd/>
            <a:tailEnd/>
          </a:ln>
        </p:spPr>
        <p:txBody>
          <a:bodyPr/>
          <a:lstStyle/>
          <a:p>
            <a:pPr marL="342900" indent="-342900">
              <a:spcBef>
                <a:spcPct val="20000"/>
              </a:spcBef>
              <a:buFontTx/>
              <a:buChar char="•"/>
            </a:pPr>
            <a:r>
              <a:rPr lang="en-US" sz="2200" baseline="0"/>
              <a:t>Temporal model helps</a:t>
            </a:r>
          </a:p>
        </p:txBody>
      </p:sp>
      <p:pic>
        <p:nvPicPr>
          <p:cNvPr id="70660" name="Picture 8"/>
          <p:cNvPicPr>
            <a:picLocks noChangeAspect="1" noChangeArrowheads="1"/>
          </p:cNvPicPr>
          <p:nvPr/>
        </p:nvPicPr>
        <p:blipFill>
          <a:blip r:embed="rId3"/>
          <a:srcRect/>
          <a:stretch>
            <a:fillRect/>
          </a:stretch>
        </p:blipFill>
        <p:spPr bwMode="auto">
          <a:xfrm>
            <a:off x="1676400" y="1143000"/>
            <a:ext cx="6061075" cy="2439988"/>
          </a:xfrm>
          <a:prstGeom prst="rect">
            <a:avLst/>
          </a:prstGeom>
          <a:noFill/>
          <a:ln w="9525">
            <a:noFill/>
            <a:miter lim="800000"/>
            <a:headEnd/>
            <a:tailEnd/>
          </a:ln>
        </p:spPr>
      </p:pic>
      <p:sp>
        <p:nvSpPr>
          <p:cNvPr id="70661" name="Rectangle 6"/>
          <p:cNvSpPr>
            <a:spLocks noChangeArrowheads="1"/>
          </p:cNvSpPr>
          <p:nvPr/>
        </p:nvSpPr>
        <p:spPr bwMode="auto">
          <a:xfrm>
            <a:off x="1371600" y="2514600"/>
            <a:ext cx="6858000" cy="1238250"/>
          </a:xfrm>
          <a:prstGeom prst="rect">
            <a:avLst/>
          </a:prstGeom>
          <a:solidFill>
            <a:schemeClr val="bg1"/>
          </a:solidFill>
          <a:ln w="9525" algn="ctr">
            <a:noFill/>
            <a:round/>
            <a:headEnd/>
            <a:tailEnd/>
          </a:ln>
        </p:spPr>
        <p:txBody>
          <a:bodyPr/>
          <a:lstStyle/>
          <a:p>
            <a:pPr algn="r"/>
            <a:endParaRPr lang="en-US"/>
          </a:p>
        </p:txBody>
      </p:sp>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30</a:t>
            </a:fld>
            <a:endParaRPr lang="en-US"/>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B04D58FF-165C-409C-9FA8-10ED76AAC216}" type="slidenum">
              <a:rPr lang="en-US" sz="1400" baseline="0"/>
              <a:pPr algn="r"/>
              <a:t>31</a:t>
            </a:fld>
            <a:endParaRPr lang="en-US" sz="1400" baseline="0"/>
          </a:p>
        </p:txBody>
      </p:sp>
      <p:sp>
        <p:nvSpPr>
          <p:cNvPr id="71682" name="Rectangle 6"/>
          <p:cNvSpPr>
            <a:spLocks noChangeArrowheads="1"/>
          </p:cNvSpPr>
          <p:nvPr/>
        </p:nvSpPr>
        <p:spPr bwMode="auto">
          <a:xfrm>
            <a:off x="762000" y="3733800"/>
            <a:ext cx="7848600" cy="1600200"/>
          </a:xfrm>
          <a:prstGeom prst="rect">
            <a:avLst/>
          </a:prstGeom>
          <a:noFill/>
          <a:ln w="9525">
            <a:noFill/>
            <a:miter lim="800000"/>
            <a:headEnd/>
            <a:tailEnd/>
          </a:ln>
        </p:spPr>
        <p:txBody>
          <a:bodyPr/>
          <a:lstStyle/>
          <a:p>
            <a:pPr marL="342900" indent="-342900">
              <a:spcBef>
                <a:spcPct val="20000"/>
              </a:spcBef>
              <a:buFontTx/>
              <a:buChar char="•"/>
            </a:pPr>
            <a:r>
              <a:rPr lang="en-US" sz="2200" baseline="0" dirty="0"/>
              <a:t>Temporal </a:t>
            </a:r>
            <a:r>
              <a:rPr lang="en-US" sz="2200" baseline="0" dirty="0" smtClean="0"/>
              <a:t>model </a:t>
            </a:r>
            <a:r>
              <a:rPr lang="en-US" sz="2200" baseline="0" dirty="0"/>
              <a:t>helps</a:t>
            </a:r>
          </a:p>
          <a:p>
            <a:pPr marL="342900" indent="-342900">
              <a:spcBef>
                <a:spcPct val="20000"/>
              </a:spcBef>
              <a:buFontTx/>
              <a:buChar char="•"/>
            </a:pPr>
            <a:r>
              <a:rPr lang="en-US" sz="2200" baseline="0" dirty="0"/>
              <a:t>Our object-centric features outperform STIP</a:t>
            </a:r>
          </a:p>
        </p:txBody>
      </p:sp>
      <p:pic>
        <p:nvPicPr>
          <p:cNvPr id="71683" name="Picture 5"/>
          <p:cNvPicPr>
            <a:picLocks noChangeAspect="1" noChangeArrowheads="1"/>
          </p:cNvPicPr>
          <p:nvPr/>
        </p:nvPicPr>
        <p:blipFill>
          <a:blip r:embed="rId3"/>
          <a:srcRect/>
          <a:stretch>
            <a:fillRect/>
          </a:stretch>
        </p:blipFill>
        <p:spPr bwMode="auto">
          <a:xfrm>
            <a:off x="1676400" y="1143000"/>
            <a:ext cx="6061075" cy="2439988"/>
          </a:xfrm>
          <a:prstGeom prst="rect">
            <a:avLst/>
          </a:prstGeom>
          <a:noFill/>
          <a:ln w="9525">
            <a:noFill/>
            <a:miter lim="800000"/>
            <a:headEnd/>
            <a:tailEnd/>
          </a:ln>
        </p:spPr>
      </p:pic>
      <p:sp>
        <p:nvSpPr>
          <p:cNvPr id="71684" name="Rectangle 6"/>
          <p:cNvSpPr>
            <a:spLocks noChangeArrowheads="1"/>
          </p:cNvSpPr>
          <p:nvPr/>
        </p:nvSpPr>
        <p:spPr bwMode="auto">
          <a:xfrm>
            <a:off x="1371600" y="2857500"/>
            <a:ext cx="6858000" cy="895350"/>
          </a:xfrm>
          <a:prstGeom prst="rect">
            <a:avLst/>
          </a:prstGeom>
          <a:solidFill>
            <a:schemeClr val="bg1"/>
          </a:solidFill>
          <a:ln w="9525" algn="ctr">
            <a:noFill/>
            <a:round/>
            <a:headEnd/>
            <a:tailEnd/>
          </a:ln>
        </p:spPr>
        <p:txBody>
          <a:bodyPr/>
          <a:lstStyle/>
          <a:p>
            <a:pPr algn="r"/>
            <a:endParaRPr lang="en-US"/>
          </a:p>
        </p:txBody>
      </p:sp>
      <p:sp>
        <p:nvSpPr>
          <p:cNvPr id="71685" name="Rectangle 3"/>
          <p:cNvSpPr>
            <a:spLocks noChangeArrowheads="1"/>
          </p:cNvSpPr>
          <p:nvPr/>
        </p:nvSpPr>
        <p:spPr bwMode="auto">
          <a:xfrm>
            <a:off x="0" y="457200"/>
            <a:ext cx="9144000" cy="762000"/>
          </a:xfrm>
          <a:prstGeom prst="rect">
            <a:avLst/>
          </a:prstGeom>
          <a:noFill/>
          <a:ln w="9525">
            <a:noFill/>
            <a:miter lim="800000"/>
            <a:headEnd/>
            <a:tailEnd/>
          </a:ln>
        </p:spPr>
        <p:txBody>
          <a:bodyPr/>
          <a:lstStyle/>
          <a:p>
            <a:pPr marL="342900" indent="-342900" algn="ctr">
              <a:spcBef>
                <a:spcPct val="20000"/>
              </a:spcBef>
            </a:pPr>
            <a:r>
              <a:rPr lang="en-US" sz="3200" baseline="0"/>
              <a:t>Classification accuracy</a:t>
            </a:r>
          </a:p>
        </p:txBody>
      </p:sp>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31</a:t>
            </a:fld>
            <a:endParaRPr 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9AA8EB87-0E0F-48AB-9D82-A6C4E54F3FF4}" type="slidenum">
              <a:rPr lang="en-US" sz="1400" baseline="0"/>
              <a:pPr algn="r"/>
              <a:t>32</a:t>
            </a:fld>
            <a:endParaRPr lang="en-US" sz="1400" baseline="0"/>
          </a:p>
        </p:txBody>
      </p:sp>
      <p:sp>
        <p:nvSpPr>
          <p:cNvPr id="72706" name="Rectangle 6"/>
          <p:cNvSpPr>
            <a:spLocks noChangeArrowheads="1"/>
          </p:cNvSpPr>
          <p:nvPr/>
        </p:nvSpPr>
        <p:spPr bwMode="auto">
          <a:xfrm>
            <a:off x="762000" y="3733800"/>
            <a:ext cx="7848600" cy="1600200"/>
          </a:xfrm>
          <a:prstGeom prst="rect">
            <a:avLst/>
          </a:prstGeom>
          <a:noFill/>
          <a:ln w="9525">
            <a:noFill/>
            <a:miter lim="800000"/>
            <a:headEnd/>
            <a:tailEnd/>
          </a:ln>
        </p:spPr>
        <p:txBody>
          <a:bodyPr/>
          <a:lstStyle/>
          <a:p>
            <a:pPr marL="342900" indent="-342900">
              <a:spcBef>
                <a:spcPct val="20000"/>
              </a:spcBef>
              <a:buFontTx/>
              <a:buChar char="•"/>
            </a:pPr>
            <a:r>
              <a:rPr lang="en-US" sz="2200" baseline="0"/>
              <a:t>Temporal model helps</a:t>
            </a:r>
          </a:p>
          <a:p>
            <a:pPr marL="342900" indent="-342900">
              <a:spcBef>
                <a:spcPct val="20000"/>
              </a:spcBef>
              <a:buFontTx/>
              <a:buChar char="•"/>
            </a:pPr>
            <a:r>
              <a:rPr lang="en-US" sz="2200" baseline="0"/>
              <a:t>Our object-centric features outperform STIP</a:t>
            </a:r>
          </a:p>
          <a:p>
            <a:pPr marL="342900" indent="-342900">
              <a:spcBef>
                <a:spcPct val="20000"/>
              </a:spcBef>
              <a:buFontTx/>
              <a:buChar char="•"/>
            </a:pPr>
            <a:r>
              <a:rPr lang="en-US" sz="2200" baseline="0"/>
              <a:t>Visual phrases improves accuracy</a:t>
            </a:r>
          </a:p>
        </p:txBody>
      </p:sp>
      <p:pic>
        <p:nvPicPr>
          <p:cNvPr id="72707" name="Picture 5"/>
          <p:cNvPicPr>
            <a:picLocks noChangeAspect="1" noChangeArrowheads="1"/>
          </p:cNvPicPr>
          <p:nvPr/>
        </p:nvPicPr>
        <p:blipFill>
          <a:blip r:embed="rId3"/>
          <a:srcRect/>
          <a:stretch>
            <a:fillRect/>
          </a:stretch>
        </p:blipFill>
        <p:spPr bwMode="auto">
          <a:xfrm>
            <a:off x="1676400" y="1143000"/>
            <a:ext cx="6061075" cy="2439988"/>
          </a:xfrm>
          <a:prstGeom prst="rect">
            <a:avLst/>
          </a:prstGeom>
          <a:noFill/>
          <a:ln w="9525">
            <a:noFill/>
            <a:miter lim="800000"/>
            <a:headEnd/>
            <a:tailEnd/>
          </a:ln>
        </p:spPr>
      </p:pic>
      <p:sp>
        <p:nvSpPr>
          <p:cNvPr id="72708" name="Rectangle 6"/>
          <p:cNvSpPr>
            <a:spLocks noChangeArrowheads="1"/>
          </p:cNvSpPr>
          <p:nvPr/>
        </p:nvSpPr>
        <p:spPr bwMode="auto">
          <a:xfrm>
            <a:off x="1371600" y="3219450"/>
            <a:ext cx="6858000" cy="495300"/>
          </a:xfrm>
          <a:prstGeom prst="rect">
            <a:avLst/>
          </a:prstGeom>
          <a:solidFill>
            <a:schemeClr val="bg1"/>
          </a:solidFill>
          <a:ln w="9525" algn="ctr">
            <a:noFill/>
            <a:round/>
            <a:headEnd/>
            <a:tailEnd/>
          </a:ln>
        </p:spPr>
        <p:txBody>
          <a:bodyPr/>
          <a:lstStyle/>
          <a:p>
            <a:pPr algn="r"/>
            <a:endParaRPr lang="en-US"/>
          </a:p>
        </p:txBody>
      </p:sp>
      <p:sp>
        <p:nvSpPr>
          <p:cNvPr id="72709" name="Rectangle 3"/>
          <p:cNvSpPr>
            <a:spLocks noChangeArrowheads="1"/>
          </p:cNvSpPr>
          <p:nvPr/>
        </p:nvSpPr>
        <p:spPr bwMode="auto">
          <a:xfrm>
            <a:off x="0" y="457200"/>
            <a:ext cx="9144000" cy="762000"/>
          </a:xfrm>
          <a:prstGeom prst="rect">
            <a:avLst/>
          </a:prstGeom>
          <a:noFill/>
          <a:ln w="9525">
            <a:noFill/>
            <a:miter lim="800000"/>
            <a:headEnd/>
            <a:tailEnd/>
          </a:ln>
        </p:spPr>
        <p:txBody>
          <a:bodyPr/>
          <a:lstStyle/>
          <a:p>
            <a:pPr marL="342900" indent="-342900" algn="ctr">
              <a:spcBef>
                <a:spcPct val="20000"/>
              </a:spcBef>
            </a:pPr>
            <a:r>
              <a:rPr lang="en-US" sz="3200" baseline="0"/>
              <a:t>Classification accuracy</a:t>
            </a:r>
          </a:p>
        </p:txBody>
      </p:sp>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32</a:t>
            </a:fld>
            <a:endParaRPr lang="en-US"/>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C8A3FC41-B2CC-43FC-956C-BA50664F95D6}" type="slidenum">
              <a:rPr lang="en-US" sz="1400" baseline="0"/>
              <a:pPr algn="r"/>
              <a:t>33</a:t>
            </a:fld>
            <a:endParaRPr lang="en-US" sz="1400" baseline="0"/>
          </a:p>
        </p:txBody>
      </p:sp>
      <p:sp>
        <p:nvSpPr>
          <p:cNvPr id="73730" name="Rectangle 6"/>
          <p:cNvSpPr>
            <a:spLocks noChangeArrowheads="1"/>
          </p:cNvSpPr>
          <p:nvPr/>
        </p:nvSpPr>
        <p:spPr bwMode="auto">
          <a:xfrm>
            <a:off x="762000" y="3733800"/>
            <a:ext cx="7848600" cy="1600200"/>
          </a:xfrm>
          <a:prstGeom prst="rect">
            <a:avLst/>
          </a:prstGeom>
          <a:noFill/>
          <a:ln w="9525">
            <a:noFill/>
            <a:miter lim="800000"/>
            <a:headEnd/>
            <a:tailEnd/>
          </a:ln>
        </p:spPr>
        <p:txBody>
          <a:bodyPr/>
          <a:lstStyle/>
          <a:p>
            <a:pPr marL="342900" indent="-342900">
              <a:spcBef>
                <a:spcPct val="20000"/>
              </a:spcBef>
              <a:buFontTx/>
              <a:buChar char="•"/>
            </a:pPr>
            <a:r>
              <a:rPr lang="en-US" sz="2200" baseline="0" dirty="0"/>
              <a:t>Temporal model helps</a:t>
            </a:r>
          </a:p>
          <a:p>
            <a:pPr marL="342900" indent="-342900">
              <a:spcBef>
                <a:spcPct val="20000"/>
              </a:spcBef>
              <a:buFontTx/>
              <a:buChar char="•"/>
            </a:pPr>
            <a:r>
              <a:rPr lang="en-US" sz="2200" baseline="0" dirty="0"/>
              <a:t>Our object-centric features outperform STIP</a:t>
            </a:r>
          </a:p>
          <a:p>
            <a:pPr marL="342900" indent="-342900">
              <a:spcBef>
                <a:spcPct val="20000"/>
              </a:spcBef>
              <a:buFontTx/>
              <a:buChar char="•"/>
            </a:pPr>
            <a:r>
              <a:rPr lang="en-US" sz="2200" baseline="0" dirty="0"/>
              <a:t>Visual phrases improves accuracy</a:t>
            </a:r>
          </a:p>
          <a:p>
            <a:pPr marL="342900" indent="-342900">
              <a:spcBef>
                <a:spcPct val="20000"/>
              </a:spcBef>
              <a:buFontTx/>
              <a:buChar char="•"/>
            </a:pPr>
            <a:r>
              <a:rPr lang="en-US" sz="2200" baseline="0" dirty="0"/>
              <a:t>Ideal object detectors double the performance</a:t>
            </a:r>
          </a:p>
        </p:txBody>
      </p:sp>
      <p:pic>
        <p:nvPicPr>
          <p:cNvPr id="73732" name="Picture 6"/>
          <p:cNvPicPr>
            <a:picLocks noChangeAspect="1" noChangeArrowheads="1"/>
          </p:cNvPicPr>
          <p:nvPr/>
        </p:nvPicPr>
        <p:blipFill>
          <a:blip r:embed="rId3"/>
          <a:srcRect/>
          <a:stretch>
            <a:fillRect/>
          </a:stretch>
        </p:blipFill>
        <p:spPr bwMode="auto">
          <a:xfrm>
            <a:off x="1676400" y="1143000"/>
            <a:ext cx="6061075" cy="2439988"/>
          </a:xfrm>
          <a:prstGeom prst="rect">
            <a:avLst/>
          </a:prstGeom>
          <a:noFill/>
          <a:ln w="9525">
            <a:noFill/>
            <a:miter lim="800000"/>
            <a:headEnd/>
            <a:tailEnd/>
          </a:ln>
        </p:spPr>
      </p:pic>
      <p:sp>
        <p:nvSpPr>
          <p:cNvPr id="73733" name="Rectangle 3"/>
          <p:cNvSpPr>
            <a:spLocks noChangeArrowheads="1"/>
          </p:cNvSpPr>
          <p:nvPr/>
        </p:nvSpPr>
        <p:spPr bwMode="auto">
          <a:xfrm>
            <a:off x="0" y="457200"/>
            <a:ext cx="9144000" cy="762000"/>
          </a:xfrm>
          <a:prstGeom prst="rect">
            <a:avLst/>
          </a:prstGeom>
          <a:noFill/>
          <a:ln w="9525">
            <a:noFill/>
            <a:miter lim="800000"/>
            <a:headEnd/>
            <a:tailEnd/>
          </a:ln>
        </p:spPr>
        <p:txBody>
          <a:bodyPr/>
          <a:lstStyle/>
          <a:p>
            <a:pPr marL="342900" indent="-342900" algn="ctr">
              <a:spcBef>
                <a:spcPct val="20000"/>
              </a:spcBef>
            </a:pPr>
            <a:r>
              <a:rPr lang="en-US" sz="3200" baseline="0"/>
              <a:t>Classification accuracy</a:t>
            </a:r>
          </a:p>
        </p:txBody>
      </p:sp>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33</a:t>
            </a:fld>
            <a:endParaRPr lang="en-US"/>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C8A3FC41-B2CC-43FC-956C-BA50664F95D6}" type="slidenum">
              <a:rPr lang="en-US" sz="1400" baseline="0"/>
              <a:pPr algn="r"/>
              <a:t>34</a:t>
            </a:fld>
            <a:endParaRPr lang="en-US" sz="1400" baseline="0"/>
          </a:p>
        </p:txBody>
      </p:sp>
      <p:sp>
        <p:nvSpPr>
          <p:cNvPr id="73730" name="Rectangle 6"/>
          <p:cNvSpPr>
            <a:spLocks noChangeArrowheads="1"/>
          </p:cNvSpPr>
          <p:nvPr/>
        </p:nvSpPr>
        <p:spPr bwMode="auto">
          <a:xfrm>
            <a:off x="762000" y="3733800"/>
            <a:ext cx="7848600" cy="1600200"/>
          </a:xfrm>
          <a:prstGeom prst="rect">
            <a:avLst/>
          </a:prstGeom>
          <a:noFill/>
          <a:ln w="9525">
            <a:noFill/>
            <a:miter lim="800000"/>
            <a:headEnd/>
            <a:tailEnd/>
          </a:ln>
        </p:spPr>
        <p:txBody>
          <a:bodyPr/>
          <a:lstStyle/>
          <a:p>
            <a:pPr marL="342900" indent="-342900">
              <a:spcBef>
                <a:spcPct val="20000"/>
              </a:spcBef>
              <a:buFontTx/>
              <a:buChar char="•"/>
            </a:pPr>
            <a:r>
              <a:rPr lang="en-US" sz="2200" baseline="0" dirty="0"/>
              <a:t>Temporal model helps</a:t>
            </a:r>
          </a:p>
          <a:p>
            <a:pPr marL="342900" indent="-342900">
              <a:spcBef>
                <a:spcPct val="20000"/>
              </a:spcBef>
              <a:buFontTx/>
              <a:buChar char="•"/>
            </a:pPr>
            <a:r>
              <a:rPr lang="en-US" sz="2200" baseline="0" dirty="0"/>
              <a:t>Our object-centric features outperform STIP</a:t>
            </a:r>
          </a:p>
          <a:p>
            <a:pPr marL="342900" indent="-342900">
              <a:spcBef>
                <a:spcPct val="20000"/>
              </a:spcBef>
              <a:buFontTx/>
              <a:buChar char="•"/>
            </a:pPr>
            <a:r>
              <a:rPr lang="en-US" sz="2200" baseline="0" dirty="0"/>
              <a:t>Visual phrases improves accuracy</a:t>
            </a:r>
          </a:p>
          <a:p>
            <a:pPr marL="342900" indent="-342900">
              <a:spcBef>
                <a:spcPct val="20000"/>
              </a:spcBef>
              <a:buFontTx/>
              <a:buChar char="•"/>
            </a:pPr>
            <a:r>
              <a:rPr lang="en-US" sz="2200" baseline="0" dirty="0"/>
              <a:t>Ideal object detectors double the performance</a:t>
            </a:r>
          </a:p>
        </p:txBody>
      </p:sp>
      <p:sp>
        <p:nvSpPr>
          <p:cNvPr id="73731" name="Rectangle 6"/>
          <p:cNvSpPr>
            <a:spLocks noChangeArrowheads="1"/>
          </p:cNvSpPr>
          <p:nvPr/>
        </p:nvSpPr>
        <p:spPr bwMode="auto">
          <a:xfrm>
            <a:off x="0" y="5638800"/>
            <a:ext cx="9144000" cy="533400"/>
          </a:xfrm>
          <a:prstGeom prst="rect">
            <a:avLst/>
          </a:prstGeom>
          <a:noFill/>
          <a:ln w="9525">
            <a:noFill/>
            <a:miter lim="800000"/>
            <a:headEnd/>
            <a:tailEnd/>
          </a:ln>
        </p:spPr>
        <p:txBody>
          <a:bodyPr/>
          <a:lstStyle/>
          <a:p>
            <a:pPr marL="342900" indent="-342900" algn="ctr">
              <a:spcBef>
                <a:spcPct val="20000"/>
              </a:spcBef>
            </a:pPr>
            <a:r>
              <a:rPr lang="en-US" baseline="0" dirty="0"/>
              <a:t>Results on </a:t>
            </a:r>
            <a:r>
              <a:rPr lang="en-US" baseline="0" dirty="0" smtClean="0">
                <a:solidFill>
                  <a:srgbClr val="FF0000"/>
                </a:solidFill>
              </a:rPr>
              <a:t>temporally continuous video </a:t>
            </a:r>
            <a:r>
              <a:rPr lang="en-US" baseline="0" dirty="0" smtClean="0"/>
              <a:t>and</a:t>
            </a:r>
            <a:r>
              <a:rPr lang="en-US" baseline="0" dirty="0" smtClean="0">
                <a:solidFill>
                  <a:srgbClr val="FF0000"/>
                </a:solidFill>
              </a:rPr>
              <a:t> taxonomy loss </a:t>
            </a:r>
            <a:r>
              <a:rPr lang="en-US" baseline="0" dirty="0" smtClean="0"/>
              <a:t>are </a:t>
            </a:r>
            <a:r>
              <a:rPr lang="en-US" baseline="0" dirty="0"/>
              <a:t>included in the </a:t>
            </a:r>
            <a:r>
              <a:rPr lang="en-US" baseline="0" dirty="0" smtClean="0"/>
              <a:t>paper</a:t>
            </a:r>
            <a:endParaRPr lang="en-US" baseline="0" dirty="0"/>
          </a:p>
        </p:txBody>
      </p:sp>
      <p:pic>
        <p:nvPicPr>
          <p:cNvPr id="73732" name="Picture 6"/>
          <p:cNvPicPr>
            <a:picLocks noChangeAspect="1" noChangeArrowheads="1"/>
          </p:cNvPicPr>
          <p:nvPr/>
        </p:nvPicPr>
        <p:blipFill>
          <a:blip r:embed="rId3"/>
          <a:srcRect/>
          <a:stretch>
            <a:fillRect/>
          </a:stretch>
        </p:blipFill>
        <p:spPr bwMode="auto">
          <a:xfrm>
            <a:off x="1676400" y="1143000"/>
            <a:ext cx="6061075" cy="2439988"/>
          </a:xfrm>
          <a:prstGeom prst="rect">
            <a:avLst/>
          </a:prstGeom>
          <a:noFill/>
          <a:ln w="9525">
            <a:noFill/>
            <a:miter lim="800000"/>
            <a:headEnd/>
            <a:tailEnd/>
          </a:ln>
        </p:spPr>
      </p:pic>
      <p:sp>
        <p:nvSpPr>
          <p:cNvPr id="73733" name="Rectangle 3"/>
          <p:cNvSpPr>
            <a:spLocks noChangeArrowheads="1"/>
          </p:cNvSpPr>
          <p:nvPr/>
        </p:nvSpPr>
        <p:spPr bwMode="auto">
          <a:xfrm>
            <a:off x="0" y="457200"/>
            <a:ext cx="9144000" cy="762000"/>
          </a:xfrm>
          <a:prstGeom prst="rect">
            <a:avLst/>
          </a:prstGeom>
          <a:noFill/>
          <a:ln w="9525">
            <a:noFill/>
            <a:miter lim="800000"/>
            <a:headEnd/>
            <a:tailEnd/>
          </a:ln>
        </p:spPr>
        <p:txBody>
          <a:bodyPr/>
          <a:lstStyle/>
          <a:p>
            <a:pPr marL="342900" indent="-342900" algn="ctr">
              <a:spcBef>
                <a:spcPct val="20000"/>
              </a:spcBef>
            </a:pPr>
            <a:r>
              <a:rPr lang="en-US" sz="3200" baseline="0"/>
              <a:t>Classification accuracy</a:t>
            </a:r>
          </a:p>
        </p:txBody>
      </p:sp>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34</a:t>
            </a:fld>
            <a:endParaRPr lang="en-US"/>
          </a:p>
        </p:txBody>
      </p:sp>
    </p:spTree>
    <p:extLst>
      <p:ext uri="{BB962C8B-B14F-4D97-AF65-F5344CB8AC3E}">
        <p14:creationId xmlns:p14="http://schemas.microsoft.com/office/powerpoint/2010/main" val="164190854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35</a:t>
            </a:fld>
            <a:endParaRPr lang="en-US"/>
          </a:p>
        </p:txBody>
      </p:sp>
      <p:pic>
        <p:nvPicPr>
          <p:cNvPr id="5" name="Picture 4"/>
          <p:cNvPicPr>
            <a:picLocks noChangeAspect="1" noChangeArrowheads="1"/>
          </p:cNvPicPr>
          <p:nvPr/>
        </p:nvPicPr>
        <p:blipFill>
          <a:blip r:embed="rId3"/>
          <a:srcRect/>
          <a:stretch>
            <a:fillRect/>
          </a:stretch>
        </p:blipFill>
        <p:spPr bwMode="auto">
          <a:xfrm>
            <a:off x="2819400" y="1143000"/>
            <a:ext cx="3237003" cy="2438400"/>
          </a:xfrm>
          <a:prstGeom prst="rect">
            <a:avLst/>
          </a:prstGeom>
          <a:noFill/>
          <a:ln w="9525">
            <a:noFill/>
            <a:miter lim="800000"/>
            <a:headEnd/>
            <a:tailEnd/>
          </a:ln>
        </p:spPr>
      </p:pic>
      <p:sp>
        <p:nvSpPr>
          <p:cNvPr id="85" name="Rectangle 3"/>
          <p:cNvSpPr>
            <a:spLocks noChangeArrowheads="1"/>
          </p:cNvSpPr>
          <p:nvPr/>
        </p:nvSpPr>
        <p:spPr bwMode="auto">
          <a:xfrm>
            <a:off x="2438400" y="457200"/>
            <a:ext cx="4191000" cy="533400"/>
          </a:xfrm>
          <a:prstGeom prst="rect">
            <a:avLst/>
          </a:prstGeom>
          <a:noFill/>
          <a:ln w="9525">
            <a:noFill/>
            <a:miter lim="800000"/>
            <a:headEnd/>
            <a:tailEnd/>
          </a:ln>
        </p:spPr>
        <p:txBody>
          <a:bodyPr/>
          <a:lstStyle/>
          <a:p>
            <a:pPr marL="342900" indent="-342900" algn="ctr" eaLnBrk="0" hangingPunct="0">
              <a:lnSpc>
                <a:spcPct val="90000"/>
              </a:lnSpc>
              <a:spcBef>
                <a:spcPct val="20000"/>
              </a:spcBef>
            </a:pPr>
            <a:r>
              <a:rPr lang="en-US" sz="3600" baseline="0" dirty="0" smtClean="0"/>
              <a:t>Summary</a:t>
            </a:r>
            <a:endParaRPr lang="en-US" sz="3600" baseline="0" dirty="0"/>
          </a:p>
        </p:txBody>
      </p:sp>
      <p:sp>
        <p:nvSpPr>
          <p:cNvPr id="70" name="Rectangle 6"/>
          <p:cNvSpPr>
            <a:spLocks noChangeArrowheads="1"/>
          </p:cNvSpPr>
          <p:nvPr/>
        </p:nvSpPr>
        <p:spPr bwMode="auto">
          <a:xfrm>
            <a:off x="1981200" y="3733800"/>
            <a:ext cx="5334000" cy="457200"/>
          </a:xfrm>
          <a:prstGeom prst="rect">
            <a:avLst/>
          </a:prstGeom>
          <a:noFill/>
          <a:ln w="9525">
            <a:noFill/>
            <a:miter lim="800000"/>
            <a:headEnd/>
            <a:tailEnd/>
          </a:ln>
        </p:spPr>
        <p:txBody>
          <a:bodyPr/>
          <a:lstStyle/>
          <a:p>
            <a:pPr>
              <a:spcBef>
                <a:spcPct val="20000"/>
              </a:spcBef>
            </a:pPr>
            <a:r>
              <a:rPr lang="en-US" sz="2200" baseline="0" dirty="0" smtClean="0"/>
              <a:t>Data and code will be available soon!</a:t>
            </a:r>
            <a:endParaRPr lang="en-US" sz="2200" baseline="0" dirty="0"/>
          </a:p>
        </p:txBody>
      </p:sp>
    </p:spTree>
    <p:extLst>
      <p:ext uri="{BB962C8B-B14F-4D97-AF65-F5344CB8AC3E}">
        <p14:creationId xmlns:p14="http://schemas.microsoft.com/office/powerpoint/2010/main" val="397352067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36</a:t>
            </a:fld>
            <a:endParaRPr lang="en-US"/>
          </a:p>
        </p:txBody>
      </p:sp>
      <p:pic>
        <p:nvPicPr>
          <p:cNvPr id="5" name="Picture 4"/>
          <p:cNvPicPr>
            <a:picLocks noChangeAspect="1" noChangeArrowheads="1"/>
          </p:cNvPicPr>
          <p:nvPr/>
        </p:nvPicPr>
        <p:blipFill>
          <a:blip r:embed="rId3"/>
          <a:srcRect/>
          <a:stretch>
            <a:fillRect/>
          </a:stretch>
        </p:blipFill>
        <p:spPr bwMode="auto">
          <a:xfrm>
            <a:off x="2819400" y="1143000"/>
            <a:ext cx="3237003" cy="2438400"/>
          </a:xfrm>
          <a:prstGeom prst="rect">
            <a:avLst/>
          </a:prstGeom>
          <a:noFill/>
          <a:ln w="9525">
            <a:noFill/>
            <a:miter lim="800000"/>
            <a:headEnd/>
            <a:tailEnd/>
          </a:ln>
        </p:spPr>
      </p:pic>
      <p:sp>
        <p:nvSpPr>
          <p:cNvPr id="85" name="Rectangle 3"/>
          <p:cNvSpPr>
            <a:spLocks noChangeArrowheads="1"/>
          </p:cNvSpPr>
          <p:nvPr/>
        </p:nvSpPr>
        <p:spPr bwMode="auto">
          <a:xfrm>
            <a:off x="2438400" y="457200"/>
            <a:ext cx="4191000" cy="533400"/>
          </a:xfrm>
          <a:prstGeom prst="rect">
            <a:avLst/>
          </a:prstGeom>
          <a:noFill/>
          <a:ln w="9525">
            <a:noFill/>
            <a:miter lim="800000"/>
            <a:headEnd/>
            <a:tailEnd/>
          </a:ln>
        </p:spPr>
        <p:txBody>
          <a:bodyPr/>
          <a:lstStyle/>
          <a:p>
            <a:pPr marL="342900" indent="-342900" algn="ctr" eaLnBrk="0" hangingPunct="0">
              <a:lnSpc>
                <a:spcPct val="90000"/>
              </a:lnSpc>
              <a:spcBef>
                <a:spcPct val="20000"/>
              </a:spcBef>
            </a:pPr>
            <a:r>
              <a:rPr lang="en-US" sz="3600" baseline="0" dirty="0" smtClean="0"/>
              <a:t>Summary</a:t>
            </a:r>
            <a:endParaRPr lang="en-US" sz="3600" baseline="0" dirty="0"/>
          </a:p>
        </p:txBody>
      </p:sp>
      <p:grpSp>
        <p:nvGrpSpPr>
          <p:cNvPr id="3" name="Group 2"/>
          <p:cNvGrpSpPr/>
          <p:nvPr/>
        </p:nvGrpSpPr>
        <p:grpSpPr>
          <a:xfrm>
            <a:off x="1905000" y="4495800"/>
            <a:ext cx="1310608" cy="1744133"/>
            <a:chOff x="2743200" y="4648200"/>
            <a:chExt cx="1310608" cy="1744133"/>
          </a:xfrm>
        </p:grpSpPr>
        <p:pic>
          <p:nvPicPr>
            <p:cNvPr id="73" name="Picture 62"/>
            <p:cNvPicPr>
              <a:picLocks noChangeAspect="1" noChangeArrowheads="1"/>
            </p:cNvPicPr>
            <p:nvPr/>
          </p:nvPicPr>
          <p:blipFill>
            <a:blip r:embed="rId4"/>
            <a:srcRect/>
            <a:stretch>
              <a:fillRect/>
            </a:stretch>
          </p:blipFill>
          <p:spPr bwMode="auto">
            <a:xfrm>
              <a:off x="3352800" y="4648200"/>
              <a:ext cx="701008" cy="560212"/>
            </a:xfrm>
            <a:prstGeom prst="rect">
              <a:avLst/>
            </a:prstGeom>
            <a:noFill/>
            <a:ln w="9525">
              <a:noFill/>
              <a:miter lim="800000"/>
              <a:headEnd/>
              <a:tailEnd/>
            </a:ln>
          </p:spPr>
        </p:pic>
        <p:pic>
          <p:nvPicPr>
            <p:cNvPr id="88" name="Picture 6"/>
            <p:cNvPicPr>
              <a:picLocks noChangeAspect="1" noChangeArrowheads="1"/>
            </p:cNvPicPr>
            <p:nvPr/>
          </p:nvPicPr>
          <p:blipFill>
            <a:blip r:embed="rId5"/>
            <a:srcRect/>
            <a:stretch>
              <a:fillRect/>
            </a:stretch>
          </p:blipFill>
          <p:spPr bwMode="auto">
            <a:xfrm>
              <a:off x="2743200" y="5257800"/>
              <a:ext cx="472440" cy="1134533"/>
            </a:xfrm>
            <a:prstGeom prst="rect">
              <a:avLst/>
            </a:prstGeom>
            <a:noFill/>
            <a:ln w="9525">
              <a:noFill/>
              <a:miter lim="800000"/>
              <a:headEnd/>
              <a:tailEnd/>
            </a:ln>
          </p:spPr>
        </p:pic>
        <p:pic>
          <p:nvPicPr>
            <p:cNvPr id="89" name="Picture 6"/>
            <p:cNvPicPr>
              <a:picLocks noChangeAspect="1" noChangeArrowheads="1"/>
            </p:cNvPicPr>
            <p:nvPr/>
          </p:nvPicPr>
          <p:blipFill>
            <a:blip r:embed="rId5"/>
            <a:srcRect/>
            <a:stretch>
              <a:fillRect/>
            </a:stretch>
          </p:blipFill>
          <p:spPr bwMode="auto">
            <a:xfrm>
              <a:off x="3429000" y="5257800"/>
              <a:ext cx="472440" cy="1134533"/>
            </a:xfrm>
            <a:prstGeom prst="rect">
              <a:avLst/>
            </a:prstGeom>
            <a:noFill/>
            <a:ln w="9525">
              <a:noFill/>
              <a:miter lim="800000"/>
              <a:headEnd/>
              <a:tailEnd/>
            </a:ln>
          </p:spPr>
        </p:pic>
      </p:grpSp>
      <p:sp>
        <p:nvSpPr>
          <p:cNvPr id="70" name="Rectangle 6"/>
          <p:cNvSpPr>
            <a:spLocks noChangeArrowheads="1"/>
          </p:cNvSpPr>
          <p:nvPr/>
        </p:nvSpPr>
        <p:spPr bwMode="auto">
          <a:xfrm>
            <a:off x="1981200" y="3733800"/>
            <a:ext cx="5334000" cy="457200"/>
          </a:xfrm>
          <a:prstGeom prst="rect">
            <a:avLst/>
          </a:prstGeom>
          <a:noFill/>
          <a:ln w="9525">
            <a:noFill/>
            <a:miter lim="800000"/>
            <a:headEnd/>
            <a:tailEnd/>
          </a:ln>
        </p:spPr>
        <p:txBody>
          <a:bodyPr/>
          <a:lstStyle/>
          <a:p>
            <a:pPr>
              <a:spcBef>
                <a:spcPct val="20000"/>
              </a:spcBef>
            </a:pPr>
            <a:r>
              <a:rPr lang="en-US" sz="2200" baseline="0" dirty="0" smtClean="0"/>
              <a:t>Data and code will be available soon!</a:t>
            </a:r>
            <a:endParaRPr lang="en-US" sz="2200" baseline="0" dirty="0"/>
          </a:p>
        </p:txBody>
      </p:sp>
    </p:spTree>
    <p:extLst>
      <p:ext uri="{BB962C8B-B14F-4D97-AF65-F5344CB8AC3E}">
        <p14:creationId xmlns:p14="http://schemas.microsoft.com/office/powerpoint/2010/main" val="132749964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37</a:t>
            </a:fld>
            <a:endParaRPr lang="en-US"/>
          </a:p>
        </p:txBody>
      </p:sp>
      <p:pic>
        <p:nvPicPr>
          <p:cNvPr id="5" name="Picture 4"/>
          <p:cNvPicPr>
            <a:picLocks noChangeAspect="1" noChangeArrowheads="1"/>
          </p:cNvPicPr>
          <p:nvPr/>
        </p:nvPicPr>
        <p:blipFill>
          <a:blip r:embed="rId3"/>
          <a:srcRect/>
          <a:stretch>
            <a:fillRect/>
          </a:stretch>
        </p:blipFill>
        <p:spPr bwMode="auto">
          <a:xfrm>
            <a:off x="2819400" y="1143000"/>
            <a:ext cx="3237003" cy="2438400"/>
          </a:xfrm>
          <a:prstGeom prst="rect">
            <a:avLst/>
          </a:prstGeom>
          <a:noFill/>
          <a:ln w="9525">
            <a:noFill/>
            <a:miter lim="800000"/>
            <a:headEnd/>
            <a:tailEnd/>
          </a:ln>
        </p:spPr>
      </p:pic>
      <p:sp>
        <p:nvSpPr>
          <p:cNvPr id="85" name="Rectangle 3"/>
          <p:cNvSpPr>
            <a:spLocks noChangeArrowheads="1"/>
          </p:cNvSpPr>
          <p:nvPr/>
        </p:nvSpPr>
        <p:spPr bwMode="auto">
          <a:xfrm>
            <a:off x="2438400" y="457200"/>
            <a:ext cx="4191000" cy="533400"/>
          </a:xfrm>
          <a:prstGeom prst="rect">
            <a:avLst/>
          </a:prstGeom>
          <a:noFill/>
          <a:ln w="9525">
            <a:noFill/>
            <a:miter lim="800000"/>
            <a:headEnd/>
            <a:tailEnd/>
          </a:ln>
        </p:spPr>
        <p:txBody>
          <a:bodyPr/>
          <a:lstStyle/>
          <a:p>
            <a:pPr marL="342900" indent="-342900" algn="ctr" eaLnBrk="0" hangingPunct="0">
              <a:lnSpc>
                <a:spcPct val="90000"/>
              </a:lnSpc>
              <a:spcBef>
                <a:spcPct val="20000"/>
              </a:spcBef>
            </a:pPr>
            <a:r>
              <a:rPr lang="en-US" sz="3600" baseline="0" dirty="0" smtClean="0"/>
              <a:t>Summary</a:t>
            </a:r>
            <a:endParaRPr lang="en-US" sz="3600" baseline="0" dirty="0"/>
          </a:p>
        </p:txBody>
      </p:sp>
      <p:grpSp>
        <p:nvGrpSpPr>
          <p:cNvPr id="3" name="Group 2"/>
          <p:cNvGrpSpPr/>
          <p:nvPr/>
        </p:nvGrpSpPr>
        <p:grpSpPr>
          <a:xfrm>
            <a:off x="1905000" y="4495800"/>
            <a:ext cx="1310608" cy="1744133"/>
            <a:chOff x="2743200" y="4648200"/>
            <a:chExt cx="1310608" cy="1744133"/>
          </a:xfrm>
        </p:grpSpPr>
        <p:pic>
          <p:nvPicPr>
            <p:cNvPr id="73" name="Picture 62"/>
            <p:cNvPicPr>
              <a:picLocks noChangeAspect="1" noChangeArrowheads="1"/>
            </p:cNvPicPr>
            <p:nvPr/>
          </p:nvPicPr>
          <p:blipFill>
            <a:blip r:embed="rId4"/>
            <a:srcRect/>
            <a:stretch>
              <a:fillRect/>
            </a:stretch>
          </p:blipFill>
          <p:spPr bwMode="auto">
            <a:xfrm>
              <a:off x="3352800" y="4648200"/>
              <a:ext cx="701008" cy="560212"/>
            </a:xfrm>
            <a:prstGeom prst="rect">
              <a:avLst/>
            </a:prstGeom>
            <a:noFill/>
            <a:ln w="9525">
              <a:noFill/>
              <a:miter lim="800000"/>
              <a:headEnd/>
              <a:tailEnd/>
            </a:ln>
          </p:spPr>
        </p:pic>
        <p:pic>
          <p:nvPicPr>
            <p:cNvPr id="88" name="Picture 6"/>
            <p:cNvPicPr>
              <a:picLocks noChangeAspect="1" noChangeArrowheads="1"/>
            </p:cNvPicPr>
            <p:nvPr/>
          </p:nvPicPr>
          <p:blipFill>
            <a:blip r:embed="rId5"/>
            <a:srcRect/>
            <a:stretch>
              <a:fillRect/>
            </a:stretch>
          </p:blipFill>
          <p:spPr bwMode="auto">
            <a:xfrm>
              <a:off x="2743200" y="5257800"/>
              <a:ext cx="472440" cy="1134533"/>
            </a:xfrm>
            <a:prstGeom prst="rect">
              <a:avLst/>
            </a:prstGeom>
            <a:noFill/>
            <a:ln w="9525">
              <a:noFill/>
              <a:miter lim="800000"/>
              <a:headEnd/>
              <a:tailEnd/>
            </a:ln>
          </p:spPr>
        </p:pic>
        <p:pic>
          <p:nvPicPr>
            <p:cNvPr id="89" name="Picture 6"/>
            <p:cNvPicPr>
              <a:picLocks noChangeAspect="1" noChangeArrowheads="1"/>
            </p:cNvPicPr>
            <p:nvPr/>
          </p:nvPicPr>
          <p:blipFill>
            <a:blip r:embed="rId5"/>
            <a:srcRect/>
            <a:stretch>
              <a:fillRect/>
            </a:stretch>
          </p:blipFill>
          <p:spPr bwMode="auto">
            <a:xfrm>
              <a:off x="3429000" y="5257800"/>
              <a:ext cx="472440" cy="1134533"/>
            </a:xfrm>
            <a:prstGeom prst="rect">
              <a:avLst/>
            </a:prstGeom>
            <a:noFill/>
            <a:ln w="9525">
              <a:noFill/>
              <a:miter lim="800000"/>
              <a:headEnd/>
              <a:tailEnd/>
            </a:ln>
          </p:spPr>
        </p:pic>
      </p:grpSp>
      <p:sp>
        <p:nvSpPr>
          <p:cNvPr id="70" name="Rectangle 6"/>
          <p:cNvSpPr>
            <a:spLocks noChangeArrowheads="1"/>
          </p:cNvSpPr>
          <p:nvPr/>
        </p:nvSpPr>
        <p:spPr bwMode="auto">
          <a:xfrm>
            <a:off x="1981200" y="3733800"/>
            <a:ext cx="5334000" cy="457200"/>
          </a:xfrm>
          <a:prstGeom prst="rect">
            <a:avLst/>
          </a:prstGeom>
          <a:noFill/>
          <a:ln w="9525">
            <a:noFill/>
            <a:miter lim="800000"/>
            <a:headEnd/>
            <a:tailEnd/>
          </a:ln>
        </p:spPr>
        <p:txBody>
          <a:bodyPr/>
          <a:lstStyle/>
          <a:p>
            <a:pPr>
              <a:spcBef>
                <a:spcPct val="20000"/>
              </a:spcBef>
            </a:pPr>
            <a:r>
              <a:rPr lang="en-US" sz="2200" baseline="0" dirty="0" smtClean="0"/>
              <a:t>Data and code will be available soon!</a:t>
            </a:r>
            <a:endParaRPr lang="en-US" sz="2200" baseline="0" dirty="0"/>
          </a:p>
        </p:txBody>
      </p:sp>
      <p:grpSp>
        <p:nvGrpSpPr>
          <p:cNvPr id="69" name="Group 68"/>
          <p:cNvGrpSpPr/>
          <p:nvPr/>
        </p:nvGrpSpPr>
        <p:grpSpPr>
          <a:xfrm>
            <a:off x="4114800" y="4086838"/>
            <a:ext cx="3396827" cy="2618762"/>
            <a:chOff x="4763911" y="3962400"/>
            <a:chExt cx="3396827" cy="2618762"/>
          </a:xfrm>
        </p:grpSpPr>
        <p:sp>
          <p:nvSpPr>
            <p:cNvPr id="71" name="Rectangle 3"/>
            <p:cNvSpPr>
              <a:spLocks noChangeArrowheads="1"/>
            </p:cNvSpPr>
            <p:nvPr/>
          </p:nvSpPr>
          <p:spPr bwMode="auto">
            <a:xfrm>
              <a:off x="4763911" y="4896882"/>
              <a:ext cx="383822" cy="45934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2" name="Rectangle 4"/>
            <p:cNvSpPr>
              <a:spLocks noChangeArrowheads="1"/>
            </p:cNvSpPr>
            <p:nvPr/>
          </p:nvSpPr>
          <p:spPr bwMode="auto">
            <a:xfrm>
              <a:off x="4859867" y="4973441"/>
              <a:ext cx="383822" cy="45934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4" name="Rectangle 5"/>
            <p:cNvSpPr>
              <a:spLocks noChangeArrowheads="1"/>
            </p:cNvSpPr>
            <p:nvPr/>
          </p:nvSpPr>
          <p:spPr bwMode="auto">
            <a:xfrm>
              <a:off x="4955822" y="5049999"/>
              <a:ext cx="383822" cy="45934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5" name="Rectangle 4"/>
            <p:cNvSpPr>
              <a:spLocks noChangeArrowheads="1"/>
            </p:cNvSpPr>
            <p:nvPr/>
          </p:nvSpPr>
          <p:spPr bwMode="auto">
            <a:xfrm>
              <a:off x="5051778" y="5126557"/>
              <a:ext cx="383822" cy="45934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6" name="Rectangle 5"/>
            <p:cNvSpPr>
              <a:spLocks noChangeArrowheads="1"/>
            </p:cNvSpPr>
            <p:nvPr/>
          </p:nvSpPr>
          <p:spPr bwMode="auto">
            <a:xfrm>
              <a:off x="5147733" y="5203115"/>
              <a:ext cx="383822" cy="45934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7" name="Rectangle 2"/>
            <p:cNvSpPr>
              <a:spLocks noChangeArrowheads="1"/>
            </p:cNvSpPr>
            <p:nvPr/>
          </p:nvSpPr>
          <p:spPr bwMode="auto">
            <a:xfrm>
              <a:off x="5243689" y="5279673"/>
              <a:ext cx="383822" cy="45934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8" name="Rectangle 3"/>
            <p:cNvSpPr>
              <a:spLocks noChangeArrowheads="1"/>
            </p:cNvSpPr>
            <p:nvPr/>
          </p:nvSpPr>
          <p:spPr bwMode="auto">
            <a:xfrm>
              <a:off x="5339644" y="5356232"/>
              <a:ext cx="383822" cy="45934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9" name="Rectangle 4"/>
            <p:cNvSpPr>
              <a:spLocks noChangeArrowheads="1"/>
            </p:cNvSpPr>
            <p:nvPr/>
          </p:nvSpPr>
          <p:spPr bwMode="auto">
            <a:xfrm>
              <a:off x="5435600" y="5432790"/>
              <a:ext cx="383822" cy="45934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0" name="Rectangle 5"/>
            <p:cNvSpPr>
              <a:spLocks noChangeArrowheads="1"/>
            </p:cNvSpPr>
            <p:nvPr/>
          </p:nvSpPr>
          <p:spPr bwMode="auto">
            <a:xfrm>
              <a:off x="5531556" y="5509348"/>
              <a:ext cx="383822" cy="45934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1" name="Rectangle 4"/>
            <p:cNvSpPr>
              <a:spLocks noChangeArrowheads="1"/>
            </p:cNvSpPr>
            <p:nvPr/>
          </p:nvSpPr>
          <p:spPr bwMode="auto">
            <a:xfrm>
              <a:off x="5627511" y="5585906"/>
              <a:ext cx="383822" cy="45934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2" name="Rectangle 5"/>
            <p:cNvSpPr>
              <a:spLocks noChangeArrowheads="1"/>
            </p:cNvSpPr>
            <p:nvPr/>
          </p:nvSpPr>
          <p:spPr bwMode="auto">
            <a:xfrm>
              <a:off x="5723467" y="5662464"/>
              <a:ext cx="383822" cy="45934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3" name="AutoShape 63"/>
            <p:cNvSpPr>
              <a:spLocks/>
            </p:cNvSpPr>
            <p:nvPr/>
          </p:nvSpPr>
          <p:spPr bwMode="auto">
            <a:xfrm rot="18900000">
              <a:off x="5348061" y="4746696"/>
              <a:ext cx="115829" cy="430358"/>
            </a:xfrm>
            <a:prstGeom prst="rightBrace">
              <a:avLst>
                <a:gd name="adj1" fmla="val 58333"/>
                <a:gd name="adj2" fmla="val 47319"/>
              </a:avLst>
            </a:prstGeom>
            <a:noFill/>
            <a:ln w="9525">
              <a:solidFill>
                <a:schemeClr val="tx1"/>
              </a:solidFill>
              <a:round/>
              <a:headEnd/>
              <a:tailEnd/>
            </a:ln>
          </p:spPr>
          <p:txBody>
            <a:bodyPr wrap="none" anchor="ctr"/>
            <a:lstStyle/>
            <a:p>
              <a:endParaRPr lang="en-US"/>
            </a:p>
          </p:txBody>
        </p:sp>
        <p:pic>
          <p:nvPicPr>
            <p:cNvPr id="84" name="Picture 9"/>
            <p:cNvPicPr>
              <a:picLocks noChangeAspect="1" noChangeArrowheads="1"/>
            </p:cNvPicPr>
            <p:nvPr/>
          </p:nvPicPr>
          <p:blipFill>
            <a:blip r:embed="rId6"/>
            <a:srcRect/>
            <a:stretch>
              <a:fillRect/>
            </a:stretch>
          </p:blipFill>
          <p:spPr bwMode="auto">
            <a:xfrm>
              <a:off x="5514420" y="4752173"/>
              <a:ext cx="45701" cy="114327"/>
            </a:xfrm>
            <a:prstGeom prst="rect">
              <a:avLst/>
            </a:prstGeom>
            <a:noFill/>
            <a:ln w="9525">
              <a:noFill/>
              <a:miter lim="800000"/>
              <a:headEnd/>
              <a:tailEnd/>
            </a:ln>
          </p:spPr>
        </p:pic>
        <p:pic>
          <p:nvPicPr>
            <p:cNvPr id="86" name="Picture 12"/>
            <p:cNvPicPr>
              <a:picLocks noChangeAspect="1" noChangeArrowheads="1"/>
            </p:cNvPicPr>
            <p:nvPr/>
          </p:nvPicPr>
          <p:blipFill>
            <a:blip r:embed="rId7"/>
            <a:srcRect/>
            <a:stretch>
              <a:fillRect/>
            </a:stretch>
          </p:blipFill>
          <p:spPr bwMode="auto">
            <a:xfrm>
              <a:off x="5631518" y="4735841"/>
              <a:ext cx="97744" cy="146481"/>
            </a:xfrm>
            <a:prstGeom prst="rect">
              <a:avLst/>
            </a:prstGeom>
            <a:noFill/>
            <a:ln w="9525">
              <a:noFill/>
              <a:miter lim="800000"/>
              <a:headEnd/>
              <a:tailEnd/>
            </a:ln>
          </p:spPr>
        </p:pic>
        <p:pic>
          <p:nvPicPr>
            <p:cNvPr id="87" name="Picture 16"/>
            <p:cNvPicPr>
              <a:picLocks noChangeAspect="1" noChangeArrowheads="1"/>
            </p:cNvPicPr>
            <p:nvPr/>
          </p:nvPicPr>
          <p:blipFill>
            <a:blip r:embed="rId8"/>
            <a:srcRect/>
            <a:stretch>
              <a:fillRect/>
            </a:stretch>
          </p:blipFill>
          <p:spPr bwMode="auto">
            <a:xfrm>
              <a:off x="5576873" y="4613348"/>
              <a:ext cx="81155" cy="106161"/>
            </a:xfrm>
            <a:prstGeom prst="rect">
              <a:avLst/>
            </a:prstGeom>
            <a:noFill/>
            <a:ln w="9525">
              <a:noFill/>
              <a:miter lim="800000"/>
              <a:headEnd/>
              <a:tailEnd/>
            </a:ln>
          </p:spPr>
        </p:pic>
        <p:sp>
          <p:nvSpPr>
            <p:cNvPr id="90" name="Oval 19"/>
            <p:cNvSpPr>
              <a:spLocks noChangeArrowheads="1"/>
            </p:cNvSpPr>
            <p:nvPr/>
          </p:nvSpPr>
          <p:spPr bwMode="auto">
            <a:xfrm>
              <a:off x="5459774" y="4572517"/>
              <a:ext cx="460587" cy="367479"/>
            </a:xfrm>
            <a:prstGeom prst="ellipse">
              <a:avLst/>
            </a:prstGeom>
            <a:noFill/>
            <a:ln w="25400">
              <a:solidFill>
                <a:schemeClr val="tx1"/>
              </a:solidFill>
              <a:round/>
              <a:headEnd/>
              <a:tailEnd/>
            </a:ln>
          </p:spPr>
          <p:txBody>
            <a:bodyPr wrap="none" anchor="ctr"/>
            <a:lstStyle/>
            <a:p>
              <a:endParaRPr lang="en-US"/>
            </a:p>
          </p:txBody>
        </p:sp>
        <p:sp>
          <p:nvSpPr>
            <p:cNvPr id="91" name="Rectangle 3"/>
            <p:cNvSpPr>
              <a:spLocks noChangeArrowheads="1"/>
            </p:cNvSpPr>
            <p:nvPr/>
          </p:nvSpPr>
          <p:spPr bwMode="auto">
            <a:xfrm>
              <a:off x="5819422" y="5739022"/>
              <a:ext cx="383822" cy="45934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 name="Rectangle 4"/>
            <p:cNvSpPr>
              <a:spLocks noChangeArrowheads="1"/>
            </p:cNvSpPr>
            <p:nvPr/>
          </p:nvSpPr>
          <p:spPr bwMode="auto">
            <a:xfrm>
              <a:off x="5915378" y="5815581"/>
              <a:ext cx="383822" cy="45934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3" name="Rectangle 5"/>
            <p:cNvSpPr>
              <a:spLocks noChangeArrowheads="1"/>
            </p:cNvSpPr>
            <p:nvPr/>
          </p:nvSpPr>
          <p:spPr bwMode="auto">
            <a:xfrm>
              <a:off x="6011333" y="5892139"/>
              <a:ext cx="383822" cy="45934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4" name="Rectangle 4"/>
            <p:cNvSpPr>
              <a:spLocks noChangeArrowheads="1"/>
            </p:cNvSpPr>
            <p:nvPr/>
          </p:nvSpPr>
          <p:spPr bwMode="auto">
            <a:xfrm>
              <a:off x="6107289" y="5968697"/>
              <a:ext cx="383822" cy="45934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5" name="Rectangle 5"/>
            <p:cNvSpPr>
              <a:spLocks noChangeArrowheads="1"/>
            </p:cNvSpPr>
            <p:nvPr/>
          </p:nvSpPr>
          <p:spPr bwMode="auto">
            <a:xfrm>
              <a:off x="6203244" y="6045255"/>
              <a:ext cx="383822" cy="45934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6" name="AutoShape 63"/>
            <p:cNvSpPr>
              <a:spLocks/>
            </p:cNvSpPr>
            <p:nvPr/>
          </p:nvSpPr>
          <p:spPr bwMode="auto">
            <a:xfrm rot="18900000">
              <a:off x="5755687" y="5078990"/>
              <a:ext cx="115829" cy="430358"/>
            </a:xfrm>
            <a:prstGeom prst="rightBrace">
              <a:avLst>
                <a:gd name="adj1" fmla="val 58333"/>
                <a:gd name="adj2" fmla="val 47319"/>
              </a:avLst>
            </a:prstGeom>
            <a:noFill/>
            <a:ln w="9525">
              <a:solidFill>
                <a:schemeClr val="tx1"/>
              </a:solidFill>
              <a:round/>
              <a:headEnd/>
              <a:tailEnd/>
            </a:ln>
          </p:spPr>
          <p:txBody>
            <a:bodyPr wrap="none" anchor="ctr"/>
            <a:lstStyle/>
            <a:p>
              <a:endParaRPr lang="en-US"/>
            </a:p>
          </p:txBody>
        </p:sp>
        <p:pic>
          <p:nvPicPr>
            <p:cNvPr id="97" name="Picture 6"/>
            <p:cNvPicPr>
              <a:picLocks noChangeAspect="1" noChangeArrowheads="1"/>
            </p:cNvPicPr>
            <p:nvPr/>
          </p:nvPicPr>
          <p:blipFill>
            <a:blip r:embed="rId5"/>
            <a:srcRect/>
            <a:stretch>
              <a:fillRect/>
            </a:stretch>
          </p:blipFill>
          <p:spPr bwMode="auto">
            <a:xfrm>
              <a:off x="6059311" y="5112713"/>
              <a:ext cx="55297" cy="114327"/>
            </a:xfrm>
            <a:prstGeom prst="rect">
              <a:avLst/>
            </a:prstGeom>
            <a:noFill/>
            <a:ln w="9525">
              <a:noFill/>
              <a:miter lim="800000"/>
              <a:headEnd/>
              <a:tailEnd/>
            </a:ln>
          </p:spPr>
        </p:pic>
        <p:pic>
          <p:nvPicPr>
            <p:cNvPr id="98" name="Picture 16"/>
            <p:cNvPicPr>
              <a:picLocks noChangeAspect="1" noChangeArrowheads="1"/>
            </p:cNvPicPr>
            <p:nvPr/>
          </p:nvPicPr>
          <p:blipFill>
            <a:blip r:embed="rId8"/>
            <a:srcRect/>
            <a:stretch>
              <a:fillRect/>
            </a:stretch>
          </p:blipFill>
          <p:spPr bwMode="auto">
            <a:xfrm>
              <a:off x="5984499" y="4945642"/>
              <a:ext cx="81155" cy="106161"/>
            </a:xfrm>
            <a:prstGeom prst="rect">
              <a:avLst/>
            </a:prstGeom>
            <a:noFill/>
            <a:ln w="9525">
              <a:noFill/>
              <a:miter lim="800000"/>
              <a:headEnd/>
              <a:tailEnd/>
            </a:ln>
          </p:spPr>
        </p:pic>
        <p:sp>
          <p:nvSpPr>
            <p:cNvPr id="99" name="Oval 19"/>
            <p:cNvSpPr>
              <a:spLocks noChangeArrowheads="1"/>
            </p:cNvSpPr>
            <p:nvPr/>
          </p:nvSpPr>
          <p:spPr bwMode="auto">
            <a:xfrm>
              <a:off x="5867400" y="4904811"/>
              <a:ext cx="460587" cy="367479"/>
            </a:xfrm>
            <a:prstGeom prst="ellipse">
              <a:avLst/>
            </a:prstGeom>
            <a:noFill/>
            <a:ln w="25400">
              <a:solidFill>
                <a:schemeClr val="tx1"/>
              </a:solidFill>
              <a:round/>
              <a:headEnd/>
              <a:tailEnd/>
            </a:ln>
          </p:spPr>
          <p:txBody>
            <a:bodyPr wrap="none" anchor="ctr"/>
            <a:lstStyle/>
            <a:p>
              <a:endParaRPr lang="en-US"/>
            </a:p>
          </p:txBody>
        </p:sp>
        <p:sp>
          <p:nvSpPr>
            <p:cNvPr id="100" name="AutoShape 63"/>
            <p:cNvSpPr>
              <a:spLocks/>
            </p:cNvSpPr>
            <p:nvPr/>
          </p:nvSpPr>
          <p:spPr bwMode="auto">
            <a:xfrm rot="18900000">
              <a:off x="6155267" y="5415574"/>
              <a:ext cx="115829" cy="430358"/>
            </a:xfrm>
            <a:prstGeom prst="rightBrace">
              <a:avLst>
                <a:gd name="adj1" fmla="val 58333"/>
                <a:gd name="adj2" fmla="val 47319"/>
              </a:avLst>
            </a:prstGeom>
            <a:noFill/>
            <a:ln w="9525">
              <a:solidFill>
                <a:schemeClr val="tx1"/>
              </a:solidFill>
              <a:round/>
              <a:headEnd/>
              <a:tailEnd/>
            </a:ln>
          </p:spPr>
          <p:txBody>
            <a:bodyPr wrap="none" anchor="ctr"/>
            <a:lstStyle/>
            <a:p>
              <a:endParaRPr lang="en-US"/>
            </a:p>
          </p:txBody>
        </p:sp>
        <p:pic>
          <p:nvPicPr>
            <p:cNvPr id="101" name="Picture 6"/>
            <p:cNvPicPr>
              <a:picLocks noChangeAspect="1" noChangeArrowheads="1"/>
            </p:cNvPicPr>
            <p:nvPr/>
          </p:nvPicPr>
          <p:blipFill>
            <a:blip r:embed="rId5"/>
            <a:srcRect/>
            <a:stretch>
              <a:fillRect/>
            </a:stretch>
          </p:blipFill>
          <p:spPr bwMode="auto">
            <a:xfrm>
              <a:off x="6548015" y="5290391"/>
              <a:ext cx="55297" cy="114327"/>
            </a:xfrm>
            <a:prstGeom prst="rect">
              <a:avLst/>
            </a:prstGeom>
            <a:noFill/>
            <a:ln w="9525">
              <a:noFill/>
              <a:miter lim="800000"/>
              <a:headEnd/>
              <a:tailEnd/>
            </a:ln>
          </p:spPr>
        </p:pic>
        <p:pic>
          <p:nvPicPr>
            <p:cNvPr id="102" name="Picture 12"/>
            <p:cNvPicPr>
              <a:picLocks noChangeAspect="1" noChangeArrowheads="1"/>
            </p:cNvPicPr>
            <p:nvPr/>
          </p:nvPicPr>
          <p:blipFill>
            <a:blip r:embed="rId7"/>
            <a:srcRect/>
            <a:stretch>
              <a:fillRect/>
            </a:stretch>
          </p:blipFill>
          <p:spPr bwMode="auto">
            <a:xfrm>
              <a:off x="6438723" y="5404718"/>
              <a:ext cx="97744" cy="146481"/>
            </a:xfrm>
            <a:prstGeom prst="rect">
              <a:avLst/>
            </a:prstGeom>
            <a:noFill/>
            <a:ln w="9525">
              <a:noFill/>
              <a:miter lim="800000"/>
              <a:headEnd/>
              <a:tailEnd/>
            </a:ln>
          </p:spPr>
        </p:pic>
        <p:sp>
          <p:nvSpPr>
            <p:cNvPr id="103" name="Oval 19"/>
            <p:cNvSpPr>
              <a:spLocks noChangeArrowheads="1"/>
            </p:cNvSpPr>
            <p:nvPr/>
          </p:nvSpPr>
          <p:spPr bwMode="auto">
            <a:xfrm>
              <a:off x="6266979" y="5241394"/>
              <a:ext cx="460587" cy="367479"/>
            </a:xfrm>
            <a:prstGeom prst="ellipse">
              <a:avLst/>
            </a:prstGeom>
            <a:noFill/>
            <a:ln w="25400">
              <a:solidFill>
                <a:schemeClr val="tx1"/>
              </a:solidFill>
              <a:round/>
              <a:headEnd/>
              <a:tailEnd/>
            </a:ln>
          </p:spPr>
          <p:txBody>
            <a:bodyPr wrap="none" anchor="ctr"/>
            <a:lstStyle/>
            <a:p>
              <a:endParaRPr lang="en-US"/>
            </a:p>
          </p:txBody>
        </p:sp>
        <p:sp>
          <p:nvSpPr>
            <p:cNvPr id="104" name="AutoShape 63"/>
            <p:cNvSpPr>
              <a:spLocks/>
            </p:cNvSpPr>
            <p:nvPr/>
          </p:nvSpPr>
          <p:spPr bwMode="auto">
            <a:xfrm rot="18900000">
              <a:off x="6562893" y="5739015"/>
              <a:ext cx="115829" cy="430358"/>
            </a:xfrm>
            <a:prstGeom prst="rightBrace">
              <a:avLst>
                <a:gd name="adj1" fmla="val 58333"/>
                <a:gd name="adj2" fmla="val 47319"/>
              </a:avLst>
            </a:prstGeom>
            <a:noFill/>
            <a:ln w="9525">
              <a:solidFill>
                <a:schemeClr val="tx1"/>
              </a:solidFill>
              <a:round/>
              <a:headEnd/>
              <a:tailEnd/>
            </a:ln>
          </p:spPr>
          <p:txBody>
            <a:bodyPr wrap="none" anchor="ctr"/>
            <a:lstStyle/>
            <a:p>
              <a:endParaRPr lang="en-US"/>
            </a:p>
          </p:txBody>
        </p:sp>
        <p:pic>
          <p:nvPicPr>
            <p:cNvPr id="105" name="Picture 8" descr="old_television_clip_art_23471"/>
            <p:cNvPicPr>
              <a:picLocks noChangeAspect="1" noChangeArrowheads="1"/>
            </p:cNvPicPr>
            <p:nvPr/>
          </p:nvPicPr>
          <p:blipFill>
            <a:blip r:embed="rId9"/>
            <a:srcRect/>
            <a:stretch>
              <a:fillRect/>
            </a:stretch>
          </p:blipFill>
          <p:spPr bwMode="auto">
            <a:xfrm>
              <a:off x="6986868" y="5777157"/>
              <a:ext cx="79529" cy="89828"/>
            </a:xfrm>
            <a:prstGeom prst="rect">
              <a:avLst/>
            </a:prstGeom>
            <a:noFill/>
            <a:ln w="9525">
              <a:noFill/>
              <a:miter lim="800000"/>
              <a:headEnd/>
              <a:tailEnd/>
            </a:ln>
          </p:spPr>
        </p:pic>
        <p:pic>
          <p:nvPicPr>
            <p:cNvPr id="106" name="Picture 12"/>
            <p:cNvPicPr>
              <a:picLocks noChangeAspect="1" noChangeArrowheads="1"/>
            </p:cNvPicPr>
            <p:nvPr/>
          </p:nvPicPr>
          <p:blipFill>
            <a:blip r:embed="rId7"/>
            <a:srcRect/>
            <a:stretch>
              <a:fillRect/>
            </a:stretch>
          </p:blipFill>
          <p:spPr bwMode="auto">
            <a:xfrm>
              <a:off x="6846349" y="5728160"/>
              <a:ext cx="97744" cy="146481"/>
            </a:xfrm>
            <a:prstGeom prst="rect">
              <a:avLst/>
            </a:prstGeom>
            <a:noFill/>
            <a:ln w="9525">
              <a:noFill/>
              <a:miter lim="800000"/>
              <a:headEnd/>
              <a:tailEnd/>
            </a:ln>
          </p:spPr>
        </p:pic>
        <p:pic>
          <p:nvPicPr>
            <p:cNvPr id="107" name="Picture 16"/>
            <p:cNvPicPr>
              <a:picLocks noChangeAspect="1" noChangeArrowheads="1"/>
            </p:cNvPicPr>
            <p:nvPr/>
          </p:nvPicPr>
          <p:blipFill>
            <a:blip r:embed="rId8"/>
            <a:srcRect/>
            <a:stretch>
              <a:fillRect/>
            </a:stretch>
          </p:blipFill>
          <p:spPr bwMode="auto">
            <a:xfrm>
              <a:off x="6791704" y="5605667"/>
              <a:ext cx="81155" cy="106161"/>
            </a:xfrm>
            <a:prstGeom prst="rect">
              <a:avLst/>
            </a:prstGeom>
            <a:noFill/>
            <a:ln w="9525">
              <a:noFill/>
              <a:miter lim="800000"/>
              <a:headEnd/>
              <a:tailEnd/>
            </a:ln>
          </p:spPr>
        </p:pic>
        <p:sp>
          <p:nvSpPr>
            <p:cNvPr id="108" name="Oval 19"/>
            <p:cNvSpPr>
              <a:spLocks noChangeArrowheads="1"/>
            </p:cNvSpPr>
            <p:nvPr/>
          </p:nvSpPr>
          <p:spPr bwMode="auto">
            <a:xfrm>
              <a:off x="6674605" y="5564836"/>
              <a:ext cx="460587" cy="367479"/>
            </a:xfrm>
            <a:prstGeom prst="ellipse">
              <a:avLst/>
            </a:prstGeom>
            <a:noFill/>
            <a:ln w="25400">
              <a:solidFill>
                <a:schemeClr val="tx1"/>
              </a:solidFill>
              <a:round/>
              <a:headEnd/>
              <a:tailEnd/>
            </a:ln>
          </p:spPr>
          <p:txBody>
            <a:bodyPr wrap="none" anchor="ctr"/>
            <a:lstStyle/>
            <a:p>
              <a:endParaRPr lang="en-US"/>
            </a:p>
          </p:txBody>
        </p:sp>
        <p:sp>
          <p:nvSpPr>
            <p:cNvPr id="109" name="Rectangle 2"/>
            <p:cNvSpPr>
              <a:spLocks noChangeArrowheads="1"/>
            </p:cNvSpPr>
            <p:nvPr/>
          </p:nvSpPr>
          <p:spPr bwMode="auto">
            <a:xfrm>
              <a:off x="6299200" y="6121813"/>
              <a:ext cx="383822" cy="45934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10" name="AutoShape 63"/>
            <p:cNvSpPr>
              <a:spLocks/>
            </p:cNvSpPr>
            <p:nvPr/>
          </p:nvSpPr>
          <p:spPr bwMode="auto">
            <a:xfrm rot="18900000">
              <a:off x="6135919" y="4418977"/>
              <a:ext cx="148175" cy="763195"/>
            </a:xfrm>
            <a:prstGeom prst="rightBrace">
              <a:avLst>
                <a:gd name="adj1" fmla="val 58333"/>
                <a:gd name="adj2" fmla="val 47319"/>
              </a:avLst>
            </a:prstGeom>
            <a:noFill/>
            <a:ln w="9525">
              <a:solidFill>
                <a:schemeClr val="tx1"/>
              </a:solidFill>
              <a:round/>
              <a:headEnd/>
              <a:tailEnd/>
            </a:ln>
          </p:spPr>
          <p:txBody>
            <a:bodyPr wrap="none" anchor="ctr"/>
            <a:lstStyle/>
            <a:p>
              <a:endParaRPr lang="en-US"/>
            </a:p>
          </p:txBody>
        </p:sp>
        <p:pic>
          <p:nvPicPr>
            <p:cNvPr id="111" name="Picture 6"/>
            <p:cNvPicPr>
              <a:picLocks noChangeAspect="1" noChangeArrowheads="1"/>
            </p:cNvPicPr>
            <p:nvPr/>
          </p:nvPicPr>
          <p:blipFill>
            <a:blip r:embed="rId5"/>
            <a:srcRect/>
            <a:stretch>
              <a:fillRect/>
            </a:stretch>
          </p:blipFill>
          <p:spPr bwMode="auto">
            <a:xfrm>
              <a:off x="6559243" y="4369587"/>
              <a:ext cx="69121" cy="142909"/>
            </a:xfrm>
            <a:prstGeom prst="rect">
              <a:avLst/>
            </a:prstGeom>
            <a:noFill/>
            <a:ln w="9525">
              <a:noFill/>
              <a:miter lim="800000"/>
              <a:headEnd/>
              <a:tailEnd/>
            </a:ln>
          </p:spPr>
        </p:pic>
        <p:pic>
          <p:nvPicPr>
            <p:cNvPr id="112" name="Picture 9"/>
            <p:cNvPicPr>
              <a:picLocks noChangeAspect="1" noChangeArrowheads="1"/>
            </p:cNvPicPr>
            <p:nvPr/>
          </p:nvPicPr>
          <p:blipFill>
            <a:blip r:embed="rId6"/>
            <a:srcRect/>
            <a:stretch>
              <a:fillRect/>
            </a:stretch>
          </p:blipFill>
          <p:spPr bwMode="auto">
            <a:xfrm>
              <a:off x="6276256" y="4532911"/>
              <a:ext cx="57126" cy="142909"/>
            </a:xfrm>
            <a:prstGeom prst="rect">
              <a:avLst/>
            </a:prstGeom>
            <a:noFill/>
            <a:ln w="9525">
              <a:noFill/>
              <a:miter lim="800000"/>
              <a:headEnd/>
              <a:tailEnd/>
            </a:ln>
          </p:spPr>
        </p:pic>
        <p:pic>
          <p:nvPicPr>
            <p:cNvPr id="113" name="Picture 12"/>
            <p:cNvPicPr>
              <a:picLocks noChangeAspect="1" noChangeArrowheads="1"/>
            </p:cNvPicPr>
            <p:nvPr/>
          </p:nvPicPr>
          <p:blipFill>
            <a:blip r:embed="rId7"/>
            <a:srcRect/>
            <a:stretch>
              <a:fillRect/>
            </a:stretch>
          </p:blipFill>
          <p:spPr bwMode="auto">
            <a:xfrm>
              <a:off x="6422629" y="4512496"/>
              <a:ext cx="122181" cy="183102"/>
            </a:xfrm>
            <a:prstGeom prst="rect">
              <a:avLst/>
            </a:prstGeom>
            <a:noFill/>
            <a:ln w="9525">
              <a:noFill/>
              <a:miter lim="800000"/>
              <a:headEnd/>
              <a:tailEnd/>
            </a:ln>
          </p:spPr>
        </p:pic>
        <p:pic>
          <p:nvPicPr>
            <p:cNvPr id="114" name="Picture 16"/>
            <p:cNvPicPr>
              <a:picLocks noChangeAspect="1" noChangeArrowheads="1"/>
            </p:cNvPicPr>
            <p:nvPr/>
          </p:nvPicPr>
          <p:blipFill>
            <a:blip r:embed="rId8"/>
            <a:srcRect/>
            <a:stretch>
              <a:fillRect/>
            </a:stretch>
          </p:blipFill>
          <p:spPr bwMode="auto">
            <a:xfrm>
              <a:off x="6354322" y="4359379"/>
              <a:ext cx="101445" cy="132701"/>
            </a:xfrm>
            <a:prstGeom prst="rect">
              <a:avLst/>
            </a:prstGeom>
            <a:noFill/>
            <a:ln w="9525">
              <a:noFill/>
              <a:miter lim="800000"/>
              <a:headEnd/>
              <a:tailEnd/>
            </a:ln>
          </p:spPr>
        </p:pic>
        <p:sp>
          <p:nvSpPr>
            <p:cNvPr id="115" name="Oval 19"/>
            <p:cNvSpPr>
              <a:spLocks noChangeArrowheads="1"/>
            </p:cNvSpPr>
            <p:nvPr/>
          </p:nvSpPr>
          <p:spPr bwMode="auto">
            <a:xfrm>
              <a:off x="6207948" y="4308340"/>
              <a:ext cx="575733" cy="459349"/>
            </a:xfrm>
            <a:prstGeom prst="ellipse">
              <a:avLst/>
            </a:prstGeom>
            <a:noFill/>
            <a:ln w="25400">
              <a:solidFill>
                <a:schemeClr val="tx1"/>
              </a:solidFill>
              <a:round/>
              <a:headEnd/>
              <a:tailEnd/>
            </a:ln>
          </p:spPr>
          <p:txBody>
            <a:bodyPr wrap="none" anchor="ctr"/>
            <a:lstStyle/>
            <a:p>
              <a:endParaRPr lang="en-US"/>
            </a:p>
          </p:txBody>
        </p:sp>
        <p:sp>
          <p:nvSpPr>
            <p:cNvPr id="116" name="AutoShape 63"/>
            <p:cNvSpPr>
              <a:spLocks/>
            </p:cNvSpPr>
            <p:nvPr/>
          </p:nvSpPr>
          <p:spPr bwMode="auto">
            <a:xfrm rot="18900000">
              <a:off x="6855585" y="4993164"/>
              <a:ext cx="148175" cy="763195"/>
            </a:xfrm>
            <a:prstGeom prst="rightBrace">
              <a:avLst>
                <a:gd name="adj1" fmla="val 58333"/>
                <a:gd name="adj2" fmla="val 47319"/>
              </a:avLst>
            </a:prstGeom>
            <a:noFill/>
            <a:ln w="9525">
              <a:solidFill>
                <a:schemeClr val="tx1"/>
              </a:solidFill>
              <a:round/>
              <a:headEnd/>
              <a:tailEnd/>
            </a:ln>
          </p:spPr>
          <p:txBody>
            <a:bodyPr wrap="none" anchor="ctr"/>
            <a:lstStyle/>
            <a:p>
              <a:endParaRPr lang="en-US"/>
            </a:p>
          </p:txBody>
        </p:sp>
        <p:pic>
          <p:nvPicPr>
            <p:cNvPr id="117" name="Picture 6"/>
            <p:cNvPicPr>
              <a:picLocks noChangeAspect="1" noChangeArrowheads="1"/>
            </p:cNvPicPr>
            <p:nvPr/>
          </p:nvPicPr>
          <p:blipFill>
            <a:blip r:embed="rId5"/>
            <a:srcRect/>
            <a:stretch>
              <a:fillRect/>
            </a:stretch>
          </p:blipFill>
          <p:spPr bwMode="auto">
            <a:xfrm>
              <a:off x="7278910" y="4943773"/>
              <a:ext cx="69121" cy="142909"/>
            </a:xfrm>
            <a:prstGeom prst="rect">
              <a:avLst/>
            </a:prstGeom>
            <a:noFill/>
            <a:ln w="9525">
              <a:noFill/>
              <a:miter lim="800000"/>
              <a:headEnd/>
              <a:tailEnd/>
            </a:ln>
          </p:spPr>
        </p:pic>
        <p:pic>
          <p:nvPicPr>
            <p:cNvPr id="118" name="Picture 8" descr="old_television_clip_art_23471"/>
            <p:cNvPicPr>
              <a:picLocks noChangeAspect="1" noChangeArrowheads="1"/>
            </p:cNvPicPr>
            <p:nvPr/>
          </p:nvPicPr>
          <p:blipFill>
            <a:blip r:embed="rId9"/>
            <a:srcRect/>
            <a:stretch>
              <a:fillRect/>
            </a:stretch>
          </p:blipFill>
          <p:spPr bwMode="auto">
            <a:xfrm>
              <a:off x="7306733" y="5191312"/>
              <a:ext cx="99412" cy="112285"/>
            </a:xfrm>
            <a:prstGeom prst="rect">
              <a:avLst/>
            </a:prstGeom>
            <a:noFill/>
            <a:ln w="9525">
              <a:noFill/>
              <a:miter lim="800000"/>
              <a:headEnd/>
              <a:tailEnd/>
            </a:ln>
          </p:spPr>
        </p:pic>
        <p:pic>
          <p:nvPicPr>
            <p:cNvPr id="119" name="Picture 12"/>
            <p:cNvPicPr>
              <a:picLocks noChangeAspect="1" noChangeArrowheads="1"/>
            </p:cNvPicPr>
            <p:nvPr/>
          </p:nvPicPr>
          <p:blipFill>
            <a:blip r:embed="rId7"/>
            <a:srcRect/>
            <a:stretch>
              <a:fillRect/>
            </a:stretch>
          </p:blipFill>
          <p:spPr bwMode="auto">
            <a:xfrm>
              <a:off x="7142295" y="5086682"/>
              <a:ext cx="122181" cy="183102"/>
            </a:xfrm>
            <a:prstGeom prst="rect">
              <a:avLst/>
            </a:prstGeom>
            <a:noFill/>
            <a:ln w="9525">
              <a:noFill/>
              <a:miter lim="800000"/>
              <a:headEnd/>
              <a:tailEnd/>
            </a:ln>
          </p:spPr>
        </p:pic>
        <p:pic>
          <p:nvPicPr>
            <p:cNvPr id="120" name="Picture 16"/>
            <p:cNvPicPr>
              <a:picLocks noChangeAspect="1" noChangeArrowheads="1"/>
            </p:cNvPicPr>
            <p:nvPr/>
          </p:nvPicPr>
          <p:blipFill>
            <a:blip r:embed="rId8"/>
            <a:srcRect/>
            <a:stretch>
              <a:fillRect/>
            </a:stretch>
          </p:blipFill>
          <p:spPr bwMode="auto">
            <a:xfrm>
              <a:off x="7073988" y="4933566"/>
              <a:ext cx="101445" cy="132701"/>
            </a:xfrm>
            <a:prstGeom prst="rect">
              <a:avLst/>
            </a:prstGeom>
            <a:noFill/>
            <a:ln w="9525">
              <a:noFill/>
              <a:miter lim="800000"/>
              <a:headEnd/>
              <a:tailEnd/>
            </a:ln>
          </p:spPr>
        </p:pic>
        <p:sp>
          <p:nvSpPr>
            <p:cNvPr id="121" name="Oval 19"/>
            <p:cNvSpPr>
              <a:spLocks noChangeArrowheads="1"/>
            </p:cNvSpPr>
            <p:nvPr/>
          </p:nvSpPr>
          <p:spPr bwMode="auto">
            <a:xfrm>
              <a:off x="6927615" y="4882527"/>
              <a:ext cx="575733" cy="459349"/>
            </a:xfrm>
            <a:prstGeom prst="ellipse">
              <a:avLst/>
            </a:prstGeom>
            <a:noFill/>
            <a:ln w="25400">
              <a:solidFill>
                <a:schemeClr val="tx1"/>
              </a:solidFill>
              <a:round/>
              <a:headEnd/>
              <a:tailEnd/>
            </a:ln>
          </p:spPr>
          <p:txBody>
            <a:bodyPr wrap="none" anchor="ctr"/>
            <a:lstStyle/>
            <a:p>
              <a:endParaRPr lang="en-US"/>
            </a:p>
          </p:txBody>
        </p:sp>
        <p:sp>
          <p:nvSpPr>
            <p:cNvPr id="122" name="AutoShape 63"/>
            <p:cNvSpPr>
              <a:spLocks/>
            </p:cNvSpPr>
            <p:nvPr/>
          </p:nvSpPr>
          <p:spPr bwMode="auto">
            <a:xfrm rot="18900000">
              <a:off x="7162179" y="3962400"/>
              <a:ext cx="249950" cy="1488707"/>
            </a:xfrm>
            <a:prstGeom prst="rightBrace">
              <a:avLst>
                <a:gd name="adj1" fmla="val 58333"/>
                <a:gd name="adj2" fmla="val 47319"/>
              </a:avLst>
            </a:prstGeom>
            <a:noFill/>
            <a:ln w="9525">
              <a:solidFill>
                <a:schemeClr val="tx1"/>
              </a:solidFill>
              <a:round/>
              <a:headEnd/>
              <a:tailEnd/>
            </a:ln>
          </p:spPr>
          <p:txBody>
            <a:bodyPr wrap="none" anchor="ctr"/>
            <a:lstStyle/>
            <a:p>
              <a:endParaRPr lang="en-US"/>
            </a:p>
          </p:txBody>
        </p:sp>
        <p:grpSp>
          <p:nvGrpSpPr>
            <p:cNvPr id="123" name="Group 3"/>
            <p:cNvGrpSpPr>
              <a:grpSpLocks noChangeAspect="1"/>
            </p:cNvGrpSpPr>
            <p:nvPr/>
          </p:nvGrpSpPr>
          <p:grpSpPr bwMode="auto">
            <a:xfrm>
              <a:off x="7354711" y="4116946"/>
              <a:ext cx="806027" cy="643089"/>
              <a:chOff x="2592" y="1200"/>
              <a:chExt cx="2832" cy="2160"/>
            </a:xfrm>
          </p:grpSpPr>
          <p:pic>
            <p:nvPicPr>
              <p:cNvPr id="127" name="Picture 6"/>
              <p:cNvPicPr>
                <a:picLocks noChangeAspect="1" noChangeArrowheads="1"/>
              </p:cNvPicPr>
              <p:nvPr/>
            </p:nvPicPr>
            <p:blipFill>
              <a:blip r:embed="rId5"/>
              <a:srcRect/>
              <a:stretch>
                <a:fillRect/>
              </a:stretch>
            </p:blipFill>
            <p:spPr bwMode="auto">
              <a:xfrm>
                <a:off x="4320" y="1685"/>
                <a:ext cx="340" cy="672"/>
              </a:xfrm>
              <a:prstGeom prst="rect">
                <a:avLst/>
              </a:prstGeom>
              <a:noFill/>
              <a:ln w="9525">
                <a:noFill/>
                <a:miter lim="800000"/>
                <a:headEnd/>
                <a:tailEnd/>
              </a:ln>
            </p:spPr>
          </p:pic>
          <p:pic>
            <p:nvPicPr>
              <p:cNvPr id="128" name="Picture 8" descr="old_television_clip_art_23471"/>
              <p:cNvPicPr>
                <a:picLocks noChangeAspect="1" noChangeArrowheads="1"/>
              </p:cNvPicPr>
              <p:nvPr/>
            </p:nvPicPr>
            <p:blipFill>
              <a:blip r:embed="rId9"/>
              <a:srcRect/>
              <a:stretch>
                <a:fillRect/>
              </a:stretch>
            </p:blipFill>
            <p:spPr bwMode="auto">
              <a:xfrm>
                <a:off x="4512" y="2448"/>
                <a:ext cx="489" cy="528"/>
              </a:xfrm>
              <a:prstGeom prst="rect">
                <a:avLst/>
              </a:prstGeom>
              <a:noFill/>
              <a:ln w="9525">
                <a:noFill/>
                <a:miter lim="800000"/>
                <a:headEnd/>
                <a:tailEnd/>
              </a:ln>
            </p:spPr>
          </p:pic>
          <p:pic>
            <p:nvPicPr>
              <p:cNvPr id="129" name="Picture 9"/>
              <p:cNvPicPr>
                <a:picLocks noChangeAspect="1" noChangeArrowheads="1"/>
              </p:cNvPicPr>
              <p:nvPr/>
            </p:nvPicPr>
            <p:blipFill>
              <a:blip r:embed="rId6"/>
              <a:srcRect/>
              <a:stretch>
                <a:fillRect/>
              </a:stretch>
            </p:blipFill>
            <p:spPr bwMode="auto">
              <a:xfrm>
                <a:off x="2928" y="2256"/>
                <a:ext cx="281" cy="672"/>
              </a:xfrm>
              <a:prstGeom prst="rect">
                <a:avLst/>
              </a:prstGeom>
              <a:noFill/>
              <a:ln w="9525">
                <a:noFill/>
                <a:miter lim="800000"/>
                <a:headEnd/>
                <a:tailEnd/>
              </a:ln>
            </p:spPr>
          </p:pic>
          <p:pic>
            <p:nvPicPr>
              <p:cNvPr id="130" name="Picture 12"/>
              <p:cNvPicPr>
                <a:picLocks noChangeAspect="1" noChangeArrowheads="1"/>
              </p:cNvPicPr>
              <p:nvPr/>
            </p:nvPicPr>
            <p:blipFill>
              <a:blip r:embed="rId7"/>
              <a:srcRect/>
              <a:stretch>
                <a:fillRect/>
              </a:stretch>
            </p:blipFill>
            <p:spPr bwMode="auto">
              <a:xfrm>
                <a:off x="3648" y="2160"/>
                <a:ext cx="601" cy="861"/>
              </a:xfrm>
              <a:prstGeom prst="rect">
                <a:avLst/>
              </a:prstGeom>
              <a:noFill/>
              <a:ln w="9525">
                <a:noFill/>
                <a:miter lim="800000"/>
                <a:headEnd/>
                <a:tailEnd/>
              </a:ln>
            </p:spPr>
          </p:pic>
          <p:pic>
            <p:nvPicPr>
              <p:cNvPr id="131" name="Picture 16"/>
              <p:cNvPicPr>
                <a:picLocks noChangeAspect="1" noChangeArrowheads="1"/>
              </p:cNvPicPr>
              <p:nvPr/>
            </p:nvPicPr>
            <p:blipFill>
              <a:blip r:embed="rId8"/>
              <a:srcRect/>
              <a:stretch>
                <a:fillRect/>
              </a:stretch>
            </p:blipFill>
            <p:spPr bwMode="auto">
              <a:xfrm>
                <a:off x="3312" y="1440"/>
                <a:ext cx="499" cy="624"/>
              </a:xfrm>
              <a:prstGeom prst="rect">
                <a:avLst/>
              </a:prstGeom>
              <a:noFill/>
              <a:ln w="9525">
                <a:noFill/>
                <a:miter lim="800000"/>
                <a:headEnd/>
                <a:tailEnd/>
              </a:ln>
            </p:spPr>
          </p:pic>
          <p:sp>
            <p:nvSpPr>
              <p:cNvPr id="132" name="Oval 19"/>
              <p:cNvSpPr>
                <a:spLocks noChangeArrowheads="1"/>
              </p:cNvSpPr>
              <p:nvPr/>
            </p:nvSpPr>
            <p:spPr bwMode="auto">
              <a:xfrm>
                <a:off x="2592" y="1200"/>
                <a:ext cx="2832" cy="2160"/>
              </a:xfrm>
              <a:prstGeom prst="ellipse">
                <a:avLst/>
              </a:prstGeom>
              <a:noFill/>
              <a:ln w="25400">
                <a:solidFill>
                  <a:schemeClr val="tx1"/>
                </a:solidFill>
                <a:round/>
                <a:headEnd/>
                <a:tailEnd/>
              </a:ln>
            </p:spPr>
            <p:txBody>
              <a:bodyPr wrap="none" anchor="ctr"/>
              <a:lstStyle/>
              <a:p>
                <a:endParaRPr lang="en-US"/>
              </a:p>
            </p:txBody>
          </p:sp>
        </p:grpSp>
        <p:pic>
          <p:nvPicPr>
            <p:cNvPr id="124" name="Picture 62"/>
            <p:cNvPicPr>
              <a:picLocks noChangeAspect="1" noChangeArrowheads="1"/>
            </p:cNvPicPr>
            <p:nvPr/>
          </p:nvPicPr>
          <p:blipFill>
            <a:blip r:embed="rId4"/>
            <a:srcRect/>
            <a:stretch>
              <a:fillRect/>
            </a:stretch>
          </p:blipFill>
          <p:spPr bwMode="auto">
            <a:xfrm>
              <a:off x="7690556" y="4170537"/>
              <a:ext cx="247890" cy="137805"/>
            </a:xfrm>
            <a:prstGeom prst="rect">
              <a:avLst/>
            </a:prstGeom>
            <a:noFill/>
            <a:ln w="9525">
              <a:noFill/>
              <a:miter lim="800000"/>
              <a:headEnd/>
              <a:tailEnd/>
            </a:ln>
          </p:spPr>
        </p:pic>
        <p:pic>
          <p:nvPicPr>
            <p:cNvPr id="125" name="Picture 62"/>
            <p:cNvPicPr>
              <a:picLocks noChangeAspect="1" noChangeArrowheads="1"/>
            </p:cNvPicPr>
            <p:nvPr/>
          </p:nvPicPr>
          <p:blipFill>
            <a:blip r:embed="rId4"/>
            <a:srcRect/>
            <a:stretch>
              <a:fillRect/>
            </a:stretch>
          </p:blipFill>
          <p:spPr bwMode="auto">
            <a:xfrm>
              <a:off x="7210778" y="5050956"/>
              <a:ext cx="247890" cy="137805"/>
            </a:xfrm>
            <a:prstGeom prst="rect">
              <a:avLst/>
            </a:prstGeom>
            <a:noFill/>
            <a:ln w="9525">
              <a:noFill/>
              <a:miter lim="800000"/>
              <a:headEnd/>
              <a:tailEnd/>
            </a:ln>
          </p:spPr>
        </p:pic>
        <p:pic>
          <p:nvPicPr>
            <p:cNvPr id="126" name="Picture 62"/>
            <p:cNvPicPr>
              <a:picLocks noChangeAspect="1" noChangeArrowheads="1"/>
            </p:cNvPicPr>
            <p:nvPr/>
          </p:nvPicPr>
          <p:blipFill>
            <a:blip r:embed="rId4"/>
            <a:srcRect/>
            <a:stretch>
              <a:fillRect/>
            </a:stretch>
          </p:blipFill>
          <p:spPr bwMode="auto">
            <a:xfrm>
              <a:off x="6099288" y="5012677"/>
              <a:ext cx="199912" cy="111133"/>
            </a:xfrm>
            <a:prstGeom prst="rect">
              <a:avLst/>
            </a:prstGeom>
            <a:noFill/>
            <a:ln w="9525">
              <a:noFill/>
              <a:miter lim="800000"/>
              <a:headEnd/>
              <a:tailEnd/>
            </a:ln>
          </p:spPr>
        </p:pic>
      </p:grpSp>
    </p:spTree>
    <p:extLst>
      <p:ext uri="{BB962C8B-B14F-4D97-AF65-F5344CB8AC3E}">
        <p14:creationId xmlns:p14="http://schemas.microsoft.com/office/powerpoint/2010/main" val="13274996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c.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 y="-304800"/>
            <a:ext cx="9144000" cy="6858000"/>
          </a:xfrm>
          <a:prstGeom prst="rect">
            <a:avLst/>
          </a:prstGeom>
        </p:spPr>
      </p:pic>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38</a:t>
            </a:fld>
            <a:endParaRPr lang="en-US"/>
          </a:p>
        </p:txBody>
      </p:sp>
      <p:sp>
        <p:nvSpPr>
          <p:cNvPr id="4" name="Rectangle 3"/>
          <p:cNvSpPr>
            <a:spLocks noChangeArrowheads="1"/>
          </p:cNvSpPr>
          <p:nvPr/>
        </p:nvSpPr>
        <p:spPr bwMode="auto">
          <a:xfrm>
            <a:off x="2438400" y="457200"/>
            <a:ext cx="4191000" cy="533400"/>
          </a:xfrm>
          <a:prstGeom prst="rect">
            <a:avLst/>
          </a:prstGeom>
          <a:noFill/>
          <a:ln w="9525">
            <a:noFill/>
            <a:miter lim="800000"/>
            <a:headEnd/>
            <a:tailEnd/>
          </a:ln>
        </p:spPr>
        <p:txBody>
          <a:bodyPr/>
          <a:lstStyle/>
          <a:p>
            <a:pPr marL="342900" indent="-342900" algn="ctr" eaLnBrk="0" hangingPunct="0">
              <a:lnSpc>
                <a:spcPct val="90000"/>
              </a:lnSpc>
              <a:spcBef>
                <a:spcPct val="20000"/>
              </a:spcBef>
            </a:pPr>
            <a:r>
              <a:rPr lang="en-US" sz="3600" baseline="0" dirty="0" smtClean="0"/>
              <a:t>Thanks!</a:t>
            </a:r>
          </a:p>
          <a:p>
            <a:pPr marL="342900" indent="-342900" algn="ctr" eaLnBrk="0" hangingPunct="0">
              <a:lnSpc>
                <a:spcPct val="90000"/>
              </a:lnSpc>
              <a:spcBef>
                <a:spcPct val="20000"/>
              </a:spcBef>
            </a:pPr>
            <a:endParaRPr lang="en-US" sz="3600" baseline="0" dirty="0"/>
          </a:p>
        </p:txBody>
      </p:sp>
    </p:spTree>
    <p:extLst>
      <p:ext uri="{BB962C8B-B14F-4D97-AF65-F5344CB8AC3E}">
        <p14:creationId xmlns:p14="http://schemas.microsoft.com/office/powerpoint/2010/main" val="936513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r>
              <a:rPr lang="en-US" sz="4000" smtClean="0">
                <a:cs typeface="ＭＳ Ｐゴシック"/>
              </a:rPr>
              <a:t>Applications</a:t>
            </a:r>
            <a:br>
              <a:rPr lang="en-US" sz="4000" smtClean="0">
                <a:cs typeface="ＭＳ Ｐゴシック"/>
              </a:rPr>
            </a:br>
            <a:r>
              <a:rPr lang="en-US" sz="3000" smtClean="0">
                <a:cs typeface="ＭＳ Ｐゴシック"/>
              </a:rPr>
              <a:t> </a:t>
            </a:r>
            <a:r>
              <a:rPr lang="en-US" sz="3000" smtClean="0">
                <a:solidFill>
                  <a:schemeClr val="tx1"/>
                </a:solidFill>
                <a:cs typeface="ＭＳ Ｐゴシック"/>
              </a:rPr>
              <a:t>Life-logging</a:t>
            </a:r>
          </a:p>
        </p:txBody>
      </p:sp>
      <p:pic>
        <p:nvPicPr>
          <p:cNvPr id="23554" name="Picture 7" descr="lifelogging"/>
          <p:cNvPicPr>
            <a:picLocks noChangeAspect="1" noChangeArrowheads="1"/>
          </p:cNvPicPr>
          <p:nvPr/>
        </p:nvPicPr>
        <p:blipFill>
          <a:blip r:embed="rId3"/>
          <a:srcRect/>
          <a:stretch>
            <a:fillRect/>
          </a:stretch>
        </p:blipFill>
        <p:spPr bwMode="auto">
          <a:xfrm>
            <a:off x="2133600" y="1676400"/>
            <a:ext cx="2079625" cy="2286000"/>
          </a:xfrm>
          <a:prstGeom prst="rect">
            <a:avLst/>
          </a:prstGeom>
          <a:noFill/>
          <a:ln w="9525">
            <a:noFill/>
            <a:miter lim="800000"/>
            <a:headEnd/>
            <a:tailEnd/>
          </a:ln>
        </p:spPr>
      </p:pic>
      <p:sp>
        <p:nvSpPr>
          <p:cNvPr id="23555" name="Text Box 12"/>
          <p:cNvSpPr txBox="1">
            <a:spLocks noChangeArrowheads="1"/>
          </p:cNvSpPr>
          <p:nvPr/>
        </p:nvSpPr>
        <p:spPr bwMode="auto">
          <a:xfrm>
            <a:off x="381000" y="5638800"/>
            <a:ext cx="8458200" cy="630238"/>
          </a:xfrm>
          <a:prstGeom prst="rect">
            <a:avLst/>
          </a:prstGeom>
          <a:noFill/>
          <a:ln w="9525">
            <a:noFill/>
            <a:miter lim="800000"/>
            <a:headEnd/>
            <a:tailEnd/>
          </a:ln>
        </p:spPr>
        <p:txBody>
          <a:bodyPr>
            <a:spAutoFit/>
          </a:bodyPr>
          <a:lstStyle/>
          <a:p>
            <a:pPr marL="285750" indent="-285750">
              <a:spcBef>
                <a:spcPct val="50000"/>
              </a:spcBef>
              <a:buFont typeface="Arial" charset="0"/>
              <a:buChar char="•"/>
            </a:pPr>
            <a:r>
              <a:rPr lang="en-US" sz="1400" baseline="0" dirty="0" err="1"/>
              <a:t>Gemmell</a:t>
            </a:r>
            <a:r>
              <a:rPr lang="en-US" sz="1400" baseline="0" dirty="0"/>
              <a:t> et al, “</a:t>
            </a:r>
            <a:r>
              <a:rPr lang="en-US" sz="1400" baseline="0" dirty="0" err="1"/>
              <a:t>MyLifeBits</a:t>
            </a:r>
            <a:r>
              <a:rPr lang="en-US" sz="1400" baseline="0" dirty="0"/>
              <a:t>: a personal database for everything.” Communications of the ACM 2006.</a:t>
            </a:r>
          </a:p>
          <a:p>
            <a:pPr marL="285750" indent="-285750">
              <a:spcBef>
                <a:spcPct val="50000"/>
              </a:spcBef>
              <a:buFont typeface="Arial" charset="0"/>
              <a:buChar char="•"/>
            </a:pPr>
            <a:r>
              <a:rPr lang="en-US" sz="1400" baseline="0" dirty="0"/>
              <a:t>Hodges et al, “</a:t>
            </a:r>
            <a:r>
              <a:rPr lang="en-US" sz="1400" baseline="0" dirty="0" err="1"/>
              <a:t>SenseCam</a:t>
            </a:r>
            <a:r>
              <a:rPr lang="en-US" sz="1400" baseline="0" dirty="0"/>
              <a:t>: A retrospective memory aid”, </a:t>
            </a:r>
            <a:r>
              <a:rPr lang="en-US" sz="1400" baseline="0" dirty="0" err="1"/>
              <a:t>UbiComp</a:t>
            </a:r>
            <a:r>
              <a:rPr lang="en-US" sz="1400" baseline="0" dirty="0"/>
              <a:t>, 2006.</a:t>
            </a:r>
          </a:p>
        </p:txBody>
      </p:sp>
      <p:pic>
        <p:nvPicPr>
          <p:cNvPr id="23556" name="Picture 2"/>
          <p:cNvPicPr>
            <a:picLocks noChangeAspect="1"/>
          </p:cNvPicPr>
          <p:nvPr/>
        </p:nvPicPr>
        <p:blipFill>
          <a:blip r:embed="rId4"/>
          <a:srcRect/>
          <a:stretch>
            <a:fillRect/>
          </a:stretch>
        </p:blipFill>
        <p:spPr bwMode="auto">
          <a:xfrm>
            <a:off x="5181600" y="1600200"/>
            <a:ext cx="1770063" cy="2362200"/>
          </a:xfrm>
          <a:prstGeom prst="rect">
            <a:avLst/>
          </a:prstGeom>
          <a:noFill/>
          <a:ln w="9525">
            <a:noFill/>
            <a:miter lim="800000"/>
            <a:headEnd/>
            <a:tailEnd/>
          </a:ln>
        </p:spPr>
      </p:pic>
      <p:sp>
        <p:nvSpPr>
          <p:cNvPr id="23557" name="Text Box 12"/>
          <p:cNvSpPr txBox="1">
            <a:spLocks noChangeArrowheads="1"/>
          </p:cNvSpPr>
          <p:nvPr/>
        </p:nvSpPr>
        <p:spPr bwMode="auto">
          <a:xfrm>
            <a:off x="685800" y="4419600"/>
            <a:ext cx="7785100" cy="862013"/>
          </a:xfrm>
          <a:prstGeom prst="rect">
            <a:avLst/>
          </a:prstGeom>
          <a:noFill/>
          <a:ln w="9525">
            <a:noFill/>
            <a:miter lim="800000"/>
            <a:headEnd/>
            <a:tailEnd/>
          </a:ln>
        </p:spPr>
        <p:txBody>
          <a:bodyPr>
            <a:spAutoFit/>
          </a:bodyPr>
          <a:lstStyle/>
          <a:p>
            <a:pPr algn="ctr">
              <a:spcBef>
                <a:spcPct val="50000"/>
              </a:spcBef>
            </a:pPr>
            <a:r>
              <a:rPr lang="en-US" sz="2000" baseline="0" dirty="0"/>
              <a:t>So far, mostly “write-only” memory!</a:t>
            </a:r>
          </a:p>
          <a:p>
            <a:pPr algn="ctr">
              <a:spcBef>
                <a:spcPct val="50000"/>
              </a:spcBef>
            </a:pPr>
            <a:r>
              <a:rPr lang="en-US" sz="2000" baseline="0" dirty="0"/>
              <a:t>This is the right time for computer vision community to get involved.</a:t>
            </a:r>
          </a:p>
        </p:txBody>
      </p:sp>
      <p:sp>
        <p:nvSpPr>
          <p:cNvPr id="2" name="Slide Number Placeholder 1"/>
          <p:cNvSpPr>
            <a:spLocks noGrp="1"/>
          </p:cNvSpPr>
          <p:nvPr>
            <p:ph type="sldNum" sz="quarter" idx="12"/>
          </p:nvPr>
        </p:nvSpPr>
        <p:spPr/>
        <p:txBody>
          <a:bodyPr/>
          <a:lstStyle/>
          <a:p>
            <a:pPr>
              <a:defRPr/>
            </a:pPr>
            <a:fld id="{44DF4780-92F5-4A0D-A8F0-388AB6A68542}" type="slidenum">
              <a:rPr lang="en-US" smtClean="0"/>
              <a:pPr>
                <a:defRPr/>
              </a:pPr>
              <a:t>4</a:t>
            </a:fld>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ontent Placeholder 2"/>
          <p:cNvSpPr>
            <a:spLocks noGrp="1"/>
          </p:cNvSpPr>
          <p:nvPr>
            <p:ph idx="4294967295"/>
          </p:nvPr>
        </p:nvSpPr>
        <p:spPr>
          <a:xfrm>
            <a:off x="457200" y="1219200"/>
            <a:ext cx="8229600" cy="5410200"/>
          </a:xfrm>
        </p:spPr>
        <p:txBody>
          <a:bodyPr/>
          <a:lstStyle/>
          <a:p>
            <a:pPr marL="0" indent="0" algn="ctr">
              <a:buFontTx/>
              <a:buNone/>
            </a:pPr>
            <a:r>
              <a:rPr lang="en-US" sz="2000" dirty="0" smtClean="0">
                <a:cs typeface="ＭＳ Ｐゴシック"/>
              </a:rPr>
              <a:t>There are quite a few video benchmarks for action recognition.</a:t>
            </a:r>
            <a:endParaRPr lang="en-US" sz="1800" dirty="0" smtClean="0">
              <a:cs typeface="ＭＳ Ｐゴシック"/>
            </a:endParaRPr>
          </a:p>
          <a:p>
            <a:pPr marL="0" indent="0">
              <a:buFontTx/>
              <a:buNone/>
            </a:pPr>
            <a:endParaRPr lang="en-US" sz="1800" dirty="0" smtClean="0">
              <a:cs typeface="ＭＳ Ｐゴシック"/>
            </a:endParaRPr>
          </a:p>
          <a:p>
            <a:pPr marL="0" indent="0">
              <a:buFontTx/>
              <a:buNone/>
            </a:pPr>
            <a:endParaRPr lang="en-US" sz="1800" dirty="0" smtClean="0">
              <a:cs typeface="ＭＳ Ｐゴシック"/>
            </a:endParaRPr>
          </a:p>
          <a:p>
            <a:pPr marL="0" indent="0">
              <a:buFontTx/>
              <a:buNone/>
            </a:pPr>
            <a:endParaRPr lang="en-US" sz="1800" dirty="0" smtClean="0">
              <a:cs typeface="ＭＳ Ｐゴシック"/>
            </a:endParaRPr>
          </a:p>
          <a:p>
            <a:pPr marL="0" indent="0">
              <a:buFontTx/>
              <a:buNone/>
            </a:pPr>
            <a:endParaRPr lang="en-US" sz="1800" dirty="0" smtClean="0">
              <a:cs typeface="ＭＳ Ｐゴシック"/>
            </a:endParaRPr>
          </a:p>
          <a:p>
            <a:pPr marL="0" indent="0">
              <a:buFontTx/>
              <a:buNone/>
            </a:pPr>
            <a:endParaRPr lang="en-US" sz="1800" dirty="0" smtClean="0">
              <a:cs typeface="ＭＳ Ｐゴシック"/>
            </a:endParaRPr>
          </a:p>
          <a:p>
            <a:pPr marL="0" indent="0">
              <a:buFontTx/>
              <a:buNone/>
            </a:pPr>
            <a:endParaRPr lang="en-US" sz="1800" dirty="0" smtClean="0">
              <a:cs typeface="ＭＳ Ｐゴシック"/>
            </a:endParaRPr>
          </a:p>
          <a:p>
            <a:pPr marL="0" indent="0">
              <a:buFontTx/>
              <a:buNone/>
            </a:pPr>
            <a:endParaRPr lang="en-US" sz="1800" dirty="0" smtClean="0">
              <a:cs typeface="ＭＳ Ｐゴシック"/>
            </a:endParaRPr>
          </a:p>
          <a:p>
            <a:pPr marL="0" indent="0">
              <a:buFontTx/>
              <a:buNone/>
            </a:pPr>
            <a:endParaRPr lang="en-US" sz="2000" dirty="0" smtClean="0">
              <a:cs typeface="ＭＳ Ｐゴシック"/>
            </a:endParaRPr>
          </a:p>
          <a:p>
            <a:pPr marL="0" indent="0">
              <a:buFontTx/>
              <a:buNone/>
            </a:pPr>
            <a:endParaRPr lang="en-US" sz="2000" dirty="0" smtClean="0">
              <a:cs typeface="ＭＳ Ｐゴシック"/>
            </a:endParaRPr>
          </a:p>
          <a:p>
            <a:pPr marL="0" indent="0">
              <a:buFontTx/>
              <a:buNone/>
            </a:pPr>
            <a:endParaRPr lang="en-US" sz="2000" dirty="0" smtClean="0">
              <a:cs typeface="ＭＳ Ｐゴシック"/>
            </a:endParaRPr>
          </a:p>
          <a:p>
            <a:pPr marL="0" indent="0" algn="ctr">
              <a:buFontTx/>
              <a:buNone/>
            </a:pPr>
            <a:r>
              <a:rPr lang="en-US" sz="2000" dirty="0" smtClean="0">
                <a:cs typeface="ＭＳ Ｐゴシック"/>
              </a:rPr>
              <a:t>Collecting interesting but natural video is surprisingly hard. </a:t>
            </a:r>
          </a:p>
          <a:p>
            <a:pPr marL="0" indent="0" algn="ctr">
              <a:buFontTx/>
              <a:buNone/>
            </a:pPr>
            <a:r>
              <a:rPr lang="en-US" sz="2000" dirty="0" smtClean="0">
                <a:cs typeface="ＭＳ Ｐゴシック"/>
              </a:rPr>
              <a:t>It is difficult to define action categories outside “sports” domain</a:t>
            </a:r>
          </a:p>
        </p:txBody>
      </p:sp>
      <p:sp>
        <p:nvSpPr>
          <p:cNvPr id="24578" name="Title 1"/>
          <p:cNvSpPr>
            <a:spLocks noGrp="1"/>
          </p:cNvSpPr>
          <p:nvPr>
            <p:ph type="title" idx="4294967295"/>
          </p:nvPr>
        </p:nvSpPr>
        <p:spPr/>
        <p:txBody>
          <a:bodyPr/>
          <a:lstStyle/>
          <a:p>
            <a:r>
              <a:rPr lang="en-US" sz="3000" dirty="0" smtClean="0">
                <a:cs typeface="ＭＳ Ｐゴシック"/>
              </a:rPr>
              <a:t>Related work: action recognition</a:t>
            </a:r>
          </a:p>
        </p:txBody>
      </p:sp>
      <p:sp>
        <p:nvSpPr>
          <p:cNvPr id="24579"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8B214D0-A225-456F-940F-C8E8D10F5116}" type="slidenum">
              <a:rPr lang="en-US" sz="1400" baseline="0"/>
              <a:pPr algn="r"/>
              <a:t>5</a:t>
            </a:fld>
            <a:endParaRPr lang="en-US" sz="1400" baseline="0"/>
          </a:p>
        </p:txBody>
      </p:sp>
      <p:grpSp>
        <p:nvGrpSpPr>
          <p:cNvPr id="3" name="Group 7"/>
          <p:cNvGrpSpPr>
            <a:grpSpLocks/>
          </p:cNvGrpSpPr>
          <p:nvPr/>
        </p:nvGrpSpPr>
        <p:grpSpPr bwMode="auto">
          <a:xfrm>
            <a:off x="762000" y="3276600"/>
            <a:ext cx="2362200" cy="990600"/>
            <a:chOff x="2640" y="2880"/>
            <a:chExt cx="2724" cy="1224"/>
          </a:xfrm>
        </p:grpSpPr>
        <p:pic>
          <p:nvPicPr>
            <p:cNvPr id="24592" name="Picture 8" descr="EXT-house-4"/>
            <p:cNvPicPr>
              <a:picLocks noChangeAspect="1" noChangeArrowheads="1"/>
            </p:cNvPicPr>
            <p:nvPr/>
          </p:nvPicPr>
          <p:blipFill>
            <a:blip r:embed="rId3"/>
            <a:srcRect/>
            <a:stretch>
              <a:fillRect/>
            </a:stretch>
          </p:blipFill>
          <p:spPr bwMode="auto">
            <a:xfrm>
              <a:off x="2640" y="2880"/>
              <a:ext cx="900" cy="600"/>
            </a:xfrm>
            <a:prstGeom prst="rect">
              <a:avLst/>
            </a:prstGeom>
            <a:noFill/>
            <a:ln w="9525">
              <a:noFill/>
              <a:miter lim="800000"/>
              <a:headEnd/>
              <a:tailEnd/>
            </a:ln>
          </p:spPr>
        </p:pic>
        <p:pic>
          <p:nvPicPr>
            <p:cNvPr id="24593" name="Picture 9" descr="EXT-road-45"/>
            <p:cNvPicPr>
              <a:picLocks noChangeAspect="1" noChangeArrowheads="1"/>
            </p:cNvPicPr>
            <p:nvPr/>
          </p:nvPicPr>
          <p:blipFill>
            <a:blip r:embed="rId4"/>
            <a:srcRect/>
            <a:stretch>
              <a:fillRect/>
            </a:stretch>
          </p:blipFill>
          <p:spPr bwMode="auto">
            <a:xfrm>
              <a:off x="3552" y="2880"/>
              <a:ext cx="900" cy="600"/>
            </a:xfrm>
            <a:prstGeom prst="rect">
              <a:avLst/>
            </a:prstGeom>
            <a:noFill/>
            <a:ln w="9525">
              <a:noFill/>
              <a:miter lim="800000"/>
              <a:headEnd/>
              <a:tailEnd/>
            </a:ln>
          </p:spPr>
        </p:pic>
        <p:pic>
          <p:nvPicPr>
            <p:cNvPr id="24594" name="Picture 10" descr="INT-hotel-13"/>
            <p:cNvPicPr>
              <a:picLocks noChangeAspect="1" noChangeArrowheads="1"/>
            </p:cNvPicPr>
            <p:nvPr/>
          </p:nvPicPr>
          <p:blipFill>
            <a:blip r:embed="rId5"/>
            <a:srcRect/>
            <a:stretch>
              <a:fillRect/>
            </a:stretch>
          </p:blipFill>
          <p:spPr bwMode="auto">
            <a:xfrm>
              <a:off x="2640" y="3504"/>
              <a:ext cx="900" cy="600"/>
            </a:xfrm>
            <a:prstGeom prst="rect">
              <a:avLst/>
            </a:prstGeom>
            <a:noFill/>
            <a:ln w="9525">
              <a:noFill/>
              <a:miter lim="800000"/>
              <a:headEnd/>
              <a:tailEnd/>
            </a:ln>
          </p:spPr>
        </p:pic>
        <p:pic>
          <p:nvPicPr>
            <p:cNvPr id="24595" name="Picture 11" descr="kiss02"/>
            <p:cNvPicPr>
              <a:picLocks noChangeAspect="1" noChangeArrowheads="1"/>
            </p:cNvPicPr>
            <p:nvPr/>
          </p:nvPicPr>
          <p:blipFill>
            <a:blip r:embed="rId6"/>
            <a:srcRect/>
            <a:stretch>
              <a:fillRect/>
            </a:stretch>
          </p:blipFill>
          <p:spPr bwMode="auto">
            <a:xfrm>
              <a:off x="4464" y="2880"/>
              <a:ext cx="888" cy="600"/>
            </a:xfrm>
            <a:prstGeom prst="rect">
              <a:avLst/>
            </a:prstGeom>
            <a:noFill/>
            <a:ln w="9525">
              <a:noFill/>
              <a:miter lim="800000"/>
              <a:headEnd/>
              <a:tailEnd/>
            </a:ln>
          </p:spPr>
        </p:pic>
        <p:pic>
          <p:nvPicPr>
            <p:cNvPr id="24596" name="Picture 12" descr="INT-kitchen-16"/>
            <p:cNvPicPr>
              <a:picLocks noChangeAspect="1" noChangeArrowheads="1"/>
            </p:cNvPicPr>
            <p:nvPr/>
          </p:nvPicPr>
          <p:blipFill>
            <a:blip r:embed="rId7"/>
            <a:srcRect/>
            <a:stretch>
              <a:fillRect/>
            </a:stretch>
          </p:blipFill>
          <p:spPr bwMode="auto">
            <a:xfrm>
              <a:off x="4464" y="3504"/>
              <a:ext cx="900" cy="600"/>
            </a:xfrm>
            <a:prstGeom prst="rect">
              <a:avLst/>
            </a:prstGeom>
            <a:noFill/>
            <a:ln w="9525">
              <a:noFill/>
              <a:miter lim="800000"/>
              <a:headEnd/>
              <a:tailEnd/>
            </a:ln>
          </p:spPr>
        </p:pic>
        <p:pic>
          <p:nvPicPr>
            <p:cNvPr id="24597" name="Picture 13" descr="hugging01"/>
            <p:cNvPicPr>
              <a:picLocks noChangeAspect="1" noChangeArrowheads="1"/>
            </p:cNvPicPr>
            <p:nvPr/>
          </p:nvPicPr>
          <p:blipFill>
            <a:blip r:embed="rId8"/>
            <a:srcRect/>
            <a:stretch>
              <a:fillRect/>
            </a:stretch>
          </p:blipFill>
          <p:spPr bwMode="auto">
            <a:xfrm>
              <a:off x="3552" y="3504"/>
              <a:ext cx="900" cy="600"/>
            </a:xfrm>
            <a:prstGeom prst="rect">
              <a:avLst/>
            </a:prstGeom>
            <a:noFill/>
            <a:ln w="9525">
              <a:noFill/>
              <a:miter lim="800000"/>
              <a:headEnd/>
              <a:tailEnd/>
            </a:ln>
          </p:spPr>
        </p:pic>
      </p:grpSp>
      <p:sp>
        <p:nvSpPr>
          <p:cNvPr id="24581" name="Text Box 12"/>
          <p:cNvSpPr txBox="1">
            <a:spLocks noChangeArrowheads="1"/>
          </p:cNvSpPr>
          <p:nvPr/>
        </p:nvSpPr>
        <p:spPr bwMode="auto">
          <a:xfrm>
            <a:off x="990600" y="2743200"/>
            <a:ext cx="1981200" cy="304800"/>
          </a:xfrm>
          <a:prstGeom prst="rect">
            <a:avLst/>
          </a:prstGeom>
          <a:noFill/>
          <a:ln w="9525">
            <a:noFill/>
            <a:miter lim="800000"/>
            <a:headEnd/>
            <a:tailEnd/>
          </a:ln>
        </p:spPr>
        <p:txBody>
          <a:bodyPr>
            <a:spAutoFit/>
          </a:bodyPr>
          <a:lstStyle/>
          <a:p>
            <a:pPr>
              <a:spcBef>
                <a:spcPct val="50000"/>
              </a:spcBef>
            </a:pPr>
            <a:r>
              <a:rPr lang="en-US" sz="1400" baseline="0"/>
              <a:t>UCF sports, CVPR’08</a:t>
            </a:r>
          </a:p>
        </p:txBody>
      </p:sp>
      <p:sp>
        <p:nvSpPr>
          <p:cNvPr id="24582" name="Text Box 12"/>
          <p:cNvSpPr txBox="1">
            <a:spLocks noChangeArrowheads="1"/>
          </p:cNvSpPr>
          <p:nvPr/>
        </p:nvSpPr>
        <p:spPr bwMode="auto">
          <a:xfrm>
            <a:off x="3657600" y="4343400"/>
            <a:ext cx="2133600" cy="304800"/>
          </a:xfrm>
          <a:prstGeom prst="rect">
            <a:avLst/>
          </a:prstGeom>
          <a:noFill/>
          <a:ln w="9525">
            <a:noFill/>
            <a:miter lim="800000"/>
            <a:headEnd/>
            <a:tailEnd/>
          </a:ln>
        </p:spPr>
        <p:txBody>
          <a:bodyPr>
            <a:spAutoFit/>
          </a:bodyPr>
          <a:lstStyle/>
          <a:p>
            <a:pPr>
              <a:spcBef>
                <a:spcPct val="50000"/>
              </a:spcBef>
            </a:pPr>
            <a:r>
              <a:rPr lang="en-US" sz="1400" baseline="0"/>
              <a:t>UCF Youtube, CVPR’08</a:t>
            </a:r>
          </a:p>
        </p:txBody>
      </p:sp>
      <p:sp>
        <p:nvSpPr>
          <p:cNvPr id="24583" name="Text Box 12"/>
          <p:cNvSpPr txBox="1">
            <a:spLocks noChangeArrowheads="1"/>
          </p:cNvSpPr>
          <p:nvPr/>
        </p:nvSpPr>
        <p:spPr bwMode="auto">
          <a:xfrm>
            <a:off x="4191000" y="2743200"/>
            <a:ext cx="1447800" cy="304800"/>
          </a:xfrm>
          <a:prstGeom prst="rect">
            <a:avLst/>
          </a:prstGeom>
          <a:noFill/>
          <a:ln w="9525">
            <a:noFill/>
            <a:miter lim="800000"/>
            <a:headEnd/>
            <a:tailEnd/>
          </a:ln>
        </p:spPr>
        <p:txBody>
          <a:bodyPr>
            <a:spAutoFit/>
          </a:bodyPr>
          <a:lstStyle/>
          <a:p>
            <a:pPr>
              <a:spcBef>
                <a:spcPct val="50000"/>
              </a:spcBef>
            </a:pPr>
            <a:r>
              <a:rPr lang="en-US" sz="1400" baseline="0"/>
              <a:t>KTH, ICPR’04</a:t>
            </a:r>
          </a:p>
        </p:txBody>
      </p:sp>
      <p:sp>
        <p:nvSpPr>
          <p:cNvPr id="24584" name="Text Box 12"/>
          <p:cNvSpPr txBox="1">
            <a:spLocks noChangeArrowheads="1"/>
          </p:cNvSpPr>
          <p:nvPr/>
        </p:nvSpPr>
        <p:spPr bwMode="auto">
          <a:xfrm>
            <a:off x="990600" y="4267200"/>
            <a:ext cx="2133600" cy="304800"/>
          </a:xfrm>
          <a:prstGeom prst="rect">
            <a:avLst/>
          </a:prstGeom>
          <a:noFill/>
          <a:ln w="9525">
            <a:noFill/>
            <a:miter lim="800000"/>
            <a:headEnd/>
            <a:tailEnd/>
          </a:ln>
        </p:spPr>
        <p:txBody>
          <a:bodyPr>
            <a:spAutoFit/>
          </a:bodyPr>
          <a:lstStyle/>
          <a:p>
            <a:pPr>
              <a:spcBef>
                <a:spcPct val="50000"/>
              </a:spcBef>
            </a:pPr>
            <a:r>
              <a:rPr lang="en-US" sz="1400" baseline="0"/>
              <a:t>Hollywood, CVPR’09</a:t>
            </a:r>
          </a:p>
        </p:txBody>
      </p:sp>
      <p:sp>
        <p:nvSpPr>
          <p:cNvPr id="24585" name="Text Box 12"/>
          <p:cNvSpPr txBox="1">
            <a:spLocks noChangeArrowheads="1"/>
          </p:cNvSpPr>
          <p:nvPr/>
        </p:nvSpPr>
        <p:spPr bwMode="auto">
          <a:xfrm>
            <a:off x="6400800" y="2743200"/>
            <a:ext cx="2209800" cy="304800"/>
          </a:xfrm>
          <a:prstGeom prst="rect">
            <a:avLst/>
          </a:prstGeom>
          <a:noFill/>
          <a:ln w="9525">
            <a:noFill/>
            <a:miter lim="800000"/>
            <a:headEnd/>
            <a:tailEnd/>
          </a:ln>
        </p:spPr>
        <p:txBody>
          <a:bodyPr>
            <a:spAutoFit/>
          </a:bodyPr>
          <a:lstStyle/>
          <a:p>
            <a:pPr>
              <a:spcBef>
                <a:spcPct val="50000"/>
              </a:spcBef>
            </a:pPr>
            <a:r>
              <a:rPr lang="en-US" sz="1400" baseline="0"/>
              <a:t>Olympics sport, BMVC’10</a:t>
            </a:r>
          </a:p>
        </p:txBody>
      </p:sp>
      <p:pic>
        <p:nvPicPr>
          <p:cNvPr id="24586" name="Picture 20" descr="virat_thumb"/>
          <p:cNvPicPr>
            <a:picLocks noChangeAspect="1" noChangeArrowheads="1"/>
          </p:cNvPicPr>
          <p:nvPr/>
        </p:nvPicPr>
        <p:blipFill>
          <a:blip r:embed="rId9"/>
          <a:srcRect/>
          <a:stretch>
            <a:fillRect/>
          </a:stretch>
        </p:blipFill>
        <p:spPr bwMode="auto">
          <a:xfrm>
            <a:off x="6477000" y="3200400"/>
            <a:ext cx="1981200" cy="1084263"/>
          </a:xfrm>
          <a:prstGeom prst="rect">
            <a:avLst/>
          </a:prstGeom>
          <a:noFill/>
          <a:ln w="9525">
            <a:noFill/>
            <a:miter lim="800000"/>
            <a:headEnd/>
            <a:tailEnd/>
          </a:ln>
        </p:spPr>
      </p:pic>
      <p:sp>
        <p:nvSpPr>
          <p:cNvPr id="24587" name="Text Box 12"/>
          <p:cNvSpPr txBox="1">
            <a:spLocks noChangeArrowheads="1"/>
          </p:cNvSpPr>
          <p:nvPr/>
        </p:nvSpPr>
        <p:spPr bwMode="auto">
          <a:xfrm>
            <a:off x="6629400" y="4343400"/>
            <a:ext cx="1600200" cy="304800"/>
          </a:xfrm>
          <a:prstGeom prst="rect">
            <a:avLst/>
          </a:prstGeom>
          <a:noFill/>
          <a:ln w="9525">
            <a:noFill/>
            <a:miter lim="800000"/>
            <a:headEnd/>
            <a:tailEnd/>
          </a:ln>
        </p:spPr>
        <p:txBody>
          <a:bodyPr>
            <a:spAutoFit/>
          </a:bodyPr>
          <a:lstStyle/>
          <a:p>
            <a:pPr>
              <a:spcBef>
                <a:spcPct val="50000"/>
              </a:spcBef>
            </a:pPr>
            <a:r>
              <a:rPr lang="en-US" sz="1400" baseline="0"/>
              <a:t>VIRAT, CVPR’11</a:t>
            </a:r>
          </a:p>
        </p:txBody>
      </p:sp>
      <p:pic>
        <p:nvPicPr>
          <p:cNvPr id="24588" name="Picture 23"/>
          <p:cNvPicPr>
            <a:picLocks noChangeAspect="1" noChangeArrowheads="1"/>
          </p:cNvPicPr>
          <p:nvPr/>
        </p:nvPicPr>
        <p:blipFill>
          <a:blip r:embed="rId10"/>
          <a:srcRect/>
          <a:stretch>
            <a:fillRect/>
          </a:stretch>
        </p:blipFill>
        <p:spPr bwMode="auto">
          <a:xfrm>
            <a:off x="3810000" y="1828800"/>
            <a:ext cx="1828800" cy="909638"/>
          </a:xfrm>
          <a:prstGeom prst="rect">
            <a:avLst/>
          </a:prstGeom>
          <a:noFill/>
          <a:ln w="9525">
            <a:noFill/>
            <a:miter lim="800000"/>
            <a:headEnd/>
            <a:tailEnd/>
          </a:ln>
        </p:spPr>
      </p:pic>
      <p:pic>
        <p:nvPicPr>
          <p:cNvPr id="24589" name="Picture 25"/>
          <p:cNvPicPr>
            <a:picLocks noChangeAspect="1" noChangeArrowheads="1"/>
          </p:cNvPicPr>
          <p:nvPr/>
        </p:nvPicPr>
        <p:blipFill>
          <a:blip r:embed="rId11"/>
          <a:srcRect/>
          <a:stretch>
            <a:fillRect/>
          </a:stretch>
        </p:blipFill>
        <p:spPr bwMode="auto">
          <a:xfrm>
            <a:off x="990600" y="1676400"/>
            <a:ext cx="1981200" cy="1077913"/>
          </a:xfrm>
          <a:prstGeom prst="rect">
            <a:avLst/>
          </a:prstGeom>
          <a:noFill/>
          <a:ln w="9525">
            <a:noFill/>
            <a:miter lim="800000"/>
            <a:headEnd/>
            <a:tailEnd/>
          </a:ln>
        </p:spPr>
      </p:pic>
      <p:pic>
        <p:nvPicPr>
          <p:cNvPr id="24590" name="Picture 26"/>
          <p:cNvPicPr>
            <a:picLocks noChangeAspect="1" noChangeArrowheads="1"/>
          </p:cNvPicPr>
          <p:nvPr/>
        </p:nvPicPr>
        <p:blipFill>
          <a:blip r:embed="rId12"/>
          <a:srcRect/>
          <a:stretch>
            <a:fillRect/>
          </a:stretch>
        </p:blipFill>
        <p:spPr bwMode="auto">
          <a:xfrm>
            <a:off x="6400800" y="1752600"/>
            <a:ext cx="2057400" cy="993775"/>
          </a:xfrm>
          <a:prstGeom prst="rect">
            <a:avLst/>
          </a:prstGeom>
          <a:noFill/>
          <a:ln w="9525">
            <a:noFill/>
            <a:miter lim="800000"/>
            <a:headEnd/>
            <a:tailEnd/>
          </a:ln>
        </p:spPr>
      </p:pic>
      <p:pic>
        <p:nvPicPr>
          <p:cNvPr id="24591" name="Picture 27"/>
          <p:cNvPicPr>
            <a:picLocks noChangeAspect="1" noChangeArrowheads="1"/>
          </p:cNvPicPr>
          <p:nvPr/>
        </p:nvPicPr>
        <p:blipFill>
          <a:blip r:embed="rId13"/>
          <a:srcRect/>
          <a:stretch>
            <a:fillRect/>
          </a:stretch>
        </p:blipFill>
        <p:spPr bwMode="auto">
          <a:xfrm>
            <a:off x="3733800" y="3124200"/>
            <a:ext cx="1981200" cy="116046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5</a:t>
            </a:fld>
            <a:endParaRPr 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2FC8ECE5-06E9-4E2C-AD11-ADCC4EA04F2C}" type="slidenum">
              <a:rPr lang="en-US" sz="1400" baseline="0"/>
              <a:pPr algn="r"/>
              <a:t>6</a:t>
            </a:fld>
            <a:endParaRPr lang="en-US" sz="1400" baseline="0"/>
          </a:p>
        </p:txBody>
      </p:sp>
      <p:sp>
        <p:nvSpPr>
          <p:cNvPr id="117763" name="Rectangle 2"/>
          <p:cNvSpPr>
            <a:spLocks noGrp="1" noChangeArrowheads="1"/>
          </p:cNvSpPr>
          <p:nvPr>
            <p:ph type="title" idx="4294967295"/>
          </p:nvPr>
        </p:nvSpPr>
        <p:spPr>
          <a:xfrm>
            <a:off x="457200" y="152400"/>
            <a:ext cx="8229600" cy="762000"/>
          </a:xfrm>
        </p:spPr>
        <p:txBody>
          <a:bodyPr/>
          <a:lstStyle/>
          <a:p>
            <a:pPr eaLnBrk="1" hangingPunct="1"/>
            <a:r>
              <a:rPr lang="en-US" sz="3600" smtClean="0">
                <a:cs typeface="ＭＳ Ｐゴシック"/>
              </a:rPr>
              <a:t>Wearable ADL detection</a:t>
            </a:r>
          </a:p>
        </p:txBody>
      </p:sp>
      <p:pic>
        <p:nvPicPr>
          <p:cNvPr id="117766" name="Picture 4"/>
          <p:cNvPicPr>
            <a:picLocks noChangeAspect="1" noChangeArrowheads="1"/>
          </p:cNvPicPr>
          <p:nvPr/>
        </p:nvPicPr>
        <p:blipFill>
          <a:blip r:embed="rId3"/>
          <a:srcRect/>
          <a:stretch>
            <a:fillRect/>
          </a:stretch>
        </p:blipFill>
        <p:spPr bwMode="auto">
          <a:xfrm>
            <a:off x="152400" y="3810000"/>
            <a:ext cx="3133725" cy="2362200"/>
          </a:xfrm>
          <a:prstGeom prst="rect">
            <a:avLst/>
          </a:prstGeom>
          <a:noFill/>
          <a:ln w="9525">
            <a:noFill/>
            <a:miter lim="800000"/>
            <a:headEnd/>
            <a:tailEnd/>
          </a:ln>
        </p:spPr>
      </p:pic>
      <p:sp>
        <p:nvSpPr>
          <p:cNvPr id="117767" name="Line 8"/>
          <p:cNvSpPr>
            <a:spLocks noChangeShapeType="1"/>
          </p:cNvSpPr>
          <p:nvPr/>
        </p:nvSpPr>
        <p:spPr bwMode="auto">
          <a:xfrm flipH="1">
            <a:off x="1981200" y="838200"/>
            <a:ext cx="990600" cy="533400"/>
          </a:xfrm>
          <a:prstGeom prst="line">
            <a:avLst/>
          </a:prstGeom>
          <a:noFill/>
          <a:ln w="25400">
            <a:solidFill>
              <a:schemeClr val="tx1"/>
            </a:solidFill>
            <a:round/>
            <a:headEnd/>
            <a:tailEnd type="triangle" w="lg" len="lg"/>
          </a:ln>
        </p:spPr>
        <p:txBody>
          <a:bodyPr/>
          <a:lstStyle/>
          <a:p>
            <a:endParaRPr lang="en-US"/>
          </a:p>
        </p:txBody>
      </p:sp>
      <p:sp>
        <p:nvSpPr>
          <p:cNvPr id="117769" name="Rectangle 2"/>
          <p:cNvSpPr>
            <a:spLocks noChangeArrowheads="1"/>
          </p:cNvSpPr>
          <p:nvPr/>
        </p:nvSpPr>
        <p:spPr bwMode="auto">
          <a:xfrm>
            <a:off x="228600" y="1443038"/>
            <a:ext cx="2895600" cy="609600"/>
          </a:xfrm>
          <a:prstGeom prst="rect">
            <a:avLst/>
          </a:prstGeom>
          <a:noFill/>
          <a:ln w="9525">
            <a:noFill/>
            <a:miter lim="800000"/>
            <a:headEnd/>
            <a:tailEnd/>
          </a:ln>
        </p:spPr>
        <p:txBody>
          <a:bodyPr anchor="ctr"/>
          <a:lstStyle/>
          <a:p>
            <a:pPr algn="ctr"/>
            <a:r>
              <a:rPr lang="en-US" sz="2000" baseline="0">
                <a:solidFill>
                  <a:schemeClr val="tx2"/>
                </a:solidFill>
              </a:rPr>
              <a:t>It is easy to collect natural data</a:t>
            </a:r>
          </a:p>
        </p:txBody>
      </p:sp>
      <p:pic>
        <p:nvPicPr>
          <p:cNvPr id="117770" name="Picture 4" descr="GOPRO-Chess-Mount-Harness-SKU00210729_0"/>
          <p:cNvPicPr>
            <a:picLocks noChangeAspect="1" noChangeArrowheads="1"/>
          </p:cNvPicPr>
          <p:nvPr/>
        </p:nvPicPr>
        <p:blipFill>
          <a:blip r:embed="rId4"/>
          <a:srcRect/>
          <a:stretch>
            <a:fillRect/>
          </a:stretch>
        </p:blipFill>
        <p:spPr bwMode="auto">
          <a:xfrm>
            <a:off x="1143000" y="2286000"/>
            <a:ext cx="995363" cy="10668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6</a:t>
            </a:fld>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B4B0D85B-21BE-42BE-A79E-ACEEF103E079}" type="slidenum">
              <a:rPr lang="en-US" sz="1400" baseline="0"/>
              <a:pPr algn="r"/>
              <a:t>7</a:t>
            </a:fld>
            <a:endParaRPr lang="en-US" sz="1400" baseline="0"/>
          </a:p>
        </p:txBody>
      </p:sp>
      <p:sp>
        <p:nvSpPr>
          <p:cNvPr id="119811" name="Rectangle 2"/>
          <p:cNvSpPr>
            <a:spLocks noGrp="1" noChangeArrowheads="1"/>
          </p:cNvSpPr>
          <p:nvPr>
            <p:ph type="title" idx="4294967295"/>
          </p:nvPr>
        </p:nvSpPr>
        <p:spPr>
          <a:xfrm>
            <a:off x="457200" y="152400"/>
            <a:ext cx="8229600" cy="762000"/>
          </a:xfrm>
        </p:spPr>
        <p:txBody>
          <a:bodyPr/>
          <a:lstStyle/>
          <a:p>
            <a:pPr eaLnBrk="1" hangingPunct="1"/>
            <a:r>
              <a:rPr lang="en-US" sz="3600" smtClean="0">
                <a:cs typeface="ＭＳ Ｐゴシック"/>
              </a:rPr>
              <a:t>Wearable ADL detection</a:t>
            </a:r>
          </a:p>
        </p:txBody>
      </p:sp>
      <p:pic>
        <p:nvPicPr>
          <p:cNvPr id="119812" name="Picture 4" descr="taxonomy2"/>
          <p:cNvPicPr>
            <a:picLocks noChangeAspect="1" noChangeArrowheads="1"/>
          </p:cNvPicPr>
          <p:nvPr/>
        </p:nvPicPr>
        <p:blipFill>
          <a:blip r:embed="rId3"/>
          <a:srcRect/>
          <a:stretch>
            <a:fillRect/>
          </a:stretch>
        </p:blipFill>
        <p:spPr bwMode="auto">
          <a:xfrm>
            <a:off x="3352800" y="2438400"/>
            <a:ext cx="5638800" cy="4297363"/>
          </a:xfrm>
          <a:prstGeom prst="rect">
            <a:avLst/>
          </a:prstGeom>
          <a:noFill/>
          <a:ln w="9525">
            <a:noFill/>
            <a:miter lim="800000"/>
            <a:headEnd/>
            <a:tailEnd/>
          </a:ln>
        </p:spPr>
      </p:pic>
      <p:sp>
        <p:nvSpPr>
          <p:cNvPr id="119813" name="Rectangle 2"/>
          <p:cNvSpPr>
            <a:spLocks noChangeArrowheads="1"/>
          </p:cNvSpPr>
          <p:nvPr/>
        </p:nvSpPr>
        <p:spPr bwMode="auto">
          <a:xfrm>
            <a:off x="4038600" y="1371600"/>
            <a:ext cx="4800600" cy="914400"/>
          </a:xfrm>
          <a:prstGeom prst="rect">
            <a:avLst/>
          </a:prstGeom>
          <a:noFill/>
          <a:ln w="9525">
            <a:noFill/>
            <a:miter lim="800000"/>
            <a:headEnd/>
            <a:tailEnd/>
          </a:ln>
        </p:spPr>
        <p:txBody>
          <a:bodyPr anchor="ctr"/>
          <a:lstStyle/>
          <a:p>
            <a:pPr algn="ctr"/>
            <a:r>
              <a:rPr lang="en-US" sz="2000" baseline="0" dirty="0">
                <a:solidFill>
                  <a:schemeClr val="tx2"/>
                </a:solidFill>
              </a:rPr>
              <a:t>ADL actions</a:t>
            </a:r>
            <a:r>
              <a:rPr lang="en-US" sz="2000" baseline="0" dirty="0" smtClean="0">
                <a:solidFill>
                  <a:schemeClr val="tx2"/>
                </a:solidFill>
              </a:rPr>
              <a:t> derived from </a:t>
            </a:r>
            <a:r>
              <a:rPr lang="en-US" sz="2000" baseline="0" dirty="0">
                <a:solidFill>
                  <a:schemeClr val="tx2"/>
                </a:solidFill>
              </a:rPr>
              <a:t>medical </a:t>
            </a:r>
            <a:r>
              <a:rPr lang="en-US" sz="2000" baseline="0" dirty="0" smtClean="0">
                <a:solidFill>
                  <a:schemeClr val="tx2"/>
                </a:solidFill>
              </a:rPr>
              <a:t>literature on patient rehabilitation</a:t>
            </a:r>
          </a:p>
        </p:txBody>
      </p:sp>
      <p:pic>
        <p:nvPicPr>
          <p:cNvPr id="119814" name="Picture 4"/>
          <p:cNvPicPr>
            <a:picLocks noChangeAspect="1" noChangeArrowheads="1"/>
          </p:cNvPicPr>
          <p:nvPr/>
        </p:nvPicPr>
        <p:blipFill>
          <a:blip r:embed="rId4"/>
          <a:srcRect/>
          <a:stretch>
            <a:fillRect/>
          </a:stretch>
        </p:blipFill>
        <p:spPr bwMode="auto">
          <a:xfrm>
            <a:off x="152400" y="3810000"/>
            <a:ext cx="3133725" cy="2362200"/>
          </a:xfrm>
          <a:prstGeom prst="rect">
            <a:avLst/>
          </a:prstGeom>
          <a:noFill/>
          <a:ln w="9525">
            <a:noFill/>
            <a:miter lim="800000"/>
            <a:headEnd/>
            <a:tailEnd/>
          </a:ln>
        </p:spPr>
      </p:pic>
      <p:sp>
        <p:nvSpPr>
          <p:cNvPr id="119815" name="Line 8"/>
          <p:cNvSpPr>
            <a:spLocks noChangeShapeType="1"/>
          </p:cNvSpPr>
          <p:nvPr/>
        </p:nvSpPr>
        <p:spPr bwMode="auto">
          <a:xfrm flipH="1">
            <a:off x="1981200" y="838200"/>
            <a:ext cx="990600" cy="533400"/>
          </a:xfrm>
          <a:prstGeom prst="line">
            <a:avLst/>
          </a:prstGeom>
          <a:noFill/>
          <a:ln w="25400">
            <a:solidFill>
              <a:schemeClr val="tx1"/>
            </a:solidFill>
            <a:round/>
            <a:headEnd/>
            <a:tailEnd type="triangle" w="lg" len="lg"/>
          </a:ln>
        </p:spPr>
        <p:txBody>
          <a:bodyPr/>
          <a:lstStyle/>
          <a:p>
            <a:endParaRPr lang="en-US"/>
          </a:p>
        </p:txBody>
      </p:sp>
      <p:sp>
        <p:nvSpPr>
          <p:cNvPr id="119816" name="Line 9"/>
          <p:cNvSpPr>
            <a:spLocks noChangeShapeType="1"/>
          </p:cNvSpPr>
          <p:nvPr/>
        </p:nvSpPr>
        <p:spPr bwMode="auto">
          <a:xfrm>
            <a:off x="4953000" y="838200"/>
            <a:ext cx="1371600" cy="533400"/>
          </a:xfrm>
          <a:prstGeom prst="line">
            <a:avLst/>
          </a:prstGeom>
          <a:noFill/>
          <a:ln w="25400">
            <a:solidFill>
              <a:schemeClr val="tx1"/>
            </a:solidFill>
            <a:round/>
            <a:headEnd/>
            <a:tailEnd type="triangle" w="lg" len="lg"/>
          </a:ln>
        </p:spPr>
        <p:txBody>
          <a:bodyPr/>
          <a:lstStyle/>
          <a:p>
            <a:endParaRPr lang="en-US"/>
          </a:p>
        </p:txBody>
      </p:sp>
      <p:sp>
        <p:nvSpPr>
          <p:cNvPr id="119817" name="Rectangle 2"/>
          <p:cNvSpPr>
            <a:spLocks noChangeArrowheads="1"/>
          </p:cNvSpPr>
          <p:nvPr/>
        </p:nvSpPr>
        <p:spPr bwMode="auto">
          <a:xfrm>
            <a:off x="228600" y="1443038"/>
            <a:ext cx="2895600" cy="609600"/>
          </a:xfrm>
          <a:prstGeom prst="rect">
            <a:avLst/>
          </a:prstGeom>
          <a:noFill/>
          <a:ln w="9525">
            <a:noFill/>
            <a:miter lim="800000"/>
            <a:headEnd/>
            <a:tailEnd/>
          </a:ln>
        </p:spPr>
        <p:txBody>
          <a:bodyPr anchor="ctr"/>
          <a:lstStyle/>
          <a:p>
            <a:pPr algn="ctr"/>
            <a:r>
              <a:rPr lang="en-US" sz="2000" baseline="0">
                <a:solidFill>
                  <a:schemeClr val="tx2"/>
                </a:solidFill>
              </a:rPr>
              <a:t>It is easy to collect natural data</a:t>
            </a:r>
          </a:p>
        </p:txBody>
      </p:sp>
      <p:pic>
        <p:nvPicPr>
          <p:cNvPr id="119818" name="Picture 4" descr="GOPRO-Chess-Mount-Harness-SKU00210729_0"/>
          <p:cNvPicPr>
            <a:picLocks noChangeAspect="1" noChangeArrowheads="1"/>
          </p:cNvPicPr>
          <p:nvPr/>
        </p:nvPicPr>
        <p:blipFill>
          <a:blip r:embed="rId5"/>
          <a:srcRect/>
          <a:stretch>
            <a:fillRect/>
          </a:stretch>
        </p:blipFill>
        <p:spPr bwMode="auto">
          <a:xfrm>
            <a:off x="1143000" y="2286000"/>
            <a:ext cx="995363" cy="10668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7</a:t>
            </a:fld>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3"/>
          <p:cNvSpPr>
            <a:spLocks noGrp="1" noChangeArrowheads="1"/>
          </p:cNvSpPr>
          <p:nvPr>
            <p:ph type="body" idx="4294967295"/>
          </p:nvPr>
        </p:nvSpPr>
        <p:spPr>
          <a:xfrm>
            <a:off x="457200" y="1219200"/>
            <a:ext cx="8229600" cy="5181600"/>
          </a:xfrm>
        </p:spPr>
        <p:txBody>
          <a:bodyPr/>
          <a:lstStyle/>
          <a:p>
            <a:pPr eaLnBrk="1" hangingPunct="1">
              <a:lnSpc>
                <a:spcPct val="80000"/>
              </a:lnSpc>
            </a:pPr>
            <a:r>
              <a:rPr lang="en-US" sz="2600" smtClean="0">
                <a:cs typeface="ＭＳ Ｐゴシック"/>
              </a:rPr>
              <a:t>Challenges</a:t>
            </a:r>
          </a:p>
          <a:p>
            <a:pPr lvl="1" eaLnBrk="1" hangingPunct="1">
              <a:lnSpc>
                <a:spcPct val="80000"/>
              </a:lnSpc>
            </a:pPr>
            <a:r>
              <a:rPr lang="en-US" sz="2200" smtClean="0"/>
              <a:t>What features to use?</a:t>
            </a:r>
          </a:p>
          <a:p>
            <a:pPr lvl="1" eaLnBrk="1" hangingPunct="1">
              <a:lnSpc>
                <a:spcPct val="80000"/>
              </a:lnSpc>
            </a:pPr>
            <a:r>
              <a:rPr lang="en-US" sz="2200" smtClean="0"/>
              <a:t>Appearance model</a:t>
            </a:r>
          </a:p>
          <a:p>
            <a:pPr lvl="1" eaLnBrk="1" hangingPunct="1">
              <a:lnSpc>
                <a:spcPct val="80000"/>
              </a:lnSpc>
            </a:pPr>
            <a:r>
              <a:rPr lang="en-US" sz="2200" smtClean="0"/>
              <a:t>Temporal model</a:t>
            </a:r>
          </a:p>
          <a:p>
            <a:pPr eaLnBrk="1" hangingPunct="1">
              <a:lnSpc>
                <a:spcPct val="80000"/>
              </a:lnSpc>
            </a:pPr>
            <a:endParaRPr lang="en-US" sz="2600" smtClean="0">
              <a:cs typeface="ＭＳ Ｐゴシック"/>
            </a:endParaRPr>
          </a:p>
          <a:p>
            <a:pPr eaLnBrk="1" hangingPunct="1">
              <a:lnSpc>
                <a:spcPct val="80000"/>
              </a:lnSpc>
            </a:pPr>
            <a:r>
              <a:rPr lang="en-US" sz="2600" smtClean="0">
                <a:cs typeface="ＭＳ Ｐゴシック"/>
              </a:rPr>
              <a:t>Our model</a:t>
            </a:r>
          </a:p>
          <a:p>
            <a:pPr lvl="1" eaLnBrk="1" hangingPunct="1">
              <a:lnSpc>
                <a:spcPct val="80000"/>
              </a:lnSpc>
            </a:pPr>
            <a:r>
              <a:rPr lang="en-US" sz="2200" i="1" smtClean="0"/>
              <a:t>“</a:t>
            </a:r>
            <a:r>
              <a:rPr lang="en-US" sz="2200" smtClean="0"/>
              <a:t>Active</a:t>
            </a:r>
            <a:r>
              <a:rPr lang="en-US" sz="2200" i="1" smtClean="0"/>
              <a:t>”</a:t>
            </a:r>
            <a:r>
              <a:rPr lang="en-US" sz="2200" smtClean="0"/>
              <a:t> vs “passive</a:t>
            </a:r>
            <a:r>
              <a:rPr lang="en-US" sz="2200" i="1" smtClean="0"/>
              <a:t>”</a:t>
            </a:r>
            <a:r>
              <a:rPr lang="en-US" sz="2200" smtClean="0"/>
              <a:t> objects</a:t>
            </a:r>
          </a:p>
          <a:p>
            <a:pPr lvl="1" eaLnBrk="1" hangingPunct="1">
              <a:lnSpc>
                <a:spcPct val="80000"/>
              </a:lnSpc>
            </a:pPr>
            <a:r>
              <a:rPr lang="en-US" sz="2200" smtClean="0"/>
              <a:t>Temporal pyramid</a:t>
            </a:r>
          </a:p>
          <a:p>
            <a:pPr lvl="1" eaLnBrk="1" hangingPunct="1">
              <a:lnSpc>
                <a:spcPct val="80000"/>
              </a:lnSpc>
            </a:pPr>
            <a:endParaRPr lang="en-US" sz="2600" smtClean="0"/>
          </a:p>
          <a:p>
            <a:pPr eaLnBrk="1" hangingPunct="1">
              <a:lnSpc>
                <a:spcPct val="80000"/>
              </a:lnSpc>
            </a:pPr>
            <a:r>
              <a:rPr lang="en-US" sz="2600" smtClean="0">
                <a:cs typeface="ＭＳ Ｐゴシック"/>
              </a:rPr>
              <a:t>Dataset</a:t>
            </a:r>
          </a:p>
          <a:p>
            <a:pPr eaLnBrk="1" hangingPunct="1">
              <a:lnSpc>
                <a:spcPct val="80000"/>
              </a:lnSpc>
            </a:pPr>
            <a:endParaRPr lang="en-US" sz="2600" smtClean="0">
              <a:cs typeface="ＭＳ Ｐゴシック"/>
            </a:endParaRPr>
          </a:p>
          <a:p>
            <a:pPr eaLnBrk="1" hangingPunct="1">
              <a:lnSpc>
                <a:spcPct val="80000"/>
              </a:lnSpc>
            </a:pPr>
            <a:endParaRPr lang="en-US" sz="2600" smtClean="0">
              <a:cs typeface="ＭＳ Ｐゴシック"/>
            </a:endParaRPr>
          </a:p>
          <a:p>
            <a:pPr eaLnBrk="1" hangingPunct="1">
              <a:lnSpc>
                <a:spcPct val="80000"/>
              </a:lnSpc>
            </a:pPr>
            <a:r>
              <a:rPr lang="en-US" sz="2600" smtClean="0">
                <a:cs typeface="ＭＳ Ｐゴシック"/>
              </a:rPr>
              <a:t>Experiments</a:t>
            </a:r>
          </a:p>
          <a:p>
            <a:pPr lvl="1" eaLnBrk="1" hangingPunct="1">
              <a:lnSpc>
                <a:spcPct val="80000"/>
              </a:lnSpc>
            </a:pPr>
            <a:endParaRPr lang="en-US" sz="1800" smtClean="0"/>
          </a:p>
        </p:txBody>
      </p:sp>
      <p:grpSp>
        <p:nvGrpSpPr>
          <p:cNvPr id="3" name="Group 23"/>
          <p:cNvGrpSpPr>
            <a:grpSpLocks/>
          </p:cNvGrpSpPr>
          <p:nvPr/>
        </p:nvGrpSpPr>
        <p:grpSpPr bwMode="auto">
          <a:xfrm>
            <a:off x="6705600" y="2819400"/>
            <a:ext cx="1676400" cy="1219200"/>
            <a:chOff x="2592" y="1296"/>
            <a:chExt cx="2832" cy="2160"/>
          </a:xfrm>
        </p:grpSpPr>
        <p:pic>
          <p:nvPicPr>
            <p:cNvPr id="29705" name="Picture 17"/>
            <p:cNvPicPr>
              <a:picLocks noChangeAspect="1" noChangeArrowheads="1"/>
            </p:cNvPicPr>
            <p:nvPr/>
          </p:nvPicPr>
          <p:blipFill>
            <a:blip r:embed="rId3"/>
            <a:srcRect/>
            <a:stretch>
              <a:fillRect/>
            </a:stretch>
          </p:blipFill>
          <p:spPr bwMode="auto">
            <a:xfrm>
              <a:off x="4320" y="1584"/>
              <a:ext cx="340" cy="672"/>
            </a:xfrm>
            <a:prstGeom prst="rect">
              <a:avLst/>
            </a:prstGeom>
            <a:noFill/>
            <a:ln w="9525">
              <a:noFill/>
              <a:miter lim="800000"/>
              <a:headEnd/>
              <a:tailEnd/>
            </a:ln>
          </p:spPr>
        </p:pic>
        <p:pic>
          <p:nvPicPr>
            <p:cNvPr id="29706" name="Picture 18" descr="old_television_clip_art_23471"/>
            <p:cNvPicPr>
              <a:picLocks noChangeAspect="1" noChangeArrowheads="1"/>
            </p:cNvPicPr>
            <p:nvPr/>
          </p:nvPicPr>
          <p:blipFill>
            <a:blip r:embed="rId4"/>
            <a:srcRect/>
            <a:stretch>
              <a:fillRect/>
            </a:stretch>
          </p:blipFill>
          <p:spPr bwMode="auto">
            <a:xfrm>
              <a:off x="4512" y="2544"/>
              <a:ext cx="489" cy="528"/>
            </a:xfrm>
            <a:prstGeom prst="rect">
              <a:avLst/>
            </a:prstGeom>
            <a:noFill/>
            <a:ln w="9525">
              <a:noFill/>
              <a:miter lim="800000"/>
              <a:headEnd/>
              <a:tailEnd/>
            </a:ln>
          </p:spPr>
        </p:pic>
        <p:pic>
          <p:nvPicPr>
            <p:cNvPr id="29707" name="Picture 19"/>
            <p:cNvPicPr>
              <a:picLocks noChangeAspect="1" noChangeArrowheads="1"/>
            </p:cNvPicPr>
            <p:nvPr/>
          </p:nvPicPr>
          <p:blipFill>
            <a:blip r:embed="rId5"/>
            <a:srcRect/>
            <a:stretch>
              <a:fillRect/>
            </a:stretch>
          </p:blipFill>
          <p:spPr bwMode="auto">
            <a:xfrm>
              <a:off x="2928" y="2352"/>
              <a:ext cx="281" cy="672"/>
            </a:xfrm>
            <a:prstGeom prst="rect">
              <a:avLst/>
            </a:prstGeom>
            <a:noFill/>
            <a:ln w="9525">
              <a:noFill/>
              <a:miter lim="800000"/>
              <a:headEnd/>
              <a:tailEnd/>
            </a:ln>
          </p:spPr>
        </p:pic>
        <p:pic>
          <p:nvPicPr>
            <p:cNvPr id="29708" name="Picture 20"/>
            <p:cNvPicPr>
              <a:picLocks noChangeAspect="1" noChangeArrowheads="1"/>
            </p:cNvPicPr>
            <p:nvPr/>
          </p:nvPicPr>
          <p:blipFill>
            <a:blip r:embed="rId6"/>
            <a:srcRect/>
            <a:stretch>
              <a:fillRect/>
            </a:stretch>
          </p:blipFill>
          <p:spPr bwMode="auto">
            <a:xfrm>
              <a:off x="3648" y="2256"/>
              <a:ext cx="601" cy="861"/>
            </a:xfrm>
            <a:prstGeom prst="rect">
              <a:avLst/>
            </a:prstGeom>
            <a:noFill/>
            <a:ln w="9525">
              <a:noFill/>
              <a:miter lim="800000"/>
              <a:headEnd/>
              <a:tailEnd/>
            </a:ln>
          </p:spPr>
        </p:pic>
        <p:pic>
          <p:nvPicPr>
            <p:cNvPr id="29709" name="Picture 21"/>
            <p:cNvPicPr>
              <a:picLocks noChangeAspect="1" noChangeArrowheads="1"/>
            </p:cNvPicPr>
            <p:nvPr/>
          </p:nvPicPr>
          <p:blipFill>
            <a:blip r:embed="rId7"/>
            <a:srcRect/>
            <a:stretch>
              <a:fillRect/>
            </a:stretch>
          </p:blipFill>
          <p:spPr bwMode="auto">
            <a:xfrm>
              <a:off x="3312" y="1536"/>
              <a:ext cx="499" cy="624"/>
            </a:xfrm>
            <a:prstGeom prst="rect">
              <a:avLst/>
            </a:prstGeom>
            <a:noFill/>
            <a:ln w="9525">
              <a:noFill/>
              <a:miter lim="800000"/>
              <a:headEnd/>
              <a:tailEnd/>
            </a:ln>
          </p:spPr>
        </p:pic>
        <p:sp>
          <p:nvSpPr>
            <p:cNvPr id="29710" name="Oval 22"/>
            <p:cNvSpPr>
              <a:spLocks noChangeArrowheads="1"/>
            </p:cNvSpPr>
            <p:nvPr/>
          </p:nvSpPr>
          <p:spPr bwMode="auto">
            <a:xfrm>
              <a:off x="2592" y="1296"/>
              <a:ext cx="2832" cy="2160"/>
            </a:xfrm>
            <a:prstGeom prst="ellipse">
              <a:avLst/>
            </a:prstGeom>
            <a:noFill/>
            <a:ln w="25400">
              <a:solidFill>
                <a:schemeClr val="tx1"/>
              </a:solidFill>
              <a:round/>
              <a:headEnd/>
              <a:tailEnd/>
            </a:ln>
          </p:spPr>
          <p:txBody>
            <a:bodyPr wrap="none" anchor="ctr"/>
            <a:lstStyle/>
            <a:p>
              <a:endParaRPr lang="en-US"/>
            </a:p>
          </p:txBody>
        </p:sp>
      </p:grpSp>
      <p:pic>
        <p:nvPicPr>
          <p:cNvPr id="29699" name="Picture 3"/>
          <p:cNvPicPr>
            <a:picLocks noChangeAspect="1" noChangeArrowheads="1"/>
          </p:cNvPicPr>
          <p:nvPr/>
        </p:nvPicPr>
        <p:blipFill>
          <a:blip r:embed="rId8"/>
          <a:srcRect/>
          <a:stretch>
            <a:fillRect/>
          </a:stretch>
        </p:blipFill>
        <p:spPr bwMode="auto">
          <a:xfrm>
            <a:off x="6553200" y="5334000"/>
            <a:ext cx="1676400" cy="1285875"/>
          </a:xfrm>
          <a:prstGeom prst="rect">
            <a:avLst/>
          </a:prstGeom>
          <a:noFill/>
          <a:ln w="9525">
            <a:noFill/>
            <a:miter lim="800000"/>
            <a:headEnd/>
            <a:tailEnd/>
          </a:ln>
        </p:spPr>
      </p:pic>
      <p:pic>
        <p:nvPicPr>
          <p:cNvPr id="29700" name="Picture 4" descr="GOPRO-Chess-Mount-Harness-SKU00210729_0"/>
          <p:cNvPicPr>
            <a:picLocks noChangeAspect="1" noChangeArrowheads="1"/>
          </p:cNvPicPr>
          <p:nvPr/>
        </p:nvPicPr>
        <p:blipFill>
          <a:blip r:embed="rId9"/>
          <a:srcRect/>
          <a:stretch>
            <a:fillRect/>
          </a:stretch>
        </p:blipFill>
        <p:spPr bwMode="auto">
          <a:xfrm>
            <a:off x="7086600" y="4191000"/>
            <a:ext cx="852488" cy="914400"/>
          </a:xfrm>
          <a:prstGeom prst="rect">
            <a:avLst/>
          </a:prstGeom>
          <a:noFill/>
          <a:ln w="9525">
            <a:noFill/>
            <a:miter lim="800000"/>
            <a:headEnd/>
            <a:tailEnd/>
          </a:ln>
        </p:spPr>
      </p:pic>
      <p:pic>
        <p:nvPicPr>
          <p:cNvPr id="29701" name="Picture 10" descr="6600"/>
          <p:cNvPicPr>
            <a:picLocks noChangeAspect="1" noChangeArrowheads="1"/>
          </p:cNvPicPr>
          <p:nvPr/>
        </p:nvPicPr>
        <p:blipFill>
          <a:blip r:embed="rId10"/>
          <a:srcRect/>
          <a:stretch>
            <a:fillRect/>
          </a:stretch>
        </p:blipFill>
        <p:spPr bwMode="auto">
          <a:xfrm>
            <a:off x="6553200" y="1219200"/>
            <a:ext cx="1828800" cy="1371600"/>
          </a:xfrm>
          <a:prstGeom prst="rect">
            <a:avLst/>
          </a:prstGeom>
          <a:noFill/>
          <a:ln w="9525">
            <a:noFill/>
            <a:miter lim="800000"/>
            <a:headEnd/>
            <a:tailEnd/>
          </a:ln>
        </p:spPr>
      </p:pic>
      <p:sp>
        <p:nvSpPr>
          <p:cNvPr id="29702"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54091BCD-7825-4850-9E08-DD9D98E99E49}" type="slidenum">
              <a:rPr lang="en-US" sz="1400" baseline="0"/>
              <a:pPr algn="r"/>
              <a:t>8</a:t>
            </a:fld>
            <a:endParaRPr lang="en-US" sz="1400" baseline="0"/>
          </a:p>
        </p:txBody>
      </p:sp>
      <p:sp>
        <p:nvSpPr>
          <p:cNvPr id="29703" name="Rectangle 2"/>
          <p:cNvSpPr>
            <a:spLocks noGrp="1" noChangeArrowheads="1"/>
          </p:cNvSpPr>
          <p:nvPr>
            <p:ph type="title" idx="4294967295"/>
          </p:nvPr>
        </p:nvSpPr>
        <p:spPr>
          <a:xfrm>
            <a:off x="457200" y="152400"/>
            <a:ext cx="8229600" cy="1143000"/>
          </a:xfrm>
        </p:spPr>
        <p:txBody>
          <a:bodyPr/>
          <a:lstStyle/>
          <a:p>
            <a:pPr eaLnBrk="1" hangingPunct="1"/>
            <a:r>
              <a:rPr lang="en-US" sz="3600" smtClean="0">
                <a:cs typeface="ＭＳ Ｐゴシック"/>
              </a:rPr>
              <a:t>Outline</a:t>
            </a:r>
          </a:p>
        </p:txBody>
      </p:sp>
      <p:sp>
        <p:nvSpPr>
          <p:cNvPr id="29704" name="Rectangle 18"/>
          <p:cNvSpPr>
            <a:spLocks noChangeArrowheads="1"/>
          </p:cNvSpPr>
          <p:nvPr/>
        </p:nvSpPr>
        <p:spPr bwMode="auto">
          <a:xfrm>
            <a:off x="152400" y="2667000"/>
            <a:ext cx="8305800" cy="3810000"/>
          </a:xfrm>
          <a:prstGeom prst="rect">
            <a:avLst/>
          </a:prstGeom>
          <a:solidFill>
            <a:schemeClr val="bg1">
              <a:alpha val="70000"/>
            </a:schemeClr>
          </a:solidFill>
          <a:ln w="9525">
            <a:noFill/>
            <a:miter lim="800000"/>
            <a:headEnd/>
            <a:tailEnd/>
          </a:ln>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8</a:t>
            </a:fld>
            <a:endParaRPr lang="en-US"/>
          </a:p>
        </p:txBody>
      </p:sp>
    </p:spTree>
    <p:extLst>
      <p:ext uri="{BB962C8B-B14F-4D97-AF65-F5344CB8AC3E}">
        <p14:creationId xmlns:p14="http://schemas.microsoft.com/office/powerpoint/2010/main" val="318577459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idx="4294967295"/>
          </p:nvPr>
        </p:nvSpPr>
        <p:spPr/>
        <p:txBody>
          <a:bodyPr/>
          <a:lstStyle/>
          <a:p>
            <a:r>
              <a:rPr lang="en-US" sz="4000" smtClean="0">
                <a:cs typeface="ＭＳ Ｐゴシック"/>
              </a:rPr>
              <a:t>Challenges</a:t>
            </a:r>
            <a:r>
              <a:rPr lang="en-US" sz="3200" smtClean="0">
                <a:cs typeface="ＭＳ Ｐゴシック"/>
              </a:rPr>
              <a:t/>
            </a:r>
            <a:br>
              <a:rPr lang="en-US" sz="3200" smtClean="0">
                <a:cs typeface="ＭＳ Ｐゴシック"/>
              </a:rPr>
            </a:br>
            <a:r>
              <a:rPr lang="en-US" sz="3200" smtClean="0">
                <a:cs typeface="ＭＳ Ｐゴシック"/>
              </a:rPr>
              <a:t> What features to use?</a:t>
            </a:r>
          </a:p>
        </p:txBody>
      </p:sp>
      <p:pic>
        <p:nvPicPr>
          <p:cNvPr id="31746" name="Picture 3" descr="walkpatch_2_6"/>
          <p:cNvPicPr>
            <a:picLocks noChangeAspect="1" noChangeArrowheads="1"/>
          </p:cNvPicPr>
          <p:nvPr/>
        </p:nvPicPr>
        <p:blipFill>
          <a:blip r:embed="rId3"/>
          <a:srcRect/>
          <a:stretch>
            <a:fillRect/>
          </a:stretch>
        </p:blipFill>
        <p:spPr bwMode="auto">
          <a:xfrm>
            <a:off x="1828800" y="3124200"/>
            <a:ext cx="1143000" cy="693738"/>
          </a:xfrm>
          <a:prstGeom prst="rect">
            <a:avLst/>
          </a:prstGeom>
          <a:noFill/>
          <a:ln w="9525">
            <a:noFill/>
            <a:miter lim="800000"/>
            <a:headEnd/>
            <a:tailEnd/>
          </a:ln>
        </p:spPr>
      </p:pic>
      <p:pic>
        <p:nvPicPr>
          <p:cNvPr id="31747" name="Picture 4"/>
          <p:cNvPicPr>
            <a:picLocks noChangeAspect="1" noChangeArrowheads="1"/>
          </p:cNvPicPr>
          <p:nvPr/>
        </p:nvPicPr>
        <p:blipFill>
          <a:blip r:embed="rId4"/>
          <a:srcRect/>
          <a:stretch>
            <a:fillRect/>
          </a:stretch>
        </p:blipFill>
        <p:spPr bwMode="auto">
          <a:xfrm>
            <a:off x="762000" y="3048000"/>
            <a:ext cx="914400" cy="900113"/>
          </a:xfrm>
          <a:prstGeom prst="rect">
            <a:avLst/>
          </a:prstGeom>
          <a:noFill/>
          <a:ln w="9525">
            <a:noFill/>
            <a:miter lim="800000"/>
            <a:headEnd/>
            <a:tailEnd/>
          </a:ln>
        </p:spPr>
      </p:pic>
      <p:sp>
        <p:nvSpPr>
          <p:cNvPr id="31748" name="Text Box 7"/>
          <p:cNvSpPr txBox="1">
            <a:spLocks noChangeArrowheads="1"/>
          </p:cNvSpPr>
          <p:nvPr/>
        </p:nvSpPr>
        <p:spPr bwMode="auto">
          <a:xfrm>
            <a:off x="609600" y="1524000"/>
            <a:ext cx="2362200" cy="1192213"/>
          </a:xfrm>
          <a:prstGeom prst="rect">
            <a:avLst/>
          </a:prstGeom>
          <a:noFill/>
          <a:ln w="9525">
            <a:noFill/>
            <a:miter lim="800000"/>
            <a:headEnd/>
            <a:tailEnd/>
          </a:ln>
        </p:spPr>
        <p:txBody>
          <a:bodyPr>
            <a:spAutoFit/>
          </a:bodyPr>
          <a:lstStyle/>
          <a:p>
            <a:pPr algn="ctr">
              <a:spcBef>
                <a:spcPct val="50000"/>
              </a:spcBef>
            </a:pPr>
            <a:r>
              <a:rPr lang="en-US" u="sng" baseline="0"/>
              <a:t>Low level features</a:t>
            </a:r>
          </a:p>
          <a:p>
            <a:pPr algn="ctr">
              <a:spcBef>
                <a:spcPct val="50000"/>
              </a:spcBef>
            </a:pPr>
            <a:r>
              <a:rPr lang="en-US" baseline="0"/>
              <a:t>(Weak semantics)</a:t>
            </a:r>
          </a:p>
          <a:p>
            <a:pPr algn="ctr">
              <a:spcBef>
                <a:spcPct val="50000"/>
              </a:spcBef>
            </a:pPr>
            <a:endParaRPr lang="en-US" u="sng" baseline="0"/>
          </a:p>
        </p:txBody>
      </p:sp>
      <p:sp>
        <p:nvSpPr>
          <p:cNvPr id="31749" name="Text Box 8"/>
          <p:cNvSpPr txBox="1">
            <a:spLocks noChangeArrowheads="1"/>
          </p:cNvSpPr>
          <p:nvPr/>
        </p:nvSpPr>
        <p:spPr bwMode="auto">
          <a:xfrm>
            <a:off x="5410200" y="1527175"/>
            <a:ext cx="2362200" cy="779463"/>
          </a:xfrm>
          <a:prstGeom prst="rect">
            <a:avLst/>
          </a:prstGeom>
          <a:noFill/>
          <a:ln w="9525">
            <a:noFill/>
            <a:miter lim="800000"/>
            <a:headEnd/>
            <a:tailEnd/>
          </a:ln>
        </p:spPr>
        <p:txBody>
          <a:bodyPr>
            <a:spAutoFit/>
          </a:bodyPr>
          <a:lstStyle/>
          <a:p>
            <a:pPr algn="ctr">
              <a:spcBef>
                <a:spcPct val="50000"/>
              </a:spcBef>
            </a:pPr>
            <a:r>
              <a:rPr lang="en-US" u="sng" baseline="0"/>
              <a:t>High level features</a:t>
            </a:r>
          </a:p>
          <a:p>
            <a:pPr algn="ctr">
              <a:spcBef>
                <a:spcPct val="50000"/>
              </a:spcBef>
            </a:pPr>
            <a:r>
              <a:rPr lang="en-US" baseline="0"/>
              <a:t>(Strong semantics)</a:t>
            </a:r>
          </a:p>
        </p:txBody>
      </p:sp>
      <p:pic>
        <p:nvPicPr>
          <p:cNvPr id="31750" name="Picture 5"/>
          <p:cNvPicPr>
            <a:picLocks noChangeAspect="1" noChangeArrowheads="1"/>
          </p:cNvPicPr>
          <p:nvPr/>
        </p:nvPicPr>
        <p:blipFill>
          <a:blip r:embed="rId5"/>
          <a:srcRect/>
          <a:stretch>
            <a:fillRect/>
          </a:stretch>
        </p:blipFill>
        <p:spPr bwMode="auto">
          <a:xfrm>
            <a:off x="6553200" y="2590800"/>
            <a:ext cx="911225" cy="1676400"/>
          </a:xfrm>
          <a:prstGeom prst="rect">
            <a:avLst/>
          </a:prstGeom>
          <a:noFill/>
          <a:ln w="9525">
            <a:noFill/>
            <a:miter lim="800000"/>
            <a:headEnd/>
            <a:tailEnd/>
          </a:ln>
        </p:spPr>
      </p:pic>
      <p:pic>
        <p:nvPicPr>
          <p:cNvPr id="31751" name="Picture 6"/>
          <p:cNvPicPr>
            <a:picLocks noChangeAspect="1" noChangeArrowheads="1"/>
          </p:cNvPicPr>
          <p:nvPr/>
        </p:nvPicPr>
        <p:blipFill>
          <a:blip r:embed="rId6"/>
          <a:srcRect/>
          <a:stretch>
            <a:fillRect/>
          </a:stretch>
        </p:blipFill>
        <p:spPr bwMode="auto">
          <a:xfrm>
            <a:off x="5486400" y="2590800"/>
            <a:ext cx="962025" cy="1654175"/>
          </a:xfrm>
          <a:prstGeom prst="rect">
            <a:avLst/>
          </a:prstGeom>
          <a:noFill/>
          <a:ln w="9525">
            <a:noFill/>
            <a:miter lim="800000"/>
            <a:headEnd/>
            <a:tailEnd/>
          </a:ln>
        </p:spPr>
      </p:pic>
      <p:sp>
        <p:nvSpPr>
          <p:cNvPr id="31752" name="Text Box 8"/>
          <p:cNvSpPr txBox="1">
            <a:spLocks noChangeArrowheads="1"/>
          </p:cNvSpPr>
          <p:nvPr/>
        </p:nvSpPr>
        <p:spPr bwMode="auto">
          <a:xfrm>
            <a:off x="5867400" y="4419600"/>
            <a:ext cx="1524000" cy="366713"/>
          </a:xfrm>
          <a:prstGeom prst="rect">
            <a:avLst/>
          </a:prstGeom>
          <a:noFill/>
          <a:ln w="9525">
            <a:noFill/>
            <a:miter lim="800000"/>
            <a:headEnd/>
            <a:tailEnd/>
          </a:ln>
        </p:spPr>
        <p:txBody>
          <a:bodyPr>
            <a:spAutoFit/>
          </a:bodyPr>
          <a:lstStyle/>
          <a:p>
            <a:pPr>
              <a:spcBef>
                <a:spcPct val="50000"/>
              </a:spcBef>
            </a:pPr>
            <a:r>
              <a:rPr lang="en-US" baseline="0"/>
              <a:t>Human pose</a:t>
            </a:r>
          </a:p>
        </p:txBody>
      </p:sp>
      <p:sp>
        <p:nvSpPr>
          <p:cNvPr id="31753" name="Rectangle 6"/>
          <p:cNvSpPr>
            <a:spLocks/>
          </p:cNvSpPr>
          <p:nvPr/>
        </p:nvSpPr>
        <p:spPr bwMode="auto">
          <a:xfrm>
            <a:off x="5105400" y="5181600"/>
            <a:ext cx="3886200" cy="823913"/>
          </a:xfrm>
          <a:prstGeom prst="rect">
            <a:avLst/>
          </a:prstGeom>
          <a:noFill/>
          <a:ln w="9525">
            <a:noFill/>
            <a:miter lim="800000"/>
            <a:headEnd/>
            <a:tailEnd/>
          </a:ln>
        </p:spPr>
        <p:txBody>
          <a:bodyPr lIns="0" tIns="0" rIns="40639" bIns="0">
            <a:spAutoFit/>
          </a:bodyPr>
          <a:lstStyle/>
          <a:p>
            <a:r>
              <a:rPr lang="en-US" baseline="0" dirty="0">
                <a:latin typeface="Times New Roman" pitchFamily="18" charset="0"/>
                <a:cs typeface="Times New Roman" pitchFamily="18" charset="0"/>
                <a:sym typeface="Times New Roman" pitchFamily="18" charset="0"/>
              </a:rPr>
              <a:t>Difficulties of pose:</a:t>
            </a:r>
          </a:p>
          <a:p>
            <a:pPr>
              <a:buFontTx/>
              <a:buChar char="•"/>
            </a:pPr>
            <a:r>
              <a:rPr lang="en-US" baseline="0" dirty="0">
                <a:latin typeface="Times New Roman" pitchFamily="18" charset="0"/>
                <a:cs typeface="Times New Roman" pitchFamily="18" charset="0"/>
                <a:sym typeface="Times New Roman" pitchFamily="18" charset="0"/>
              </a:rPr>
              <a:t> Detectors are not accurate enough</a:t>
            </a:r>
          </a:p>
          <a:p>
            <a:pPr>
              <a:buFontTx/>
              <a:buChar char="•"/>
            </a:pPr>
            <a:r>
              <a:rPr lang="en-US" baseline="0" dirty="0">
                <a:latin typeface="Times New Roman" pitchFamily="18" charset="0"/>
                <a:cs typeface="Times New Roman" pitchFamily="18" charset="0"/>
                <a:sym typeface="Times New Roman" pitchFamily="18" charset="0"/>
              </a:rPr>
              <a:t> Not useful in first person camera views</a:t>
            </a:r>
          </a:p>
        </p:txBody>
      </p:sp>
      <p:sp>
        <p:nvSpPr>
          <p:cNvPr id="31754" name="Text Box 8"/>
          <p:cNvSpPr txBox="1">
            <a:spLocks noChangeArrowheads="1"/>
          </p:cNvSpPr>
          <p:nvPr/>
        </p:nvSpPr>
        <p:spPr bwMode="auto">
          <a:xfrm>
            <a:off x="457200" y="4497388"/>
            <a:ext cx="2971800" cy="779462"/>
          </a:xfrm>
          <a:prstGeom prst="rect">
            <a:avLst/>
          </a:prstGeom>
          <a:noFill/>
          <a:ln w="9525">
            <a:noFill/>
            <a:miter lim="800000"/>
            <a:headEnd/>
            <a:tailEnd/>
          </a:ln>
        </p:spPr>
        <p:txBody>
          <a:bodyPr>
            <a:spAutoFit/>
          </a:bodyPr>
          <a:lstStyle/>
          <a:p>
            <a:pPr algn="ctr">
              <a:spcBef>
                <a:spcPct val="50000"/>
              </a:spcBef>
            </a:pPr>
            <a:r>
              <a:rPr lang="en-US" baseline="0"/>
              <a:t>Space-time interest points</a:t>
            </a:r>
          </a:p>
          <a:p>
            <a:pPr algn="ctr">
              <a:spcBef>
                <a:spcPct val="50000"/>
              </a:spcBef>
            </a:pPr>
            <a:r>
              <a:rPr lang="en-US" baseline="0"/>
              <a:t>Laptev, IJCV’05</a:t>
            </a:r>
          </a:p>
        </p:txBody>
      </p:sp>
      <p:sp>
        <p:nvSpPr>
          <p:cNvPr id="2" name="Slide Number Placeholder 1"/>
          <p:cNvSpPr>
            <a:spLocks noGrp="1"/>
          </p:cNvSpPr>
          <p:nvPr>
            <p:ph type="sldNum" sz="quarter" idx="12"/>
          </p:nvPr>
        </p:nvSpPr>
        <p:spPr/>
        <p:txBody>
          <a:bodyPr/>
          <a:lstStyle/>
          <a:p>
            <a:pPr>
              <a:defRPr/>
            </a:pPr>
            <a:fld id="{DC3DB277-46BA-4E6B-9341-2BCC92463152}" type="slidenum">
              <a:rPr lang="en-US" smtClean="0"/>
              <a:pPr>
                <a:defRPr/>
              </a:pPr>
              <a:t>9</a:t>
            </a:fld>
            <a:endParaRPr lang="en-US"/>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AMBLE" val="\documentclass{article}&#10;\pagestyle{empty}&#10;\usepackage{xspace,amssymb,amsfonts,amsmath}&#10;\usepackage{color}&#10;\usepackage{TeX4PPT}&#10;"/>
  <p:tag name="MAGPC" val="200"/>
  <p:tag name="FONTSIZE" val="1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62324</TotalTime>
  <Words>3023</Words>
  <Application>Microsoft Macintosh PowerPoint</Application>
  <PresentationFormat>On-screen Show (4:3)</PresentationFormat>
  <Paragraphs>390</Paragraphs>
  <Slides>38</Slides>
  <Notes>37</Notes>
  <HiddenSlides>0</HiddenSlides>
  <MMClips>3</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Default Design</vt:lpstr>
      <vt:lpstr>Detecting Activities of Daily Living in First-person Camera Views</vt:lpstr>
      <vt:lpstr>Motivation</vt:lpstr>
      <vt:lpstr>Applications  Tele-rehabilitation</vt:lpstr>
      <vt:lpstr>Applications  Life-logging</vt:lpstr>
      <vt:lpstr>Related work: action recognition</vt:lpstr>
      <vt:lpstr>Wearable ADL detection</vt:lpstr>
      <vt:lpstr>Wearable ADL detection</vt:lpstr>
      <vt:lpstr>Outline</vt:lpstr>
      <vt:lpstr>Challenges  What features to use?</vt:lpstr>
      <vt:lpstr>Challenges  What features to use?</vt:lpstr>
      <vt:lpstr>Challenges Occlusion / Functional state</vt:lpstr>
      <vt:lpstr>Challenges Occlusion / Functional state</vt:lpstr>
      <vt:lpstr>Challenges  long-scale temporal structure</vt:lpstr>
      <vt:lpstr>Challenges  long-scale temporal structure</vt:lpstr>
      <vt:lpstr>Outline</vt:lpstr>
      <vt:lpstr>“Passive” vs “active” objects</vt:lpstr>
      <vt:lpstr>“Passive” vs “active” objects</vt:lpstr>
      <vt:lpstr>“Passive” vs “active” objects</vt:lpstr>
      <vt:lpstr>Appearance feature: bag of objects</vt:lpstr>
      <vt:lpstr>Appearance feature: bag of objects</vt:lpstr>
      <vt:lpstr>Temporal pyramid Coarse to fine correspondence matching with a multi-layer pyramid </vt:lpstr>
      <vt:lpstr>Outline</vt:lpstr>
      <vt:lpstr>Sample video with annotations</vt:lpstr>
      <vt:lpstr>Wearable ADL data collection</vt:lpstr>
      <vt:lpstr>PowerPoint Presentation</vt:lpstr>
      <vt:lpstr>Outline</vt:lpstr>
      <vt:lpstr>Experiments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California, Irvine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Action recognition in video</dc:title>
  <dc:creator>Information and Computer Sciences</dc:creator>
  <cp:lastModifiedBy>Hamed Pirsiavash</cp:lastModifiedBy>
  <cp:revision>320</cp:revision>
  <cp:lastPrinted>2012-06-15T06:56:19Z</cp:lastPrinted>
  <dcterms:created xsi:type="dcterms:W3CDTF">2012-06-15T19:22:13Z</dcterms:created>
  <dcterms:modified xsi:type="dcterms:W3CDTF">2012-07-02T21:34:08Z</dcterms:modified>
</cp:coreProperties>
</file>