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g"/>
  <Default Extension="png" ContentType="image/png"/>
  <Default Extension="bmp" ContentType="image/bmp"/>
  <Default Extension="gif" ContentType="image/gif"/>
  <Default Extension="tif" ContentType="image/tif"/>
  <Default Extension="pdf" ContentType="application/pdf"/>
  <Default Extension="mov" ContentType="application/movie"/>
  <Default Extension="vml" ContentType="application/vnd.openxmlformats-officedocument.vmlDrawing"/>
  <Default Extension="xlsx" ContentType="application/vnd.openxmlformats-officedocument.spreadsheetml.sheet"/>
  <Override PartName="/docProps/core.xml" ContentType="application/vnd.openxmlformats-package.core-propertie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commentAuthors.xml" ContentType="application/vnd.openxmlformats-officedocument.presentationml.commentAuthors+xml"/>
  <Override PartName="/ppt/tableStyles.xml" ContentType="application/vnd.openxmlformats-officedocument.presentationml.tableStyl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media/image1.jpeg" ContentType="image/jpeg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media/image2.jpeg" ContentType="image/jpe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officeDocument" Target="ppt/presentation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ldMasterIdLst>
    <p:sldMasterId id="2147483648" r:id="rId5"/>
  </p:sldMasterIdLst>
  <p:notesMasterIdLst>
    <p:notesMasterId r:id="rId7"/>
  </p:notesMasterIdLst>
  <p:sldIdLst>
    <p:sldId id="256" r:id="rId8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1800" u="none" kumimoji="0" normalizeH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1pPr>
    <a:lvl2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2pPr>
    <a:lvl3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3pPr>
    <a:lvl4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4pPr>
    <a:lvl5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5pPr>
    <a:lvl6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6pPr>
    <a:lvl7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7pPr>
    <a:lvl8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8pPr>
    <a:lvl9pPr marL="0" marR="0" indent="0" algn="ctr" defTabSz="8255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b="0" baseline="0" cap="none" i="0" spc="0" strike="noStrike" sz="3200" u="none" kumimoji="0" normalizeH="0">
        <a:ln>
          <a:noFill/>
        </a:ln>
        <a:solidFill>
          <a:srgbClr val="414141"/>
        </a:solidFill>
        <a:effectLst/>
        <a:uFillTx/>
        <a:latin typeface="Palatino"/>
        <a:ea typeface="Palatino"/>
        <a:cs typeface="Palatino"/>
        <a:sym typeface="Palatino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showPr loop="0"/>
</p:presentationPr>
</file>

<file path=ppt/tableStyles.xml><?xml version="1.0" encoding="utf-8"?>
<a:tblStyleLst xmlns:a="http://schemas.openxmlformats.org/drawingml/2006/main" xmlns:r="http://schemas.openxmlformats.org/officeDocument/2006/relationships" def="{5940675A-B579-460E-94D1-54222C63F5DA}">
  <a:tblStyle styleId="{4C3C2611-4C71-4FC5-86AE-919BDF0F9419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5">
              <a:hueOff val="-375889"/>
              <a:satOff val="-9195"/>
              <a:lumOff val="-14901"/>
            </a:schemeClr>
          </a:solidFill>
        </a:fill>
      </a:tcStyle>
    </a:firstRow>
  </a:tblStyle>
  <a:tblStyle styleId="{C7B018BB-80A7-4F77-B60F-C8B233D01FF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left>
          <a:right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right>
          <a:top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top>
          <a:bottom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bottom>
          <a:insideH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H>
          <a:insideV>
            <a:ln w="25400" cap="rnd">
              <a:solidFill>
                <a:srgbClr val="C9C3BA"/>
              </a:solidFill>
              <a:custDash>
                <a:ds d="100000" sp="200000"/>
              </a:custDash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7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FFFFFF">
                  <a:alpha val="50000"/>
                </a:srgbClr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EEE7283C-3CF3-47DC-8721-378D4A62B228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939D60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525252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3">
              <a:hueOff val="708446"/>
              <a:satOff val="-4821"/>
              <a:lumOff val="-14251"/>
            </a:schemeClr>
          </a:solidFill>
        </a:fill>
      </a:tcStyle>
    </a:firstRow>
  </a:tblStyle>
  <a:tblStyle styleId="{CF821DB8-F4EB-4A41-A1BA-3FCAFE7338EE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left>
          <a:right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right>
          <a:top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top>
          <a:bottom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chemeClr val="accent1">
              <a:hueOff val="-113918"/>
              <a:satOff val="19024"/>
              <a:lumOff val="19749"/>
              <a:alpha val="35000"/>
            </a:scheme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738AA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6"/>
              <a:satOff val="13972"/>
              <a:lumOff val="-24493"/>
            </a:schemeClr>
          </a:solidFill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chemeClr val="accent1">
                  <a:hueOff val="-113918"/>
                  <a:satOff val="19024"/>
                  <a:lumOff val="19749"/>
                </a:schemeClr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>
              <a:hueOff val="369194"/>
              <a:satOff val="6343"/>
              <a:lumOff val="-13963"/>
            </a:schemeClr>
          </a:solidFill>
        </a:fill>
      </a:tcStyle>
    </a:firstRow>
  </a:tblStyle>
  <a:tblStyle styleId="{33BA23B1-9221-436E-865A-0063620EA4FD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solidFill>
                <a:srgbClr val="C9C3BA"/>
              </a:solidFill>
              <a:prstDash val="solid"/>
              <a:miter lim="400000"/>
            </a:ln>
          </a:left>
          <a:right>
            <a:ln w="12700" cap="flat">
              <a:solidFill>
                <a:srgbClr val="C9C3BA"/>
              </a:solidFill>
              <a:prstDash val="solid"/>
              <a:miter lim="400000"/>
            </a:ln>
          </a:right>
          <a:top>
            <a:ln w="12700" cap="flat">
              <a:solidFill>
                <a:srgbClr val="C9C3BA"/>
              </a:solidFill>
              <a:prstDash val="solid"/>
              <a:miter lim="400000"/>
            </a:ln>
          </a:top>
          <a:bottom>
            <a:ln w="12700" cap="flat">
              <a:solidFill>
                <a:srgbClr val="C9C3BA"/>
              </a:solidFill>
              <a:prstDash val="solid"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solidFill>
                <a:srgbClr val="C9C3BA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50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66635F"/>
          </a:solidFill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C9C3BA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89847F"/>
          </a:solidFill>
        </a:fill>
      </a:tcStyle>
    </a:firstRow>
  </a:tblStyle>
  <a:tblStyle styleId="{2708684C-4D16-4618-839F-0558EEFCDFE6}" styleName="">
    <a:tblBg/>
    <a:wholeTb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wholeTbl>
    <a:band2H>
      <a:tcTxStyle b="def" i="def"/>
      <a:tcStyle>
        <a:tcBdr/>
        <a:fill>
          <a:solidFill>
            <a:srgbClr val="C9C3BA">
              <a:alpha val="35000"/>
            </a:srgbClr>
          </a:solidFill>
        </a:fill>
      </a:tcStyle>
    </a:band2H>
    <a:firstCol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89847F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Col>
    <a:la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Palatino"/>
          <a:ea typeface="Palatino"/>
          <a:cs typeface="Palatino"/>
        </a:font>
        <a:srgbClr val="414141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254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89847F"/>
              </a:solidFill>
              <a:prstDash val="solid"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Comments="1"/>
</file>

<file path=ppt/_rels/presentation.xml.rels><?xml version="1.0" encoding="UTF-8"?>
<Relationships xmlns="http://schemas.openxmlformats.org/package/2006/relationships"><Relationship Id="rId1" Type="http://schemas.openxmlformats.org/officeDocument/2006/relationships/presProps" Target="presProps.xml"/><Relationship Id="rId2" Type="http://schemas.openxmlformats.org/officeDocument/2006/relationships/viewProps" Target="viewProps.xml"/><Relationship Id="rId3" Type="http://schemas.openxmlformats.org/officeDocument/2006/relationships/commentAuthors" Target="commentAuthors.xml"/><Relationship Id="rId4" Type="http://schemas.openxmlformats.org/officeDocument/2006/relationships/tableStyles" Target="tableStyles.xml"/><Relationship Id="rId5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7" Type="http://schemas.openxmlformats.org/officeDocument/2006/relationships/notesMaster" Target="notesMasters/notesMaster1.xml"/><Relationship Id="rId8" Type="http://schemas.openxmlformats.org/officeDocument/2006/relationships/slide" Target="slides/slide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/Relationships>

</file>

<file path=ppt/notesMasters/_rels/notesMaster1.xml.rels><?xml version="1.0" encoding="UTF-8"?>
<Relationships xmlns="http://schemas.openxmlformats.org/package/2006/relationships"><Relationship Id="rId1" Type="http://schemas.openxmlformats.org/officeDocument/2006/relationships/theme" Target="../theme/theme2.xml"/></Relationships>
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Shape 134"/>
          <p:cNvSpPr/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  <p:sp>
        <p:nvSpPr>
          <p:cNvPr id="135" name="Shape 135"/>
          <p:cNvSpPr/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p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1pPr>
    <a:lvl2pPr indent="228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2pPr>
    <a:lvl3pPr indent="457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3pPr>
    <a:lvl4pPr indent="685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4pPr>
    <a:lvl5pPr indent="9144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5pPr>
    <a:lvl6pPr indent="11430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6pPr>
    <a:lvl7pPr indent="13716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7pPr>
    <a:lvl8pPr indent="16002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8pPr>
    <a:lvl9pPr indent="1828800" defTabSz="457200" latinLnBrk="0">
      <a:lnSpc>
        <a:spcPct val="117999"/>
      </a:lnSpc>
      <a:defRPr sz="2200">
        <a:latin typeface="Helvetica Neue"/>
        <a:ea typeface="Helvetica Neue"/>
        <a:cs typeface="Helvetica Neue"/>
        <a:sym typeface="Helvetica Neue"/>
      </a:defRPr>
    </a:lvl9pPr>
  </p:notesStyle>
</p:notesMaster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jpeg"/></Relationships>
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itle" showMasterSp="0" showMasterPhAnim="1">
  <p:cSld name="Title &amp; Subtitle"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Line"/>
          <p:cNvSpPr/>
          <p:nvPr/>
        </p:nvSpPr>
        <p:spPr>
          <a:xfrm>
            <a:off x="952500" y="9245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4" name="Line"/>
          <p:cNvSpPr/>
          <p:nvPr/>
        </p:nvSpPr>
        <p:spPr>
          <a:xfrm>
            <a:off x="952500" y="5765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5" name="Line"/>
          <p:cNvSpPr/>
          <p:nvPr/>
        </p:nvSpPr>
        <p:spPr>
          <a:xfrm flipV="1">
            <a:off x="14989317" y="6339647"/>
            <a:ext cx="1" cy="2310129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16" name="Lorem Ipsum Dolor"/>
          <p:cNvSpPr txBox="1"/>
          <p:nvPr>
            <p:ph type="body" sz="quarter" idx="21"/>
          </p:nvPr>
        </p:nvSpPr>
        <p:spPr>
          <a:xfrm>
            <a:off x="952500" y="49657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17" name="Title Text"/>
          <p:cNvSpPr txBox="1"/>
          <p:nvPr>
            <p:ph type="title"/>
          </p:nvPr>
        </p:nvSpPr>
        <p:spPr>
          <a:xfrm>
            <a:off x="952500" y="58293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18" name="Body Level One…"/>
          <p:cNvSpPr txBox="1"/>
          <p:nvPr>
            <p:ph type="body" sz="quarter" idx="1"/>
          </p:nvPr>
        </p:nvSpPr>
        <p:spPr>
          <a:xfrm>
            <a:off x="15532100" y="58293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19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Horizont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7" name="Line"/>
          <p:cNvSpPr/>
          <p:nvPr/>
        </p:nvSpPr>
        <p:spPr>
          <a:xfrm>
            <a:off x="952500" y="12801600"/>
            <a:ext cx="22498974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8" name="Line"/>
          <p:cNvSpPr/>
          <p:nvPr/>
        </p:nvSpPr>
        <p:spPr>
          <a:xfrm>
            <a:off x="952500" y="9321800"/>
            <a:ext cx="22500035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29" name="Line"/>
          <p:cNvSpPr/>
          <p:nvPr/>
        </p:nvSpPr>
        <p:spPr>
          <a:xfrm flipV="1">
            <a:off x="14989317" y="9919062"/>
            <a:ext cx="1" cy="231013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0" name="Lorem Ipsum Dolor"/>
          <p:cNvSpPr txBox="1"/>
          <p:nvPr>
            <p:ph type="body" sz="quarter" idx="21"/>
          </p:nvPr>
        </p:nvSpPr>
        <p:spPr>
          <a:xfrm>
            <a:off x="952500" y="8610600"/>
            <a:ext cx="13500100" cy="6350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31" name="Black and white photo of the Zeeland Bridge in the Netherlands"/>
          <p:cNvSpPr/>
          <p:nvPr>
            <p:ph type="pic" idx="22"/>
          </p:nvPr>
        </p:nvSpPr>
        <p:spPr>
          <a:xfrm>
            <a:off x="952500" y="-1460500"/>
            <a:ext cx="22479000" cy="138938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32" name="Title Text"/>
          <p:cNvSpPr txBox="1"/>
          <p:nvPr>
            <p:ph type="title"/>
          </p:nvPr>
        </p:nvSpPr>
        <p:spPr>
          <a:xfrm>
            <a:off x="952500" y="9398000"/>
            <a:ext cx="13500100" cy="3340100"/>
          </a:xfrm>
          <a:prstGeom prst="rect">
            <a:avLst/>
          </a:prstGeom>
        </p:spPr>
        <p:txBody>
          <a:bodyPr/>
          <a:lstStyle>
            <a:lvl1pPr algn="l"/>
          </a:lstStyle>
          <a:p>
            <a:pPr/>
            <a:r>
              <a:t>Title Text</a:t>
            </a:r>
          </a:p>
        </p:txBody>
      </p:sp>
      <p:sp>
        <p:nvSpPr>
          <p:cNvPr id="33" name="Body Level One…"/>
          <p:cNvSpPr txBox="1"/>
          <p:nvPr>
            <p:ph type="body" sz="quarter" idx="1"/>
          </p:nvPr>
        </p:nvSpPr>
        <p:spPr>
          <a:xfrm>
            <a:off x="15532100" y="9398000"/>
            <a:ext cx="7950200" cy="3340100"/>
          </a:xfrm>
          <a:prstGeom prst="rect">
            <a:avLst/>
          </a:prstGeom>
        </p:spPr>
        <p:txBody>
          <a:bodyPr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3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- Cen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Title Text"/>
          <p:cNvSpPr txBox="1"/>
          <p:nvPr>
            <p:ph type="title"/>
          </p:nvPr>
        </p:nvSpPr>
        <p:spPr>
          <a:xfrm>
            <a:off x="952500" y="5194300"/>
            <a:ext cx="22479000" cy="3340100"/>
          </a:xfrm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42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Line"/>
          <p:cNvSpPr/>
          <p:nvPr/>
        </p:nvSpPr>
        <p:spPr>
          <a:xfrm>
            <a:off x="952500" y="6858000"/>
            <a:ext cx="10643200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0" name="Line"/>
          <p:cNvSpPr/>
          <p:nvPr/>
        </p:nvSpPr>
        <p:spPr>
          <a:xfrm>
            <a:off x="952500" y="3898900"/>
            <a:ext cx="10643093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51" name="Lorem Ipsum Dolor"/>
          <p:cNvSpPr txBox="1"/>
          <p:nvPr>
            <p:ph type="body" sz="quarter" idx="21"/>
          </p:nvPr>
        </p:nvSpPr>
        <p:spPr>
          <a:xfrm>
            <a:off x="952500" y="3124200"/>
            <a:ext cx="10642600" cy="635000"/>
          </a:xfrm>
          <a:prstGeom prst="rect">
            <a:avLst/>
          </a:prstGeom>
        </p:spPr>
        <p:txBody>
          <a:bodyPr anchor="b">
            <a:spAutoFit/>
          </a:bodyPr>
          <a:lstStyle>
            <a:lvl1pPr marL="0" indent="0">
              <a:lnSpc>
                <a:spcPct val="110000"/>
              </a:lnSpc>
              <a:spcBef>
                <a:spcPts val="0"/>
              </a:spcBef>
              <a:buClrTx/>
              <a:buSzTx/>
              <a:buFontTx/>
              <a:buNone/>
              <a:defRPr i="1" sz="3200"/>
            </a:lvl1pPr>
          </a:lstStyle>
          <a:p>
            <a:pPr/>
            <a:r>
              <a:t>Lorem Ipsum Dolor</a:t>
            </a:r>
          </a:p>
        </p:txBody>
      </p:sp>
      <p:sp>
        <p:nvSpPr>
          <p:cNvPr id="52" name="Black and white photo of the underside of a bridge going over a river and against the sky "/>
          <p:cNvSpPr/>
          <p:nvPr>
            <p:ph type="pic" idx="22"/>
          </p:nvPr>
        </p:nvSpPr>
        <p:spPr>
          <a:xfrm>
            <a:off x="12534900" y="-1651000"/>
            <a:ext cx="10799069" cy="15824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53" name="Title Text"/>
          <p:cNvSpPr txBox="1"/>
          <p:nvPr>
            <p:ph type="title"/>
          </p:nvPr>
        </p:nvSpPr>
        <p:spPr>
          <a:xfrm>
            <a:off x="952500" y="3975100"/>
            <a:ext cx="10642600" cy="2806700"/>
          </a:xfrm>
          <a:prstGeom prst="rect">
            <a:avLst/>
          </a:prstGeom>
        </p:spPr>
        <p:txBody>
          <a:bodyPr/>
          <a:lstStyle>
            <a:lvl1pPr algn="l">
              <a:defRPr sz="7800"/>
            </a:lvl1pPr>
          </a:lstStyle>
          <a:p>
            <a:pPr/>
            <a:r>
              <a:t>Title Text</a:t>
            </a:r>
          </a:p>
        </p:txBody>
      </p:sp>
      <p:sp>
        <p:nvSpPr>
          <p:cNvPr id="54" name="Body Level One…"/>
          <p:cNvSpPr txBox="1"/>
          <p:nvPr>
            <p:ph type="body" sz="quarter" idx="1"/>
          </p:nvPr>
        </p:nvSpPr>
        <p:spPr>
          <a:xfrm>
            <a:off x="952500" y="7086600"/>
            <a:ext cx="10642600" cy="5638800"/>
          </a:xfrm>
          <a:prstGeom prst="rect">
            <a:avLst/>
          </a:prstGeom>
        </p:spPr>
        <p:txBody>
          <a:bodyPr anchor="t"/>
          <a:lstStyle>
            <a:lvl1pPr marL="0" indent="0">
              <a:spcBef>
                <a:spcPts val="0"/>
              </a:spcBef>
              <a:buClrTx/>
              <a:buSzTx/>
              <a:buFontTx/>
              <a:buNone/>
              <a:defRPr sz="3200"/>
            </a:lvl1pPr>
            <a:lvl2pPr marL="0" indent="0">
              <a:spcBef>
                <a:spcPts val="0"/>
              </a:spcBef>
              <a:buClrTx/>
              <a:buSzTx/>
              <a:buFontTx/>
              <a:buNone/>
              <a:defRPr sz="3200"/>
            </a:lvl2pPr>
            <a:lvl3pPr marL="0" indent="0">
              <a:spcBef>
                <a:spcPts val="0"/>
              </a:spcBef>
              <a:buClrTx/>
              <a:buSzTx/>
              <a:buFontTx/>
              <a:buNone/>
              <a:defRPr sz="3200"/>
            </a:lvl3pPr>
            <a:lvl4pPr marL="0" indent="0">
              <a:spcBef>
                <a:spcPts val="0"/>
              </a:spcBef>
              <a:buClrTx/>
              <a:buSzTx/>
              <a:buFontTx/>
              <a:buNone/>
              <a:defRPr sz="3200"/>
            </a:lvl4pPr>
            <a:lvl5pPr marL="0" indent="0">
              <a:spcBef>
                <a:spcPts val="0"/>
              </a:spcBef>
              <a:buClrTx/>
              <a:buSzTx/>
              <a:buFontTx/>
              <a:buNone/>
              <a:defRPr sz="3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55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1" showMasterPhAnim="1">
  <p:cSld name="Title - T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6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 &amp;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1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72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73" name="Body Level One…"/>
          <p:cNvSpPr txBox="1"/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7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Title, Bullets &amp;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Line"/>
          <p:cNvSpPr/>
          <p:nvPr/>
        </p:nvSpPr>
        <p:spPr>
          <a:xfrm>
            <a:off x="952500" y="3048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2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83" name="Black and white photo of the underside of a bridge going over a river and against the sky "/>
          <p:cNvSpPr/>
          <p:nvPr>
            <p:ph type="pic" idx="21"/>
          </p:nvPr>
        </p:nvSpPr>
        <p:spPr>
          <a:xfrm>
            <a:off x="12636500" y="-2413000"/>
            <a:ext cx="11024412" cy="161544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84" name="Title Text"/>
          <p:cNvSpPr txBox="1"/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Title Text</a:t>
            </a:r>
          </a:p>
        </p:txBody>
      </p:sp>
      <p:sp>
        <p:nvSpPr>
          <p:cNvPr id="85" name="Body Level One…"/>
          <p:cNvSpPr txBox="1"/>
          <p:nvPr>
            <p:ph type="body" sz="half" idx="1"/>
          </p:nvPr>
        </p:nvSpPr>
        <p:spPr>
          <a:xfrm>
            <a:off x="952500" y="3797300"/>
            <a:ext cx="10909300" cy="8928100"/>
          </a:xfrm>
          <a:prstGeom prst="rect">
            <a:avLst/>
          </a:prstGeom>
        </p:spPr>
        <p:txBody>
          <a:bodyPr/>
          <a:lstStyle>
            <a:lvl1pPr marL="508000" indent="-508000">
              <a:spcBef>
                <a:spcPts val="2500"/>
              </a:spcBef>
              <a:buSzPct val="65000"/>
              <a:defRPr sz="4200"/>
            </a:lvl1pPr>
            <a:lvl2pPr marL="1016000" indent="-508000">
              <a:spcBef>
                <a:spcPts val="2500"/>
              </a:spcBef>
              <a:buSzPct val="65000"/>
              <a:defRPr sz="4200"/>
            </a:lvl2pPr>
            <a:lvl3pPr marL="1524000" indent="-508000">
              <a:spcBef>
                <a:spcPts val="2500"/>
              </a:spcBef>
              <a:buSzPct val="65000"/>
              <a:defRPr sz="4200"/>
            </a:lvl3pPr>
            <a:lvl4pPr marL="2032000" indent="-508000">
              <a:spcBef>
                <a:spcPts val="2500"/>
              </a:spcBef>
              <a:buSzPct val="65000"/>
              <a:defRPr sz="4200"/>
            </a:lvl4pPr>
            <a:lvl5pPr marL="2540000" indent="-508000">
              <a:spcBef>
                <a:spcPts val="2500"/>
              </a:spcBef>
              <a:buSzPct val="65000"/>
              <a:defRPr sz="4200"/>
            </a:lvl5pPr>
          </a:lstStyle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86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Body Level One…"/>
          <p:cNvSpPr txBox="1"/>
          <p:nvPr>
            <p:ph type="body" idx="1"/>
          </p:nvPr>
        </p:nvSpPr>
        <p:spPr>
          <a:xfrm>
            <a:off x="952500" y="1778000"/>
            <a:ext cx="22479000" cy="10147300"/>
          </a:xfrm>
          <a:prstGeom prst="rect">
            <a:avLst/>
          </a:prstGeom>
        </p:spPr>
        <p:txBody>
          <a:bodyPr/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9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 - 3 U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Black and white photo looking up at the suspension cables of a bridge with clouds in the background"/>
          <p:cNvSpPr/>
          <p:nvPr>
            <p:ph type="pic" sz="half" idx="21"/>
          </p:nvPr>
        </p:nvSpPr>
        <p:spPr>
          <a:xfrm>
            <a:off x="12232231" y="6024722"/>
            <a:ext cx="11497993" cy="8088517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2" name="Black and white photo of the Zeeland Bridge in the Netherlands"/>
          <p:cNvSpPr/>
          <p:nvPr>
            <p:ph type="pic" sz="half" idx="22"/>
          </p:nvPr>
        </p:nvSpPr>
        <p:spPr>
          <a:xfrm>
            <a:off x="12349986" y="635000"/>
            <a:ext cx="11226801" cy="68072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3" name="Black and white photo of the underside of a bridge going over a river and against the sky "/>
          <p:cNvSpPr/>
          <p:nvPr>
            <p:ph type="pic" idx="23"/>
          </p:nvPr>
        </p:nvSpPr>
        <p:spPr>
          <a:xfrm>
            <a:off x="730989" y="-2438400"/>
            <a:ext cx="11050413" cy="16192500"/>
          </a:xfrm>
          <a:prstGeom prst="rect">
            <a:avLst/>
          </a:prstGeom>
          <a:ln w="9525">
            <a:round/>
          </a:ln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04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–Johnny Appleseed"/>
          <p:cNvSpPr txBox="1"/>
          <p:nvPr>
            <p:ph type="body" sz="quarter" idx="21"/>
          </p:nvPr>
        </p:nvSpPr>
        <p:spPr>
          <a:xfrm>
            <a:off x="990600" y="8420100"/>
            <a:ext cx="22390100" cy="812800"/>
          </a:xfrm>
          <a:prstGeom prst="rect">
            <a:avLst/>
          </a:prstGeom>
        </p:spPr>
        <p:txBody>
          <a:bodyPr anchor="t">
            <a:spAutoFit/>
          </a:bodyPr>
          <a:lstStyle>
            <a:lvl1pPr marL="0" indent="0" algn="ctr">
              <a:spcBef>
                <a:spcPts val="1700"/>
              </a:spcBef>
              <a:buClrTx/>
              <a:buSzTx/>
              <a:buFontTx/>
              <a:buNone/>
              <a:defRPr i="1" sz="4200"/>
            </a:lvl1pPr>
          </a:lstStyle>
          <a:p>
            <a:pPr/>
            <a:r>
              <a:t>–Johnny Appleseed</a:t>
            </a:r>
          </a:p>
        </p:txBody>
      </p:sp>
      <p:sp>
        <p:nvSpPr>
          <p:cNvPr id="112" name="“Type a quote here.”"/>
          <p:cNvSpPr txBox="1"/>
          <p:nvPr>
            <p:ph type="body" sz="quarter" idx="22"/>
          </p:nvPr>
        </p:nvSpPr>
        <p:spPr>
          <a:xfrm>
            <a:off x="2374900" y="6000750"/>
            <a:ext cx="19621500" cy="939800"/>
          </a:xfrm>
          <a:prstGeom prst="rect">
            <a:avLst/>
          </a:prstGeom>
        </p:spPr>
        <p:txBody>
          <a:bodyPr>
            <a:spAutoFit/>
          </a:bodyPr>
          <a:lstStyle>
            <a:lvl1pPr marL="0" indent="0" algn="ctr">
              <a:spcBef>
                <a:spcPts val="0"/>
              </a:spcBef>
              <a:buClrTx/>
              <a:buSzTx/>
              <a:buFontTx/>
              <a:buNone/>
            </a:lvl1pPr>
          </a:lstStyle>
          <a:p>
            <a:pPr/>
            <a:r>
              <a:t>“Type a quote here.” </a:t>
            </a:r>
          </a:p>
        </p:txBody>
      </p:sp>
      <p:sp>
        <p:nvSpPr>
          <p:cNvPr id="113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Black and white photo looking up at the suspension cables of a bridge with clouds in the background"/>
          <p:cNvSpPr/>
          <p:nvPr>
            <p:ph type="pic" idx="21"/>
          </p:nvPr>
        </p:nvSpPr>
        <p:spPr>
          <a:xfrm>
            <a:off x="0" y="-2654300"/>
            <a:ext cx="24384000" cy="17153467"/>
          </a:xfrm>
          <a:prstGeom prst="rect">
            <a:avLst/>
          </a:prstGeom>
        </p:spPr>
        <p:txBody>
          <a:bodyPr lIns="91439" tIns="45719" rIns="91439" bIns="45719" anchor="t">
            <a:noAutofit/>
          </a:bodyPr>
          <a:lstStyle/>
          <a:p>
            <a:pPr/>
          </a:p>
        </p:txBody>
      </p:sp>
      <p:sp>
        <p:nvSpPr>
          <p:cNvPr id="121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type="tx" showMasterSp="0" showMasterPhAnim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" name="Slide Number"/>
          <p:cNvSpPr txBox="1"/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pPr/>
            <a:fld id="{86CB4B4D-7CA3-9044-876B-883B54F8677D}" type="slidenum"/>
          </a:p>
        </p:txBody>
      </p:sp>
    </p:spTree>
  </p:cSld>
  <p:clrMapOvr>
    <a:masterClrMapping/>
  </p:clrMapOvr>
  <p:transition xmlns:p14="http://schemas.microsoft.com/office/powerpoint/2010/main" spd="med" advClick="1"/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image" Target="../media/image1.jpeg"/><Relationship Id="rId3" Type="http://schemas.openxmlformats.org/officeDocument/2006/relationships/slideLayout" Target="../slideLayouts/slideLayout1.xml"/><Relationship Id="rId4" Type="http://schemas.openxmlformats.org/officeDocument/2006/relationships/slideLayout" Target="../slideLayouts/slideLayout2.xml"/><Relationship Id="rId5" Type="http://schemas.openxmlformats.org/officeDocument/2006/relationships/slideLayout" Target="../slideLayouts/slideLayout3.xml"/><Relationship Id="rId6" Type="http://schemas.openxmlformats.org/officeDocument/2006/relationships/slideLayout" Target="../slideLayouts/slideLayout4.xml"/><Relationship Id="rId7" Type="http://schemas.openxmlformats.org/officeDocument/2006/relationships/slideLayout" Target="../slideLayouts/slideLayout5.xml"/><Relationship Id="rId8" Type="http://schemas.openxmlformats.org/officeDocument/2006/relationships/slideLayout" Target="../slideLayouts/slideLayout6.xml"/><Relationship Id="rId9" Type="http://schemas.openxmlformats.org/officeDocument/2006/relationships/slideLayout" Target="../slideLayouts/slideLayout7.xml"/><Relationship Id="rId10" Type="http://schemas.openxmlformats.org/officeDocument/2006/relationships/slideLayout" Target="../slideLayouts/slideLayout8.xml"/><Relationship Id="rId11" Type="http://schemas.openxmlformats.org/officeDocument/2006/relationships/slideLayout" Target="../slideLayouts/slideLayout9.xml"/><Relationship Id="rId12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1.xml"/><Relationship Id="rId14" Type="http://schemas.openxmlformats.org/officeDocument/2006/relationships/slideLayout" Target="../slideLayouts/slideLayout12.xml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>
  <p:cSld>
    <p:bg>
      <p:bgPr>
        <a:blipFill rotWithShape="1">
          <a:blip r:embed="rId2"/>
          <a:srcRect l="0" t="0" r="0" b="0"/>
          <a:stretch>
            <a:fillRect/>
          </a:stretch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"/>
          <p:cNvSpPr/>
          <p:nvPr/>
        </p:nvSpPr>
        <p:spPr>
          <a:xfrm>
            <a:off x="952500" y="30607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3" name="Line"/>
          <p:cNvSpPr/>
          <p:nvPr/>
        </p:nvSpPr>
        <p:spPr>
          <a:xfrm>
            <a:off x="952500" y="889000"/>
            <a:ext cx="22494922" cy="0"/>
          </a:xfrm>
          <a:prstGeom prst="line">
            <a:avLst/>
          </a:prstGeom>
          <a:ln w="12700">
            <a:solidFill>
              <a:srgbClr val="444444">
                <a:alpha val="30000"/>
              </a:srgbClr>
            </a:solidFill>
            <a:miter lim="400000"/>
          </a:ln>
        </p:spPr>
        <p:txBody>
          <a:bodyPr lIns="50800" tIns="50800" rIns="50800" bIns="50800" anchor="ctr"/>
          <a:lstStyle/>
          <a:p>
            <a:pPr algn="l" defTabSz="457200">
              <a:defRPr sz="1200">
                <a:solidFill>
                  <a:srgbClr val="000000"/>
                </a:solidFill>
                <a:latin typeface="Helvetica"/>
                <a:ea typeface="Helvetica"/>
                <a:cs typeface="Helvetica"/>
                <a:sym typeface="Helvetica"/>
              </a:defRPr>
            </a:pPr>
          </a:p>
        </p:txBody>
      </p:sp>
      <p:sp>
        <p:nvSpPr>
          <p:cNvPr id="4" name="Title Text"/>
          <p:cNvSpPr txBox="1"/>
          <p:nvPr>
            <p:ph type="title"/>
          </p:nvPr>
        </p:nvSpPr>
        <p:spPr>
          <a:xfrm>
            <a:off x="952500" y="1143000"/>
            <a:ext cx="22479000" cy="16637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Title Text</a:t>
            </a:r>
          </a:p>
        </p:txBody>
      </p:sp>
      <p:sp>
        <p:nvSpPr>
          <p:cNvPr id="5" name="Body Level One…"/>
          <p:cNvSpPr txBox="1"/>
          <p:nvPr>
            <p:ph type="body" idx="1"/>
          </p:nvPr>
        </p:nvSpPr>
        <p:spPr>
          <a:xfrm>
            <a:off x="952500" y="3695700"/>
            <a:ext cx="22479000" cy="857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lIns="50800" tIns="50800" rIns="50800" bIns="50800" anchor="ctr">
            <a:normAutofit fontScale="100000" lnSpcReduction="0"/>
          </a:bodyPr>
          <a:lstStyle/>
          <a:p>
            <a:pPr/>
            <a:r>
              <a:t>Body Level One</a:t>
            </a:r>
          </a:p>
          <a:p>
            <a:pPr lvl="1"/>
            <a:r>
              <a:t>Body Level Two</a:t>
            </a:r>
          </a:p>
          <a:p>
            <a:pPr lvl="2"/>
            <a:r>
              <a:t>Body Level Three</a:t>
            </a:r>
          </a:p>
          <a:p>
            <a:pPr lvl="3"/>
            <a:r>
              <a:t>Body Level Four</a:t>
            </a:r>
          </a:p>
          <a:p>
            <a:pPr lvl="4"/>
            <a:r>
              <a:t>Body Level Five</a:t>
            </a:r>
          </a:p>
        </p:txBody>
      </p:sp>
      <p:sp>
        <p:nvSpPr>
          <p:cNvPr id="6" name="Slide Number"/>
          <p:cNvSpPr txBox="1"/>
          <p:nvPr>
            <p:ph type="sldNum" sz="quarter" idx="2"/>
          </p:nvPr>
        </p:nvSpPr>
        <p:spPr>
          <a:xfrm>
            <a:off x="11976100" y="13017500"/>
            <a:ext cx="419100" cy="5080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>
            <a:spAutoFit/>
          </a:bodyPr>
          <a:lstStyle>
            <a:lvl1pPr>
              <a:defRPr sz="2400">
                <a:solidFill>
                  <a:srgbClr val="4C4946"/>
                </a:solidFill>
              </a:defRPr>
            </a:lvl1pPr>
          </a:lstStyle>
          <a:p>
            <a:pPr/>
            <a:fld id="{86CB4B4D-7CA3-9044-876B-883B54F8677D}" type="slidenum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</p:sldLayoutIdLst>
  <p:transition xmlns:p14="http://schemas.microsoft.com/office/powerpoint/2010/main" spd="med" advClick="1"/>
  <p:txStyles>
    <p:titleStyle>
      <a:lvl1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1pPr>
      <a:lvl2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2pPr>
      <a:lvl3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3pPr>
      <a:lvl4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4pPr>
      <a:lvl5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5pPr>
      <a:lvl6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6pPr>
      <a:lvl7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7pPr>
      <a:lvl8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8pPr>
      <a:lvl9pPr marL="0" marR="0" indent="0" algn="ctr" defTabSz="825500" rtl="0" latinLnBrk="0">
        <a:lnSpc>
          <a:spcPct val="90000"/>
        </a:lnSpc>
        <a:spcBef>
          <a:spcPts val="230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9800" u="none">
          <a:solidFill>
            <a:srgbClr val="D93E2B"/>
          </a:solidFill>
          <a:uFillTx/>
          <a:latin typeface="+mn-lt"/>
          <a:ea typeface="+mn-ea"/>
          <a:cs typeface="+mn-cs"/>
          <a:sym typeface="Bodoni SvtyTwo ITC TT-Book"/>
        </a:defRPr>
      </a:lvl9pPr>
    </p:titleStyle>
    <p:bodyStyle>
      <a:lvl1pPr marL="609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1pPr>
      <a:lvl2pPr marL="1219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2pPr>
      <a:lvl3pPr marL="1828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3pPr>
      <a:lvl4pPr marL="2438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4pPr>
      <a:lvl5pPr marL="30480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5pPr>
      <a:lvl6pPr marL="36576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6pPr>
      <a:lvl7pPr marL="42672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7pPr>
      <a:lvl8pPr marL="48768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8pPr>
      <a:lvl9pPr marL="5486400" marR="0" indent="-609600" algn="l" defTabSz="825500" rtl="0" latinLnBrk="0">
        <a:lnSpc>
          <a:spcPct val="100000"/>
        </a:lnSpc>
        <a:spcBef>
          <a:spcPts val="3400"/>
        </a:spcBef>
        <a:spcAft>
          <a:spcPts val="0"/>
        </a:spcAft>
        <a:buClr>
          <a:srgbClr val="929292"/>
        </a:buClr>
        <a:buSzPct val="60000"/>
        <a:buFont typeface="Zapf Dingbats"/>
        <a:buChar char="❖"/>
        <a:tabLst/>
        <a:defRPr b="0" baseline="0" cap="none" i="0" spc="0" strike="noStrike" sz="5000" u="none">
          <a:solidFill>
            <a:srgbClr val="414141"/>
          </a:solidFill>
          <a:uFillTx/>
          <a:latin typeface="Palatino"/>
          <a:ea typeface="Palatino"/>
          <a:cs typeface="Palatino"/>
          <a:sym typeface="Palatino"/>
        </a:defRPr>
      </a:lvl9pPr>
    </p:bodyStyle>
    <p:otherStyle>
      <a:lvl1pPr marL="0" marR="0" indent="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1pPr>
      <a:lvl2pPr marL="0" marR="0" indent="228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2pPr>
      <a:lvl3pPr marL="0" marR="0" indent="457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3pPr>
      <a:lvl4pPr marL="0" marR="0" indent="685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4pPr>
      <a:lvl5pPr marL="0" marR="0" indent="9144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5pPr>
      <a:lvl6pPr marL="0" marR="0" indent="11430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6pPr>
      <a:lvl7pPr marL="0" marR="0" indent="13716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7pPr>
      <a:lvl8pPr marL="0" marR="0" indent="16002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8pPr>
      <a:lvl9pPr marL="0" marR="0" indent="1828800" algn="ctr" defTabSz="82550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b="0" baseline="0" cap="none" i="0" spc="0" strike="noStrike" sz="2400" u="none">
          <a:solidFill>
            <a:schemeClr val="tx1"/>
          </a:solidFill>
          <a:uFillTx/>
          <a:latin typeface="+mn-lt"/>
          <a:ea typeface="+mn-ea"/>
          <a:cs typeface="+mn-cs"/>
          <a:sym typeface="Palatino"/>
        </a:defRPr>
      </a:lvl9pPr>
    </p:otherStyle>
  </p:txStyles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.xml"/></Relationships>

</file>

<file path=ppt/slides/_rels/slide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.tif"/></Relationships>

</file>

<file path=ppt/slides/_rels/slide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tif"/></Relationships>

</file>

<file path=ppt/slides/_rels/slide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tif"/></Relationships>

</file>

<file path=ppt/slides/_rels/slide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tif"/></Relationships>

</file>

<file path=ppt/slides/_rels/slide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tif"/></Relationships>

</file>

<file path=ppt/slides/_rels/slide1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tif"/></Relationships>
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tif"/></Relationships>

</file>

<file path=ppt/slides/_rels/slide1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tif"/></Relationships>

</file>

<file path=ppt/slides/_rels/slide1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tif"/></Relationships>

</file>

<file path=ppt/slides/_rels/slide1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tif"/></Relationships>

</file>

<file path=ppt/slides/_rels/slide1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tif"/></Relationships>

</file>

<file path=ppt/slides/_rels/slide1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tif"/></Relationships>

</file>

<file path=ppt/slides/_rels/slide1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tif"/></Relationships>
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1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9.tif"/></Relationships>

</file>

<file path=ppt/slides/_rels/slide2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3.png"/></Relationships>

</file>

<file path=ppt/slides/_rels/slide2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0.tif"/></Relationships>

</file>

<file path=ppt/slides/_rels/slide2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1.tif"/></Relationships>

</file>

<file path=ppt/slides/_rels/slide2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2.tif"/></Relationships>

</file>

<file path=ppt/slides/_rels/slide2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2.jpeg"/></Relationships>

</file>

<file path=ppt/slides/_rels/slide25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3.tif"/></Relationships>

</file>

<file path=ppt/slides/_rels/slide26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4.tif"/></Relationships>

</file>

<file path=ppt/slides/_rels/slide27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5.tif"/><Relationship Id="rId3" Type="http://schemas.openxmlformats.org/officeDocument/2006/relationships/image" Target="../media/image16.tif"/><Relationship Id="rId4" Type="http://schemas.openxmlformats.org/officeDocument/2006/relationships/image" Target="../media/image17.tif"/></Relationships>

</file>

<file path=ppt/slides/_rels/slide2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8.tif"/></Relationships>

</file>

<file path=ppt/slides/_rels/slide29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19.tif"/><Relationship Id="rId3" Type="http://schemas.openxmlformats.org/officeDocument/2006/relationships/image" Target="../media/image20.tif"/></Relationships>

</file>

<file path=ppt/slides/_rels/slide30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4.png"/></Relationships>

</file>

<file path=ppt/slides/_rels/slide31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5.png"/></Relationships>

</file>

<file path=ppt/slides/_rels/slide32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6.png"/></Relationships>

</file>

<file path=ppt/slides/_rels/slide33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7.png"/></Relationships>

</file>

<file path=ppt/slides/_rels/slide34.xml.rels><?xml version="1.0" encoding="UTF-8"?>
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" name="Ab Initio Protein Structure Prediction: AlphaFold"/>
          <p:cNvSpPr txBox="1"/>
          <p:nvPr>
            <p:ph type="ctrTitle"/>
          </p:nvPr>
        </p:nvSpPr>
        <p:spPr>
          <a:prstGeom prst="rect">
            <a:avLst/>
          </a:prstGeom>
        </p:spPr>
        <p:txBody>
          <a:bodyPr/>
          <a:lstStyle/>
          <a:p>
            <a:pPr/>
            <a:r>
              <a:t>Ab Initio Protein Structure Prediction: AlphaFold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Text Box 2"/>
          <p:cNvSpPr txBox="1"/>
          <p:nvPr/>
        </p:nvSpPr>
        <p:spPr>
          <a:xfrm>
            <a:off x="4635851" y="621751"/>
            <a:ext cx="13255546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Ab initio Protein Structure Prediction</a:t>
            </a:r>
          </a:p>
        </p:txBody>
      </p:sp>
      <p:pic>
        <p:nvPicPr>
          <p:cNvPr id="140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24571" y="4207539"/>
            <a:ext cx="4149727" cy="6343651"/>
          </a:xfrm>
          <a:prstGeom prst="rect">
            <a:avLst/>
          </a:prstGeom>
          <a:ln w="12700">
            <a:miter lim="400000"/>
          </a:ln>
        </p:spPr>
      </p:pic>
      <p:sp>
        <p:nvSpPr>
          <p:cNvPr id="141" name="Text Box 3"/>
          <p:cNvSpPr txBox="1"/>
          <p:nvPr/>
        </p:nvSpPr>
        <p:spPr>
          <a:xfrm>
            <a:off x="2199012" y="3759609"/>
            <a:ext cx="11296969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Ab initio prediction before AlphaFold</a:t>
            </a:r>
          </a:p>
        </p:txBody>
      </p:sp>
      <p:sp>
        <p:nvSpPr>
          <p:cNvPr id="142" name="Text Box 3"/>
          <p:cNvSpPr txBox="1"/>
          <p:nvPr/>
        </p:nvSpPr>
        <p:spPr>
          <a:xfrm>
            <a:off x="2199012" y="5592063"/>
            <a:ext cx="12346802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Ab initio prediction: Predicting Contacts</a:t>
            </a:r>
          </a:p>
        </p:txBody>
      </p:sp>
      <p:sp>
        <p:nvSpPr>
          <p:cNvPr id="143" name="Text Box 3"/>
          <p:cNvSpPr txBox="1"/>
          <p:nvPr/>
        </p:nvSpPr>
        <p:spPr>
          <a:xfrm>
            <a:off x="2199012" y="7424516"/>
            <a:ext cx="3765670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1</a:t>
            </a:r>
          </a:p>
        </p:txBody>
      </p:sp>
      <p:sp>
        <p:nvSpPr>
          <p:cNvPr id="144" name="Text Box 3"/>
          <p:cNvSpPr txBox="1"/>
          <p:nvPr/>
        </p:nvSpPr>
        <p:spPr>
          <a:xfrm>
            <a:off x="2199012" y="9256970"/>
            <a:ext cx="3765670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Text Box 2"/>
          <p:cNvSpPr txBox="1"/>
          <p:nvPr/>
        </p:nvSpPr>
        <p:spPr>
          <a:xfrm>
            <a:off x="4635851" y="621751"/>
            <a:ext cx="13255546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Ab initio Protein Structure Prediction</a:t>
            </a:r>
          </a:p>
        </p:txBody>
      </p:sp>
      <p:pic>
        <p:nvPicPr>
          <p:cNvPr id="147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24571" y="4207539"/>
            <a:ext cx="4149727" cy="6343651"/>
          </a:xfrm>
          <a:prstGeom prst="rect">
            <a:avLst/>
          </a:prstGeom>
          <a:ln w="12700">
            <a:miter lim="400000"/>
          </a:ln>
        </p:spPr>
      </p:pic>
      <p:sp>
        <p:nvSpPr>
          <p:cNvPr id="148" name="Text Box 3"/>
          <p:cNvSpPr txBox="1"/>
          <p:nvPr/>
        </p:nvSpPr>
        <p:spPr>
          <a:xfrm>
            <a:off x="2199012" y="3759609"/>
            <a:ext cx="11296969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Ab initio prediction before AlphaFold</a:t>
            </a:r>
          </a:p>
        </p:txBody>
      </p:sp>
      <p:sp>
        <p:nvSpPr>
          <p:cNvPr id="149" name="Text Box 3"/>
          <p:cNvSpPr txBox="1"/>
          <p:nvPr/>
        </p:nvSpPr>
        <p:spPr>
          <a:xfrm>
            <a:off x="2199012" y="5592063"/>
            <a:ext cx="12346802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Ab initio prediction: Predicting Contacts</a:t>
            </a:r>
          </a:p>
        </p:txBody>
      </p:sp>
      <p:sp>
        <p:nvSpPr>
          <p:cNvPr id="150" name="Text Box 3"/>
          <p:cNvSpPr txBox="1"/>
          <p:nvPr/>
        </p:nvSpPr>
        <p:spPr>
          <a:xfrm>
            <a:off x="2199012" y="7424516"/>
            <a:ext cx="3765670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1</a:t>
            </a:r>
          </a:p>
        </p:txBody>
      </p:sp>
      <p:sp>
        <p:nvSpPr>
          <p:cNvPr id="151" name="Text Box 3"/>
          <p:cNvSpPr txBox="1"/>
          <p:nvPr/>
        </p:nvSpPr>
        <p:spPr>
          <a:xfrm>
            <a:off x="2199012" y="9256970"/>
            <a:ext cx="3765670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409950" y="1997"/>
            <a:ext cx="17564100" cy="13716001"/>
          </a:xfrm>
          <a:prstGeom prst="rect">
            <a:avLst/>
          </a:prstGeom>
          <a:ln w="12700">
            <a:miter lim="400000"/>
          </a:ln>
        </p:spPr>
      </p:pic>
      <p:sp>
        <p:nvSpPr>
          <p:cNvPr id="154" name="Rectangle"/>
          <p:cNvSpPr/>
          <p:nvPr/>
        </p:nvSpPr>
        <p:spPr>
          <a:xfrm>
            <a:off x="3488472" y="3947113"/>
            <a:ext cx="11877687" cy="3975355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55" name="Rectangle"/>
          <p:cNvSpPr/>
          <p:nvPr/>
        </p:nvSpPr>
        <p:spPr>
          <a:xfrm>
            <a:off x="5674309" y="2477665"/>
            <a:ext cx="1270001" cy="143151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56" name="Rectangle"/>
          <p:cNvSpPr/>
          <p:nvPr/>
        </p:nvSpPr>
        <p:spPr>
          <a:xfrm>
            <a:off x="15547402" y="4070417"/>
            <a:ext cx="391548" cy="4572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57" name="Circle"/>
          <p:cNvSpPr/>
          <p:nvPr/>
        </p:nvSpPr>
        <p:spPr>
          <a:xfrm>
            <a:off x="15619352" y="4159895"/>
            <a:ext cx="279401" cy="278246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58" name="3"/>
          <p:cNvSpPr txBox="1"/>
          <p:nvPr/>
        </p:nvSpPr>
        <p:spPr>
          <a:xfrm>
            <a:off x="15635227" y="4057717"/>
            <a:ext cx="24765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100"/>
            </a:lvl1pPr>
          </a:lstStyle>
          <a:p>
            <a:pPr/>
            <a:r>
              <a:t>3</a:t>
            </a:r>
          </a:p>
        </p:txBody>
      </p:sp>
      <p:sp>
        <p:nvSpPr>
          <p:cNvPr id="159" name="Rectangle"/>
          <p:cNvSpPr/>
          <p:nvPr/>
        </p:nvSpPr>
        <p:spPr>
          <a:xfrm>
            <a:off x="3680920" y="8126141"/>
            <a:ext cx="391547" cy="365926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60" name="Circle"/>
          <p:cNvSpPr/>
          <p:nvPr/>
        </p:nvSpPr>
        <p:spPr>
          <a:xfrm>
            <a:off x="3736993" y="8182681"/>
            <a:ext cx="279401" cy="278247"/>
          </a:xfrm>
          <a:prstGeom prst="ellipse">
            <a:avLst/>
          </a:prstGeom>
          <a:solidFill>
            <a:srgbClr val="FFFFFF"/>
          </a:solidFill>
          <a:ln w="12700">
            <a:solidFill>
              <a:srgbClr val="000000"/>
            </a:solidFill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61" name="4"/>
          <p:cNvSpPr txBox="1"/>
          <p:nvPr/>
        </p:nvSpPr>
        <p:spPr>
          <a:xfrm>
            <a:off x="3752868" y="8080504"/>
            <a:ext cx="247651" cy="4572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2100"/>
            </a:lvl1pPr>
          </a:lstStyle>
          <a:p>
            <a:pPr/>
            <a:r>
              <a:t>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177051" y="1526962"/>
            <a:ext cx="18029898" cy="11978599"/>
          </a:xfrm>
          <a:prstGeom prst="rect">
            <a:avLst/>
          </a:prstGeom>
          <a:ln w="12700">
            <a:miter lim="400000"/>
          </a:ln>
        </p:spPr>
      </p:pic>
      <p:sp>
        <p:nvSpPr>
          <p:cNvPr id="164" name="Rectangle 2"/>
          <p:cNvSpPr txBox="1"/>
          <p:nvPr/>
        </p:nvSpPr>
        <p:spPr>
          <a:xfrm>
            <a:off x="5000046" y="85500"/>
            <a:ext cx="16276321" cy="119436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tIns="91439" bIns="91439" anchor="ctr">
            <a:spAutoFit/>
          </a:bodyPr>
          <a:lstStyle>
            <a:lvl1pPr defTabSz="914400">
              <a:defRPr sz="7200">
                <a:solidFill>
                  <a:srgbClr val="FF2936"/>
                </a:solidFill>
                <a:latin typeface="Arial"/>
                <a:ea typeface="Arial"/>
                <a:cs typeface="Arial"/>
                <a:sym typeface="Arial"/>
              </a:defRPr>
            </a:lvl1pPr>
          </a:lstStyle>
          <a:p>
            <a:pPr/>
            <a:r>
              <a:t>Fragment based methods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832350" y="2628900"/>
            <a:ext cx="14884400" cy="8458200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550" y="3457718"/>
            <a:ext cx="24384000" cy="6800564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0" name="Text Box 2"/>
          <p:cNvSpPr txBox="1"/>
          <p:nvPr/>
        </p:nvSpPr>
        <p:spPr>
          <a:xfrm>
            <a:off x="4635851" y="621751"/>
            <a:ext cx="13255546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Ab initio Protein Structure Prediction</a:t>
            </a:r>
          </a:p>
        </p:txBody>
      </p:sp>
      <p:pic>
        <p:nvPicPr>
          <p:cNvPr id="171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24571" y="4207539"/>
            <a:ext cx="4149727" cy="6343651"/>
          </a:xfrm>
          <a:prstGeom prst="rect">
            <a:avLst/>
          </a:prstGeom>
          <a:ln w="12700">
            <a:miter lim="400000"/>
          </a:ln>
        </p:spPr>
      </p:pic>
      <p:sp>
        <p:nvSpPr>
          <p:cNvPr id="172" name="Text Box 3"/>
          <p:cNvSpPr txBox="1"/>
          <p:nvPr/>
        </p:nvSpPr>
        <p:spPr>
          <a:xfrm>
            <a:off x="2199012" y="3759609"/>
            <a:ext cx="11296969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Ab initio prediction before AlphaFold</a:t>
            </a:r>
          </a:p>
        </p:txBody>
      </p:sp>
      <p:sp>
        <p:nvSpPr>
          <p:cNvPr id="173" name="Text Box 3"/>
          <p:cNvSpPr txBox="1"/>
          <p:nvPr/>
        </p:nvSpPr>
        <p:spPr>
          <a:xfrm>
            <a:off x="2199012" y="5592063"/>
            <a:ext cx="12346802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Ab initio prediction: Predicting Contacts</a:t>
            </a:r>
          </a:p>
        </p:txBody>
      </p:sp>
      <p:sp>
        <p:nvSpPr>
          <p:cNvPr id="174" name="Text Box 3"/>
          <p:cNvSpPr txBox="1"/>
          <p:nvPr/>
        </p:nvSpPr>
        <p:spPr>
          <a:xfrm>
            <a:off x="2199012" y="7424516"/>
            <a:ext cx="3765670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1</a:t>
            </a:r>
          </a:p>
        </p:txBody>
      </p:sp>
      <p:sp>
        <p:nvSpPr>
          <p:cNvPr id="175" name="Text Box 3"/>
          <p:cNvSpPr txBox="1"/>
          <p:nvPr/>
        </p:nvSpPr>
        <p:spPr>
          <a:xfrm>
            <a:off x="2199012" y="9256970"/>
            <a:ext cx="3765670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90850" y="3259547"/>
            <a:ext cx="18402300" cy="7200901"/>
          </a:xfrm>
          <a:prstGeom prst="rect">
            <a:avLst/>
          </a:prstGeom>
          <a:ln w="12700">
            <a:miter lim="400000"/>
          </a:ln>
        </p:spPr>
      </p:pic>
      <p:sp>
        <p:nvSpPr>
          <p:cNvPr id="178" name="Predicting residue contacts"/>
          <p:cNvSpPr txBox="1"/>
          <p:nvPr/>
        </p:nvSpPr>
        <p:spPr>
          <a:xfrm>
            <a:off x="7309063" y="406400"/>
            <a:ext cx="9346774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1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Predicting residue contacts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0" name="Image" descr="Image"/>
          <p:cNvPicPr>
            <a:picLocks noChangeAspect="1"/>
          </p:cNvPicPr>
          <p:nvPr/>
        </p:nvPicPr>
        <p:blipFill>
          <a:blip r:embed="rId2">
            <a:extLst/>
          </a:blip>
          <a:srcRect l="62758" t="24528" r="0" b="38758"/>
          <a:stretch>
            <a:fillRect/>
          </a:stretch>
        </p:blipFill>
        <p:spPr>
          <a:xfrm>
            <a:off x="1471576" y="3730454"/>
            <a:ext cx="6853274" cy="2643629"/>
          </a:xfrm>
          <a:prstGeom prst="rect">
            <a:avLst/>
          </a:prstGeom>
          <a:ln w="12700">
            <a:miter lim="400000"/>
          </a:ln>
        </p:spPr>
      </p:pic>
      <p:sp>
        <p:nvSpPr>
          <p:cNvPr id="181" name="Predicting residue contacts"/>
          <p:cNvSpPr txBox="1"/>
          <p:nvPr/>
        </p:nvSpPr>
        <p:spPr>
          <a:xfrm>
            <a:off x="7309063" y="406400"/>
            <a:ext cx="9346774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1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Predicting residue contacts</a:t>
            </a:r>
          </a:p>
        </p:txBody>
      </p:sp>
      <p:sp>
        <p:nvSpPr>
          <p:cNvPr id="182" name="2. Compute “mean” sequence and covariance matrix:"/>
          <p:cNvSpPr txBox="1"/>
          <p:nvPr/>
        </p:nvSpPr>
        <p:spPr>
          <a:xfrm>
            <a:off x="11332864" y="2844800"/>
            <a:ext cx="8792172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/>
            </a:lvl1pPr>
          </a:lstStyle>
          <a:p>
            <a:pPr/>
            <a:r>
              <a:t>2. Compute “mean” sequence and covariance matrix:</a:t>
            </a:r>
          </a:p>
        </p:txBody>
      </p:sp>
      <p:sp>
        <p:nvSpPr>
          <p:cNvPr id="183" name="Equation"/>
          <p:cNvSpPr txBox="1"/>
          <p:nvPr/>
        </p:nvSpPr>
        <p:spPr>
          <a:xfrm>
            <a:off x="11660305" y="4110935"/>
            <a:ext cx="2193690" cy="115073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bar>
                    <m:bar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pos m:val="top"/>
                    </m:barPr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</m:ba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den>
                  </m:f>
                  <m:limUpp>
                    <m:e>
                      <m:limLow>
                        <m:e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lim>
                      </m:limLow>
                    </m:e>
                    <m:li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lim>
                  </m:limUpp>
                  <m:sSub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184" name="Equation"/>
          <p:cNvSpPr txBox="1"/>
          <p:nvPr/>
        </p:nvSpPr>
        <p:spPr>
          <a:xfrm>
            <a:off x="969598" y="3893210"/>
            <a:ext cx="359504" cy="36698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b>
                  </m:sSub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185" name="Equation"/>
          <p:cNvSpPr txBox="1"/>
          <p:nvPr/>
        </p:nvSpPr>
        <p:spPr>
          <a:xfrm>
            <a:off x="969598" y="6001410"/>
            <a:ext cx="455589" cy="3713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186" name="Equation"/>
          <p:cNvSpPr txBox="1"/>
          <p:nvPr/>
        </p:nvSpPr>
        <p:spPr>
          <a:xfrm>
            <a:off x="11504548" y="6168335"/>
            <a:ext cx="7051804" cy="1150730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bar>
                    <m:bar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pos m:val="top"/>
                    </m:barPr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e>
                  </m:ba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C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M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bar>
                    <m:bar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pos m:val="top"/>
                    </m:barPr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</m:ba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den>
                  </m:f>
                  <m:limUpp>
                    <m:e>
                      <m:limLow>
                        <m:e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lim>
                      </m:limLow>
                    </m:e>
                    <m:li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lim>
                  </m:limUpp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-</m:t>
                  </m:r>
                  <m:bar>
                    <m:bar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pos m:val="top"/>
                    </m:barPr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</m:bar>
                  <m:sSup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e>
                    <m: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sup>
                  </m:sSup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-</m:t>
                  </m:r>
                  <m:bar>
                    <m:bar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pos m:val="top"/>
                    </m:barPr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</m:ba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187" name="1. Given a multiple sequence alignment (MSA):"/>
          <p:cNvSpPr txBox="1"/>
          <p:nvPr/>
        </p:nvSpPr>
        <p:spPr>
          <a:xfrm>
            <a:off x="1167308" y="2578100"/>
            <a:ext cx="7965084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/>
            </a:lvl1pPr>
          </a:lstStyle>
          <a:p>
            <a:pPr/>
            <a:r>
              <a:t>1. Given a multiple sequence alignment (MSA):</a:t>
            </a:r>
          </a:p>
        </p:txBody>
      </p:sp>
      <p:sp>
        <p:nvSpPr>
          <p:cNvPr id="188" name="3. Compute contact J(i,j)"/>
          <p:cNvSpPr txBox="1"/>
          <p:nvPr/>
        </p:nvSpPr>
        <p:spPr>
          <a:xfrm>
            <a:off x="11400333" y="7950200"/>
            <a:ext cx="4136034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/>
            </a:lvl1pPr>
          </a:lstStyle>
          <a:p>
            <a:pPr/>
            <a:r>
              <a:t>3. Compute contact J(i,j)</a:t>
            </a:r>
          </a:p>
        </p:txBody>
      </p:sp>
      <p:sp>
        <p:nvSpPr>
          <p:cNvPr id="189" name="Equation"/>
          <p:cNvSpPr txBox="1"/>
          <p:nvPr/>
        </p:nvSpPr>
        <p:spPr>
          <a:xfrm>
            <a:off x="11577867" y="9548774"/>
            <a:ext cx="2587166" cy="358852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J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i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j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C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i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j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?</m:t>
                  </m: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03643" y="1428882"/>
            <a:ext cx="7431734" cy="11395325"/>
          </a:xfrm>
          <a:prstGeom prst="rect">
            <a:avLst/>
          </a:prstGeom>
          <a:ln w="12700">
            <a:miter lim="400000"/>
          </a:ln>
        </p:spPr>
      </p:pic>
      <p:sp>
        <p:nvSpPr>
          <p:cNvPr id="192" name="Square"/>
          <p:cNvSpPr/>
          <p:nvPr/>
        </p:nvSpPr>
        <p:spPr>
          <a:xfrm>
            <a:off x="16304062" y="1404631"/>
            <a:ext cx="1270001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93" name="Square"/>
          <p:cNvSpPr/>
          <p:nvPr/>
        </p:nvSpPr>
        <p:spPr>
          <a:xfrm>
            <a:off x="16304062" y="5828787"/>
            <a:ext cx="1270001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94" name="Predicting residue contacts"/>
          <p:cNvSpPr txBox="1"/>
          <p:nvPr/>
        </p:nvSpPr>
        <p:spPr>
          <a:xfrm>
            <a:off x="7626563" y="-114300"/>
            <a:ext cx="9346774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1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Predicting residue contacts</a:t>
            </a:r>
          </a:p>
        </p:txBody>
      </p:sp>
      <p:sp>
        <p:nvSpPr>
          <p:cNvPr id="195" name="No! We need to pay attention to indirect effects:"/>
          <p:cNvSpPr txBox="1"/>
          <p:nvPr/>
        </p:nvSpPr>
        <p:spPr>
          <a:xfrm>
            <a:off x="1091207" y="1899932"/>
            <a:ext cx="8752286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/>
            </a:lvl1pPr>
          </a:lstStyle>
          <a:p>
            <a:pPr/>
            <a:r>
              <a:t>No! We need to pay attention to indirect effects: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03643" y="1428882"/>
            <a:ext cx="7431734" cy="11395325"/>
          </a:xfrm>
          <a:prstGeom prst="rect">
            <a:avLst/>
          </a:prstGeom>
          <a:ln w="12700">
            <a:miter lim="400000"/>
          </a:ln>
        </p:spPr>
      </p:pic>
      <p:sp>
        <p:nvSpPr>
          <p:cNvPr id="198" name="Square"/>
          <p:cNvSpPr/>
          <p:nvPr/>
        </p:nvSpPr>
        <p:spPr>
          <a:xfrm>
            <a:off x="16304062" y="1404631"/>
            <a:ext cx="1270001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199" name="Square"/>
          <p:cNvSpPr/>
          <p:nvPr/>
        </p:nvSpPr>
        <p:spPr>
          <a:xfrm>
            <a:off x="16304062" y="5828787"/>
            <a:ext cx="1270001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00" name="Predicting residue contacts"/>
          <p:cNvSpPr txBox="1"/>
          <p:nvPr/>
        </p:nvSpPr>
        <p:spPr>
          <a:xfrm>
            <a:off x="7626563" y="-114300"/>
            <a:ext cx="9346774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1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Predicting residue contacts</a:t>
            </a:r>
          </a:p>
        </p:txBody>
      </p:sp>
      <p:sp>
        <p:nvSpPr>
          <p:cNvPr id="201" name="No! We need to pay attention to indirect effects:"/>
          <p:cNvSpPr txBox="1"/>
          <p:nvPr/>
        </p:nvSpPr>
        <p:spPr>
          <a:xfrm>
            <a:off x="1091207" y="1899932"/>
            <a:ext cx="8752286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/>
            </a:lvl1pPr>
          </a:lstStyle>
          <a:p>
            <a:pPr/>
            <a:r>
              <a:t>No! We need to pay attention to indirect effects:</a:t>
            </a:r>
          </a:p>
        </p:txBody>
      </p:sp>
      <p:sp>
        <p:nvSpPr>
          <p:cNvPr id="202" name="Each sequence   in the MSA is drawn from a multivariate Gaussian distribution…"/>
          <p:cNvSpPr txBox="1"/>
          <p:nvPr/>
        </p:nvSpPr>
        <p:spPr>
          <a:xfrm>
            <a:off x="1152921" y="3967468"/>
            <a:ext cx="14713370" cy="1191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Each sequence </a:t>
            </a:r>
            <a14:m>
              <m:oMath>
                <m:sSub>
                  <m:e>
                    <m:r>
                      <a:rPr xmlns:a="http://schemas.openxmlformats.org/drawingml/2006/main" sz="35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X</m:t>
                    </m:r>
                  </m:e>
                  <m:sub>
                    <m:r>
                      <a:rPr xmlns:a="http://schemas.openxmlformats.org/drawingml/2006/main" sz="35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i</m:t>
                    </m:r>
                  </m:sub>
                </m:sSub>
              </m:oMath>
            </a14:m>
            <a:r>
              <a:t> in the MSA is drawn from a multivariate Gaussian distribution </a:t>
            </a:r>
          </a:p>
          <a:p>
            <a:pPr algn="l"/>
            <a:r>
              <a:t>characterized by a mean vector </a:t>
            </a:r>
            <a14:m>
              <m:oMath>
                <m:r>
                  <m:rPr>
                    <m:sty m:val="bi"/>
                  </m:rP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μ</m:t>
                </m:r>
              </m:oMath>
            </a14:m>
            <a:r>
              <a:t> and a covariance matrix </a:t>
            </a:r>
            <a14:m>
              <m:oMath>
                <m:r>
                  <m:rPr>
                    <m:sty m:val="p"/>
                  </m:rP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Σ</m:t>
                </m:r>
              </m:oMath>
            </a14:m>
            <a:r>
              <a:t>, with the probability:</a:t>
            </a:r>
          </a:p>
        </p:txBody>
      </p:sp>
      <p:sp>
        <p:nvSpPr>
          <p:cNvPr id="203" name="Gaussian model:"/>
          <p:cNvSpPr txBox="1"/>
          <p:nvPr/>
        </p:nvSpPr>
        <p:spPr>
          <a:xfrm>
            <a:off x="1312267" y="2933700"/>
            <a:ext cx="2823766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/>
            </a:lvl1pPr>
          </a:lstStyle>
          <a:p>
            <a:pPr/>
            <a:r>
              <a:t>Gaussian model:</a:t>
            </a:r>
          </a:p>
        </p:txBody>
      </p:sp>
      <p:sp>
        <p:nvSpPr>
          <p:cNvPr id="204" name="Equation"/>
          <p:cNvSpPr txBox="1"/>
          <p:nvPr/>
        </p:nvSpPr>
        <p:spPr>
          <a:xfrm>
            <a:off x="2530973" y="5431028"/>
            <a:ext cx="9606554" cy="9997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P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|</m:t>
                  </m:r>
                  <m:r>
                    <m:rPr>
                      <m:sty m:val="bi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μ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Σ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π</m:t>
                  </m:r>
                  <m:sSup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e>
                    <m: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num>
                        <m:den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sup>
                  </m:sSup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|</m:t>
                  </m:r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Σ</m:t>
                  </m:r>
                  <m:sSup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e>
                    <m: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sup>
                  </m:sSup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exp</m:t>
                  </m:r>
                  <m:d>
                    <m:d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e>
                          <m:r>
                            <m:rPr>
                              <m:nor/>
                              <m:sty m:val="b"/>
                            </m:r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m:rPr>
                          <m:sty m:val="bi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sSup>
                        <m:e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  <m:sSup>
                        <m:e>
                          <m:r>
                            <m:rPr>
                              <m:sty m:val="p"/>
                            </m:r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e>
                          <m:r>
                            <m:rPr>
                              <m:nor/>
                              <m:sty m:val="b"/>
                            </m:r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m:rPr>
                          <m:sty m:val="bi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e>
                  </m:d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03643" y="1428882"/>
            <a:ext cx="7431734" cy="11395325"/>
          </a:xfrm>
          <a:prstGeom prst="rect">
            <a:avLst/>
          </a:prstGeom>
          <a:ln w="12700">
            <a:miter lim="400000"/>
          </a:ln>
        </p:spPr>
      </p:pic>
      <p:sp>
        <p:nvSpPr>
          <p:cNvPr id="207" name="Square"/>
          <p:cNvSpPr/>
          <p:nvPr/>
        </p:nvSpPr>
        <p:spPr>
          <a:xfrm>
            <a:off x="16304062" y="1404631"/>
            <a:ext cx="1270001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08" name="Square"/>
          <p:cNvSpPr/>
          <p:nvPr/>
        </p:nvSpPr>
        <p:spPr>
          <a:xfrm>
            <a:off x="16304062" y="5828787"/>
            <a:ext cx="1270001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09" name="Predicting residue contacts"/>
          <p:cNvSpPr txBox="1"/>
          <p:nvPr/>
        </p:nvSpPr>
        <p:spPr>
          <a:xfrm>
            <a:off x="7626563" y="-114300"/>
            <a:ext cx="9346774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1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Predicting residue contacts</a:t>
            </a:r>
          </a:p>
        </p:txBody>
      </p:sp>
      <p:sp>
        <p:nvSpPr>
          <p:cNvPr id="210" name="No! We need to pay attention to indirect effects:"/>
          <p:cNvSpPr txBox="1"/>
          <p:nvPr/>
        </p:nvSpPr>
        <p:spPr>
          <a:xfrm>
            <a:off x="1091207" y="1899932"/>
            <a:ext cx="8752286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/>
            </a:lvl1pPr>
          </a:lstStyle>
          <a:p>
            <a:pPr/>
            <a:r>
              <a:t>No! We need to pay attention to indirect effects:</a:t>
            </a:r>
          </a:p>
        </p:txBody>
      </p:sp>
      <p:sp>
        <p:nvSpPr>
          <p:cNvPr id="211" name="Each sequence   in the MSA is drawn from a multivariate Gaussian distribution…"/>
          <p:cNvSpPr txBox="1"/>
          <p:nvPr/>
        </p:nvSpPr>
        <p:spPr>
          <a:xfrm>
            <a:off x="1152921" y="3967468"/>
            <a:ext cx="14713370" cy="1191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Each sequence </a:t>
            </a:r>
            <a14:m>
              <m:oMath>
                <m:sSub>
                  <m:e>
                    <m:r>
                      <a:rPr xmlns:a="http://schemas.openxmlformats.org/drawingml/2006/main" sz="35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X</m:t>
                    </m:r>
                  </m:e>
                  <m:sub>
                    <m:r>
                      <a:rPr xmlns:a="http://schemas.openxmlformats.org/drawingml/2006/main" sz="35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i</m:t>
                    </m:r>
                  </m:sub>
                </m:sSub>
              </m:oMath>
            </a14:m>
            <a:r>
              <a:t> in the MSA is drawn from a multivariate Gaussian distribution </a:t>
            </a:r>
          </a:p>
          <a:p>
            <a:pPr algn="l"/>
            <a:r>
              <a:t>characterized by a mean vector </a:t>
            </a:r>
            <a14:m>
              <m:oMath>
                <m:r>
                  <m:rPr>
                    <m:sty m:val="bi"/>
                  </m:rP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μ</m:t>
                </m:r>
              </m:oMath>
            </a14:m>
            <a:r>
              <a:t> and a covariance matrix </a:t>
            </a:r>
            <a14:m>
              <m:oMath>
                <m:r>
                  <m:rPr>
                    <m:sty m:val="p"/>
                  </m:rP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Σ</m:t>
                </m:r>
              </m:oMath>
            </a14:m>
            <a:r>
              <a:t>, with the probability:</a:t>
            </a:r>
          </a:p>
        </p:txBody>
      </p:sp>
      <p:sp>
        <p:nvSpPr>
          <p:cNvPr id="212" name="Gaussian model:"/>
          <p:cNvSpPr txBox="1"/>
          <p:nvPr/>
        </p:nvSpPr>
        <p:spPr>
          <a:xfrm>
            <a:off x="1312267" y="2933700"/>
            <a:ext cx="2823766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/>
            </a:lvl1pPr>
          </a:lstStyle>
          <a:p>
            <a:pPr/>
            <a:r>
              <a:t>Gaussian model:</a:t>
            </a:r>
          </a:p>
        </p:txBody>
      </p:sp>
      <p:sp>
        <p:nvSpPr>
          <p:cNvPr id="213" name="Equation"/>
          <p:cNvSpPr txBox="1"/>
          <p:nvPr/>
        </p:nvSpPr>
        <p:spPr>
          <a:xfrm>
            <a:off x="2530973" y="5431028"/>
            <a:ext cx="9606554" cy="9997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P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|</m:t>
                  </m:r>
                  <m:r>
                    <m:rPr>
                      <m:sty m:val="bi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μ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Σ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π</m:t>
                  </m:r>
                  <m:sSup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e>
                    <m: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num>
                        <m:den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sup>
                  </m:sSup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|</m:t>
                  </m:r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Σ</m:t>
                  </m:r>
                  <m:sSup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e>
                    <m: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sup>
                  </m:sSup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exp</m:t>
                  </m:r>
                  <m:d>
                    <m:d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e>
                          <m:r>
                            <m:rPr>
                              <m:nor/>
                              <m:sty m:val="b"/>
                            </m:r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m:rPr>
                          <m:sty m:val="bi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sSup>
                        <m:e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  <m:sSup>
                        <m:e>
                          <m:r>
                            <m:rPr>
                              <m:sty m:val="p"/>
                            </m:r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e>
                          <m:r>
                            <m:rPr>
                              <m:nor/>
                              <m:sty m:val="b"/>
                            </m:r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m:rPr>
                          <m:sty m:val="bi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e>
                  </m:d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214" name="Assuming that the   sequences in the MSA are statistical independent,…"/>
          <p:cNvSpPr txBox="1"/>
          <p:nvPr/>
        </p:nvSpPr>
        <p:spPr>
          <a:xfrm>
            <a:off x="1280828" y="6964195"/>
            <a:ext cx="12894245" cy="1179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Assuming that the </a:t>
            </a:r>
            <a14:m>
              <m:oMath>
                <m: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N</m:t>
                </m:r>
              </m:oMath>
            </a14:m>
            <a:r>
              <a:t> sequences in the MSA are statistical independent, </a:t>
            </a:r>
          </a:p>
          <a:p>
            <a:pPr algn="l"/>
            <a:r>
              <a:t>the probability, or likelihood of the data under this model is given by</a:t>
            </a:r>
          </a:p>
        </p:txBody>
      </p:sp>
      <p:sp>
        <p:nvSpPr>
          <p:cNvPr id="215" name="Equation"/>
          <p:cNvSpPr txBox="1"/>
          <p:nvPr/>
        </p:nvSpPr>
        <p:spPr>
          <a:xfrm>
            <a:off x="2720445" y="8677395"/>
            <a:ext cx="5036610" cy="115113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P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M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|</m:t>
                  </m:r>
                  <m:r>
                    <m:rPr>
                      <m:sty m:val="bi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μ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Σ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limUpp>
                    <m:e>
                      <m:limLow>
                        <m:e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∏</m:t>
                          </m:r>
                        </m:e>
                        <m:li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lim>
                      </m:limLow>
                    </m:e>
                    <m:li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lim>
                  </m:limUpp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P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|</m:t>
                  </m:r>
                  <m:r>
                    <m:rPr>
                      <m:sty m:val="bi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μ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Σ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03643" y="1428882"/>
            <a:ext cx="7431734" cy="11395325"/>
          </a:xfrm>
          <a:prstGeom prst="rect">
            <a:avLst/>
          </a:prstGeom>
          <a:ln w="12700">
            <a:miter lim="400000"/>
          </a:ln>
        </p:spPr>
      </p:pic>
      <p:sp>
        <p:nvSpPr>
          <p:cNvPr id="218" name="Square"/>
          <p:cNvSpPr/>
          <p:nvPr/>
        </p:nvSpPr>
        <p:spPr>
          <a:xfrm>
            <a:off x="16304062" y="1404631"/>
            <a:ext cx="1270001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19" name="Square"/>
          <p:cNvSpPr/>
          <p:nvPr/>
        </p:nvSpPr>
        <p:spPr>
          <a:xfrm>
            <a:off x="16304062" y="5828787"/>
            <a:ext cx="1270001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20" name="Predicting residue contacts"/>
          <p:cNvSpPr txBox="1"/>
          <p:nvPr/>
        </p:nvSpPr>
        <p:spPr>
          <a:xfrm>
            <a:off x="7626563" y="-114300"/>
            <a:ext cx="9346774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1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Predicting residue contacts</a:t>
            </a:r>
          </a:p>
        </p:txBody>
      </p:sp>
      <p:sp>
        <p:nvSpPr>
          <p:cNvPr id="221" name="No! We need to pay attention to indirect effects:"/>
          <p:cNvSpPr txBox="1"/>
          <p:nvPr/>
        </p:nvSpPr>
        <p:spPr>
          <a:xfrm>
            <a:off x="1091207" y="1899932"/>
            <a:ext cx="8752286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/>
            </a:lvl1pPr>
          </a:lstStyle>
          <a:p>
            <a:pPr/>
            <a:r>
              <a:t>No! We need to pay attention to indirect effects:</a:t>
            </a:r>
          </a:p>
        </p:txBody>
      </p:sp>
      <p:sp>
        <p:nvSpPr>
          <p:cNvPr id="222" name="Each sequence   in the MSA is drawn from a multivariate Gaussian distribution…"/>
          <p:cNvSpPr txBox="1"/>
          <p:nvPr/>
        </p:nvSpPr>
        <p:spPr>
          <a:xfrm>
            <a:off x="1152921" y="3967468"/>
            <a:ext cx="14713370" cy="1191149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Each sequence </a:t>
            </a:r>
            <a14:m>
              <m:oMath>
                <m:sSub>
                  <m:e>
                    <m:r>
                      <a:rPr xmlns:a="http://schemas.openxmlformats.org/drawingml/2006/main" sz="35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X</m:t>
                    </m:r>
                  </m:e>
                  <m:sub>
                    <m:r>
                      <a:rPr xmlns:a="http://schemas.openxmlformats.org/drawingml/2006/main" sz="35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i</m:t>
                    </m:r>
                  </m:sub>
                </m:sSub>
              </m:oMath>
            </a14:m>
            <a:r>
              <a:t> in the MSA is drawn from a multivariate Gaussian distribution </a:t>
            </a:r>
          </a:p>
          <a:p>
            <a:pPr algn="l"/>
            <a:r>
              <a:t>characterized by a mean vector </a:t>
            </a:r>
            <a14:m>
              <m:oMath>
                <m:r>
                  <m:rPr>
                    <m:sty m:val="bi"/>
                  </m:rP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μ</m:t>
                </m:r>
              </m:oMath>
            </a14:m>
            <a:r>
              <a:t> and a covariance matrix </a:t>
            </a:r>
            <a14:m>
              <m:oMath>
                <m:r>
                  <m:rPr>
                    <m:sty m:val="p"/>
                  </m:rP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Σ</m:t>
                </m:r>
              </m:oMath>
            </a14:m>
            <a:r>
              <a:t>, with the probability:</a:t>
            </a:r>
          </a:p>
        </p:txBody>
      </p:sp>
      <p:sp>
        <p:nvSpPr>
          <p:cNvPr id="223" name="Gaussian model:"/>
          <p:cNvSpPr txBox="1"/>
          <p:nvPr/>
        </p:nvSpPr>
        <p:spPr>
          <a:xfrm>
            <a:off x="1312267" y="2933700"/>
            <a:ext cx="2823766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/>
            </a:lvl1pPr>
          </a:lstStyle>
          <a:p>
            <a:pPr/>
            <a:r>
              <a:t>Gaussian model:</a:t>
            </a:r>
          </a:p>
        </p:txBody>
      </p:sp>
      <p:sp>
        <p:nvSpPr>
          <p:cNvPr id="224" name="Equation"/>
          <p:cNvSpPr txBox="1"/>
          <p:nvPr/>
        </p:nvSpPr>
        <p:spPr>
          <a:xfrm>
            <a:off x="2530973" y="5431028"/>
            <a:ext cx="9606554" cy="9997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P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|</m:t>
                  </m:r>
                  <m:r>
                    <m:rPr>
                      <m:sty m:val="bi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μ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Σ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π</m:t>
                  </m:r>
                  <m:sSup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e>
                    <m: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num>
                        <m:den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sup>
                  </m:sSup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|</m:t>
                  </m:r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Σ</m:t>
                  </m:r>
                  <m:sSup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e>
                    <m: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sup>
                  </m:sSup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exp</m:t>
                  </m:r>
                  <m:d>
                    <m:d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e>
                          <m:r>
                            <m:rPr>
                              <m:nor/>
                              <m:sty m:val="b"/>
                            </m:r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m:rPr>
                          <m:sty m:val="bi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sSup>
                        <m:e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  <m:sSup>
                        <m:e>
                          <m:r>
                            <m:rPr>
                              <m:sty m:val="p"/>
                            </m:r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e>
                          <m:r>
                            <m:rPr>
                              <m:nor/>
                              <m:sty m:val="b"/>
                            </m:r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m:rPr>
                          <m:sty m:val="bi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e>
                  </m:d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225" name="Assuming that the   sequences in the MSA are statistical independent,…"/>
          <p:cNvSpPr txBox="1"/>
          <p:nvPr/>
        </p:nvSpPr>
        <p:spPr>
          <a:xfrm>
            <a:off x="1280828" y="6964195"/>
            <a:ext cx="12894245" cy="1179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Assuming that the </a:t>
            </a:r>
            <a14:m>
              <m:oMath>
                <m: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N</m:t>
                </m:r>
              </m:oMath>
            </a14:m>
            <a:r>
              <a:t> sequences in the MSA are statistical independent, </a:t>
            </a:r>
          </a:p>
          <a:p>
            <a:pPr algn="l"/>
            <a:r>
              <a:t>the probability, or likelihood of the data under this model is given by</a:t>
            </a:r>
          </a:p>
        </p:txBody>
      </p:sp>
      <p:sp>
        <p:nvSpPr>
          <p:cNvPr id="226" name="Equation"/>
          <p:cNvSpPr txBox="1"/>
          <p:nvPr/>
        </p:nvSpPr>
        <p:spPr>
          <a:xfrm>
            <a:off x="2720445" y="8677395"/>
            <a:ext cx="5036610" cy="1151137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P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M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|</m:t>
                  </m:r>
                  <m:r>
                    <m:rPr>
                      <m:sty m:val="bi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μ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Σ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limUpp>
                    <m:e>
                      <m:limLow>
                        <m:e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∏</m:t>
                          </m:r>
                        </m:e>
                        <m:li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lim>
                      </m:limLow>
                    </m:e>
                    <m:li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lim>
                  </m:limUpp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P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|</m:t>
                  </m:r>
                  <m:r>
                    <m:rPr>
                      <m:sty m:val="bi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μ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Σ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227" name="Using the maximum likelihood estimator for this probability"/>
          <p:cNvSpPr txBox="1"/>
          <p:nvPr/>
        </p:nvSpPr>
        <p:spPr>
          <a:xfrm>
            <a:off x="1343421" y="10147300"/>
            <a:ext cx="1099105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Using the maximum likelihood estimator for this probability</a:t>
            </a:r>
          </a:p>
        </p:txBody>
      </p:sp>
      <p:sp>
        <p:nvSpPr>
          <p:cNvPr id="228" name="Equation"/>
          <p:cNvSpPr txBox="1"/>
          <p:nvPr/>
        </p:nvSpPr>
        <p:spPr>
          <a:xfrm>
            <a:off x="5655300" y="11101068"/>
            <a:ext cx="1021100" cy="4218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i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μ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bar>
                    <m:bar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pos m:val="top"/>
                    </m:barPr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</m:ba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229" name="Equation"/>
          <p:cNvSpPr txBox="1"/>
          <p:nvPr/>
        </p:nvSpPr>
        <p:spPr>
          <a:xfrm>
            <a:off x="5544553" y="12075153"/>
            <a:ext cx="3274594" cy="41046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Σ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bar>
                    <m:bar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pos m:val="top"/>
                    </m:barPr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e>
                  </m:ba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C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M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bar>
                    <m:bar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pos m:val="top"/>
                    </m:barPr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</m:ba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Rounded Rectangle"/>
          <p:cNvSpPr/>
          <p:nvPr/>
        </p:nvSpPr>
        <p:spPr>
          <a:xfrm>
            <a:off x="3435350" y="11330773"/>
            <a:ext cx="5434653" cy="1270001"/>
          </a:xfrm>
          <a:prstGeom prst="roundRect">
            <a:avLst>
              <a:gd name="adj" fmla="val 15000"/>
            </a:avLst>
          </a:prstGeom>
          <a:solidFill>
            <a:schemeClr val="accent4">
              <a:hueOff val="254533"/>
              <a:satOff val="20019"/>
              <a:lumOff val="9426"/>
            </a:schemeClr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pic>
        <p:nvPicPr>
          <p:cNvPr id="23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6303643" y="1428882"/>
            <a:ext cx="7431734" cy="11395325"/>
          </a:xfrm>
          <a:prstGeom prst="rect">
            <a:avLst/>
          </a:prstGeom>
          <a:ln w="12700">
            <a:miter lim="400000"/>
          </a:ln>
        </p:spPr>
      </p:pic>
      <p:sp>
        <p:nvSpPr>
          <p:cNvPr id="233" name="Square"/>
          <p:cNvSpPr/>
          <p:nvPr/>
        </p:nvSpPr>
        <p:spPr>
          <a:xfrm>
            <a:off x="16304062" y="1404631"/>
            <a:ext cx="1270001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34" name="Square"/>
          <p:cNvSpPr/>
          <p:nvPr/>
        </p:nvSpPr>
        <p:spPr>
          <a:xfrm>
            <a:off x="16304062" y="5828787"/>
            <a:ext cx="1270001" cy="1270001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35" name="Predicting residue contacts"/>
          <p:cNvSpPr txBox="1"/>
          <p:nvPr/>
        </p:nvSpPr>
        <p:spPr>
          <a:xfrm>
            <a:off x="7626563" y="-114300"/>
            <a:ext cx="9346774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1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Predicting residue contacts</a:t>
            </a:r>
          </a:p>
        </p:txBody>
      </p:sp>
      <p:sp>
        <p:nvSpPr>
          <p:cNvPr id="236" name="No! We need to pay attention to indirect effects:"/>
          <p:cNvSpPr txBox="1"/>
          <p:nvPr/>
        </p:nvSpPr>
        <p:spPr>
          <a:xfrm>
            <a:off x="1091207" y="1899932"/>
            <a:ext cx="8752286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/>
            </a:lvl1pPr>
          </a:lstStyle>
          <a:p>
            <a:pPr/>
            <a:r>
              <a:t>No! We need to pay attention to indirect effects:</a:t>
            </a:r>
          </a:p>
        </p:txBody>
      </p:sp>
      <p:sp>
        <p:nvSpPr>
          <p:cNvPr id="237" name="Gaussian model:"/>
          <p:cNvSpPr txBox="1"/>
          <p:nvPr/>
        </p:nvSpPr>
        <p:spPr>
          <a:xfrm>
            <a:off x="1312267" y="2933700"/>
            <a:ext cx="2823766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/>
            </a:lvl1pPr>
          </a:lstStyle>
          <a:p>
            <a:pPr/>
            <a:r>
              <a:t>Gaussian model:</a:t>
            </a:r>
          </a:p>
        </p:txBody>
      </p:sp>
      <p:sp>
        <p:nvSpPr>
          <p:cNvPr id="238" name="Equation"/>
          <p:cNvSpPr txBox="1"/>
          <p:nvPr/>
        </p:nvSpPr>
        <p:spPr>
          <a:xfrm>
            <a:off x="2746873" y="3640328"/>
            <a:ext cx="9606554" cy="9997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P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|</m:t>
                  </m:r>
                  <m:r>
                    <m:rPr>
                      <m:sty m:val="bi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μ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Σ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2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π</m:t>
                  </m:r>
                  <m:sSup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e>
                    <m: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s</m:t>
                          </m:r>
                        </m:num>
                        <m:den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sup>
                  </m:sSup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|</m:t>
                  </m:r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Σ</m:t>
                  </m:r>
                  <m:sSup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|</m:t>
                      </m:r>
                    </m:e>
                    <m: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</m:sup>
                  </m:sSup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exp</m:t>
                  </m:r>
                  <m:d>
                    <m:d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begChr m:val="["/>
                      <m:endChr m:val="]"/>
                    </m:dPr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f>
                        <m:fPr>
                          <m:ctrl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</m:ctrlPr>
                          <m:type m:val="bar"/>
                        </m:fPr>
                        <m:nu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den>
                      </m:f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e>
                          <m:r>
                            <m:rPr>
                              <m:nor/>
                              <m:sty m:val="b"/>
                            </m:r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m:rPr>
                          <m:sty m:val="bi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sSup>
                        <m:e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)</m:t>
                          </m:r>
                        </m:e>
                        <m:sup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T</m:t>
                          </m:r>
                        </m:sup>
                      </m:sSup>
                      <m:sSup>
                        <m:e>
                          <m:r>
                            <m:rPr>
                              <m:sty m:val="p"/>
                            </m:r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Σ</m:t>
                          </m:r>
                        </m:e>
                        <m:sup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-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sup>
                      </m:s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sSub>
                        <m:e>
                          <m:r>
                            <m:rPr>
                              <m:nor/>
                              <m:sty m:val="b"/>
                            </m:rP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X</m:t>
                          </m:r>
                        </m:e>
                        <m:sub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n</m:t>
                          </m:r>
                        </m:sub>
                      </m:s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m:rPr>
                          <m:sty m:val="bi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e>
                  </m:d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239" name="Equation"/>
          <p:cNvSpPr txBox="1"/>
          <p:nvPr/>
        </p:nvSpPr>
        <p:spPr>
          <a:xfrm>
            <a:off x="3445500" y="5068568"/>
            <a:ext cx="1021100" cy="421845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bi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μ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bar>
                    <m:bar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pos m:val="top"/>
                    </m:barPr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</m:ba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240" name="Equation"/>
          <p:cNvSpPr txBox="1"/>
          <p:nvPr/>
        </p:nvSpPr>
        <p:spPr>
          <a:xfrm>
            <a:off x="6535153" y="5074258"/>
            <a:ext cx="3274594" cy="41046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sty m:val="p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Σ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bar>
                    <m:bar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pos m:val="top"/>
                    </m:barPr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C</m:t>
                      </m:r>
                    </m:e>
                  </m:ba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C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M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bar>
                    <m:bar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pos m:val="top"/>
                    </m:barPr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</m:ba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241" name="Note that:"/>
          <p:cNvSpPr txBox="1"/>
          <p:nvPr/>
        </p:nvSpPr>
        <p:spPr>
          <a:xfrm>
            <a:off x="1490166" y="6324600"/>
            <a:ext cx="190916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Note that:</a:t>
            </a:r>
          </a:p>
        </p:txBody>
      </p:sp>
      <p:sp>
        <p:nvSpPr>
          <p:cNvPr id="242" name="Equation"/>
          <p:cNvSpPr txBox="1"/>
          <p:nvPr/>
        </p:nvSpPr>
        <p:spPr>
          <a:xfrm>
            <a:off x="2501409" y="7409769"/>
            <a:ext cx="9507003" cy="1151308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m:rPr>
                      <m:sty m:val="bi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μ</m:t>
                  </m:r>
                  <m:sSup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e>
                    <m: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T</m:t>
                      </m:r>
                    </m:sup>
                  </m:sSup>
                  <m:sSup>
                    <m:e>
                      <m:r>
                        <m:rPr>
                          <m:sty m:val="p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</m:e>
                    <m: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p>
                  </m:sSup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m:rPr>
                          <m:nor/>
                          <m:sty m:val="b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m:rPr>
                      <m:sty m:val="bi"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μ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limUpp>
                    <m:e>
                      <m:limLow>
                        <m:e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k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lim>
                      </m:limLow>
                    </m:e>
                    <m:li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lim>
                  </m:limUpp>
                  <m:limUpp>
                    <m:e>
                      <m:limLow>
                        <m:e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l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3200" i="1">
                              <a:solidFill>
                                <a:srgbClr val="41404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lim>
                      </m:limLow>
                    </m:e>
                    <m:lim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lim>
                  </m:limUpp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-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k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p>
                    <m:e>
                      <m:r>
                        <m:rPr>
                          <m:sty m:val="p"/>
                        </m:r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Σ</m:t>
                      </m:r>
                    </m:e>
                    <m:sup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p>
                  </m:sSup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k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l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-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μ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l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243" name="This shows that   serves as a coupling between positions   and…"/>
          <p:cNvSpPr txBox="1"/>
          <p:nvPr/>
        </p:nvSpPr>
        <p:spPr>
          <a:xfrm>
            <a:off x="1527622" y="9100212"/>
            <a:ext cx="13289656" cy="1179776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/>
            <a:r>
              <a:t>This shows that </a:t>
            </a:r>
            <a14:m>
              <m:oMath>
                <m: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(</m:t>
                </m:r>
                <m:sSup>
                  <m:e>
                    <m:r>
                      <m:rPr>
                        <m:sty m:val="p"/>
                      </m:rPr>
                      <a:rPr xmlns:a="http://schemas.openxmlformats.org/drawingml/2006/main" sz="35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Σ</m:t>
                    </m:r>
                  </m:e>
                  <m:sup>
                    <m:r>
                      <a:rPr xmlns:a="http://schemas.openxmlformats.org/drawingml/2006/main" sz="35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-</m:t>
                    </m:r>
                    <m:r>
                      <a:rPr xmlns:a="http://schemas.openxmlformats.org/drawingml/2006/main" sz="3500" i="1">
                        <a:solidFill>
                          <a:srgbClr val="414040"/>
                        </a:solidFill>
                        <a:latin typeface="Cambria Math" panose="02040503050406030204" pitchFamily="18" charset="0"/>
                      </a:rPr>
                      <m:t>1</m:t>
                    </m:r>
                  </m:sup>
                </m:sSup>
                <m: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)</m:t>
                </m:r>
                <m: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(</m:t>
                </m:r>
                <m: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k</m:t>
                </m:r>
                <m: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,</m:t>
                </m:r>
                <m: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l</m:t>
                </m:r>
                <m: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)</m:t>
                </m:r>
              </m:oMath>
            </a14:m>
            <a:r>
              <a:t> serves as a coupling between positions </a:t>
            </a:r>
            <a14:m>
              <m:oMath>
                <m: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k</m:t>
                </m:r>
              </m:oMath>
            </a14:m>
            <a:r>
              <a:t> and </a:t>
            </a:r>
            <a14:m>
              <m:oMath>
                <m:r>
                  <a:rPr xmlns:a="http://schemas.openxmlformats.org/drawingml/2006/main" sz="3500" i="1">
                    <a:solidFill>
                      <a:srgbClr val="414040"/>
                    </a:solidFill>
                    <a:latin typeface="Cambria Math" panose="02040503050406030204" pitchFamily="18" charset="0"/>
                  </a:rPr>
                  <m:t>l</m:t>
                </m:r>
              </m:oMath>
            </a14:m>
            <a:r>
              <a:t> </a:t>
            </a:r>
          </a:p>
          <a:p>
            <a:pPr algn="l"/>
            <a:r>
              <a:t>in the MSA.</a:t>
            </a:r>
          </a:p>
        </p:txBody>
      </p:sp>
      <p:sp>
        <p:nvSpPr>
          <p:cNvPr id="244" name="Therefore:"/>
          <p:cNvSpPr txBox="1"/>
          <p:nvPr/>
        </p:nvSpPr>
        <p:spPr>
          <a:xfrm>
            <a:off x="1470025" y="10617200"/>
            <a:ext cx="1949451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Therefore:</a:t>
            </a:r>
          </a:p>
        </p:txBody>
      </p:sp>
      <p:sp>
        <p:nvSpPr>
          <p:cNvPr id="245" name="Equation"/>
          <p:cNvSpPr txBox="1"/>
          <p:nvPr/>
        </p:nvSpPr>
        <p:spPr>
          <a:xfrm>
            <a:off x="3968260" y="11642895"/>
            <a:ext cx="4635092" cy="508654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a:rPr xmlns:a="http://schemas.openxmlformats.org/drawingml/2006/main" sz="39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J</m:t>
                  </m:r>
                  <m:r>
                    <a:rPr xmlns:a="http://schemas.openxmlformats.org/drawingml/2006/main" sz="39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m:rPr>
                      <m:sty m:val="p"/>
                    </m:rPr>
                    <a:rPr xmlns:a="http://schemas.openxmlformats.org/drawingml/2006/main" sz="39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Σ</m:t>
                  </m:r>
                  <m:r>
                    <a:rPr xmlns:a="http://schemas.openxmlformats.org/drawingml/2006/main" sz="39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9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9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C</m:t>
                  </m:r>
                  <m:r>
                    <a:rPr xmlns:a="http://schemas.openxmlformats.org/drawingml/2006/main" sz="39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9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M</m:t>
                  </m:r>
                  <m:r>
                    <a:rPr xmlns:a="http://schemas.openxmlformats.org/drawingml/2006/main" sz="39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S</m:t>
                  </m:r>
                  <m:r>
                    <a:rPr xmlns:a="http://schemas.openxmlformats.org/drawingml/2006/main" sz="39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39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,</m:t>
                  </m:r>
                  <m:bar>
                    <m:barPr>
                      <m:ctrlPr>
                        <a:rPr xmlns:a="http://schemas.openxmlformats.org/drawingml/2006/main" sz="39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pos m:val="top"/>
                    </m:barPr>
                    <m:e>
                      <m:r>
                        <a:rPr xmlns:a="http://schemas.openxmlformats.org/drawingml/2006/main" sz="39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X</m:t>
                      </m:r>
                    </m:e>
                  </m:bar>
                  <m:r>
                    <a:rPr xmlns:a="http://schemas.openxmlformats.org/drawingml/2006/main" sz="39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sSup>
                    <m:e>
                      <m:r>
                        <a:rPr xmlns:a="http://schemas.openxmlformats.org/drawingml/2006/main" sz="39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e>
                    <m:sup>
                      <m:r>
                        <a:rPr xmlns:a="http://schemas.openxmlformats.org/drawingml/2006/main" sz="39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39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sup>
                  </m:sSup>
                </m:oMath>
              </m:oMathPara>
            </a14:m>
            <a:endParaRPr sz="3900">
              <a:solidFill>
                <a:srgbClr val="414141"/>
              </a:solidFill>
            </a:endParaR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-1" y="3824160"/>
            <a:ext cx="24384001" cy="6071676"/>
          </a:xfrm>
          <a:prstGeom prst="rect">
            <a:avLst/>
          </a:prstGeom>
          <a:ln w="12700">
            <a:miter lim="400000"/>
          </a:ln>
        </p:spPr>
      </p:pic>
      <p:sp>
        <p:nvSpPr>
          <p:cNvPr id="248" name="Predicting residue contacts"/>
          <p:cNvSpPr txBox="1"/>
          <p:nvPr/>
        </p:nvSpPr>
        <p:spPr>
          <a:xfrm>
            <a:off x="7626563" y="-114300"/>
            <a:ext cx="9346774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1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Predicting residue contacts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049070" y="1581191"/>
            <a:ext cx="22464980" cy="10872804"/>
          </a:xfrm>
          <a:prstGeom prst="rect">
            <a:avLst/>
          </a:prstGeom>
          <a:ln w="12700">
            <a:miter lim="400000"/>
          </a:ln>
        </p:spPr>
      </p:pic>
      <p:sp>
        <p:nvSpPr>
          <p:cNvPr id="251" name="Predicting residue contacts: How well does it work?"/>
          <p:cNvSpPr txBox="1"/>
          <p:nvPr/>
        </p:nvSpPr>
        <p:spPr>
          <a:xfrm>
            <a:off x="3343017" y="-114300"/>
            <a:ext cx="17913866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sz="61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Predicting residue contacts: How well does it work?</a:t>
            </a:r>
          </a:p>
        </p:txBody>
      </p:sp>
      <p:sp>
        <p:nvSpPr>
          <p:cNvPr id="252" name="CASP target T0995"/>
          <p:cNvSpPr txBox="1"/>
          <p:nvPr/>
        </p:nvSpPr>
        <p:spPr>
          <a:xfrm>
            <a:off x="18791138" y="12776200"/>
            <a:ext cx="3502224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/>
            </a:lvl1pPr>
          </a:lstStyle>
          <a:p>
            <a:pPr/>
            <a:r>
              <a:t>CASP target T0995</a:t>
            </a:r>
          </a:p>
        </p:txBody>
      </p:sp>
      <p:sp>
        <p:nvSpPr>
          <p:cNvPr id="253" name="Proximity to residue 29"/>
          <p:cNvSpPr txBox="1"/>
          <p:nvPr/>
        </p:nvSpPr>
        <p:spPr>
          <a:xfrm>
            <a:off x="1131788" y="8229600"/>
            <a:ext cx="3972124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Proximity to residue 29</a:t>
            </a:r>
          </a:p>
        </p:txBody>
      </p:sp>
      <p:sp>
        <p:nvSpPr>
          <p:cNvPr id="254" name="Actual contacts"/>
          <p:cNvSpPr txBox="1"/>
          <p:nvPr/>
        </p:nvSpPr>
        <p:spPr>
          <a:xfrm>
            <a:off x="6885185" y="1143000"/>
            <a:ext cx="267613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Actual contacts</a:t>
            </a:r>
          </a:p>
        </p:txBody>
      </p:sp>
      <p:sp>
        <p:nvSpPr>
          <p:cNvPr id="255" name="Predicted contacts"/>
          <p:cNvSpPr txBox="1"/>
          <p:nvPr/>
        </p:nvSpPr>
        <p:spPr>
          <a:xfrm>
            <a:off x="6674147" y="12039600"/>
            <a:ext cx="3098206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Predicted contacts</a:t>
            </a:r>
          </a:p>
        </p:txBody>
      </p:sp>
      <p:sp>
        <p:nvSpPr>
          <p:cNvPr id="256" name="Predicted distances to residue 29"/>
          <p:cNvSpPr txBox="1"/>
          <p:nvPr/>
        </p:nvSpPr>
        <p:spPr>
          <a:xfrm>
            <a:off x="15153282" y="1143000"/>
            <a:ext cx="5443936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i="1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Predicted distances to residue 29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Text Box 2"/>
          <p:cNvSpPr txBox="1"/>
          <p:nvPr/>
        </p:nvSpPr>
        <p:spPr>
          <a:xfrm>
            <a:off x="4635851" y="621751"/>
            <a:ext cx="13255546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Ab initio Protein Structure Prediction</a:t>
            </a:r>
          </a:p>
        </p:txBody>
      </p:sp>
      <p:pic>
        <p:nvPicPr>
          <p:cNvPr id="259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24571" y="4207539"/>
            <a:ext cx="4149727" cy="6343651"/>
          </a:xfrm>
          <a:prstGeom prst="rect">
            <a:avLst/>
          </a:prstGeom>
          <a:ln w="12700">
            <a:miter lim="400000"/>
          </a:ln>
        </p:spPr>
      </p:pic>
      <p:sp>
        <p:nvSpPr>
          <p:cNvPr id="260" name="Text Box 3"/>
          <p:cNvSpPr txBox="1"/>
          <p:nvPr/>
        </p:nvSpPr>
        <p:spPr>
          <a:xfrm>
            <a:off x="2199012" y="3759609"/>
            <a:ext cx="11296969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Ab initio prediction before AlphaFold</a:t>
            </a:r>
          </a:p>
        </p:txBody>
      </p:sp>
      <p:sp>
        <p:nvSpPr>
          <p:cNvPr id="261" name="Text Box 3"/>
          <p:cNvSpPr txBox="1"/>
          <p:nvPr/>
        </p:nvSpPr>
        <p:spPr>
          <a:xfrm>
            <a:off x="2199012" y="5592063"/>
            <a:ext cx="12346802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Ab initio prediction: Predicting Contacts</a:t>
            </a:r>
          </a:p>
        </p:txBody>
      </p:sp>
      <p:sp>
        <p:nvSpPr>
          <p:cNvPr id="262" name="Text Box 3"/>
          <p:cNvSpPr txBox="1"/>
          <p:nvPr/>
        </p:nvSpPr>
        <p:spPr>
          <a:xfrm>
            <a:off x="2199012" y="7424516"/>
            <a:ext cx="3765670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1</a:t>
            </a:r>
          </a:p>
        </p:txBody>
      </p:sp>
      <p:sp>
        <p:nvSpPr>
          <p:cNvPr id="263" name="Text Box 3"/>
          <p:cNvSpPr txBox="1"/>
          <p:nvPr/>
        </p:nvSpPr>
        <p:spPr>
          <a:xfrm>
            <a:off x="2199012" y="9256970"/>
            <a:ext cx="3765670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16150" y="1955800"/>
            <a:ext cx="19888200" cy="9804400"/>
          </a:xfrm>
          <a:prstGeom prst="rect">
            <a:avLst/>
          </a:prstGeom>
          <a:ln w="12700">
            <a:miter lim="400000"/>
          </a:ln>
        </p:spPr>
      </p:pic>
      <p:sp>
        <p:nvSpPr>
          <p:cNvPr id="266" name="AlphaFold1"/>
          <p:cNvSpPr txBox="1"/>
          <p:nvPr/>
        </p:nvSpPr>
        <p:spPr>
          <a:xfrm>
            <a:off x="18388409" y="12458700"/>
            <a:ext cx="2250282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AlphaFold1</a:t>
            </a:r>
          </a:p>
        </p:txBody>
      </p:sp>
      <p:sp>
        <p:nvSpPr>
          <p:cNvPr id="267" name="AlphaFold 1"/>
          <p:cNvSpPr txBox="1"/>
          <p:nvPr/>
        </p:nvSpPr>
        <p:spPr>
          <a:xfrm>
            <a:off x="9378255" y="279400"/>
            <a:ext cx="4912613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b="1" sz="57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AutoShape 8"/>
          <p:cNvSpPr/>
          <p:nvPr/>
        </p:nvSpPr>
        <p:spPr>
          <a:xfrm>
            <a:off x="11207750" y="7670800"/>
            <a:ext cx="6477000" cy="1676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l" defTabSz="9144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sp>
        <p:nvSpPr>
          <p:cNvPr id="270" name="AlphaFold 1"/>
          <p:cNvSpPr txBox="1"/>
          <p:nvPr/>
        </p:nvSpPr>
        <p:spPr>
          <a:xfrm>
            <a:off x="9945244" y="679450"/>
            <a:ext cx="4912612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b="1" sz="57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1</a:t>
            </a:r>
          </a:p>
        </p:txBody>
      </p:sp>
      <p:sp>
        <p:nvSpPr>
          <p:cNvPr id="271" name="Reminder:"/>
          <p:cNvSpPr txBox="1"/>
          <p:nvPr/>
        </p:nvSpPr>
        <p:spPr>
          <a:xfrm>
            <a:off x="1302543" y="2641600"/>
            <a:ext cx="1954214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/>
            </a:lvl1pPr>
          </a:lstStyle>
          <a:p>
            <a:pPr/>
            <a:r>
              <a:t>Reminder:</a:t>
            </a:r>
          </a:p>
        </p:txBody>
      </p:sp>
      <p:sp>
        <p:nvSpPr>
          <p:cNvPr id="272" name="AutoShape 8"/>
          <p:cNvSpPr/>
          <p:nvPr/>
        </p:nvSpPr>
        <p:spPr>
          <a:xfrm>
            <a:off x="3025775" y="7670800"/>
            <a:ext cx="6477000" cy="1676400"/>
          </a:xfrm>
          <a:prstGeom prst="roundRect">
            <a:avLst>
              <a:gd name="adj" fmla="val 16667"/>
            </a:avLst>
          </a:prstGeom>
          <a:solidFill>
            <a:srgbClr val="FFCC00"/>
          </a:solidFill>
          <a:ln w="25400">
            <a:solidFill>
              <a:srgbClr val="000000"/>
            </a:solidFill>
          </a:ln>
        </p:spPr>
        <p:txBody>
          <a:bodyPr lIns="45719" rIns="45719" anchor="ctr"/>
          <a:lstStyle/>
          <a:p>
            <a:pPr algn="l" defTabSz="914400">
              <a:defRPr sz="18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</a:p>
        </p:txBody>
      </p:sp>
      <p:pic>
        <p:nvPicPr>
          <p:cNvPr id="273" name="Object 2" descr="Object 2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76600" y="7747000"/>
            <a:ext cx="5975350" cy="1524000"/>
          </a:xfrm>
          <a:prstGeom prst="rect">
            <a:avLst/>
          </a:prstGeom>
          <a:ln w="12700">
            <a:miter lim="400000"/>
          </a:ln>
        </p:spPr>
      </p:pic>
      <p:sp>
        <p:nvSpPr>
          <p:cNvPr id="274" name="Text Box 4"/>
          <p:cNvSpPr txBox="1"/>
          <p:nvPr/>
        </p:nvSpPr>
        <p:spPr>
          <a:xfrm>
            <a:off x="1950720" y="3733800"/>
            <a:ext cx="12496976" cy="38326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defRPr b="1" i="1" sz="3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To compare two sets of points (atoms) A={a</a:t>
            </a:r>
            <a:r>
              <a:rPr baseline="-18258"/>
              <a:t>1</a:t>
            </a:r>
            <a:r>
              <a:t>, a</a:t>
            </a:r>
            <a:r>
              <a:rPr baseline="-18258"/>
              <a:t>2</a:t>
            </a:r>
            <a:r>
              <a:t>, …a</a:t>
            </a:r>
            <a:r>
              <a:rPr baseline="-18258"/>
              <a:t>N</a:t>
            </a:r>
            <a:r>
              <a:t>} and B={b</a:t>
            </a:r>
            <a:r>
              <a:rPr baseline="-18258"/>
              <a:t>1</a:t>
            </a:r>
            <a:r>
              <a:t>, b</a:t>
            </a:r>
            <a:r>
              <a:rPr baseline="-18258"/>
              <a:t>2</a:t>
            </a:r>
            <a:r>
              <a:t>, …,b</a:t>
            </a:r>
            <a:r>
              <a:rPr baseline="-18258"/>
              <a:t>N</a:t>
            </a:r>
            <a:r>
              <a:t>}: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b="1" i="1" sz="3100">
                <a:solidFill>
                  <a:srgbClr val="CCB4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914400">
              <a:buSzPct val="100000"/>
              <a:buChar char="-"/>
              <a:defRPr b="1" sz="31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Define a 1-to-1 correspondence between A and B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b="1" sz="31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914400">
              <a:defRPr sz="3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	for example, a</a:t>
            </a:r>
            <a:r>
              <a:rPr baseline="-18258"/>
              <a:t>i</a:t>
            </a:r>
            <a:r>
              <a:t> corresponds to b</a:t>
            </a:r>
            <a:r>
              <a:rPr baseline="-18258"/>
              <a:t>i</a:t>
            </a:r>
            <a:r>
              <a:t>, for all i in [1,N]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1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</a:p>
          <a:p>
            <a:pPr algn="l" defTabSz="914400">
              <a:buSzPct val="100000"/>
              <a:buChar char="-"/>
              <a:defRPr b="1" sz="3100">
                <a:solidFill>
                  <a:srgbClr val="FF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Compute RMS as:</a:t>
            </a:r>
            <a:endParaRPr>
              <a:latin typeface="Arial"/>
              <a:ea typeface="Arial"/>
              <a:cs typeface="Arial"/>
              <a:sym typeface="Arial"/>
            </a:endParaRPr>
          </a:p>
          <a:p>
            <a:pPr algn="l" defTabSz="914400">
              <a:defRPr sz="310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pPr>
            <a:r>
              <a:t>	</a:t>
            </a:r>
          </a:p>
        </p:txBody>
      </p:sp>
      <p:sp>
        <p:nvSpPr>
          <p:cNvPr id="275" name="Text Box 7"/>
          <p:cNvSpPr txBox="1"/>
          <p:nvPr/>
        </p:nvSpPr>
        <p:spPr>
          <a:xfrm>
            <a:off x="4554220" y="10147300"/>
            <a:ext cx="14921051" cy="603957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45719" rIns="45719">
            <a:spAutoFit/>
          </a:bodyPr>
          <a:lstStyle/>
          <a:p>
            <a:pPr algn="l" defTabSz="914400">
              <a:defRPr sz="3400">
                <a:solidFill>
                  <a:srgbClr val="000000"/>
                </a:solidFill>
                <a:latin typeface="Times New Roman"/>
                <a:ea typeface="Times New Roman"/>
                <a:cs typeface="Times New Roman"/>
                <a:sym typeface="Times New Roman"/>
              </a:defRPr>
            </a:pPr>
            <a:r>
              <a:t>d(a</a:t>
            </a:r>
            <a:r>
              <a:rPr baseline="-17176"/>
              <a:t>i</a:t>
            </a:r>
            <a:r>
              <a:t>,b</a:t>
            </a:r>
            <a:r>
              <a:rPr baseline="-17176"/>
              <a:t>i</a:t>
            </a:r>
            <a:r>
              <a:t>) is the Euclidian distance between a</a:t>
            </a:r>
            <a:r>
              <a:rPr baseline="-17176"/>
              <a:t>i</a:t>
            </a:r>
            <a:r>
              <a:t> and b</a:t>
            </a:r>
            <a:r>
              <a:rPr baseline="-17176"/>
              <a:t>i </a:t>
            </a:r>
            <a:r>
              <a:t>after optimal alignment of B onto A</a:t>
            </a:r>
          </a:p>
        </p:txBody>
      </p:sp>
      <p:sp>
        <p:nvSpPr>
          <p:cNvPr id="276" name="Text"/>
          <p:cNvSpPr txBox="1"/>
          <p:nvPr/>
        </p:nvSpPr>
        <p:spPr>
          <a:xfrm>
            <a:off x="11430822" y="7639975"/>
            <a:ext cx="6030856" cy="173805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000000"/>
                </a:solidFill>
              </a:defRPr>
            </a:lvl1pPr>
          </a:lstStyle>
          <a:p>
            <a:pPr/>
            <a14:m>
              <m:oMathPara>
                <m:oMathParaPr>
                  <m:jc m:val="center"/>
                </m:oMathParaPr>
                <m:oMath>
                  <m:r>
                    <a:rPr xmlns:a="http://schemas.openxmlformats.org/drawingml/2006/main" sz="3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T</m:t>
                  </m:r>
                  <m:r>
                    <a:rPr xmlns:a="http://schemas.openxmlformats.org/drawingml/2006/main" sz="3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M</m:t>
                  </m:r>
                  <m:r>
                    <a:rPr xmlns:a="http://schemas.openxmlformats.org/drawingml/2006/main" sz="3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A</m:t>
                  </m:r>
                  <m:r>
                    <a:rPr xmlns:a="http://schemas.openxmlformats.org/drawingml/2006/main" sz="3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,</m:t>
                  </m:r>
                  <m:r>
                    <a:rPr xmlns:a="http://schemas.openxmlformats.org/drawingml/2006/main" sz="3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B</m:t>
                  </m:r>
                  <m:r>
                    <a:rPr xmlns:a="http://schemas.openxmlformats.org/drawingml/2006/main" sz="3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500" i="1">
                      <a:solidFill>
                        <a:srgbClr val="000000"/>
                      </a:solidFill>
                      <a:latin typeface="Cambria Math" panose="02040503050406030204" pitchFamily="18" charset="0"/>
                    </a:rPr>
                    <m:t>=</m:t>
                  </m:r>
                  <m:f>
                    <m:fPr>
                      <m:ctrlP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den>
                  </m:f>
                  <m:limUpp>
                    <m:e>
                      <m:limLow>
                        <m:e>
                          <m:r>
                            <a:rPr xmlns:a="http://schemas.openxmlformats.org/drawingml/2006/main" sz="3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∑</m:t>
                          </m:r>
                        </m:e>
                        <m:lim>
                          <m:r>
                            <a:rPr xmlns:a="http://schemas.openxmlformats.org/drawingml/2006/main" sz="3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i</m:t>
                          </m:r>
                          <m:r>
                            <a:rPr xmlns:a="http://schemas.openxmlformats.org/drawingml/2006/main" sz="3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=</m:t>
                          </m:r>
                          <m:r>
                            <a:rPr xmlns:a="http://schemas.openxmlformats.org/drawingml/2006/main" sz="3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lim>
                      </m:limLow>
                    </m:e>
                    <m:lim>
                      <m: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</m:lim>
                  </m:limUpp>
                  <m:f>
                    <m:fPr>
                      <m:ctrlP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</m:ctrlPr>
                      <m:type m:val="bar"/>
                    </m:fPr>
                    <m:num>
                      <m: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</m:num>
                    <m:den>
                      <m: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1</m:t>
                      </m:r>
                      <m:r>
                        <a:rPr xmlns:a="http://schemas.openxmlformats.org/drawingml/2006/main" sz="3500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p>
                        <m:e>
                          <m:d>
                            <m:dPr>
                              <m:ctrlPr>
                                <a:rPr xmlns:a="http://schemas.openxmlformats.org/drawingml/2006/main" sz="3500" i="1">
                                  <a:solidFill>
                                    <a:srgbClr val="00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f>
                                <m:fPr>
                                  <m:ctrlPr>
                                    <a:rPr xmlns:a="http://schemas.openxmlformats.org/drawingml/2006/main" sz="3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  <m:type m:val="bar"/>
                                </m:fPr>
                                <m:num>
                                  <m:r>
                                    <a:rPr xmlns:a="http://schemas.openxmlformats.org/drawingml/2006/main" sz="3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d</m:t>
                                  </m:r>
                                  <m:r>
                                    <a:rPr xmlns:a="http://schemas.openxmlformats.org/drawingml/2006/main" sz="3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sSub>
                                    <m:e>
                                      <m:r>
                                        <a:rPr xmlns:a="http://schemas.openxmlformats.org/drawingml/2006/main" sz="35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a</m:t>
                                      </m:r>
                                    </m:e>
                                    <m:sub>
                                      <m:r>
                                        <a:rPr xmlns:a="http://schemas.openxmlformats.org/drawingml/2006/main" sz="35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a:rPr xmlns:a="http://schemas.openxmlformats.org/drawingml/2006/main" sz="3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,</m:t>
                                  </m:r>
                                  <m:sSub>
                                    <m:e>
                                      <m:r>
                                        <a:rPr xmlns:a="http://schemas.openxmlformats.org/drawingml/2006/main" sz="35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b</m:t>
                                      </m:r>
                                    </m:e>
                                    <m:sub>
                                      <m:r>
                                        <a:rPr xmlns:a="http://schemas.openxmlformats.org/drawingml/2006/main" sz="35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i</m:t>
                                      </m:r>
                                    </m:sub>
                                  </m:sSub>
                                  <m:r>
                                    <a:rPr xmlns:a="http://schemas.openxmlformats.org/drawingml/2006/main" sz="3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num>
                                <m:den>
                                  <m:sSub>
                                    <m:e>
                                      <m:r>
                                        <a:rPr xmlns:a="http://schemas.openxmlformats.org/drawingml/2006/main" sz="35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d</m:t>
                                      </m:r>
                                    </m:e>
                                    <m:sub>
                                      <m:r>
                                        <a:rPr xmlns:a="http://schemas.openxmlformats.org/drawingml/2006/main" sz="3500" i="1">
                                          <a:solidFill>
                                            <a:srgbClr val="000000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  <m:r>
                                    <a:rPr xmlns:a="http://schemas.openxmlformats.org/drawingml/2006/main" sz="3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(</m:t>
                                  </m:r>
                                  <m:r>
                                    <a:rPr xmlns:a="http://schemas.openxmlformats.org/drawingml/2006/main" sz="3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N</m:t>
                                  </m:r>
                                  <m:r>
                                    <a:rPr xmlns:a="http://schemas.openxmlformats.org/drawingml/2006/main" sz="3500" i="1">
                                      <a:solidFill>
                                        <a:srgbClr val="000000"/>
                                      </a:solidFill>
                                      <a:latin typeface="Cambria Math" panose="02040503050406030204" pitchFamily="18" charset="0"/>
                                    </a:rPr>
                                    <m:t>)</m:t>
                                  </m:r>
                                </m:den>
                              </m:f>
                            </m:e>
                          </m:d>
                        </m:e>
                        <m:sup>
                          <m:r>
                            <a:rPr xmlns:a="http://schemas.openxmlformats.org/drawingml/2006/main" sz="3500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</m:den>
                  </m:f>
                </m:oMath>
              </m:oMathPara>
            </a14:m>
          </a:p>
        </p:txBody>
      </p:sp>
      <p:sp>
        <p:nvSpPr>
          <p:cNvPr id="277" name="Compute TM score:"/>
          <p:cNvSpPr txBox="1"/>
          <p:nvPr/>
        </p:nvSpPr>
        <p:spPr>
          <a:xfrm>
            <a:off x="12565955" y="6540500"/>
            <a:ext cx="376059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>
                <a:solidFill>
                  <a:srgbClr val="FF0000"/>
                </a:solidFill>
              </a:defRPr>
            </a:lvl1pPr>
          </a:lstStyle>
          <a:p>
            <a:pPr/>
            <a:r>
              <a:t>Compute TM score:</a:t>
            </a:r>
          </a:p>
        </p:txBody>
      </p:sp>
      <p:sp>
        <p:nvSpPr>
          <p:cNvPr id="278" name="Equation"/>
          <p:cNvSpPr txBox="1"/>
          <p:nvPr/>
        </p:nvSpPr>
        <p:spPr>
          <a:xfrm>
            <a:off x="17987692" y="8004657"/>
            <a:ext cx="5503949" cy="500686"/>
          </a:xfrm>
          <a:prstGeom prst="rect">
            <a:avLst/>
          </a:prstGeom>
          <a:ln w="12700">
            <a:miter lim="400000"/>
          </a:ln>
        </p:spPr>
        <p:txBody>
          <a:bodyPr wrap="none" lIns="0" tIns="0" rIns="0" bIns="0">
            <a:spAutoFit/>
          </a:bodyPr>
          <a:lstStyle/>
          <a:p>
            <a:pPr algn="l" defTabSz="914400" latinLnBrk="1">
              <a:defRPr sz="1800">
                <a:solidFill>
                  <a:srgbClr val="000000"/>
                </a:solidFill>
              </a:defRPr>
            </a:pPr>
            <a14:m>
              <m:oMathPara>
                <m:oMathParaPr>
                  <m:jc m:val="centerGroup"/>
                </m:oMathParaPr>
                <m:oMath>
                  <m:r>
                    <m:rPr>
                      <m:nor/>
                    </m:rP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with</m:t>
                  </m:r>
                  <m:sSub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d</m:t>
                      </m:r>
                    </m:e>
                    <m:sub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0</m:t>
                      </m:r>
                    </m:sub>
                  </m:sSub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(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N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)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=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1.24</m:t>
                  </m:r>
                  <m:rad>
                    <m:radPr>
                      <m:ctrlP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</m:ctrlPr>
                      <m:degHide m:val="off"/>
                    </m:radPr>
                    <m:deg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3</m:t>
                      </m:r>
                    </m:deg>
                    <m:e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N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-</m:t>
                      </m:r>
                      <m:r>
                        <a:rPr xmlns:a="http://schemas.openxmlformats.org/drawingml/2006/main" sz="3200" i="1">
                          <a:solidFill>
                            <a:srgbClr val="414040"/>
                          </a:solidFill>
                          <a:latin typeface="Cambria Math" panose="02040503050406030204" pitchFamily="18" charset="0"/>
                        </a:rPr>
                        <m:t>15</m:t>
                      </m:r>
                    </m:e>
                  </m:rad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-</m:t>
                  </m:r>
                  <m:r>
                    <a:rPr xmlns:a="http://schemas.openxmlformats.org/drawingml/2006/main" sz="3200" i="1">
                      <a:solidFill>
                        <a:srgbClr val="414040"/>
                      </a:solidFill>
                      <a:latin typeface="Cambria Math" panose="02040503050406030204" pitchFamily="18" charset="0"/>
                    </a:rPr>
                    <m:t>1.8</m:t>
                  </m:r>
                </m:oMath>
              </m:oMathPara>
            </a14:m>
            <a:endParaRPr sz="3200">
              <a:solidFill>
                <a:srgbClr val="414141"/>
              </a:solidFill>
            </a:endParaRPr>
          </a:p>
        </p:txBody>
      </p:sp>
      <p:sp>
        <p:nvSpPr>
          <p:cNvPr id="279" name="RMS: the lower, the better"/>
          <p:cNvSpPr txBox="1"/>
          <p:nvPr/>
        </p:nvSpPr>
        <p:spPr>
          <a:xfrm>
            <a:off x="3008808" y="11391900"/>
            <a:ext cx="4764684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RMS: the lower, the better</a:t>
            </a:r>
          </a:p>
        </p:txBody>
      </p:sp>
      <p:sp>
        <p:nvSpPr>
          <p:cNvPr id="280" name="TM: between [0,1]; the higher the better"/>
          <p:cNvSpPr txBox="1"/>
          <p:nvPr/>
        </p:nvSpPr>
        <p:spPr>
          <a:xfrm>
            <a:off x="11813480" y="11391900"/>
            <a:ext cx="7195940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/>
            <a:r>
              <a:t>TM: between [0,1]; the higher the better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9" name="Group"/>
          <p:cNvGrpSpPr/>
          <p:nvPr/>
        </p:nvGrpSpPr>
        <p:grpSpPr>
          <a:xfrm>
            <a:off x="1631950" y="2705100"/>
            <a:ext cx="19939000" cy="9525000"/>
            <a:chOff x="0" y="0"/>
            <a:chExt cx="19939000" cy="9525000"/>
          </a:xfrm>
        </p:grpSpPr>
        <p:pic>
          <p:nvPicPr>
            <p:cNvPr id="282" name="Image" descr="Image"/>
            <p:cNvPicPr>
              <a:picLocks noChangeAspect="1"/>
            </p:cNvPicPr>
            <p:nvPr/>
          </p:nvPicPr>
          <p:blipFill>
            <a:blip r:embed="rId2">
              <a:extLst/>
            </a:blip>
            <a:stretch>
              <a:fillRect/>
            </a:stretch>
          </p:blipFill>
          <p:spPr>
            <a:xfrm>
              <a:off x="0" y="25400"/>
              <a:ext cx="19939000" cy="9499600"/>
            </a:xfrm>
            <a:prstGeom prst="rect">
              <a:avLst/>
            </a:prstGeom>
            <a:ln w="12700" cap="flat">
              <a:noFill/>
              <a:miter lim="400000"/>
            </a:ln>
            <a:effectLst/>
          </p:spPr>
        </p:pic>
        <p:sp>
          <p:nvSpPr>
            <p:cNvPr id="283" name="Rectangle"/>
            <p:cNvSpPr/>
            <p:nvPr/>
          </p:nvSpPr>
          <p:spPr>
            <a:xfrm>
              <a:off x="12700" y="0"/>
              <a:ext cx="1761553" cy="77128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84" name="Rectangle"/>
            <p:cNvSpPr/>
            <p:nvPr/>
          </p:nvSpPr>
          <p:spPr>
            <a:xfrm>
              <a:off x="12369800" y="0"/>
              <a:ext cx="7211060" cy="77128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85" name="Rectangle"/>
            <p:cNvSpPr/>
            <p:nvPr/>
          </p:nvSpPr>
          <p:spPr>
            <a:xfrm>
              <a:off x="3276600" y="0"/>
              <a:ext cx="8346669" cy="558152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86" name="Rectangle"/>
            <p:cNvSpPr/>
            <p:nvPr/>
          </p:nvSpPr>
          <p:spPr>
            <a:xfrm>
              <a:off x="13881100" y="8750300"/>
              <a:ext cx="3937238" cy="77128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87" name="Rectangle"/>
            <p:cNvSpPr/>
            <p:nvPr/>
          </p:nvSpPr>
          <p:spPr>
            <a:xfrm>
              <a:off x="12700" y="596900"/>
              <a:ext cx="1502225" cy="77128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  <p:sp>
          <p:nvSpPr>
            <p:cNvPr id="288" name="Rectangle"/>
            <p:cNvSpPr/>
            <p:nvPr/>
          </p:nvSpPr>
          <p:spPr>
            <a:xfrm>
              <a:off x="13347700" y="1917700"/>
              <a:ext cx="1298596" cy="771287"/>
            </a:xfrm>
            <a:prstGeom prst="rect">
              <a:avLst/>
            </a:pr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50800" tIns="50800" rIns="50800" bIns="50800" numCol="1" anchor="ctr">
              <a:noAutofit/>
            </a:bodyPr>
            <a:lstStyle/>
            <a:p>
              <a:pPr>
                <a:defRPr sz="4400">
                  <a:solidFill>
                    <a:srgbClr val="FFFFFF"/>
                  </a:solidFill>
                  <a:effectLst>
                    <a:outerShdw sx="100000" sy="100000" kx="0" ky="0" algn="b" rotWithShape="0" blurRad="25400" dist="33948" dir="2700000">
                      <a:srgbClr val="3B3936"/>
                    </a:outerShdw>
                  </a:effectLst>
                </a:defRPr>
              </a:pPr>
            </a:p>
          </p:txBody>
        </p:sp>
      </p:grpSp>
      <p:sp>
        <p:nvSpPr>
          <p:cNvPr id="290" name="AlphaFold 1"/>
          <p:cNvSpPr txBox="1"/>
          <p:nvPr/>
        </p:nvSpPr>
        <p:spPr>
          <a:xfrm>
            <a:off x="9735694" y="425450"/>
            <a:ext cx="4912612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b="1" sz="57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1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AlphaFold 1"/>
          <p:cNvSpPr txBox="1"/>
          <p:nvPr/>
        </p:nvSpPr>
        <p:spPr>
          <a:xfrm>
            <a:off x="9735694" y="425450"/>
            <a:ext cx="4912612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b="1" sz="57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1</a:t>
            </a:r>
          </a:p>
        </p:txBody>
      </p:sp>
      <p:pic>
        <p:nvPicPr>
          <p:cNvPr id="293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4476750" y="3327400"/>
            <a:ext cx="14046200" cy="6273800"/>
          </a:xfrm>
          <a:prstGeom prst="rect">
            <a:avLst/>
          </a:prstGeom>
          <a:ln w="12700">
            <a:miter lim="400000"/>
          </a:ln>
        </p:spPr>
      </p:pic>
      <p:sp>
        <p:nvSpPr>
          <p:cNvPr id="294" name="Square"/>
          <p:cNvSpPr/>
          <p:nvPr/>
        </p:nvSpPr>
        <p:spPr>
          <a:xfrm>
            <a:off x="17291050" y="8331200"/>
            <a:ext cx="1270000" cy="1270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95" name="Helix in blue, strand in red"/>
          <p:cNvSpPr txBox="1"/>
          <p:nvPr/>
        </p:nvSpPr>
        <p:spPr>
          <a:xfrm>
            <a:off x="13674427" y="10058400"/>
            <a:ext cx="4909146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/>
            </a:lvl1pPr>
          </a:lstStyle>
          <a:p>
            <a:pPr/>
            <a:r>
              <a:t>Helix in blue, strand in red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6659891" y="2793482"/>
            <a:ext cx="10605759" cy="10732018"/>
          </a:xfrm>
          <a:prstGeom prst="rect">
            <a:avLst/>
          </a:prstGeom>
          <a:ln w="12700">
            <a:miter lim="400000"/>
          </a:ln>
        </p:spPr>
      </p:pic>
      <p:sp>
        <p:nvSpPr>
          <p:cNvPr id="298" name="Rectangle"/>
          <p:cNvSpPr/>
          <p:nvPr/>
        </p:nvSpPr>
        <p:spPr>
          <a:xfrm>
            <a:off x="6623050" y="2743200"/>
            <a:ext cx="1008080" cy="928114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299" name="AlphaFold 1: Success"/>
          <p:cNvSpPr txBox="1"/>
          <p:nvPr/>
        </p:nvSpPr>
        <p:spPr>
          <a:xfrm>
            <a:off x="8414894" y="361950"/>
            <a:ext cx="8672792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b="1" sz="57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1: Success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Text Box 2"/>
          <p:cNvSpPr txBox="1"/>
          <p:nvPr/>
        </p:nvSpPr>
        <p:spPr>
          <a:xfrm>
            <a:off x="4635851" y="621751"/>
            <a:ext cx="13255546" cy="1046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defTabSz="914400">
              <a:defRPr sz="5600">
                <a:solidFill>
                  <a:srgbClr val="9F2936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Ab initio Protein Structure Prediction</a:t>
            </a:r>
          </a:p>
        </p:txBody>
      </p:sp>
      <p:pic>
        <p:nvPicPr>
          <p:cNvPr id="302" name="Picture 4" descr="Picture 4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24571" y="4207539"/>
            <a:ext cx="4149727" cy="6343651"/>
          </a:xfrm>
          <a:prstGeom prst="rect">
            <a:avLst/>
          </a:prstGeom>
          <a:ln w="12700">
            <a:miter lim="400000"/>
          </a:ln>
        </p:spPr>
      </p:pic>
      <p:sp>
        <p:nvSpPr>
          <p:cNvPr id="303" name="Text Box 3"/>
          <p:cNvSpPr txBox="1"/>
          <p:nvPr/>
        </p:nvSpPr>
        <p:spPr>
          <a:xfrm>
            <a:off x="2199012" y="3759609"/>
            <a:ext cx="11296969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Ab initio prediction before AlphaFold</a:t>
            </a:r>
          </a:p>
        </p:txBody>
      </p:sp>
      <p:sp>
        <p:nvSpPr>
          <p:cNvPr id="304" name="Text Box 3"/>
          <p:cNvSpPr txBox="1"/>
          <p:nvPr/>
        </p:nvSpPr>
        <p:spPr>
          <a:xfrm>
            <a:off x="2199012" y="5592063"/>
            <a:ext cx="12346802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Ab initio prediction: Predicting Contacts</a:t>
            </a:r>
          </a:p>
        </p:txBody>
      </p:sp>
      <p:sp>
        <p:nvSpPr>
          <p:cNvPr id="305" name="Text Box 3"/>
          <p:cNvSpPr txBox="1"/>
          <p:nvPr/>
        </p:nvSpPr>
        <p:spPr>
          <a:xfrm>
            <a:off x="2199012" y="7424516"/>
            <a:ext cx="3765670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1</a:t>
            </a:r>
          </a:p>
        </p:txBody>
      </p:sp>
      <p:sp>
        <p:nvSpPr>
          <p:cNvPr id="306" name="Text Box 3"/>
          <p:cNvSpPr txBox="1"/>
          <p:nvPr/>
        </p:nvSpPr>
        <p:spPr>
          <a:xfrm>
            <a:off x="2199012" y="9256970"/>
            <a:ext cx="3765670" cy="91948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tIns="91439" bIns="91439" anchor="ctr">
            <a:spAutoFit/>
          </a:bodyPr>
          <a:lstStyle>
            <a:lvl1pPr algn="l" defTabSz="914400">
              <a:defRPr sz="4800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2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82550" y="2682518"/>
            <a:ext cx="24384000" cy="8350963"/>
          </a:xfrm>
          <a:prstGeom prst="rect">
            <a:avLst/>
          </a:prstGeom>
          <a:ln w="12700">
            <a:miter lim="400000"/>
          </a:ln>
        </p:spPr>
      </p:pic>
      <p:sp>
        <p:nvSpPr>
          <p:cNvPr id="309" name="AlphaFold 2"/>
          <p:cNvSpPr txBox="1"/>
          <p:nvPr/>
        </p:nvSpPr>
        <p:spPr>
          <a:xfrm>
            <a:off x="9735694" y="425450"/>
            <a:ext cx="4912612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b="1" sz="57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2</a:t>
            </a:r>
          </a:p>
        </p:txBody>
      </p:sp>
      <p:sp>
        <p:nvSpPr>
          <p:cNvPr id="310" name="Square"/>
          <p:cNvSpPr/>
          <p:nvPr/>
        </p:nvSpPr>
        <p:spPr>
          <a:xfrm>
            <a:off x="146050" y="2705100"/>
            <a:ext cx="1270000" cy="1270000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536950" y="2178050"/>
            <a:ext cx="15875000" cy="11264900"/>
          </a:xfrm>
          <a:prstGeom prst="rect">
            <a:avLst/>
          </a:prstGeom>
          <a:ln w="12700">
            <a:miter lim="400000"/>
          </a:ln>
        </p:spPr>
      </p:pic>
      <p:sp>
        <p:nvSpPr>
          <p:cNvPr id="313" name="AlphaFold 2: some intuition"/>
          <p:cNvSpPr txBox="1"/>
          <p:nvPr/>
        </p:nvSpPr>
        <p:spPr>
          <a:xfrm>
            <a:off x="7246494" y="374650"/>
            <a:ext cx="11317784" cy="9779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 algn="l" defTabSz="914400">
              <a:defRPr b="1" sz="57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  <a:latin typeface="Verdana"/>
                <a:ea typeface="Verdana"/>
                <a:cs typeface="Verdana"/>
                <a:sym typeface="Verdana"/>
              </a:defRPr>
            </a:lvl1pPr>
          </a:lstStyle>
          <a:p>
            <a:pPr/>
            <a:r>
              <a:t>AlphaFold 2: some intuition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5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32050" y="3352800"/>
            <a:ext cx="10135058" cy="367071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6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4230579" y="3238500"/>
            <a:ext cx="6612883" cy="3670711"/>
          </a:xfrm>
          <a:prstGeom prst="rect">
            <a:avLst/>
          </a:prstGeom>
          <a:ln w="12700">
            <a:miter lim="400000"/>
          </a:ln>
        </p:spPr>
      </p:pic>
      <p:pic>
        <p:nvPicPr>
          <p:cNvPr id="317" name="Image" descr="Image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>
            <a:off x="8939119" y="8210960"/>
            <a:ext cx="5275844" cy="4994465"/>
          </a:xfrm>
          <a:prstGeom prst="rect">
            <a:avLst/>
          </a:prstGeom>
          <a:ln w="12700">
            <a:miter lim="400000"/>
          </a:ln>
        </p:spPr>
      </p:pic>
      <p:sp>
        <p:nvSpPr>
          <p:cNvPr id="318" name="AlphaFold 2: the structure module"/>
          <p:cNvSpPr txBox="1"/>
          <p:nvPr/>
        </p:nvSpPr>
        <p:spPr>
          <a:xfrm>
            <a:off x="6772606" y="349250"/>
            <a:ext cx="10241887" cy="9525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51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AlphaFold 2: the structure module</a:t>
            </a:r>
          </a:p>
        </p:txBody>
      </p:sp>
      <p:sp>
        <p:nvSpPr>
          <p:cNvPr id="319" name="Predicting backbone:…"/>
          <p:cNvSpPr txBox="1"/>
          <p:nvPr/>
        </p:nvSpPr>
        <p:spPr>
          <a:xfrm>
            <a:off x="1630164" y="1685924"/>
            <a:ext cx="19651465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 i="1"/>
            </a:pPr>
            <a:r>
              <a:t>Predicting backbone: </a:t>
            </a:r>
          </a:p>
          <a:p>
            <a:pPr algn="l">
              <a:defRPr b="1" i="1"/>
            </a:pPr>
            <a:r>
              <a:t>the residues form a gas soup of triangles whose relative positions are characterized by affine transformation</a:t>
            </a:r>
          </a:p>
        </p:txBody>
      </p:sp>
      <p:sp>
        <p:nvSpPr>
          <p:cNvPr id="320" name="Predicting side chains:"/>
          <p:cNvSpPr txBox="1"/>
          <p:nvPr/>
        </p:nvSpPr>
        <p:spPr>
          <a:xfrm>
            <a:off x="1979215" y="7521985"/>
            <a:ext cx="4182270" cy="6350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/>
            </a:lvl1pPr>
          </a:lstStyle>
          <a:p>
            <a:pPr/>
            <a:r>
              <a:t>Predicting side chains: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2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5459331" y="397347"/>
            <a:ext cx="12475803" cy="13217053"/>
          </a:xfrm>
          <a:prstGeom prst="rect">
            <a:avLst/>
          </a:prstGeom>
          <a:ln w="12700">
            <a:miter lim="400000"/>
          </a:ln>
        </p:spPr>
      </p:pic>
      <p:sp>
        <p:nvSpPr>
          <p:cNvPr id="323" name="TBM: template-based modeling…"/>
          <p:cNvSpPr txBox="1"/>
          <p:nvPr/>
        </p:nvSpPr>
        <p:spPr>
          <a:xfrm>
            <a:off x="18274109" y="12014199"/>
            <a:ext cx="5785049" cy="11684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/>
          <a:p>
            <a:pPr algn="l">
              <a:defRPr b="1" i="1"/>
            </a:pPr>
            <a:r>
              <a:t>TBM: template-based modeling</a:t>
            </a:r>
          </a:p>
          <a:p>
            <a:pPr algn="l">
              <a:defRPr b="1" i="1"/>
            </a:pPr>
            <a:r>
              <a:t>FM:    free modeling</a:t>
            </a:r>
          </a:p>
        </p:txBody>
      </p:sp>
      <p:sp>
        <p:nvSpPr>
          <p:cNvPr id="324" name="Rectangle"/>
          <p:cNvSpPr/>
          <p:nvPr/>
        </p:nvSpPr>
        <p:spPr>
          <a:xfrm>
            <a:off x="5441950" y="368300"/>
            <a:ext cx="1096689" cy="538632"/>
          </a:xfrm>
          <a:prstGeom prst="rect">
            <a:avLst/>
          </a:prstGeom>
          <a:solidFill>
            <a:srgbClr val="FFFFFF"/>
          </a:solidFill>
          <a:ln w="12700">
            <a:miter lim="400000"/>
          </a:ln>
        </p:spPr>
        <p:txBody>
          <a:bodyPr lIns="50800" tIns="50800" rIns="50800" bIns="50800" anchor="ctr"/>
          <a:lstStyle/>
          <a:p>
            <a:pPr>
              <a:defRPr sz="4400">
                <a:solidFill>
                  <a:srgbClr val="FFFFFF"/>
                </a:solidFill>
                <a:effectLst>
                  <a:outerShdw sx="100000" sy="100000" kx="0" ky="0" algn="b" rotWithShape="0" blurRad="25400" dist="33948" dir="2700000">
                    <a:srgbClr val="3B3936"/>
                  </a:outerShdw>
                </a:effectLst>
              </a:defRPr>
            </a:pPr>
          </a:p>
        </p:txBody>
      </p:sp>
      <p:sp>
        <p:nvSpPr>
          <p:cNvPr id="325" name="Successes at CASP14"/>
          <p:cNvSpPr txBox="1"/>
          <p:nvPr/>
        </p:nvSpPr>
        <p:spPr>
          <a:xfrm>
            <a:off x="460771" y="977900"/>
            <a:ext cx="389175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Successes at CASP14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Successes at CASP14"/>
          <p:cNvSpPr txBox="1"/>
          <p:nvPr/>
        </p:nvSpPr>
        <p:spPr>
          <a:xfrm>
            <a:off x="460771" y="977900"/>
            <a:ext cx="3891758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Successes at CASP14</a:t>
            </a:r>
          </a:p>
        </p:txBody>
      </p:sp>
      <p:pic>
        <p:nvPicPr>
          <p:cNvPr id="328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266950" y="1790700"/>
            <a:ext cx="9098917" cy="10859036"/>
          </a:xfrm>
          <a:prstGeom prst="rect">
            <a:avLst/>
          </a:prstGeom>
          <a:ln w="12700">
            <a:miter lim="400000"/>
          </a:ln>
        </p:spPr>
      </p:pic>
      <p:pic>
        <p:nvPicPr>
          <p:cNvPr id="329" name="Image" descr="Image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13026708" y="1302017"/>
            <a:ext cx="10086957" cy="10927537"/>
          </a:xfrm>
          <a:prstGeom prst="rect">
            <a:avLst/>
          </a:prstGeom>
          <a:ln w="12700">
            <a:miter lim="400000"/>
          </a:ln>
        </p:spPr>
      </p:pic>
    </p:spTree>
  </p:cSld>
  <p:clrMapOvr>
    <a:masterClrMapping/>
  </p:clrMapOvr>
  <p:transition xmlns:p14="http://schemas.microsoft.com/office/powerpoint/2010/main" spd="med" advClick="1"/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1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467833" y="-355962"/>
            <a:ext cx="19776526" cy="13464869"/>
          </a:xfrm>
          <a:prstGeom prst="rect">
            <a:avLst/>
          </a:prstGeom>
          <a:ln w="12700">
            <a:miter lim="400000"/>
          </a:ln>
        </p:spPr>
      </p:pic>
      <p:sp>
        <p:nvSpPr>
          <p:cNvPr id="332" name="Credit: Tom Terwilliger, Los Alamos NL"/>
          <p:cNvSpPr txBox="1"/>
          <p:nvPr/>
        </p:nvSpPr>
        <p:spPr>
          <a:xfrm>
            <a:off x="16647021" y="12966700"/>
            <a:ext cx="728245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/>
            </a:lvl1pPr>
          </a:lstStyle>
          <a:p>
            <a:pPr/>
            <a:r>
              <a:t>Credit: Tom Terwilliger, Los Alamos NL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837129" y="127000"/>
            <a:ext cx="18709742" cy="12234668"/>
          </a:xfrm>
          <a:prstGeom prst="rect">
            <a:avLst/>
          </a:prstGeom>
          <a:ln w="12700">
            <a:miter lim="400000"/>
          </a:ln>
        </p:spPr>
      </p:pic>
      <p:sp>
        <p:nvSpPr>
          <p:cNvPr id="335" name="Credit: Tom Terwilliger, Los Alamos NL"/>
          <p:cNvSpPr txBox="1"/>
          <p:nvPr/>
        </p:nvSpPr>
        <p:spPr>
          <a:xfrm>
            <a:off x="16913721" y="13093700"/>
            <a:ext cx="728245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/>
            </a:lvl1pPr>
          </a:lstStyle>
          <a:p>
            <a:pPr/>
            <a:r>
              <a:t>Credit: Tom Terwilliger, Los Alamos NL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816010" y="228600"/>
            <a:ext cx="20751980" cy="12469472"/>
          </a:xfrm>
          <a:prstGeom prst="rect">
            <a:avLst/>
          </a:prstGeom>
          <a:ln w="12700">
            <a:miter lim="400000"/>
          </a:ln>
        </p:spPr>
      </p:pic>
      <p:sp>
        <p:nvSpPr>
          <p:cNvPr id="338" name="Credit: Tom Terwilliger, Los Alamos NL"/>
          <p:cNvSpPr txBox="1"/>
          <p:nvPr/>
        </p:nvSpPr>
        <p:spPr>
          <a:xfrm>
            <a:off x="16583521" y="12992100"/>
            <a:ext cx="728245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/>
            </a:lvl1pPr>
          </a:lstStyle>
          <a:p>
            <a:pPr/>
            <a:r>
              <a:t>Credit: Tom Terwilliger, Los Alamos NL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0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860800" y="1365250"/>
            <a:ext cx="16006885" cy="10687280"/>
          </a:xfrm>
          <a:prstGeom prst="rect">
            <a:avLst/>
          </a:prstGeom>
          <a:ln w="12700">
            <a:miter lim="400000"/>
          </a:ln>
        </p:spPr>
      </p:pic>
      <p:sp>
        <p:nvSpPr>
          <p:cNvPr id="341" name="Credit: Tom Terwilliger, Los Alamos NL"/>
          <p:cNvSpPr txBox="1"/>
          <p:nvPr/>
        </p:nvSpPr>
        <p:spPr>
          <a:xfrm>
            <a:off x="16583521" y="12992100"/>
            <a:ext cx="728245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/>
            </a:lvl1pPr>
          </a:lstStyle>
          <a:p>
            <a:pPr/>
            <a:r>
              <a:t>Credit: Tom Terwilliger, Los Alamos NL</a:t>
            </a:r>
          </a:p>
        </p:txBody>
      </p:sp>
      <p:sp>
        <p:nvSpPr>
          <p:cNvPr id="342" name="Multimeric proteins"/>
          <p:cNvSpPr txBox="1"/>
          <p:nvPr/>
        </p:nvSpPr>
        <p:spPr>
          <a:xfrm>
            <a:off x="7767919" y="50800"/>
            <a:ext cx="7235262" cy="1117601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sz="6100">
                <a:solidFill>
                  <a:schemeClr val="accent5">
                    <a:hueOff val="-411174"/>
                    <a:satOff val="4030"/>
                    <a:lumOff val="-29867"/>
                  </a:schemeClr>
                </a:solidFill>
              </a:defRPr>
            </a:lvl1pPr>
          </a:lstStyle>
          <a:p>
            <a:pPr/>
            <a:r>
              <a:t>Multimeric proteins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xmlns:m="http://schemas.openxmlformats.org/officeDocument/2006/math" xmlns:a14="http://schemas.microsoft.com/office/drawing/2010/main" showMasterSp="1" showMasterPhAnim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4" name="Image" descr="Image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2933016" y="1204163"/>
            <a:ext cx="16542434" cy="10003587"/>
          </a:xfrm>
          <a:prstGeom prst="rect">
            <a:avLst/>
          </a:prstGeom>
          <a:ln w="12700">
            <a:miter lim="400000"/>
          </a:ln>
        </p:spPr>
      </p:pic>
      <p:sp>
        <p:nvSpPr>
          <p:cNvPr id="345" name="Credit: Tom Terwilliger, Los Alamos NL"/>
          <p:cNvSpPr txBox="1"/>
          <p:nvPr/>
        </p:nvSpPr>
        <p:spPr>
          <a:xfrm>
            <a:off x="16583521" y="12992100"/>
            <a:ext cx="7282459" cy="635000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val="1"/>
            </a:ext>
          </a:extLst>
        </p:spPr>
        <p:txBody>
          <a:bodyPr wrap="none" lIns="50800" tIns="50800" rIns="50800" bIns="50800" anchor="ctr">
            <a:spAutoFit/>
          </a:bodyPr>
          <a:lstStyle>
            <a:lvl1pPr>
              <a:defRPr b="1" i="1"/>
            </a:lvl1pPr>
          </a:lstStyle>
          <a:p>
            <a:pPr/>
            <a:r>
              <a:t>Credit: Tom Terwilliger, Los Alamos NL</a:t>
            </a:r>
          </a:p>
        </p:txBody>
      </p:sp>
    </p:spTree>
  </p:cSld>
  <p:clrMapOvr>
    <a:masterClrMapping/>
  </p:clrMapOvr>
  <p:transition xmlns:p14="http://schemas.microsoft.com/office/powerpoint/2010/main" spd="med" advClick="1"/>
</p:sld>
</file>

<file path=ppt/theme/_rels/theme1.xml.rels><?xml version="1.0" encoding="UTF-8"?>
<Relationships xmlns="http://schemas.openxmlformats.org/package/2006/relationships"><Relationship Id="rId1" Type="http://schemas.openxmlformats.org/officeDocument/2006/relationships/image" Target="../media/image1.png"/></Relationships>

</file>

<file path=ppt/theme/_rels/theme2.xml.rels><?xml version="1.0" encoding="UTF-8"?>
<Relationships xmlns="http://schemas.openxmlformats.org/package/2006/relationships"><Relationship Id="rId1" Type="http://schemas.openxmlformats.org/officeDocument/2006/relationships/image" Target="../media/image2.png"/></Relationships>

</file>

<file path=ppt/theme/theme1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414141"/>
      </a:dk1>
      <a:lt1>
        <a:srgbClr val="004141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ppt/theme/theme2.xml><?xml version="1.0" encoding="utf-8"?>
<a:theme xmlns:a="http://schemas.openxmlformats.org/drawingml/2006/main" xmlns:r="http://schemas.openxmlformats.org/officeDocument/2006/relationships" name="New_Template4">
  <a:themeElements>
    <a:clrScheme name="New_Template4">
      <a:dk1>
        <a:srgbClr val="000000"/>
      </a:dk1>
      <a:lt1>
        <a:srgbClr val="FFFFFF"/>
      </a:lt1>
      <a:dk2>
        <a:srgbClr val="66635F"/>
      </a:dk2>
      <a:lt2>
        <a:srgbClr val="C9C3BA"/>
      </a:lt2>
      <a:accent1>
        <a:srgbClr val="738FAF"/>
      </a:accent1>
      <a:accent2>
        <a:srgbClr val="74B6A8"/>
      </a:accent2>
      <a:accent3>
        <a:srgbClr val="A0AA69"/>
      </a:accent3>
      <a:accent4>
        <a:srgbClr val="CBA968"/>
      </a:accent4>
      <a:accent5>
        <a:srgbClr val="D08A7A"/>
      </a:accent5>
      <a:accent6>
        <a:srgbClr val="9E95A9"/>
      </a:accent6>
      <a:hlink>
        <a:srgbClr val="0000FF"/>
      </a:hlink>
      <a:folHlink>
        <a:srgbClr val="FF00FF"/>
      </a:folHlink>
    </a:clrScheme>
    <a:fontScheme name="New_Template4">
      <a:majorFont>
        <a:latin typeface="Bodoni SvtyTwo ITC TT-Book"/>
        <a:ea typeface="Bodoni SvtyTwo ITC TT-Book"/>
        <a:cs typeface="Bodoni SvtyTwo ITC TT-Book"/>
      </a:majorFont>
      <a:minorFont>
        <a:latin typeface="Bodoni SvtyTwo ITC TT-Book"/>
        <a:ea typeface="Bodoni SvtyTwo ITC TT-Book"/>
        <a:cs typeface="Bodoni SvtyTwo ITC TT-Book"/>
      </a:minorFont>
    </a:fontScheme>
    <a:fmtScheme name="New_Template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blipFill rotWithShape="1">
          <a:blip r:embed="rId1"/>
          <a:srcRect l="0" t="0" r="0" b="0"/>
          <a:tile tx="0" ty="0" sx="100000" sy="100000" flip="none" algn="tl"/>
        </a:blip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4400" u="none" kumimoji="0" normalizeH="0">
            <a:ln>
              <a:noFill/>
            </a:ln>
            <a:solidFill>
              <a:srgbClr val="FFFFFF"/>
            </a:solidFill>
            <a:effectLst>
              <a:outerShdw sx="100000" sy="100000" kx="0" ky="0" algn="b" rotWithShape="0" blurRad="25400" dist="33948" dir="2700000">
                <a:srgbClr val="3B3936"/>
              </a:outerShdw>
            </a:effectLst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spDef>
    <a:lnDef>
      <a:spPr>
        <a:noFill/>
        <a:ln w="25400" cap="flat">
          <a:solidFill>
            <a:srgbClr val="414141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 upright="0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 upright="0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3200" u="none" kumimoji="0" normalizeH="0">
            <a:ln>
              <a:noFill/>
            </a:ln>
            <a:solidFill>
              <a:srgbClr val="414141"/>
            </a:solidFill>
            <a:effectLst/>
            <a:uFillTx/>
            <a:latin typeface="Palatino"/>
            <a:ea typeface="Palatino"/>
            <a:cs typeface="Palatino"/>
            <a:sym typeface="Palatino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b="0" baseline="0" cap="none" i="0" spc="0" strike="noStrike" sz="1800" u="none" kumimoji="0" normalizeH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/>
        <a:fillRef idx="0"/>
        <a:effectRef idx="0"/>
        <a:fontRef idx="none"/>
      </a:style>
    </a:tx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/>
</file>