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0D1"/>
          </a:solidFill>
        </a:fill>
      </a:tcStyle>
    </a:wholeTbl>
    <a:band2H>
      <a:tcTxStyle b="def" i="def"/>
      <a:tcStyle>
        <a:tcBdr/>
        <a:fill>
          <a:solidFill>
            <a:srgbClr val="E8E9E9"/>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ECC"/>
          </a:solidFill>
        </a:fill>
      </a:tcStyle>
    </a:wholeTbl>
    <a:band2H>
      <a:tcTxStyle b="def" i="def"/>
      <a:tcStyle>
        <a:tcBdr/>
        <a:fill>
          <a:solidFill>
            <a:srgbClr val="E8E8E7"/>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E2"/>
          </a:solidFill>
        </a:fill>
      </a:tcStyle>
    </a:wholeTbl>
    <a:band2H>
      <a:tcTxStyle b="def" i="def"/>
      <a:tcStyle>
        <a:tcBdr/>
        <a:fill>
          <a:solidFill>
            <a:srgbClr val="F3F7F1"/>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sto MT"/>
          <a:ea typeface="Calisto MT"/>
          <a:cs typeface="Calisto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sto MT"/>
          <a:ea typeface="Calisto MT"/>
          <a:cs typeface="Calisto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sto MT"/>
          <a:ea typeface="Calisto MT"/>
          <a:cs typeface="Calisto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sto MT"/>
          <a:ea typeface="Calisto MT"/>
          <a:cs typeface="Calisto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sto MT"/>
          <a:ea typeface="Calisto MT"/>
          <a:cs typeface="Calisto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sto MT"/>
          <a:ea typeface="Calisto MT"/>
          <a:cs typeface="Calisto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sto MT"/>
          <a:ea typeface="Calisto MT"/>
          <a:cs typeface="Calisto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7" name="Shape 207"/>
          <p:cNvSpPr/>
          <p:nvPr>
            <p:ph type="sldImg"/>
          </p:nvPr>
        </p:nvSpPr>
        <p:spPr>
          <a:xfrm>
            <a:off x="1143000" y="685800"/>
            <a:ext cx="4572000" cy="3429000"/>
          </a:xfrm>
          <a:prstGeom prst="rect">
            <a:avLst/>
          </a:prstGeom>
        </p:spPr>
        <p:txBody>
          <a:bodyPr/>
          <a:lstStyle/>
          <a:p>
            <a:pPr/>
          </a:p>
        </p:txBody>
      </p:sp>
      <p:sp>
        <p:nvSpPr>
          <p:cNvPr id="208" name="Shape 2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This class is multidisciplinary. You are coming from different majors, with different expertise that will all be useful for understanding the material of the class, as well as in the future, should you decide to stay in the field. Here I list what you will get from the class: take it just as a rough description!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This class is multidisciplinary. You are coming from different majors, with different expertise that will all be useful for understanding the material of the class, as well as in the future, should you decide to stay in the field. Here I list what you will get from the class: take it just as a rough description!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This class is multidisciplinary. You are coming from different majors, with different expertise that will all be useful for understanding the material of the class, as well as in the future, should you decide to stay in the field. Here I list what you will get from the class: take it just as a rough description!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grpSp>
        <p:nvGrpSpPr>
          <p:cNvPr id="21" name="Group 6"/>
          <p:cNvGrpSpPr/>
          <p:nvPr/>
        </p:nvGrpSpPr>
        <p:grpSpPr>
          <a:xfrm>
            <a:off x="487362" y="411162"/>
            <a:ext cx="8169276" cy="6035676"/>
            <a:chOff x="0" y="0"/>
            <a:chExt cx="8169275" cy="6035675"/>
          </a:xfrm>
        </p:grpSpPr>
        <p:sp>
          <p:nvSpPr>
            <p:cNvPr id="17" name="Rectangle 4"/>
            <p:cNvSpPr/>
            <p:nvPr/>
          </p:nvSpPr>
          <p:spPr>
            <a:xfrm>
              <a:off x="0" y="-1"/>
              <a:ext cx="8169275" cy="6035676"/>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sp>
          <p:nvSpPr>
            <p:cNvPr id="18" name="Rectangle 5"/>
            <p:cNvSpPr/>
            <p:nvPr/>
          </p:nvSpPr>
          <p:spPr>
            <a:xfrm>
              <a:off x="76200" y="63499"/>
              <a:ext cx="7981951" cy="5889626"/>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 name="Straight Connector 6"/>
            <p:cNvSpPr/>
            <p:nvPr/>
          </p:nvSpPr>
          <p:spPr>
            <a:xfrm>
              <a:off x="76200" y="5722936"/>
              <a:ext cx="7981950" cy="1591"/>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20" name="Rectangle 7"/>
            <p:cNvSpPr/>
            <p:nvPr/>
          </p:nvSpPr>
          <p:spPr>
            <a:xfrm>
              <a:off x="76200" y="46036"/>
              <a:ext cx="7981951" cy="2578101"/>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2" name="Title Text"/>
          <p:cNvSpPr txBox="1"/>
          <p:nvPr>
            <p:ph type="title"/>
          </p:nvPr>
        </p:nvSpPr>
        <p:spPr>
          <a:xfrm>
            <a:off x="914400" y="1123950"/>
            <a:ext cx="7342189" cy="1924050"/>
          </a:xfrm>
          <a:prstGeom prst="rect">
            <a:avLst/>
          </a:prstGeom>
        </p:spPr>
        <p:txBody>
          <a:bodyPr anchor="b"/>
          <a:lstStyle>
            <a:lvl1pPr>
              <a:defRPr sz="5400"/>
            </a:lvl1pPr>
          </a:lstStyle>
          <a:p>
            <a:pPr/>
            <a:r>
              <a:t>Title Text</a:t>
            </a:r>
          </a:p>
        </p:txBody>
      </p:sp>
      <p:sp>
        <p:nvSpPr>
          <p:cNvPr id="23" name="Body Level One…"/>
          <p:cNvSpPr txBox="1"/>
          <p:nvPr>
            <p:ph type="body" sz="half" idx="1"/>
          </p:nvPr>
        </p:nvSpPr>
        <p:spPr>
          <a:xfrm>
            <a:off x="914400" y="3429000"/>
            <a:ext cx="7342189" cy="1752600"/>
          </a:xfrm>
          <a:prstGeom prst="rect">
            <a:avLst/>
          </a:prstGeom>
        </p:spPr>
        <p:txBody>
          <a:bodyPr>
            <a:normAutofit fontScale="100000" lnSpcReduction="0"/>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4443730" y="6124098"/>
            <a:ext cx="256541"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Picture, and Caption">
    <p:spTree>
      <p:nvGrpSpPr>
        <p:cNvPr id="1" name=""/>
        <p:cNvGrpSpPr/>
        <p:nvPr/>
      </p:nvGrpSpPr>
      <p:grpSpPr>
        <a:xfrm>
          <a:off x="0" y="0"/>
          <a:ext cx="0" cy="0"/>
          <a:chOff x="0" y="0"/>
          <a:chExt cx="0" cy="0"/>
        </a:xfrm>
      </p:grpSpPr>
      <p:grpSp>
        <p:nvGrpSpPr>
          <p:cNvPr id="142" name="Group 6"/>
          <p:cNvGrpSpPr/>
          <p:nvPr/>
        </p:nvGrpSpPr>
        <p:grpSpPr>
          <a:xfrm>
            <a:off x="182562" y="173037"/>
            <a:ext cx="8778876" cy="6511926"/>
            <a:chOff x="0" y="0"/>
            <a:chExt cx="8778875" cy="6511925"/>
          </a:xfrm>
        </p:grpSpPr>
        <p:grpSp>
          <p:nvGrpSpPr>
            <p:cNvPr id="140" name="Group 7"/>
            <p:cNvGrpSpPr/>
            <p:nvPr/>
          </p:nvGrpSpPr>
          <p:grpSpPr>
            <a:xfrm>
              <a:off x="0" y="0"/>
              <a:ext cx="8778875" cy="6511925"/>
              <a:chOff x="0" y="0"/>
              <a:chExt cx="8778875" cy="6511925"/>
            </a:xfrm>
          </p:grpSpPr>
          <p:grpSp>
            <p:nvGrpSpPr>
              <p:cNvPr id="138" name="Group 9"/>
              <p:cNvGrpSpPr/>
              <p:nvPr/>
            </p:nvGrpSpPr>
            <p:grpSpPr>
              <a:xfrm>
                <a:off x="0" y="0"/>
                <a:ext cx="8778875" cy="6511925"/>
                <a:chOff x="0" y="0"/>
                <a:chExt cx="8778875" cy="6511925"/>
              </a:xfrm>
            </p:grpSpPr>
            <p:sp>
              <p:nvSpPr>
                <p:cNvPr id="134" name="Rectangle 10"/>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37" name="Group 10"/>
                <p:cNvGrpSpPr/>
                <p:nvPr/>
              </p:nvGrpSpPr>
              <p:grpSpPr>
                <a:xfrm>
                  <a:off x="73025" y="63499"/>
                  <a:ext cx="8623301" cy="6365876"/>
                  <a:chOff x="0" y="0"/>
                  <a:chExt cx="8623300" cy="6365875"/>
                </a:xfrm>
              </p:grpSpPr>
              <p:sp>
                <p:nvSpPr>
                  <p:cNvPr id="135" name="Rectangle 12"/>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36" name="Straight Connector 13"/>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39" name="Rectangle 9"/>
              <p:cNvSpPr/>
              <p:nvPr/>
            </p:nvSpPr>
            <p:spPr>
              <a:xfrm rot="5400000">
                <a:off x="618331" y="3101181"/>
                <a:ext cx="6135688" cy="6350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41" name="Rectangle 7"/>
            <p:cNvSpPr/>
            <p:nvPr/>
          </p:nvSpPr>
          <p:spPr>
            <a:xfrm rot="10800000">
              <a:off x="76199" y="1420812"/>
              <a:ext cx="3575051" cy="6350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43" name="Title Text"/>
          <p:cNvSpPr txBox="1"/>
          <p:nvPr>
            <p:ph type="title"/>
          </p:nvPr>
        </p:nvSpPr>
        <p:spPr>
          <a:xfrm>
            <a:off x="530225" y="1694328"/>
            <a:ext cx="3008314" cy="914401"/>
          </a:xfrm>
          <a:prstGeom prst="rect">
            <a:avLst/>
          </a:prstGeom>
        </p:spPr>
        <p:txBody>
          <a:bodyPr anchor="b"/>
          <a:lstStyle>
            <a:lvl1pPr algn="l">
              <a:defRPr sz="2800"/>
            </a:lvl1pPr>
          </a:lstStyle>
          <a:p>
            <a:pPr/>
            <a:r>
              <a:t>Title Text</a:t>
            </a:r>
          </a:p>
        </p:txBody>
      </p:sp>
      <p:sp>
        <p:nvSpPr>
          <p:cNvPr id="144" name="Body Level One…"/>
          <p:cNvSpPr txBox="1"/>
          <p:nvPr>
            <p:ph type="body" sz="half" idx="1"/>
          </p:nvPr>
        </p:nvSpPr>
        <p:spPr>
          <a:xfrm>
            <a:off x="4328319" y="609600"/>
            <a:ext cx="4114801" cy="54657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45" name="Text Placeholder 3"/>
          <p:cNvSpPr/>
          <p:nvPr>
            <p:ph type="body" sz="quarter" idx="21"/>
          </p:nvPr>
        </p:nvSpPr>
        <p:spPr>
          <a:xfrm>
            <a:off x="530224" y="2672322"/>
            <a:ext cx="3008315" cy="3403041"/>
          </a:xfrm>
          <a:prstGeom prst="rect">
            <a:avLst/>
          </a:prstGeom>
        </p:spPr>
        <p:txBody>
          <a:bodyPr>
            <a:normAutofit fontScale="100000" lnSpcReduction="0"/>
          </a:bodyPr>
          <a:lstStyle/>
          <a:p>
            <a:pPr marL="0" indent="0">
              <a:lnSpc>
                <a:spcPct val="120000"/>
              </a:lnSpc>
              <a:spcBef>
                <a:spcPts val="600"/>
              </a:spcBef>
              <a:buClrTx/>
              <a:buSzTx/>
              <a:buFontTx/>
              <a:buNone/>
              <a:defRPr sz="1600"/>
            </a:pPr>
          </a:p>
        </p:txBody>
      </p:sp>
      <p:sp>
        <p:nvSpPr>
          <p:cNvPr id="146" name="Picture Placeholder 16"/>
          <p:cNvSpPr/>
          <p:nvPr>
            <p:ph type="pic" sz="quarter" idx="22"/>
          </p:nvPr>
        </p:nvSpPr>
        <p:spPr>
          <a:xfrm>
            <a:off x="352892" y="310123"/>
            <a:ext cx="3398838" cy="1204913"/>
          </a:xfrm>
          <a:prstGeom prst="rect">
            <a:avLst/>
          </a:prstGeom>
        </p:spPr>
        <p:txBody>
          <a:bodyPr lIns="91439" rIns="91439"/>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grpSp>
        <p:nvGrpSpPr>
          <p:cNvPr id="160" name="Group 6"/>
          <p:cNvGrpSpPr/>
          <p:nvPr/>
        </p:nvGrpSpPr>
        <p:grpSpPr>
          <a:xfrm>
            <a:off x="182562" y="173037"/>
            <a:ext cx="8778876" cy="6511926"/>
            <a:chOff x="0" y="0"/>
            <a:chExt cx="8778875" cy="6511925"/>
          </a:xfrm>
        </p:grpSpPr>
        <p:grpSp>
          <p:nvGrpSpPr>
            <p:cNvPr id="158" name="Group 7"/>
            <p:cNvGrpSpPr/>
            <p:nvPr/>
          </p:nvGrpSpPr>
          <p:grpSpPr>
            <a:xfrm>
              <a:off x="0" y="0"/>
              <a:ext cx="8778875" cy="6511925"/>
              <a:chOff x="0" y="0"/>
              <a:chExt cx="8778875" cy="6511925"/>
            </a:xfrm>
          </p:grpSpPr>
          <p:sp>
            <p:nvSpPr>
              <p:cNvPr id="154" name="Rectangle 7"/>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57" name="Group 10"/>
              <p:cNvGrpSpPr/>
              <p:nvPr/>
            </p:nvGrpSpPr>
            <p:grpSpPr>
              <a:xfrm>
                <a:off x="73025" y="63499"/>
                <a:ext cx="8623301" cy="6365876"/>
                <a:chOff x="0" y="0"/>
                <a:chExt cx="8623300" cy="6365875"/>
              </a:xfrm>
            </p:grpSpPr>
            <p:sp>
              <p:nvSpPr>
                <p:cNvPr id="155" name="Rectangle 9"/>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56" name="Straight Connector 10"/>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59" name="Rectangle 6"/>
            <p:cNvSpPr/>
            <p:nvPr/>
          </p:nvSpPr>
          <p:spPr>
            <a:xfrm rot="5400000">
              <a:off x="618331" y="3101181"/>
              <a:ext cx="6135688" cy="6350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61" name="Title Text"/>
          <p:cNvSpPr txBox="1"/>
          <p:nvPr>
            <p:ph type="title"/>
          </p:nvPr>
        </p:nvSpPr>
        <p:spPr>
          <a:xfrm>
            <a:off x="530351" y="1691639"/>
            <a:ext cx="3008378" cy="914401"/>
          </a:xfrm>
          <a:prstGeom prst="rect">
            <a:avLst/>
          </a:prstGeom>
        </p:spPr>
        <p:txBody>
          <a:bodyPr anchor="b"/>
          <a:lstStyle>
            <a:lvl1pPr algn="l">
              <a:defRPr sz="2800"/>
            </a:lvl1pPr>
          </a:lstStyle>
          <a:p>
            <a:pPr/>
            <a:r>
              <a:t>Title Text</a:t>
            </a:r>
          </a:p>
        </p:txBody>
      </p:sp>
      <p:sp>
        <p:nvSpPr>
          <p:cNvPr id="162" name="Picture Placeholder 2"/>
          <p:cNvSpPr/>
          <p:nvPr>
            <p:ph type="pic" sz="half" idx="21"/>
          </p:nvPr>
        </p:nvSpPr>
        <p:spPr>
          <a:xfrm>
            <a:off x="4338558" y="612775"/>
            <a:ext cx="4114801" cy="5468112"/>
          </a:xfrm>
          <a:prstGeom prst="rect">
            <a:avLst/>
          </a:prstGeom>
        </p:spPr>
        <p:txBody>
          <a:bodyPr lIns="91439" rIns="91439"/>
          <a:lstStyle/>
          <a:p>
            <a:pPr/>
          </a:p>
        </p:txBody>
      </p:sp>
      <p:sp>
        <p:nvSpPr>
          <p:cNvPr id="163" name="Body Level One…"/>
          <p:cNvSpPr txBox="1"/>
          <p:nvPr>
            <p:ph type="body" sz="quarter" idx="1"/>
          </p:nvPr>
        </p:nvSpPr>
        <p:spPr>
          <a:xfrm>
            <a:off x="530351" y="2670048"/>
            <a:ext cx="3008378" cy="3401569"/>
          </a:xfrm>
          <a:prstGeom prst="rect">
            <a:avLst/>
          </a:prstGeom>
        </p:spPr>
        <p:txBody>
          <a:bodyPr>
            <a:normAutofit fontScale="100000" lnSpcReduction="0"/>
          </a:bodyPr>
          <a:lstStyle>
            <a:lvl1pPr marL="0" indent="0">
              <a:lnSpc>
                <a:spcPct val="120000"/>
              </a:lnSpc>
              <a:spcBef>
                <a:spcPts val="600"/>
              </a:spcBef>
              <a:buClrTx/>
              <a:buSzTx/>
              <a:buFontTx/>
              <a:buNone/>
              <a:defRPr sz="1600"/>
            </a:lvl1pPr>
            <a:lvl2pPr marL="0" indent="457200">
              <a:lnSpc>
                <a:spcPct val="120000"/>
              </a:lnSpc>
              <a:spcBef>
                <a:spcPts val="600"/>
              </a:spcBef>
              <a:buClrTx/>
              <a:buSzTx/>
              <a:buFontTx/>
              <a:buNone/>
              <a:defRPr sz="1600"/>
            </a:lvl2pPr>
            <a:lvl3pPr marL="0" indent="914400">
              <a:lnSpc>
                <a:spcPct val="120000"/>
              </a:lnSpc>
              <a:spcBef>
                <a:spcPts val="600"/>
              </a:spcBef>
              <a:buClrTx/>
              <a:buSzTx/>
              <a:buFontTx/>
              <a:buNone/>
              <a:defRPr sz="1600"/>
            </a:lvl3pPr>
            <a:lvl4pPr marL="0" indent="1371600">
              <a:lnSpc>
                <a:spcPct val="120000"/>
              </a:lnSpc>
              <a:spcBef>
                <a:spcPts val="600"/>
              </a:spcBef>
              <a:buClrTx/>
              <a:buSzTx/>
              <a:buFontTx/>
              <a:buNone/>
              <a:defRPr sz="1600"/>
            </a:lvl4pPr>
            <a:lvl5pPr marL="0" indent="1828800">
              <a:lnSpc>
                <a:spcPct val="120000"/>
              </a:lnSpc>
              <a:spcBef>
                <a:spcPts val="600"/>
              </a:spcBef>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above Caption">
    <p:spTree>
      <p:nvGrpSpPr>
        <p:cNvPr id="1" name=""/>
        <p:cNvGrpSpPr/>
        <p:nvPr/>
      </p:nvGrpSpPr>
      <p:grpSpPr>
        <a:xfrm>
          <a:off x="0" y="0"/>
          <a:ext cx="0" cy="0"/>
          <a:chOff x="0" y="0"/>
          <a:chExt cx="0" cy="0"/>
        </a:xfrm>
      </p:grpSpPr>
      <p:grpSp>
        <p:nvGrpSpPr>
          <p:cNvPr id="177" name="Group 6"/>
          <p:cNvGrpSpPr/>
          <p:nvPr/>
        </p:nvGrpSpPr>
        <p:grpSpPr>
          <a:xfrm>
            <a:off x="182562" y="173037"/>
            <a:ext cx="8778876" cy="6511926"/>
            <a:chOff x="0" y="0"/>
            <a:chExt cx="8778875" cy="6511925"/>
          </a:xfrm>
        </p:grpSpPr>
        <p:grpSp>
          <p:nvGrpSpPr>
            <p:cNvPr id="175" name="Group 7"/>
            <p:cNvGrpSpPr/>
            <p:nvPr/>
          </p:nvGrpSpPr>
          <p:grpSpPr>
            <a:xfrm>
              <a:off x="0" y="0"/>
              <a:ext cx="8778875" cy="6511925"/>
              <a:chOff x="0" y="0"/>
              <a:chExt cx="8778875" cy="6511925"/>
            </a:xfrm>
          </p:grpSpPr>
          <p:sp>
            <p:nvSpPr>
              <p:cNvPr id="171" name="Rectangle 7"/>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74" name="Group 10"/>
              <p:cNvGrpSpPr/>
              <p:nvPr/>
            </p:nvGrpSpPr>
            <p:grpSpPr>
              <a:xfrm>
                <a:off x="73025" y="63499"/>
                <a:ext cx="8623301" cy="6365876"/>
                <a:chOff x="0" y="0"/>
                <a:chExt cx="8623300" cy="6365875"/>
              </a:xfrm>
            </p:grpSpPr>
            <p:sp>
              <p:nvSpPr>
                <p:cNvPr id="172" name="Rectangle 9"/>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73" name="Straight Connector 10"/>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76" name="Rectangle 6"/>
            <p:cNvSpPr/>
            <p:nvPr/>
          </p:nvSpPr>
          <p:spPr>
            <a:xfrm>
              <a:off x="73025" y="4030661"/>
              <a:ext cx="8623301" cy="6350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78" name="Title Text"/>
          <p:cNvSpPr txBox="1"/>
          <p:nvPr>
            <p:ph type="title"/>
          </p:nvPr>
        </p:nvSpPr>
        <p:spPr>
          <a:xfrm>
            <a:off x="530351" y="4287818"/>
            <a:ext cx="8021978" cy="916194"/>
          </a:xfrm>
          <a:prstGeom prst="rect">
            <a:avLst/>
          </a:prstGeom>
        </p:spPr>
        <p:txBody>
          <a:bodyPr anchor="b"/>
          <a:lstStyle>
            <a:lvl1pPr algn="l">
              <a:defRPr sz="3600"/>
            </a:lvl1pPr>
          </a:lstStyle>
          <a:p>
            <a:pPr/>
            <a:r>
              <a:t>Title Text</a:t>
            </a:r>
          </a:p>
        </p:txBody>
      </p:sp>
      <p:sp>
        <p:nvSpPr>
          <p:cNvPr id="179" name="Picture Placeholder 2"/>
          <p:cNvSpPr/>
          <p:nvPr>
            <p:ph type="pic" idx="21"/>
          </p:nvPr>
        </p:nvSpPr>
        <p:spPr>
          <a:xfrm>
            <a:off x="356346" y="331693"/>
            <a:ext cx="8421625" cy="3783107"/>
          </a:xfrm>
          <a:prstGeom prst="rect">
            <a:avLst/>
          </a:prstGeom>
        </p:spPr>
        <p:txBody>
          <a:bodyPr lIns="91439" rIns="91439"/>
          <a:lstStyle/>
          <a:p>
            <a:pPr/>
          </a:p>
        </p:txBody>
      </p:sp>
      <p:sp>
        <p:nvSpPr>
          <p:cNvPr id="180" name="Body Level One…"/>
          <p:cNvSpPr txBox="1"/>
          <p:nvPr>
            <p:ph type="body" sz="quarter" idx="1"/>
          </p:nvPr>
        </p:nvSpPr>
        <p:spPr>
          <a:xfrm>
            <a:off x="530351" y="5271246"/>
            <a:ext cx="8021978" cy="1013012"/>
          </a:xfrm>
          <a:prstGeom prst="rect">
            <a:avLst/>
          </a:prstGeom>
        </p:spPr>
        <p:txBody>
          <a:bodyPr>
            <a:normAutofit fontScale="100000" lnSpcReduction="0"/>
          </a:bodyPr>
          <a:lstStyle>
            <a:lvl1pPr marL="0" indent="0">
              <a:spcBef>
                <a:spcPts val="0"/>
              </a:spcBef>
              <a:buClrTx/>
              <a:buSzTx/>
              <a:buFontTx/>
              <a:buNone/>
              <a:defRPr sz="1800"/>
            </a:lvl1pPr>
            <a:lvl2pPr marL="0" indent="457200">
              <a:spcBef>
                <a:spcPts val="0"/>
              </a:spcBef>
              <a:buClrTx/>
              <a:buSzTx/>
              <a:buFontTx/>
              <a:buNone/>
              <a:defRPr sz="1800"/>
            </a:lvl2pPr>
            <a:lvl3pPr marL="0" indent="914400">
              <a:spcBef>
                <a:spcPts val="0"/>
              </a:spcBef>
              <a:buClrTx/>
              <a:buSzTx/>
              <a:buFontTx/>
              <a:buNone/>
              <a:defRPr sz="1800"/>
            </a:lvl3pPr>
            <a:lvl4pPr marL="0" indent="1371600">
              <a:spcBef>
                <a:spcPts val="0"/>
              </a:spcBef>
              <a:buClrTx/>
              <a:buSzTx/>
              <a:buFontTx/>
              <a:buNone/>
              <a:defRPr sz="1800"/>
            </a:lvl4pPr>
            <a:lvl5pPr marL="0" indent="1828800">
              <a:spcBef>
                <a:spcPts val="0"/>
              </a:spcBef>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Table">
    <p:spTree>
      <p:nvGrpSpPr>
        <p:cNvPr id="1" name=""/>
        <p:cNvGrpSpPr/>
        <p:nvPr/>
      </p:nvGrpSpPr>
      <p:grpSpPr>
        <a:xfrm>
          <a:off x="0" y="0"/>
          <a:ext cx="0" cy="0"/>
          <a:chOff x="0" y="0"/>
          <a:chExt cx="0" cy="0"/>
        </a:xfrm>
      </p:grpSpPr>
      <p:sp>
        <p:nvSpPr>
          <p:cNvPr id="188" name="Title Text"/>
          <p:cNvSpPr txBox="1"/>
          <p:nvPr>
            <p:ph type="title"/>
          </p:nvPr>
        </p:nvSpPr>
        <p:spPr>
          <a:xfrm>
            <a:off x="457200" y="274638"/>
            <a:ext cx="8229600" cy="1143001"/>
          </a:xfrm>
          <a:prstGeom prst="rect">
            <a:avLst/>
          </a:prstGeom>
        </p:spPr>
        <p:txBody>
          <a:bodyPr/>
          <a:lstStyle/>
          <a:p>
            <a:pPr/>
            <a:r>
              <a:t>Title Text</a:t>
            </a:r>
          </a:p>
        </p:txBody>
      </p:sp>
      <p:sp>
        <p:nvSpPr>
          <p:cNvPr id="1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FFFFFF"/>
        </a:solidFill>
      </p:bgPr>
    </p:bg>
    <p:spTree>
      <p:nvGrpSpPr>
        <p:cNvPr id="1" name=""/>
        <p:cNvGrpSpPr/>
        <p:nvPr/>
      </p:nvGrpSpPr>
      <p:grpSpPr>
        <a:xfrm>
          <a:off x="0" y="0"/>
          <a:ext cx="0" cy="0"/>
          <a:chOff x="0" y="0"/>
          <a:chExt cx="0" cy="0"/>
        </a:xfrm>
      </p:grpSpPr>
      <p:sp>
        <p:nvSpPr>
          <p:cNvPr id="196" name="Rectangle 9"/>
          <p:cNvSpPr/>
          <p:nvPr/>
        </p:nvSpPr>
        <p:spPr>
          <a:xfrm>
            <a:off x="0" y="220785"/>
            <a:ext cx="9144000" cy="228601"/>
          </a:xfrm>
          <a:prstGeom prst="rect">
            <a:avLst/>
          </a:prstGeom>
          <a:solidFill>
            <a:srgbClr val="FFFFFF"/>
          </a:solidFill>
          <a:ln w="12700">
            <a:miter lim="400000"/>
          </a:ln>
        </p:spPr>
        <p:txBody>
          <a:bodyPr lIns="45719" rIns="45719" anchor="ctr"/>
          <a:lstStyle/>
          <a:p>
            <a:pPr algn="ctr">
              <a:defRPr>
                <a:solidFill>
                  <a:srgbClr val="FFFFFF"/>
                </a:solidFill>
                <a:latin typeface="+mn-lt"/>
                <a:ea typeface="+mn-ea"/>
                <a:cs typeface="+mn-cs"/>
                <a:sym typeface="Arial"/>
              </a:defRPr>
            </a:pPr>
          </a:p>
        </p:txBody>
      </p:sp>
      <p:sp>
        <p:nvSpPr>
          <p:cNvPr id="197" name="Rectangle 6"/>
          <p:cNvSpPr/>
          <p:nvPr/>
        </p:nvSpPr>
        <p:spPr>
          <a:xfrm>
            <a:off x="0" y="-1"/>
            <a:ext cx="9144000" cy="365762"/>
          </a:xfrm>
          <a:prstGeom prst="rect">
            <a:avLst/>
          </a:prstGeom>
          <a:solidFill>
            <a:srgbClr val="93A299"/>
          </a:solidFill>
          <a:ln w="12700">
            <a:miter lim="400000"/>
          </a:ln>
        </p:spPr>
        <p:txBody>
          <a:bodyPr lIns="45719" rIns="45719" anchor="ctr"/>
          <a:lstStyle/>
          <a:p>
            <a:pPr algn="ctr">
              <a:defRPr>
                <a:solidFill>
                  <a:srgbClr val="FFFFFF"/>
                </a:solidFill>
                <a:latin typeface="+mn-lt"/>
                <a:ea typeface="+mn-ea"/>
                <a:cs typeface="+mn-cs"/>
                <a:sym typeface="Arial"/>
              </a:defRPr>
            </a:pPr>
          </a:p>
        </p:txBody>
      </p:sp>
      <p:sp>
        <p:nvSpPr>
          <p:cNvPr id="198" name="Title Text"/>
          <p:cNvSpPr txBox="1"/>
          <p:nvPr>
            <p:ph type="title"/>
          </p:nvPr>
        </p:nvSpPr>
        <p:spPr>
          <a:xfrm>
            <a:off x="685800" y="1371600"/>
            <a:ext cx="7848600" cy="1927225"/>
          </a:xfrm>
          <a:prstGeom prst="rect">
            <a:avLst/>
          </a:prstGeom>
        </p:spPr>
        <p:txBody>
          <a:bodyPr anchor="b"/>
          <a:lstStyle>
            <a:lvl1pPr algn="l">
              <a:defRPr cap="all" spc="-100" sz="5400">
                <a:solidFill>
                  <a:srgbClr val="D2533C"/>
                </a:solidFill>
                <a:latin typeface="+mn-lt"/>
                <a:ea typeface="+mn-ea"/>
                <a:cs typeface="+mn-cs"/>
                <a:sym typeface="Arial"/>
              </a:defRPr>
            </a:lvl1pPr>
          </a:lstStyle>
          <a:p>
            <a:pPr/>
            <a:r>
              <a:t>Title Text</a:t>
            </a:r>
          </a:p>
        </p:txBody>
      </p:sp>
      <p:sp>
        <p:nvSpPr>
          <p:cNvPr id="199" name="Body Level One…"/>
          <p:cNvSpPr txBox="1"/>
          <p:nvPr>
            <p:ph type="body" sz="quarter" idx="1"/>
          </p:nvPr>
        </p:nvSpPr>
        <p:spPr>
          <a:xfrm>
            <a:off x="685800" y="3505200"/>
            <a:ext cx="6400800" cy="1752600"/>
          </a:xfrm>
          <a:prstGeom prst="rect">
            <a:avLst/>
          </a:prstGeom>
        </p:spPr>
        <p:txBody>
          <a:bodyPr>
            <a:normAutofit fontScale="100000" lnSpcReduction="0"/>
          </a:bodyPr>
          <a:lstStyle>
            <a:lvl1pPr marL="0" indent="0">
              <a:spcBef>
                <a:spcPts val="500"/>
              </a:spcBef>
              <a:buClrTx/>
              <a:buSzTx/>
              <a:buFontTx/>
              <a:buNone/>
              <a:defRPr>
                <a:solidFill>
                  <a:srgbClr val="57576E"/>
                </a:solidFill>
                <a:latin typeface="+mn-lt"/>
                <a:ea typeface="+mn-ea"/>
                <a:cs typeface="+mn-cs"/>
                <a:sym typeface="Arial"/>
              </a:defRPr>
            </a:lvl1pPr>
            <a:lvl2pPr marL="0" indent="457200">
              <a:spcBef>
                <a:spcPts val="500"/>
              </a:spcBef>
              <a:buClrTx/>
              <a:buSzTx/>
              <a:buFontTx/>
              <a:buNone/>
              <a:defRPr>
                <a:solidFill>
                  <a:srgbClr val="57576E"/>
                </a:solidFill>
                <a:latin typeface="+mn-lt"/>
                <a:ea typeface="+mn-ea"/>
                <a:cs typeface="+mn-cs"/>
                <a:sym typeface="Arial"/>
              </a:defRPr>
            </a:lvl2pPr>
            <a:lvl3pPr marL="0" indent="914400">
              <a:spcBef>
                <a:spcPts val="500"/>
              </a:spcBef>
              <a:buClrTx/>
              <a:buSzTx/>
              <a:buFontTx/>
              <a:buNone/>
              <a:defRPr>
                <a:solidFill>
                  <a:srgbClr val="57576E"/>
                </a:solidFill>
                <a:latin typeface="+mn-lt"/>
                <a:ea typeface="+mn-ea"/>
                <a:cs typeface="+mn-cs"/>
                <a:sym typeface="Arial"/>
              </a:defRPr>
            </a:lvl3pPr>
            <a:lvl4pPr marL="0" indent="1371600">
              <a:spcBef>
                <a:spcPts val="500"/>
              </a:spcBef>
              <a:buClrTx/>
              <a:buSzTx/>
              <a:buFontTx/>
              <a:buNone/>
              <a:defRPr>
                <a:solidFill>
                  <a:srgbClr val="57576E"/>
                </a:solidFill>
                <a:latin typeface="+mn-lt"/>
                <a:ea typeface="+mn-ea"/>
                <a:cs typeface="+mn-cs"/>
                <a:sym typeface="Arial"/>
              </a:defRPr>
            </a:lvl4pPr>
            <a:lvl5pPr marL="0" indent="1828800">
              <a:spcBef>
                <a:spcPts val="500"/>
              </a:spcBef>
              <a:buClrTx/>
              <a:buSzTx/>
              <a:buFontTx/>
              <a:buNone/>
              <a:defRPr>
                <a:solidFill>
                  <a:srgbClr val="57576E"/>
                </a:solidFill>
                <a:latin typeface="+mn-lt"/>
                <a:ea typeface="+mn-ea"/>
                <a:cs typeface="+mn-cs"/>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00" name="Straight Connector 7"/>
          <p:cNvSpPr/>
          <p:nvPr/>
        </p:nvSpPr>
        <p:spPr>
          <a:xfrm>
            <a:off x="685799" y="3398519"/>
            <a:ext cx="7848601" cy="1590"/>
          </a:xfrm>
          <a:prstGeom prst="line">
            <a:avLst/>
          </a:prstGeom>
          <a:ln w="19050">
            <a:solidFill>
              <a:srgbClr val="D2533C"/>
            </a:solidFill>
          </a:ln>
        </p:spPr>
        <p:txBody>
          <a:bodyPr lIns="45719" rIns="45719"/>
          <a:lstStyle/>
          <a:p>
            <a:pPr>
              <a:defRPr>
                <a:solidFill>
                  <a:srgbClr val="292934"/>
                </a:solidFill>
                <a:latin typeface="+mn-lt"/>
                <a:ea typeface="+mn-ea"/>
                <a:cs typeface="+mn-cs"/>
                <a:sym typeface="Arial"/>
              </a:defRPr>
            </a:pPr>
          </a:p>
        </p:txBody>
      </p:sp>
      <p:sp>
        <p:nvSpPr>
          <p:cNvPr id="201" name="Slide Number"/>
          <p:cNvSpPr txBox="1"/>
          <p:nvPr>
            <p:ph type="sldNum" sz="quarter" idx="2"/>
          </p:nvPr>
        </p:nvSpPr>
        <p:spPr>
          <a:xfrm>
            <a:off x="7620000" y="38468"/>
            <a:ext cx="301908" cy="288824"/>
          </a:xfrm>
          <a:prstGeom prst="rect">
            <a:avLst/>
          </a:prstGeom>
        </p:spPr>
        <p:txBody>
          <a:bodyPr/>
          <a:lstStyle>
            <a:lvl1pPr algn="l">
              <a:defRPr b="1" sz="1400">
                <a:solidFill>
                  <a:srgbClr val="FFFFFF"/>
                </a:solidFill>
                <a:latin typeface="+mn-lt"/>
                <a:ea typeface="+mn-ea"/>
                <a:cs typeface="+mn-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xfrm>
            <a:off x="900112" y="2133600"/>
            <a:ext cx="7345363" cy="39322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with Picture">
    <p:spTree>
      <p:nvGrpSpPr>
        <p:cNvPr id="1" name=""/>
        <p:cNvGrpSpPr/>
        <p:nvPr/>
      </p:nvGrpSpPr>
      <p:grpSpPr>
        <a:xfrm>
          <a:off x="0" y="0"/>
          <a:ext cx="0" cy="0"/>
          <a:chOff x="0" y="0"/>
          <a:chExt cx="0" cy="0"/>
        </a:xfrm>
      </p:grpSpPr>
      <p:grpSp>
        <p:nvGrpSpPr>
          <p:cNvPr id="45" name="Group 6"/>
          <p:cNvGrpSpPr/>
          <p:nvPr/>
        </p:nvGrpSpPr>
        <p:grpSpPr>
          <a:xfrm>
            <a:off x="487362" y="411162"/>
            <a:ext cx="8169276" cy="6035676"/>
            <a:chOff x="0" y="0"/>
            <a:chExt cx="8169275" cy="6035675"/>
          </a:xfrm>
        </p:grpSpPr>
        <p:sp>
          <p:nvSpPr>
            <p:cNvPr id="40" name="Rectangle 5"/>
            <p:cNvSpPr/>
            <p:nvPr/>
          </p:nvSpPr>
          <p:spPr>
            <a:xfrm>
              <a:off x="0" y="-1"/>
              <a:ext cx="8169275" cy="6035676"/>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44" name="Group 11"/>
            <p:cNvGrpSpPr/>
            <p:nvPr/>
          </p:nvGrpSpPr>
          <p:grpSpPr>
            <a:xfrm>
              <a:off x="76200" y="63499"/>
              <a:ext cx="7981951" cy="5889626"/>
              <a:chOff x="0" y="0"/>
              <a:chExt cx="7981950" cy="5889625"/>
            </a:xfrm>
          </p:grpSpPr>
          <p:sp>
            <p:nvSpPr>
              <p:cNvPr id="41" name="Rectangle 7"/>
              <p:cNvSpPr/>
              <p:nvPr/>
            </p:nvSpPr>
            <p:spPr>
              <a:xfrm>
                <a:off x="0" y="0"/>
                <a:ext cx="7981951" cy="588962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2" name="Straight Connector 8"/>
              <p:cNvSpPr/>
              <p:nvPr/>
            </p:nvSpPr>
            <p:spPr>
              <a:xfrm>
                <a:off x="0" y="5659435"/>
                <a:ext cx="7981950" cy="1591"/>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43" name="Straight Connector 9"/>
              <p:cNvSpPr/>
              <p:nvPr/>
            </p:nvSpPr>
            <p:spPr>
              <a:xfrm>
                <a:off x="-1" y="2952750"/>
                <a:ext cx="7981951" cy="1587"/>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46" name="Title Text"/>
          <p:cNvSpPr txBox="1"/>
          <p:nvPr>
            <p:ph type="title"/>
          </p:nvPr>
        </p:nvSpPr>
        <p:spPr>
          <a:xfrm>
            <a:off x="900112" y="3442446"/>
            <a:ext cx="7345363" cy="1532966"/>
          </a:xfrm>
          <a:prstGeom prst="rect">
            <a:avLst/>
          </a:prstGeom>
        </p:spPr>
        <p:txBody>
          <a:bodyPr anchor="b"/>
          <a:lstStyle>
            <a:lvl1pPr>
              <a:defRPr sz="5400"/>
            </a:lvl1pPr>
          </a:lstStyle>
          <a:p>
            <a:pPr/>
            <a:r>
              <a:t>Title Text</a:t>
            </a:r>
          </a:p>
        </p:txBody>
      </p:sp>
      <p:sp>
        <p:nvSpPr>
          <p:cNvPr id="47" name="Body Level One…"/>
          <p:cNvSpPr txBox="1"/>
          <p:nvPr>
            <p:ph type="body" sz="quarter" idx="1"/>
          </p:nvPr>
        </p:nvSpPr>
        <p:spPr>
          <a:xfrm>
            <a:off x="900112" y="5029200"/>
            <a:ext cx="7345363" cy="990600"/>
          </a:xfrm>
          <a:prstGeom prst="rect">
            <a:avLst/>
          </a:prstGeom>
        </p:spPr>
        <p:txBody>
          <a:bodyPr>
            <a:normAutofit fontScale="100000" lnSpcReduction="0"/>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8" name="Picture Placeholder 13"/>
          <p:cNvSpPr/>
          <p:nvPr>
            <p:ph type="pic" sz="half" idx="21"/>
          </p:nvPr>
        </p:nvSpPr>
        <p:spPr>
          <a:xfrm>
            <a:off x="636492" y="533400"/>
            <a:ext cx="7836409" cy="2828925"/>
          </a:xfrm>
          <a:prstGeom prst="rect">
            <a:avLst/>
          </a:prstGeom>
        </p:spPr>
        <p:txBody>
          <a:bodyPr lIns="91439" rIns="91439"/>
          <a:lstStyle/>
          <a:p>
            <a:pPr/>
          </a:p>
        </p:txBody>
      </p:sp>
      <p:sp>
        <p:nvSpPr>
          <p:cNvPr id="49" name="Slide Number"/>
          <p:cNvSpPr txBox="1"/>
          <p:nvPr>
            <p:ph type="sldNum" sz="quarter" idx="2"/>
          </p:nvPr>
        </p:nvSpPr>
        <p:spPr>
          <a:xfrm>
            <a:off x="54864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grpSp>
        <p:nvGrpSpPr>
          <p:cNvPr id="60" name="Group 6"/>
          <p:cNvGrpSpPr/>
          <p:nvPr/>
        </p:nvGrpSpPr>
        <p:grpSpPr>
          <a:xfrm>
            <a:off x="182562" y="173037"/>
            <a:ext cx="8778876" cy="6511926"/>
            <a:chOff x="0" y="0"/>
            <a:chExt cx="8778875" cy="6511925"/>
          </a:xfrm>
        </p:grpSpPr>
        <p:sp>
          <p:nvSpPr>
            <p:cNvPr id="56" name="Rectangle 4"/>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59" name="Group 10"/>
            <p:cNvGrpSpPr/>
            <p:nvPr/>
          </p:nvGrpSpPr>
          <p:grpSpPr>
            <a:xfrm>
              <a:off x="73025" y="63499"/>
              <a:ext cx="8623301" cy="6365876"/>
              <a:chOff x="0" y="0"/>
              <a:chExt cx="8623300" cy="6365875"/>
            </a:xfrm>
          </p:grpSpPr>
          <p:sp>
            <p:nvSpPr>
              <p:cNvPr id="57" name="Rectangle 6"/>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8" name="Straight Connector 7"/>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61" name="Title Text"/>
          <p:cNvSpPr txBox="1"/>
          <p:nvPr>
            <p:ph type="title"/>
          </p:nvPr>
        </p:nvSpPr>
        <p:spPr>
          <a:xfrm>
            <a:off x="900112" y="1371600"/>
            <a:ext cx="7345363" cy="1676400"/>
          </a:xfrm>
          <a:prstGeom prst="rect">
            <a:avLst/>
          </a:prstGeom>
        </p:spPr>
        <p:txBody>
          <a:bodyPr anchor="b"/>
          <a:lstStyle>
            <a:lvl1pPr>
              <a:defRPr sz="5400"/>
            </a:lvl1pPr>
          </a:lstStyle>
          <a:p>
            <a:pPr/>
            <a:r>
              <a:t>Title Text</a:t>
            </a:r>
          </a:p>
        </p:txBody>
      </p:sp>
      <p:sp>
        <p:nvSpPr>
          <p:cNvPr id="62" name="Body Level One…"/>
          <p:cNvSpPr txBox="1"/>
          <p:nvPr>
            <p:ph type="body" sz="quarter" idx="1"/>
          </p:nvPr>
        </p:nvSpPr>
        <p:spPr>
          <a:xfrm>
            <a:off x="900112" y="3134566"/>
            <a:ext cx="7345363" cy="1500188"/>
          </a:xfrm>
          <a:prstGeom prst="rect">
            <a:avLst/>
          </a:prstGeom>
        </p:spPr>
        <p:txBody>
          <a:bodyPr>
            <a:normAutofit fontScale="100000" lnSpcReduction="0"/>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sz="half" idx="1"/>
          </p:nvPr>
        </p:nvSpPr>
        <p:spPr>
          <a:xfrm>
            <a:off x="900111" y="2147888"/>
            <a:ext cx="3566160" cy="3927476"/>
          </a:xfrm>
          <a:prstGeom prst="rect">
            <a:avLst/>
          </a:prstGeom>
        </p:spPr>
        <p:txBody>
          <a:bodyPr>
            <a:normAutofit fontScale="100000" lnSpcReduction="0"/>
          </a:bodyPr>
          <a:lstStyle>
            <a:lvl1pPr>
              <a:defRPr sz="2000"/>
            </a:lvl1pPr>
            <a:lvl2pPr marL="604837" indent="-254000">
              <a:defRPr sz="2000"/>
            </a:lvl2pPr>
            <a:lvl3pPr marL="833437" indent="-254000">
              <a:defRPr sz="2000"/>
            </a:lvl3pPr>
            <a:lvl4pPr marL="1062037" indent="-254000">
              <a:defRPr sz="2000"/>
            </a:lvl4pPr>
            <a:lvl5pPr marL="1290637" indent="-254000">
              <a:defRPr sz="2000"/>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grpSp>
        <p:nvGrpSpPr>
          <p:cNvPr id="86" name="Group 6"/>
          <p:cNvGrpSpPr/>
          <p:nvPr/>
        </p:nvGrpSpPr>
        <p:grpSpPr>
          <a:xfrm>
            <a:off x="182562" y="173037"/>
            <a:ext cx="8778876" cy="6511926"/>
            <a:chOff x="0" y="0"/>
            <a:chExt cx="8778875" cy="6511925"/>
          </a:xfrm>
        </p:grpSpPr>
        <p:grpSp>
          <p:nvGrpSpPr>
            <p:cNvPr id="84" name="Group 7"/>
            <p:cNvGrpSpPr/>
            <p:nvPr/>
          </p:nvGrpSpPr>
          <p:grpSpPr>
            <a:xfrm>
              <a:off x="0" y="0"/>
              <a:ext cx="8778875" cy="6511925"/>
              <a:chOff x="0" y="0"/>
              <a:chExt cx="8778875" cy="6511925"/>
            </a:xfrm>
          </p:grpSpPr>
          <p:sp>
            <p:nvSpPr>
              <p:cNvPr id="79" name="Rectangle 9"/>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83" name="Group 10"/>
              <p:cNvGrpSpPr/>
              <p:nvPr/>
            </p:nvGrpSpPr>
            <p:grpSpPr>
              <a:xfrm>
                <a:off x="73025" y="63499"/>
                <a:ext cx="8623301" cy="6365876"/>
                <a:chOff x="0" y="0"/>
                <a:chExt cx="8623300" cy="6365875"/>
              </a:xfrm>
            </p:grpSpPr>
            <p:sp>
              <p:nvSpPr>
                <p:cNvPr id="80" name="Rectangle 11"/>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1" name="Straight Connector 12"/>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82" name="Rectangle 13"/>
                <p:cNvSpPr/>
                <p:nvPr/>
              </p:nvSpPr>
              <p:spPr>
                <a:xfrm>
                  <a:off x="0" y="1365250"/>
                  <a:ext cx="8623301" cy="6350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85" name="Straight Connector 8"/>
            <p:cNvSpPr/>
            <p:nvPr/>
          </p:nvSpPr>
          <p:spPr>
            <a:xfrm>
              <a:off x="4389436" y="1498599"/>
              <a:ext cx="1590" cy="4711702"/>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sp>
        <p:nvSpPr>
          <p:cNvPr id="87" name="Title Text"/>
          <p:cNvSpPr txBox="1"/>
          <p:nvPr>
            <p:ph type="title"/>
          </p:nvPr>
        </p:nvSpPr>
        <p:spPr>
          <a:prstGeom prst="rect">
            <a:avLst/>
          </a:prstGeom>
        </p:spPr>
        <p:txBody>
          <a:bodyPr/>
          <a:lstStyle/>
          <a:p>
            <a:pPr/>
            <a:r>
              <a:t>Title Text</a:t>
            </a:r>
          </a:p>
        </p:txBody>
      </p:sp>
      <p:sp>
        <p:nvSpPr>
          <p:cNvPr id="88" name="Body Level One…"/>
          <p:cNvSpPr txBox="1"/>
          <p:nvPr>
            <p:ph type="body" sz="quarter" idx="1"/>
          </p:nvPr>
        </p:nvSpPr>
        <p:spPr>
          <a:xfrm>
            <a:off x="632300" y="1708990"/>
            <a:ext cx="3566161" cy="832504"/>
          </a:xfrm>
          <a:prstGeom prst="rect">
            <a:avLst/>
          </a:prstGeom>
        </p:spPr>
        <p:txBody>
          <a:bodyPr anchor="ctr">
            <a:normAutofit fontScale="100000" lnSpcReduction="0"/>
          </a:bodyPr>
          <a:lstStyle>
            <a:lvl1pPr marL="0" indent="0" algn="ctr">
              <a:spcBef>
                <a:spcPts val="300"/>
              </a:spcBef>
              <a:buClrTx/>
              <a:buSzTx/>
              <a:buFontTx/>
              <a:buNone/>
              <a:defRPr sz="2800"/>
            </a:lvl1pPr>
            <a:lvl2pPr marL="0" indent="457200" algn="ctr">
              <a:spcBef>
                <a:spcPts val="300"/>
              </a:spcBef>
              <a:buClrTx/>
              <a:buSzTx/>
              <a:buFontTx/>
              <a:buNone/>
              <a:defRPr sz="2800"/>
            </a:lvl2pPr>
            <a:lvl3pPr marL="0" indent="914400" algn="ctr">
              <a:spcBef>
                <a:spcPts val="300"/>
              </a:spcBef>
              <a:buClrTx/>
              <a:buSzTx/>
              <a:buFontTx/>
              <a:buNone/>
              <a:defRPr sz="2800"/>
            </a:lvl3pPr>
            <a:lvl4pPr marL="0" indent="1371600" algn="ctr">
              <a:spcBef>
                <a:spcPts val="300"/>
              </a:spcBef>
              <a:buClrTx/>
              <a:buSzTx/>
              <a:buFontTx/>
              <a:buNone/>
              <a:defRPr sz="2800"/>
            </a:lvl4pPr>
            <a:lvl5pPr marL="0" indent="1828800" algn="ctr">
              <a:spcBef>
                <a:spcPts val="300"/>
              </a:spcBef>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89" name="Text Placeholder 4"/>
          <p:cNvSpPr/>
          <p:nvPr>
            <p:ph type="body" sz="quarter" idx="21"/>
          </p:nvPr>
        </p:nvSpPr>
        <p:spPr>
          <a:xfrm>
            <a:off x="4945538" y="1708990"/>
            <a:ext cx="3566160" cy="832503"/>
          </a:xfrm>
          <a:prstGeom prst="rect">
            <a:avLst/>
          </a:prstGeom>
        </p:spPr>
        <p:txBody>
          <a:bodyPr anchor="ctr">
            <a:normAutofit fontScale="100000" lnSpcReduction="0"/>
          </a:bodyPr>
          <a:lstStyle/>
          <a:p>
            <a:pPr marL="0" indent="0" algn="ctr">
              <a:spcBef>
                <a:spcPts val="300"/>
              </a:spcBef>
              <a:buClrTx/>
              <a:buSzTx/>
              <a:buFontTx/>
              <a:buNone/>
              <a:defRPr sz="2800"/>
            </a:pP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7" name="Title Text"/>
          <p:cNvSpPr txBox="1"/>
          <p:nvPr>
            <p:ph type="title"/>
          </p:nvPr>
        </p:nvSpPr>
        <p:spPr>
          <a:prstGeom prst="rect">
            <a:avLst/>
          </a:prstGeom>
        </p:spPr>
        <p:txBody>
          <a:bodyPr/>
          <a:lstStyle/>
          <a:p>
            <a:pPr/>
            <a:r>
              <a:t>Title Text</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grpSp>
        <p:nvGrpSpPr>
          <p:cNvPr id="109" name="Group 6"/>
          <p:cNvGrpSpPr/>
          <p:nvPr/>
        </p:nvGrpSpPr>
        <p:grpSpPr>
          <a:xfrm>
            <a:off x="182562" y="173037"/>
            <a:ext cx="8778876" cy="6511926"/>
            <a:chOff x="0" y="0"/>
            <a:chExt cx="8778875" cy="6511925"/>
          </a:xfrm>
        </p:grpSpPr>
        <p:sp>
          <p:nvSpPr>
            <p:cNvPr id="105" name="Rectangle 2"/>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08" name="Group 10"/>
            <p:cNvGrpSpPr/>
            <p:nvPr/>
          </p:nvGrpSpPr>
          <p:grpSpPr>
            <a:xfrm>
              <a:off x="73025" y="63499"/>
              <a:ext cx="8623301" cy="6365876"/>
              <a:chOff x="0" y="0"/>
              <a:chExt cx="8623300" cy="6365875"/>
            </a:xfrm>
          </p:grpSpPr>
          <p:sp>
            <p:nvSpPr>
              <p:cNvPr id="106" name="Rectangle 4"/>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7" name="Straight Connector 5"/>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grpSp>
        <p:nvGrpSpPr>
          <p:cNvPr id="123" name="Group 6"/>
          <p:cNvGrpSpPr/>
          <p:nvPr/>
        </p:nvGrpSpPr>
        <p:grpSpPr>
          <a:xfrm>
            <a:off x="182562" y="173037"/>
            <a:ext cx="8778876" cy="6511926"/>
            <a:chOff x="0" y="0"/>
            <a:chExt cx="8778875" cy="6511925"/>
          </a:xfrm>
        </p:grpSpPr>
        <p:grpSp>
          <p:nvGrpSpPr>
            <p:cNvPr id="121" name="Group 7"/>
            <p:cNvGrpSpPr/>
            <p:nvPr/>
          </p:nvGrpSpPr>
          <p:grpSpPr>
            <a:xfrm>
              <a:off x="0" y="0"/>
              <a:ext cx="8778875" cy="6511925"/>
              <a:chOff x="0" y="0"/>
              <a:chExt cx="8778875" cy="6511925"/>
            </a:xfrm>
          </p:grpSpPr>
          <p:sp>
            <p:nvSpPr>
              <p:cNvPr id="117" name="Rectangle 7"/>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20" name="Group 10"/>
              <p:cNvGrpSpPr/>
              <p:nvPr/>
            </p:nvGrpSpPr>
            <p:grpSpPr>
              <a:xfrm>
                <a:off x="73025" y="63499"/>
                <a:ext cx="8623301" cy="6365876"/>
                <a:chOff x="0" y="0"/>
                <a:chExt cx="8623300" cy="6365875"/>
              </a:xfrm>
            </p:grpSpPr>
            <p:sp>
              <p:nvSpPr>
                <p:cNvPr id="118" name="Rectangle 9"/>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19" name="Straight Connector 10"/>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22" name="Rectangle 6"/>
            <p:cNvSpPr/>
            <p:nvPr/>
          </p:nvSpPr>
          <p:spPr>
            <a:xfrm rot="5400000">
              <a:off x="618331" y="3101181"/>
              <a:ext cx="6135688" cy="6350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24" name="Title Text"/>
          <p:cNvSpPr txBox="1"/>
          <p:nvPr>
            <p:ph type="title"/>
          </p:nvPr>
        </p:nvSpPr>
        <p:spPr>
          <a:xfrm>
            <a:off x="530225" y="1169891"/>
            <a:ext cx="3008314" cy="914401"/>
          </a:xfrm>
          <a:prstGeom prst="rect">
            <a:avLst/>
          </a:prstGeom>
        </p:spPr>
        <p:txBody>
          <a:bodyPr anchor="b"/>
          <a:lstStyle>
            <a:lvl1pPr algn="l">
              <a:defRPr sz="2800"/>
            </a:lvl1pPr>
          </a:lstStyle>
          <a:p>
            <a:pPr/>
            <a:r>
              <a:t>Title Text</a:t>
            </a:r>
          </a:p>
        </p:txBody>
      </p:sp>
      <p:sp>
        <p:nvSpPr>
          <p:cNvPr id="125" name="Body Level One…"/>
          <p:cNvSpPr txBox="1"/>
          <p:nvPr>
            <p:ph type="body" sz="half" idx="1"/>
          </p:nvPr>
        </p:nvSpPr>
        <p:spPr>
          <a:xfrm>
            <a:off x="4328319" y="609600"/>
            <a:ext cx="4114801" cy="54657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6" name="Text Placeholder 3"/>
          <p:cNvSpPr/>
          <p:nvPr>
            <p:ph type="body" sz="quarter" idx="21"/>
          </p:nvPr>
        </p:nvSpPr>
        <p:spPr>
          <a:xfrm>
            <a:off x="530224" y="2147888"/>
            <a:ext cx="3008315" cy="3262313"/>
          </a:xfrm>
          <a:prstGeom prst="rect">
            <a:avLst/>
          </a:prstGeom>
        </p:spPr>
        <p:txBody>
          <a:bodyPr>
            <a:normAutofit fontScale="100000" lnSpcReduction="0"/>
          </a:bodyPr>
          <a:lstStyle/>
          <a:p>
            <a:pPr marL="0" indent="0">
              <a:lnSpc>
                <a:spcPct val="120000"/>
              </a:lnSpc>
              <a:spcBef>
                <a:spcPts val="600"/>
              </a:spcBef>
              <a:buClrTx/>
              <a:buSzTx/>
              <a:buFontTx/>
              <a:buNone/>
              <a:defRPr sz="1600"/>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7" name="Group 6"/>
          <p:cNvGrpSpPr/>
          <p:nvPr/>
        </p:nvGrpSpPr>
        <p:grpSpPr>
          <a:xfrm>
            <a:off x="182562" y="173037"/>
            <a:ext cx="8778876" cy="6511926"/>
            <a:chOff x="0" y="0"/>
            <a:chExt cx="8778875" cy="6511925"/>
          </a:xfrm>
        </p:grpSpPr>
        <p:sp>
          <p:nvSpPr>
            <p:cNvPr id="2" name="Rectangle 3"/>
            <p:cNvSpPr/>
            <p:nvPr/>
          </p:nvSpPr>
          <p:spPr>
            <a:xfrm>
              <a:off x="0" y="0"/>
              <a:ext cx="8778875" cy="6511925"/>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6" name="Group 10"/>
            <p:cNvGrpSpPr/>
            <p:nvPr/>
          </p:nvGrpSpPr>
          <p:grpSpPr>
            <a:xfrm>
              <a:off x="73025" y="63499"/>
              <a:ext cx="8623301" cy="6365876"/>
              <a:chOff x="0" y="0"/>
              <a:chExt cx="8623300" cy="6365875"/>
            </a:xfrm>
          </p:grpSpPr>
          <p:sp>
            <p:nvSpPr>
              <p:cNvPr id="3" name="Rectangle 5"/>
              <p:cNvSpPr/>
              <p:nvPr/>
            </p:nvSpPr>
            <p:spPr>
              <a:xfrm>
                <a:off x="0" y="0"/>
                <a:ext cx="8623301" cy="6365875"/>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 name="Straight Connector 6"/>
              <p:cNvSpPr/>
              <p:nvPr/>
            </p:nvSpPr>
            <p:spPr>
              <a:xfrm>
                <a:off x="0" y="6143624"/>
                <a:ext cx="8623300"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5" name="Rectangle 7"/>
              <p:cNvSpPr/>
              <p:nvPr/>
            </p:nvSpPr>
            <p:spPr>
              <a:xfrm>
                <a:off x="0" y="1365250"/>
                <a:ext cx="8623301" cy="6350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8" name="Title Text"/>
          <p:cNvSpPr txBox="1"/>
          <p:nvPr>
            <p:ph type="title"/>
          </p:nvPr>
        </p:nvSpPr>
        <p:spPr>
          <a:xfrm>
            <a:off x="900112" y="244475"/>
            <a:ext cx="7345363" cy="133985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9"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10" name="Slide Number"/>
          <p:cNvSpPr txBox="1"/>
          <p:nvPr>
            <p:ph type="sldNum" sz="quarter" idx="2"/>
          </p:nvPr>
        </p:nvSpPr>
        <p:spPr>
          <a:xfrm>
            <a:off x="4443730" y="6357461"/>
            <a:ext cx="256541" cy="269241"/>
          </a:xfrm>
          <a:prstGeom prst="rect">
            <a:avLst/>
          </a:prstGeom>
          <a:ln w="12700">
            <a:miter lim="400000"/>
          </a:ln>
        </p:spPr>
        <p:txBody>
          <a:bodyPr wrap="none" lIns="45719" rIns="45719" anchor="ctr">
            <a:spAutoFit/>
          </a:bodyPr>
          <a:lstStyle>
            <a:lvl1pPr algn="ctr">
              <a:defRPr sz="1200">
                <a:solidFill>
                  <a:srgbClr val="B0BCC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1pPr>
      <a:lvl2pPr marL="0" marR="0" indent="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2pPr>
      <a:lvl3pPr marL="0" marR="0" indent="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3pPr>
      <a:lvl4pPr marL="0" marR="0" indent="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4pPr>
      <a:lvl5pPr marL="0" marR="0" indent="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800" u="none">
          <a:solidFill>
            <a:srgbClr val="404040"/>
          </a:solidFill>
          <a:uFillTx/>
          <a:latin typeface="Calisto MT"/>
          <a:ea typeface="Calisto MT"/>
          <a:cs typeface="Calisto MT"/>
          <a:sym typeface="Calisto MT"/>
        </a:defRPr>
      </a:lvl9pPr>
    </p:titleStyle>
    <p:bodyStyle>
      <a:lvl1pPr marL="342900" marR="0" indent="-3429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1pPr>
      <a:lvl2pPr marL="600219" marR="0" indent="-249381"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2pPr>
      <a:lvl3pPr marL="853757" marR="0" indent="-274319"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3pPr>
      <a:lvl4pPr marL="1112837"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4pPr>
      <a:lvl5pPr marL="1341437"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5pPr>
      <a:lvl6pPr marL="1562100"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6pPr>
      <a:lvl7pPr marL="1789113"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7pPr>
      <a:lvl8pPr marL="2024063"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8pPr>
      <a:lvl9pPr marL="2251075"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solidFill>
            <a:srgbClr val="404040"/>
          </a:solidFill>
          <a:uFillTx/>
          <a:latin typeface="Calisto MT"/>
          <a:ea typeface="Calisto MT"/>
          <a:cs typeface="Calisto MT"/>
          <a:sym typeface="Calisto MT"/>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sto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genomesonline.org" TargetMode="External"/><Relationship Id="rId3" Type="http://schemas.openxmlformats.org/officeDocument/2006/relationships/image" Target="../media/image1.tif"/><Relationship Id="rId4" Type="http://schemas.openxmlformats.org/officeDocument/2006/relationships/image" Target="../media/image2.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atOff val="-6086"/>
            <a:lumOff val="33235"/>
          </a:schemeClr>
        </a:solidFill>
      </p:bgPr>
    </p:bg>
    <p:spTree>
      <p:nvGrpSpPr>
        <p:cNvPr id="1" name=""/>
        <p:cNvGrpSpPr/>
        <p:nvPr/>
      </p:nvGrpSpPr>
      <p:grpSpPr>
        <a:xfrm>
          <a:off x="0" y="0"/>
          <a:ext cx="0" cy="0"/>
          <a:chOff x="0" y="0"/>
          <a:chExt cx="0" cy="0"/>
        </a:xfrm>
      </p:grpSpPr>
      <p:sp>
        <p:nvSpPr>
          <p:cNvPr id="210" name="Rectangle 2"/>
          <p:cNvSpPr txBox="1"/>
          <p:nvPr>
            <p:ph type="ctrTitle"/>
          </p:nvPr>
        </p:nvSpPr>
        <p:spPr>
          <a:xfrm>
            <a:off x="914399" y="1123950"/>
            <a:ext cx="7342190" cy="1924050"/>
          </a:xfrm>
          <a:prstGeom prst="rect">
            <a:avLst/>
          </a:prstGeom>
        </p:spPr>
        <p:txBody>
          <a:bodyPr/>
          <a:lstStyle>
            <a:lvl1pPr>
              <a:defRPr sz="3600">
                <a:solidFill>
                  <a:schemeClr val="accent2"/>
                </a:solidFill>
                <a:latin typeface="Times New Roman"/>
                <a:ea typeface="Times New Roman"/>
                <a:cs typeface="Times New Roman"/>
                <a:sym typeface="Times New Roman"/>
              </a:defRPr>
            </a:lvl1pPr>
          </a:lstStyle>
          <a:p>
            <a:pPr/>
            <a:r>
              <a:t>Computational Structural Bioinformatics</a:t>
            </a:r>
          </a:p>
        </p:txBody>
      </p:sp>
      <p:sp>
        <p:nvSpPr>
          <p:cNvPr id="211" name="Rectangle 3"/>
          <p:cNvSpPr txBox="1"/>
          <p:nvPr>
            <p:ph type="subTitle" sz="half" idx="1"/>
          </p:nvPr>
        </p:nvSpPr>
        <p:spPr>
          <a:xfrm>
            <a:off x="914399" y="3429000"/>
            <a:ext cx="7342190" cy="1752600"/>
          </a:xfrm>
          <a:prstGeom prst="rect">
            <a:avLst/>
          </a:prstGeom>
        </p:spPr>
        <p:txBody>
          <a:bodyPr/>
          <a:lstStyle/>
          <a:p>
            <a:pPr>
              <a:defRPr b="1" i="1">
                <a:solidFill>
                  <a:srgbClr val="000000"/>
                </a:solidFill>
                <a:latin typeface="Times New Roman"/>
                <a:ea typeface="Times New Roman"/>
                <a:cs typeface="Times New Roman"/>
                <a:sym typeface="Times New Roman"/>
              </a:defRPr>
            </a:pPr>
            <a:r>
              <a:t>ECS129</a:t>
            </a:r>
          </a:p>
          <a:p>
            <a:pPr>
              <a:defRPr b="1" i="1">
                <a:solidFill>
                  <a:srgbClr val="000000"/>
                </a:solidFill>
                <a:latin typeface="Times New Roman"/>
                <a:ea typeface="Times New Roman"/>
                <a:cs typeface="Times New Roman"/>
                <a:sym typeface="Times New Roman"/>
              </a:defRPr>
            </a:pPr>
            <a:r>
              <a:t>Instructor: Patrice Koehl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Picture 5" descr="Picture 5"/>
          <p:cNvPicPr>
            <a:picLocks noChangeAspect="1"/>
          </p:cNvPicPr>
          <p:nvPr/>
        </p:nvPicPr>
        <p:blipFill>
          <a:blip r:embed="rId3">
            <a:extLst/>
          </a:blip>
          <a:stretch>
            <a:fillRect/>
          </a:stretch>
        </p:blipFill>
        <p:spPr>
          <a:xfrm>
            <a:off x="3810000" y="152400"/>
            <a:ext cx="4743450" cy="6540500"/>
          </a:xfrm>
          <a:prstGeom prst="rect">
            <a:avLst/>
          </a:prstGeom>
          <a:ln w="12700">
            <a:miter lim="400000"/>
          </a:ln>
        </p:spPr>
      </p:pic>
      <p:sp>
        <p:nvSpPr>
          <p:cNvPr id="252" name="Text Box 7"/>
          <p:cNvSpPr txBox="1"/>
          <p:nvPr/>
        </p:nvSpPr>
        <p:spPr>
          <a:xfrm>
            <a:off x="807719" y="2743200"/>
            <a:ext cx="2874279" cy="14500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Times New Roman"/>
                <a:ea typeface="Times New Roman"/>
                <a:cs typeface="Times New Roman"/>
                <a:sym typeface="Times New Roman"/>
              </a:defRPr>
            </a:pPr>
            <a:r>
              <a:t>   </a:t>
            </a:r>
            <a:r>
              <a:rPr i="1" sz="2400"/>
              <a:t>Biologists have been </a:t>
            </a:r>
            <a:endParaRPr sz="2400"/>
          </a:p>
          <a:p>
            <a:pPr>
              <a:defRPr i="1" sz="2400">
                <a:latin typeface="Times New Roman"/>
                <a:ea typeface="Times New Roman"/>
                <a:cs typeface="Times New Roman"/>
                <a:sym typeface="Times New Roman"/>
              </a:defRPr>
            </a:pPr>
            <a:r>
              <a:t>   classifying data on </a:t>
            </a:r>
          </a:p>
          <a:p>
            <a:pPr>
              <a:defRPr i="1" sz="2400">
                <a:latin typeface="Times New Roman"/>
                <a:ea typeface="Times New Roman"/>
                <a:cs typeface="Times New Roman"/>
                <a:sym typeface="Times New Roman"/>
              </a:defRPr>
            </a:pPr>
            <a:r>
              <a:t>   plants and animals </a:t>
            </a:r>
          </a:p>
          <a:p>
            <a:pPr>
              <a:defRPr i="1" sz="2400">
                <a:latin typeface="Times New Roman"/>
                <a:ea typeface="Times New Roman"/>
                <a:cs typeface="Times New Roman"/>
                <a:sym typeface="Times New Roman"/>
              </a:defRPr>
            </a:pPr>
            <a:r>
              <a:t>   since the Greeks</a:t>
            </a:r>
          </a:p>
        </p:txBody>
      </p:sp>
      <p:sp>
        <p:nvSpPr>
          <p:cNvPr id="253" name="Text Box 9"/>
          <p:cNvSpPr txBox="1"/>
          <p:nvPr/>
        </p:nvSpPr>
        <p:spPr>
          <a:xfrm>
            <a:off x="731519" y="457200"/>
            <a:ext cx="2172927"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chemeClr val="accent2"/>
                </a:solidFill>
                <a:latin typeface="Times New Roman"/>
                <a:ea typeface="Times New Roman"/>
                <a:cs typeface="Times New Roman"/>
                <a:sym typeface="Times New Roman"/>
              </a:defRPr>
            </a:lvl1pPr>
          </a:lstStyle>
          <a:p>
            <a:pPr/>
            <a:r>
              <a:t>What data?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Picture 4" descr="Picture 4"/>
          <p:cNvPicPr>
            <a:picLocks noChangeAspect="1"/>
          </p:cNvPicPr>
          <p:nvPr/>
        </p:nvPicPr>
        <p:blipFill>
          <a:blip r:embed="rId2">
            <a:extLst/>
          </a:blip>
          <a:stretch>
            <a:fillRect/>
          </a:stretch>
        </p:blipFill>
        <p:spPr>
          <a:xfrm>
            <a:off x="4800600" y="1219200"/>
            <a:ext cx="4008438" cy="4419600"/>
          </a:xfrm>
          <a:prstGeom prst="rect">
            <a:avLst/>
          </a:prstGeom>
          <a:ln w="12700">
            <a:miter lim="400000"/>
          </a:ln>
        </p:spPr>
      </p:pic>
      <p:sp>
        <p:nvSpPr>
          <p:cNvPr id="258" name="Text Box 5"/>
          <p:cNvSpPr txBox="1"/>
          <p:nvPr/>
        </p:nvSpPr>
        <p:spPr>
          <a:xfrm>
            <a:off x="6049645" y="5827712"/>
            <a:ext cx="1894431"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solidFill>
                  <a:srgbClr val="FF0000"/>
                </a:solidFill>
                <a:latin typeface="+mn-lt"/>
                <a:ea typeface="+mn-ea"/>
                <a:cs typeface="+mn-cs"/>
                <a:sym typeface="Arial"/>
              </a:defRPr>
            </a:lvl1pPr>
          </a:lstStyle>
          <a:p>
            <a:pPr/>
            <a:r>
              <a:t>http://tolweb.org</a:t>
            </a:r>
          </a:p>
        </p:txBody>
      </p:sp>
      <p:sp>
        <p:nvSpPr>
          <p:cNvPr id="259" name="Text Box 6"/>
          <p:cNvSpPr txBox="1"/>
          <p:nvPr/>
        </p:nvSpPr>
        <p:spPr>
          <a:xfrm>
            <a:off x="2484120" y="381000"/>
            <a:ext cx="3306327" cy="6098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chemeClr val="accent2"/>
                </a:solidFill>
                <a:latin typeface="+mn-lt"/>
                <a:ea typeface="+mn-ea"/>
                <a:cs typeface="+mn-cs"/>
                <a:sym typeface="Arial"/>
              </a:defRPr>
            </a:lvl1pPr>
          </a:lstStyle>
          <a:p>
            <a:pPr/>
            <a:r>
              <a:t>The Tree of Life</a:t>
            </a:r>
          </a:p>
        </p:txBody>
      </p:sp>
      <p:pic>
        <p:nvPicPr>
          <p:cNvPr id="260" name="Picture 7" descr="Picture 7"/>
          <p:cNvPicPr>
            <a:picLocks noChangeAspect="1"/>
          </p:cNvPicPr>
          <p:nvPr/>
        </p:nvPicPr>
        <p:blipFill>
          <a:blip r:embed="rId3">
            <a:extLst/>
          </a:blip>
          <a:stretch>
            <a:fillRect/>
          </a:stretch>
        </p:blipFill>
        <p:spPr>
          <a:xfrm>
            <a:off x="838200" y="3429000"/>
            <a:ext cx="1298575" cy="1778000"/>
          </a:xfrm>
          <a:prstGeom prst="rect">
            <a:avLst/>
          </a:prstGeom>
          <a:ln w="12700">
            <a:miter lim="400000"/>
          </a:ln>
        </p:spPr>
      </p:pic>
      <p:sp>
        <p:nvSpPr>
          <p:cNvPr id="261" name="Text Box 8"/>
          <p:cNvSpPr txBox="1"/>
          <p:nvPr/>
        </p:nvSpPr>
        <p:spPr>
          <a:xfrm>
            <a:off x="350520" y="1676400"/>
            <a:ext cx="4441587" cy="13310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sz="1200">
                <a:latin typeface="+mn-lt"/>
                <a:ea typeface="+mn-ea"/>
                <a:cs typeface="+mn-cs"/>
                <a:sym typeface="Arial"/>
              </a:defRPr>
            </a:pPr>
            <a:r>
              <a:t>“</a:t>
            </a:r>
            <a:r>
              <a:t>The affinities of all beings of the same class have sometimes</a:t>
            </a:r>
            <a:endParaRPr sz="2400">
              <a:latin typeface="Times New Roman"/>
              <a:ea typeface="Times New Roman"/>
              <a:cs typeface="Times New Roman"/>
              <a:sym typeface="Times New Roman"/>
            </a:endParaRPr>
          </a:p>
          <a:p>
            <a:pPr>
              <a:defRPr i="1" sz="1200">
                <a:latin typeface="+mn-lt"/>
                <a:ea typeface="+mn-ea"/>
                <a:cs typeface="+mn-cs"/>
                <a:sym typeface="Arial"/>
              </a:defRPr>
            </a:pPr>
            <a:r>
              <a:t>been represented by a great tree… As buds give rise by growth</a:t>
            </a:r>
            <a:endParaRPr sz="2400">
              <a:latin typeface="Times New Roman"/>
              <a:ea typeface="Times New Roman"/>
              <a:cs typeface="Times New Roman"/>
              <a:sym typeface="Times New Roman"/>
            </a:endParaRPr>
          </a:p>
          <a:p>
            <a:pPr>
              <a:defRPr i="1" sz="1200">
                <a:latin typeface="+mn-lt"/>
                <a:ea typeface="+mn-ea"/>
                <a:cs typeface="+mn-cs"/>
                <a:sym typeface="Arial"/>
              </a:defRPr>
            </a:pPr>
            <a:r>
              <a:t>to fresh buds, and these if vigorous, branch out and overtop on</a:t>
            </a:r>
            <a:endParaRPr sz="2400">
              <a:latin typeface="Times New Roman"/>
              <a:ea typeface="Times New Roman"/>
              <a:cs typeface="Times New Roman"/>
              <a:sym typeface="Times New Roman"/>
            </a:endParaRPr>
          </a:p>
          <a:p>
            <a:pPr>
              <a:defRPr i="1" sz="1200">
                <a:latin typeface="+mn-lt"/>
                <a:ea typeface="+mn-ea"/>
                <a:cs typeface="+mn-cs"/>
                <a:sym typeface="Arial"/>
              </a:defRPr>
            </a:pPr>
            <a:r>
              <a:t>all sides many a feebler branch, so by generation I believe it has</a:t>
            </a:r>
            <a:endParaRPr sz="2400">
              <a:latin typeface="Times New Roman"/>
              <a:ea typeface="Times New Roman"/>
              <a:cs typeface="Times New Roman"/>
              <a:sym typeface="Times New Roman"/>
            </a:endParaRPr>
          </a:p>
          <a:p>
            <a:pPr>
              <a:defRPr i="1" sz="1200">
                <a:latin typeface="+mn-lt"/>
                <a:ea typeface="+mn-ea"/>
                <a:cs typeface="+mn-cs"/>
                <a:sym typeface="Arial"/>
              </a:defRPr>
            </a:pPr>
            <a:r>
              <a:t>been with the great Tree of Life, which fills with its dead and</a:t>
            </a:r>
            <a:endParaRPr sz="2400">
              <a:latin typeface="Times New Roman"/>
              <a:ea typeface="Times New Roman"/>
              <a:cs typeface="Times New Roman"/>
              <a:sym typeface="Times New Roman"/>
            </a:endParaRPr>
          </a:p>
          <a:p>
            <a:pPr>
              <a:defRPr i="1" sz="1200">
                <a:latin typeface="+mn-lt"/>
                <a:ea typeface="+mn-ea"/>
                <a:cs typeface="+mn-cs"/>
                <a:sym typeface="Arial"/>
              </a:defRPr>
            </a:pPr>
            <a:r>
              <a:t>broken branches the crust of the earth, and covers the surface</a:t>
            </a:r>
            <a:endParaRPr sz="2400">
              <a:latin typeface="Times New Roman"/>
              <a:ea typeface="Times New Roman"/>
              <a:cs typeface="Times New Roman"/>
              <a:sym typeface="Times New Roman"/>
            </a:endParaRPr>
          </a:p>
          <a:p>
            <a:pPr>
              <a:defRPr i="1" sz="1200">
                <a:latin typeface="+mn-lt"/>
                <a:ea typeface="+mn-ea"/>
                <a:cs typeface="+mn-cs"/>
                <a:sym typeface="Arial"/>
              </a:defRPr>
            </a:pPr>
            <a:r>
              <a:t>with its ever branching and beautiful ramifications.</a:t>
            </a:r>
            <a:r>
              <a:t>”</a:t>
            </a:r>
          </a:p>
        </p:txBody>
      </p:sp>
      <p:sp>
        <p:nvSpPr>
          <p:cNvPr id="262" name="Text Box 9"/>
          <p:cNvSpPr txBox="1"/>
          <p:nvPr/>
        </p:nvSpPr>
        <p:spPr>
          <a:xfrm>
            <a:off x="2407919" y="3681412"/>
            <a:ext cx="2058056"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600">
                <a:solidFill>
                  <a:srgbClr val="FF0000"/>
                </a:solidFill>
                <a:latin typeface="+mn-lt"/>
                <a:ea typeface="+mn-ea"/>
                <a:cs typeface="+mn-cs"/>
                <a:sym typeface="Arial"/>
              </a:defRPr>
            </a:lvl1pPr>
          </a:lstStyle>
          <a:p>
            <a:pPr/>
            <a:r>
              <a:t>Charles Darwin, 1859</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icture 2" descr="Picture 2"/>
          <p:cNvPicPr>
            <a:picLocks noChangeAspect="1"/>
          </p:cNvPicPr>
          <p:nvPr/>
        </p:nvPicPr>
        <p:blipFill>
          <a:blip r:embed="rId2">
            <a:extLst/>
          </a:blip>
          <a:stretch>
            <a:fillRect/>
          </a:stretch>
        </p:blipFill>
        <p:spPr>
          <a:xfrm>
            <a:off x="838200" y="609600"/>
            <a:ext cx="7304089" cy="576897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8" name="Rectangle 2"/>
          <p:cNvGrpSpPr/>
          <p:nvPr/>
        </p:nvGrpSpPr>
        <p:grpSpPr>
          <a:xfrm>
            <a:off x="2590800" y="1600200"/>
            <a:ext cx="2209800" cy="838200"/>
            <a:chOff x="0" y="0"/>
            <a:chExt cx="2209800" cy="838200"/>
          </a:xfrm>
        </p:grpSpPr>
        <p:sp>
          <p:nvSpPr>
            <p:cNvPr id="266" name="Rectangle"/>
            <p:cNvSpPr/>
            <p:nvPr/>
          </p:nvSpPr>
          <p:spPr>
            <a:xfrm>
              <a:off x="0" y="0"/>
              <a:ext cx="2209800" cy="838200"/>
            </a:xfrm>
            <a:prstGeom prst="rect">
              <a:avLst/>
            </a:prstGeom>
            <a:solidFill>
              <a:srgbClr val="FF6600"/>
            </a:solidFill>
            <a:ln w="9525" cap="flat">
              <a:solidFill>
                <a:srgbClr val="000000"/>
              </a:solidFill>
              <a:prstDash val="solid"/>
              <a:miter lim="800000"/>
            </a:ln>
            <a:effectLst/>
          </p:spPr>
          <p:txBody>
            <a:bodyPr wrap="square" lIns="45719" tIns="45719" rIns="45719" bIns="45719" numCol="1" anchor="ctr">
              <a:noAutofit/>
            </a:bodyPr>
            <a:lstStyle/>
            <a:p>
              <a:pPr algn="ctr">
                <a:defRPr sz="2800">
                  <a:latin typeface="Times New Roman"/>
                  <a:ea typeface="Times New Roman"/>
                  <a:cs typeface="Times New Roman"/>
                  <a:sym typeface="Times New Roman"/>
                </a:defRPr>
              </a:pPr>
            </a:p>
          </p:txBody>
        </p:sp>
        <p:sp>
          <p:nvSpPr>
            <p:cNvPr id="267" name="DNA"/>
            <p:cNvSpPr txBox="1"/>
            <p:nvPr/>
          </p:nvSpPr>
          <p:spPr>
            <a:xfrm>
              <a:off x="667625" y="177733"/>
              <a:ext cx="874550" cy="482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800">
                  <a:latin typeface="Times New Roman"/>
                  <a:ea typeface="Times New Roman"/>
                  <a:cs typeface="Times New Roman"/>
                  <a:sym typeface="Times New Roman"/>
                </a:defRPr>
              </a:lvl1pPr>
            </a:lstStyle>
            <a:p>
              <a:pPr/>
              <a:r>
                <a:t>DNA</a:t>
              </a:r>
            </a:p>
          </p:txBody>
        </p:sp>
      </p:grpSp>
      <p:sp>
        <p:nvSpPr>
          <p:cNvPr id="269" name="Rectangle 3"/>
          <p:cNvSpPr txBox="1"/>
          <p:nvPr/>
        </p:nvSpPr>
        <p:spPr>
          <a:xfrm>
            <a:off x="1112519" y="129024"/>
            <a:ext cx="7222175" cy="1013977"/>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p>
            <a:pPr algn="ctr">
              <a:defRPr sz="3200">
                <a:solidFill>
                  <a:schemeClr val="accent2"/>
                </a:solidFill>
                <a:latin typeface="Times New Roman"/>
                <a:ea typeface="Times New Roman"/>
                <a:cs typeface="Times New Roman"/>
                <a:sym typeface="Times New Roman"/>
              </a:defRPr>
            </a:pPr>
            <a:r>
              <a:t>Central Dogma and the “omics”</a:t>
            </a:r>
          </a:p>
          <a:p>
            <a:pPr algn="ctr">
              <a:defRPr sz="3200">
                <a:solidFill>
                  <a:schemeClr val="accent2"/>
                </a:solidFill>
                <a:latin typeface="Times New Roman"/>
                <a:ea typeface="Times New Roman"/>
                <a:cs typeface="Times New Roman"/>
                <a:sym typeface="Times New Roman"/>
              </a:defRPr>
            </a:pPr>
            <a:r>
              <a:t>Integrative Systems Biology</a:t>
            </a:r>
          </a:p>
        </p:txBody>
      </p:sp>
      <p:grpSp>
        <p:nvGrpSpPr>
          <p:cNvPr id="272" name="Rectangle 4"/>
          <p:cNvGrpSpPr/>
          <p:nvPr/>
        </p:nvGrpSpPr>
        <p:grpSpPr>
          <a:xfrm>
            <a:off x="2590800" y="2971800"/>
            <a:ext cx="2209800" cy="838200"/>
            <a:chOff x="0" y="0"/>
            <a:chExt cx="2209800" cy="838200"/>
          </a:xfrm>
        </p:grpSpPr>
        <p:sp>
          <p:nvSpPr>
            <p:cNvPr id="270" name="Rectangle"/>
            <p:cNvSpPr/>
            <p:nvPr/>
          </p:nvSpPr>
          <p:spPr>
            <a:xfrm>
              <a:off x="0" y="0"/>
              <a:ext cx="2209800" cy="838200"/>
            </a:xfrm>
            <a:prstGeom prst="rect">
              <a:avLst/>
            </a:prstGeom>
            <a:solidFill>
              <a:srgbClr val="FF6600"/>
            </a:solidFill>
            <a:ln w="9525" cap="flat">
              <a:solidFill>
                <a:srgbClr val="000000"/>
              </a:solidFill>
              <a:prstDash val="solid"/>
              <a:miter lim="800000"/>
            </a:ln>
            <a:effectLst/>
          </p:spPr>
          <p:txBody>
            <a:bodyPr wrap="square" lIns="45719" tIns="45719" rIns="45719" bIns="45719" numCol="1" anchor="ctr">
              <a:noAutofit/>
            </a:bodyPr>
            <a:lstStyle/>
            <a:p>
              <a:pPr algn="ctr">
                <a:defRPr sz="2800">
                  <a:latin typeface="Times New Roman"/>
                  <a:ea typeface="Times New Roman"/>
                  <a:cs typeface="Times New Roman"/>
                  <a:sym typeface="Times New Roman"/>
                </a:defRPr>
              </a:pPr>
            </a:p>
          </p:txBody>
        </p:sp>
        <p:sp>
          <p:nvSpPr>
            <p:cNvPr id="271" name="RNA"/>
            <p:cNvSpPr txBox="1"/>
            <p:nvPr/>
          </p:nvSpPr>
          <p:spPr>
            <a:xfrm>
              <a:off x="677435" y="177733"/>
              <a:ext cx="854930" cy="482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800">
                  <a:latin typeface="Times New Roman"/>
                  <a:ea typeface="Times New Roman"/>
                  <a:cs typeface="Times New Roman"/>
                  <a:sym typeface="Times New Roman"/>
                </a:defRPr>
              </a:lvl1pPr>
            </a:lstStyle>
            <a:p>
              <a:pPr/>
              <a:r>
                <a:t>RNA</a:t>
              </a:r>
            </a:p>
          </p:txBody>
        </p:sp>
      </p:grpSp>
      <p:grpSp>
        <p:nvGrpSpPr>
          <p:cNvPr id="275" name="Rectangle 5"/>
          <p:cNvGrpSpPr/>
          <p:nvPr/>
        </p:nvGrpSpPr>
        <p:grpSpPr>
          <a:xfrm>
            <a:off x="2590800" y="4314825"/>
            <a:ext cx="2209800" cy="838200"/>
            <a:chOff x="0" y="0"/>
            <a:chExt cx="2209800" cy="838200"/>
          </a:xfrm>
        </p:grpSpPr>
        <p:sp>
          <p:nvSpPr>
            <p:cNvPr id="273" name="Rectangle"/>
            <p:cNvSpPr/>
            <p:nvPr/>
          </p:nvSpPr>
          <p:spPr>
            <a:xfrm>
              <a:off x="0" y="0"/>
              <a:ext cx="2209800" cy="838200"/>
            </a:xfrm>
            <a:prstGeom prst="rect">
              <a:avLst/>
            </a:prstGeom>
            <a:solidFill>
              <a:srgbClr val="FF6600"/>
            </a:solidFill>
            <a:ln w="9525" cap="flat">
              <a:solidFill>
                <a:srgbClr val="000000"/>
              </a:solidFill>
              <a:prstDash val="solid"/>
              <a:miter lim="800000"/>
            </a:ln>
            <a:effectLst/>
          </p:spPr>
          <p:txBody>
            <a:bodyPr wrap="square" lIns="45719" tIns="45719" rIns="45719" bIns="45719" numCol="1" anchor="ctr">
              <a:noAutofit/>
            </a:bodyPr>
            <a:lstStyle/>
            <a:p>
              <a:pPr algn="ctr">
                <a:defRPr sz="2800">
                  <a:latin typeface="Times New Roman"/>
                  <a:ea typeface="Times New Roman"/>
                  <a:cs typeface="Times New Roman"/>
                  <a:sym typeface="Times New Roman"/>
                </a:defRPr>
              </a:pPr>
            </a:p>
          </p:txBody>
        </p:sp>
        <p:sp>
          <p:nvSpPr>
            <p:cNvPr id="274" name="Protein"/>
            <p:cNvSpPr txBox="1"/>
            <p:nvPr/>
          </p:nvSpPr>
          <p:spPr>
            <a:xfrm>
              <a:off x="539224" y="177733"/>
              <a:ext cx="1131352" cy="482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2800">
                  <a:latin typeface="Times New Roman"/>
                  <a:ea typeface="Times New Roman"/>
                  <a:cs typeface="Times New Roman"/>
                  <a:sym typeface="Times New Roman"/>
                </a:defRPr>
              </a:lvl1pPr>
            </a:lstStyle>
            <a:p>
              <a:pPr/>
              <a:r>
                <a:t>Protein</a:t>
              </a:r>
            </a:p>
          </p:txBody>
        </p:sp>
      </p:grpSp>
      <p:sp>
        <p:nvSpPr>
          <p:cNvPr id="276" name="Line 6"/>
          <p:cNvSpPr/>
          <p:nvPr/>
        </p:nvSpPr>
        <p:spPr>
          <a:xfrm>
            <a:off x="3657600" y="2438400"/>
            <a:ext cx="0" cy="533400"/>
          </a:xfrm>
          <a:prstGeom prst="line">
            <a:avLst/>
          </a:prstGeom>
          <a:ln w="76200">
            <a:solidFill>
              <a:srgbClr val="000000"/>
            </a:solidFill>
            <a:tailEnd type="triangle"/>
          </a:ln>
        </p:spPr>
        <p:txBody>
          <a:bodyPr lIns="45719" rIns="45719"/>
          <a:lstStyle/>
          <a:p>
            <a:pPr/>
          </a:p>
        </p:txBody>
      </p:sp>
      <p:sp>
        <p:nvSpPr>
          <p:cNvPr id="277" name="Line 7"/>
          <p:cNvSpPr/>
          <p:nvPr/>
        </p:nvSpPr>
        <p:spPr>
          <a:xfrm>
            <a:off x="3657600" y="3810000"/>
            <a:ext cx="0" cy="533400"/>
          </a:xfrm>
          <a:prstGeom prst="line">
            <a:avLst/>
          </a:prstGeom>
          <a:ln w="76200">
            <a:solidFill>
              <a:srgbClr val="000000"/>
            </a:solidFill>
            <a:tailEnd type="triangle"/>
          </a:ln>
        </p:spPr>
        <p:txBody>
          <a:bodyPr lIns="45719" rIns="45719"/>
          <a:lstStyle/>
          <a:p>
            <a:pPr/>
          </a:p>
        </p:txBody>
      </p:sp>
      <p:sp>
        <p:nvSpPr>
          <p:cNvPr id="278" name="Line 8"/>
          <p:cNvSpPr/>
          <p:nvPr/>
        </p:nvSpPr>
        <p:spPr>
          <a:xfrm>
            <a:off x="4876800" y="1905000"/>
            <a:ext cx="838200" cy="0"/>
          </a:xfrm>
          <a:prstGeom prst="line">
            <a:avLst/>
          </a:prstGeom>
          <a:ln w="76200">
            <a:solidFill>
              <a:srgbClr val="000000"/>
            </a:solidFill>
            <a:tailEnd type="triangle"/>
          </a:ln>
        </p:spPr>
        <p:txBody>
          <a:bodyPr lIns="45719" rIns="45719"/>
          <a:lstStyle/>
          <a:p>
            <a:pPr/>
          </a:p>
        </p:txBody>
      </p:sp>
      <p:sp>
        <p:nvSpPr>
          <p:cNvPr id="279" name="Text Box 9"/>
          <p:cNvSpPr txBox="1"/>
          <p:nvPr/>
        </p:nvSpPr>
        <p:spPr>
          <a:xfrm>
            <a:off x="5744845" y="1676400"/>
            <a:ext cx="2286636"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Genomics</a:t>
            </a:r>
          </a:p>
        </p:txBody>
      </p:sp>
      <p:sp>
        <p:nvSpPr>
          <p:cNvPr id="280" name="Line 10"/>
          <p:cNvSpPr/>
          <p:nvPr/>
        </p:nvSpPr>
        <p:spPr>
          <a:xfrm>
            <a:off x="4800600" y="3367087"/>
            <a:ext cx="838200" cy="1"/>
          </a:xfrm>
          <a:prstGeom prst="line">
            <a:avLst/>
          </a:prstGeom>
          <a:ln w="76200">
            <a:solidFill>
              <a:srgbClr val="000000"/>
            </a:solidFill>
            <a:tailEnd type="triangle"/>
          </a:ln>
        </p:spPr>
        <p:txBody>
          <a:bodyPr lIns="45719" rIns="45719"/>
          <a:lstStyle/>
          <a:p>
            <a:pPr/>
          </a:p>
        </p:txBody>
      </p:sp>
      <p:sp>
        <p:nvSpPr>
          <p:cNvPr id="281" name="Text Box 11"/>
          <p:cNvSpPr txBox="1"/>
          <p:nvPr/>
        </p:nvSpPr>
        <p:spPr>
          <a:xfrm>
            <a:off x="5668645" y="3200400"/>
            <a:ext cx="2286636"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Transcriptomics</a:t>
            </a:r>
          </a:p>
        </p:txBody>
      </p:sp>
      <p:sp>
        <p:nvSpPr>
          <p:cNvPr id="282" name="Line 12"/>
          <p:cNvSpPr/>
          <p:nvPr/>
        </p:nvSpPr>
        <p:spPr>
          <a:xfrm>
            <a:off x="4816475" y="4695825"/>
            <a:ext cx="838200" cy="0"/>
          </a:xfrm>
          <a:prstGeom prst="line">
            <a:avLst/>
          </a:prstGeom>
          <a:ln w="76200">
            <a:solidFill>
              <a:srgbClr val="000000"/>
            </a:solidFill>
            <a:tailEnd type="triangle"/>
          </a:ln>
        </p:spPr>
        <p:txBody>
          <a:bodyPr lIns="45719" rIns="45719"/>
          <a:lstStyle/>
          <a:p>
            <a:pPr/>
          </a:p>
        </p:txBody>
      </p:sp>
      <p:sp>
        <p:nvSpPr>
          <p:cNvPr id="283" name="Text Box 13"/>
          <p:cNvSpPr txBox="1"/>
          <p:nvPr/>
        </p:nvSpPr>
        <p:spPr>
          <a:xfrm>
            <a:off x="5684520" y="4495800"/>
            <a:ext cx="2286636"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Proteomics</a:t>
            </a:r>
          </a:p>
        </p:txBody>
      </p:sp>
      <p:sp>
        <p:nvSpPr>
          <p:cNvPr id="284" name="Line 14"/>
          <p:cNvSpPr/>
          <p:nvPr/>
        </p:nvSpPr>
        <p:spPr>
          <a:xfrm>
            <a:off x="2838450" y="5146675"/>
            <a:ext cx="1" cy="661989"/>
          </a:xfrm>
          <a:prstGeom prst="line">
            <a:avLst/>
          </a:prstGeom>
          <a:ln w="76200">
            <a:solidFill>
              <a:srgbClr val="000000"/>
            </a:solidFill>
          </a:ln>
        </p:spPr>
        <p:txBody>
          <a:bodyPr lIns="45719" rIns="45719"/>
          <a:lstStyle/>
          <a:p>
            <a:pPr/>
          </a:p>
        </p:txBody>
      </p:sp>
      <p:sp>
        <p:nvSpPr>
          <p:cNvPr id="285" name="Text Box 15"/>
          <p:cNvSpPr txBox="1"/>
          <p:nvPr/>
        </p:nvSpPr>
        <p:spPr>
          <a:xfrm>
            <a:off x="3381057" y="5354637"/>
            <a:ext cx="1480187"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Regulation</a:t>
            </a:r>
          </a:p>
        </p:txBody>
      </p:sp>
      <p:sp>
        <p:nvSpPr>
          <p:cNvPr id="286" name="Line 16"/>
          <p:cNvSpPr/>
          <p:nvPr/>
        </p:nvSpPr>
        <p:spPr>
          <a:xfrm>
            <a:off x="2862263" y="5546725"/>
            <a:ext cx="449263" cy="0"/>
          </a:xfrm>
          <a:prstGeom prst="line">
            <a:avLst/>
          </a:prstGeom>
          <a:ln w="76200">
            <a:solidFill>
              <a:srgbClr val="000000"/>
            </a:solidFill>
            <a:tailEnd type="triangle"/>
          </a:ln>
        </p:spPr>
        <p:txBody>
          <a:bodyPr lIns="45719" rIns="45719"/>
          <a:lstStyle/>
          <a:p>
            <a:pPr/>
          </a:p>
        </p:txBody>
      </p:sp>
      <p:sp>
        <p:nvSpPr>
          <p:cNvPr id="287" name="Line 17"/>
          <p:cNvSpPr/>
          <p:nvPr/>
        </p:nvSpPr>
        <p:spPr>
          <a:xfrm>
            <a:off x="2838450" y="5762625"/>
            <a:ext cx="1" cy="719139"/>
          </a:xfrm>
          <a:prstGeom prst="line">
            <a:avLst/>
          </a:prstGeom>
          <a:ln w="76200">
            <a:solidFill>
              <a:srgbClr val="000000"/>
            </a:solidFill>
          </a:ln>
        </p:spPr>
        <p:txBody>
          <a:bodyPr lIns="45719" rIns="45719"/>
          <a:lstStyle/>
          <a:p>
            <a:pPr/>
          </a:p>
        </p:txBody>
      </p:sp>
      <p:sp>
        <p:nvSpPr>
          <p:cNvPr id="288" name="Line 18"/>
          <p:cNvSpPr/>
          <p:nvPr/>
        </p:nvSpPr>
        <p:spPr>
          <a:xfrm>
            <a:off x="2798763" y="5954712"/>
            <a:ext cx="449263" cy="1"/>
          </a:xfrm>
          <a:prstGeom prst="line">
            <a:avLst/>
          </a:prstGeom>
          <a:ln w="76200">
            <a:solidFill>
              <a:srgbClr val="000000"/>
            </a:solidFill>
            <a:tailEnd type="triangle"/>
          </a:ln>
        </p:spPr>
        <p:txBody>
          <a:bodyPr lIns="45719" rIns="45719"/>
          <a:lstStyle/>
          <a:p>
            <a:pPr/>
          </a:p>
        </p:txBody>
      </p:sp>
      <p:sp>
        <p:nvSpPr>
          <p:cNvPr id="289" name="Text Box 19"/>
          <p:cNvSpPr txBox="1"/>
          <p:nvPr/>
        </p:nvSpPr>
        <p:spPr>
          <a:xfrm>
            <a:off x="3346132" y="5762625"/>
            <a:ext cx="1480187"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Metabolism</a:t>
            </a:r>
          </a:p>
        </p:txBody>
      </p:sp>
      <p:sp>
        <p:nvSpPr>
          <p:cNvPr id="290" name="Line 20"/>
          <p:cNvSpPr/>
          <p:nvPr/>
        </p:nvSpPr>
        <p:spPr>
          <a:xfrm>
            <a:off x="4813300" y="5524500"/>
            <a:ext cx="838200" cy="0"/>
          </a:xfrm>
          <a:prstGeom prst="line">
            <a:avLst/>
          </a:prstGeom>
          <a:ln w="76200">
            <a:solidFill>
              <a:srgbClr val="000000"/>
            </a:solidFill>
            <a:tailEnd type="triangle"/>
          </a:ln>
        </p:spPr>
        <p:txBody>
          <a:bodyPr lIns="45719" rIns="45719"/>
          <a:lstStyle/>
          <a:p>
            <a:pPr/>
          </a:p>
        </p:txBody>
      </p:sp>
      <p:sp>
        <p:nvSpPr>
          <p:cNvPr id="291" name="Line 21"/>
          <p:cNvSpPr/>
          <p:nvPr/>
        </p:nvSpPr>
        <p:spPr>
          <a:xfrm>
            <a:off x="4787900" y="5959475"/>
            <a:ext cx="838200" cy="0"/>
          </a:xfrm>
          <a:prstGeom prst="line">
            <a:avLst/>
          </a:prstGeom>
          <a:ln w="76200">
            <a:solidFill>
              <a:srgbClr val="000000"/>
            </a:solidFill>
            <a:tailEnd type="triangle"/>
          </a:ln>
        </p:spPr>
        <p:txBody>
          <a:bodyPr lIns="45719" rIns="45719"/>
          <a:lstStyle/>
          <a:p>
            <a:pPr/>
          </a:p>
        </p:txBody>
      </p:sp>
      <p:sp>
        <p:nvSpPr>
          <p:cNvPr id="292" name="Text Box 22"/>
          <p:cNvSpPr txBox="1"/>
          <p:nvPr/>
        </p:nvSpPr>
        <p:spPr>
          <a:xfrm>
            <a:off x="5689282" y="5305425"/>
            <a:ext cx="2286637"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Interactomics</a:t>
            </a:r>
          </a:p>
        </p:txBody>
      </p:sp>
      <p:sp>
        <p:nvSpPr>
          <p:cNvPr id="293" name="Text Box 23"/>
          <p:cNvSpPr txBox="1"/>
          <p:nvPr/>
        </p:nvSpPr>
        <p:spPr>
          <a:xfrm>
            <a:off x="5733732" y="5792787"/>
            <a:ext cx="2286637"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pPr/>
            <a:r>
              <a:t>Metabolomics</a:t>
            </a:r>
          </a:p>
        </p:txBody>
      </p:sp>
      <p:sp>
        <p:nvSpPr>
          <p:cNvPr id="294" name="Line 18"/>
          <p:cNvSpPr/>
          <p:nvPr/>
        </p:nvSpPr>
        <p:spPr>
          <a:xfrm>
            <a:off x="2809875" y="6448425"/>
            <a:ext cx="449263" cy="0"/>
          </a:xfrm>
          <a:prstGeom prst="line">
            <a:avLst/>
          </a:prstGeom>
          <a:ln w="76200">
            <a:solidFill>
              <a:srgbClr val="000000"/>
            </a:solidFill>
            <a:tailEnd type="triangle"/>
          </a:ln>
        </p:spPr>
        <p:txBody>
          <a:bodyPr lIns="45719" rIns="45719"/>
          <a:lstStyle/>
          <a:p>
            <a:pPr/>
          </a:p>
        </p:txBody>
      </p:sp>
      <p:sp>
        <p:nvSpPr>
          <p:cNvPr id="295" name="Text Box 19"/>
          <p:cNvSpPr txBox="1"/>
          <p:nvPr/>
        </p:nvSpPr>
        <p:spPr>
          <a:xfrm>
            <a:off x="3281045" y="6296025"/>
            <a:ext cx="5283835" cy="2870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pPr/>
            <a:r>
              <a:t>Degradation/degradomics, Immunity/immunomics…etc</a:t>
            </a:r>
          </a:p>
        </p:txBody>
      </p:sp>
      <p:grpSp>
        <p:nvGrpSpPr>
          <p:cNvPr id="299" name="AutoShape 27"/>
          <p:cNvGrpSpPr/>
          <p:nvPr/>
        </p:nvGrpSpPr>
        <p:grpSpPr>
          <a:xfrm>
            <a:off x="2048770" y="2153132"/>
            <a:ext cx="701843" cy="721233"/>
            <a:chOff x="0" y="0"/>
            <a:chExt cx="701841" cy="721231"/>
          </a:xfrm>
        </p:grpSpPr>
        <p:sp>
          <p:nvSpPr>
            <p:cNvPr id="296" name="Shape"/>
            <p:cNvSpPr/>
            <p:nvPr/>
          </p:nvSpPr>
          <p:spPr>
            <a:xfrm rot="13713593">
              <a:off x="43665" y="163765"/>
              <a:ext cx="614512" cy="393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3" y="21600"/>
                  </a:moveTo>
                  <a:lnTo>
                    <a:pt x="12783"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lnTo>
                    <a:pt x="9919" y="900"/>
                  </a:lnTo>
                  <a:cubicBezTo>
                    <a:pt x="6649" y="3630"/>
                    <a:pt x="4408" y="12048"/>
                    <a:pt x="4408" y="21600"/>
                  </a:cubicBezTo>
                  <a:lnTo>
                    <a:pt x="0" y="21600"/>
                  </a:lnTo>
                  <a:cubicBezTo>
                    <a:pt x="0" y="9671"/>
                    <a:pt x="3454" y="0"/>
                    <a:pt x="7714" y="0"/>
                  </a:cubicBezTo>
                  <a:cubicBezTo>
                    <a:pt x="8461" y="0"/>
                    <a:pt x="9203" y="303"/>
                    <a:pt x="9919" y="90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97" name="Shape"/>
            <p:cNvSpPr/>
            <p:nvPr/>
          </p:nvSpPr>
          <p:spPr>
            <a:xfrm rot="13713593">
              <a:off x="319806" y="288331"/>
              <a:ext cx="282179" cy="393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
                  </a:moveTo>
                  <a:lnTo>
                    <a:pt x="21600" y="900"/>
                  </a:ln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298" name="Line"/>
            <p:cNvSpPr/>
            <p:nvPr/>
          </p:nvSpPr>
          <p:spPr>
            <a:xfrm rot="13713593">
              <a:off x="43665" y="163765"/>
              <a:ext cx="614512" cy="393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9" y="900"/>
                  </a:moveTo>
                  <a:lnTo>
                    <a:pt x="9919" y="900"/>
                  </a:ln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3" y="14400"/>
                  </a:lnTo>
                  <a:lnTo>
                    <a:pt x="14988" y="14400"/>
                  </a:lnTo>
                  <a:cubicBezTo>
                    <a:pt x="13898" y="5770"/>
                    <a:pt x="10984" y="0"/>
                    <a:pt x="7714"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Rectangle 2"/>
          <p:cNvSpPr txBox="1"/>
          <p:nvPr>
            <p:ph type="title"/>
          </p:nvPr>
        </p:nvSpPr>
        <p:spPr>
          <a:xfrm>
            <a:off x="900112" y="244475"/>
            <a:ext cx="7345362" cy="1339850"/>
          </a:xfrm>
          <a:prstGeom prst="rect">
            <a:avLst/>
          </a:prstGeom>
        </p:spPr>
        <p:txBody>
          <a:bodyPr/>
          <a:lstStyle>
            <a:lvl1pPr>
              <a:defRPr sz="3600">
                <a:solidFill>
                  <a:schemeClr val="accent2"/>
                </a:solidFill>
                <a:latin typeface="Times New Roman"/>
                <a:ea typeface="Times New Roman"/>
                <a:cs typeface="Times New Roman"/>
                <a:sym typeface="Times New Roman"/>
              </a:defRPr>
            </a:lvl1pPr>
          </a:lstStyle>
          <a:p>
            <a:pPr/>
            <a:r>
              <a:t>Genes (1)</a:t>
            </a:r>
          </a:p>
        </p:txBody>
      </p:sp>
      <p:sp>
        <p:nvSpPr>
          <p:cNvPr id="302" name="Rectangle 3"/>
          <p:cNvSpPr txBox="1"/>
          <p:nvPr>
            <p:ph type="body" idx="1"/>
          </p:nvPr>
        </p:nvSpPr>
        <p:spPr>
          <a:xfrm>
            <a:off x="900112" y="2133600"/>
            <a:ext cx="7345362" cy="3932238"/>
          </a:xfrm>
          <a:prstGeom prst="rect">
            <a:avLst/>
          </a:prstGeom>
        </p:spPr>
        <p:txBody>
          <a:bodyPr/>
          <a:lstStyle/>
          <a:p>
            <a:pPr>
              <a:lnSpc>
                <a:spcPct val="90000"/>
              </a:lnSpc>
              <a:defRPr>
                <a:solidFill>
                  <a:srgbClr val="000000"/>
                </a:solidFill>
                <a:latin typeface="Times New Roman"/>
                <a:ea typeface="Times New Roman"/>
                <a:cs typeface="Times New Roman"/>
                <a:sym typeface="Times New Roman"/>
              </a:defRPr>
            </a:pPr>
            <a:r>
              <a:t>Genes are the basic units of heredity</a:t>
            </a:r>
          </a:p>
          <a:p>
            <a:pPr>
              <a:lnSpc>
                <a:spcPct val="90000"/>
              </a:lnSpc>
              <a:defRPr>
                <a:solidFill>
                  <a:srgbClr val="000000"/>
                </a:solidFill>
                <a:latin typeface="Times New Roman"/>
                <a:ea typeface="Times New Roman"/>
                <a:cs typeface="Times New Roman"/>
                <a:sym typeface="Times New Roman"/>
              </a:defRPr>
            </a:pPr>
            <a:r>
              <a:t>A gene is a sequence of bases that carries the information required for constructing a particular protein (gene </a:t>
            </a:r>
            <a:r>
              <a:t>“</a:t>
            </a:r>
            <a:r>
              <a:t>encode</a:t>
            </a:r>
            <a:r>
              <a:t>”</a:t>
            </a:r>
            <a:r>
              <a:t> the protein)</a:t>
            </a:r>
          </a:p>
          <a:p>
            <a:pPr>
              <a:lnSpc>
                <a:spcPct val="90000"/>
              </a:lnSpc>
              <a:defRPr>
                <a:solidFill>
                  <a:srgbClr val="000000"/>
                </a:solidFill>
                <a:latin typeface="Times New Roman"/>
                <a:ea typeface="Times New Roman"/>
                <a:cs typeface="Times New Roman"/>
                <a:sym typeface="Times New Roman"/>
              </a:defRPr>
            </a:pPr>
            <a:r>
              <a:t>The human genome comprises ~ 20,000 genes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04" name="Group 107"/>
          <p:cNvGraphicFramePr/>
          <p:nvPr/>
        </p:nvGraphicFramePr>
        <p:xfrm>
          <a:off x="762000" y="457200"/>
          <a:ext cx="7162800" cy="59070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43199"/>
                <a:gridCol w="1905000"/>
                <a:gridCol w="990600"/>
                <a:gridCol w="1524000"/>
              </a:tblGrid>
              <a:tr h="609674">
                <a:tc>
                  <a:txBody>
                    <a:bodyPr/>
                    <a:lstStyle/>
                    <a:p>
                      <a:pPr algn="l">
                        <a:spcBef>
                          <a:spcPts val="300"/>
                        </a:spcBef>
                        <a:defRPr sz="1800"/>
                      </a:pPr>
                      <a:r>
                        <a:rPr sz="1600">
                          <a:latin typeface="Times New Roman"/>
                          <a:ea typeface="Times New Roman"/>
                          <a:cs typeface="Times New Roman"/>
                          <a:sym typeface="Times New Roman"/>
                        </a:rPr>
                        <a:t>Organism</a:t>
                      </a:r>
                    </a:p>
                  </a:txBody>
                  <a:tcPr marL="45720" marR="45720" marT="45720" marB="4572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Estimated size</a:t>
                      </a:r>
                    </a:p>
                  </a:txBody>
                  <a:tcPr marL="45720" marR="45720" marT="45720" marB="4572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Estimated gene #</a:t>
                      </a:r>
                    </a:p>
                  </a:txBody>
                  <a:tcPr marL="45720" marR="45720" marT="45720" marB="4572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Number of chromosome</a:t>
                      </a:r>
                    </a:p>
                  </a:txBody>
                  <a:tcPr marL="45720" marR="45720" marT="45720" marB="4572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33465">
                <a:tc>
                  <a:txBody>
                    <a:bodyPr/>
                    <a:lstStyle/>
                    <a:p>
                      <a:pPr algn="l">
                        <a:spcBef>
                          <a:spcPts val="300"/>
                        </a:spcBef>
                        <a:defRPr i="1" sz="1600">
                          <a:latin typeface="Times New Roman"/>
                          <a:ea typeface="Times New Roman"/>
                          <a:cs typeface="Times New Roman"/>
                          <a:sym typeface="Times New Roman"/>
                        </a:defRPr>
                      </a:pPr>
                      <a:r>
                        <a:t>Homo sapiens </a:t>
                      </a:r>
                      <a:r>
                        <a:rPr i="0"/>
                        <a:t>(human)</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2900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~20,000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46</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57255">
                <a:tc>
                  <a:txBody>
                    <a:bodyPr/>
                    <a:lstStyle/>
                    <a:p>
                      <a:pPr algn="l">
                        <a:spcBef>
                          <a:spcPts val="300"/>
                        </a:spcBef>
                        <a:defRPr i="1" sz="1600">
                          <a:latin typeface="Times New Roman"/>
                          <a:ea typeface="Times New Roman"/>
                          <a:cs typeface="Times New Roman"/>
                          <a:sym typeface="Times New Roman"/>
                        </a:defRPr>
                      </a:pPr>
                      <a:r>
                        <a:t>Rattus norvegicus </a:t>
                      </a:r>
                      <a:r>
                        <a:rPr i="0"/>
                        <a:t>(rat)</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2,750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~30,000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42</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33465">
                <a:tc>
                  <a:txBody>
                    <a:bodyPr/>
                    <a:lstStyle/>
                    <a:p>
                      <a:pPr algn="l">
                        <a:spcBef>
                          <a:spcPts val="300"/>
                        </a:spcBef>
                        <a:defRPr i="1" sz="1600">
                          <a:latin typeface="Times New Roman"/>
                          <a:ea typeface="Times New Roman"/>
                          <a:cs typeface="Times New Roman"/>
                          <a:sym typeface="Times New Roman"/>
                        </a:defRPr>
                      </a:pPr>
                      <a:r>
                        <a:t>Mus musculus </a:t>
                      </a:r>
                      <a:r>
                        <a:rPr i="0"/>
                        <a:t>(mouse)</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2500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~30,000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40</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57255">
                <a:tc>
                  <a:txBody>
                    <a:bodyPr/>
                    <a:lstStyle/>
                    <a:p>
                      <a:pPr algn="l">
                        <a:spcBef>
                          <a:spcPts val="300"/>
                        </a:spcBef>
                        <a:defRPr i="1" sz="1600">
                          <a:latin typeface="Times New Roman"/>
                          <a:ea typeface="Times New Roman"/>
                          <a:cs typeface="Times New Roman"/>
                          <a:sym typeface="Times New Roman"/>
                        </a:defRPr>
                      </a:pPr>
                      <a:r>
                        <a:t>Oryza sativa L. </a:t>
                      </a:r>
                      <a:r>
                        <a:rPr i="0"/>
                        <a:t>(rice)</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450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~40,000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12</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79180">
                <a:tc>
                  <a:txBody>
                    <a:bodyPr/>
                    <a:lstStyle/>
                    <a:p>
                      <a:pPr algn="l">
                        <a:spcBef>
                          <a:spcPts val="300"/>
                        </a:spcBef>
                        <a:defRPr i="1" sz="1600">
                          <a:latin typeface="Times New Roman"/>
                          <a:ea typeface="Times New Roman"/>
                          <a:cs typeface="Times New Roman"/>
                          <a:sym typeface="Times New Roman"/>
                        </a:defRPr>
                      </a:pPr>
                      <a:r>
                        <a:t>Drosophila melanogaster</a:t>
                      </a:r>
                      <a:r>
                        <a:rPr i="0"/>
                        <a:t> (fruit fly)</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180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13,600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8</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11540">
                <a:tc>
                  <a:txBody>
                    <a:bodyPr/>
                    <a:lstStyle/>
                    <a:p>
                      <a:pPr algn="l">
                        <a:spcBef>
                          <a:spcPts val="300"/>
                        </a:spcBef>
                        <a:defRPr i="1" sz="1600">
                          <a:latin typeface="Times New Roman"/>
                          <a:ea typeface="Times New Roman"/>
                          <a:cs typeface="Times New Roman"/>
                          <a:sym typeface="Times New Roman"/>
                        </a:defRPr>
                      </a:pPr>
                      <a:r>
                        <a:t>Arabidopsis thaliana </a:t>
                      </a:r>
                      <a:r>
                        <a:rPr i="0"/>
                        <a:t>(plant)</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125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25,500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5</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27954">
                <a:tc>
                  <a:txBody>
                    <a:bodyPr/>
                    <a:lstStyle/>
                    <a:p>
                      <a:pPr algn="l">
                        <a:spcBef>
                          <a:spcPts val="300"/>
                        </a:spcBef>
                        <a:defRPr i="1" sz="1600">
                          <a:latin typeface="Times New Roman"/>
                          <a:ea typeface="Times New Roman"/>
                          <a:cs typeface="Times New Roman"/>
                          <a:sym typeface="Times New Roman"/>
                        </a:defRPr>
                      </a:pPr>
                      <a:r>
                        <a:t>Caenorhabditis Elegans</a:t>
                      </a:r>
                    </a:p>
                    <a:p>
                      <a:pPr algn="l">
                        <a:spcBef>
                          <a:spcPts val="300"/>
                        </a:spcBef>
                        <a:defRPr sz="1600">
                          <a:latin typeface="Times New Roman"/>
                          <a:ea typeface="Times New Roman"/>
                          <a:cs typeface="Times New Roman"/>
                          <a:sym typeface="Times New Roman"/>
                        </a:defRPr>
                      </a:pPr>
                      <a:r>
                        <a:t>(roundworm)</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97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19,100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6</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79180">
                <a:tc>
                  <a:txBody>
                    <a:bodyPr/>
                    <a:lstStyle/>
                    <a:p>
                      <a:pPr algn="l">
                        <a:spcBef>
                          <a:spcPts val="300"/>
                        </a:spcBef>
                        <a:defRPr i="1" sz="1600">
                          <a:latin typeface="Times New Roman"/>
                          <a:ea typeface="Times New Roman"/>
                          <a:cs typeface="Times New Roman"/>
                          <a:sym typeface="Times New Roman"/>
                        </a:defRPr>
                      </a:pPr>
                      <a:r>
                        <a:t>Saccharomyces cerevisiae</a:t>
                      </a:r>
                      <a:r>
                        <a:rPr i="0"/>
                        <a:t> (yeast)</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12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6300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16</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27954">
                <a:tc>
                  <a:txBody>
                    <a:bodyPr/>
                    <a:lstStyle/>
                    <a:p>
                      <a:pPr algn="l">
                        <a:spcBef>
                          <a:spcPts val="300"/>
                        </a:spcBef>
                        <a:defRPr i="1" sz="1600">
                          <a:latin typeface="Times New Roman"/>
                          <a:ea typeface="Times New Roman"/>
                          <a:cs typeface="Times New Roman"/>
                          <a:sym typeface="Times New Roman"/>
                        </a:defRPr>
                      </a:pPr>
                      <a:r>
                        <a:t>Escherichia coli</a:t>
                      </a:r>
                    </a:p>
                    <a:p>
                      <a:pPr algn="l">
                        <a:spcBef>
                          <a:spcPts val="300"/>
                        </a:spcBef>
                        <a:defRPr sz="1600">
                          <a:latin typeface="Times New Roman"/>
                          <a:ea typeface="Times New Roman"/>
                          <a:cs typeface="Times New Roman"/>
                          <a:sym typeface="Times New Roman"/>
                        </a:defRPr>
                      </a:pPr>
                      <a:r>
                        <a:t>(bacteria)</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4.7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3200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90166">
                <a:tc>
                  <a:txBody>
                    <a:bodyPr/>
                    <a:lstStyle/>
                    <a:p>
                      <a:pPr algn="l">
                        <a:spcBef>
                          <a:spcPts val="300"/>
                        </a:spcBef>
                        <a:defRPr i="1" sz="1600">
                          <a:latin typeface="Times New Roman"/>
                          <a:ea typeface="Times New Roman"/>
                          <a:cs typeface="Times New Roman"/>
                          <a:sym typeface="Times New Roman"/>
                        </a:defRPr>
                      </a:pPr>
                      <a:r>
                        <a:t>H. Influenzae</a:t>
                      </a:r>
                      <a:r>
                        <a:rPr i="0"/>
                        <a:t> (bacteria)</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1.8 million bases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1700</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sz="1800"/>
                      </a:pPr>
                      <a:r>
                        <a:rPr sz="1600">
                          <a:latin typeface="Times New Roman"/>
                          <a:ea typeface="Times New Roman"/>
                          <a:cs typeface="Times New Roman"/>
                          <a:sym typeface="Times New Roman"/>
                        </a:rPr>
                        <a:t>1</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6" name="Picture 1" descr="Picture 1"/>
          <p:cNvPicPr>
            <a:picLocks noChangeAspect="1"/>
          </p:cNvPicPr>
          <p:nvPr/>
        </p:nvPicPr>
        <p:blipFill>
          <a:blip r:embed="rId2">
            <a:extLst/>
          </a:blip>
          <a:stretch>
            <a:fillRect/>
          </a:stretch>
        </p:blipFill>
        <p:spPr>
          <a:xfrm>
            <a:off x="119062" y="457200"/>
            <a:ext cx="9024938" cy="60198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ext Box 3"/>
          <p:cNvSpPr txBox="1"/>
          <p:nvPr/>
        </p:nvSpPr>
        <p:spPr>
          <a:xfrm>
            <a:off x="2331720" y="228600"/>
            <a:ext cx="424305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chemeClr val="accent2"/>
                </a:solidFill>
                <a:latin typeface="Times New Roman"/>
                <a:ea typeface="Times New Roman"/>
                <a:cs typeface="Times New Roman"/>
                <a:sym typeface="Times New Roman"/>
              </a:defRPr>
            </a:lvl1pPr>
          </a:lstStyle>
          <a:p>
            <a:pPr/>
            <a:r>
              <a:t>The genomics projects</a:t>
            </a:r>
          </a:p>
        </p:txBody>
      </p:sp>
      <p:sp>
        <p:nvSpPr>
          <p:cNvPr id="309" name="Text Box 4"/>
          <p:cNvSpPr txBox="1"/>
          <p:nvPr/>
        </p:nvSpPr>
        <p:spPr>
          <a:xfrm>
            <a:off x="4655820" y="6303381"/>
            <a:ext cx="448056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rPr u="sng">
                <a:solidFill>
                  <a:srgbClr val="524A82"/>
                </a:solidFill>
                <a:uFill>
                  <a:solidFill>
                    <a:srgbClr val="524A82"/>
                  </a:solidFill>
                </a:uFill>
                <a:hlinkClick r:id="rId2" invalidUrl="" action="" tgtFrame="" tooltip="" history="1" highlightClick="0" endSnd="0"/>
              </a:rPr>
              <a:t>http://www.genomesonline.org</a:t>
            </a:r>
            <a:r>
              <a:t> (GOLD)</a:t>
            </a:r>
          </a:p>
        </p:txBody>
      </p:sp>
      <p:pic>
        <p:nvPicPr>
          <p:cNvPr id="310" name="Image" descr="Image"/>
          <p:cNvPicPr>
            <a:picLocks noChangeAspect="1"/>
          </p:cNvPicPr>
          <p:nvPr/>
        </p:nvPicPr>
        <p:blipFill>
          <a:blip r:embed="rId3">
            <a:extLst/>
          </a:blip>
          <a:stretch>
            <a:fillRect/>
          </a:stretch>
        </p:blipFill>
        <p:spPr>
          <a:xfrm>
            <a:off x="215900" y="809851"/>
            <a:ext cx="3550696" cy="1853673"/>
          </a:xfrm>
          <a:prstGeom prst="rect">
            <a:avLst/>
          </a:prstGeom>
          <a:ln w="12700">
            <a:miter lim="400000"/>
          </a:ln>
        </p:spPr>
      </p:pic>
      <p:pic>
        <p:nvPicPr>
          <p:cNvPr id="311" name="Image" descr="Image"/>
          <p:cNvPicPr>
            <a:picLocks noChangeAspect="1"/>
          </p:cNvPicPr>
          <p:nvPr/>
        </p:nvPicPr>
        <p:blipFill>
          <a:blip r:embed="rId4">
            <a:extLst/>
          </a:blip>
          <a:stretch>
            <a:fillRect/>
          </a:stretch>
        </p:blipFill>
        <p:spPr>
          <a:xfrm>
            <a:off x="2571095" y="2668664"/>
            <a:ext cx="6280805" cy="363488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Picture 4" descr="Picture 4"/>
          <p:cNvPicPr>
            <a:picLocks noChangeAspect="1"/>
          </p:cNvPicPr>
          <p:nvPr/>
        </p:nvPicPr>
        <p:blipFill>
          <a:blip r:embed="rId2">
            <a:extLst/>
          </a:blip>
          <a:stretch>
            <a:fillRect/>
          </a:stretch>
        </p:blipFill>
        <p:spPr>
          <a:xfrm>
            <a:off x="914400" y="1289050"/>
            <a:ext cx="7724775" cy="5568950"/>
          </a:xfrm>
          <a:prstGeom prst="rect">
            <a:avLst/>
          </a:prstGeom>
          <a:ln w="12700">
            <a:miter lim="400000"/>
          </a:ln>
        </p:spPr>
      </p:pic>
      <p:sp>
        <p:nvSpPr>
          <p:cNvPr id="314" name="Text Box 5"/>
          <p:cNvSpPr txBox="1"/>
          <p:nvPr/>
        </p:nvSpPr>
        <p:spPr>
          <a:xfrm>
            <a:off x="2620645" y="196850"/>
            <a:ext cx="3215467"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chemeClr val="accent2"/>
                </a:solidFill>
                <a:latin typeface="Times New Roman"/>
                <a:ea typeface="Times New Roman"/>
                <a:cs typeface="Times New Roman"/>
                <a:sym typeface="Times New Roman"/>
              </a:defRPr>
            </a:lvl1pPr>
          </a:lstStyle>
          <a:p>
            <a:pPr/>
            <a:r>
              <a:t>Gene Databases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6" name="Image" descr="Image"/>
          <p:cNvPicPr>
            <a:picLocks noChangeAspect="1"/>
          </p:cNvPicPr>
          <p:nvPr/>
        </p:nvPicPr>
        <p:blipFill>
          <a:blip r:embed="rId2">
            <a:extLst/>
          </a:blip>
          <a:stretch>
            <a:fillRect/>
          </a:stretch>
        </p:blipFill>
        <p:spPr>
          <a:xfrm>
            <a:off x="889000" y="717550"/>
            <a:ext cx="6944647" cy="568519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ext Box 2"/>
          <p:cNvSpPr txBox="1"/>
          <p:nvPr/>
        </p:nvSpPr>
        <p:spPr>
          <a:xfrm>
            <a:off x="350520" y="228600"/>
            <a:ext cx="5309652" cy="6667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solidFill>
                  <a:schemeClr val="accent2"/>
                </a:solidFill>
                <a:latin typeface="Times New Roman"/>
                <a:ea typeface="Times New Roman"/>
                <a:cs typeface="Times New Roman"/>
                <a:sym typeface="Times New Roman"/>
              </a:defRPr>
            </a:pPr>
            <a:r>
              <a:t>Science, </a:t>
            </a:r>
            <a:r>
              <a:rPr>
                <a:solidFill>
                  <a:srgbClr val="FF0000"/>
                </a:solidFill>
              </a:rPr>
              <a:t>then</a:t>
            </a:r>
            <a:r>
              <a:t>, and now…</a:t>
            </a:r>
          </a:p>
        </p:txBody>
      </p:sp>
      <p:pic>
        <p:nvPicPr>
          <p:cNvPr id="214" name="Picture 3" descr="Picture 3"/>
          <p:cNvPicPr>
            <a:picLocks noChangeAspect="1"/>
          </p:cNvPicPr>
          <p:nvPr/>
        </p:nvPicPr>
        <p:blipFill>
          <a:blip r:embed="rId2">
            <a:extLst/>
          </a:blip>
          <a:stretch>
            <a:fillRect/>
          </a:stretch>
        </p:blipFill>
        <p:spPr>
          <a:xfrm>
            <a:off x="1752600" y="1676400"/>
            <a:ext cx="2595564" cy="4205288"/>
          </a:xfrm>
          <a:prstGeom prst="rect">
            <a:avLst/>
          </a:prstGeom>
          <a:ln w="12700">
            <a:miter lim="400000"/>
          </a:ln>
        </p:spPr>
      </p:pic>
      <p:sp>
        <p:nvSpPr>
          <p:cNvPr id="215" name="Text Box 4"/>
          <p:cNvSpPr txBox="1"/>
          <p:nvPr/>
        </p:nvSpPr>
        <p:spPr>
          <a:xfrm>
            <a:off x="5287645" y="2076450"/>
            <a:ext cx="2891989" cy="24236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sz="3200">
                <a:latin typeface="Times New Roman"/>
                <a:ea typeface="Times New Roman"/>
                <a:cs typeface="Times New Roman"/>
                <a:sym typeface="Times New Roman"/>
              </a:defRPr>
            </a:pPr>
            <a:r>
              <a:t>At the beginning,</a:t>
            </a:r>
            <a:endParaRPr sz="2400"/>
          </a:p>
          <a:p>
            <a:pPr>
              <a:defRPr i="1" sz="3200">
                <a:latin typeface="Times New Roman"/>
                <a:ea typeface="Times New Roman"/>
                <a:cs typeface="Times New Roman"/>
                <a:sym typeface="Times New Roman"/>
              </a:defRPr>
            </a:pPr>
            <a:r>
              <a:t>there were</a:t>
            </a:r>
            <a:endParaRPr sz="2400"/>
          </a:p>
          <a:p>
            <a:pPr>
              <a:defRPr i="1" sz="3200">
                <a:latin typeface="Times New Roman"/>
                <a:ea typeface="Times New Roman"/>
                <a:cs typeface="Times New Roman"/>
                <a:sym typeface="Times New Roman"/>
              </a:defRPr>
            </a:pPr>
            <a:r>
              <a:t>thoughts,</a:t>
            </a:r>
            <a:endParaRPr sz="2400"/>
          </a:p>
          <a:p>
            <a:pPr>
              <a:defRPr i="1" sz="3200">
                <a:latin typeface="Times New Roman"/>
                <a:ea typeface="Times New Roman"/>
                <a:cs typeface="Times New Roman"/>
                <a:sym typeface="Times New Roman"/>
              </a:defRPr>
            </a:pPr>
            <a:r>
              <a:t>and</a:t>
            </a:r>
            <a:endParaRPr sz="2400"/>
          </a:p>
          <a:p>
            <a:pPr>
              <a:defRPr i="1" sz="3200">
                <a:latin typeface="Times New Roman"/>
                <a:ea typeface="Times New Roman"/>
                <a:cs typeface="Times New Roman"/>
                <a:sym typeface="Times New Roman"/>
              </a:defRPr>
            </a:pPr>
            <a:r>
              <a:t>observation….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Rectangle 2"/>
          <p:cNvSpPr txBox="1"/>
          <p:nvPr>
            <p:ph type="title"/>
          </p:nvPr>
        </p:nvSpPr>
        <p:spPr>
          <a:xfrm>
            <a:off x="900112" y="244475"/>
            <a:ext cx="7345362" cy="1339850"/>
          </a:xfrm>
          <a:prstGeom prst="rect">
            <a:avLst/>
          </a:prstGeom>
        </p:spPr>
        <p:txBody>
          <a:bodyPr/>
          <a:lstStyle>
            <a:lvl1pPr>
              <a:defRPr sz="3600">
                <a:latin typeface="Times New Roman"/>
                <a:ea typeface="Times New Roman"/>
                <a:cs typeface="Times New Roman"/>
                <a:sym typeface="Times New Roman"/>
              </a:defRPr>
            </a:lvl1pPr>
          </a:lstStyle>
          <a:p>
            <a:pPr/>
            <a:r>
              <a:t>Genes (2)</a:t>
            </a:r>
          </a:p>
        </p:txBody>
      </p:sp>
      <p:sp>
        <p:nvSpPr>
          <p:cNvPr id="319" name="Rectangle 3"/>
          <p:cNvSpPr txBox="1"/>
          <p:nvPr>
            <p:ph type="body" idx="1"/>
          </p:nvPr>
        </p:nvSpPr>
        <p:spPr>
          <a:xfrm>
            <a:off x="900112" y="2133600"/>
            <a:ext cx="7345362" cy="3932238"/>
          </a:xfrm>
          <a:prstGeom prst="rect">
            <a:avLst/>
          </a:prstGeom>
        </p:spPr>
        <p:txBody>
          <a:bodyPr/>
          <a:lstStyle/>
          <a:p>
            <a:pPr>
              <a:defRPr>
                <a:solidFill>
                  <a:srgbClr val="000000"/>
                </a:solidFill>
                <a:latin typeface="Times New Roman"/>
                <a:ea typeface="Times New Roman"/>
                <a:cs typeface="Times New Roman"/>
                <a:sym typeface="Times New Roman"/>
              </a:defRPr>
            </a:pPr>
            <a:r>
              <a:t>The ~20,000 genes of the human genome encode &gt; 100,000 polypeptides</a:t>
            </a:r>
          </a:p>
          <a:p>
            <a:pPr>
              <a:defRPr>
                <a:solidFill>
                  <a:srgbClr val="000000"/>
                </a:solidFill>
                <a:latin typeface="Times New Roman"/>
                <a:ea typeface="Times New Roman"/>
                <a:cs typeface="Times New Roman"/>
                <a:sym typeface="Times New Roman"/>
              </a:defRPr>
            </a:pPr>
            <a:r>
              <a:t>Not all of the DNA in a genome encodes protein</a:t>
            </a:r>
          </a:p>
          <a:p>
            <a:pPr>
              <a:buSzTx/>
              <a:buNone/>
              <a:defRPr>
                <a:solidFill>
                  <a:srgbClr val="000000"/>
                </a:solidFill>
                <a:latin typeface="Times New Roman"/>
                <a:ea typeface="Times New Roman"/>
                <a:cs typeface="Times New Roman"/>
                <a:sym typeface="Times New Roman"/>
              </a:defRPr>
            </a:pPr>
            <a:r>
              <a:t>		microbes: 90% coding gene</a:t>
            </a:r>
          </a:p>
          <a:p>
            <a:pPr>
              <a:buSzTx/>
              <a:buNone/>
              <a:defRPr>
                <a:solidFill>
                  <a:srgbClr val="000000"/>
                </a:solidFill>
                <a:latin typeface="Times New Roman"/>
                <a:ea typeface="Times New Roman"/>
                <a:cs typeface="Times New Roman"/>
                <a:sym typeface="Times New Roman"/>
              </a:defRPr>
            </a:pPr>
            <a:r>
              <a:t>		human: 3% coding gene</a:t>
            </a:r>
          </a:p>
          <a:p>
            <a:pPr>
              <a:defRPr>
                <a:solidFill>
                  <a:srgbClr val="000000"/>
                </a:solidFill>
                <a:latin typeface="Times New Roman"/>
                <a:ea typeface="Times New Roman"/>
                <a:cs typeface="Times New Roman"/>
                <a:sym typeface="Times New Roman"/>
              </a:defRPr>
            </a:pPr>
            <a:r>
              <a:t>About ½ of the non-coding DNA in humans is highly conserved (functionally important)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Picture 4" descr="Picture 4"/>
          <p:cNvPicPr>
            <a:picLocks noChangeAspect="1"/>
          </p:cNvPicPr>
          <p:nvPr/>
        </p:nvPicPr>
        <p:blipFill>
          <a:blip r:embed="rId2">
            <a:extLst/>
          </a:blip>
          <a:stretch>
            <a:fillRect/>
          </a:stretch>
        </p:blipFill>
        <p:spPr>
          <a:xfrm>
            <a:off x="609600" y="1524000"/>
            <a:ext cx="7669214" cy="4878388"/>
          </a:xfrm>
          <a:prstGeom prst="rect">
            <a:avLst/>
          </a:prstGeom>
          <a:ln w="12700">
            <a:miter lim="400000"/>
          </a:ln>
        </p:spPr>
      </p:pic>
      <p:sp>
        <p:nvSpPr>
          <p:cNvPr id="322" name="Text Box 5"/>
          <p:cNvSpPr txBox="1"/>
          <p:nvPr/>
        </p:nvSpPr>
        <p:spPr>
          <a:xfrm>
            <a:off x="2696845" y="273050"/>
            <a:ext cx="316412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chemeClr val="accent2"/>
                </a:solidFill>
                <a:latin typeface="Times New Roman"/>
                <a:ea typeface="Times New Roman"/>
                <a:cs typeface="Times New Roman"/>
                <a:sym typeface="Times New Roman"/>
              </a:defRPr>
            </a:lvl1pPr>
          </a:lstStyle>
          <a:p>
            <a:pPr/>
            <a:r>
              <a:t>Gene Processing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Text Box 2"/>
          <p:cNvSpPr txBox="1"/>
          <p:nvPr/>
        </p:nvSpPr>
        <p:spPr>
          <a:xfrm>
            <a:off x="1677669" y="320675"/>
            <a:ext cx="5566630" cy="523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solidFill>
                  <a:srgbClr val="9F2936"/>
                </a:solidFill>
                <a:latin typeface="Verdana"/>
                <a:ea typeface="Verdana"/>
                <a:cs typeface="Verdana"/>
                <a:sym typeface="Verdana"/>
              </a:defRPr>
            </a:lvl1pPr>
          </a:lstStyle>
          <a:p>
            <a:pPr/>
            <a:r>
              <a:t>Proteins: The Molecules of Life</a:t>
            </a:r>
          </a:p>
        </p:txBody>
      </p:sp>
      <p:sp>
        <p:nvSpPr>
          <p:cNvPr id="325" name="Text Box 3"/>
          <p:cNvSpPr txBox="1"/>
          <p:nvPr/>
        </p:nvSpPr>
        <p:spPr>
          <a:xfrm>
            <a:off x="563244" y="1433512"/>
            <a:ext cx="3912236"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sz="2000">
                <a:latin typeface="Verdana"/>
                <a:ea typeface="Verdana"/>
                <a:cs typeface="Verdana"/>
                <a:sym typeface="Verdana"/>
              </a:defRPr>
            </a:pPr>
            <a:r>
              <a:t>Ubiquitous molecules that      are involved in all </a:t>
            </a:r>
            <a:endParaRPr sz="2400">
              <a:latin typeface="Times New Roman"/>
              <a:ea typeface="Times New Roman"/>
              <a:cs typeface="Times New Roman"/>
              <a:sym typeface="Times New Roman"/>
            </a:endParaRPr>
          </a:p>
          <a:p>
            <a:pPr>
              <a:defRPr sz="2000">
                <a:latin typeface="Verdana"/>
                <a:ea typeface="Verdana"/>
                <a:cs typeface="Verdana"/>
                <a:sym typeface="Verdana"/>
              </a:defRPr>
            </a:pPr>
            <a:r>
              <a:t>  cellular functions</a:t>
            </a:r>
            <a:endParaRPr sz="2400">
              <a:latin typeface="Times New Roman"/>
              <a:ea typeface="Times New Roman"/>
              <a:cs typeface="Times New Roman"/>
              <a:sym typeface="Times New Roman"/>
            </a:endParaRPr>
          </a:p>
          <a:p>
            <a:pPr>
              <a:defRPr sz="2000">
                <a:latin typeface="Verdana"/>
                <a:ea typeface="Verdana"/>
                <a:cs typeface="Verdana"/>
                <a:sym typeface="Verdana"/>
              </a:defRPr>
            </a:pPr>
          </a:p>
          <a:p>
            <a:pPr>
              <a:buSzPct val="100000"/>
              <a:buChar char="-"/>
              <a:defRPr sz="2000">
                <a:latin typeface="Verdana"/>
                <a:ea typeface="Verdana"/>
                <a:cs typeface="Verdana"/>
                <a:sym typeface="Verdana"/>
              </a:defRPr>
            </a:pPr>
          </a:p>
          <a:p>
            <a:pPr>
              <a:buSzPct val="100000"/>
              <a:buChar char="-"/>
              <a:defRPr sz="2000">
                <a:latin typeface="Verdana"/>
                <a:ea typeface="Verdana"/>
                <a:cs typeface="Verdana"/>
                <a:sym typeface="Verdana"/>
              </a:defRPr>
            </a:pPr>
            <a:r>
              <a:t>Communication agents    between cells</a:t>
            </a:r>
            <a:endParaRPr sz="2400">
              <a:latin typeface="Times New Roman"/>
              <a:ea typeface="Times New Roman"/>
              <a:cs typeface="Times New Roman"/>
              <a:sym typeface="Times New Roman"/>
            </a:endParaRPr>
          </a:p>
          <a:p>
            <a:pPr>
              <a:buSzPct val="100000"/>
              <a:buChar char="-"/>
              <a:defRPr sz="2000">
                <a:latin typeface="Verdana"/>
                <a:ea typeface="Verdana"/>
                <a:cs typeface="Verdana"/>
                <a:sym typeface="Verdana"/>
              </a:defRPr>
            </a:pPr>
          </a:p>
          <a:p>
            <a:pPr>
              <a:buSzPct val="100000"/>
              <a:buChar char="-"/>
              <a:defRPr sz="2000">
                <a:latin typeface="Verdana"/>
                <a:ea typeface="Verdana"/>
                <a:cs typeface="Verdana"/>
                <a:sym typeface="Verdana"/>
              </a:defRPr>
            </a:pPr>
            <a:r>
              <a:t>Failure of a protein (missing, inactive, …) </a:t>
            </a:r>
            <a:endParaRPr sz="2400">
              <a:latin typeface="Times New Roman"/>
              <a:ea typeface="Times New Roman"/>
              <a:cs typeface="Times New Roman"/>
              <a:sym typeface="Times New Roman"/>
            </a:endParaRPr>
          </a:p>
          <a:p>
            <a:pPr>
              <a:defRPr sz="2000">
                <a:latin typeface="Verdana"/>
                <a:ea typeface="Verdana"/>
                <a:cs typeface="Verdana"/>
                <a:sym typeface="Verdana"/>
              </a:defRPr>
            </a:pPr>
            <a:r>
              <a:t> can lead to serious health problems</a:t>
            </a:r>
            <a:endParaRPr sz="2400">
              <a:latin typeface="Times New Roman"/>
              <a:ea typeface="Times New Roman"/>
              <a:cs typeface="Times New Roman"/>
              <a:sym typeface="Times New Roman"/>
            </a:endParaRPr>
          </a:p>
          <a:p>
            <a:pPr>
              <a:defRPr sz="2000">
                <a:latin typeface="Verdana"/>
                <a:ea typeface="Verdana"/>
                <a:cs typeface="Verdana"/>
                <a:sym typeface="Verdana"/>
              </a:defRPr>
            </a:pPr>
            <a:r>
              <a:t> (prions, …)</a:t>
            </a:r>
          </a:p>
        </p:txBody>
      </p:sp>
      <p:pic>
        <p:nvPicPr>
          <p:cNvPr id="326" name="Picture 3" descr="Picture 3"/>
          <p:cNvPicPr>
            <a:picLocks noChangeAspect="1"/>
          </p:cNvPicPr>
          <p:nvPr/>
        </p:nvPicPr>
        <p:blipFill>
          <a:blip r:embed="rId2">
            <a:extLst/>
          </a:blip>
          <a:stretch>
            <a:fillRect/>
          </a:stretch>
        </p:blipFill>
        <p:spPr>
          <a:xfrm>
            <a:off x="4268787" y="2136775"/>
            <a:ext cx="4522788" cy="306705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Rectangle 2"/>
          <p:cNvSpPr txBox="1"/>
          <p:nvPr>
            <p:ph type="title" idx="4294967295"/>
          </p:nvPr>
        </p:nvSpPr>
        <p:spPr>
          <a:xfrm>
            <a:off x="0" y="361949"/>
            <a:ext cx="5622925" cy="617540"/>
          </a:xfrm>
          <a:prstGeom prst="rect">
            <a:avLst/>
          </a:prstGeom>
        </p:spPr>
        <p:txBody>
          <a:bodyPr/>
          <a:lstStyle>
            <a:lvl1pPr>
              <a:defRPr sz="2800">
                <a:solidFill>
                  <a:schemeClr val="accent2"/>
                </a:solidFill>
                <a:latin typeface="+mn-lt"/>
                <a:ea typeface="+mn-ea"/>
                <a:cs typeface="+mn-cs"/>
                <a:sym typeface="Arial"/>
              </a:defRPr>
            </a:lvl1pPr>
          </a:lstStyle>
          <a:p>
            <a:pPr/>
            <a:r>
              <a:t>Why Proteins?</a:t>
            </a:r>
          </a:p>
        </p:txBody>
      </p:sp>
      <p:grpSp>
        <p:nvGrpSpPr>
          <p:cNvPr id="331" name="Oval 4"/>
          <p:cNvGrpSpPr/>
          <p:nvPr/>
        </p:nvGrpSpPr>
        <p:grpSpPr>
          <a:xfrm>
            <a:off x="3048000" y="3505200"/>
            <a:ext cx="3048000" cy="914400"/>
            <a:chOff x="0" y="0"/>
            <a:chExt cx="3048000" cy="914400"/>
          </a:xfrm>
        </p:grpSpPr>
        <p:sp>
          <p:nvSpPr>
            <p:cNvPr id="329" name="Oval"/>
            <p:cNvSpPr/>
            <p:nvPr/>
          </p:nvSpPr>
          <p:spPr>
            <a:xfrm>
              <a:off x="0" y="0"/>
              <a:ext cx="3048000" cy="914400"/>
            </a:xfrm>
            <a:prstGeom prst="ellipse">
              <a:avLst/>
            </a:prstGeom>
            <a:solidFill>
              <a:srgbClr val="CC99FF"/>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30" name="Function and…"/>
            <p:cNvSpPr txBox="1"/>
            <p:nvPr/>
          </p:nvSpPr>
          <p:spPr>
            <a:xfrm>
              <a:off x="492088" y="132079"/>
              <a:ext cx="190191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a:latin typeface="Verdana"/>
                  <a:ea typeface="Verdana"/>
                  <a:cs typeface="Verdana"/>
                  <a:sym typeface="Verdana"/>
                </a:defRPr>
              </a:pPr>
              <a:r>
                <a:t>Function and</a:t>
              </a:r>
              <a:endParaRPr>
                <a:latin typeface="Times New Roman"/>
                <a:ea typeface="Times New Roman"/>
                <a:cs typeface="Times New Roman"/>
                <a:sym typeface="Times New Roman"/>
              </a:endParaRPr>
            </a:p>
            <a:p>
              <a:pPr>
                <a:defRPr>
                  <a:latin typeface="Verdana"/>
                  <a:ea typeface="Verdana"/>
                  <a:cs typeface="Verdana"/>
                  <a:sym typeface="Verdana"/>
                </a:defRPr>
              </a:pPr>
              <a:r>
                <a:t>Role of Proteins</a:t>
              </a:r>
            </a:p>
          </p:txBody>
        </p:sp>
      </p:grpSp>
      <p:grpSp>
        <p:nvGrpSpPr>
          <p:cNvPr id="334" name="Oval 5"/>
          <p:cNvGrpSpPr/>
          <p:nvPr/>
        </p:nvGrpSpPr>
        <p:grpSpPr>
          <a:xfrm>
            <a:off x="446087" y="2286000"/>
            <a:ext cx="3276601" cy="1295400"/>
            <a:chOff x="0" y="0"/>
            <a:chExt cx="3276600" cy="1295400"/>
          </a:xfrm>
        </p:grpSpPr>
        <p:sp>
          <p:nvSpPr>
            <p:cNvPr id="332" name="Oval"/>
            <p:cNvSpPr/>
            <p:nvPr/>
          </p:nvSpPr>
          <p:spPr>
            <a:xfrm>
              <a:off x="0" y="0"/>
              <a:ext cx="3276600" cy="12954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33" name="Metabolism…"/>
            <p:cNvSpPr txBox="1"/>
            <p:nvPr/>
          </p:nvSpPr>
          <p:spPr>
            <a:xfrm>
              <a:off x="525566" y="240030"/>
              <a:ext cx="2410184" cy="815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Metabolism</a:t>
              </a:r>
              <a:endParaRPr>
                <a:latin typeface="Times New Roman"/>
                <a:ea typeface="Times New Roman"/>
                <a:cs typeface="Times New Roman"/>
                <a:sym typeface="Times New Roman"/>
              </a:endParaRPr>
            </a:p>
            <a:p>
              <a:pPr>
                <a:defRPr sz="1600">
                  <a:latin typeface="Verdana"/>
                  <a:ea typeface="Verdana"/>
                  <a:cs typeface="Verdana"/>
                  <a:sym typeface="Verdana"/>
                </a:defRPr>
              </a:pPr>
              <a:r>
                <a:t>Energy and Synthesis:</a:t>
              </a:r>
              <a:endParaRPr>
                <a:latin typeface="Times New Roman"/>
                <a:ea typeface="Times New Roman"/>
                <a:cs typeface="Times New Roman"/>
                <a:sym typeface="Times New Roman"/>
              </a:endParaRPr>
            </a:p>
            <a:p>
              <a:pPr>
                <a:defRPr sz="1600">
                  <a:latin typeface="Verdana"/>
                  <a:ea typeface="Verdana"/>
                  <a:cs typeface="Verdana"/>
                  <a:sym typeface="Verdana"/>
                </a:defRPr>
              </a:pPr>
              <a:r>
                <a:t>Catalytic enzymes</a:t>
              </a:r>
            </a:p>
          </p:txBody>
        </p:sp>
      </p:grpSp>
      <p:sp>
        <p:nvSpPr>
          <p:cNvPr id="364" name="AutoShape 6"/>
          <p:cNvSpPr/>
          <p:nvPr/>
        </p:nvSpPr>
        <p:spPr>
          <a:xfrm>
            <a:off x="3222799" y="3404466"/>
            <a:ext cx="446396" cy="1845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a:solidFill>
              <a:schemeClr val="accent1"/>
            </a:solidFill>
          </a:ln>
        </p:spPr>
        <p:txBody>
          <a:bodyPr/>
          <a:lstStyle/>
          <a:p>
            <a:pPr/>
          </a:p>
        </p:txBody>
      </p:sp>
      <p:grpSp>
        <p:nvGrpSpPr>
          <p:cNvPr id="338" name="Oval 7"/>
          <p:cNvGrpSpPr/>
          <p:nvPr/>
        </p:nvGrpSpPr>
        <p:grpSpPr>
          <a:xfrm>
            <a:off x="3049588" y="1138237"/>
            <a:ext cx="3048001" cy="1600201"/>
            <a:chOff x="0" y="0"/>
            <a:chExt cx="3048000" cy="1600200"/>
          </a:xfrm>
        </p:grpSpPr>
        <p:sp>
          <p:nvSpPr>
            <p:cNvPr id="336" name="Oval"/>
            <p:cNvSpPr/>
            <p:nvPr/>
          </p:nvSpPr>
          <p:spPr>
            <a:xfrm>
              <a:off x="0" y="-1"/>
              <a:ext cx="3048000" cy="1600201"/>
            </a:xfrm>
            <a:prstGeom prst="ellipse">
              <a:avLst/>
            </a:prstGeom>
            <a:solidFill>
              <a:schemeClr val="accent1"/>
            </a:solidFill>
            <a:ln w="9525" cap="flat">
              <a:solidFill>
                <a:schemeClr val="accent1"/>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37" name="Architecture:…"/>
            <p:cNvSpPr txBox="1"/>
            <p:nvPr/>
          </p:nvSpPr>
          <p:spPr>
            <a:xfrm>
              <a:off x="492088" y="271780"/>
              <a:ext cx="2248953" cy="1056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Architecture:</a:t>
              </a:r>
              <a:endParaRPr>
                <a:latin typeface="Times New Roman"/>
                <a:ea typeface="Times New Roman"/>
                <a:cs typeface="Times New Roman"/>
                <a:sym typeface="Times New Roman"/>
              </a:endParaRPr>
            </a:p>
            <a:p>
              <a:pPr>
                <a:defRPr sz="1600">
                  <a:latin typeface="Verdana"/>
                  <a:ea typeface="Verdana"/>
                  <a:cs typeface="Verdana"/>
                  <a:sym typeface="Verdana"/>
                </a:defRPr>
              </a:pPr>
              <a:r>
                <a:t>Structural proteins</a:t>
              </a:r>
              <a:endParaRPr>
                <a:latin typeface="Times New Roman"/>
                <a:ea typeface="Times New Roman"/>
                <a:cs typeface="Times New Roman"/>
                <a:sym typeface="Times New Roman"/>
              </a:endParaRPr>
            </a:p>
            <a:p>
              <a:pPr>
                <a:defRPr sz="1600">
                  <a:latin typeface="Verdana"/>
                  <a:ea typeface="Verdana"/>
                  <a:cs typeface="Verdana"/>
                  <a:sym typeface="Verdana"/>
                </a:defRPr>
              </a:pPr>
              <a:r>
                <a:t>Cytoskeletal proteins</a:t>
              </a:r>
              <a:endParaRPr>
                <a:latin typeface="Times New Roman"/>
                <a:ea typeface="Times New Roman"/>
                <a:cs typeface="Times New Roman"/>
                <a:sym typeface="Times New Roman"/>
              </a:endParaRPr>
            </a:p>
            <a:p>
              <a:pPr>
                <a:defRPr sz="1600">
                  <a:latin typeface="Verdana"/>
                  <a:ea typeface="Verdana"/>
                  <a:cs typeface="Verdana"/>
                  <a:sym typeface="Verdana"/>
                </a:defRPr>
              </a:pPr>
              <a:r>
                <a:t>Coat proteins</a:t>
              </a:r>
            </a:p>
          </p:txBody>
        </p:sp>
      </p:grpSp>
      <p:sp>
        <p:nvSpPr>
          <p:cNvPr id="365" name="AutoShape 8"/>
          <p:cNvSpPr/>
          <p:nvPr/>
        </p:nvSpPr>
        <p:spPr>
          <a:xfrm>
            <a:off x="4572362" y="2743200"/>
            <a:ext cx="595" cy="757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a:solidFill>
              <a:schemeClr val="accent1"/>
            </a:solidFill>
          </a:ln>
        </p:spPr>
        <p:txBody>
          <a:bodyPr/>
          <a:lstStyle/>
          <a:p>
            <a:pPr/>
          </a:p>
        </p:txBody>
      </p:sp>
      <p:grpSp>
        <p:nvGrpSpPr>
          <p:cNvPr id="342" name="Oval 9"/>
          <p:cNvGrpSpPr/>
          <p:nvPr/>
        </p:nvGrpSpPr>
        <p:grpSpPr>
          <a:xfrm>
            <a:off x="5719762" y="2133600"/>
            <a:ext cx="3048001" cy="1993900"/>
            <a:chOff x="0" y="0"/>
            <a:chExt cx="3048000" cy="1993900"/>
          </a:xfrm>
        </p:grpSpPr>
        <p:sp>
          <p:nvSpPr>
            <p:cNvPr id="340" name="Oval"/>
            <p:cNvSpPr/>
            <p:nvPr/>
          </p:nvSpPr>
          <p:spPr>
            <a:xfrm>
              <a:off x="0" y="0"/>
              <a:ext cx="3048000" cy="1447800"/>
            </a:xfrm>
            <a:prstGeom prst="ellipse">
              <a:avLst/>
            </a:prstGeom>
            <a:solidFill>
              <a:schemeClr val="accent1"/>
            </a:solidFill>
            <a:ln w="9525" cap="flat">
              <a:solidFill>
                <a:schemeClr val="accent1"/>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41" name="Transport and Storage:…"/>
            <p:cNvSpPr/>
            <p:nvPr/>
          </p:nvSpPr>
          <p:spPr>
            <a:xfrm>
              <a:off x="492088" y="72390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Transport and Storage:</a:t>
              </a:r>
              <a:endParaRPr>
                <a:latin typeface="Times New Roman"/>
                <a:ea typeface="Times New Roman"/>
                <a:cs typeface="Times New Roman"/>
                <a:sym typeface="Times New Roman"/>
              </a:endParaRPr>
            </a:p>
            <a:p>
              <a:pPr>
                <a:defRPr sz="1600">
                  <a:latin typeface="Verdana"/>
                  <a:ea typeface="Verdana"/>
                  <a:cs typeface="Verdana"/>
                  <a:sym typeface="Verdana"/>
                </a:defRPr>
              </a:pPr>
              <a:r>
                <a:t>Porins, transporters ,</a:t>
              </a:r>
              <a:endParaRPr>
                <a:latin typeface="Times New Roman"/>
                <a:ea typeface="Times New Roman"/>
                <a:cs typeface="Times New Roman"/>
                <a:sym typeface="Times New Roman"/>
              </a:endParaRPr>
            </a:p>
            <a:p>
              <a:pPr>
                <a:defRPr sz="1600">
                  <a:latin typeface="Verdana"/>
                  <a:ea typeface="Verdana"/>
                  <a:cs typeface="Verdana"/>
                  <a:sym typeface="Verdana"/>
                </a:defRPr>
              </a:pPr>
              <a:r>
                <a:t>Hemoglobin, transferrin,</a:t>
              </a:r>
              <a:endParaRPr>
                <a:latin typeface="Times New Roman"/>
                <a:ea typeface="Times New Roman"/>
                <a:cs typeface="Times New Roman"/>
                <a:sym typeface="Times New Roman"/>
              </a:endParaRPr>
            </a:p>
            <a:p>
              <a:pPr>
                <a:defRPr sz="1600">
                  <a:latin typeface="Verdana"/>
                  <a:ea typeface="Verdana"/>
                  <a:cs typeface="Verdana"/>
                  <a:sym typeface="Verdana"/>
                </a:defRPr>
              </a:pPr>
              <a:r>
                <a:t>ferritin</a:t>
              </a:r>
            </a:p>
          </p:txBody>
        </p:sp>
      </p:grpSp>
      <p:sp>
        <p:nvSpPr>
          <p:cNvPr id="366" name="AutoShape 10"/>
          <p:cNvSpPr/>
          <p:nvPr/>
        </p:nvSpPr>
        <p:spPr>
          <a:xfrm>
            <a:off x="5480130" y="3338433"/>
            <a:ext cx="614476" cy="251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a:solidFill>
              <a:schemeClr val="accent1"/>
            </a:solidFill>
          </a:ln>
        </p:spPr>
        <p:txBody>
          <a:bodyPr/>
          <a:lstStyle/>
          <a:p>
            <a:pPr/>
          </a:p>
        </p:txBody>
      </p:sp>
      <p:grpSp>
        <p:nvGrpSpPr>
          <p:cNvPr id="346" name="Oval 11"/>
          <p:cNvGrpSpPr/>
          <p:nvPr/>
        </p:nvGrpSpPr>
        <p:grpSpPr>
          <a:xfrm>
            <a:off x="5719762" y="4648200"/>
            <a:ext cx="3048001" cy="1219200"/>
            <a:chOff x="0" y="0"/>
            <a:chExt cx="3048000" cy="1219200"/>
          </a:xfrm>
        </p:grpSpPr>
        <p:sp>
          <p:nvSpPr>
            <p:cNvPr id="344" name="Oval"/>
            <p:cNvSpPr/>
            <p:nvPr/>
          </p:nvSpPr>
          <p:spPr>
            <a:xfrm>
              <a:off x="0" y="0"/>
              <a:ext cx="3048000" cy="1219200"/>
            </a:xfrm>
            <a:prstGeom prst="ellipse">
              <a:avLst/>
            </a:prstGeom>
            <a:solidFill>
              <a:schemeClr val="accent1"/>
            </a:solidFill>
            <a:ln w="9525" cap="flat">
              <a:solidFill>
                <a:schemeClr val="accent1"/>
              </a:solidFill>
              <a:prstDash val="solid"/>
              <a:round/>
            </a:ln>
            <a:effectLst/>
          </p:spPr>
          <p:txBody>
            <a:bodyPr wrap="square" lIns="45719" tIns="45719" rIns="45719" bIns="45719" numCol="1" anchor="ctr">
              <a:noAutofit/>
            </a:bodyPr>
            <a:lstStyle/>
            <a:p>
              <a:pPr>
                <a:defRPr>
                  <a:latin typeface="Verdana"/>
                  <a:ea typeface="Verdana"/>
                  <a:cs typeface="Verdana"/>
                  <a:sym typeface="Verdana"/>
                </a:defRPr>
              </a:pPr>
            </a:p>
          </p:txBody>
        </p:sp>
        <p:sp>
          <p:nvSpPr>
            <p:cNvPr id="345" name="Regulation…"/>
            <p:cNvSpPr txBox="1"/>
            <p:nvPr/>
          </p:nvSpPr>
          <p:spPr>
            <a:xfrm>
              <a:off x="492088" y="73435"/>
              <a:ext cx="2178607" cy="10723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Regulation</a:t>
              </a:r>
              <a:endParaRPr>
                <a:latin typeface="Times New Roman"/>
                <a:ea typeface="Times New Roman"/>
                <a:cs typeface="Times New Roman"/>
                <a:sym typeface="Times New Roman"/>
              </a:endParaRPr>
            </a:p>
            <a:p>
              <a:pPr>
                <a:defRPr sz="1600">
                  <a:latin typeface="Verdana"/>
                  <a:ea typeface="Verdana"/>
                  <a:cs typeface="Verdana"/>
                  <a:sym typeface="Verdana"/>
                </a:defRPr>
              </a:pPr>
              <a:r>
                <a:t>And Signaling:</a:t>
              </a:r>
              <a:endParaRPr>
                <a:latin typeface="Times New Roman"/>
                <a:ea typeface="Times New Roman"/>
                <a:cs typeface="Times New Roman"/>
                <a:sym typeface="Times New Roman"/>
              </a:endParaRPr>
            </a:p>
            <a:p>
              <a:pPr>
                <a:defRPr sz="1600">
                  <a:latin typeface="Verdana"/>
                  <a:ea typeface="Verdana"/>
                  <a:cs typeface="Verdana"/>
                  <a:sym typeface="Verdana"/>
                </a:defRPr>
              </a:pPr>
              <a:r>
                <a:t>Transcription factors</a:t>
              </a:r>
              <a:endParaRPr>
                <a:latin typeface="Times New Roman"/>
                <a:ea typeface="Times New Roman"/>
                <a:cs typeface="Times New Roman"/>
                <a:sym typeface="Times New Roman"/>
              </a:endParaRPr>
            </a:p>
          </p:txBody>
        </p:sp>
      </p:grpSp>
      <p:sp>
        <p:nvSpPr>
          <p:cNvPr id="367" name="AutoShape 12"/>
          <p:cNvSpPr/>
          <p:nvPr/>
        </p:nvSpPr>
        <p:spPr>
          <a:xfrm>
            <a:off x="5381395" y="4354834"/>
            <a:ext cx="830493" cy="4026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a:solidFill>
              <a:schemeClr val="accent1"/>
            </a:solidFill>
          </a:ln>
        </p:spPr>
        <p:txBody>
          <a:bodyPr/>
          <a:lstStyle/>
          <a:p>
            <a:pPr/>
          </a:p>
        </p:txBody>
      </p:sp>
      <p:grpSp>
        <p:nvGrpSpPr>
          <p:cNvPr id="350" name="Oval 13"/>
          <p:cNvGrpSpPr/>
          <p:nvPr/>
        </p:nvGrpSpPr>
        <p:grpSpPr>
          <a:xfrm>
            <a:off x="3048000" y="5600700"/>
            <a:ext cx="3048000" cy="914400"/>
            <a:chOff x="0" y="0"/>
            <a:chExt cx="3048000" cy="914400"/>
          </a:xfrm>
        </p:grpSpPr>
        <p:sp>
          <p:nvSpPr>
            <p:cNvPr id="348" name="Oval"/>
            <p:cNvSpPr/>
            <p:nvPr/>
          </p:nvSpPr>
          <p:spPr>
            <a:xfrm>
              <a:off x="0" y="0"/>
              <a:ext cx="3048000" cy="914400"/>
            </a:xfrm>
            <a:prstGeom prst="ellipse">
              <a:avLst/>
            </a:prstGeom>
            <a:solidFill>
              <a:schemeClr val="accent1"/>
            </a:solidFill>
            <a:ln w="9525" cap="flat">
              <a:solidFill>
                <a:schemeClr val="accent1"/>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49" name="Growth,…"/>
            <p:cNvSpPr txBox="1"/>
            <p:nvPr/>
          </p:nvSpPr>
          <p:spPr>
            <a:xfrm>
              <a:off x="492088" y="49530"/>
              <a:ext cx="1974415" cy="81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Growth,</a:t>
              </a:r>
              <a:endParaRPr>
                <a:latin typeface="Times New Roman"/>
                <a:ea typeface="Times New Roman"/>
                <a:cs typeface="Times New Roman"/>
                <a:sym typeface="Times New Roman"/>
              </a:endParaRPr>
            </a:p>
            <a:p>
              <a:pPr>
                <a:defRPr sz="1600">
                  <a:latin typeface="Verdana"/>
                  <a:ea typeface="Verdana"/>
                  <a:cs typeface="Verdana"/>
                  <a:sym typeface="Verdana"/>
                </a:defRPr>
              </a:pPr>
              <a:r>
                <a:t>Development and </a:t>
              </a:r>
              <a:endParaRPr>
                <a:latin typeface="Times New Roman"/>
                <a:ea typeface="Times New Roman"/>
                <a:cs typeface="Times New Roman"/>
                <a:sym typeface="Times New Roman"/>
              </a:endParaRPr>
            </a:p>
            <a:p>
              <a:pPr>
                <a:defRPr sz="1600">
                  <a:latin typeface="Verdana"/>
                  <a:ea typeface="Verdana"/>
                  <a:cs typeface="Verdana"/>
                  <a:sym typeface="Verdana"/>
                </a:defRPr>
              </a:pPr>
              <a:r>
                <a:t>Reproduction</a:t>
              </a:r>
            </a:p>
          </p:txBody>
        </p:sp>
      </p:grpSp>
      <p:sp>
        <p:nvSpPr>
          <p:cNvPr id="368" name="AutoShape 14"/>
          <p:cNvSpPr/>
          <p:nvPr/>
        </p:nvSpPr>
        <p:spPr>
          <a:xfrm>
            <a:off x="4572000" y="4424362"/>
            <a:ext cx="0" cy="1171576"/>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cubicBezTo>
                  <a:pt x="0" y="7200"/>
                  <a:pt x="0" y="14400"/>
                  <a:pt x="0" y="21600"/>
                </a:cubicBezTo>
              </a:path>
            </a:pathLst>
          </a:custGeom>
          <a:ln>
            <a:solidFill>
              <a:schemeClr val="accent1"/>
            </a:solidFill>
          </a:ln>
        </p:spPr>
        <p:txBody>
          <a:bodyPr/>
          <a:lstStyle/>
          <a:p>
            <a:pPr/>
          </a:p>
        </p:txBody>
      </p:sp>
      <p:grpSp>
        <p:nvGrpSpPr>
          <p:cNvPr id="354" name="Oval 15"/>
          <p:cNvGrpSpPr/>
          <p:nvPr/>
        </p:nvGrpSpPr>
        <p:grpSpPr>
          <a:xfrm>
            <a:off x="446087" y="4953000"/>
            <a:ext cx="3048001" cy="914400"/>
            <a:chOff x="0" y="0"/>
            <a:chExt cx="3048000" cy="914400"/>
          </a:xfrm>
        </p:grpSpPr>
        <p:sp>
          <p:nvSpPr>
            <p:cNvPr id="352" name="Oval"/>
            <p:cNvSpPr/>
            <p:nvPr/>
          </p:nvSpPr>
          <p:spPr>
            <a:xfrm>
              <a:off x="0" y="0"/>
              <a:ext cx="3048000" cy="914400"/>
            </a:xfrm>
            <a:prstGeom prst="ellipse">
              <a:avLst/>
            </a:prstGeom>
            <a:solidFill>
              <a:schemeClr val="accent1"/>
            </a:solidFill>
            <a:ln w="9525" cap="flat">
              <a:solidFill>
                <a:schemeClr val="accent1"/>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53" name="Locomotion…"/>
            <p:cNvSpPr txBox="1"/>
            <p:nvPr/>
          </p:nvSpPr>
          <p:spPr>
            <a:xfrm>
              <a:off x="492088" y="49530"/>
              <a:ext cx="1494395" cy="815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Locomotion</a:t>
              </a:r>
              <a:endParaRPr>
                <a:latin typeface="Times New Roman"/>
                <a:ea typeface="Times New Roman"/>
                <a:cs typeface="Times New Roman"/>
                <a:sym typeface="Times New Roman"/>
              </a:endParaRPr>
            </a:p>
            <a:p>
              <a:pPr>
                <a:defRPr sz="1600">
                  <a:latin typeface="Verdana"/>
                  <a:ea typeface="Verdana"/>
                  <a:cs typeface="Verdana"/>
                  <a:sym typeface="Verdana"/>
                </a:defRPr>
              </a:pPr>
              <a:r>
                <a:t>Flagella, cilia,</a:t>
              </a:r>
              <a:endParaRPr>
                <a:latin typeface="Times New Roman"/>
                <a:ea typeface="Times New Roman"/>
                <a:cs typeface="Times New Roman"/>
                <a:sym typeface="Times New Roman"/>
              </a:endParaRPr>
            </a:p>
            <a:p>
              <a:pPr>
                <a:defRPr sz="1600">
                  <a:latin typeface="Verdana"/>
                  <a:ea typeface="Verdana"/>
                  <a:cs typeface="Verdana"/>
                  <a:sym typeface="Verdana"/>
                </a:defRPr>
              </a:pPr>
              <a:r>
                <a:t>Myosin, actin</a:t>
              </a:r>
            </a:p>
          </p:txBody>
        </p:sp>
      </p:grpSp>
      <p:sp>
        <p:nvSpPr>
          <p:cNvPr id="369" name="AutoShape 16"/>
          <p:cNvSpPr/>
          <p:nvPr/>
        </p:nvSpPr>
        <p:spPr>
          <a:xfrm>
            <a:off x="2700384" y="4368763"/>
            <a:ext cx="1141320" cy="6350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a:solidFill>
              <a:schemeClr val="accent1"/>
            </a:solidFill>
          </a:ln>
        </p:spPr>
        <p:txBody>
          <a:bodyPr/>
          <a:lstStyle/>
          <a:p>
            <a:pPr/>
          </a:p>
        </p:txBody>
      </p:sp>
      <p:grpSp>
        <p:nvGrpSpPr>
          <p:cNvPr id="358" name="Oval 17"/>
          <p:cNvGrpSpPr/>
          <p:nvPr/>
        </p:nvGrpSpPr>
        <p:grpSpPr>
          <a:xfrm>
            <a:off x="446087" y="3659187"/>
            <a:ext cx="2133601" cy="762001"/>
            <a:chOff x="0" y="0"/>
            <a:chExt cx="2133600" cy="762000"/>
          </a:xfrm>
        </p:grpSpPr>
        <p:sp>
          <p:nvSpPr>
            <p:cNvPr id="356" name="Oval"/>
            <p:cNvSpPr/>
            <p:nvPr/>
          </p:nvSpPr>
          <p:spPr>
            <a:xfrm>
              <a:off x="0" y="0"/>
              <a:ext cx="2133600" cy="762000"/>
            </a:xfrm>
            <a:prstGeom prst="ellipse">
              <a:avLst/>
            </a:prstGeom>
            <a:solidFill>
              <a:schemeClr val="accent1"/>
            </a:solidFill>
            <a:ln w="9525" cap="flat">
              <a:solidFill>
                <a:schemeClr val="accent1"/>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57" name="Sensory and…"/>
            <p:cNvSpPr txBox="1"/>
            <p:nvPr/>
          </p:nvSpPr>
          <p:spPr>
            <a:xfrm>
              <a:off x="358178" y="93980"/>
              <a:ext cx="1448951"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Sensory and </a:t>
              </a:r>
              <a:endParaRPr>
                <a:latin typeface="Times New Roman"/>
                <a:ea typeface="Times New Roman"/>
                <a:cs typeface="Times New Roman"/>
                <a:sym typeface="Times New Roman"/>
              </a:endParaRPr>
            </a:p>
            <a:p>
              <a:pPr>
                <a:defRPr sz="1600">
                  <a:latin typeface="Verdana"/>
                  <a:ea typeface="Verdana"/>
                  <a:cs typeface="Verdana"/>
                  <a:sym typeface="Verdana"/>
                </a:defRPr>
              </a:pPr>
              <a:r>
                <a:t>Response</a:t>
              </a:r>
            </a:p>
          </p:txBody>
        </p:sp>
      </p:grpSp>
      <p:sp>
        <p:nvSpPr>
          <p:cNvPr id="370" name="AutoShape 18"/>
          <p:cNvSpPr/>
          <p:nvPr/>
        </p:nvSpPr>
        <p:spPr>
          <a:xfrm>
            <a:off x="2581738" y="4001140"/>
            <a:ext cx="466722" cy="118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a:solidFill>
              <a:schemeClr val="accent1"/>
            </a:solidFill>
          </a:ln>
        </p:spPr>
        <p:txBody>
          <a:bodyPr/>
          <a:lstStyle/>
          <a:p>
            <a:pPr/>
          </a:p>
        </p:txBody>
      </p:sp>
      <p:grpSp>
        <p:nvGrpSpPr>
          <p:cNvPr id="362" name="Oval 19"/>
          <p:cNvGrpSpPr/>
          <p:nvPr/>
        </p:nvGrpSpPr>
        <p:grpSpPr>
          <a:xfrm>
            <a:off x="6786563" y="3582987"/>
            <a:ext cx="1981201" cy="838201"/>
            <a:chOff x="0" y="0"/>
            <a:chExt cx="1981200" cy="838200"/>
          </a:xfrm>
        </p:grpSpPr>
        <p:sp>
          <p:nvSpPr>
            <p:cNvPr id="360" name="Oval"/>
            <p:cNvSpPr/>
            <p:nvPr/>
          </p:nvSpPr>
          <p:spPr>
            <a:xfrm>
              <a:off x="0" y="0"/>
              <a:ext cx="1981200" cy="838200"/>
            </a:xfrm>
            <a:prstGeom prst="ellipse">
              <a:avLst/>
            </a:prstGeom>
            <a:solidFill>
              <a:schemeClr val="accent1"/>
            </a:solidFill>
            <a:ln w="9525" cap="flat">
              <a:solidFill>
                <a:schemeClr val="accent1"/>
              </a:solidFill>
              <a:prstDash val="solid"/>
              <a:round/>
            </a:ln>
            <a:effectLst/>
          </p:spPr>
          <p:txBody>
            <a:bodyPr wrap="square" lIns="45719" tIns="45719" rIns="45719" bIns="45719" numCol="1" anchor="ctr">
              <a:noAutofit/>
            </a:bodyPr>
            <a:lstStyle/>
            <a:p>
              <a:pPr>
                <a:defRPr>
                  <a:latin typeface="Times New Roman"/>
                  <a:ea typeface="Times New Roman"/>
                  <a:cs typeface="Times New Roman"/>
                  <a:sym typeface="Times New Roman"/>
                </a:defRPr>
              </a:pPr>
            </a:p>
          </p:txBody>
        </p:sp>
        <p:sp>
          <p:nvSpPr>
            <p:cNvPr id="361" name="Defence and…"/>
            <p:cNvSpPr txBox="1"/>
            <p:nvPr/>
          </p:nvSpPr>
          <p:spPr>
            <a:xfrm>
              <a:off x="335859" y="132080"/>
              <a:ext cx="1378408" cy="574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sz="1600">
                  <a:latin typeface="Verdana"/>
                  <a:ea typeface="Verdana"/>
                  <a:cs typeface="Verdana"/>
                  <a:sym typeface="Verdana"/>
                </a:defRPr>
              </a:pPr>
              <a:r>
                <a:t>Defence and</a:t>
              </a:r>
              <a:endParaRPr>
                <a:latin typeface="Times New Roman"/>
                <a:ea typeface="Times New Roman"/>
                <a:cs typeface="Times New Roman"/>
                <a:sym typeface="Times New Roman"/>
              </a:endParaRPr>
            </a:p>
            <a:p>
              <a:pPr>
                <a:defRPr sz="1600">
                  <a:latin typeface="Verdana"/>
                  <a:ea typeface="Verdana"/>
                  <a:cs typeface="Verdana"/>
                  <a:sym typeface="Verdana"/>
                </a:defRPr>
              </a:pPr>
              <a:r>
                <a:t>Immunity </a:t>
              </a:r>
            </a:p>
          </p:txBody>
        </p:sp>
      </p:grpSp>
      <p:sp>
        <p:nvSpPr>
          <p:cNvPr id="371" name="AutoShape 20"/>
          <p:cNvSpPr/>
          <p:nvPr/>
        </p:nvSpPr>
        <p:spPr>
          <a:xfrm>
            <a:off x="6099528" y="3981314"/>
            <a:ext cx="682693" cy="84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a:solidFill>
              <a:schemeClr val="accent1"/>
            </a:solidFill>
          </a:ln>
        </p:spPr>
        <p:txBody>
          <a:bodyPr/>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3" name="Picture 2" descr="Picture 2"/>
          <p:cNvPicPr>
            <a:picLocks noChangeAspect="1"/>
          </p:cNvPicPr>
          <p:nvPr/>
        </p:nvPicPr>
        <p:blipFill>
          <a:blip r:embed="rId2">
            <a:extLst/>
          </a:blip>
          <a:srcRect l="8214" t="7091" r="18268" b="14890"/>
          <a:stretch>
            <a:fillRect/>
          </a:stretch>
        </p:blipFill>
        <p:spPr>
          <a:xfrm>
            <a:off x="3488571" y="1460500"/>
            <a:ext cx="1919289" cy="1760539"/>
          </a:xfrm>
          <a:prstGeom prst="rect">
            <a:avLst/>
          </a:prstGeom>
          <a:ln w="12700">
            <a:miter lim="400000"/>
          </a:ln>
        </p:spPr>
      </p:pic>
      <p:pic>
        <p:nvPicPr>
          <p:cNvPr id="374" name="Picture 3" descr="Picture 3"/>
          <p:cNvPicPr>
            <a:picLocks noChangeAspect="1"/>
          </p:cNvPicPr>
          <p:nvPr/>
        </p:nvPicPr>
        <p:blipFill>
          <a:blip r:embed="rId3">
            <a:extLst/>
          </a:blip>
          <a:srcRect l="10175" t="11769" r="16182" b="17300"/>
          <a:stretch>
            <a:fillRect/>
          </a:stretch>
        </p:blipFill>
        <p:spPr>
          <a:xfrm>
            <a:off x="6384170" y="3360738"/>
            <a:ext cx="1919290" cy="1598612"/>
          </a:xfrm>
          <a:prstGeom prst="rect">
            <a:avLst/>
          </a:prstGeom>
          <a:ln w="12700">
            <a:miter lim="400000"/>
          </a:ln>
        </p:spPr>
      </p:pic>
      <p:sp>
        <p:nvSpPr>
          <p:cNvPr id="375" name="Text Box 5"/>
          <p:cNvSpPr txBox="1"/>
          <p:nvPr/>
        </p:nvSpPr>
        <p:spPr>
          <a:xfrm>
            <a:off x="421204" y="3822700"/>
            <a:ext cx="2116148" cy="802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b="1" sz="1200">
                <a:latin typeface="Courier"/>
                <a:ea typeface="Courier"/>
                <a:cs typeface="Courier"/>
                <a:sym typeface="Courier"/>
              </a:defRPr>
            </a:pPr>
            <a:r>
              <a:t>KKAVINGEQIRSISDLHQTLKK</a:t>
            </a:r>
            <a:endParaRPr sz="2400">
              <a:latin typeface="+mn-lt"/>
              <a:ea typeface="+mn-ea"/>
              <a:cs typeface="+mn-cs"/>
              <a:sym typeface="Arial"/>
            </a:endParaRPr>
          </a:p>
          <a:p>
            <a:pPr defTabSz="457200">
              <a:defRPr b="1" sz="1200">
                <a:latin typeface="Courier"/>
                <a:ea typeface="Courier"/>
                <a:cs typeface="Courier"/>
                <a:sym typeface="Courier"/>
              </a:defRPr>
            </a:pPr>
            <a:r>
              <a:t>WELALPEYYGENLDALWDCLTG</a:t>
            </a:r>
            <a:endParaRPr sz="2400">
              <a:latin typeface="+mn-lt"/>
              <a:ea typeface="+mn-ea"/>
              <a:cs typeface="+mn-cs"/>
              <a:sym typeface="Arial"/>
            </a:endParaRPr>
          </a:p>
          <a:p>
            <a:pPr defTabSz="457200">
              <a:defRPr b="1" sz="1200">
                <a:latin typeface="Courier"/>
                <a:ea typeface="Courier"/>
                <a:cs typeface="Courier"/>
                <a:sym typeface="Courier"/>
              </a:defRPr>
            </a:pPr>
            <a:r>
              <a:t>VEYPLVLEWRQFEQSKQLTENG</a:t>
            </a:r>
            <a:endParaRPr sz="2400">
              <a:latin typeface="+mn-lt"/>
              <a:ea typeface="+mn-ea"/>
              <a:cs typeface="+mn-cs"/>
              <a:sym typeface="Arial"/>
            </a:endParaRPr>
          </a:p>
          <a:p>
            <a:pPr defTabSz="457200">
              <a:defRPr b="1" sz="1200">
                <a:latin typeface="Courier"/>
                <a:ea typeface="Courier"/>
                <a:cs typeface="Courier"/>
                <a:sym typeface="Courier"/>
              </a:defRPr>
            </a:pPr>
            <a:r>
              <a:t>AESVLQVFREAKAEGCDITI</a:t>
            </a:r>
          </a:p>
        </p:txBody>
      </p:sp>
      <p:sp>
        <p:nvSpPr>
          <p:cNvPr id="376" name="Line 6"/>
          <p:cNvSpPr/>
          <p:nvPr/>
        </p:nvSpPr>
        <p:spPr>
          <a:xfrm flipV="1">
            <a:off x="1888371" y="2293938"/>
            <a:ext cx="1600201" cy="1066801"/>
          </a:xfrm>
          <a:prstGeom prst="line">
            <a:avLst/>
          </a:prstGeom>
          <a:ln w="50800">
            <a:solidFill>
              <a:srgbClr val="C0C0C0"/>
            </a:solidFill>
            <a:tailEnd type="triangle"/>
          </a:ln>
        </p:spPr>
        <p:txBody>
          <a:bodyPr lIns="45719" rIns="45719"/>
          <a:lstStyle/>
          <a:p>
            <a:pPr defTabSz="457200">
              <a:defRPr>
                <a:latin typeface="Georgia"/>
                <a:ea typeface="Georgia"/>
                <a:cs typeface="Georgia"/>
                <a:sym typeface="Georgia"/>
              </a:defRPr>
            </a:pPr>
          </a:p>
        </p:txBody>
      </p:sp>
      <p:sp>
        <p:nvSpPr>
          <p:cNvPr id="377" name="Text Box 7"/>
          <p:cNvSpPr txBox="1"/>
          <p:nvPr/>
        </p:nvSpPr>
        <p:spPr>
          <a:xfrm>
            <a:off x="257691" y="3089275"/>
            <a:ext cx="1591678"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2400">
                <a:solidFill>
                  <a:srgbClr val="0000FF"/>
                </a:solidFill>
                <a:latin typeface="Verdana"/>
                <a:ea typeface="Verdana"/>
                <a:cs typeface="Verdana"/>
                <a:sym typeface="Verdana"/>
              </a:defRPr>
            </a:lvl1pPr>
          </a:lstStyle>
          <a:p>
            <a:pPr/>
            <a:r>
              <a:t>Sequence</a:t>
            </a:r>
          </a:p>
        </p:txBody>
      </p:sp>
      <p:sp>
        <p:nvSpPr>
          <p:cNvPr id="378" name="Text Box 8"/>
          <p:cNvSpPr txBox="1"/>
          <p:nvPr/>
        </p:nvSpPr>
        <p:spPr>
          <a:xfrm>
            <a:off x="5134491" y="1565275"/>
            <a:ext cx="1538993"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2400">
                <a:solidFill>
                  <a:srgbClr val="0000FF"/>
                </a:solidFill>
                <a:latin typeface="Verdana"/>
                <a:ea typeface="Verdana"/>
                <a:cs typeface="Verdana"/>
                <a:sym typeface="Verdana"/>
              </a:defRPr>
            </a:lvl1pPr>
          </a:lstStyle>
          <a:p>
            <a:pPr/>
            <a:r>
              <a:t>Structure</a:t>
            </a:r>
          </a:p>
        </p:txBody>
      </p:sp>
      <p:sp>
        <p:nvSpPr>
          <p:cNvPr id="379" name="Line 9"/>
          <p:cNvSpPr/>
          <p:nvPr/>
        </p:nvSpPr>
        <p:spPr>
          <a:xfrm>
            <a:off x="5545970" y="2603500"/>
            <a:ext cx="1371602" cy="914400"/>
          </a:xfrm>
          <a:prstGeom prst="line">
            <a:avLst/>
          </a:prstGeom>
          <a:ln w="50800">
            <a:solidFill>
              <a:srgbClr val="C0C0C0"/>
            </a:solidFill>
            <a:tailEnd type="triangle"/>
          </a:ln>
        </p:spPr>
        <p:txBody>
          <a:bodyPr lIns="45719" rIns="45719"/>
          <a:lstStyle/>
          <a:p>
            <a:pPr defTabSz="457200">
              <a:defRPr>
                <a:latin typeface="Georgia"/>
                <a:ea typeface="Georgia"/>
                <a:cs typeface="Georgia"/>
                <a:sym typeface="Georgia"/>
              </a:defRPr>
            </a:pPr>
          </a:p>
        </p:txBody>
      </p:sp>
      <p:sp>
        <p:nvSpPr>
          <p:cNvPr id="380" name="Text Box 10"/>
          <p:cNvSpPr txBox="1"/>
          <p:nvPr/>
        </p:nvSpPr>
        <p:spPr>
          <a:xfrm>
            <a:off x="7480815" y="2898775"/>
            <a:ext cx="1405494"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2400">
                <a:solidFill>
                  <a:srgbClr val="0000FF"/>
                </a:solidFill>
                <a:latin typeface="Verdana"/>
                <a:ea typeface="Verdana"/>
                <a:cs typeface="Verdana"/>
                <a:sym typeface="Verdana"/>
              </a:defRPr>
            </a:lvl1pPr>
          </a:lstStyle>
          <a:p>
            <a:pPr/>
            <a:r>
              <a:t>Function</a:t>
            </a:r>
          </a:p>
        </p:txBody>
      </p:sp>
      <p:sp>
        <p:nvSpPr>
          <p:cNvPr id="381" name="Line 11"/>
          <p:cNvSpPr/>
          <p:nvPr/>
        </p:nvSpPr>
        <p:spPr>
          <a:xfrm flipH="1" flipV="1">
            <a:off x="2802771" y="4356099"/>
            <a:ext cx="3581401" cy="1"/>
          </a:xfrm>
          <a:prstGeom prst="line">
            <a:avLst/>
          </a:prstGeom>
          <a:ln w="50800">
            <a:solidFill>
              <a:srgbClr val="C0C0C0"/>
            </a:solidFill>
            <a:tailEnd type="triangle"/>
          </a:ln>
        </p:spPr>
        <p:txBody>
          <a:bodyPr lIns="45719" rIns="45719"/>
          <a:lstStyle/>
          <a:p>
            <a:pPr defTabSz="457200">
              <a:defRPr>
                <a:latin typeface="Georgia"/>
                <a:ea typeface="Georgia"/>
                <a:cs typeface="Georgia"/>
                <a:sym typeface="Georgia"/>
              </a:defRPr>
            </a:pPr>
          </a:p>
        </p:txBody>
      </p:sp>
      <p:sp>
        <p:nvSpPr>
          <p:cNvPr id="382" name="Text Box 12"/>
          <p:cNvSpPr txBox="1"/>
          <p:nvPr/>
        </p:nvSpPr>
        <p:spPr>
          <a:xfrm>
            <a:off x="3883541" y="3849687"/>
            <a:ext cx="1520091"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sz="2400">
                <a:solidFill>
                  <a:srgbClr val="0000FF"/>
                </a:solidFill>
                <a:latin typeface="Verdana"/>
                <a:ea typeface="Verdana"/>
                <a:cs typeface="Verdana"/>
                <a:sym typeface="Verdana"/>
              </a:defRPr>
            </a:lvl1pPr>
          </a:lstStyle>
          <a:p>
            <a:pPr/>
            <a:r>
              <a:t>Evolution</a:t>
            </a:r>
          </a:p>
        </p:txBody>
      </p:sp>
      <p:sp>
        <p:nvSpPr>
          <p:cNvPr id="383" name="Text Box 13"/>
          <p:cNvSpPr txBox="1"/>
          <p:nvPr/>
        </p:nvSpPr>
        <p:spPr>
          <a:xfrm>
            <a:off x="7715765" y="4902200"/>
            <a:ext cx="796080"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i="1">
                <a:solidFill>
                  <a:srgbClr val="FF0000"/>
                </a:solidFill>
                <a:latin typeface="Verdana"/>
                <a:ea typeface="Verdana"/>
                <a:cs typeface="Verdana"/>
                <a:sym typeface="Verdana"/>
              </a:defRPr>
            </a:lvl1pPr>
          </a:lstStyle>
          <a:p>
            <a:pPr/>
            <a:r>
              <a:t>ligand</a:t>
            </a:r>
          </a:p>
        </p:txBody>
      </p:sp>
      <p:sp>
        <p:nvSpPr>
          <p:cNvPr id="384" name="Text Box 14"/>
          <p:cNvSpPr txBox="1"/>
          <p:nvPr/>
        </p:nvSpPr>
        <p:spPr>
          <a:xfrm>
            <a:off x="2994481" y="352425"/>
            <a:ext cx="3217030" cy="523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457200">
              <a:defRPr sz="2800">
                <a:solidFill>
                  <a:srgbClr val="D16349"/>
                </a:solidFill>
                <a:latin typeface="Verdana"/>
                <a:ea typeface="Verdana"/>
                <a:cs typeface="Verdana"/>
                <a:sym typeface="Verdana"/>
              </a:defRPr>
            </a:lvl1pPr>
          </a:lstStyle>
          <a:p>
            <a:pPr/>
            <a:r>
              <a:t>The Protein Cycle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6" name="Image" descr="Image"/>
          <p:cNvPicPr>
            <a:picLocks noChangeAspect="1"/>
          </p:cNvPicPr>
          <p:nvPr/>
        </p:nvPicPr>
        <p:blipFill>
          <a:blip r:embed="rId2">
            <a:extLst/>
          </a:blip>
          <a:stretch>
            <a:fillRect/>
          </a:stretch>
        </p:blipFill>
        <p:spPr>
          <a:xfrm>
            <a:off x="617281" y="1644682"/>
            <a:ext cx="7909438" cy="4017994"/>
          </a:xfrm>
          <a:prstGeom prst="rect">
            <a:avLst/>
          </a:prstGeom>
          <a:ln w="12700">
            <a:miter lim="400000"/>
          </a:ln>
        </p:spPr>
      </p:pic>
      <p:sp>
        <p:nvSpPr>
          <p:cNvPr id="387" name="AlphaFold2: AI for Biology"/>
          <p:cNvSpPr txBox="1"/>
          <p:nvPr/>
        </p:nvSpPr>
        <p:spPr>
          <a:xfrm>
            <a:off x="2315949" y="519430"/>
            <a:ext cx="4512102"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700">
                <a:solidFill>
                  <a:schemeClr val="accent2">
                    <a:lumOff val="-8313"/>
                  </a:schemeClr>
                </a:solidFill>
              </a:defRPr>
            </a:lvl1pPr>
          </a:lstStyle>
          <a:p>
            <a:pPr/>
            <a:r>
              <a:t>AlphaFold2: AI for Biology</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Rectangle 2"/>
          <p:cNvSpPr txBox="1"/>
          <p:nvPr/>
        </p:nvSpPr>
        <p:spPr>
          <a:xfrm>
            <a:off x="3017519" y="41778"/>
            <a:ext cx="2805750" cy="60541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600">
                <a:solidFill>
                  <a:schemeClr val="accent2"/>
                </a:solidFill>
                <a:latin typeface="Times New Roman"/>
                <a:ea typeface="Times New Roman"/>
                <a:cs typeface="Times New Roman"/>
                <a:sym typeface="Times New Roman"/>
              </a:defRPr>
            </a:lvl1pPr>
          </a:lstStyle>
          <a:p>
            <a:pPr/>
            <a:r>
              <a:t>Interactomics</a:t>
            </a:r>
          </a:p>
        </p:txBody>
      </p:sp>
      <p:sp>
        <p:nvSpPr>
          <p:cNvPr id="390" name="Rectangle 4"/>
          <p:cNvSpPr txBox="1"/>
          <p:nvPr/>
        </p:nvSpPr>
        <p:spPr>
          <a:xfrm>
            <a:off x="426719" y="1066800"/>
            <a:ext cx="8366761" cy="3727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spcBef>
                <a:spcPts val="400"/>
              </a:spcBef>
              <a:defRPr sz="2000">
                <a:latin typeface="Times New Roman"/>
                <a:ea typeface="Times New Roman"/>
                <a:cs typeface="Times New Roman"/>
                <a:sym typeface="Times New Roman"/>
              </a:defRPr>
            </a:lvl1pPr>
          </a:lstStyle>
          <a:p>
            <a:pPr/>
            <a:r>
              <a:t>Which proteins (biomolecules) interact with which proteins (biomolecules)?</a:t>
            </a:r>
          </a:p>
        </p:txBody>
      </p:sp>
      <p:pic>
        <p:nvPicPr>
          <p:cNvPr id="391" name="Picture 5" descr="Picture 5"/>
          <p:cNvPicPr>
            <a:picLocks noChangeAspect="1"/>
          </p:cNvPicPr>
          <p:nvPr/>
        </p:nvPicPr>
        <p:blipFill>
          <a:blip r:embed="rId2">
            <a:extLst/>
          </a:blip>
          <a:stretch>
            <a:fillRect/>
          </a:stretch>
        </p:blipFill>
        <p:spPr>
          <a:xfrm>
            <a:off x="1295400" y="1600200"/>
            <a:ext cx="6172200" cy="4679950"/>
          </a:xfrm>
          <a:prstGeom prst="rect">
            <a:avLst/>
          </a:prstGeom>
          <a:ln w="12700">
            <a:miter lim="400000"/>
          </a:ln>
        </p:spPr>
      </p:pic>
      <p:sp>
        <p:nvSpPr>
          <p:cNvPr id="392" name="Text Box 6"/>
          <p:cNvSpPr txBox="1"/>
          <p:nvPr/>
        </p:nvSpPr>
        <p:spPr>
          <a:xfrm>
            <a:off x="4008120" y="6172200"/>
            <a:ext cx="478536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a:latin typeface="+mn-lt"/>
                <a:ea typeface="+mn-ea"/>
                <a:cs typeface="+mn-cs"/>
                <a:sym typeface="Arial"/>
              </a:defRPr>
            </a:pPr>
            <a:r>
              <a:t>Stanyon </a:t>
            </a:r>
            <a:r>
              <a:rPr i="1"/>
              <a:t>et al.</a:t>
            </a:r>
            <a:r>
              <a:t> </a:t>
            </a:r>
            <a:r>
              <a:rPr i="1"/>
              <a:t>Genome Biology</a:t>
            </a:r>
            <a:r>
              <a:t> 2004 </a:t>
            </a:r>
            <a:r>
              <a:rPr b="1"/>
              <a:t>5</a:t>
            </a:r>
            <a:r>
              <a:t>:R96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Text Box 2"/>
          <p:cNvSpPr txBox="1"/>
          <p:nvPr/>
        </p:nvSpPr>
        <p:spPr>
          <a:xfrm>
            <a:off x="1264919" y="1906588"/>
            <a:ext cx="5789748" cy="29211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sz="2800">
                <a:solidFill>
                  <a:srgbClr val="FF0000"/>
                </a:solidFill>
                <a:latin typeface="Times New Roman"/>
                <a:ea typeface="Times New Roman"/>
                <a:cs typeface="Times New Roman"/>
                <a:sym typeface="Times New Roman"/>
              </a:defRPr>
            </a:pPr>
            <a:r>
              <a:t>Is there a danger, in molecular biology, </a:t>
            </a:r>
            <a:endParaRPr sz="2400"/>
          </a:p>
          <a:p>
            <a:pPr>
              <a:defRPr i="1" sz="2800">
                <a:solidFill>
                  <a:srgbClr val="FF0000"/>
                </a:solidFill>
                <a:latin typeface="Times New Roman"/>
                <a:ea typeface="Times New Roman"/>
                <a:cs typeface="Times New Roman"/>
                <a:sym typeface="Times New Roman"/>
              </a:defRPr>
            </a:pPr>
            <a:r>
              <a:t>that the accumulation of data will get</a:t>
            </a:r>
            <a:endParaRPr sz="2400"/>
          </a:p>
          <a:p>
            <a:pPr>
              <a:defRPr i="1" sz="2800">
                <a:solidFill>
                  <a:srgbClr val="FF0000"/>
                </a:solidFill>
                <a:latin typeface="Times New Roman"/>
                <a:ea typeface="Times New Roman"/>
                <a:cs typeface="Times New Roman"/>
                <a:sym typeface="Times New Roman"/>
              </a:defRPr>
            </a:pPr>
            <a:r>
              <a:t>so far ahead of its assimilation into a</a:t>
            </a:r>
            <a:endParaRPr sz="2400"/>
          </a:p>
          <a:p>
            <a:pPr>
              <a:defRPr i="1" sz="2800">
                <a:solidFill>
                  <a:srgbClr val="FF0000"/>
                </a:solidFill>
                <a:latin typeface="Times New Roman"/>
                <a:ea typeface="Times New Roman"/>
                <a:cs typeface="Times New Roman"/>
                <a:sym typeface="Times New Roman"/>
              </a:defRPr>
            </a:pPr>
            <a:r>
              <a:t>conceptual framework that the data</a:t>
            </a:r>
            <a:endParaRPr sz="2400"/>
          </a:p>
          <a:p>
            <a:pPr>
              <a:defRPr i="1" sz="2800">
                <a:solidFill>
                  <a:srgbClr val="FF0000"/>
                </a:solidFill>
                <a:latin typeface="Times New Roman"/>
                <a:ea typeface="Times New Roman"/>
                <a:cs typeface="Times New Roman"/>
                <a:sym typeface="Times New Roman"/>
              </a:defRPr>
            </a:pPr>
            <a:r>
              <a:t>will eventually prove an encumbrance ?</a:t>
            </a:r>
            <a:endParaRPr sz="2400"/>
          </a:p>
          <a:p>
            <a:pPr>
              <a:defRPr i="1" sz="2800">
                <a:solidFill>
                  <a:srgbClr val="FF0000"/>
                </a:solidFill>
                <a:latin typeface="Times New Roman"/>
                <a:ea typeface="Times New Roman"/>
                <a:cs typeface="Times New Roman"/>
                <a:sym typeface="Times New Roman"/>
              </a:defRPr>
            </a:pPr>
          </a:p>
          <a:p>
            <a:pPr>
              <a:defRPr sz="2800">
                <a:latin typeface="Times New Roman"/>
                <a:ea typeface="Times New Roman"/>
                <a:cs typeface="Times New Roman"/>
                <a:sym typeface="Times New Roman"/>
              </a:defRPr>
            </a:pPr>
            <a:r>
              <a:t>			John Maddox, 1988</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Rectangle 2"/>
          <p:cNvSpPr txBox="1"/>
          <p:nvPr>
            <p:ph type="title"/>
          </p:nvPr>
        </p:nvSpPr>
        <p:spPr>
          <a:xfrm>
            <a:off x="900112" y="244475"/>
            <a:ext cx="7345362" cy="1339850"/>
          </a:xfrm>
          <a:prstGeom prst="rect">
            <a:avLst/>
          </a:prstGeom>
        </p:spPr>
        <p:txBody>
          <a:bodyPr/>
          <a:lstStyle>
            <a:lvl1pPr>
              <a:defRPr sz="3600">
                <a:solidFill>
                  <a:schemeClr val="accent2"/>
                </a:solidFill>
                <a:latin typeface="Times New Roman"/>
                <a:ea typeface="Times New Roman"/>
                <a:cs typeface="Times New Roman"/>
                <a:sym typeface="Times New Roman"/>
              </a:defRPr>
            </a:lvl1pPr>
          </a:lstStyle>
          <a:p>
            <a:pPr/>
            <a:r>
              <a:t>Top ten challenges for bioinformatics</a:t>
            </a:r>
          </a:p>
        </p:txBody>
      </p:sp>
      <p:sp>
        <p:nvSpPr>
          <p:cNvPr id="397" name="Rectangle 3"/>
          <p:cNvSpPr txBox="1"/>
          <p:nvPr>
            <p:ph type="body" idx="1"/>
          </p:nvPr>
        </p:nvSpPr>
        <p:spPr>
          <a:xfrm>
            <a:off x="900112" y="2133600"/>
            <a:ext cx="7345362" cy="3932238"/>
          </a:xfrm>
          <a:prstGeom prst="rect">
            <a:avLst/>
          </a:prstGeom>
        </p:spPr>
        <p:txBody>
          <a:bodyPr/>
          <a:lstStyle/>
          <a:p>
            <a:pPr marL="609600" indent="-609600">
              <a:lnSpc>
                <a:spcPct val="64000"/>
              </a:lnSpc>
              <a:buFontTx/>
              <a:buAutoNum type="arabicParenR" startAt="1"/>
              <a:defRPr>
                <a:solidFill>
                  <a:srgbClr val="000000"/>
                </a:solidFill>
                <a:latin typeface="Times New Roman"/>
                <a:ea typeface="Times New Roman"/>
                <a:cs typeface="Times New Roman"/>
                <a:sym typeface="Times New Roman"/>
              </a:defRPr>
            </a:pPr>
            <a:r>
              <a:t>Precise models of where and when transcription will occur in a genome (initiation and termination)</a:t>
            </a:r>
            <a:r>
              <a:rPr sz="2500">
                <a:solidFill>
                  <a:schemeClr val="accent2"/>
                </a:solidFill>
              </a:rPr>
              <a:t> </a:t>
            </a:r>
            <a:r>
              <a:rPr sz="2200">
                <a:solidFill>
                  <a:srgbClr val="FF0000"/>
                </a:solidFill>
              </a:rPr>
              <a:t>ability to predict where and when transcription will occur in genome</a:t>
            </a:r>
            <a:endParaRPr sz="2200"/>
          </a:p>
          <a:p>
            <a:pPr marL="609600" indent="-609600">
              <a:lnSpc>
                <a:spcPct val="64000"/>
              </a:lnSpc>
              <a:buFontTx/>
              <a:buAutoNum type="arabicParenR" startAt="1"/>
              <a:defRPr>
                <a:solidFill>
                  <a:srgbClr val="000000"/>
                </a:solidFill>
                <a:latin typeface="Times New Roman"/>
                <a:ea typeface="Times New Roman"/>
                <a:cs typeface="Times New Roman"/>
                <a:sym typeface="Times New Roman"/>
              </a:defRPr>
            </a:pPr>
            <a:r>
              <a:t>Precise, predictive models of alternative RNA splicing:</a:t>
            </a:r>
            <a:r>
              <a:rPr sz="2500"/>
              <a:t> </a:t>
            </a:r>
            <a:r>
              <a:rPr sz="2200">
                <a:solidFill>
                  <a:srgbClr val="FF0000"/>
                </a:solidFill>
              </a:rPr>
              <a:t>ability to predict the splicing pattern of any primary transcript in any tissue</a:t>
            </a:r>
            <a:endParaRPr sz="2200"/>
          </a:p>
          <a:p>
            <a:pPr marL="609600" indent="-609600">
              <a:lnSpc>
                <a:spcPct val="64000"/>
              </a:lnSpc>
              <a:buFontTx/>
              <a:buAutoNum type="arabicParenR" startAt="1"/>
              <a:defRPr>
                <a:solidFill>
                  <a:srgbClr val="000000"/>
                </a:solidFill>
                <a:latin typeface="Times New Roman"/>
                <a:ea typeface="Times New Roman"/>
                <a:cs typeface="Times New Roman"/>
                <a:sym typeface="Times New Roman"/>
              </a:defRPr>
            </a:pPr>
            <a:r>
              <a:t>Precise models of signal transduction pathways; </a:t>
            </a:r>
            <a:r>
              <a:rPr sz="2200">
                <a:solidFill>
                  <a:srgbClr val="FF0000"/>
                </a:solidFill>
              </a:rPr>
              <a:t>ability to predict cellular responses to external stimuli</a:t>
            </a:r>
            <a:endParaRPr sz="2200"/>
          </a:p>
          <a:p>
            <a:pPr marL="609600" indent="-609600">
              <a:lnSpc>
                <a:spcPct val="64000"/>
              </a:lnSpc>
              <a:buFontTx/>
              <a:buAutoNum type="arabicParenR" startAt="1"/>
              <a:defRPr>
                <a:solidFill>
                  <a:srgbClr val="000000"/>
                </a:solidFill>
                <a:latin typeface="Times New Roman"/>
                <a:ea typeface="Times New Roman"/>
                <a:cs typeface="Times New Roman"/>
                <a:sym typeface="Times New Roman"/>
              </a:defRPr>
            </a:pPr>
            <a:r>
              <a:t>Determining protein:DNA, protein:RNA, protein:protein recognition codes</a:t>
            </a:r>
            <a:endParaRPr sz="2200"/>
          </a:p>
          <a:p>
            <a:pPr marL="609600" indent="-609600">
              <a:lnSpc>
                <a:spcPct val="64000"/>
              </a:lnSpc>
              <a:buFontTx/>
              <a:buAutoNum type="arabicParenR" startAt="1"/>
              <a:defRPr>
                <a:solidFill>
                  <a:srgbClr val="000000"/>
                </a:solidFill>
                <a:latin typeface="Times New Roman"/>
                <a:ea typeface="Times New Roman"/>
                <a:cs typeface="Times New Roman"/>
                <a:sym typeface="Times New Roman"/>
              </a:defRPr>
            </a:pPr>
            <a:r>
              <a:t>Accurate ab-initio protein structure prediction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Rectangle 2"/>
          <p:cNvSpPr txBox="1"/>
          <p:nvPr>
            <p:ph type="title"/>
          </p:nvPr>
        </p:nvSpPr>
        <p:spPr>
          <a:xfrm>
            <a:off x="900112" y="244475"/>
            <a:ext cx="7345362" cy="1339850"/>
          </a:xfrm>
          <a:prstGeom prst="rect">
            <a:avLst/>
          </a:prstGeom>
        </p:spPr>
        <p:txBody>
          <a:bodyPr/>
          <a:lstStyle>
            <a:lvl1pPr>
              <a:defRPr sz="3600">
                <a:solidFill>
                  <a:schemeClr val="accent2"/>
                </a:solidFill>
                <a:latin typeface="Times New Roman"/>
                <a:ea typeface="Times New Roman"/>
                <a:cs typeface="Times New Roman"/>
                <a:sym typeface="Times New Roman"/>
              </a:defRPr>
            </a:lvl1pPr>
          </a:lstStyle>
          <a:p>
            <a:pPr/>
            <a:r>
              <a:t>Top ten challenges for bioinformatics</a:t>
            </a:r>
          </a:p>
        </p:txBody>
      </p:sp>
      <p:sp>
        <p:nvSpPr>
          <p:cNvPr id="400" name="Rectangle 3"/>
          <p:cNvSpPr txBox="1"/>
          <p:nvPr>
            <p:ph type="body" idx="1"/>
          </p:nvPr>
        </p:nvSpPr>
        <p:spPr>
          <a:xfrm>
            <a:off x="900112" y="2133600"/>
            <a:ext cx="7345362" cy="3932238"/>
          </a:xfrm>
          <a:prstGeom prst="rect">
            <a:avLst/>
          </a:prstGeom>
        </p:spPr>
        <p:txBody>
          <a:bodyPr/>
          <a:lstStyle/>
          <a:p>
            <a:pPr marL="609600" indent="-609600">
              <a:lnSpc>
                <a:spcPct val="90000"/>
              </a:lnSpc>
              <a:buFontTx/>
              <a:buAutoNum type="arabicParenR" startAt="6"/>
              <a:defRPr sz="2300">
                <a:solidFill>
                  <a:srgbClr val="000000"/>
                </a:solidFill>
                <a:latin typeface="Times New Roman"/>
                <a:ea typeface="Times New Roman"/>
                <a:cs typeface="Times New Roman"/>
                <a:sym typeface="Times New Roman"/>
              </a:defRPr>
            </a:pPr>
            <a:r>
              <a:t>Rational design of small molecule inhibitors of proteins</a:t>
            </a:r>
            <a:endParaRPr sz="2000"/>
          </a:p>
          <a:p>
            <a:pPr marL="609600" indent="-609600">
              <a:lnSpc>
                <a:spcPct val="90000"/>
              </a:lnSpc>
              <a:buFontTx/>
              <a:buAutoNum type="arabicParenR" startAt="6"/>
              <a:defRPr sz="2300">
                <a:solidFill>
                  <a:srgbClr val="000000"/>
                </a:solidFill>
                <a:latin typeface="Times New Roman"/>
                <a:ea typeface="Times New Roman"/>
                <a:cs typeface="Times New Roman"/>
                <a:sym typeface="Times New Roman"/>
              </a:defRPr>
            </a:pPr>
            <a:r>
              <a:t>Mechanistic understanding of protein evolution: </a:t>
            </a:r>
            <a:r>
              <a:rPr sz="2000">
                <a:solidFill>
                  <a:srgbClr val="FF0000"/>
                </a:solidFill>
              </a:rPr>
              <a:t>understanding exactly how new protein functions evolve</a:t>
            </a:r>
            <a:endParaRPr sz="2000"/>
          </a:p>
          <a:p>
            <a:pPr marL="609600" indent="-609600">
              <a:lnSpc>
                <a:spcPct val="90000"/>
              </a:lnSpc>
              <a:buFontTx/>
              <a:buAutoNum type="arabicParenR" startAt="6"/>
              <a:defRPr sz="2300">
                <a:solidFill>
                  <a:srgbClr val="000000"/>
                </a:solidFill>
                <a:latin typeface="Times New Roman"/>
                <a:ea typeface="Times New Roman"/>
                <a:cs typeface="Times New Roman"/>
                <a:sym typeface="Times New Roman"/>
              </a:defRPr>
            </a:pPr>
            <a:r>
              <a:t>Mechanistic understanding of speciation: </a:t>
            </a:r>
            <a:r>
              <a:rPr sz="2000">
                <a:solidFill>
                  <a:srgbClr val="FF0000"/>
                </a:solidFill>
              </a:rPr>
              <a:t>molecular details of how speciation occurs</a:t>
            </a:r>
            <a:endParaRPr sz="2000"/>
          </a:p>
          <a:p>
            <a:pPr marL="609600" indent="-609600">
              <a:lnSpc>
                <a:spcPct val="90000"/>
              </a:lnSpc>
              <a:buFontTx/>
              <a:buAutoNum type="arabicParenR" startAt="6"/>
              <a:defRPr sz="2300">
                <a:solidFill>
                  <a:srgbClr val="000000"/>
                </a:solidFill>
                <a:latin typeface="Times New Roman"/>
                <a:ea typeface="Times New Roman"/>
                <a:cs typeface="Times New Roman"/>
                <a:sym typeface="Times New Roman"/>
              </a:defRPr>
            </a:pPr>
            <a:r>
              <a:t>Development of effective gene ontologies: </a:t>
            </a:r>
            <a:r>
              <a:rPr sz="2000">
                <a:solidFill>
                  <a:srgbClr val="FF0000"/>
                </a:solidFill>
              </a:rPr>
              <a:t>systematic ways to describe gene and protein function</a:t>
            </a:r>
            <a:endParaRPr sz="2000"/>
          </a:p>
          <a:p>
            <a:pPr marL="609600" indent="-609600">
              <a:lnSpc>
                <a:spcPct val="90000"/>
              </a:lnSpc>
              <a:buFontTx/>
              <a:buAutoNum type="arabicParenR" startAt="6"/>
              <a:defRPr sz="2300">
                <a:solidFill>
                  <a:srgbClr val="000000"/>
                </a:solidFill>
                <a:latin typeface="Times New Roman"/>
                <a:ea typeface="Times New Roman"/>
                <a:cs typeface="Times New Roman"/>
                <a:sym typeface="Times New Roman"/>
              </a:defRPr>
            </a:pPr>
            <a:r>
              <a:t>Education: development of bioinformatics curricula</a:t>
            </a:r>
          </a:p>
        </p:txBody>
      </p:sp>
      <p:sp>
        <p:nvSpPr>
          <p:cNvPr id="401" name="Text Box 4"/>
          <p:cNvSpPr txBox="1"/>
          <p:nvPr/>
        </p:nvSpPr>
        <p:spPr>
          <a:xfrm>
            <a:off x="3169920" y="6248400"/>
            <a:ext cx="4822364"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Times New Roman"/>
                <a:ea typeface="Times New Roman"/>
                <a:cs typeface="Times New Roman"/>
                <a:sym typeface="Times New Roman"/>
              </a:defRPr>
            </a:lvl1pPr>
          </a:lstStyle>
          <a:p>
            <a:pPr/>
            <a:r>
              <a:t>Source: Birney (EBI), Burge (MIT), Fickett (Glaxo)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ext Box 2"/>
          <p:cNvSpPr txBox="1"/>
          <p:nvPr/>
        </p:nvSpPr>
        <p:spPr>
          <a:xfrm>
            <a:off x="350520" y="228600"/>
            <a:ext cx="5309652" cy="6667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solidFill>
                  <a:schemeClr val="accent2"/>
                </a:solidFill>
                <a:latin typeface="Times New Roman"/>
                <a:ea typeface="Times New Roman"/>
                <a:cs typeface="Times New Roman"/>
                <a:sym typeface="Times New Roman"/>
              </a:defRPr>
            </a:pPr>
            <a:r>
              <a:t>Science, </a:t>
            </a:r>
            <a:r>
              <a:rPr>
                <a:solidFill>
                  <a:srgbClr val="FF0000"/>
                </a:solidFill>
              </a:rPr>
              <a:t>then</a:t>
            </a:r>
            <a:r>
              <a:t>, and now…</a:t>
            </a:r>
          </a:p>
        </p:txBody>
      </p:sp>
      <p:sp>
        <p:nvSpPr>
          <p:cNvPr id="218" name="Rectangle 3"/>
          <p:cNvSpPr txBox="1"/>
          <p:nvPr/>
        </p:nvSpPr>
        <p:spPr>
          <a:xfrm>
            <a:off x="350520" y="1066800"/>
            <a:ext cx="4937760" cy="53150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500"/>
              </a:spcBef>
              <a:buSzPct val="100000"/>
              <a:buChar char="•"/>
              <a:defRPr sz="2400">
                <a:latin typeface="Times New Roman"/>
                <a:ea typeface="Times New Roman"/>
                <a:cs typeface="Times New Roman"/>
                <a:sym typeface="Times New Roman"/>
              </a:defRPr>
            </a:pPr>
            <a:r>
              <a:t>For a long time, people thought that it would be enough to reason about the existing knowledge to explore everything there is to know.</a:t>
            </a:r>
          </a:p>
          <a:p>
            <a:pPr marL="342900" indent="-342900">
              <a:spcBef>
                <a:spcPts val="400"/>
              </a:spcBef>
              <a:buSzPct val="100000"/>
              <a:buChar char="•"/>
              <a:defRPr sz="2000">
                <a:latin typeface="Times New Roman"/>
                <a:ea typeface="Times New Roman"/>
                <a:cs typeface="Times New Roman"/>
                <a:sym typeface="Times New Roman"/>
              </a:defRPr>
            </a:pPr>
          </a:p>
          <a:p>
            <a:pPr marL="342900" indent="-342900">
              <a:spcBef>
                <a:spcPts val="700"/>
              </a:spcBef>
              <a:buSzPct val="100000"/>
              <a:buChar char="•"/>
              <a:defRPr sz="2400">
                <a:latin typeface="Times New Roman"/>
                <a:ea typeface="Times New Roman"/>
                <a:cs typeface="Times New Roman"/>
                <a:sym typeface="Times New Roman"/>
              </a:defRPr>
            </a:pPr>
            <a:r>
              <a:t>One single person could possess all knowledge in her cultural context</a:t>
            </a:r>
            <a:r>
              <a:rPr sz="3200"/>
              <a:t>.</a:t>
            </a:r>
          </a:p>
          <a:p>
            <a:pPr marL="342900" indent="-342900">
              <a:spcBef>
                <a:spcPts val="500"/>
              </a:spcBef>
              <a:defRPr sz="2400">
                <a:latin typeface="Times New Roman"/>
                <a:ea typeface="Times New Roman"/>
                <a:cs typeface="Times New Roman"/>
                <a:sym typeface="Times New Roman"/>
              </a:defRPr>
            </a:pPr>
            <a:r>
              <a:t>	(encyclopedia of Diderot and D</a:t>
            </a:r>
            <a:r>
              <a:t>’</a:t>
            </a:r>
            <a:r>
              <a:t>Alembert)</a:t>
            </a:r>
          </a:p>
          <a:p>
            <a:pPr marL="342900" indent="-342900">
              <a:spcBef>
                <a:spcPts val="400"/>
              </a:spcBef>
              <a:defRPr sz="2400">
                <a:latin typeface="Times New Roman"/>
                <a:ea typeface="Times New Roman"/>
                <a:cs typeface="Times New Roman"/>
                <a:sym typeface="Times New Roman"/>
              </a:defRPr>
            </a:pPr>
          </a:p>
          <a:p>
            <a:pPr marL="342900" indent="-342900">
              <a:spcBef>
                <a:spcPts val="500"/>
              </a:spcBef>
              <a:buSzPct val="100000"/>
              <a:buChar char="•"/>
              <a:defRPr sz="2400">
                <a:latin typeface="Times New Roman"/>
                <a:ea typeface="Times New Roman"/>
                <a:cs typeface="Times New Roman"/>
                <a:sym typeface="Times New Roman"/>
              </a:defRPr>
            </a:pPr>
            <a:r>
              <a:t>Reasoning, and mostly passive observation were the main techniques in scientific research</a:t>
            </a:r>
          </a:p>
        </p:txBody>
      </p:sp>
      <p:pic>
        <p:nvPicPr>
          <p:cNvPr id="219" name="Picture 4" descr="Picture 4"/>
          <p:cNvPicPr>
            <a:picLocks noChangeAspect="1"/>
          </p:cNvPicPr>
          <p:nvPr/>
        </p:nvPicPr>
        <p:blipFill>
          <a:blip r:embed="rId2">
            <a:extLst/>
          </a:blip>
          <a:stretch>
            <a:fillRect/>
          </a:stretch>
        </p:blipFill>
        <p:spPr>
          <a:xfrm>
            <a:off x="5638800" y="1295400"/>
            <a:ext cx="3281363" cy="42418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Rectangle 2"/>
          <p:cNvSpPr txBox="1"/>
          <p:nvPr>
            <p:ph type="title"/>
          </p:nvPr>
        </p:nvSpPr>
        <p:spPr>
          <a:xfrm>
            <a:off x="900112" y="244475"/>
            <a:ext cx="7345362" cy="1339850"/>
          </a:xfrm>
          <a:prstGeom prst="rect">
            <a:avLst/>
          </a:prstGeom>
        </p:spPr>
        <p:txBody>
          <a:bodyPr/>
          <a:lstStyle>
            <a:lvl1pPr>
              <a:defRPr sz="3600">
                <a:solidFill>
                  <a:schemeClr val="accent2"/>
                </a:solidFill>
                <a:latin typeface="Times New Roman"/>
                <a:ea typeface="Times New Roman"/>
                <a:cs typeface="Times New Roman"/>
                <a:sym typeface="Times New Roman"/>
              </a:defRPr>
            </a:lvl1pPr>
          </a:lstStyle>
          <a:p>
            <a:pPr/>
            <a:r>
              <a:t>Rough Outline of the Course</a:t>
            </a:r>
          </a:p>
        </p:txBody>
      </p:sp>
      <p:sp>
        <p:nvSpPr>
          <p:cNvPr id="404" name="Rectangle 3"/>
          <p:cNvSpPr txBox="1"/>
          <p:nvPr>
            <p:ph type="body" idx="1"/>
          </p:nvPr>
        </p:nvSpPr>
        <p:spPr>
          <a:xfrm>
            <a:off x="900112" y="2133600"/>
            <a:ext cx="7345362" cy="3932238"/>
          </a:xfrm>
          <a:prstGeom prst="rect">
            <a:avLst/>
          </a:prstGeom>
        </p:spPr>
        <p:txBody>
          <a:bodyPr/>
          <a:lstStyle/>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Overview of DNA, RNA and proteins</a:t>
            </a:r>
          </a:p>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Sequence analysis</a:t>
            </a:r>
          </a:p>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Structure analysis</a:t>
            </a:r>
          </a:p>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Structure prediction</a:t>
            </a:r>
          </a:p>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Molecular interactions</a:t>
            </a:r>
          </a:p>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Drug design</a:t>
            </a:r>
          </a:p>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Simulations</a:t>
            </a:r>
          </a:p>
          <a:p>
            <a:pPr marL="609600" indent="-609600">
              <a:lnSpc>
                <a:spcPct val="72000"/>
              </a:lnSpc>
              <a:buFontTx/>
              <a:buAutoNum type="arabicParenR" startAt="1"/>
              <a:defRPr sz="2200">
                <a:solidFill>
                  <a:srgbClr val="000000"/>
                </a:solidFill>
                <a:latin typeface="Times New Roman"/>
                <a:ea typeface="Times New Roman"/>
                <a:cs typeface="Times New Roman"/>
                <a:sym typeface="Times New Roman"/>
              </a:defRPr>
            </a:pPr>
            <a:r>
              <a:t>Available resources in bioinformatics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ext Box 2"/>
          <p:cNvSpPr txBox="1"/>
          <p:nvPr/>
        </p:nvSpPr>
        <p:spPr>
          <a:xfrm>
            <a:off x="350520" y="228600"/>
            <a:ext cx="5309652" cy="6667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4000">
                <a:solidFill>
                  <a:schemeClr val="accent2"/>
                </a:solidFill>
                <a:latin typeface="Times New Roman"/>
                <a:ea typeface="Times New Roman"/>
                <a:cs typeface="Times New Roman"/>
                <a:sym typeface="Times New Roman"/>
              </a:defRPr>
            </a:pPr>
            <a:r>
              <a:t>Science, </a:t>
            </a:r>
            <a:r>
              <a:rPr>
                <a:solidFill>
                  <a:srgbClr val="FF0000"/>
                </a:solidFill>
              </a:rPr>
              <a:t>then</a:t>
            </a:r>
            <a:r>
              <a:t>, and now…</a:t>
            </a:r>
          </a:p>
        </p:txBody>
      </p:sp>
      <p:sp>
        <p:nvSpPr>
          <p:cNvPr id="222" name="Rectangle 3"/>
          <p:cNvSpPr txBox="1"/>
          <p:nvPr/>
        </p:nvSpPr>
        <p:spPr>
          <a:xfrm>
            <a:off x="350520" y="2057400"/>
            <a:ext cx="8366760" cy="15473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3200">
                <a:solidFill>
                  <a:srgbClr val="FF0000"/>
                </a:solidFill>
                <a:latin typeface="Times New Roman"/>
                <a:ea typeface="Times New Roman"/>
                <a:cs typeface="Times New Roman"/>
                <a:sym typeface="Times New Roman"/>
              </a:defRPr>
            </a:pPr>
            <a:r>
              <a:t>“</a:t>
            </a:r>
            <a:r>
              <a:t>All science is either physics, or stamp collecting</a:t>
            </a:r>
            <a:r>
              <a:t>”</a:t>
            </a:r>
          </a:p>
          <a:p>
            <a:pPr>
              <a:defRPr sz="3600">
                <a:latin typeface="Times New Roman"/>
                <a:ea typeface="Times New Roman"/>
                <a:cs typeface="Times New Roman"/>
                <a:sym typeface="Times New Roman"/>
              </a:defRPr>
            </a:pPr>
            <a:r>
              <a:t>				</a:t>
            </a:r>
          </a:p>
          <a:p>
            <a:pPr>
              <a:defRPr sz="3200">
                <a:latin typeface="Times New Roman"/>
                <a:ea typeface="Times New Roman"/>
                <a:cs typeface="Times New Roman"/>
                <a:sym typeface="Times New Roman"/>
              </a:defRPr>
            </a:pPr>
            <a:r>
              <a:t>Rutherford, chemist and physicist, 1876-1937</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Rectangle 2"/>
          <p:cNvSpPr txBox="1"/>
          <p:nvPr>
            <p:ph type="title"/>
          </p:nvPr>
        </p:nvSpPr>
        <p:spPr>
          <a:xfrm>
            <a:off x="381000" y="244475"/>
            <a:ext cx="8229600" cy="1143000"/>
          </a:xfrm>
          <a:prstGeom prst="rect">
            <a:avLst/>
          </a:prstGeom>
        </p:spPr>
        <p:txBody>
          <a:bodyPr/>
          <a:lstStyle/>
          <a:p>
            <a:pPr>
              <a:defRPr sz="3600">
                <a:solidFill>
                  <a:schemeClr val="accent2"/>
                </a:solidFill>
                <a:latin typeface="Times New Roman"/>
                <a:ea typeface="Times New Roman"/>
                <a:cs typeface="Times New Roman"/>
                <a:sym typeface="Times New Roman"/>
              </a:defRPr>
            </a:pPr>
            <a:r>
              <a:t>Science, then and </a:t>
            </a:r>
            <a:r>
              <a:rPr>
                <a:solidFill>
                  <a:srgbClr val="FF0000"/>
                </a:solidFill>
              </a:rPr>
              <a:t>now</a:t>
            </a:r>
          </a:p>
        </p:txBody>
      </p:sp>
      <p:sp>
        <p:nvSpPr>
          <p:cNvPr id="225" name="Rectangle 3"/>
          <p:cNvSpPr txBox="1"/>
          <p:nvPr>
            <p:ph type="body" idx="1"/>
          </p:nvPr>
        </p:nvSpPr>
        <p:spPr>
          <a:xfrm>
            <a:off x="381000" y="1836737"/>
            <a:ext cx="8229600" cy="4525963"/>
          </a:xfrm>
          <a:prstGeom prst="rect">
            <a:avLst/>
          </a:prstGeom>
        </p:spPr>
        <p:txBody>
          <a:bodyPr/>
          <a:lstStyle/>
          <a:p>
            <a:pPr>
              <a:lnSpc>
                <a:spcPct val="90000"/>
              </a:lnSpc>
              <a:defRPr>
                <a:solidFill>
                  <a:srgbClr val="000000"/>
                </a:solidFill>
                <a:latin typeface="Times New Roman"/>
                <a:ea typeface="Times New Roman"/>
                <a:cs typeface="Times New Roman"/>
                <a:sym typeface="Times New Roman"/>
              </a:defRPr>
            </a:pPr>
            <a:r>
              <a:t>Today</a:t>
            </a:r>
            <a:r>
              <a:t>’</a:t>
            </a:r>
            <a:r>
              <a:t>s experiment yields massive amounts of data</a:t>
            </a:r>
          </a:p>
          <a:p>
            <a:pPr>
              <a:lnSpc>
                <a:spcPct val="90000"/>
              </a:lnSpc>
              <a:defRPr sz="2000">
                <a:solidFill>
                  <a:srgbClr val="000000"/>
                </a:solidFill>
                <a:latin typeface="Times New Roman"/>
                <a:ea typeface="Times New Roman"/>
                <a:cs typeface="Times New Roman"/>
                <a:sym typeface="Times New Roman"/>
              </a:defRPr>
            </a:pPr>
          </a:p>
          <a:p>
            <a:pPr>
              <a:lnSpc>
                <a:spcPct val="90000"/>
              </a:lnSpc>
              <a:defRPr>
                <a:solidFill>
                  <a:srgbClr val="000000"/>
                </a:solidFill>
                <a:latin typeface="Times New Roman"/>
                <a:ea typeface="Times New Roman"/>
                <a:cs typeface="Times New Roman"/>
                <a:sym typeface="Times New Roman"/>
              </a:defRPr>
            </a:pPr>
            <a:r>
              <a:t>From hypothesis-driven to exploratory data analysis:</a:t>
            </a:r>
          </a:p>
          <a:p>
            <a:pPr>
              <a:lnSpc>
                <a:spcPct val="90000"/>
              </a:lnSpc>
              <a:buSzTx/>
              <a:buNone/>
              <a:defRPr>
                <a:solidFill>
                  <a:srgbClr val="000000"/>
                </a:solidFill>
                <a:latin typeface="Times New Roman"/>
                <a:ea typeface="Times New Roman"/>
                <a:cs typeface="Times New Roman"/>
                <a:sym typeface="Times New Roman"/>
              </a:defRPr>
            </a:pPr>
            <a:r>
              <a:t>		</a:t>
            </a:r>
            <a:r>
              <a:rPr sz="2000"/>
              <a:t>- data are used to formulate new hypotheses</a:t>
            </a:r>
            <a:endParaRPr sz="2000"/>
          </a:p>
          <a:p>
            <a:pPr>
              <a:lnSpc>
                <a:spcPct val="90000"/>
              </a:lnSpc>
              <a:buSzTx/>
              <a:buNone/>
              <a:defRPr sz="2000">
                <a:solidFill>
                  <a:srgbClr val="000000"/>
                </a:solidFill>
                <a:latin typeface="Times New Roman"/>
                <a:ea typeface="Times New Roman"/>
                <a:cs typeface="Times New Roman"/>
                <a:sym typeface="Times New Roman"/>
              </a:defRPr>
            </a:pPr>
            <a:r>
              <a:t>		- computers help formulate hypotheses</a:t>
            </a:r>
          </a:p>
          <a:p>
            <a:pPr>
              <a:lnSpc>
                <a:spcPct val="90000"/>
              </a:lnSpc>
              <a:buSzTx/>
              <a:buNone/>
              <a:defRPr sz="2000">
                <a:solidFill>
                  <a:srgbClr val="000000"/>
                </a:solidFill>
                <a:latin typeface="Times New Roman"/>
                <a:ea typeface="Times New Roman"/>
                <a:cs typeface="Times New Roman"/>
                <a:sym typeface="Times New Roman"/>
              </a:defRPr>
            </a:pPr>
          </a:p>
          <a:p>
            <a:pPr>
              <a:lnSpc>
                <a:spcPct val="90000"/>
              </a:lnSpc>
              <a:defRPr>
                <a:solidFill>
                  <a:srgbClr val="000000"/>
                </a:solidFill>
                <a:latin typeface="Times New Roman"/>
                <a:ea typeface="Times New Roman"/>
                <a:cs typeface="Times New Roman"/>
                <a:sym typeface="Times New Roman"/>
              </a:defRPr>
            </a:pPr>
            <a:r>
              <a:t>No single person, no group has an overview of what is known</a:t>
            </a:r>
          </a:p>
          <a:p>
            <a:pPr>
              <a:lnSpc>
                <a:spcPct val="90000"/>
              </a:lnSpc>
              <a:buSzTx/>
              <a:buNone/>
              <a:defRPr>
                <a:solidFill>
                  <a:schemeClr val="accent2"/>
                </a:solidFill>
                <a:latin typeface="Times New Roman"/>
                <a:ea typeface="Times New Roman"/>
                <a:cs typeface="Times New Roman"/>
                <a:sym typeface="Times New Roman"/>
              </a:defRPr>
            </a:pPr>
            <a: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ext Box 4"/>
          <p:cNvSpPr txBox="1"/>
          <p:nvPr/>
        </p:nvSpPr>
        <p:spPr>
          <a:xfrm>
            <a:off x="2468245" y="349250"/>
            <a:ext cx="3266589"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chemeClr val="accent2"/>
                </a:solidFill>
                <a:latin typeface="Times New Roman"/>
                <a:ea typeface="Times New Roman"/>
                <a:cs typeface="Times New Roman"/>
                <a:sym typeface="Times New Roman"/>
              </a:defRPr>
            </a:lvl1pPr>
          </a:lstStyle>
          <a:p>
            <a:pPr/>
            <a:r>
              <a:t>Context: Biology</a:t>
            </a:r>
          </a:p>
        </p:txBody>
      </p:sp>
      <p:sp>
        <p:nvSpPr>
          <p:cNvPr id="228" name="Rectangle 7"/>
          <p:cNvSpPr txBox="1"/>
          <p:nvPr>
            <p:ph type="body" idx="1"/>
          </p:nvPr>
        </p:nvSpPr>
        <p:spPr>
          <a:xfrm>
            <a:off x="900112" y="2133600"/>
            <a:ext cx="7345362" cy="3932238"/>
          </a:xfrm>
          <a:prstGeom prst="rect">
            <a:avLst/>
          </a:prstGeom>
        </p:spPr>
        <p:txBody>
          <a:bodyPr/>
          <a:lstStyle/>
          <a:p>
            <a:pPr>
              <a:lnSpc>
                <a:spcPct val="80000"/>
              </a:lnSpc>
              <a:defRPr sz="2200">
                <a:solidFill>
                  <a:srgbClr val="000000"/>
                </a:solidFill>
                <a:latin typeface="Times New Roman"/>
                <a:ea typeface="Times New Roman"/>
                <a:cs typeface="Times New Roman"/>
                <a:sym typeface="Times New Roman"/>
              </a:defRPr>
            </a:pPr>
            <a:r>
              <a:t>“</a:t>
            </a:r>
            <a:r>
              <a:t>Life sciences</a:t>
            </a:r>
            <a:r>
              <a:t>”</a:t>
            </a:r>
            <a:r>
              <a:t> have their origins in ancient Greece</a:t>
            </a:r>
          </a:p>
          <a:p>
            <a:pPr>
              <a:lnSpc>
                <a:spcPct val="80000"/>
              </a:lnSpc>
              <a:buSzTx/>
              <a:buNone/>
              <a:defRPr sz="2200">
                <a:solidFill>
                  <a:srgbClr val="000000"/>
                </a:solidFill>
                <a:latin typeface="Times New Roman"/>
                <a:ea typeface="Times New Roman"/>
                <a:cs typeface="Times New Roman"/>
                <a:sym typeface="Times New Roman"/>
              </a:defRPr>
            </a:pPr>
            <a:r>
              <a:t>		</a:t>
            </a:r>
            <a:r>
              <a:rPr i="1" sz="1800"/>
              <a:t>Aristotle wrote influential treatises on zoology, anatomy and 	botany, that remained influential till the Renaissance</a:t>
            </a:r>
          </a:p>
          <a:p>
            <a:pPr>
              <a:lnSpc>
                <a:spcPct val="80000"/>
              </a:lnSpc>
              <a:defRPr sz="2200">
                <a:solidFill>
                  <a:srgbClr val="000000"/>
                </a:solidFill>
                <a:latin typeface="Times New Roman"/>
                <a:ea typeface="Times New Roman"/>
                <a:cs typeface="Times New Roman"/>
                <a:sym typeface="Times New Roman"/>
              </a:defRPr>
            </a:pPr>
            <a:r>
              <a:t>“</a:t>
            </a:r>
            <a:r>
              <a:t>Life sciences</a:t>
            </a:r>
            <a:r>
              <a:t>”</a:t>
            </a:r>
            <a:r>
              <a:t> have always relied both on observation and discovery</a:t>
            </a:r>
          </a:p>
          <a:p>
            <a:pPr>
              <a:lnSpc>
                <a:spcPct val="80000"/>
              </a:lnSpc>
              <a:buSzTx/>
              <a:buNone/>
              <a:defRPr sz="2200">
                <a:solidFill>
                  <a:srgbClr val="000000"/>
                </a:solidFill>
                <a:latin typeface="Times New Roman"/>
                <a:ea typeface="Times New Roman"/>
                <a:cs typeface="Times New Roman"/>
                <a:sym typeface="Times New Roman"/>
              </a:defRPr>
            </a:pPr>
            <a:r>
              <a:t>		</a:t>
            </a:r>
            <a:r>
              <a:rPr i="1" sz="1800"/>
              <a:t>taxonomy, classifications, theory of evolution,…</a:t>
            </a:r>
          </a:p>
          <a:p>
            <a:pPr>
              <a:lnSpc>
                <a:spcPct val="80000"/>
              </a:lnSpc>
              <a:defRPr sz="2200">
                <a:solidFill>
                  <a:srgbClr val="000000"/>
                </a:solidFill>
                <a:latin typeface="Times New Roman"/>
                <a:ea typeface="Times New Roman"/>
                <a:cs typeface="Times New Roman"/>
                <a:sym typeface="Times New Roman"/>
              </a:defRPr>
            </a:pPr>
            <a:r>
              <a:t>Biology is changing with the arrival of massive amount of data from the different genomics experiments</a:t>
            </a:r>
          </a:p>
          <a:p>
            <a:pPr>
              <a:lnSpc>
                <a:spcPct val="80000"/>
              </a:lnSpc>
              <a:buSzTx/>
              <a:buNone/>
              <a:defRPr sz="2200">
                <a:latin typeface="Times New Roman"/>
                <a:ea typeface="Times New Roman"/>
                <a:cs typeface="Times New Roman"/>
                <a:sym typeface="Times New Roman"/>
              </a:defRPr>
            </a:pPr>
            <a: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ectangle 5"/>
          <p:cNvSpPr txBox="1"/>
          <p:nvPr/>
        </p:nvSpPr>
        <p:spPr>
          <a:xfrm>
            <a:off x="731519" y="878391"/>
            <a:ext cx="7680961" cy="6054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3600">
                <a:solidFill>
                  <a:schemeClr val="accent2"/>
                </a:solidFill>
                <a:latin typeface="Times New Roman"/>
                <a:ea typeface="Times New Roman"/>
                <a:cs typeface="Times New Roman"/>
                <a:sym typeface="Times New Roman"/>
              </a:defRPr>
            </a:lvl1pPr>
          </a:lstStyle>
          <a:p>
            <a:pPr/>
            <a:r>
              <a:t>What is ‘bioinformatics’?</a:t>
            </a:r>
          </a:p>
        </p:txBody>
      </p:sp>
      <p:sp>
        <p:nvSpPr>
          <p:cNvPr id="233" name="Rectangle 6"/>
          <p:cNvSpPr txBox="1"/>
          <p:nvPr/>
        </p:nvSpPr>
        <p:spPr>
          <a:xfrm>
            <a:off x="731519" y="1981200"/>
            <a:ext cx="7680961" cy="40605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SzPct val="100000"/>
              <a:buChar char="•"/>
              <a:defRPr sz="2800">
                <a:latin typeface="Times New Roman"/>
                <a:ea typeface="Times New Roman"/>
                <a:cs typeface="Times New Roman"/>
                <a:sym typeface="Times New Roman"/>
              </a:defRPr>
            </a:pPr>
            <a:r>
              <a:t>The term was originally proposed in 1988 by Dr. Hwa Lim</a:t>
            </a:r>
          </a:p>
          <a:p>
            <a:pPr marL="342900" indent="-342900">
              <a:spcBef>
                <a:spcPts val="400"/>
              </a:spcBef>
              <a:buSzPct val="100000"/>
              <a:buChar char="•"/>
              <a:defRPr sz="2800">
                <a:latin typeface="Times New Roman"/>
                <a:ea typeface="Times New Roman"/>
                <a:cs typeface="Times New Roman"/>
                <a:sym typeface="Times New Roman"/>
              </a:defRPr>
            </a:pPr>
          </a:p>
          <a:p>
            <a:pPr marL="342900" indent="-342900">
              <a:spcBef>
                <a:spcPts val="600"/>
              </a:spcBef>
              <a:buSzPct val="100000"/>
              <a:buChar char="•"/>
              <a:defRPr sz="2800">
                <a:latin typeface="Times New Roman"/>
                <a:ea typeface="Times New Roman"/>
                <a:cs typeface="Times New Roman"/>
                <a:sym typeface="Times New Roman"/>
              </a:defRPr>
            </a:pPr>
            <a:r>
              <a:t>The original definition was :</a:t>
            </a:r>
          </a:p>
          <a:p>
            <a:pPr marL="342900" indent="-342900">
              <a:spcBef>
                <a:spcPts val="400"/>
              </a:spcBef>
              <a:buSzPct val="100000"/>
              <a:buChar char="•"/>
              <a:defRPr sz="2800">
                <a:latin typeface="Times New Roman"/>
                <a:ea typeface="Times New Roman"/>
                <a:cs typeface="Times New Roman"/>
                <a:sym typeface="Times New Roman"/>
              </a:defRPr>
            </a:pPr>
          </a:p>
          <a:p>
            <a:pPr marL="342900" indent="-342900">
              <a:spcBef>
                <a:spcPts val="600"/>
              </a:spcBef>
              <a:defRPr sz="2800">
                <a:latin typeface="Times New Roman"/>
                <a:ea typeface="Times New Roman"/>
                <a:cs typeface="Times New Roman"/>
                <a:sym typeface="Times New Roman"/>
              </a:defRPr>
            </a:pPr>
            <a:r>
              <a:t>	</a:t>
            </a:r>
            <a:r>
              <a:rPr i="1" sz="2400">
                <a:solidFill>
                  <a:srgbClr val="FF0000"/>
                </a:solidFill>
              </a:rPr>
              <a:t>“a collective term for data compilation, organisation, analysis and dissemination”</a:t>
            </a:r>
          </a:p>
          <a:p>
            <a:pPr marL="342900" indent="-342900">
              <a:spcBef>
                <a:spcPts val="400"/>
              </a:spcBef>
              <a:buSzPct val="100000"/>
              <a:buChar char="•"/>
              <a:defRPr sz="28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Rectangle 4"/>
          <p:cNvSpPr txBox="1"/>
          <p:nvPr/>
        </p:nvSpPr>
        <p:spPr>
          <a:xfrm>
            <a:off x="579119" y="725991"/>
            <a:ext cx="7680961" cy="6054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600">
                <a:solidFill>
                  <a:schemeClr val="accent2"/>
                </a:solidFill>
                <a:latin typeface="Times New Roman"/>
                <a:ea typeface="Times New Roman"/>
                <a:cs typeface="Times New Roman"/>
                <a:sym typeface="Times New Roman"/>
              </a:defRPr>
            </a:lvl1pPr>
          </a:lstStyle>
          <a:p>
            <a:pPr/>
            <a:r>
              <a:t>That means….</a:t>
            </a:r>
          </a:p>
        </p:txBody>
      </p:sp>
      <p:sp>
        <p:nvSpPr>
          <p:cNvPr id="238" name="Rectangle 5"/>
          <p:cNvSpPr txBox="1"/>
          <p:nvPr/>
        </p:nvSpPr>
        <p:spPr>
          <a:xfrm>
            <a:off x="655319" y="3505200"/>
            <a:ext cx="7680961" cy="26250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500"/>
              </a:spcBef>
              <a:buSzPct val="100000"/>
              <a:buChar char="•"/>
              <a:defRPr sz="2400">
                <a:latin typeface="Times New Roman"/>
                <a:ea typeface="Times New Roman"/>
                <a:cs typeface="Times New Roman"/>
                <a:sym typeface="Times New Roman"/>
              </a:defRPr>
            </a:pPr>
            <a:r>
              <a:t>Using information technology to help solve biological problems by </a:t>
            </a:r>
            <a:r>
              <a:t>designing novel algorithms and methods of analyses      </a:t>
            </a:r>
            <a:r>
              <a:rPr i="1">
                <a:solidFill>
                  <a:srgbClr val="FF0000"/>
                </a:solidFill>
              </a:rPr>
              <a:t>(computational biology)</a:t>
            </a:r>
            <a:endParaRPr i="1" sz="2800">
              <a:solidFill>
                <a:srgbClr val="FF0000"/>
              </a:solidFill>
            </a:endParaRPr>
          </a:p>
          <a:p>
            <a:pPr marL="342900" indent="-342900">
              <a:spcBef>
                <a:spcPts val="500"/>
              </a:spcBef>
              <a:buSzPct val="100000"/>
              <a:buChar char="•"/>
              <a:defRPr sz="2400">
                <a:latin typeface="Times New Roman"/>
                <a:ea typeface="Times New Roman"/>
                <a:cs typeface="Times New Roman"/>
                <a:sym typeface="Times New Roman"/>
              </a:defRPr>
            </a:pPr>
            <a:r>
              <a:t>It also serves to establish innovative software and create new or maintain existing databases of information, allowing open access to the records held within them</a:t>
            </a:r>
          </a:p>
          <a:p>
            <a:pPr marL="342900" indent="-342900">
              <a:spcBef>
                <a:spcPts val="500"/>
              </a:spcBef>
              <a:defRPr sz="2400">
                <a:latin typeface="Times New Roman"/>
                <a:ea typeface="Times New Roman"/>
                <a:cs typeface="Times New Roman"/>
                <a:sym typeface="Times New Roman"/>
              </a:defRPr>
            </a:pPr>
            <a:r>
              <a:t>	</a:t>
            </a:r>
            <a:r>
              <a:rPr i="1">
                <a:solidFill>
                  <a:srgbClr val="FF0000"/>
                </a:solidFill>
              </a:rPr>
              <a:t>(bioinformatics)</a:t>
            </a:r>
          </a:p>
        </p:txBody>
      </p:sp>
      <p:pic>
        <p:nvPicPr>
          <p:cNvPr id="239" name="Picture 6" descr="Picture 6"/>
          <p:cNvPicPr>
            <a:picLocks noChangeAspect="1"/>
          </p:cNvPicPr>
          <p:nvPr/>
        </p:nvPicPr>
        <p:blipFill>
          <a:blip r:embed="rId2">
            <a:extLst/>
          </a:blip>
          <a:stretch>
            <a:fillRect/>
          </a:stretch>
        </p:blipFill>
        <p:spPr>
          <a:xfrm>
            <a:off x="6019800" y="228600"/>
            <a:ext cx="2074864" cy="317182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ext Box 4"/>
          <p:cNvSpPr txBox="1"/>
          <p:nvPr/>
        </p:nvSpPr>
        <p:spPr>
          <a:xfrm>
            <a:off x="1383600" y="304800"/>
            <a:ext cx="6376800"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chemeClr val="accent2"/>
                </a:solidFill>
                <a:latin typeface="Times New Roman"/>
                <a:ea typeface="Times New Roman"/>
                <a:cs typeface="Times New Roman"/>
                <a:sym typeface="Times New Roman"/>
              </a:defRPr>
            </a:lvl1pPr>
          </a:lstStyle>
          <a:p>
            <a:pPr/>
            <a:r>
              <a:t>Bioinformatics is interdisciplinary</a:t>
            </a:r>
          </a:p>
        </p:txBody>
      </p:sp>
      <p:sp>
        <p:nvSpPr>
          <p:cNvPr id="242" name="AutoShape 5"/>
          <p:cNvSpPr/>
          <p:nvPr/>
        </p:nvSpPr>
        <p:spPr>
          <a:xfrm>
            <a:off x="2209800" y="2057400"/>
            <a:ext cx="3733800" cy="30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0"/>
                </a:lnTo>
                <a:lnTo>
                  <a:pt x="16200" y="0"/>
                </a:lnTo>
                <a:lnTo>
                  <a:pt x="21600" y="10800"/>
                </a:lnTo>
                <a:lnTo>
                  <a:pt x="16200" y="21600"/>
                </a:lnTo>
                <a:lnTo>
                  <a:pt x="5400" y="21600"/>
                </a:lnTo>
                <a:close/>
              </a:path>
            </a:pathLst>
          </a:custGeom>
          <a:solidFill>
            <a:srgbClr val="FFCC00"/>
          </a:solidFill>
          <a:ln w="22225">
            <a:solidFill>
              <a:srgbClr val="000000"/>
            </a:solidFill>
            <a:miter/>
          </a:ln>
        </p:spPr>
        <p:txBody>
          <a:bodyPr lIns="45719" rIns="45719" anchor="ctr"/>
          <a:lstStyle/>
          <a:p>
            <a:pPr>
              <a:defRPr>
                <a:latin typeface="Times New Roman"/>
                <a:ea typeface="Times New Roman"/>
                <a:cs typeface="Times New Roman"/>
                <a:sym typeface="Times New Roman"/>
              </a:defRPr>
            </a:pPr>
          </a:p>
        </p:txBody>
      </p:sp>
      <p:sp>
        <p:nvSpPr>
          <p:cNvPr id="243" name="Text Box 6"/>
          <p:cNvSpPr txBox="1"/>
          <p:nvPr/>
        </p:nvSpPr>
        <p:spPr>
          <a:xfrm>
            <a:off x="5744845" y="1309687"/>
            <a:ext cx="1973298" cy="9569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000">
                <a:solidFill>
                  <a:srgbClr val="FF0000"/>
                </a:solidFill>
                <a:latin typeface="Times New Roman"/>
                <a:ea typeface="Times New Roman"/>
                <a:cs typeface="Times New Roman"/>
                <a:sym typeface="Times New Roman"/>
              </a:defRPr>
            </a:pPr>
            <a:r>
              <a:t>Mathematics</a:t>
            </a:r>
            <a:endParaRPr sz="2400"/>
          </a:p>
          <a:p>
            <a:pPr>
              <a:defRPr sz="2000">
                <a:solidFill>
                  <a:srgbClr val="FF0000"/>
                </a:solidFill>
                <a:latin typeface="Times New Roman"/>
                <a:ea typeface="Times New Roman"/>
                <a:cs typeface="Times New Roman"/>
                <a:sym typeface="Times New Roman"/>
              </a:defRPr>
            </a:pPr>
            <a:r>
              <a:t>Statistics</a:t>
            </a:r>
            <a:endParaRPr sz="2400"/>
          </a:p>
          <a:p>
            <a:pPr>
              <a:defRPr sz="2000">
                <a:solidFill>
                  <a:srgbClr val="FF0000"/>
                </a:solidFill>
                <a:latin typeface="Times New Roman"/>
                <a:ea typeface="Times New Roman"/>
                <a:cs typeface="Times New Roman"/>
                <a:sym typeface="Times New Roman"/>
              </a:defRPr>
            </a:pPr>
            <a:r>
              <a:t>Computer Science</a:t>
            </a:r>
          </a:p>
        </p:txBody>
      </p:sp>
      <p:sp>
        <p:nvSpPr>
          <p:cNvPr id="244" name="Text Box 7"/>
          <p:cNvSpPr txBox="1"/>
          <p:nvPr/>
        </p:nvSpPr>
        <p:spPr>
          <a:xfrm>
            <a:off x="6354445" y="3290887"/>
            <a:ext cx="1233126" cy="3727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0000"/>
                </a:solidFill>
                <a:latin typeface="Times New Roman"/>
                <a:ea typeface="Times New Roman"/>
                <a:cs typeface="Times New Roman"/>
                <a:sym typeface="Times New Roman"/>
              </a:defRPr>
            </a:lvl1pPr>
          </a:lstStyle>
          <a:p>
            <a:pPr/>
            <a:r>
              <a:t>Biophysics</a:t>
            </a:r>
          </a:p>
        </p:txBody>
      </p:sp>
      <p:sp>
        <p:nvSpPr>
          <p:cNvPr id="245" name="Text Box 8"/>
          <p:cNvSpPr txBox="1"/>
          <p:nvPr/>
        </p:nvSpPr>
        <p:spPr>
          <a:xfrm>
            <a:off x="5821045" y="4967287"/>
            <a:ext cx="1106002" cy="3727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0000"/>
                </a:solidFill>
                <a:latin typeface="Times New Roman"/>
                <a:ea typeface="Times New Roman"/>
                <a:cs typeface="Times New Roman"/>
                <a:sym typeface="Times New Roman"/>
              </a:defRPr>
            </a:lvl1pPr>
          </a:lstStyle>
          <a:p>
            <a:pPr/>
            <a:r>
              <a:t>Evolution</a:t>
            </a:r>
          </a:p>
        </p:txBody>
      </p:sp>
      <p:sp>
        <p:nvSpPr>
          <p:cNvPr id="246" name="Text Box 9"/>
          <p:cNvSpPr txBox="1"/>
          <p:nvPr/>
        </p:nvSpPr>
        <p:spPr>
          <a:xfrm>
            <a:off x="1172844" y="4738687"/>
            <a:ext cx="2015839" cy="9569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000">
                <a:solidFill>
                  <a:srgbClr val="FF0000"/>
                </a:solidFill>
                <a:latin typeface="Times New Roman"/>
                <a:ea typeface="Times New Roman"/>
                <a:cs typeface="Times New Roman"/>
                <a:sym typeface="Times New Roman"/>
              </a:defRPr>
            </a:pPr>
            <a:r>
              <a:t>Ethical,</a:t>
            </a:r>
            <a:endParaRPr sz="2400"/>
          </a:p>
          <a:p>
            <a:pPr>
              <a:defRPr sz="2000">
                <a:solidFill>
                  <a:srgbClr val="FF0000"/>
                </a:solidFill>
                <a:latin typeface="Times New Roman"/>
                <a:ea typeface="Times New Roman"/>
                <a:cs typeface="Times New Roman"/>
                <a:sym typeface="Times New Roman"/>
              </a:defRPr>
            </a:pPr>
            <a:r>
              <a:t>legal and</a:t>
            </a:r>
            <a:endParaRPr sz="2400"/>
          </a:p>
          <a:p>
            <a:pPr>
              <a:defRPr sz="2000">
                <a:solidFill>
                  <a:srgbClr val="FF0000"/>
                </a:solidFill>
                <a:latin typeface="Times New Roman"/>
                <a:ea typeface="Times New Roman"/>
                <a:cs typeface="Times New Roman"/>
                <a:sym typeface="Times New Roman"/>
              </a:defRPr>
            </a:pPr>
            <a:r>
              <a:t>social implications</a:t>
            </a:r>
          </a:p>
        </p:txBody>
      </p:sp>
      <p:sp>
        <p:nvSpPr>
          <p:cNvPr id="247" name="Text Box 10"/>
          <p:cNvSpPr txBox="1"/>
          <p:nvPr/>
        </p:nvSpPr>
        <p:spPr>
          <a:xfrm>
            <a:off x="715644" y="2757488"/>
            <a:ext cx="1147923" cy="12490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000">
                <a:solidFill>
                  <a:srgbClr val="FF0000"/>
                </a:solidFill>
                <a:latin typeface="Times New Roman"/>
                <a:ea typeface="Times New Roman"/>
                <a:cs typeface="Times New Roman"/>
                <a:sym typeface="Times New Roman"/>
              </a:defRPr>
            </a:pPr>
            <a:r>
              <a:t>Molecular</a:t>
            </a:r>
            <a:endParaRPr sz="2400"/>
          </a:p>
          <a:p>
            <a:pPr>
              <a:defRPr sz="2000">
                <a:solidFill>
                  <a:srgbClr val="FF0000"/>
                </a:solidFill>
                <a:latin typeface="Times New Roman"/>
                <a:ea typeface="Times New Roman"/>
                <a:cs typeface="Times New Roman"/>
                <a:sym typeface="Times New Roman"/>
              </a:defRPr>
            </a:pPr>
            <a:r>
              <a:t>Biology</a:t>
            </a:r>
            <a:endParaRPr sz="2400"/>
          </a:p>
          <a:p>
            <a:pPr>
              <a:defRPr sz="2000">
                <a:solidFill>
                  <a:srgbClr val="FF0000"/>
                </a:solidFill>
                <a:latin typeface="Times New Roman"/>
                <a:ea typeface="Times New Roman"/>
                <a:cs typeface="Times New Roman"/>
                <a:sym typeface="Times New Roman"/>
              </a:defRPr>
            </a:pPr>
            <a:r>
              <a:t>Structural</a:t>
            </a:r>
            <a:endParaRPr sz="2400"/>
          </a:p>
          <a:p>
            <a:pPr>
              <a:defRPr sz="2000">
                <a:solidFill>
                  <a:srgbClr val="FF0000"/>
                </a:solidFill>
                <a:latin typeface="Times New Roman"/>
                <a:ea typeface="Times New Roman"/>
                <a:cs typeface="Times New Roman"/>
                <a:sym typeface="Times New Roman"/>
              </a:defRPr>
            </a:pPr>
            <a:r>
              <a:t>Biology</a:t>
            </a:r>
          </a:p>
        </p:txBody>
      </p:sp>
      <p:sp>
        <p:nvSpPr>
          <p:cNvPr id="248" name="Text Box 11"/>
          <p:cNvSpPr txBox="1"/>
          <p:nvPr/>
        </p:nvSpPr>
        <p:spPr>
          <a:xfrm>
            <a:off x="1096644" y="1385887"/>
            <a:ext cx="1402047" cy="3727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0000"/>
                </a:solidFill>
                <a:latin typeface="Times New Roman"/>
                <a:ea typeface="Times New Roman"/>
                <a:cs typeface="Times New Roman"/>
                <a:sym typeface="Times New Roman"/>
              </a:defRPr>
            </a:lvl1pPr>
          </a:lstStyle>
          <a:p>
            <a:pPr/>
            <a:r>
              <a:t>Biomedicine</a:t>
            </a:r>
          </a:p>
        </p:txBody>
      </p:sp>
      <p:sp>
        <p:nvSpPr>
          <p:cNvPr id="249" name="Text Box 13"/>
          <p:cNvSpPr txBox="1"/>
          <p:nvPr/>
        </p:nvSpPr>
        <p:spPr>
          <a:xfrm>
            <a:off x="3246120" y="3279775"/>
            <a:ext cx="193264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Bioinformatics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apital">
  <a:themeElements>
    <a:clrScheme name="Capital">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Capital">
      <a:majorFont>
        <a:latin typeface="Helvetica"/>
        <a:ea typeface="Helvetica"/>
        <a:cs typeface="Helvetica"/>
      </a:majorFont>
      <a:minorFont>
        <a:latin typeface="Arial"/>
        <a:ea typeface="Arial"/>
        <a:cs typeface="Arial"/>
      </a:minorFont>
    </a:fontScheme>
    <a:fmtScheme name="Capi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0">
              <a:srgbClr val="000000">
                <a:alpha val="40000"/>
              </a:srgbClr>
            </a:outerShdw>
          </a:effectLst>
        </a:effectStyle>
        <a:effectStyle>
          <a:effectLst>
            <a:outerShdw sx="100000" sy="100000" kx="0" ky="0" algn="b" rotWithShape="0" blurRad="63500" dist="0" dir="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round/>
        </a:ln>
        <a:effectLst>
          <a:outerShdw sx="100000" sy="100000" kx="0" ky="0" algn="b" rotWithShape="0" blurRad="63500" dist="0" dir="0">
            <a:srgbClr val="00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0" cap="flat">
          <a:solidFill>
            <a:srgbClr val="47565C"/>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apital">
  <a:themeElements>
    <a:clrScheme name="Capital">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Capital">
      <a:majorFont>
        <a:latin typeface="Helvetica"/>
        <a:ea typeface="Helvetica"/>
        <a:cs typeface="Helvetica"/>
      </a:majorFont>
      <a:minorFont>
        <a:latin typeface="Arial"/>
        <a:ea typeface="Arial"/>
        <a:cs typeface="Arial"/>
      </a:minorFont>
    </a:fontScheme>
    <a:fmtScheme name="Capi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0">
              <a:srgbClr val="000000">
                <a:alpha val="40000"/>
              </a:srgbClr>
            </a:outerShdw>
          </a:effectLst>
        </a:effectStyle>
        <a:effectStyle>
          <a:effectLst>
            <a:outerShdw sx="100000" sy="100000" kx="0" ky="0" algn="b" rotWithShape="0" blurRad="63500" dist="0" dir="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round/>
        </a:ln>
        <a:effectLst>
          <a:outerShdw sx="100000" sy="100000" kx="0" ky="0" algn="b" rotWithShape="0" blurRad="63500" dist="0" dir="0">
            <a:srgbClr val="00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0" cap="flat">
          <a:solidFill>
            <a:srgbClr val="47565C"/>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