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22" r:id="rId4"/>
    <p:sldMasterId id="2147483772" r:id="rId5"/>
    <p:sldMasterId id="2147483808" r:id="rId6"/>
    <p:sldMasterId id="2147483857" r:id="rId7"/>
    <p:sldMasterId id="2147483934" r:id="rId8"/>
    <p:sldMasterId id="2147483949" r:id="rId9"/>
    <p:sldMasterId id="2147483961" r:id="rId10"/>
    <p:sldMasterId id="2147483973" r:id="rId11"/>
    <p:sldMasterId id="2147483985" r:id="rId12"/>
    <p:sldMasterId id="2147484010" r:id="rId13"/>
    <p:sldMasterId id="2147484022" r:id="rId14"/>
    <p:sldMasterId id="2147484034" r:id="rId15"/>
    <p:sldMasterId id="2147484047" r:id="rId16"/>
  </p:sldMasterIdLst>
  <p:notesMasterIdLst>
    <p:notesMasterId r:id="rId82"/>
  </p:notesMasterIdLst>
  <p:handoutMasterIdLst>
    <p:handoutMasterId r:id="rId83"/>
  </p:handoutMasterIdLst>
  <p:sldIdLst>
    <p:sldId id="489" r:id="rId17"/>
    <p:sldId id="330" r:id="rId18"/>
    <p:sldId id="382" r:id="rId19"/>
    <p:sldId id="270" r:id="rId20"/>
    <p:sldId id="271" r:id="rId21"/>
    <p:sldId id="490" r:id="rId22"/>
    <p:sldId id="337" r:id="rId23"/>
    <p:sldId id="277" r:id="rId24"/>
    <p:sldId id="278" r:id="rId25"/>
    <p:sldId id="476" r:id="rId26"/>
    <p:sldId id="485" r:id="rId27"/>
    <p:sldId id="487" r:id="rId28"/>
    <p:sldId id="486" r:id="rId29"/>
    <p:sldId id="314" r:id="rId30"/>
    <p:sldId id="322" r:id="rId31"/>
    <p:sldId id="323" r:id="rId32"/>
    <p:sldId id="324" r:id="rId33"/>
    <p:sldId id="325" r:id="rId34"/>
    <p:sldId id="380" r:id="rId35"/>
    <p:sldId id="467" r:id="rId36"/>
    <p:sldId id="488" r:id="rId37"/>
    <p:sldId id="404" r:id="rId38"/>
    <p:sldId id="492" r:id="rId39"/>
    <p:sldId id="405" r:id="rId40"/>
    <p:sldId id="469" r:id="rId41"/>
    <p:sldId id="406" r:id="rId42"/>
    <p:sldId id="472" r:id="rId43"/>
    <p:sldId id="407" r:id="rId44"/>
    <p:sldId id="408" r:id="rId45"/>
    <p:sldId id="409" r:id="rId46"/>
    <p:sldId id="499" r:id="rId47"/>
    <p:sldId id="411" r:id="rId48"/>
    <p:sldId id="412" r:id="rId49"/>
    <p:sldId id="497" r:id="rId50"/>
    <p:sldId id="498" r:id="rId51"/>
    <p:sldId id="410" r:id="rId52"/>
    <p:sldId id="468" r:id="rId53"/>
    <p:sldId id="388" r:id="rId54"/>
    <p:sldId id="389" r:id="rId55"/>
    <p:sldId id="390" r:id="rId56"/>
    <p:sldId id="391" r:id="rId57"/>
    <p:sldId id="392" r:id="rId58"/>
    <p:sldId id="393" r:id="rId59"/>
    <p:sldId id="413" r:id="rId60"/>
    <p:sldId id="414" r:id="rId61"/>
    <p:sldId id="415" r:id="rId62"/>
    <p:sldId id="416" r:id="rId63"/>
    <p:sldId id="417" r:id="rId64"/>
    <p:sldId id="418" r:id="rId65"/>
    <p:sldId id="419" r:id="rId66"/>
    <p:sldId id="494" r:id="rId67"/>
    <p:sldId id="420" r:id="rId68"/>
    <p:sldId id="421" r:id="rId69"/>
    <p:sldId id="422" r:id="rId70"/>
    <p:sldId id="423" r:id="rId71"/>
    <p:sldId id="477" r:id="rId72"/>
    <p:sldId id="478" r:id="rId73"/>
    <p:sldId id="479" r:id="rId74"/>
    <p:sldId id="480" r:id="rId75"/>
    <p:sldId id="481" r:id="rId76"/>
    <p:sldId id="482" r:id="rId77"/>
    <p:sldId id="483" r:id="rId78"/>
    <p:sldId id="445" r:id="rId79"/>
    <p:sldId id="471" r:id="rId80"/>
    <p:sldId id="474" r:id="rId8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267" autoAdjust="0"/>
  </p:normalViewPr>
  <p:slideViewPr>
    <p:cSldViewPr>
      <p:cViewPr varScale="1">
        <p:scale>
          <a:sx n="84" d="100"/>
          <a:sy n="84" d="100"/>
        </p:scale>
        <p:origin x="243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tableStyles" Target="tableStyles.xml"/><Relationship Id="rId61" Type="http://schemas.openxmlformats.org/officeDocument/2006/relationships/slide" Target="slides/slide45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29.wmf"/><Relationship Id="rId4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9400FDC7-2FB0-7E42-9483-61AEF0969893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4BEE5366-D040-C04A-8947-2254A1F5A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364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6" rIns="96653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6" rIns="96653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186" indent="-30199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979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1170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4361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755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74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93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712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71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993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B8CB7B-AC87-415D-8113-26EEAF404001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1755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FC09DE-5123-491B-9650-83E22EBAB4E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2608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9BC99B-C8ED-4630-BA09-9ADFBD1CDEB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543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0D9B98-0B95-4293-88AE-70987256E75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258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3F46CBD-0027-4CC8-8935-86AEF63E05A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8069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0E1CA-7B26-4EDC-B38B-57DA48A159D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2600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http://en.wikipedia.org/wiki/File:Historic_Sydney_Panorama.jpg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02" indent="-302039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157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420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684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7947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210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473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736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3FA96D-9DDB-4353-9114-6044F877C741}" type="slidenum">
              <a:rPr lang="en-US" altLang="en-US" sz="1300"/>
              <a:pPr/>
              <a:t>23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670165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sequence of images are taken from the </a:t>
            </a:r>
            <a:r>
              <a:rPr lang="en-US" dirty="0" smtClean="0"/>
              <a:t>same position </a:t>
            </a:r>
            <a:r>
              <a:rPr lang="en-US" dirty="0" smtClean="0"/>
              <a:t>(Rotate the camera about its optical center),</a:t>
            </a:r>
          </a:p>
          <a:p>
            <a:r>
              <a:rPr lang="en-US" dirty="0" smtClean="0"/>
              <a:t>then the 3D geometry of the scene is NOT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7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9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17" indent="-285699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96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15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34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52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71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89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07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ABFB6C-779A-46AB-AABF-FF899A550B0B}" type="slidenum">
              <a:rPr lang="en-US">
                <a:solidFill>
                  <a:prstClr val="black"/>
                </a:solidFill>
              </a:rPr>
              <a:pPr eaLnBrk="1" hangingPunct="1"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Mathematically convenient</a:t>
            </a:r>
            <a:r>
              <a:rPr lang="en-US" baseline="0" dirty="0" smtClean="0"/>
              <a:t> model that approximates the imaging process.  </a:t>
            </a:r>
          </a:p>
          <a:p>
            <a:pPr eaLnBrk="1" hangingPunct="1"/>
            <a:r>
              <a:rPr lang="en-US" baseline="0" dirty="0" smtClean="0"/>
              <a:t>Sometimes convenient to consider a (not inverted) virtual image at same distance from </a:t>
            </a:r>
            <a:r>
              <a:rPr lang="en-US" baseline="0" smtClean="0"/>
              <a:t>image plane in </a:t>
            </a:r>
            <a:r>
              <a:rPr lang="en-US" baseline="0" dirty="0" smtClean="0"/>
              <a:t>front of pinhole.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057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100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C019D3-7ED4-46AA-9A22-239C0186615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73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pencil of rays contains all views from same  center of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5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projective 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80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36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76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There is a whole set of solution </a:t>
            </a:r>
            <a:r>
              <a:rPr lang="en-US" dirty="0" err="1"/>
              <a:t>homographies</a:t>
            </a:r>
            <a:r>
              <a:rPr lang="en-US" dirty="0"/>
              <a:t> with variation across scale.</a:t>
            </a:r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76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1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70643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8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255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203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1819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639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167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690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3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35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78507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712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050067-DC6A-487E-A65F-A6BFC945F25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5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0032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45191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5789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47038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548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444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4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0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51" indent="-285674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694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773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850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3928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006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083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161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96AAB-D4E7-4DB9-87F0-B173F9176A43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11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9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850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8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3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66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04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225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076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1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427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989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696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9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9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F80EA-5D33-40D9-8C52-B03C754BE3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2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6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AB20-C5B2-479C-9EC0-592EE1C1E4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0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9E74E-FA90-40A3-8A6B-135CBDB07F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5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12C87-94DB-4D74-890D-C5253A91F7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7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14CE2-F8DD-49DF-829C-97F690F2A0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6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F97BC-10DE-467E-8FAD-3F7BCFD9A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CEC9A-D3A8-4357-82AF-00FCE99BF9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27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29FD-69C6-4633-9EBF-CB3A87090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6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5ABC73-CB23-4CB8-A531-090778466B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7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E0BF9-9349-4138-AE4C-D28711FD21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82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43440-D44C-4E47-ABE7-79D0E0F87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4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9778-4E3B-4556-9901-4F979F0CF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6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F96A-391C-4647-A12B-21DA78AC5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8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485F-9B97-47D1-8045-9BB3FEE04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832E-2D00-4243-8B5F-515F3450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5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5D21F-BD0B-4E40-9C7B-C7234C12E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95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144F-0BBA-4068-ABEE-4D8D26EE0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10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F9F14-87A2-4232-B89F-A564DEB2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4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3A66-7681-422F-9889-AC55E0B9A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01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D299-F619-4837-B3B6-3C8478A6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0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86A-98D8-4B08-B811-6CCEEB92C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79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1510-E325-46AC-94C8-E34C2D751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A4D5-E432-4E49-B10F-E0BF00F37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1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30E3-80D9-422E-A120-ABD4282411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8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6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4B1F5-CAD2-45BB-92BE-E48474513A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822A5-3685-4802-A0F9-5B2B460C6EA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2RPl5vPEoQk" TargetMode="External"/><Relationship Id="rId1" Type="http://schemas.openxmlformats.org/officeDocument/2006/relationships/slideLayout" Target="../slideLayouts/slideLayout1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32.wmf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4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1.png"/><Relationship Id="rId10" Type="http://schemas.openxmlformats.org/officeDocument/2006/relationships/image" Target="../media/image44.gif"/><Relationship Id="rId4" Type="http://schemas.openxmlformats.org/officeDocument/2006/relationships/image" Target="../media/image40.png"/><Relationship Id="rId9" Type="http://schemas.openxmlformats.org/officeDocument/2006/relationships/image" Target="../media/image4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jpe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9.wmf"/><Relationship Id="rId10" Type="http://schemas.openxmlformats.org/officeDocument/2006/relationships/image" Target="../media/image50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tags" Target="../tags/tag4.xml"/><Relationship Id="rId16" Type="http://schemas.openxmlformats.org/officeDocument/2006/relationships/image" Target="../media/image5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52.png"/><Relationship Id="rId5" Type="http://schemas.openxmlformats.org/officeDocument/2006/relationships/tags" Target="../tags/tag7.xml"/><Relationship Id="rId15" Type="http://schemas.openxmlformats.org/officeDocument/2006/relationships/image" Target="../media/image56.png"/><Relationship Id="rId10" Type="http://schemas.openxmlformats.org/officeDocument/2006/relationships/notesSlide" Target="../notesSlides/notesSlide32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8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63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users.skynet.be/J.Beever/pave.htm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Image warping and stitching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4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2017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6520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z="3600" dirty="0" smtClean="0"/>
              <a:t>Homogeneous 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Converting </a:t>
            </a:r>
            <a:r>
              <a:rPr lang="en-US" sz="2800" i="1" dirty="0" smtClean="0">
                <a:solidFill>
                  <a:srgbClr val="000000"/>
                </a:solidFill>
              </a:rPr>
              <a:t>from</a:t>
            </a:r>
            <a:r>
              <a:rPr lang="en-US" sz="2800" dirty="0" smtClean="0">
                <a:solidFill>
                  <a:srgbClr val="000000"/>
                </a:solidFill>
              </a:rPr>
              <a:t> homogeneous coordinates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3121139" y="2033588"/>
            <a:ext cx="2830512" cy="1852612"/>
            <a:chOff x="3121139" y="2033588"/>
            <a:chExt cx="2830512" cy="1852612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325926" y="3184525"/>
              <a:ext cx="26257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homogeneous image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coordinates</a:t>
              </a:r>
            </a:p>
          </p:txBody>
        </p:sp>
        <p:pic>
          <p:nvPicPr>
            <p:cNvPr id="20" name="Picture 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139" y="2033588"/>
              <a:ext cx="1843087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To convert to homogeneous coordinates: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CBBA4-9550-482D-B196-5BA441D3FD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57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 smtClean="0"/>
              <a:t>Affine transformations are combinations of …</a:t>
            </a:r>
          </a:p>
          <a:p>
            <a:pPr lvl="1"/>
            <a:r>
              <a:rPr lang="en-US" sz="2400" dirty="0" smtClean="0"/>
              <a:t>Linear transformations, and</a:t>
            </a:r>
          </a:p>
          <a:p>
            <a:pPr lvl="1"/>
            <a:r>
              <a:rPr lang="en-US" sz="2400" dirty="0" smtClean="0"/>
              <a:t>Translations</a:t>
            </a:r>
          </a:p>
          <a:p>
            <a:endParaRPr lang="en-US" sz="1200" dirty="0" smtClean="0"/>
          </a:p>
          <a:p>
            <a:r>
              <a:rPr lang="en-US" dirty="0" smtClean="0"/>
              <a:t>Parallel lines remain parallel</a:t>
            </a:r>
          </a:p>
          <a:p>
            <a:pPr lvl="1"/>
            <a:endParaRPr lang="en-US" sz="1800" dirty="0" smtClean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20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299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dirty="0" smtClean="0"/>
              <a:t>Projective transformations:</a:t>
            </a:r>
          </a:p>
          <a:p>
            <a:pPr lvl="1"/>
            <a:r>
              <a:rPr lang="en-US" sz="2400" dirty="0" smtClean="0"/>
              <a:t>Affine transformations, and</a:t>
            </a:r>
          </a:p>
          <a:p>
            <a:pPr lvl="1"/>
            <a:r>
              <a:rPr lang="en-US" sz="2400" dirty="0" smtClean="0"/>
              <a:t>Projective warps</a:t>
            </a:r>
          </a:p>
          <a:p>
            <a:endParaRPr lang="en-US" sz="1200" dirty="0" smtClean="0"/>
          </a:p>
          <a:p>
            <a:r>
              <a:rPr lang="en-US" dirty="0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16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352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17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18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19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20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 smtClean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 smtClean="0"/>
              <a:t>RANSAC loop</a:t>
            </a:r>
            <a:r>
              <a:rPr lang="en-US" sz="2400" dirty="0" smtClean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Randomly select a </a:t>
            </a:r>
            <a:r>
              <a:rPr lang="en-US" sz="2400" i="1" dirty="0" smtClean="0"/>
              <a:t>seed group</a:t>
            </a:r>
            <a:r>
              <a:rPr lang="en-US" sz="2400" dirty="0" smtClean="0"/>
              <a:t> of points on which to base transformation estimate (e.g., a group of matches)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Compute transformation from seed group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Find </a:t>
            </a:r>
            <a:r>
              <a:rPr lang="en-US" sz="2400" i="1" dirty="0" smtClean="0"/>
              <a:t>inliers </a:t>
            </a:r>
            <a:r>
              <a:rPr lang="en-US" sz="2400" dirty="0" smtClean="0"/>
              <a:t>to this transformation 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If the number of inliers is sufficiently large, re-compute  estimate of transformation on all of the inliers</a:t>
            </a:r>
            <a:br>
              <a:rPr lang="en-US" sz="2400" dirty="0" smtClean="0"/>
            </a:br>
            <a:endParaRPr lang="en-US" sz="2400" dirty="0" smtClean="0"/>
          </a:p>
          <a:p>
            <a:pPr marL="533400" indent="-533400">
              <a:spcAft>
                <a:spcPts val="600"/>
              </a:spcAft>
            </a:pPr>
            <a:r>
              <a:rPr lang="en-US" sz="2400" dirty="0" smtClean="0"/>
              <a:t>Keep the transformation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05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98308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Putative matches</a:t>
            </a:r>
          </a:p>
        </p:txBody>
      </p:sp>
      <p:sp>
        <p:nvSpPr>
          <p:cNvPr id="98316" name="TextBox 11"/>
          <p:cNvSpPr txBox="1">
            <a:spLocks noChangeArrowheads="1"/>
          </p:cNvSpPr>
          <p:nvPr/>
        </p:nvSpPr>
        <p:spPr bwMode="auto">
          <a:xfrm>
            <a:off x="6616700" y="6488113"/>
            <a:ext cx="423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Rick Szeliski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865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82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88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9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and general</a:t>
            </a:r>
          </a:p>
          <a:p>
            <a:pPr lvl="1"/>
            <a:r>
              <a:rPr lang="en-US" dirty="0" smtClean="0"/>
              <a:t>Applicable to many different problems</a:t>
            </a:r>
          </a:p>
          <a:p>
            <a:pPr lvl="1"/>
            <a:r>
              <a:rPr lang="en-US" dirty="0" smtClean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Lots of parameters to tune</a:t>
            </a:r>
          </a:p>
          <a:p>
            <a:pPr lvl="1"/>
            <a:r>
              <a:rPr lang="en-US" dirty="0" smtClean="0"/>
              <a:t>Doesn’t work well for low </a:t>
            </a:r>
            <a:r>
              <a:rPr lang="en-US" dirty="0" err="1" smtClean="0"/>
              <a:t>inlier</a:t>
            </a:r>
            <a:r>
              <a:rPr lang="en-US" dirty="0" smtClean="0"/>
              <a:t> ratios (too many iterations, </a:t>
            </a:r>
            <a:br>
              <a:rPr lang="en-US" dirty="0" smtClean="0"/>
            </a:br>
            <a:r>
              <a:rPr lang="en-US" dirty="0" smtClean="0"/>
              <a:t>or can fail completely)</a:t>
            </a:r>
          </a:p>
          <a:p>
            <a:pPr lvl="1"/>
            <a:r>
              <a:rPr lang="en-US" dirty="0" smtClean="0"/>
              <a:t>Can’t always get a good initialization </a:t>
            </a:r>
            <a:br>
              <a:rPr lang="en-US" dirty="0" smtClean="0"/>
            </a:br>
            <a:r>
              <a:rPr lang="en-US" dirty="0" smtClean="0"/>
              <a:t>of the model based on the minimum </a:t>
            </a:r>
            <a:br>
              <a:rPr lang="en-US" dirty="0" smtClean="0"/>
            </a:br>
            <a:r>
              <a:rPr lang="en-US" dirty="0" smtClean="0"/>
              <a:t>number of samples</a:t>
            </a:r>
          </a:p>
        </p:txBody>
      </p:sp>
      <p:pic>
        <p:nvPicPr>
          <p:cNvPr id="5" name="Picture 7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91000"/>
            <a:ext cx="3086100" cy="2319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15200" y="6324600"/>
            <a:ext cx="1905000" cy="457200"/>
          </a:xfrm>
        </p:spPr>
        <p:txBody>
          <a:bodyPr/>
          <a:lstStyle/>
          <a:p>
            <a:pPr>
              <a:defRPr/>
            </a:pPr>
            <a:fld id="{173F9778-4E3B-4556-9901-4F979F0CF0D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Interactive segmentation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Feature-based alignment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2D transformations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Affine fit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RANSAC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frames </a:t>
            </a:r>
            <a:r>
              <a:rPr lang="en-US" dirty="0" smtClean="0"/>
              <a:t>commercial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2RPl5vPEoQk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3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3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3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Panoramic Photos are old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609600"/>
          </a:xfrm>
        </p:spPr>
        <p:txBody>
          <a:bodyPr/>
          <a:lstStyle/>
          <a:p>
            <a:r>
              <a:rPr lang="en-US" altLang="en-US" dirty="0" smtClean="0"/>
              <a:t>Sydney, 1875</a:t>
            </a:r>
          </a:p>
        </p:txBody>
      </p:sp>
      <p:pic>
        <p:nvPicPr>
          <p:cNvPr id="57348" name="Picture 2" descr="C:\Documents and Settings\James\Desktop\cs 129 comp_photo\hays_slides_2012\23\Historic_Sydney_Pan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53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C:\Documents and Settings\James\Desktop\cs 129 comp_photo\hays_slides_2012\23\800px-بيروت-القرن_١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122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6019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latin typeface="+mn-lt"/>
              </a:rPr>
              <a:t>Beirut, late 1800’s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81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Pinhole camera is a simple model to approximate imaging process, perspective </a:t>
            </a:r>
            <a:r>
              <a:rPr lang="en-US" sz="2800" b="1" dirty="0" smtClean="0"/>
              <a:t>projection</a:t>
            </a:r>
            <a:r>
              <a:rPr lang="en-US" sz="2800" dirty="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886200" y="6550025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projection</a:t>
            </a:r>
            <a:r>
              <a:rPr lang="en-US" sz="24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Source: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" y="1571372"/>
            <a:ext cx="2192338" cy="109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mosaic PP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images are </a:t>
            </a:r>
            <a:r>
              <a:rPr lang="en-US" dirty="0" err="1" smtClean="0"/>
              <a:t>reprojected</a:t>
            </a:r>
            <a:r>
              <a:rPr lang="en-US" dirty="0" smtClean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Mosaic is a </a:t>
            </a:r>
            <a:r>
              <a:rPr lang="en-US" i="1" dirty="0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Alignment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2924175"/>
          </a:xfrm>
        </p:spPr>
        <p:txBody>
          <a:bodyPr/>
          <a:lstStyle/>
          <a:p>
            <a:pPr lvl="1"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400" dirty="0" smtClean="0"/>
              <a:t>In alignment, we will </a:t>
            </a:r>
            <a:r>
              <a:rPr lang="en-US" sz="2400" b="1" dirty="0" smtClean="0"/>
              <a:t>fit the parameters of some transformation</a:t>
            </a:r>
            <a:r>
              <a:rPr lang="en-US" sz="2400" dirty="0" smtClean="0"/>
              <a:t> according to a set of matching feature pairs (“correspondences”).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19338" y="3282950"/>
            <a:ext cx="4370387" cy="2320925"/>
            <a:chOff x="1276" y="2666"/>
            <a:chExt cx="3284" cy="1462"/>
          </a:xfrm>
        </p:grpSpPr>
        <p:sp>
          <p:nvSpPr>
            <p:cNvPr id="74761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2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3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4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5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6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7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8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9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0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1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2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3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632325" y="40243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86100" y="2819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6178550" y="325755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6400800" y="3276600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550223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Adapted by Devi Parikh from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 preserved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8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 rot="10800000" flipH="1">
            <a:off x="3505200" y="3962400"/>
            <a:ext cx="1588" cy="533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505200" y="4495800"/>
            <a:ext cx="381000" cy="228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rot="10800000" flipH="1">
            <a:off x="3505200" y="4038600"/>
            <a:ext cx="13716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3124200" y="4495800"/>
            <a:ext cx="381000" cy="3048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2838450" y="4297363"/>
            <a:ext cx="66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(0,0,0)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The projective plane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060825"/>
          </a:xfrm>
          <a:ln/>
        </p:spPr>
        <p:txBody>
          <a:bodyPr rIns="132080"/>
          <a:lstStyle/>
          <a:p>
            <a:pPr marL="382588" indent="-342900"/>
            <a:r>
              <a:rPr lang="en-US" dirty="0"/>
              <a:t>Why do we need homogeneous coordinates?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represent points at infinity, </a:t>
            </a:r>
            <a:r>
              <a:rPr lang="en-US" dirty="0" err="1"/>
              <a:t>homographies</a:t>
            </a:r>
            <a:r>
              <a:rPr lang="en-US" dirty="0"/>
              <a:t>, perspective projection, multi-view relationships</a:t>
            </a:r>
          </a:p>
          <a:p>
            <a:pPr marL="382588" indent="-342900"/>
            <a:r>
              <a:rPr lang="en-US" dirty="0"/>
              <a:t>What is the geometric intuition?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a point in the image is a </a:t>
            </a:r>
            <a:r>
              <a:rPr lang="en-US" dirty="0">
                <a:latin typeface="Arial Italic" charset="0"/>
                <a:cs typeface="Arial Italic" charset="0"/>
                <a:sym typeface="Arial Italic" charset="0"/>
              </a:rPr>
              <a:t>ray</a:t>
            </a:r>
            <a:r>
              <a:rPr lang="en-US" dirty="0"/>
              <a:t> in projective space</a:t>
            </a:r>
          </a:p>
        </p:txBody>
      </p:sp>
      <p:sp>
        <p:nvSpPr>
          <p:cNvPr id="12297" name="Oval 9"/>
          <p:cNvSpPr>
            <a:spLocks/>
          </p:cNvSpPr>
          <p:nvPr/>
        </p:nvSpPr>
        <p:spPr bwMode="auto">
          <a:xfrm>
            <a:off x="3467100" y="4464050"/>
            <a:ext cx="76200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8" name="Oval 10"/>
          <p:cNvSpPr>
            <a:spLocks/>
          </p:cNvSpPr>
          <p:nvPr/>
        </p:nvSpPr>
        <p:spPr bwMode="auto">
          <a:xfrm>
            <a:off x="4876800" y="3973513"/>
            <a:ext cx="76200" cy="76200"/>
          </a:xfrm>
          <a:prstGeom prst="ellipse">
            <a:avLst/>
          </a:prstGeom>
          <a:solidFill>
            <a:srgbClr val="3333CC"/>
          </a:solidFill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9" name="Rectangle 11"/>
          <p:cNvSpPr>
            <a:spLocks/>
          </p:cNvSpPr>
          <p:nvPr/>
        </p:nvSpPr>
        <p:spPr bwMode="auto">
          <a:xfrm>
            <a:off x="5089525" y="3890963"/>
            <a:ext cx="9890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sz="1800" dirty="0" err="1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sx,sy,s</a:t>
            </a:r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</a:t>
            </a:r>
            <a:endParaRPr lang="en-US" sz="1800" dirty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0" name="Rectangle 12"/>
              <p:cNvSpPr>
                <a:spLocks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782638" indent="-285750"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Each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point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x,y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on the plane is represented by a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ray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sx,sy,s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endParaRPr lang="en-US" sz="20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  <a:p>
                <a:pPr marL="782638" indent="-285750">
                  <a:spcBef>
                    <a:spcPts val="413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all points on the ray are equivalent:  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 y, 1)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Arial" charset="0"/>
                      </a:rPr>
                      <m:t>≅</m:t>
                    </m:r>
                  </m:oMath>
                </a14:m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(sx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sy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s)</a:t>
                </a:r>
                <a:endParaRPr lang="en-US" sz="18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</p:txBody>
          </p:sp>
        </mc:Choice>
        <mc:Fallback xmlns="">
          <p:sp>
            <p:nvSpPr>
              <p:cNvPr id="12300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blipFill rotWithShape="0">
                <a:blip r:embed="rId2"/>
                <a:stretch>
                  <a:fillRect t="-10169" b="-76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07" name="Group 19"/>
          <p:cNvGrpSpPr>
            <a:grpSpLocks/>
          </p:cNvGrpSpPr>
          <p:nvPr/>
        </p:nvGrpSpPr>
        <p:grpSpPr bwMode="auto">
          <a:xfrm>
            <a:off x="3733800" y="2971800"/>
            <a:ext cx="1954213" cy="2051050"/>
            <a:chOff x="0" y="0"/>
            <a:chExt cx="1231" cy="1292"/>
          </a:xfrm>
        </p:grpSpPr>
        <p:sp>
          <p:nvSpPr>
            <p:cNvPr id="12301" name="Rectangle 13"/>
            <p:cNvSpPr>
              <a:spLocks/>
            </p:cNvSpPr>
            <p:nvPr/>
          </p:nvSpPr>
          <p:spPr bwMode="auto">
            <a:xfrm>
              <a:off x="348" y="1068"/>
              <a:ext cx="88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image plane</a:t>
              </a:r>
            </a:p>
          </p:txBody>
        </p:sp>
        <p:grpSp>
          <p:nvGrpSpPr>
            <p:cNvPr id="12306" name="Group 18"/>
            <p:cNvGrpSpPr>
              <a:grpSpLocks/>
            </p:cNvGrpSpPr>
            <p:nvPr/>
          </p:nvGrpSpPr>
          <p:grpSpPr bwMode="auto">
            <a:xfrm>
              <a:off x="0" y="0"/>
              <a:ext cx="786" cy="1104"/>
              <a:chOff x="0" y="0"/>
              <a:chExt cx="786" cy="1104"/>
            </a:xfrm>
          </p:grpSpPr>
          <p:sp>
            <p:nvSpPr>
              <p:cNvPr id="12302" name="AutoShape 14"/>
              <p:cNvSpPr>
                <a:spLocks/>
              </p:cNvSpPr>
              <p:nvPr/>
            </p:nvSpPr>
            <p:spPr bwMode="auto">
              <a:xfrm>
                <a:off x="0" y="0"/>
                <a:ext cx="768" cy="110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3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0" y="748"/>
                <a:ext cx="500" cy="164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4" name="Rectangle 16"/>
              <p:cNvSpPr>
                <a:spLocks/>
              </p:cNvSpPr>
              <p:nvPr/>
            </p:nvSpPr>
            <p:spPr bwMode="auto">
              <a:xfrm>
                <a:off x="258" y="723"/>
                <a:ext cx="5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 anchor="ctr"/>
              <a:lstStyle/>
              <a:p>
                <a:pPr marL="39688" algn="ctr"/>
                <a:r>
                  <a:rPr lang="en-US" sz="180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(x,y,1)</a:t>
                </a:r>
              </a:p>
            </p:txBody>
          </p:sp>
          <p:sp>
            <p:nvSpPr>
              <p:cNvPr id="12305" name="Oval 17"/>
              <p:cNvSpPr>
                <a:spLocks/>
              </p:cNvSpPr>
              <p:nvPr/>
            </p:nvSpPr>
            <p:spPr bwMode="auto">
              <a:xfrm>
                <a:off x="480" y="720"/>
                <a:ext cx="48" cy="48"/>
              </a:xfrm>
              <a:prstGeom prst="ellipse">
                <a:avLst/>
              </a:prstGeom>
              <a:solidFill>
                <a:srgbClr val="3333CC"/>
              </a:solidFill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2308" name="Rectangle 20"/>
          <p:cNvSpPr>
            <a:spLocks/>
          </p:cNvSpPr>
          <p:nvPr/>
        </p:nvSpPr>
        <p:spPr bwMode="auto">
          <a:xfrm>
            <a:off x="3200400" y="3810000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-y</a:t>
            </a:r>
          </a:p>
        </p:txBody>
      </p:sp>
      <p:sp>
        <p:nvSpPr>
          <p:cNvPr id="12309" name="Rectangle 21"/>
          <p:cNvSpPr>
            <a:spLocks/>
          </p:cNvSpPr>
          <p:nvPr/>
        </p:nvSpPr>
        <p:spPr bwMode="auto">
          <a:xfrm>
            <a:off x="3816350" y="4586288"/>
            <a:ext cx="2682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</a:t>
            </a:r>
          </a:p>
        </p:txBody>
      </p:sp>
      <p:sp>
        <p:nvSpPr>
          <p:cNvPr id="12310" name="Rectangle 22"/>
          <p:cNvSpPr>
            <a:spLocks/>
          </p:cNvSpPr>
          <p:nvPr/>
        </p:nvSpPr>
        <p:spPr bwMode="auto">
          <a:xfrm>
            <a:off x="3124200" y="4662488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-z</a:t>
            </a: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 rot="10800000" flipH="1">
            <a:off x="4552950" y="3838575"/>
            <a:ext cx="838200" cy="3048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293" grpId="0" animBg="1"/>
      <p:bldP spid="12294" grpId="0"/>
      <p:bldP spid="12297" grpId="0" animBg="1"/>
      <p:bldP spid="12298" grpId="0" animBg="1"/>
      <p:bldP spid="12299" grpId="0"/>
      <p:bldP spid="12300" grpId="0"/>
      <p:bldP spid="12308" grpId="0"/>
      <p:bldP spid="12309" grpId="0"/>
      <p:bldP spid="12310" grpId="0"/>
      <p:bldP spid="123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51" name="Equation" r:id="rId5" imgW="444240" imgH="215640" progId="Equation.3">
                    <p:embed/>
                  </p:oleObj>
                </mc:Choice>
                <mc:Fallback>
                  <p:oleObj name="Equation" r:id="rId5" imgW="444240" imgH="215640" progId="Equation.3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52" name="Equation" r:id="rId7" imgW="444240" imgH="215640" progId="Equation.3">
                    <p:embed/>
                  </p:oleObj>
                </mc:Choice>
                <mc:Fallback>
                  <p:oleObj name="Equation" r:id="rId7" imgW="444240" imgH="215640" progId="Equation.3">
                    <p:embed/>
                    <p:pic>
                      <p:nvPicPr>
                        <p:cNvPr id="0" name="Picture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53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54" name="Equation" r:id="rId11" imgW="469800" imgH="215640" progId="Equation.3">
                  <p:embed/>
                </p:oleObj>
              </mc:Choice>
              <mc:Fallback>
                <p:oleObj name="Equation" r:id="rId11" imgW="469800" imgH="2156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55" name="Equation" r:id="rId13" imgW="482400" imgH="228600" progId="Equation.3">
                  <p:embed/>
                </p:oleObj>
              </mc:Choice>
              <mc:Fallback>
                <p:oleObj name="Equation" r:id="rId13" imgW="482400" imgH="22860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56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err="1" smtClean="0"/>
              <a:t>Upto</a:t>
            </a:r>
            <a:r>
              <a:rPr lang="en-US" sz="2000" dirty="0" smtClean="0"/>
              <a:t> a scale factor.</a:t>
            </a:r>
          </a:p>
          <a:p>
            <a:pPr marL="0" indent="0"/>
            <a:r>
              <a:rPr lang="en-US" sz="2000" dirty="0" smtClean="0"/>
              <a:t>Constraint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/>
            <a:endParaRPr lang="en-US" sz="2000" b="1" dirty="0"/>
          </a:p>
          <a:p>
            <a:pPr marL="0" indent="0"/>
            <a:endParaRPr lang="en-US" sz="2000" b="1" dirty="0" smtClean="0"/>
          </a:p>
          <a:p>
            <a:pPr marL="0" indent="0"/>
            <a:r>
              <a:rPr lang="en-US" sz="2000" dirty="0" smtClean="0"/>
              <a:t>where vector of unknowns h = [</a:t>
            </a:r>
            <a:r>
              <a:rPr lang="en-US" sz="2000" i="1" dirty="0" smtClean="0"/>
              <a:t>h</a:t>
            </a:r>
            <a:r>
              <a:rPr lang="en-US" sz="2000" i="1" baseline="-25000" dirty="0" smtClean="0"/>
              <a:t>00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22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635254"/>
              </p:ext>
            </p:extLst>
          </p:nvPr>
        </p:nvGraphicFramePr>
        <p:xfrm>
          <a:off x="2362200" y="1370013"/>
          <a:ext cx="3475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0" name="Equation" r:id="rId4" imgW="1638000" imgH="711000" progId="Equation.3">
                  <p:embed/>
                </p:oleObj>
              </mc:Choice>
              <mc:Fallback>
                <p:oleObj name="Equation" r:id="rId4" imgW="1638000" imgH="711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0013"/>
                        <a:ext cx="3475038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0161708"/>
              </p:ext>
            </p:extLst>
          </p:nvPr>
        </p:nvGraphicFramePr>
        <p:xfrm>
          <a:off x="3659778" y="4217390"/>
          <a:ext cx="1865720" cy="12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1" name="Equation" r:id="rId6" imgW="812520" imgH="558720" progId="Equation.3">
                  <p:embed/>
                </p:oleObj>
              </mc:Choice>
              <mc:Fallback>
                <p:oleObj name="Equation" r:id="rId6" imgW="812520" imgH="55872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78" y="4217390"/>
                        <a:ext cx="1865720" cy="1283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610523"/>
              </p:ext>
            </p:extLst>
          </p:nvPr>
        </p:nvGraphicFramePr>
        <p:xfrm>
          <a:off x="3733800" y="5035748"/>
          <a:ext cx="544194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2" name="Equation" r:id="rId8" imgW="215640" imgH="152280" progId="Equation.3">
                  <p:embed/>
                </p:oleObj>
              </mc:Choice>
              <mc:Fallback>
                <p:oleObj name="Equation" r:id="rId8" imgW="21564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5748"/>
                        <a:ext cx="544194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uiExpand="1" build="p"/>
      <p:bldP spid="204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7788"/>
            <a:ext cx="45799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08525"/>
            <a:ext cx="51736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045743"/>
              </p:ext>
            </p:extLst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07" name="Equation" r:id="rId6" imgW="1688760" imgH="711000" progId="Equation.3">
                  <p:embed/>
                </p:oleObj>
              </mc:Choice>
              <mc:Fallback>
                <p:oleObj name="Equation" r:id="rId6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24200" y="2499360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05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685800" y="4241800"/>
            <a:ext cx="786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Defines a least squares problem: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 × 9</a:t>
              </a:r>
            </a:p>
          </p:txBody>
        </p:sp>
        <p:sp>
          <p:nvSpPr>
            <p:cNvPr id="11273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9</a:t>
              </a:r>
            </a:p>
          </p:txBody>
        </p:sp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</a:t>
              </a:r>
            </a:p>
          </p:txBody>
        </p:sp>
      </p:grpSp>
      <p:sp>
        <p:nvSpPr>
          <p:cNvPr id="11276" name="Rectangle 12"/>
          <p:cNvSpPr>
            <a:spLocks/>
          </p:cNvSpPr>
          <p:nvPr/>
        </p:nvSpPr>
        <p:spPr bwMode="auto">
          <a:xfrm>
            <a:off x="228600" y="4699000"/>
            <a:ext cx="786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Since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only defined up to scale, solve for unit vector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= eigenvector of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smallest eigenvalue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Works with 4 or more points</a:t>
            </a:r>
          </a:p>
        </p:txBody>
      </p:sp>
      <p:pic>
        <p:nvPicPr>
          <p:cNvPr id="11277" name="Picture 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321175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084613"/>
              </p:ext>
            </p:extLst>
          </p:nvPr>
        </p:nvGraphicFramePr>
        <p:xfrm>
          <a:off x="7620000" y="4635500"/>
          <a:ext cx="12398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99" name="Equation" r:id="rId5" imgW="799920" imgH="279360" progId="Equation.3">
                  <p:embed/>
                </p:oleObj>
              </mc:Choice>
              <mc:Fallback>
                <p:oleObj name="Equation" r:id="rId5" imgW="799920" imgH="2793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635500"/>
                        <a:ext cx="12398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14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  <p:bldP spid="11276" grpId="0" uiExpand="1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41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42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43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44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b="1" dirty="0">
                <a:solidFill>
                  <a:srgbClr val="000000"/>
                </a:solidFill>
              </a:rPr>
              <a:t>apply</a:t>
            </a:r>
            <a:r>
              <a:rPr lang="en-US" sz="2400" dirty="0">
                <a:solidFill>
                  <a:srgbClr val="000000"/>
                </a:solidFill>
              </a:rPr>
              <a:t> a given </a:t>
            </a:r>
            <a:r>
              <a:rPr lang="en-US" sz="2400" dirty="0" err="1">
                <a:solidFill>
                  <a:srgbClr val="000000"/>
                </a:solidFill>
              </a:rPr>
              <a:t>homography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Compute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Hp</a:t>
            </a:r>
            <a:r>
              <a:rPr lang="en-US" sz="2000" b="1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Convert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from homogeneous to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x’,y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97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</a:t>
            </a:r>
            <a:r>
              <a:rPr lang="en-US" sz="2400" dirty="0" smtClean="0">
                <a:solidFill>
                  <a:srgbClr val="000000"/>
                </a:solidFill>
              </a:rPr>
              <a:t>images, </a:t>
            </a:r>
            <a:r>
              <a:rPr lang="en-US" sz="2400" dirty="0">
                <a:solidFill>
                  <a:srgbClr val="000000"/>
                </a:solidFill>
              </a:rPr>
              <a:t>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756275" y="6139656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0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1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22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1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2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8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9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0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6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3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4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Recognition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8188" y="2078038"/>
          <a:ext cx="25654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CorelPhotoPaint.Image.8" r:id="rId3" imgW="3796825" imgH="4507937" progId="">
                  <p:embed/>
                </p:oleObj>
              </mc:Choice>
              <mc:Fallback>
                <p:oleObj name="CorelPhotoPaint.Image.8" r:id="rId3" imgW="3796825" imgH="450793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078038"/>
                        <a:ext cx="25654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24"/>
          <p:cNvPicPr>
            <a:picLocks noChangeAspect="1" noChangeArrowheads="1"/>
          </p:cNvPicPr>
          <p:nvPr/>
        </p:nvPicPr>
        <p:blipFill>
          <a:blip r:embed="rId5"/>
          <a:srcRect l="13637" t="24706" r="12122" b="11978"/>
          <a:stretch>
            <a:fillRect/>
          </a:stretch>
        </p:blipFill>
        <p:spPr bwMode="auto">
          <a:xfrm>
            <a:off x="3914775" y="2114550"/>
            <a:ext cx="4003675" cy="3022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680200" y="6519863"/>
            <a:ext cx="246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4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Julian </a:t>
            </a:r>
            <a:r>
              <a:rPr lang="en-US" altLang="en-US" dirty="0" err="1" smtClean="0"/>
              <a:t>Beever</a:t>
            </a:r>
            <a:r>
              <a:rPr lang="en-US" altLang="en-US" dirty="0" smtClean="0"/>
              <a:t>: Manual </a:t>
            </a:r>
            <a:r>
              <a:rPr lang="en-US" altLang="en-US" dirty="0" err="1" smtClean="0"/>
              <a:t>Homographies</a:t>
            </a:r>
            <a:endParaRPr lang="ru-RU" altLang="en-US" dirty="0" smtClean="0"/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1828800" y="6400800"/>
            <a:ext cx="5121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>
                <a:hlinkClick r:id="rId2"/>
              </a:rPr>
              <a:t>http://users.skynet.be/J.Beever/pave.htm</a:t>
            </a:r>
            <a:endParaRPr lang="ru-RU" altLang="en-US"/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90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953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8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8153400" y="22098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1976437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324100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2687637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357437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165350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1816100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482725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019300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2644775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441575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078037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1900237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1824037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416175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 l="42339" t="32159" r="23705" b="37714"/>
          <a:stretch>
            <a:fillRect/>
          </a:stretch>
        </p:blipFill>
        <p:spPr bwMode="auto">
          <a:xfrm>
            <a:off x="1828800" y="2133600"/>
            <a:ext cx="543801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274638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Medical image registration</a:t>
            </a:r>
          </a:p>
        </p:txBody>
      </p:sp>
    </p:spTree>
    <p:extLst>
      <p:ext uri="{BB962C8B-B14F-4D97-AF65-F5344CB8AC3E}">
        <p14:creationId xmlns:p14="http://schemas.microsoft.com/office/powerpoint/2010/main" val="6450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457200" indent="-457200">
              <a:buFontTx/>
              <a:buChar char="•"/>
            </a:pPr>
            <a:endParaRPr lang="en-US" dirty="0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1636712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33400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/>
              <a:t>(forward, inverse</a:t>
            </a:r>
            <a:r>
              <a:rPr lang="en-US" dirty="0" smtClean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Next time: which features should we match?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65505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64526" name="TextBox 15"/>
          <p:cNvSpPr txBox="1">
            <a:spLocks noChangeArrowheads="1"/>
          </p:cNvSpPr>
          <p:nvPr/>
        </p:nvSpPr>
        <p:spPr bwMode="auto">
          <a:xfrm>
            <a:off x="716438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4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 smtClean="0"/>
              <a:t>Transformation T is a coordinate-changing machine: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i="1" dirty="0" err="1" smtClean="0"/>
              <a:t>T</a:t>
            </a:r>
            <a:r>
              <a:rPr lang="en-US" dirty="0" err="1" smtClean="0"/>
              <a:t>(p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What does it mean that </a:t>
            </a:r>
            <a:r>
              <a:rPr lang="en-US" i="1" dirty="0" smtClean="0"/>
              <a:t>T</a:t>
            </a:r>
            <a:r>
              <a:rPr lang="en-US" dirty="0" smtClean="0"/>
              <a:t> is </a:t>
            </a:r>
            <a:r>
              <a:rPr lang="en-US" b="1" dirty="0" smtClean="0"/>
              <a:t>global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Is the same for any point </a:t>
            </a:r>
            <a:r>
              <a:rPr lang="en-US" dirty="0" err="1" smtClean="0"/>
              <a:t>p</a:t>
            </a:r>
            <a:endParaRPr lang="en-US" dirty="0" smtClean="0"/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r>
              <a:rPr lang="en-US" dirty="0" smtClean="0"/>
              <a:t>Let’s represent </a:t>
            </a:r>
            <a:r>
              <a:rPr lang="en-US" i="1" dirty="0" smtClean="0"/>
              <a:t>T</a:t>
            </a:r>
            <a:r>
              <a:rPr lang="en-US" dirty="0" smtClean="0"/>
              <a:t> as a matrix:</a:t>
            </a:r>
          </a:p>
          <a:p>
            <a:r>
              <a:rPr lang="en-US" dirty="0" smtClean="0"/>
              <a:t>				  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b="1" dirty="0" smtClean="0"/>
              <a:t>M</a:t>
            </a:r>
            <a:r>
              <a:rPr lang="en-US" dirty="0" smtClean="0"/>
              <a:t>p</a:t>
            </a:r>
          </a:p>
          <a:p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1524000" y="1038225"/>
            <a:ext cx="5805488" cy="1552575"/>
            <a:chOff x="1524000" y="1038225"/>
            <a:chExt cx="5805488" cy="1552575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3352800" y="1352550"/>
              <a:ext cx="1600200" cy="476250"/>
              <a:chOff x="2256" y="2064"/>
              <a:chExt cx="1008" cy="300"/>
            </a:xfrm>
          </p:grpSpPr>
          <p:sp>
            <p:nvSpPr>
              <p:cNvPr id="2061" name="Text Box 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336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062" name="Line 8"/>
              <p:cNvSpPr>
                <a:spLocks noChangeShapeType="1"/>
              </p:cNvSpPr>
              <p:nvPr/>
            </p:nvSpPr>
            <p:spPr bwMode="auto">
              <a:xfrm>
                <a:off x="2256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3" name="Line 9"/>
              <p:cNvSpPr>
                <a:spLocks noChangeShapeType="1"/>
              </p:cNvSpPr>
              <p:nvPr/>
            </p:nvSpPr>
            <p:spPr bwMode="auto">
              <a:xfrm>
                <a:off x="2928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054" name="Picture 10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1038225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1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1371600"/>
              <a:ext cx="184308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Text Box 15"/>
            <p:cNvSpPr txBox="1">
              <a:spLocks noChangeArrowheads="1"/>
            </p:cNvSpPr>
            <p:nvPr/>
          </p:nvSpPr>
          <p:spPr bwMode="auto">
            <a:xfrm>
              <a:off x="1524000" y="2133600"/>
              <a:ext cx="1262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(x,y)</a:t>
              </a: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5748338" y="2133600"/>
              <a:ext cx="15668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(x’,y’)</a:t>
              </a:r>
            </a:p>
          </p:txBody>
        </p:sp>
        <p:sp>
          <p:nvSpPr>
            <p:cNvPr id="2058" name="Oval 17"/>
            <p:cNvSpPr>
              <a:spLocks noChangeAspect="1" noChangeArrowheads="1"/>
            </p:cNvSpPr>
            <p:nvPr/>
          </p:nvSpPr>
          <p:spPr bwMode="auto">
            <a:xfrm>
              <a:off x="6129338" y="1481138"/>
              <a:ext cx="119062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9" name="Oval 18"/>
            <p:cNvSpPr>
              <a:spLocks noChangeAspect="1" noChangeArrowheads="1"/>
            </p:cNvSpPr>
            <p:nvPr/>
          </p:nvSpPr>
          <p:spPr bwMode="auto">
            <a:xfrm>
              <a:off x="2014538" y="1219200"/>
              <a:ext cx="119062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7346950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5773</TotalTime>
  <Words>2207</Words>
  <Application>Microsoft Office PowerPoint</Application>
  <PresentationFormat>On-screen Show (4:3)</PresentationFormat>
  <Paragraphs>537</Paragraphs>
  <Slides>65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93" baseType="lpstr">
      <vt:lpstr>Courier</vt:lpstr>
      <vt:lpstr>ＭＳ Ｐゴシック</vt:lpstr>
      <vt:lpstr>Arial</vt:lpstr>
      <vt:lpstr>Arial Bold</vt:lpstr>
      <vt:lpstr>Arial Italic</vt:lpstr>
      <vt:lpstr>Calibri</vt:lpstr>
      <vt:lpstr>Cambria Math</vt:lpstr>
      <vt:lpstr>Tahoma</vt:lpstr>
      <vt:lpstr>Times New Roman</vt:lpstr>
      <vt:lpstr>Office Theme</vt:lpstr>
      <vt:lpstr>1_Default Design</vt:lpstr>
      <vt:lpstr>5_Default Design</vt:lpstr>
      <vt:lpstr>1_Blank Presentation</vt:lpstr>
      <vt:lpstr>2_Blank Presentation</vt:lpstr>
      <vt:lpstr>8_Default Design</vt:lpstr>
      <vt:lpstr>Custom Design</vt:lpstr>
      <vt:lpstr>5_Blank Presentation</vt:lpstr>
      <vt:lpstr>2_Default Design</vt:lpstr>
      <vt:lpstr>6_Blank Presentation</vt:lpstr>
      <vt:lpstr>7_Blank Presentation</vt:lpstr>
      <vt:lpstr>Default Design</vt:lpstr>
      <vt:lpstr>1_Office Theme</vt:lpstr>
      <vt:lpstr>3_Office Theme</vt:lpstr>
      <vt:lpstr>3_Default Design</vt:lpstr>
      <vt:lpstr>4_Default Design</vt:lpstr>
      <vt:lpstr>CorelPhotoPaint.Image.8</vt:lpstr>
      <vt:lpstr>Equation</vt:lpstr>
      <vt:lpstr>Photo Editor Photo</vt:lpstr>
      <vt:lpstr>Image warping and stitching May 4th, 2017</vt:lpstr>
      <vt:lpstr>Last time</vt:lpstr>
      <vt:lpstr>Alignment problem</vt:lpstr>
      <vt:lpstr>Main questions</vt:lpstr>
      <vt:lpstr>Motivation for feature-based alignment: Recognition </vt:lpstr>
      <vt:lpstr>PowerPoint Presentation</vt:lpstr>
      <vt:lpstr>Motivation for feature-based alignment: Image mosaics</vt:lpstr>
      <vt:lpstr>Parametric (global) warping</vt:lpstr>
      <vt:lpstr>Parametric (global) warping</vt:lpstr>
      <vt:lpstr>Homogeneous coordinates</vt:lpstr>
      <vt:lpstr>2D Affine Transformations</vt:lpstr>
      <vt:lpstr>Projective Transformations</vt:lpstr>
      <vt:lpstr>Fitting an affine transformation</vt:lpstr>
      <vt:lpstr>RANSAC: General form</vt:lpstr>
      <vt:lpstr>RANSAC example: Translation</vt:lpstr>
      <vt:lpstr>RANSAC example: Translation</vt:lpstr>
      <vt:lpstr>RANSAC example: Translation</vt:lpstr>
      <vt:lpstr>RANSAC example: Translation</vt:lpstr>
      <vt:lpstr>RANSAC pros and cons</vt:lpstr>
      <vt:lpstr>Today</vt:lpstr>
      <vt:lpstr>HP frames commercial</vt:lpstr>
      <vt:lpstr>Mosaics</vt:lpstr>
      <vt:lpstr>Panoramic Photos are old</vt:lpstr>
      <vt:lpstr>How to stitch together a panorama (a.k.a. mosaic)?</vt:lpstr>
      <vt:lpstr>Pinhole camera</vt:lpstr>
      <vt:lpstr>Mosaics: generating synthetic views</vt:lpstr>
      <vt:lpstr>Mosaics</vt:lpstr>
      <vt:lpstr>Image reprojection</vt:lpstr>
      <vt:lpstr>Image reprojection</vt:lpstr>
      <vt:lpstr>Image reprojection: Homography</vt:lpstr>
      <vt:lpstr>The projective plane</vt:lpstr>
      <vt:lpstr>Homography</vt:lpstr>
      <vt:lpstr>Solving for homographies</vt:lpstr>
      <vt:lpstr>Solving for homographies</vt:lpstr>
      <vt:lpstr>Solving for homographies</vt:lpstr>
      <vt:lpstr>Homography</vt:lpstr>
      <vt:lpstr>Today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Julian Beever: Manual Homographies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Next time: which features should we match?</vt:lpstr>
      <vt:lpstr>Questions?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112</cp:revision>
  <cp:lastPrinted>2015-05-06T00:25:37Z</cp:lastPrinted>
  <dcterms:created xsi:type="dcterms:W3CDTF">2013-10-08T22:00:04Z</dcterms:created>
  <dcterms:modified xsi:type="dcterms:W3CDTF">2017-05-04T21:28:23Z</dcterms:modified>
</cp:coreProperties>
</file>