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3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embeddings/oleObject2.bin" ContentType="application/vnd.openxmlformats-officedocument.oleObject"/>
  <Override PartName="/ppt/notesSlides/notesSlide7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8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9.xml" ContentType="application/vnd.openxmlformats-officedocument.presentationml.notesSlide+xml"/>
  <Override PartName="/ppt/embeddings/oleObject12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13.bin" ContentType="application/vnd.openxmlformats-officedocument.oleObject"/>
  <Override PartName="/ppt/notesSlides/notesSlide12.xml" ContentType="application/vnd.openxmlformats-officedocument.presentationml.notesSlide+xml"/>
  <Override PartName="/ppt/embeddings/oleObject14.bin" ContentType="application/vnd.openxmlformats-officedocument.oleObject"/>
  <Override PartName="/ppt/notesSlides/notesSlide13.xml" ContentType="application/vnd.openxmlformats-officedocument.presentationml.notesSlide+xml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notesSlides/notesSlide20.xml" ContentType="application/vnd.openxmlformats-officedocument.presentationml.notesSlide+xml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notesSlides/notesSlide21.xml" ContentType="application/vnd.openxmlformats-officedocument.presentationml.notesSlide+xml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embeddings/Microsoft_Equation1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embeddings/oleObject37.bin" ContentType="application/vnd.openxmlformats-officedocument.oleObject"/>
  <Override PartName="/ppt/notesSlides/notesSlide43.xml" ContentType="application/vnd.openxmlformats-officedocument.presentationml.notesSlide+xml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tags/tag9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8" r:id="rId2"/>
    <p:sldMasterId id="2147483722" r:id="rId3"/>
    <p:sldMasterId id="2147483772" r:id="rId4"/>
    <p:sldMasterId id="2147483857" r:id="rId5"/>
    <p:sldMasterId id="2147483949" r:id="rId6"/>
    <p:sldMasterId id="2147483961" r:id="rId7"/>
    <p:sldMasterId id="2147483973" r:id="rId8"/>
    <p:sldMasterId id="2147483985" r:id="rId9"/>
    <p:sldMasterId id="2147484047" r:id="rId10"/>
    <p:sldMasterId id="2147484060" r:id="rId11"/>
    <p:sldMasterId id="2147484072" r:id="rId12"/>
    <p:sldMasterId id="2147484084" r:id="rId13"/>
    <p:sldMasterId id="2147484096" r:id="rId14"/>
    <p:sldMasterId id="2147484108" r:id="rId15"/>
    <p:sldMasterId id="2147484180" r:id="rId16"/>
    <p:sldMasterId id="2147484192" r:id="rId17"/>
    <p:sldMasterId id="2147484204" r:id="rId18"/>
  </p:sldMasterIdLst>
  <p:notesMasterIdLst>
    <p:notesMasterId r:id="rId90"/>
  </p:notesMasterIdLst>
  <p:handoutMasterIdLst>
    <p:handoutMasterId r:id="rId91"/>
  </p:handoutMasterIdLst>
  <p:sldIdLst>
    <p:sldId id="537" r:id="rId19"/>
    <p:sldId id="559" r:id="rId20"/>
    <p:sldId id="444" r:id="rId21"/>
    <p:sldId id="471" r:id="rId22"/>
    <p:sldId id="337" r:id="rId23"/>
    <p:sldId id="386" r:id="rId24"/>
    <p:sldId id="405" r:id="rId25"/>
    <p:sldId id="472" r:id="rId26"/>
    <p:sldId id="556" r:id="rId27"/>
    <p:sldId id="408" r:id="rId28"/>
    <p:sldId id="409" r:id="rId29"/>
    <p:sldId id="411" r:id="rId30"/>
    <p:sldId id="538" r:id="rId31"/>
    <p:sldId id="539" r:id="rId32"/>
    <p:sldId id="543" r:id="rId33"/>
    <p:sldId id="541" r:id="rId34"/>
    <p:sldId id="540" r:id="rId35"/>
    <p:sldId id="544" r:id="rId36"/>
    <p:sldId id="557" r:id="rId37"/>
    <p:sldId id="558" r:id="rId38"/>
    <p:sldId id="389" r:id="rId39"/>
    <p:sldId id="390" r:id="rId40"/>
    <p:sldId id="391" r:id="rId41"/>
    <p:sldId id="392" r:id="rId42"/>
    <p:sldId id="393" r:id="rId43"/>
    <p:sldId id="414" r:id="rId44"/>
    <p:sldId id="415" r:id="rId45"/>
    <p:sldId id="416" r:id="rId46"/>
    <p:sldId id="417" r:id="rId47"/>
    <p:sldId id="418" r:id="rId48"/>
    <p:sldId id="419" r:id="rId49"/>
    <p:sldId id="420" r:id="rId50"/>
    <p:sldId id="421" r:id="rId51"/>
    <p:sldId id="422" r:id="rId52"/>
    <p:sldId id="423" r:id="rId53"/>
    <p:sldId id="449" r:id="rId54"/>
    <p:sldId id="450" r:id="rId55"/>
    <p:sldId id="451" r:id="rId56"/>
    <p:sldId id="452" r:id="rId57"/>
    <p:sldId id="453" r:id="rId58"/>
    <p:sldId id="454" r:id="rId59"/>
    <p:sldId id="455" r:id="rId60"/>
    <p:sldId id="445" r:id="rId61"/>
    <p:sldId id="446" r:id="rId62"/>
    <p:sldId id="447" r:id="rId63"/>
    <p:sldId id="448" r:id="rId64"/>
    <p:sldId id="473" r:id="rId65"/>
    <p:sldId id="474" r:id="rId66"/>
    <p:sldId id="475" r:id="rId67"/>
    <p:sldId id="476" r:id="rId68"/>
    <p:sldId id="548" r:id="rId69"/>
    <p:sldId id="554" r:id="rId70"/>
    <p:sldId id="555" r:id="rId71"/>
    <p:sldId id="477" r:id="rId72"/>
    <p:sldId id="478" r:id="rId73"/>
    <p:sldId id="479" r:id="rId74"/>
    <p:sldId id="480" r:id="rId75"/>
    <p:sldId id="481" r:id="rId76"/>
    <p:sldId id="483" r:id="rId77"/>
    <p:sldId id="484" r:id="rId78"/>
    <p:sldId id="485" r:id="rId79"/>
    <p:sldId id="486" r:id="rId80"/>
    <p:sldId id="487" r:id="rId81"/>
    <p:sldId id="488" r:id="rId82"/>
    <p:sldId id="534" r:id="rId83"/>
    <p:sldId id="535" r:id="rId84"/>
    <p:sldId id="536" r:id="rId85"/>
    <p:sldId id="493" r:id="rId86"/>
    <p:sldId id="553" r:id="rId87"/>
    <p:sldId id="552" r:id="rId88"/>
    <p:sldId id="533" r:id="rId8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648" autoAdjust="0"/>
  </p:normalViewPr>
  <p:slideViewPr>
    <p:cSldViewPr>
      <p:cViewPr varScale="1">
        <p:scale>
          <a:sx n="84" d="100"/>
          <a:sy n="84" d="100"/>
        </p:scale>
        <p:origin x="-2248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" Target="slides/slide1.xml"/><Relationship Id="rId30" Type="http://schemas.openxmlformats.org/officeDocument/2006/relationships/slide" Target="slides/slide12.xml"/><Relationship Id="rId31" Type="http://schemas.openxmlformats.org/officeDocument/2006/relationships/slide" Target="slides/slide13.xml"/><Relationship Id="rId32" Type="http://schemas.openxmlformats.org/officeDocument/2006/relationships/slide" Target="slides/slide14.xml"/><Relationship Id="rId33" Type="http://schemas.openxmlformats.org/officeDocument/2006/relationships/slide" Target="slides/slide15.xml"/><Relationship Id="rId34" Type="http://schemas.openxmlformats.org/officeDocument/2006/relationships/slide" Target="slides/slide16.xml"/><Relationship Id="rId35" Type="http://schemas.openxmlformats.org/officeDocument/2006/relationships/slide" Target="slides/slide17.xml"/><Relationship Id="rId36" Type="http://schemas.openxmlformats.org/officeDocument/2006/relationships/slide" Target="slides/slide18.xml"/><Relationship Id="rId37" Type="http://schemas.openxmlformats.org/officeDocument/2006/relationships/slide" Target="slides/slide19.xml"/><Relationship Id="rId38" Type="http://schemas.openxmlformats.org/officeDocument/2006/relationships/slide" Target="slides/slide20.xml"/><Relationship Id="rId39" Type="http://schemas.openxmlformats.org/officeDocument/2006/relationships/slide" Target="slides/slide21.xml"/><Relationship Id="rId50" Type="http://schemas.openxmlformats.org/officeDocument/2006/relationships/slide" Target="slides/slide32.xml"/><Relationship Id="rId51" Type="http://schemas.openxmlformats.org/officeDocument/2006/relationships/slide" Target="slides/slide33.xml"/><Relationship Id="rId52" Type="http://schemas.openxmlformats.org/officeDocument/2006/relationships/slide" Target="slides/slide34.xml"/><Relationship Id="rId53" Type="http://schemas.openxmlformats.org/officeDocument/2006/relationships/slide" Target="slides/slide35.xml"/><Relationship Id="rId54" Type="http://schemas.openxmlformats.org/officeDocument/2006/relationships/slide" Target="slides/slide36.xml"/><Relationship Id="rId55" Type="http://schemas.openxmlformats.org/officeDocument/2006/relationships/slide" Target="slides/slide37.xml"/><Relationship Id="rId56" Type="http://schemas.openxmlformats.org/officeDocument/2006/relationships/slide" Target="slides/slide38.xml"/><Relationship Id="rId57" Type="http://schemas.openxmlformats.org/officeDocument/2006/relationships/slide" Target="slides/slide39.xml"/><Relationship Id="rId58" Type="http://schemas.openxmlformats.org/officeDocument/2006/relationships/slide" Target="slides/slide40.xml"/><Relationship Id="rId59" Type="http://schemas.openxmlformats.org/officeDocument/2006/relationships/slide" Target="slides/slide41.xml"/><Relationship Id="rId70" Type="http://schemas.openxmlformats.org/officeDocument/2006/relationships/slide" Target="slides/slide52.xml"/><Relationship Id="rId71" Type="http://schemas.openxmlformats.org/officeDocument/2006/relationships/slide" Target="slides/slide53.xml"/><Relationship Id="rId72" Type="http://schemas.openxmlformats.org/officeDocument/2006/relationships/slide" Target="slides/slide54.xml"/><Relationship Id="rId73" Type="http://schemas.openxmlformats.org/officeDocument/2006/relationships/slide" Target="slides/slide55.xml"/><Relationship Id="rId74" Type="http://schemas.openxmlformats.org/officeDocument/2006/relationships/slide" Target="slides/slide56.xml"/><Relationship Id="rId75" Type="http://schemas.openxmlformats.org/officeDocument/2006/relationships/slide" Target="slides/slide57.xml"/><Relationship Id="rId76" Type="http://schemas.openxmlformats.org/officeDocument/2006/relationships/slide" Target="slides/slide58.xml"/><Relationship Id="rId77" Type="http://schemas.openxmlformats.org/officeDocument/2006/relationships/slide" Target="slides/slide59.xml"/><Relationship Id="rId78" Type="http://schemas.openxmlformats.org/officeDocument/2006/relationships/slide" Target="slides/slide60.xml"/><Relationship Id="rId79" Type="http://schemas.openxmlformats.org/officeDocument/2006/relationships/slide" Target="slides/slide61.xml"/><Relationship Id="rId90" Type="http://schemas.openxmlformats.org/officeDocument/2006/relationships/notesMaster" Target="notesMasters/notesMaster1.xml"/><Relationship Id="rId91" Type="http://schemas.openxmlformats.org/officeDocument/2006/relationships/handoutMaster" Target="handoutMasters/handoutMaster1.xml"/><Relationship Id="rId92" Type="http://schemas.openxmlformats.org/officeDocument/2006/relationships/printerSettings" Target="printerSettings/printerSettings1.bin"/><Relationship Id="rId93" Type="http://schemas.openxmlformats.org/officeDocument/2006/relationships/presProps" Target="presProps.xml"/><Relationship Id="rId94" Type="http://schemas.openxmlformats.org/officeDocument/2006/relationships/viewProps" Target="viewProps.xml"/><Relationship Id="rId95" Type="http://schemas.openxmlformats.org/officeDocument/2006/relationships/theme" Target="theme/theme1.xml"/><Relationship Id="rId96" Type="http://schemas.openxmlformats.org/officeDocument/2006/relationships/tableStyles" Target="tableStyles.xml"/><Relationship Id="rId20" Type="http://schemas.openxmlformats.org/officeDocument/2006/relationships/slide" Target="slides/slide2.xml"/><Relationship Id="rId21" Type="http://schemas.openxmlformats.org/officeDocument/2006/relationships/slide" Target="slides/slide3.xml"/><Relationship Id="rId22" Type="http://schemas.openxmlformats.org/officeDocument/2006/relationships/slide" Target="slides/slide4.xml"/><Relationship Id="rId23" Type="http://schemas.openxmlformats.org/officeDocument/2006/relationships/slide" Target="slides/slide5.xml"/><Relationship Id="rId24" Type="http://schemas.openxmlformats.org/officeDocument/2006/relationships/slide" Target="slides/slide6.xml"/><Relationship Id="rId25" Type="http://schemas.openxmlformats.org/officeDocument/2006/relationships/slide" Target="slides/slide7.xml"/><Relationship Id="rId26" Type="http://schemas.openxmlformats.org/officeDocument/2006/relationships/slide" Target="slides/slide8.xml"/><Relationship Id="rId27" Type="http://schemas.openxmlformats.org/officeDocument/2006/relationships/slide" Target="slides/slide9.xml"/><Relationship Id="rId28" Type="http://schemas.openxmlformats.org/officeDocument/2006/relationships/slide" Target="slides/slide10.xml"/><Relationship Id="rId29" Type="http://schemas.openxmlformats.org/officeDocument/2006/relationships/slide" Target="slides/slide11.xml"/><Relationship Id="rId40" Type="http://schemas.openxmlformats.org/officeDocument/2006/relationships/slide" Target="slides/slide22.xml"/><Relationship Id="rId41" Type="http://schemas.openxmlformats.org/officeDocument/2006/relationships/slide" Target="slides/slide23.xml"/><Relationship Id="rId42" Type="http://schemas.openxmlformats.org/officeDocument/2006/relationships/slide" Target="slides/slide24.xml"/><Relationship Id="rId43" Type="http://schemas.openxmlformats.org/officeDocument/2006/relationships/slide" Target="slides/slide25.xml"/><Relationship Id="rId44" Type="http://schemas.openxmlformats.org/officeDocument/2006/relationships/slide" Target="slides/slide26.xml"/><Relationship Id="rId45" Type="http://schemas.openxmlformats.org/officeDocument/2006/relationships/slide" Target="slides/slide27.xml"/><Relationship Id="rId46" Type="http://schemas.openxmlformats.org/officeDocument/2006/relationships/slide" Target="slides/slide28.xml"/><Relationship Id="rId47" Type="http://schemas.openxmlformats.org/officeDocument/2006/relationships/slide" Target="slides/slide29.xml"/><Relationship Id="rId48" Type="http://schemas.openxmlformats.org/officeDocument/2006/relationships/slide" Target="slides/slide30.xml"/><Relationship Id="rId49" Type="http://schemas.openxmlformats.org/officeDocument/2006/relationships/slide" Target="slides/slide31.xml"/><Relationship Id="rId60" Type="http://schemas.openxmlformats.org/officeDocument/2006/relationships/slide" Target="slides/slide42.xml"/><Relationship Id="rId61" Type="http://schemas.openxmlformats.org/officeDocument/2006/relationships/slide" Target="slides/slide43.xml"/><Relationship Id="rId62" Type="http://schemas.openxmlformats.org/officeDocument/2006/relationships/slide" Target="slides/slide44.xml"/><Relationship Id="rId63" Type="http://schemas.openxmlformats.org/officeDocument/2006/relationships/slide" Target="slides/slide45.xml"/><Relationship Id="rId64" Type="http://schemas.openxmlformats.org/officeDocument/2006/relationships/slide" Target="slides/slide46.xml"/><Relationship Id="rId65" Type="http://schemas.openxmlformats.org/officeDocument/2006/relationships/slide" Target="slides/slide47.xml"/><Relationship Id="rId66" Type="http://schemas.openxmlformats.org/officeDocument/2006/relationships/slide" Target="slides/slide48.xml"/><Relationship Id="rId67" Type="http://schemas.openxmlformats.org/officeDocument/2006/relationships/slide" Target="slides/slide49.xml"/><Relationship Id="rId68" Type="http://schemas.openxmlformats.org/officeDocument/2006/relationships/slide" Target="slides/slide50.xml"/><Relationship Id="rId69" Type="http://schemas.openxmlformats.org/officeDocument/2006/relationships/slide" Target="slides/slide51.xml"/><Relationship Id="rId80" Type="http://schemas.openxmlformats.org/officeDocument/2006/relationships/slide" Target="slides/slide62.xml"/><Relationship Id="rId81" Type="http://schemas.openxmlformats.org/officeDocument/2006/relationships/slide" Target="slides/slide63.xml"/><Relationship Id="rId82" Type="http://schemas.openxmlformats.org/officeDocument/2006/relationships/slide" Target="slides/slide64.xml"/><Relationship Id="rId83" Type="http://schemas.openxmlformats.org/officeDocument/2006/relationships/slide" Target="slides/slide65.xml"/><Relationship Id="rId84" Type="http://schemas.openxmlformats.org/officeDocument/2006/relationships/slide" Target="slides/slide66.xml"/><Relationship Id="rId85" Type="http://schemas.openxmlformats.org/officeDocument/2006/relationships/slide" Target="slides/slide67.xml"/><Relationship Id="rId86" Type="http://schemas.openxmlformats.org/officeDocument/2006/relationships/slide" Target="slides/slide68.xml"/><Relationship Id="rId87" Type="http://schemas.openxmlformats.org/officeDocument/2006/relationships/slide" Target="slides/slide69.xml"/><Relationship Id="rId88" Type="http://schemas.openxmlformats.org/officeDocument/2006/relationships/slide" Target="slides/slide70.xml"/><Relationship Id="rId89" Type="http://schemas.openxmlformats.org/officeDocument/2006/relationships/slide" Target="slides/slide7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Relationship Id="rId2" Type="http://schemas.openxmlformats.org/officeDocument/2006/relationships/image" Target="../media/image73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4" Type="http://schemas.openxmlformats.org/officeDocument/2006/relationships/image" Target="../media/image88.wmf"/><Relationship Id="rId1" Type="http://schemas.openxmlformats.org/officeDocument/2006/relationships/image" Target="../media/image85.emf"/><Relationship Id="rId2" Type="http://schemas.openxmlformats.org/officeDocument/2006/relationships/image" Target="../media/image86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Relationship Id="rId2" Type="http://schemas.openxmlformats.org/officeDocument/2006/relationships/image" Target="../media/image9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4" Type="http://schemas.openxmlformats.org/officeDocument/2006/relationships/image" Target="../media/image15.wmf"/><Relationship Id="rId5" Type="http://schemas.openxmlformats.org/officeDocument/2006/relationships/image" Target="../media/image16.wmf"/><Relationship Id="rId6" Type="http://schemas.openxmlformats.org/officeDocument/2006/relationships/image" Target="../media/image17.wmf"/><Relationship Id="rId1" Type="http://schemas.openxmlformats.org/officeDocument/2006/relationships/image" Target="../media/image12.wmf"/><Relationship Id="rId2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Relationship Id="rId2" Type="http://schemas.openxmlformats.org/officeDocument/2006/relationships/image" Target="../media/image19.wmf"/><Relationship Id="rId3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4" Type="http://schemas.openxmlformats.org/officeDocument/2006/relationships/image" Target="../media/image43.wmf"/><Relationship Id="rId1" Type="http://schemas.openxmlformats.org/officeDocument/2006/relationships/image" Target="../media/image11.wmf"/><Relationship Id="rId2" Type="http://schemas.openxmlformats.org/officeDocument/2006/relationships/image" Target="../media/image4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87A3EA1-A844-4A98-B225-1EB1E67B0F4C}" type="datetimeFigureOut">
              <a:rPr lang="en-US" smtClean="0"/>
              <a:t>5/9/17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6759D82-1E12-46BA-B12A-967277D6A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366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F4465ED-A488-4DAD-902E-A267F0337A56}" type="datetimeFigureOut">
              <a:rPr lang="en-US" smtClean="0"/>
              <a:pPr/>
              <a:t>5/9/17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D26C2C5-82E7-47D2-97FB-E2DE053A92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133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30020" indent="-319239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76955" indent="-255391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787736" indent="-255391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298517" indent="-255391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809299" indent="-25539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320079" indent="-25539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830862" indent="-25539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341642" indent="-25539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A40CE78-E203-4607-BC86-3470E8F13B7D}" type="slidenum">
              <a:rPr lang="en-US" altLang="en-US" b="0" smtClean="0"/>
              <a:pPr/>
              <a:t>1</a:t>
            </a:fld>
            <a:endParaRPr lang="en-US" altLang="en-US" b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664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However, if h_22=0 this approach fails</a:t>
            </a:r>
          </a:p>
          <a:p>
            <a:r>
              <a:rPr lang="en-US" dirty="0" smtClean="0"/>
              <a:t>Also poor results if h_22 close to</a:t>
            </a:r>
            <a:r>
              <a:rPr lang="en-US" baseline="0" dirty="0" smtClean="0"/>
              <a:t> zero; thus, not recommended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80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4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604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E2608A-3875-485B-8782-4C841749BD05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0326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9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49277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52BA4-4AE3-48FE-A5AE-1045C5041606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56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23047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57141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711761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BFC323-6371-4492-8981-4F4F8BBFFE6F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49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2480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0882BD-14F0-47D5-AD18-C00FA0EBEF9D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9196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64F92B7-F635-483E-9EE5-D25138CE1139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7627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5586DDD-22B9-4C19-AEB2-3A6DEABA2652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963044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804791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0DD4437-5403-4C72-BE79-527CC6F3CF65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802509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D7329E5-074E-4A05-A2A9-4E8C77CC39B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206544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0301C88-653F-46C8-9DD5-37BA2F48D688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526087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06C2759-8EED-4AE0-BE7A-F96815C6FC49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022865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Subjects were shown a picture to look at for 15 seconds.</a:t>
            </a:r>
            <a:r>
              <a:rPr lang="en-US" baseline="0" dirty="0" smtClean="0"/>
              <a:t>  Then, two days later, they were asked to draw the picture from memory.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223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collection of several million images</a:t>
            </a:r>
          </a:p>
          <a:p>
            <a:r>
              <a:rPr lang="en-US" dirty="0" smtClean="0"/>
              <a:t>downloaded from Flickr and broken into themes that consist</a:t>
            </a:r>
          </a:p>
          <a:p>
            <a:r>
              <a:rPr lang="en-US" dirty="0" smtClean="0"/>
              <a:t>of a few hundred thousand images each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63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907103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Scene matching with camera view transformations. </a:t>
            </a:r>
          </a:p>
          <a:p>
            <a:endParaRPr lang="en-US" dirty="0" smtClean="0"/>
          </a:p>
          <a:p>
            <a:r>
              <a:rPr lang="en-US" dirty="0" smtClean="0"/>
              <a:t>First</a:t>
            </a:r>
            <a:r>
              <a:rPr lang="en-US" baseline="0" dirty="0" smtClean="0"/>
              <a:t> </a:t>
            </a:r>
            <a:r>
              <a:rPr lang="en-US" dirty="0" smtClean="0"/>
              <a:t>row: The input image with the desired camera view overlaid in</a:t>
            </a:r>
            <a:r>
              <a:rPr lang="en-US" baseline="0" dirty="0" smtClean="0"/>
              <a:t> </a:t>
            </a:r>
            <a:r>
              <a:rPr lang="en-US" dirty="0" smtClean="0"/>
              <a:t>green. </a:t>
            </a:r>
          </a:p>
          <a:p>
            <a:r>
              <a:rPr lang="en-US" dirty="0" smtClean="0"/>
              <a:t>Second row: The synthesized view from the new camera.</a:t>
            </a:r>
            <a:r>
              <a:rPr lang="en-US" baseline="0" dirty="0" smtClean="0"/>
              <a:t> </a:t>
            </a:r>
            <a:r>
              <a:rPr lang="en-US" dirty="0" smtClean="0"/>
              <a:t>The goal is to find images which can fill-in the unseen portion of</a:t>
            </a:r>
            <a:r>
              <a:rPr lang="en-US" baseline="0" dirty="0" smtClean="0"/>
              <a:t> </a:t>
            </a:r>
            <a:r>
              <a:rPr lang="en-US" dirty="0" smtClean="0"/>
              <a:t>the image (shown in black) while matching the visible portion. </a:t>
            </a:r>
          </a:p>
          <a:p>
            <a:r>
              <a:rPr lang="en-US" dirty="0" smtClean="0"/>
              <a:t>Third row:</a:t>
            </a:r>
            <a:r>
              <a:rPr lang="en-US" baseline="0" dirty="0" smtClean="0"/>
              <a:t> </a:t>
            </a:r>
            <a:r>
              <a:rPr lang="en-US" dirty="0" smtClean="0"/>
              <a:t>the top matching image found in the dataset of</a:t>
            </a:r>
            <a:r>
              <a:rPr lang="en-US" baseline="0" dirty="0" smtClean="0"/>
              <a:t> </a:t>
            </a:r>
            <a:r>
              <a:rPr lang="en-US" dirty="0" smtClean="0"/>
              <a:t>street scenes for each motion. </a:t>
            </a:r>
          </a:p>
          <a:p>
            <a:r>
              <a:rPr lang="en-US" dirty="0" smtClean="0"/>
              <a:t>Fourth row: induced</a:t>
            </a:r>
            <a:r>
              <a:rPr lang="en-US" baseline="0" dirty="0" smtClean="0"/>
              <a:t> </a:t>
            </a:r>
            <a:r>
              <a:rPr lang="en-US" dirty="0" smtClean="0"/>
              <a:t>camera motion between the two pictures. </a:t>
            </a:r>
          </a:p>
          <a:p>
            <a:r>
              <a:rPr lang="en-US" dirty="0" smtClean="0"/>
              <a:t>Final row:</a:t>
            </a:r>
            <a:r>
              <a:rPr lang="en-US" baseline="0" dirty="0" smtClean="0"/>
              <a:t> </a:t>
            </a:r>
            <a:r>
              <a:rPr lang="en-US" dirty="0" smtClean="0"/>
              <a:t>composite after Poisson blending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52BA4-4AE3-48FE-A5AE-1045C5041606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2115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972079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59FC36-129B-4DD5-9620-5AFFC8C373B8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951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1894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CB8E37-7C59-4C51-B72A-493F76F18F76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6363" y="754063"/>
            <a:ext cx="5018087" cy="3763962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2613" y="4767263"/>
            <a:ext cx="5743787" cy="459890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381134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CDE8D7-1D66-430E-89BF-588F50959477}" type="slidenum">
              <a:rPr lang="en-US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7538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53" tIns="48326" rIns="96653" bIns="48326"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F0FC288C-9B72-4834-807F-91B06DF4EAA8}" type="slidenum">
              <a:rPr lang="en-US" sz="1300">
                <a:solidFill>
                  <a:prstClr val="black"/>
                </a:solidFill>
                <a:latin typeface="Arial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77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5775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6653" tIns="48326" rIns="96653" bIns="4832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205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493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6532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4451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B8F2C1-2606-4D1E-B87D-8927E07E7549}" type="slidenum">
              <a:rPr lang="en-US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3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83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393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D467E4-D267-4206-A6A9-A934F9955A72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704870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704DC1-17D2-4F9A-8A86-F2302B36F694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86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9527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EF1D4E-1FBF-4675-84E5-65A04B6F1DC1}" type="slidenum">
              <a:rPr lang="en-US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6281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86174A-073C-4624-9523-17FAFA7F046F}" type="slidenum">
              <a:rPr lang="en-US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86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671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AFC9A7-D7CA-4C75-B6E5-5488EBAD6E04}" type="slidenum">
              <a:rPr lang="en-US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3106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7499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3697AD-F4D0-4EC1-8CC8-0E1CD8D33EDF}" type="slidenum">
              <a:rPr lang="en-US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2114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53" tIns="48326" rIns="96653" bIns="48326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D2B00DE-42B5-429A-B128-69726E691329}" type="slidenum">
              <a:rPr lang="en-US" sz="1300">
                <a:solidFill>
                  <a:prstClr val="black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sz="1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02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602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6653" tIns="48326" rIns="96653" bIns="48326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8792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0667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66526"/>
            <a:r>
              <a:rPr lang="en-US" dirty="0">
                <a:solidFill>
                  <a:srgbClr val="000000"/>
                </a:solidFill>
              </a:rPr>
              <a:t>Only non-maxes exceeding average (</a:t>
            </a:r>
            <a:r>
              <a:rPr lang="en-US" dirty="0" err="1">
                <a:solidFill>
                  <a:srgbClr val="000000"/>
                </a:solidFill>
              </a:rPr>
              <a:t>thresholded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  <a:p>
            <a:endParaRPr lang="en-US" dirty="0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FE2BC-39B3-4C3B-B909-7DEA0EA0EC20}" type="slidenum">
              <a:rPr lang="en-US">
                <a:solidFill>
                  <a:prstClr val="black"/>
                </a:solidFill>
              </a:rPr>
              <a:pPr/>
              <a:t>67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1899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71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669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E2A44C5-1E4D-48CB-B287-FFAE3E27A704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959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7A4098-A185-4946-AD28-C5C7F4584C96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680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6184D92-B970-4FF7-B9AB-4B1FEFD14D14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305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There </a:t>
            </a:r>
            <a:r>
              <a:rPr lang="en-US" dirty="0"/>
              <a:t>is a whole set of solution </a:t>
            </a:r>
            <a:r>
              <a:rPr lang="en-US" dirty="0" err="1"/>
              <a:t>homographies</a:t>
            </a:r>
            <a:r>
              <a:rPr lang="en-US" dirty="0"/>
              <a:t> with variation across </a:t>
            </a:r>
            <a:r>
              <a:rPr lang="en-US" dirty="0" smtClean="0"/>
              <a:t>scale</a:t>
            </a:r>
            <a:r>
              <a:rPr lang="en-US" baseline="0" dirty="0" smtClean="0"/>
              <a:t> </a:t>
            </a:r>
            <a:r>
              <a:rPr lang="en-US" sz="1300" dirty="0" smtClean="0"/>
              <a:t>that </a:t>
            </a:r>
            <a:r>
              <a:rPr lang="en-US" sz="1300" dirty="0"/>
              <a:t>represent the same geometrical transformation</a:t>
            </a:r>
            <a:endParaRPr lang="en-US" dirty="0" smtClean="0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06DD575-0F9E-4F6C-93C9-BF1FFE1FD7F7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474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There is a whole set of solution </a:t>
            </a:r>
            <a:r>
              <a:rPr lang="en-US" dirty="0" err="1" smtClean="0"/>
              <a:t>homographies</a:t>
            </a:r>
            <a:r>
              <a:rPr lang="en-US" dirty="0" smtClean="0"/>
              <a:t> with variation across scale</a:t>
            </a:r>
            <a:r>
              <a:rPr lang="en-US" baseline="0" dirty="0" smtClean="0"/>
              <a:t> </a:t>
            </a:r>
            <a:r>
              <a:rPr lang="en-US" sz="1300" dirty="0" smtClean="0"/>
              <a:t>that represent the same geometrical transformation</a:t>
            </a:r>
            <a:endParaRPr lang="en-US" dirty="0" smtClean="0"/>
          </a:p>
          <a:p>
            <a:pPr defTabSz="966612">
              <a:defRPr/>
            </a:pP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defTabSz="966612"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DOF: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variables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are free to vary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984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jpe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6B3AD-19EC-442F-B4A0-93276AD66D8D}" type="datetime1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9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E6513-5AE6-412A-B77C-7BA6B392107F}" type="datetime1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048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050FC6-D335-4609-AE6E-AAABAAE15412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53CB9A-9E34-4D09-8302-9742DF7F18E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2539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0BC631-1CEE-483A-BFC9-98C4F1E4F651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2B9EF0-7E4F-4554-8D12-4A5B9B407E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5275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7621B-4AE3-4034-8C10-F8CA1E2337A7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66157C-4016-434D-8329-A6BA8E355C7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5924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A64A2-75D2-48C4-AE56-6619316F0E46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B3D3A-9DFE-4B08-8CC1-FB03F876E7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81218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5D713-F11E-4DB8-9E98-7FC407CAEE19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A8175-55DA-4EF8-B888-CA4A03D1E9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5810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93E2B-7BCA-4681-AE1E-9D75703D3182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0FD1B-E747-4629-8CD2-22ED4C2670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97332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4C4AD-0561-4AB4-B2E8-A3E4596FDB53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58953-6FB6-4000-B863-7D750F7380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9183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72A8D-77A7-47CD-BE52-2DD295F5FE61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D0BA1-DB8C-47D7-BDFF-ED6E5F5F87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56729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952E2-44EA-49FC-888B-5AA20CC3CAB0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AD0CA-9B9E-42F8-959F-EC92E14267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41562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4B393-C456-4669-A0C5-1660E81F70D9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147D-57CB-4CDE-97E5-6842A5F72A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586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AD2F-F671-4C7F-BAD3-74264A306663}" type="datetime1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952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74F0B-1BBA-4EB2-BCEE-35FE70C87C58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30CA2-ED5C-439B-BD7C-2DE5A7F53A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73581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17738-B8BE-4C22-8A39-E2F86CE79302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7AA87-DD59-4A64-8373-37D0DF12CF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5003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4F175-844E-4302-A6BF-2511A66E2BA8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3655D-F7C4-42E2-B432-310B688064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82844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4B2F1-631E-4FA3-8E19-FFDBF06A4377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3AB2F-353B-44A7-8A1D-3C3B68E1DE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51254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07B0E-6249-45BE-9F99-0D44C32C19EF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9EB69-4972-438D-9C2D-8659C11F72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42999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DC2ED3-5FB1-400F-827E-27372E78C759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3367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B84ADD-D3C9-40C2-8CDC-4D6BD3C4A371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36069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742F85-47DE-4E72-9AC7-29550DDC2947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71684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5C5EC5-C3B4-4472-B250-FB8C793CD543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82177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B25D1C-3941-4DDD-9F0D-E733E8C88A7B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030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139ACB-3307-4278-AD13-97611A9F43E0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FE37D-0399-4782-ACCC-41C6582A829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46244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EC5C31-A59E-43E7-8867-5B2293EDEB42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5009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1040A6-35A6-42C0-9530-9FB0FFBFF946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67738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55D3DB-0C93-4698-86CD-6CDFB63F27F9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0605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13BA4E-AB3A-48C6-B9DE-0F5D964708B0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2591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2E85A8-7D4B-4DAD-B4A6-3C1547BD3774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2076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69E3D2-33AC-42A5-AD61-97815963FC41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1976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9E0BB-4A41-4E14-9AB1-000DFC094B9D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14207CD-682E-4D64-8FBB-EBA3104C5E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41824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70EA9-1A7E-49E3-97A4-93A50C7A1B76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5C774B7-2CEB-4B76-87BF-619AEB52DF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2709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3F533-0FFF-4A10-BF14-4032B150644E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7EEE34-E2F4-4095-8CD1-1454D79850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9038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95E41-41A9-42C7-B22F-A072E26BDDD8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9DA678-0E06-4B7F-B44C-2E45059FE5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697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9CD74B-914A-4A8C-8AED-47AA5C06AC20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5969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0AF8D-BC36-4403-B6AD-362556928921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E931875-4677-451E-AC0B-6655F6A3BC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2920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C607E-4543-40F1-BBF3-6409CA8A7EF5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EEC44A-0E84-4B31-8910-7B0C2E16D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3201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65B83-89D4-4118-AE93-6CF8220DB9E1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779850-1E96-438F-8D98-28A24A8D25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51748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B3AC6-F98A-45BD-BEC9-4790C137884D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BE30F1-0304-487F-8665-C9AF3EEC51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5799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9B691-58C6-45B5-AD6B-0F16A0F5900C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DA2117-156B-4290-B8AC-1326C86E3F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2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44541-C59C-4051-81B3-144710BF1D10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C65507B-7F6F-406B-BE3E-1306DFBE9B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4820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0F5D2-9073-424F-A3E6-6DDA39956012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AE9D73-E396-46EA-92A0-644C1643B2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551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65129A-3A2E-4F9B-B8EE-5007737861C7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5045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DE2A65-928D-4045-B57F-9C82FBA1DDD3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91938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3B5624-71BB-45D9-B7D4-73ED610028F1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99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6066D7-A3F2-4008-9801-A81EDCBD991C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3FCA5C-1058-44E4-9BEF-B7DD58ECFA3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69488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5AA650-BA3A-4715-B488-EA8506F0FF5E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60222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2295A7-DFD5-4DCE-9D7A-1F63E6345AF9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02063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667190-7A4F-4364-9FEF-792E1CD74589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29436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E93A16-5A12-42B3-B2C7-6A675D8184E1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67786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F9B5D8-E178-4E8F-93F4-5EC057E7CEDC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9002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2FA743-584C-41CA-8FF2-A7558EA01029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50675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AA172B9-296C-4EDC-B28E-F6CACE4F9BA4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09527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7FFCD2-DE25-4E09-BB28-6CE82AB2AC46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84249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BE691C-92D3-4470-AC97-5093F84C9D74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018FA-729C-4774-84BA-629305C7EF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0420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626B9B-D127-46FA-8B8E-B201B68605E5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0FB31-2694-44B9-96FC-A0F712CE3B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08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D8AF91-A923-49C1-88D5-EFB44874D1F9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1C46FF-051C-4417-BFCD-C33BCFC3007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58769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0F9B97-A263-439C-89DB-B09D99110EE0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52BEA-B778-4F09-8F37-2D8560D11F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357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C1CEF9-3912-4E18-92BD-B1E9FE3CD3D1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D196-2A8C-4202-A1DF-0FBB8A45D3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20625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D0B543-680C-4535-9E95-C006B99141AC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56946-0AD1-4244-8228-2D73557F25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5644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1B3445-C228-4A23-AA62-EF4541D3E490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9DDBB-20CB-4744-92AB-E6C7466C3E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74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AB326F-DC46-44F6-AA2E-33D8403BBA54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257E6-5DB2-4145-AC93-227207D0DB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80453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C4B7D1-1D5F-48C5-9B19-D24D31C08DEE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E388E-68B0-4AC8-B8D3-C0CF3E47CB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3503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7A994D-7340-433B-8DCE-7BF9846817CA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AF861-FDBF-4675-9161-0CB3A4E8F0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15749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911DCD-9556-4D5A-BF51-14F96E6B35D0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F110C-F84C-4717-9648-91007EC982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31458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ECBA1A-283C-4F63-A012-D751F48C449D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7F52A-B369-4174-8EAC-8772C2FEE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1180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14AB2-14DD-40AB-B449-502F2501BD16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38DED3-6B58-41BD-AED5-B801D11A37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01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C7667B-A7B9-4CC7-81EF-F6232ED2104D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386BE5-8C8C-4CA7-A34B-7167F91EBB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65601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CDCCD-C60F-4011-9A07-A40FE5B9DD12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31D263-80E4-4D11-A6AE-33B6E8F756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56920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4E0AA-6458-46AD-9420-804CDF7F74A9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1D2C03-1646-481D-A019-2694160649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0718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E7F97-B69A-4586-A82A-0CC8AFC1CE9F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52A0F2-C39A-4E77-8CAA-C415D4CD71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71386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8D5CD-BD98-497C-83BB-DA2BC448C157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5D99B8E-0F09-4295-9F48-5E69EC5DF9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76961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3B414-C0A6-40AD-A162-1E75A2DF8957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B308FB-77C8-4B52-8169-983E2523A4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14408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A18A7-D6BF-42D2-A133-6513554A5AD0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29B75AA-E36B-4F1D-A889-61D9716074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48823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8675B-F4F8-4208-A109-60FEBCC1D036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ED0BB0-FBFC-4BD9-9A1D-45C52A7D0C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094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57A81-673B-4CE7-9E0C-D3C59C73090B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87C357-AC0B-4BBC-8CEF-70A5D2D5DB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56649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E522E-8E5F-48DF-916C-710D41E1D304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4C6366-DA3E-40A9-A0D6-A97EFB1FC2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6020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12A41-CA46-4614-ACA1-5F21DFF75FE9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B54806-55D1-4220-BA51-B197EE7C57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57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91D193-0CB8-4968-A750-2964F7D7ECAD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3AD704-75B4-4EED-BB56-66A6FBA0736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0910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74C16-B88A-452D-A259-782AA9956895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D230CC-2082-4BBE-BE68-7C07C48988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1422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70617-6ECC-4C72-82DB-1B5BEF67BA77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F8C68F-2498-4D0A-9843-338F912BDA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12736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F74F2-23CC-4704-B7B4-25ED6F265FCB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D9017F-4FCE-4024-B724-B41B7C7D89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71815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DC061-4D07-4813-B732-A39794535335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7C7DBE-DC85-4D0B-8BD6-633A58FC6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69409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BD9EC-2E49-4CBD-9FF2-F6B499F8662D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A8A58A-C606-427E-83B8-5D749A87F0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50529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0BEE5-77B1-44B9-B491-8ED9DCB178DE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EB528D-DC0A-4527-8A84-64D34BA6A2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0812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AA041-D264-429F-ABC5-12F7486EA6E5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46BAED-F31B-456F-B141-63044CF9E9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78194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0B621-23FF-45B3-A6E2-1F47F782E3E9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1875098-B9CF-4128-8EAF-1415DC303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88578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FD547-9690-40B1-B24D-BB54E393CECE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F7BCD8-FA77-47C6-A04A-75142F7BF2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91063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8C190-22FF-475E-861A-CED332F2CA65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19921B-C40A-43A7-AED0-2E5ECF04E2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759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E84876-78B1-461D-AB67-468CE012938D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4FF8AD-E0AB-4224-90B0-25063A38E42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406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FDCF1-1D0B-456A-88C8-A5993C0E6BDB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8D6F4B-F2B2-4ACD-8D55-E628128844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10295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5104658-14F1-4A57-83A8-15C5B7624AB2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018FA-729C-4774-84BA-629305C7EF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56100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15CFF3-3792-44EC-8292-E6F46EA35B8C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0FB31-2694-44B9-96FC-A0F712CE3B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88018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6B3B7D-CCDA-4E23-B011-392466CE5B3E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52BEA-B778-4F09-8F37-2D8560D11F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29307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AC4790-57CA-48CA-AA5E-9853BC774301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D196-2A8C-4202-A1DF-0FBB8A45D3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25846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976FBC-E533-413C-A929-A2D36F27B238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56946-0AD1-4244-8228-2D73557F25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12460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0E2568-22A9-4E5D-8570-18E3F433D11C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9DDBB-20CB-4744-92AB-E6C7466C3E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87213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59DE3D-A5D4-4C23-BFA1-2E1D1C79E437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257E6-5DB2-4145-AC93-227207D0DB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69620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C9EBB4-8D1A-4DAC-9312-D9EAC9A7E695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E388E-68B0-4AC8-B8D3-C0CF3E47CB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86027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F253FC-ACED-4974-9AE3-529CBE463A01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AF861-FDBF-4675-9161-0CB3A4E8F0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3242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93A2B8-0BD9-4F4B-BBE2-CDD92F1B4286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734C93-0044-4DA3-A71E-86D267CB12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7468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2FEAA7-A9E4-43AF-BC0C-7FAE4F50B74A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F110C-F84C-4717-9648-91007EC982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22653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6821CC-9135-43FF-822E-1507CDAB3E15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7F52A-B369-4174-8EAC-8772C2FEE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54567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58F3F-CAF8-4A27-B02C-5A42B09D3C2E}" type="datetime1">
              <a:rPr lang="en-US" smtClean="0"/>
              <a:t>5/9/17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B5ADA-35DA-4EE0-B21E-47669DA6F4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1151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D0C58-0B1E-474E-A120-4882391E3DD7}" type="datetime1">
              <a:rPr lang="en-US" smtClean="0"/>
              <a:t>5/9/17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AD9B1-B23E-4645-BE20-A5207F5EA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82807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34CD9-D6FA-461E-807A-34D5982566D4}" type="datetime1">
              <a:rPr lang="en-US" smtClean="0"/>
              <a:t>5/9/17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EF74D-4F96-4E40-8567-3CA228EF0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1775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5B573-365F-48BD-8D51-16E2223D1FE6}" type="datetime1">
              <a:rPr lang="en-US" smtClean="0"/>
              <a:t>5/9/17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615C5-7366-46AD-A998-55D7613D68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3077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05D92-A552-4CCF-910B-4581E6DFF4D3}" type="datetime1">
              <a:rPr lang="en-US" smtClean="0"/>
              <a:t>5/9/17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4396E-013B-4D38-B0A7-33B36AB812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588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44732-B06B-4E09-B93F-FBE446A37499}" type="datetime1">
              <a:rPr lang="en-US" smtClean="0"/>
              <a:t>5/9/17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D55B0-532D-4394-A2FF-4BD653366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954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D44FF-7C7C-4DC6-B657-A57C1407B24C}" type="datetime1">
              <a:rPr lang="en-US" smtClean="0"/>
              <a:t>5/9/17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ECF38-1023-4B3A-8D1F-22C9836C6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3526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E8734-93C9-49D7-BC7B-5A9D9618BF2B}" type="datetime1">
              <a:rPr lang="en-US" smtClean="0"/>
              <a:t>5/9/17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FD156-D716-4DD6-931D-B7BB4BDF6A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04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DA6E5-97ED-49ED-8187-59AAA831EC04}" type="datetime1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4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97B0B8-9D72-47DE-B0A6-20BA7F4CF447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0158DE-57D3-4497-B383-F0E55D5CF61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23442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E5919-ECB3-46F3-9B23-C8B50DC18672}" type="datetime1">
              <a:rPr lang="en-US" smtClean="0"/>
              <a:t>5/9/17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BDF95-28A1-4449-935F-A0DA3E3875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4360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F561A-FADC-4D9C-A5AF-9BDBCB5E5069}" type="datetime1">
              <a:rPr lang="en-US" smtClean="0"/>
              <a:t>5/9/17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B67F2-00E7-4023-A63D-41A24AB5B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7406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06B52-B6C5-4C32-BA30-9E23185F9FF6}" type="datetime1">
              <a:rPr lang="en-US" smtClean="0"/>
              <a:t>5/9/17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DA695-65B1-416C-937D-BD86CD8E0C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199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8409A3-C823-4A3E-842A-5BB6BFE72DE9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D52F32-A75F-403B-B111-3F89478CA95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082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E4EF34-7970-449C-9946-40C10FA6ECA5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552460-B472-4652-A7B3-F000F9CBB89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8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297322-7020-4506-9A63-543324F08315}" type="datetime1">
              <a:rPr lang="en-US" smtClean="0"/>
              <a:t>5/9/17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8F466A-FB8A-44AC-8124-F15668B96B5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000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4DD2A5-FA38-4F29-91A7-1589CE35D73C}" type="datetime1">
              <a:rPr lang="en-US" smtClean="0"/>
              <a:t>5/9/17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384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57EE31-F377-4314-B737-27D5ECC5928B}" type="datetime1">
              <a:rPr lang="en-US" smtClean="0"/>
              <a:t>5/9/17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FA588A-274E-450B-9BBB-4FAED959506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010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167524-CDF7-4273-90C2-D1C3455AE38B}" type="datetime1">
              <a:rPr lang="en-US" smtClean="0"/>
              <a:t>5/9/17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78BEF7-F514-46A2-B6ED-A610827ABA8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528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2580B5-788B-4069-98AC-09F538A51532}" type="datetime1">
              <a:rPr lang="en-US" smtClean="0"/>
              <a:t>5/9/17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F0A687-61BF-4D48-860D-E0334468BBA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893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F23318-F3D3-4C51-95C6-E2A1F1474061}" type="datetime1">
              <a:rPr lang="en-US" smtClean="0"/>
              <a:t>5/9/17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CB89CE-55E9-419A-A2EF-4349E5080B9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752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6A2382-1560-4E5C-B78C-CB01F2594246}" type="datetime1">
              <a:rPr lang="en-US" smtClean="0"/>
              <a:t>5/9/17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97FFF7-47F4-41B7-BFFD-A71969F7545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58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AB9E-5D84-4CFB-85B5-F200C6B8BC9A}" type="datetime1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031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ACCC22-AC54-47EC-BBA8-5E99A71EA4C3}" type="datetime1">
              <a:rPr lang="en-US" smtClean="0"/>
              <a:t>5/9/17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E812C3-78BE-4FFA-866B-731D2701569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28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D66E9C-1068-4AA4-93D5-4EA85927F456}" type="datetime1">
              <a:rPr lang="en-US" smtClean="0"/>
              <a:t>5/9/17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FE8EB8-BE31-48FC-BD55-E7636109EDE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87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511FC6-E589-410D-949C-481608F0B052}" type="datetime1">
              <a:rPr lang="en-US" smtClean="0"/>
              <a:t>5/9/17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A41C3D-07E3-4795-BCDF-BF4D51DFB5B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473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1A5364-4BFC-4C97-BCC7-37A9941D855A}" type="datetime1">
              <a:rPr lang="en-US" smtClean="0"/>
              <a:t>5/9/17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DD0E20-865B-4477-8212-2040FCF4CAE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38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ECBDD5-BEA4-40CF-8096-C66539E99E0F}" type="datetime1">
              <a:rPr lang="en-US" smtClean="0"/>
              <a:t>5/9/17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3C75FB-2373-4000-8620-B9B5F50B3A7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290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CE1131-D83B-4C14-89A6-6FD565D25D07}" type="datetime1">
              <a:rPr lang="en-US" smtClean="0"/>
              <a:t>5/9/17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86B591-ACE6-48FB-A7B5-69BBE5878DC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787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17F292-22A8-4C8E-A61C-7B46A15A67E1}" type="datetime1">
              <a:rPr lang="en-US" smtClean="0"/>
              <a:t>5/9/17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D1A206-AA2F-4491-9355-E73762D429F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655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39F8AE-CA64-42CF-9944-9FAC3997456D}" type="datetime1">
              <a:rPr lang="en-US" smtClean="0"/>
              <a:t>5/9/17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599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F0C5F-23F0-440D-8D14-3D99D1CF942C}" type="datetime1">
              <a:rPr lang="en-US" smtClean="0"/>
              <a:t>5/9/17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A378A-6A8C-4A79-B795-2135F8A0601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453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1155BB-FDFF-4F77-B637-EF127C5ACCF3}" type="datetime1">
              <a:rPr lang="en-US" smtClean="0"/>
              <a:t>5/9/17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31504-C6C0-465A-9B7E-27072C15E18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91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20D44-8E10-4109-8002-984DB052316A}" type="datetime1">
              <a:rPr lang="en-US" smtClean="0"/>
              <a:t>5/9/17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87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E43473-0B85-4754-AA8D-6E10BB3FF159}" type="datetime1">
              <a:rPr lang="en-US" smtClean="0"/>
              <a:t>5/9/17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CE5E2B-8C06-4433-9A97-B94D92356B7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098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752D85-E9B8-4E7A-B035-9E7F6E772FF6}" type="datetime1">
              <a:rPr lang="en-US" smtClean="0"/>
              <a:t>5/9/17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319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784704-FAE1-4A03-90AF-BD4E78BB32DE}" type="datetime1">
              <a:rPr lang="en-US" smtClean="0"/>
              <a:t>5/9/17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EF3354-CD96-4B66-A60D-FA6BBD80C8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776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C086B5-9A91-4689-A219-100698B0E898}" type="datetime1">
              <a:rPr lang="en-US" smtClean="0"/>
              <a:t>5/9/17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CD817-3392-497D-ADC5-624D2B19FB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980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EB4C38-6CAA-46A4-9DFA-FB0F1B106AD1}" type="datetime1">
              <a:rPr lang="en-US" smtClean="0"/>
              <a:t>5/9/17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6557F6-226C-43EA-935E-8BFF8D973ED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985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94801A-19E9-45DB-B5D6-36ADA0ED1A37}" type="datetime1">
              <a:rPr lang="en-US" smtClean="0"/>
              <a:t>5/9/17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44C35A-4CBF-44FF-B109-4490639DD2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809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0B1135-45FC-45F1-90EA-525B3DDD6E66}" type="datetime1">
              <a:rPr lang="en-US" smtClean="0"/>
              <a:t>5/9/17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A3127E-40F5-4F91-95C0-AB5D5B9F916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317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BigBlueDots1600Logo2 op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folHlink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0821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190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49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51436-9BEC-4410-9113-6199CF435DBB}" type="datetime1">
              <a:rPr lang="en-US" smtClean="0"/>
              <a:t>5/9/17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458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090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64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663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2483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31187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18562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537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882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8D4B86-4D4A-4CAF-9D5D-A669C827D119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FE37D-0399-4782-ACCC-41C6582A829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3329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0C1391-5E15-4BE0-98CE-942884DE571D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516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1B9C-0B88-4767-9182-A02C1BB5DE4C}" type="datetime1">
              <a:rPr lang="en-US" smtClean="0"/>
              <a:t>5/9/17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73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BE999D-5B6C-4444-B085-A090D9BE630C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3FCA5C-1058-44E4-9BEF-B7DD58ECFA3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687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0ECFA1-17C9-4133-A561-EE7550460723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1C46FF-051C-4417-BFCD-C33BCFC3007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605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9F9CF3-6F3D-41E8-BD4E-52FB2C440029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386BE5-8C8C-4CA7-A34B-7167F91EBB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804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E768D1-D41D-422F-A189-C0D7142272D0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3AD704-75B4-4EED-BB56-66A6FBA0736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530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93A4D5-DA69-4C1C-88E2-A96F924408A7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4FF8AD-E0AB-4224-90B0-25063A38E42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6054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3C2BEC-E271-4A83-A4A3-694F28FCA765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734C93-0044-4DA3-A71E-86D267CB12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135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D10DDB-738E-4EDF-BC3B-301880AAFD7D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0158DE-57D3-4497-B383-F0E55D5CF61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1014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33DDE5-310A-45FA-B7C9-2EE0BFBE09E4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D52F32-A75F-403B-B111-3F89478CA95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476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807031-84EA-4AA9-B8F9-A1D4BC1A02FC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552460-B472-4652-A7B3-F000F9CBB89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629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9670A7-2FEA-419A-81D9-2FEF712884AC}" type="datetime1">
              <a:rPr lang="en-US" smtClean="0"/>
              <a:t>5/9/17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2A259E-4963-45AB-991F-A7982CBF8D5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99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AE68-B3A3-4FB6-A59E-76CBB9F23D09}" type="datetime1">
              <a:rPr lang="en-US" smtClean="0"/>
              <a:t>5/9/17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474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EAC04D-4B2C-4526-A63F-A91CBC2041C6}" type="datetime1">
              <a:rPr lang="en-US" smtClean="0"/>
              <a:t>5/9/17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147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030447-CB36-47C1-BF4E-95EEBADBDCB1}" type="datetime1">
              <a:rPr lang="en-US" smtClean="0"/>
              <a:t>5/9/17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ED3DB5-1EFC-4B4A-8717-62D9BDEF297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557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E56895-03AB-4FDE-8A1D-9B9577F70FF3}" type="datetime1">
              <a:rPr lang="en-US" smtClean="0"/>
              <a:t>5/9/17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68D2C5-ABDF-4F84-AEBF-F86B79A5076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089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BFA8DD-65A8-4817-AE78-0161650A1EE2}" type="datetime1">
              <a:rPr lang="en-US" smtClean="0"/>
              <a:t>5/9/17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F723A3-6186-438C-AEDA-BFC44D850E0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591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AB2838-0C97-42BB-A229-CC102150B0F2}" type="datetime1">
              <a:rPr lang="en-US" smtClean="0"/>
              <a:t>5/9/17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FF75C6-19B2-47A5-85B9-0B8A2D6361C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036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A0C180-7350-44A7-A948-6DEA7304FCAA}" type="datetime1">
              <a:rPr lang="en-US" smtClean="0"/>
              <a:t>5/9/17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47D951-B584-4626-9865-7336D98A95E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683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306BA0-54BB-40C4-9A43-AC215CA22935}" type="datetime1">
              <a:rPr lang="en-US" smtClean="0"/>
              <a:t>5/9/17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9D6A64-6D88-4E38-88A2-55BBA4BE2BA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617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EEB3A8-C395-4085-9CA9-491155CD19AE}" type="datetime1">
              <a:rPr lang="en-US" smtClean="0"/>
              <a:t>5/9/17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FE36CB-ED6E-46A2-B2B9-73B88E2C539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088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EFA35B-A02D-4185-8E48-D556F37D40EF}" type="datetime1">
              <a:rPr lang="en-US" smtClean="0"/>
              <a:t>5/9/17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3C0851-7032-4F54-A9CA-693360B1BEA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396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697E8B-C619-4081-9BAA-BEA3C09FB6FB}" type="datetime1">
              <a:rPr lang="en-US" smtClean="0"/>
              <a:t>5/9/17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EF5053-1D62-4339-82A1-30037C00307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61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F8E47-2A8D-4426-9965-382B3F10788D}" type="datetime1">
              <a:rPr lang="en-US" smtClean="0"/>
              <a:t>5/9/17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923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3A57A9-9255-401C-9199-5674761CB0D6}" type="datetime1">
              <a:rPr lang="en-US" smtClean="0"/>
              <a:t>5/9/17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82D7B3-4CB6-49E1-9F2B-28DBE4AF2A6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53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EA2E22-CC92-4F30-9203-DECE9602F264}" type="datetime1">
              <a:rPr lang="en-US" smtClean="0"/>
              <a:t>5/9/17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3520EF-3C0D-46C2-B0E7-01119673883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129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B60B1B-0F11-45F9-8FF7-0FA3A8A1DA83}" type="datetime1">
              <a:rPr lang="en-US" smtClean="0"/>
              <a:t>5/9/17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F9A873-109D-4259-9876-5B242059CEC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764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51E460-C301-4560-BC17-EE82EB156E0E}" type="datetime1">
              <a:rPr lang="en-US" smtClean="0"/>
              <a:t>5/9/17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2489B8-82BA-4753-B375-36AD4D47D1C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455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222D18-3435-413D-BAD9-86B3D191F498}" type="datetime1">
              <a:rPr lang="en-US" smtClean="0"/>
              <a:t>5/9/17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A38196-84B7-48DC-9DC1-50412572CA3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3892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FA53F0-217F-4DA7-B81D-9E9EAFB3A395}" type="datetime1">
              <a:rPr lang="en-US" smtClean="0"/>
              <a:t>5/9/17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94D357-2FC7-4E37-8978-269FA9C90D8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893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A263B9-641B-4CDE-B855-822A6A85481F}" type="datetime1">
              <a:rPr lang="en-US" smtClean="0"/>
              <a:t>5/9/17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AC3ED8-2F9F-4712-80C7-40F53E7FBF2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088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829CEE-D80E-4F0C-99A1-C7549B0FFFA7}" type="datetime1">
              <a:rPr lang="en-US" smtClean="0"/>
              <a:t>5/9/17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9AFE2B-0F79-468D-AB4C-EE637CAF18C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711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DB1C37-57C5-4D43-BEDC-68E550358F55}" type="datetime1">
              <a:rPr lang="en-US" smtClean="0"/>
              <a:t>5/9/17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C468A8-A4AB-4BEA-A9A1-342B434462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584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383EE3-37FB-4DC5-990D-F8E004DCDE5A}" type="datetime1">
              <a:rPr lang="en-US" smtClean="0"/>
              <a:t>5/9/17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99DC58-900C-41B3-8E47-75B9044D1FF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524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9C1C8-E5C7-4E59-B85A-F1E5841D148E}" type="datetime1">
              <a:rPr lang="en-US" smtClean="0"/>
              <a:t>5/9/17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015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89937B-9F5B-42B4-9DD0-81CE94F6B8CE}" type="datetime1">
              <a:rPr lang="en-US" smtClean="0"/>
              <a:t>5/9/17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5CBEA3-F694-476A-B057-2FF3046D830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904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584F08-1F88-4FD7-B292-46132929A92E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2307C8-829D-4BED-80D0-396216B14B1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291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0AB0F4-75F9-48C6-B460-48FE138E73F6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248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84916B-DA9B-44DB-9B8F-C0653D8A0681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31CB19-1C00-46EB-95E5-FC6DE6FE5CC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2044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3BBED7-211E-41EE-97ED-BDF2E9BDD1E8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BD2DE4-3975-4D81-9234-8C24AEADCFA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5169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F3074F-D055-49DA-A0E5-4401F1DB17B0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ACB6DE-3EC2-4600-BA32-ECA1B2995D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4153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480FDD-CA86-426E-973B-1E8FFAF9383E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361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BEA4D9-D38B-4691-AF0C-4C03FA43DB43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85158D-3111-4441-A775-49823B22BC2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523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2584C8-A5F0-4850-AADE-0E9741DAE56F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2AFC6A-C4FA-4FAE-8CCF-DCD4EF18CEE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5840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54DF73-9B0D-4429-AAC6-5BD2C9E7C9AE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C0164F-EAAB-4283-99BF-B9E43435467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93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4.xml"/><Relationship Id="rId13" Type="http://schemas.openxmlformats.org/officeDocument/2006/relationships/theme" Target="../theme/theme10.xml"/><Relationship Id="rId1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5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1.xml"/><Relationship Id="rId8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6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2.xml"/><Relationship Id="rId8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7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3.xml"/><Relationship Id="rId8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8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4.xml"/><Relationship Id="rId8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57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9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5.xml"/><Relationship Id="rId8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68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0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6.xml"/><Relationship Id="rId8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79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1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87.xml"/><Relationship Id="rId8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90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2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198.xml"/><Relationship Id="rId8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20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Relationship Id="rId9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2.xml"/><Relationship Id="rId13" Type="http://schemas.openxmlformats.org/officeDocument/2006/relationships/theme" Target="../theme/theme9.xml"/><Relationship Id="rId1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8.xml"/><Relationship Id="rId9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05AD8-A21F-4C91-9AAA-980B34AB6F74}" type="datetime1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4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4D2E9C-ED8B-451C-A934-19F45B33220A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AE9DF8-9489-44FB-8BDD-BAF5A386CEA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3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5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15153C-250C-4FF3-997A-2CCE18569CF9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82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3DE8DA-4451-4006-A0E3-285A44D2710C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11AA85-3204-446D-BEB7-21A2F71051B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0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826EE9-DCFF-4B5C-B596-E3DAA605D649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20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EDEAE64-7B3A-415A-A969-3B9F54AB8F7A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E77339-781C-4201-A157-AEF1EC056191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78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EBFEF8F-BD8B-46F3-B4C9-4409CD5E1B42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FC1878-DF5E-42B4-8B74-8C27BC804CEE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16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33D8EF-10A5-47A8-A7E4-89673B2819E1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90DB48-E42D-4999-ACC0-9891DBDF582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07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AD9D91A-9A7B-4F9B-955D-E400EA8BF5B4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E77339-781C-4201-A157-AEF1EC056191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044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BDB77A-7568-489C-A65A-FE975B10278F}" type="datetime1">
              <a:rPr lang="en-US" smtClean="0"/>
              <a:t>5/9/17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E0C990-568A-4A94-8A8C-CE1746DD596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86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5" r:id="rId1"/>
    <p:sldLayoutId id="2147484206" r:id="rId2"/>
    <p:sldLayoutId id="2147484207" r:id="rId3"/>
    <p:sldLayoutId id="2147484208" r:id="rId4"/>
    <p:sldLayoutId id="2147484209" r:id="rId5"/>
    <p:sldLayoutId id="2147484210" r:id="rId6"/>
    <p:sldLayoutId id="2147484211" r:id="rId7"/>
    <p:sldLayoutId id="2147484212" r:id="rId8"/>
    <p:sldLayoutId id="2147484213" r:id="rId9"/>
    <p:sldLayoutId id="2147484214" r:id="rId10"/>
    <p:sldLayoutId id="214748421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F129E9-FB6D-4150-B0CB-D20CD825BD46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30B9F3-849D-4788-85CF-CB5DFEF19A3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43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27874A-9C1D-4BEA-B065-FCE8406AA0F2}" type="datetime1">
              <a:rPr lang="en-US" smtClean="0"/>
              <a:t>5/9/17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4C24D8-48A4-4CF3-98D9-EC4A8A48760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587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794AE4-C60B-4BFB-A6FE-A7CEF6A5A97B}" type="datetime1">
              <a:rPr lang="en-US" smtClean="0"/>
              <a:t>5/9/17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B1D190-F0A8-4BB2-9566-41A732BBF19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1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BigBlueDots1600gradientWithBrite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344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1A50E8-04F0-413D-A06F-C3E545CEB895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30B9F3-849D-4788-85CF-CB5DFEF19A3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54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C4991F-01B8-47DC-9083-224502D1791C}" type="datetime1">
              <a:rPr lang="en-US" smtClean="0"/>
              <a:t>5/9/17</a:t>
            </a:fld>
            <a:endParaRPr lang="en-US"/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CE5EDC-962B-49B2-A05F-24B5740E92F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1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B23DC8-0C65-40C6-890D-9A1A28CF5359}" type="datetime1">
              <a:rPr lang="en-US" smtClean="0"/>
              <a:t>5/9/17</a:t>
            </a:fld>
            <a:endParaRPr lang="en-US"/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C93728-79A7-46BC-9368-E98243CE808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91EF2B-8CD9-4387-80E8-FDB207456CCB}" type="datetime1">
              <a:rPr lang="en-US" smtClean="0">
                <a:solidFill>
                  <a:srgbClr val="000000"/>
                </a:solidFill>
              </a:rPr>
              <a:t>5/9/17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6C9532-855A-4EA1-B8EB-122CC0DEAC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56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1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.bin"/><Relationship Id="rId12" Type="http://schemas.openxmlformats.org/officeDocument/2006/relationships/image" Target="../media/image15.wmf"/><Relationship Id="rId13" Type="http://schemas.openxmlformats.org/officeDocument/2006/relationships/oleObject" Target="../embeddings/oleObject7.bin"/><Relationship Id="rId14" Type="http://schemas.openxmlformats.org/officeDocument/2006/relationships/image" Target="../media/image16.wmf"/><Relationship Id="rId15" Type="http://schemas.openxmlformats.org/officeDocument/2006/relationships/oleObject" Target="../embeddings/oleObject8.bin"/><Relationship Id="rId16" Type="http://schemas.openxmlformats.org/officeDocument/2006/relationships/image" Target="../media/image17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59.xml"/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0.jpeg"/><Relationship Id="rId5" Type="http://schemas.openxmlformats.org/officeDocument/2006/relationships/oleObject" Target="../embeddings/oleObject3.bin"/><Relationship Id="rId6" Type="http://schemas.openxmlformats.org/officeDocument/2006/relationships/image" Target="../media/image12.w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13.wmf"/><Relationship Id="rId9" Type="http://schemas.openxmlformats.org/officeDocument/2006/relationships/oleObject" Target="../embeddings/oleObject5.bin"/><Relationship Id="rId10" Type="http://schemas.openxmlformats.org/officeDocument/2006/relationships/image" Target="../media/image1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18.wm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19.wmf"/><Relationship Id="rId8" Type="http://schemas.openxmlformats.org/officeDocument/2006/relationships/oleObject" Target="../embeddings/oleObject11.bin"/><Relationship Id="rId9" Type="http://schemas.openxmlformats.org/officeDocument/2006/relationships/image" Target="../media/image20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gif"/><Relationship Id="rId12" Type="http://schemas.openxmlformats.org/officeDocument/2006/relationships/image" Target="../media/image28.gi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4.xml"/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21.wmf"/><Relationship Id="rId6" Type="http://schemas.openxmlformats.org/officeDocument/2006/relationships/image" Target="../media/image22.gif"/><Relationship Id="rId7" Type="http://schemas.openxmlformats.org/officeDocument/2006/relationships/image" Target="../media/image23.gif"/><Relationship Id="rId8" Type="http://schemas.openxmlformats.org/officeDocument/2006/relationships/image" Target="../media/image24.gif"/><Relationship Id="rId9" Type="http://schemas.openxmlformats.org/officeDocument/2006/relationships/image" Target="../media/image25.gif"/><Relationship Id="rId10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4" Type="http://schemas.openxmlformats.org/officeDocument/2006/relationships/image" Target="../media/image30.gif"/><Relationship Id="rId5" Type="http://schemas.openxmlformats.org/officeDocument/2006/relationships/image" Target="../media/image31.gif"/><Relationship Id="rId6" Type="http://schemas.openxmlformats.org/officeDocument/2006/relationships/image" Target="../media/image32.gif"/><Relationship Id="rId7" Type="http://schemas.openxmlformats.org/officeDocument/2006/relationships/image" Target="../media/image33.gif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oleObject" Target="../embeddings/oleObject13.bin"/><Relationship Id="rId7" Type="http://schemas.openxmlformats.org/officeDocument/2006/relationships/image" Target="../media/image21.wmf"/><Relationship Id="rId8" Type="http://schemas.openxmlformats.org/officeDocument/2006/relationships/image" Target="../media/image22.gif"/><Relationship Id="rId9" Type="http://schemas.openxmlformats.org/officeDocument/2006/relationships/image" Target="../media/image23.gif"/><Relationship Id="rId10" Type="http://schemas.openxmlformats.org/officeDocument/2006/relationships/image" Target="../media/image24.gi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oleObject" Target="../embeddings/oleObject14.bin"/><Relationship Id="rId7" Type="http://schemas.openxmlformats.org/officeDocument/2006/relationships/image" Target="../media/image36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9.png"/><Relationship Id="rId3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8.bin"/><Relationship Id="rId12" Type="http://schemas.openxmlformats.org/officeDocument/2006/relationships/image" Target="../media/image43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4.xml"/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11.wmf"/><Relationship Id="rId6" Type="http://schemas.openxmlformats.org/officeDocument/2006/relationships/image" Target="../media/image10.jpeg"/><Relationship Id="rId7" Type="http://schemas.openxmlformats.org/officeDocument/2006/relationships/oleObject" Target="../embeddings/oleObject16.bin"/><Relationship Id="rId8" Type="http://schemas.openxmlformats.org/officeDocument/2006/relationships/image" Target="../media/image41.wmf"/><Relationship Id="rId9" Type="http://schemas.openxmlformats.org/officeDocument/2006/relationships/oleObject" Target="../embeddings/oleObject17.bin"/><Relationship Id="rId10" Type="http://schemas.openxmlformats.org/officeDocument/2006/relationships/image" Target="../media/image42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jpeg"/><Relationship Id="rId3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3" Type="http://schemas.openxmlformats.org/officeDocument/2006/relationships/image" Target="../media/image47.png"/><Relationship Id="rId14" Type="http://schemas.openxmlformats.org/officeDocument/2006/relationships/image" Target="../media/image48.png"/><Relationship Id="rId15" Type="http://schemas.openxmlformats.org/officeDocument/2006/relationships/image" Target="../media/image49.png"/><Relationship Id="rId16" Type="http://schemas.openxmlformats.org/officeDocument/2006/relationships/image" Target="../media/image50.png"/><Relationship Id="rId17" Type="http://schemas.openxmlformats.org/officeDocument/2006/relationships/image" Target="../media/image51.png"/><Relationship Id="rId18" Type="http://schemas.openxmlformats.org/officeDocument/2006/relationships/image" Target="../media/image52.png"/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6" Type="http://schemas.openxmlformats.org/officeDocument/2006/relationships/tags" Target="../tags/tag6.xml"/><Relationship Id="rId7" Type="http://schemas.openxmlformats.org/officeDocument/2006/relationships/tags" Target="../tags/tag7.xml"/><Relationship Id="rId8" Type="http://schemas.openxmlformats.org/officeDocument/2006/relationships/tags" Target="../tags/tag8.xml"/><Relationship Id="rId9" Type="http://schemas.openxmlformats.org/officeDocument/2006/relationships/slideLayout" Target="../slideLayouts/slideLayout86.xml"/><Relationship Id="rId10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oleObject19.bin"/><Relationship Id="rId5" Type="http://schemas.openxmlformats.org/officeDocument/2006/relationships/image" Target="../media/image53.png"/><Relationship Id="rId6" Type="http://schemas.openxmlformats.org/officeDocument/2006/relationships/oleObject" Target="../embeddings/oleObject20.bin"/><Relationship Id="rId7" Type="http://schemas.openxmlformats.org/officeDocument/2006/relationships/image" Target="../media/image54.png"/><Relationship Id="rId8" Type="http://schemas.openxmlformats.org/officeDocument/2006/relationships/oleObject" Target="../embeddings/oleObject21.bin"/><Relationship Id="rId9" Type="http://schemas.openxmlformats.org/officeDocument/2006/relationships/image" Target="../media/image55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oleObject" Target="../embeddings/oleObject22.bin"/><Relationship Id="rId5" Type="http://schemas.openxmlformats.org/officeDocument/2006/relationships/image" Target="../media/image53.png"/><Relationship Id="rId6" Type="http://schemas.openxmlformats.org/officeDocument/2006/relationships/oleObject" Target="../embeddings/oleObject23.bin"/><Relationship Id="rId7" Type="http://schemas.openxmlformats.org/officeDocument/2006/relationships/image" Target="../media/image54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oleObject24.bin"/><Relationship Id="rId5" Type="http://schemas.openxmlformats.org/officeDocument/2006/relationships/image" Target="../media/image56.png"/><Relationship Id="rId6" Type="http://schemas.openxmlformats.org/officeDocument/2006/relationships/oleObject" Target="../embeddings/oleObject25.bin"/><Relationship Id="rId7" Type="http://schemas.openxmlformats.org/officeDocument/2006/relationships/image" Target="../media/image57.png"/><Relationship Id="rId8" Type="http://schemas.openxmlformats.org/officeDocument/2006/relationships/oleObject" Target="../embeddings/oleObject26.bin"/><Relationship Id="rId9" Type="http://schemas.openxmlformats.org/officeDocument/2006/relationships/image" Target="../media/image58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4" Type="http://schemas.openxmlformats.org/officeDocument/2006/relationships/image" Target="../media/image56.png"/><Relationship Id="rId5" Type="http://schemas.openxmlformats.org/officeDocument/2006/relationships/image" Target="../media/image59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4" Type="http://schemas.openxmlformats.org/officeDocument/2006/relationships/image" Target="../media/image60.png"/><Relationship Id="rId5" Type="http://schemas.openxmlformats.org/officeDocument/2006/relationships/oleObject" Target="../embeddings/oleObject29.bin"/><Relationship Id="rId6" Type="http://schemas.openxmlformats.org/officeDocument/2006/relationships/image" Target="../media/image61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4" Type="http://schemas.openxmlformats.org/officeDocument/2006/relationships/image" Target="../media/image63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hyperlink" Target="http://www.youtube.com/watch?v=E0rboU10rPo" TargetMode="External"/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3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3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notesSlide" Target="../notesSlides/notesSlide3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5.jpeg"/><Relationship Id="rId5" Type="http://schemas.openxmlformats.org/officeDocument/2006/relationships/oleObject" Target="../embeddings/oleObject32.bin"/><Relationship Id="rId6" Type="http://schemas.openxmlformats.org/officeDocument/2006/relationships/image" Target="../media/image72.wmf"/><Relationship Id="rId7" Type="http://schemas.openxmlformats.org/officeDocument/2006/relationships/oleObject" Target="../embeddings/oleObject33.bin"/><Relationship Id="rId8" Type="http://schemas.openxmlformats.org/officeDocument/2006/relationships/image" Target="../media/image73.wmf"/><Relationship Id="rId9" Type="http://schemas.openxmlformats.org/officeDocument/2006/relationships/image" Target="../media/image74.png"/><Relationship Id="rId10" Type="http://schemas.openxmlformats.org/officeDocument/2006/relationships/image" Target="../media/image75.pn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1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116.xml"/><Relationship Id="rId2" Type="http://schemas.openxmlformats.org/officeDocument/2006/relationships/notesSlide" Target="../notesSlides/notesSlide3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3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3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3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4.jpeg"/></Relationships>
</file>

<file path=ppt/slides/_rels/slide5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7.wmf"/><Relationship Id="rId12" Type="http://schemas.openxmlformats.org/officeDocument/2006/relationships/oleObject" Target="../embeddings/oleObject36.bin"/><Relationship Id="rId13" Type="http://schemas.openxmlformats.org/officeDocument/2006/relationships/image" Target="../media/image88.w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149.xml"/><Relationship Id="rId3" Type="http://schemas.openxmlformats.org/officeDocument/2006/relationships/notesSlide" Target="../notesSlides/notesSlide40.xml"/><Relationship Id="rId4" Type="http://schemas.openxmlformats.org/officeDocument/2006/relationships/oleObject" Target="../embeddings/Microsoft_Equation1.bin"/><Relationship Id="rId5" Type="http://schemas.openxmlformats.org/officeDocument/2006/relationships/image" Target="../media/image85.emf"/><Relationship Id="rId6" Type="http://schemas.openxmlformats.org/officeDocument/2006/relationships/oleObject" Target="../embeddings/oleObject34.bin"/><Relationship Id="rId7" Type="http://schemas.openxmlformats.org/officeDocument/2006/relationships/image" Target="../media/image86.wmf"/><Relationship Id="rId8" Type="http://schemas.openxmlformats.org/officeDocument/2006/relationships/image" Target="../media/image89.png"/><Relationship Id="rId9" Type="http://schemas.openxmlformats.org/officeDocument/2006/relationships/image" Target="../media/image90.png"/><Relationship Id="rId10" Type="http://schemas.openxmlformats.org/officeDocument/2006/relationships/oleObject" Target="../embeddings/oleObject3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7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4" Type="http://schemas.openxmlformats.org/officeDocument/2006/relationships/oleObject" Target="../embeddings/oleObject37.bin"/><Relationship Id="rId5" Type="http://schemas.openxmlformats.org/officeDocument/2006/relationships/image" Target="../media/image91.w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14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4" Type="http://schemas.openxmlformats.org/officeDocument/2006/relationships/oleObject" Target="../embeddings/oleObject38.bin"/><Relationship Id="rId5" Type="http://schemas.openxmlformats.org/officeDocument/2006/relationships/image" Target="../media/image92.wmf"/><Relationship Id="rId6" Type="http://schemas.openxmlformats.org/officeDocument/2006/relationships/oleObject" Target="../embeddings/oleObject39.bin"/><Relationship Id="rId7" Type="http://schemas.openxmlformats.org/officeDocument/2006/relationships/image" Target="../media/image93.wmf"/><Relationship Id="rId8" Type="http://schemas.openxmlformats.org/officeDocument/2006/relationships/image" Target="../media/image84.jpeg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14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4" Type="http://schemas.openxmlformats.org/officeDocument/2006/relationships/image" Target="../media/image84.jpeg"/><Relationship Id="rId5" Type="http://schemas.openxmlformats.org/officeDocument/2006/relationships/image" Target="../media/image94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14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Relationship Id="rId2" Type="http://schemas.openxmlformats.org/officeDocument/2006/relationships/notesSlide" Target="../notesSlides/notesSlide4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83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95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96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Relationship Id="rId2" Type="http://schemas.openxmlformats.org/officeDocument/2006/relationships/notesSlide" Target="../notesSlides/notesSlide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104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59395" name="Title 3"/>
          <p:cNvSpPr>
            <a:spLocks noGrp="1"/>
          </p:cNvSpPr>
          <p:nvPr>
            <p:ph type="ctrTitle"/>
          </p:nvPr>
        </p:nvSpPr>
        <p:spPr>
          <a:xfrm>
            <a:off x="0" y="1143001"/>
            <a:ext cx="9144000" cy="1993900"/>
          </a:xfrm>
        </p:spPr>
        <p:txBody>
          <a:bodyPr>
            <a:normAutofit fontScale="90000"/>
          </a:bodyPr>
          <a:lstStyle/>
          <a:p>
            <a:r>
              <a:rPr lang="en-US" altLang="en-US" sz="5300" dirty="0" smtClean="0">
                <a:ea typeface="ＭＳ Ｐゴシック" panose="020B0600070205080204" pitchFamily="34" charset="-128"/>
              </a:rPr>
              <a:t>Local features and image matching</a:t>
            </a:r>
            <a:r>
              <a:rPr lang="en-US" altLang="en-US" sz="4800" dirty="0" smtClean="0">
                <a:ea typeface="ＭＳ Ｐゴシック" panose="020B0600070205080204" pitchFamily="34" charset="-128"/>
              </a:rPr>
              <a:t/>
            </a:r>
            <a:br>
              <a:rPr lang="en-US" altLang="en-US" sz="4800" dirty="0" smtClean="0">
                <a:ea typeface="ＭＳ Ｐゴシック" panose="020B0600070205080204" pitchFamily="34" charset="-128"/>
              </a:rPr>
            </a:br>
            <a:r>
              <a:rPr lang="en-US" altLang="en-US" sz="3600" dirty="0" smtClean="0">
                <a:ea typeface="ＭＳ Ｐゴシック" panose="020B0600070205080204" pitchFamily="34" charset="-128"/>
              </a:rPr>
              <a:t>May </a:t>
            </a:r>
            <a:r>
              <a:rPr lang="en-US" altLang="en-US" sz="3600" dirty="0">
                <a:ea typeface="ＭＳ Ｐゴシック" panose="020B0600070205080204" pitchFamily="34" charset="-128"/>
              </a:rPr>
              <a:t>9</a:t>
            </a:r>
            <a:r>
              <a:rPr lang="en-US" altLang="en-US" sz="3600" baseline="30000" dirty="0" smtClean="0">
                <a:ea typeface="ＭＳ Ｐゴシック" panose="020B0600070205080204" pitchFamily="34" charset="-128"/>
              </a:rPr>
              <a:t>th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, 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2017</a:t>
            </a:r>
            <a:endParaRPr lang="en-US" altLang="en-US" sz="36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6" name="Subtitle 4"/>
          <p:cNvSpPr>
            <a:spLocks noGrp="1"/>
          </p:cNvSpPr>
          <p:nvPr>
            <p:ph type="subTitle" idx="1"/>
          </p:nvPr>
        </p:nvSpPr>
        <p:spPr>
          <a:xfrm>
            <a:off x="1371600" y="3570288"/>
            <a:ext cx="6400800" cy="1752600"/>
          </a:xfrm>
        </p:spPr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Yong Jae Lee</a:t>
            </a:r>
          </a:p>
          <a:p>
            <a:r>
              <a:rPr lang="en-US" altLang="en-US" smtClean="0">
                <a:ea typeface="ＭＳ Ｐゴシック" panose="020B0600070205080204" pitchFamily="34" charset="-128"/>
              </a:rPr>
              <a:t>UC Davis</a:t>
            </a:r>
          </a:p>
        </p:txBody>
      </p:sp>
    </p:spTree>
    <p:extLst>
      <p:ext uri="{BB962C8B-B14F-4D97-AF65-F5344CB8AC3E}">
        <p14:creationId xmlns:p14="http://schemas.microsoft.com/office/powerpoint/2010/main" val="1593492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reprojection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Basic question</a:t>
            </a:r>
          </a:p>
          <a:p>
            <a:pPr lvl="1"/>
            <a:r>
              <a:rPr lang="en-US" sz="1800" smtClean="0"/>
              <a:t>How to relate two images from the same camera center?</a:t>
            </a:r>
          </a:p>
          <a:p>
            <a:pPr lvl="2"/>
            <a:r>
              <a:rPr lang="en-US" sz="1600" smtClean="0"/>
              <a:t>how to map a pixel from PP1 to PP2</a:t>
            </a:r>
          </a:p>
        </p:txBody>
      </p:sp>
      <p:sp>
        <p:nvSpPr>
          <p:cNvPr id="82948" name="Freeform 4"/>
          <p:cNvSpPr>
            <a:spLocks/>
          </p:cNvSpPr>
          <p:nvPr/>
        </p:nvSpPr>
        <p:spPr bwMode="auto">
          <a:xfrm>
            <a:off x="7618413" y="1143000"/>
            <a:ext cx="1220787" cy="839788"/>
          </a:xfrm>
          <a:custGeom>
            <a:avLst/>
            <a:gdLst>
              <a:gd name="T0" fmla="*/ 167311325 w 865"/>
              <a:gd name="T1" fmla="*/ 0 h 529"/>
              <a:gd name="T2" fmla="*/ 143410722 w 865"/>
              <a:gd name="T3" fmla="*/ 60483783 h 529"/>
              <a:gd name="T4" fmla="*/ 143410722 w 865"/>
              <a:gd name="T5" fmla="*/ 120967566 h 529"/>
              <a:gd name="T6" fmla="*/ 95606692 w 865"/>
              <a:gd name="T7" fmla="*/ 181451324 h 529"/>
              <a:gd name="T8" fmla="*/ 71704655 w 865"/>
              <a:gd name="T9" fmla="*/ 241935132 h 529"/>
              <a:gd name="T10" fmla="*/ 71704655 w 865"/>
              <a:gd name="T11" fmla="*/ 302418890 h 529"/>
              <a:gd name="T12" fmla="*/ 71704655 w 865"/>
              <a:gd name="T13" fmla="*/ 362902648 h 529"/>
              <a:gd name="T14" fmla="*/ 47804052 w 865"/>
              <a:gd name="T15" fmla="*/ 423386505 h 529"/>
              <a:gd name="T16" fmla="*/ 23902026 w 865"/>
              <a:gd name="T17" fmla="*/ 483870263 h 529"/>
              <a:gd name="T18" fmla="*/ 0 w 865"/>
              <a:gd name="T19" fmla="*/ 544354021 h 529"/>
              <a:gd name="T20" fmla="*/ 0 w 865"/>
              <a:gd name="T21" fmla="*/ 604837779 h 529"/>
              <a:gd name="T22" fmla="*/ 0 w 865"/>
              <a:gd name="T23" fmla="*/ 665321538 h 529"/>
              <a:gd name="T24" fmla="*/ 23902026 w 865"/>
              <a:gd name="T25" fmla="*/ 725805296 h 529"/>
              <a:gd name="T26" fmla="*/ 23902026 w 865"/>
              <a:gd name="T27" fmla="*/ 786289054 h 529"/>
              <a:gd name="T28" fmla="*/ 47804052 w 865"/>
              <a:gd name="T29" fmla="*/ 846773010 h 529"/>
              <a:gd name="T30" fmla="*/ 47804052 w 865"/>
              <a:gd name="T31" fmla="*/ 907256768 h 529"/>
              <a:gd name="T32" fmla="*/ 71704655 w 865"/>
              <a:gd name="T33" fmla="*/ 967740526 h 529"/>
              <a:gd name="T34" fmla="*/ 71704655 w 865"/>
              <a:gd name="T35" fmla="*/ 1028224285 h 529"/>
              <a:gd name="T36" fmla="*/ 95606692 w 865"/>
              <a:gd name="T37" fmla="*/ 1088708043 h 529"/>
              <a:gd name="T38" fmla="*/ 119508707 w 865"/>
              <a:gd name="T39" fmla="*/ 1149191801 h 529"/>
              <a:gd name="T40" fmla="*/ 1697021175 w 865"/>
              <a:gd name="T41" fmla="*/ 1330643075 h 529"/>
              <a:gd name="T42" fmla="*/ 1601414527 w 865"/>
              <a:gd name="T43" fmla="*/ 1209675559 h 529"/>
              <a:gd name="T44" fmla="*/ 1577512512 w 865"/>
              <a:gd name="T45" fmla="*/ 1149191801 h 529"/>
              <a:gd name="T46" fmla="*/ 1553610498 w 865"/>
              <a:gd name="T47" fmla="*/ 1058466164 h 529"/>
              <a:gd name="T48" fmla="*/ 1529709894 w 865"/>
              <a:gd name="T49" fmla="*/ 997982405 h 529"/>
              <a:gd name="T50" fmla="*/ 1505807879 w 865"/>
              <a:gd name="T51" fmla="*/ 937498647 h 529"/>
              <a:gd name="T52" fmla="*/ 1481905864 w 865"/>
              <a:gd name="T53" fmla="*/ 877014889 h 529"/>
              <a:gd name="T54" fmla="*/ 1481905864 w 865"/>
              <a:gd name="T55" fmla="*/ 816530933 h 529"/>
              <a:gd name="T56" fmla="*/ 1481905864 w 865"/>
              <a:gd name="T57" fmla="*/ 725805296 h 529"/>
              <a:gd name="T58" fmla="*/ 1481905864 w 865"/>
              <a:gd name="T59" fmla="*/ 665321538 h 529"/>
              <a:gd name="T60" fmla="*/ 1481905864 w 865"/>
              <a:gd name="T61" fmla="*/ 604837779 h 529"/>
              <a:gd name="T62" fmla="*/ 1529709894 w 865"/>
              <a:gd name="T63" fmla="*/ 544354021 h 529"/>
              <a:gd name="T64" fmla="*/ 1529709894 w 865"/>
              <a:gd name="T65" fmla="*/ 483870263 h 529"/>
              <a:gd name="T66" fmla="*/ 1553610498 w 865"/>
              <a:gd name="T67" fmla="*/ 423386505 h 529"/>
              <a:gd name="T68" fmla="*/ 1601414527 w 865"/>
              <a:gd name="T69" fmla="*/ 393144527 h 529"/>
              <a:gd name="T70" fmla="*/ 1601414527 w 865"/>
              <a:gd name="T71" fmla="*/ 332660769 h 529"/>
              <a:gd name="T72" fmla="*/ 1649217145 w 865"/>
              <a:gd name="T73" fmla="*/ 272177011 h 529"/>
              <a:gd name="T74" fmla="*/ 1697021175 w 865"/>
              <a:gd name="T75" fmla="*/ 241935132 h 529"/>
              <a:gd name="T76" fmla="*/ 1720923190 w 865"/>
              <a:gd name="T77" fmla="*/ 181451324 h 529"/>
              <a:gd name="T78" fmla="*/ 167311325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49" name="Freeform 5"/>
          <p:cNvSpPr>
            <a:spLocks/>
          </p:cNvSpPr>
          <p:nvPr/>
        </p:nvSpPr>
        <p:spPr bwMode="auto">
          <a:xfrm>
            <a:off x="6584950" y="2057400"/>
            <a:ext cx="1492250" cy="1525588"/>
          </a:xfrm>
          <a:custGeom>
            <a:avLst/>
            <a:gdLst>
              <a:gd name="T0" fmla="*/ 2104732946 w 1057"/>
              <a:gd name="T1" fmla="*/ 604837743 h 961"/>
              <a:gd name="T2" fmla="*/ 0 w 1057"/>
              <a:gd name="T3" fmla="*/ 0 h 961"/>
              <a:gd name="T4" fmla="*/ 0 w 1057"/>
              <a:gd name="T5" fmla="*/ 1814513427 h 961"/>
              <a:gd name="T6" fmla="*/ 2104732946 w 1057"/>
              <a:gd name="T7" fmla="*/ 2147483647 h 961"/>
              <a:gd name="T8" fmla="*/ 2104732946 w 1057"/>
              <a:gd name="T9" fmla="*/ 604837743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7"/>
              <a:gd name="T16" fmla="*/ 0 h 961"/>
              <a:gd name="T17" fmla="*/ 1057 w 1057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7" h="961">
                <a:moveTo>
                  <a:pt x="1056" y="240"/>
                </a:moveTo>
                <a:lnTo>
                  <a:pt x="0" y="0"/>
                </a:lnTo>
                <a:lnTo>
                  <a:pt x="0" y="720"/>
                </a:lnTo>
                <a:lnTo>
                  <a:pt x="1056" y="960"/>
                </a:lnTo>
                <a:lnTo>
                  <a:pt x="1056" y="240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0" name="Freeform 6"/>
          <p:cNvSpPr>
            <a:spLocks/>
          </p:cNvSpPr>
          <p:nvPr/>
        </p:nvSpPr>
        <p:spPr bwMode="auto">
          <a:xfrm>
            <a:off x="6381750" y="3552825"/>
            <a:ext cx="1220788" cy="2001838"/>
          </a:xfrm>
          <a:custGeom>
            <a:avLst/>
            <a:gdLst>
              <a:gd name="T0" fmla="*/ 0 w 865"/>
              <a:gd name="T1" fmla="*/ 2086689882 h 1261"/>
              <a:gd name="T2" fmla="*/ 1720926011 w 865"/>
              <a:gd name="T3" fmla="*/ 2147483647 h 1261"/>
              <a:gd name="T4" fmla="*/ 1720926011 w 865"/>
              <a:gd name="T5" fmla="*/ 1043344941 h 1261"/>
              <a:gd name="T6" fmla="*/ 0 w 865"/>
              <a:gd name="T7" fmla="*/ 0 h 1261"/>
              <a:gd name="T8" fmla="*/ 0 w 865"/>
              <a:gd name="T9" fmla="*/ 2086689882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1" name="Freeform 7"/>
          <p:cNvSpPr>
            <a:spLocks/>
          </p:cNvSpPr>
          <p:nvPr/>
        </p:nvSpPr>
        <p:spPr bwMode="auto">
          <a:xfrm>
            <a:off x="6324600" y="5351463"/>
            <a:ext cx="285750" cy="485775"/>
          </a:xfrm>
          <a:custGeom>
            <a:avLst/>
            <a:gdLst>
              <a:gd name="T0" fmla="*/ 32018147 w 202"/>
              <a:gd name="T1" fmla="*/ 768648342 h 306"/>
              <a:gd name="T2" fmla="*/ 0 w 202"/>
              <a:gd name="T3" fmla="*/ 55443440 h 306"/>
              <a:gd name="T4" fmla="*/ 18009323 w 202"/>
              <a:gd name="T5" fmla="*/ 32761237 h 306"/>
              <a:gd name="T6" fmla="*/ 30016483 w 202"/>
              <a:gd name="T7" fmla="*/ 35282186 h 306"/>
              <a:gd name="T8" fmla="*/ 42023638 w 202"/>
              <a:gd name="T9" fmla="*/ 32761237 h 306"/>
              <a:gd name="T10" fmla="*/ 44023888 w 202"/>
              <a:gd name="T11" fmla="*/ 25201559 h 306"/>
              <a:gd name="T12" fmla="*/ 54029389 w 202"/>
              <a:gd name="T13" fmla="*/ 27720926 h 306"/>
              <a:gd name="T14" fmla="*/ 62034631 w 202"/>
              <a:gd name="T15" fmla="*/ 17640299 h 306"/>
              <a:gd name="T16" fmla="*/ 74040371 w 202"/>
              <a:gd name="T17" fmla="*/ 22682197 h 306"/>
              <a:gd name="T18" fmla="*/ 82045612 w 202"/>
              <a:gd name="T19" fmla="*/ 15120938 h 306"/>
              <a:gd name="T20" fmla="*/ 92051103 w 202"/>
              <a:gd name="T21" fmla="*/ 12599986 h 306"/>
              <a:gd name="T22" fmla="*/ 104056865 w 202"/>
              <a:gd name="T23" fmla="*/ 7559675 h 306"/>
              <a:gd name="T24" fmla="*/ 114062356 w 202"/>
              <a:gd name="T25" fmla="*/ 10080624 h 306"/>
              <a:gd name="T26" fmla="*/ 124067847 w 202"/>
              <a:gd name="T27" fmla="*/ 7559675 h 306"/>
              <a:gd name="T28" fmla="*/ 132073088 w 202"/>
              <a:gd name="T29" fmla="*/ 0 h 306"/>
              <a:gd name="T30" fmla="*/ 148082157 w 202"/>
              <a:gd name="T31" fmla="*/ 0 h 306"/>
              <a:gd name="T32" fmla="*/ 160087897 w 202"/>
              <a:gd name="T33" fmla="*/ 2520950 h 306"/>
              <a:gd name="T34" fmla="*/ 166091474 w 202"/>
              <a:gd name="T35" fmla="*/ 2520950 h 306"/>
              <a:gd name="T36" fmla="*/ 172095052 w 202"/>
              <a:gd name="T37" fmla="*/ 7559675 h 306"/>
              <a:gd name="T38" fmla="*/ 184102206 w 202"/>
              <a:gd name="T39" fmla="*/ 10080624 h 306"/>
              <a:gd name="T40" fmla="*/ 196107991 w 202"/>
              <a:gd name="T41" fmla="*/ 17640299 h 306"/>
              <a:gd name="T42" fmla="*/ 206113482 w 202"/>
              <a:gd name="T43" fmla="*/ 17640299 h 306"/>
              <a:gd name="T44" fmla="*/ 222122550 w 202"/>
              <a:gd name="T45" fmla="*/ 25201559 h 306"/>
              <a:gd name="T46" fmla="*/ 230126377 w 202"/>
              <a:gd name="T47" fmla="*/ 30241875 h 306"/>
              <a:gd name="T48" fmla="*/ 242133531 w 202"/>
              <a:gd name="T49" fmla="*/ 27720926 h 306"/>
              <a:gd name="T50" fmla="*/ 250137358 w 202"/>
              <a:gd name="T51" fmla="*/ 40322496 h 306"/>
              <a:gd name="T52" fmla="*/ 262144513 w 202"/>
              <a:gd name="T53" fmla="*/ 42843445 h 306"/>
              <a:gd name="T54" fmla="*/ 270149754 w 202"/>
              <a:gd name="T55" fmla="*/ 47883756 h 306"/>
              <a:gd name="T56" fmla="*/ 280155245 w 202"/>
              <a:gd name="T57" fmla="*/ 52922491 h 306"/>
              <a:gd name="T58" fmla="*/ 284157158 w 202"/>
              <a:gd name="T59" fmla="*/ 60483751 h 306"/>
              <a:gd name="T60" fmla="*/ 292160985 w 202"/>
              <a:gd name="T61" fmla="*/ 68043423 h 306"/>
              <a:gd name="T62" fmla="*/ 302166476 w 202"/>
              <a:gd name="T63" fmla="*/ 78124044 h 306"/>
              <a:gd name="T64" fmla="*/ 306168389 w 202"/>
              <a:gd name="T65" fmla="*/ 88206252 h 306"/>
              <a:gd name="T66" fmla="*/ 312171967 w 202"/>
              <a:gd name="T67" fmla="*/ 90725614 h 306"/>
              <a:gd name="T68" fmla="*/ 320177208 w 202"/>
              <a:gd name="T69" fmla="*/ 103325596 h 306"/>
              <a:gd name="T70" fmla="*/ 326179371 w 202"/>
              <a:gd name="T71" fmla="*/ 110886880 h 306"/>
              <a:gd name="T72" fmla="*/ 336184862 w 202"/>
              <a:gd name="T73" fmla="*/ 115927191 h 306"/>
              <a:gd name="T74" fmla="*/ 344190103 w 202"/>
              <a:gd name="T75" fmla="*/ 126007812 h 306"/>
              <a:gd name="T76" fmla="*/ 352193930 w 202"/>
              <a:gd name="T77" fmla="*/ 133567484 h 306"/>
              <a:gd name="T78" fmla="*/ 356197258 w 202"/>
              <a:gd name="T79" fmla="*/ 138607794 h 306"/>
              <a:gd name="T80" fmla="*/ 364201085 w 202"/>
              <a:gd name="T81" fmla="*/ 148688415 h 306"/>
              <a:gd name="T82" fmla="*/ 370204662 w 202"/>
              <a:gd name="T83" fmla="*/ 156249675 h 306"/>
              <a:gd name="T84" fmla="*/ 372205000 w 202"/>
              <a:gd name="T85" fmla="*/ 168851245 h 306"/>
              <a:gd name="T86" fmla="*/ 378208577 w 202"/>
              <a:gd name="T87" fmla="*/ 183972176 h 306"/>
              <a:gd name="T88" fmla="*/ 384212155 w 202"/>
              <a:gd name="T89" fmla="*/ 191531848 h 306"/>
              <a:gd name="T90" fmla="*/ 392215982 w 202"/>
              <a:gd name="T91" fmla="*/ 201612469 h 306"/>
              <a:gd name="T92" fmla="*/ 396219310 w 202"/>
              <a:gd name="T93" fmla="*/ 211693140 h 306"/>
              <a:gd name="T94" fmla="*/ 400221223 w 202"/>
              <a:gd name="T95" fmla="*/ 226814071 h 306"/>
              <a:gd name="T96" fmla="*/ 402221472 w 202"/>
              <a:gd name="T97" fmla="*/ 249494675 h 306"/>
              <a:gd name="T98" fmla="*/ 32018147 w 202"/>
              <a:gd name="T99" fmla="*/ 768648342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2" name="Arc 8"/>
          <p:cNvSpPr>
            <a:spLocks/>
          </p:cNvSpPr>
          <p:nvPr/>
        </p:nvSpPr>
        <p:spPr bwMode="auto">
          <a:xfrm rot="-1380000">
            <a:off x="6367463" y="5314950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19460057 w 21745"/>
              <a:gd name="T3" fmla="*/ 28365813 h 21600"/>
              <a:gd name="T4" fmla="*/ 129729 w 21745"/>
              <a:gd name="T5" fmla="*/ 28365813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3" name="Line 9"/>
          <p:cNvSpPr>
            <a:spLocks noChangeShapeType="1"/>
          </p:cNvSpPr>
          <p:nvPr/>
        </p:nvSpPr>
        <p:spPr bwMode="auto">
          <a:xfrm>
            <a:off x="6316663" y="5189538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954" name="Oval 10"/>
          <p:cNvSpPr>
            <a:spLocks noChangeArrowheads="1"/>
          </p:cNvSpPr>
          <p:nvPr/>
        </p:nvSpPr>
        <p:spPr bwMode="auto">
          <a:xfrm rot="-3960000">
            <a:off x="6424613" y="5319713"/>
            <a:ext cx="112712" cy="17621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5" name="Line 11"/>
          <p:cNvSpPr>
            <a:spLocks noChangeShapeType="1"/>
          </p:cNvSpPr>
          <p:nvPr/>
        </p:nvSpPr>
        <p:spPr bwMode="auto">
          <a:xfrm flipV="1">
            <a:off x="6348413" y="5359400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956" name="Text Box 12"/>
          <p:cNvSpPr txBox="1">
            <a:spLocks noChangeArrowheads="1"/>
          </p:cNvSpPr>
          <p:nvPr/>
        </p:nvSpPr>
        <p:spPr bwMode="auto">
          <a:xfrm>
            <a:off x="8077200" y="2449513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PP2</a:t>
            </a:r>
          </a:p>
        </p:txBody>
      </p:sp>
      <p:sp>
        <p:nvSpPr>
          <p:cNvPr id="82957" name="Text Box 13"/>
          <p:cNvSpPr txBox="1">
            <a:spLocks noChangeArrowheads="1"/>
          </p:cNvSpPr>
          <p:nvPr/>
        </p:nvSpPr>
        <p:spPr bwMode="auto">
          <a:xfrm>
            <a:off x="7620000" y="4175125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PP1</a:t>
            </a:r>
          </a:p>
        </p:txBody>
      </p:sp>
      <p:sp>
        <p:nvSpPr>
          <p:cNvPr id="647182" name="Rectangle 14"/>
          <p:cNvSpPr>
            <a:spLocks noChangeArrowheads="1"/>
          </p:cNvSpPr>
          <p:nvPr/>
        </p:nvSpPr>
        <p:spPr bwMode="auto">
          <a:xfrm>
            <a:off x="685800" y="2743200"/>
            <a:ext cx="6172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Answer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Cast a ray through each pixel in PP1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Draw the pixel where that ray intersects PP2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518275" y="1447800"/>
            <a:ext cx="1625600" cy="3886200"/>
            <a:chOff x="4106" y="912"/>
            <a:chExt cx="1024" cy="2448"/>
          </a:xfrm>
        </p:grpSpPr>
        <p:sp>
          <p:nvSpPr>
            <p:cNvPr id="82962" name="Line 16"/>
            <p:cNvSpPr>
              <a:spLocks noChangeShapeType="1"/>
            </p:cNvSpPr>
            <p:nvPr/>
          </p:nvSpPr>
          <p:spPr bwMode="auto">
            <a:xfrm flipV="1">
              <a:off x="4891" y="912"/>
              <a:ext cx="239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3" name="Line 17"/>
            <p:cNvSpPr>
              <a:spLocks noChangeShapeType="1"/>
            </p:cNvSpPr>
            <p:nvPr/>
          </p:nvSpPr>
          <p:spPr bwMode="auto">
            <a:xfrm flipV="1">
              <a:off x="4468" y="1764"/>
              <a:ext cx="299" cy="7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4" name="Line 18"/>
            <p:cNvSpPr>
              <a:spLocks noChangeShapeType="1"/>
            </p:cNvSpPr>
            <p:nvPr/>
          </p:nvSpPr>
          <p:spPr bwMode="auto">
            <a:xfrm flipV="1">
              <a:off x="4106" y="2868"/>
              <a:ext cx="202" cy="4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5" name="Oval 19"/>
            <p:cNvSpPr>
              <a:spLocks noChangeArrowheads="1"/>
            </p:cNvSpPr>
            <p:nvPr/>
          </p:nvSpPr>
          <p:spPr bwMode="auto">
            <a:xfrm>
              <a:off x="4743" y="1735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966" name="Oval 20"/>
            <p:cNvSpPr>
              <a:spLocks noChangeArrowheads="1"/>
            </p:cNvSpPr>
            <p:nvPr/>
          </p:nvSpPr>
          <p:spPr bwMode="auto">
            <a:xfrm>
              <a:off x="4287" y="2839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47190" name="Text Box 22"/>
          <p:cNvSpPr txBox="1">
            <a:spLocks noChangeArrowheads="1"/>
          </p:cNvSpPr>
          <p:nvPr/>
        </p:nvSpPr>
        <p:spPr bwMode="auto">
          <a:xfrm>
            <a:off x="628650" y="4268788"/>
            <a:ext cx="49657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Observation: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Rather than thinking of this as a 3D reprojection, think of it as a 2D </a:t>
            </a:r>
            <a:r>
              <a:rPr lang="en-US" sz="2400" b="1">
                <a:solidFill>
                  <a:srgbClr val="000000"/>
                </a:solidFill>
              </a:rPr>
              <a:t>image warp</a:t>
            </a:r>
            <a:r>
              <a:rPr lang="en-US" sz="2400">
                <a:solidFill>
                  <a:srgbClr val="000000"/>
                </a:solidFill>
              </a:rPr>
              <a:t> from one image to another.</a:t>
            </a:r>
          </a:p>
        </p:txBody>
      </p:sp>
      <p:sp>
        <p:nvSpPr>
          <p:cNvPr id="82961" name="TextBox 22"/>
          <p:cNvSpPr txBox="1">
            <a:spLocks noChangeArrowheads="1"/>
          </p:cNvSpPr>
          <p:nvPr/>
        </p:nvSpPr>
        <p:spPr bwMode="auto">
          <a:xfrm>
            <a:off x="7127875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667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182" grpId="0" build="p" autoUpdateAnimBg="0"/>
      <p:bldP spid="64719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</a:t>
            </a:r>
            <a:r>
              <a:rPr lang="en-US" dirty="0" err="1" smtClean="0"/>
              <a:t>reprojection</a:t>
            </a:r>
            <a:r>
              <a:rPr lang="en-US" dirty="0" smtClean="0"/>
              <a:t>: </a:t>
            </a:r>
            <a:r>
              <a:rPr lang="en-US" dirty="0" err="1" smtClean="0"/>
              <a:t>Homography</a:t>
            </a:r>
            <a:endParaRPr lang="en-US" dirty="0" smtClean="0"/>
          </a:p>
        </p:txBody>
      </p:sp>
      <p:sp>
        <p:nvSpPr>
          <p:cNvPr id="67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8305800" cy="3200400"/>
          </a:xfrm>
        </p:spPr>
        <p:txBody>
          <a:bodyPr/>
          <a:lstStyle/>
          <a:p>
            <a:r>
              <a:rPr lang="en-US" dirty="0" smtClean="0"/>
              <a:t>A projective transform is a mapping between any two PPs with the same center of projection</a:t>
            </a:r>
          </a:p>
          <a:p>
            <a:pPr lvl="1"/>
            <a:r>
              <a:rPr lang="en-US" dirty="0" smtClean="0"/>
              <a:t>rectangle should map to arbitrary quadrilateral </a:t>
            </a:r>
          </a:p>
          <a:p>
            <a:pPr lvl="1"/>
            <a:r>
              <a:rPr lang="en-US" dirty="0" smtClean="0"/>
              <a:t>parallel lines aren’t preserved</a:t>
            </a:r>
          </a:p>
          <a:p>
            <a:pPr lvl="1"/>
            <a:r>
              <a:rPr lang="en-US" dirty="0" smtClean="0"/>
              <a:t>but must preserve straight lines</a:t>
            </a:r>
          </a:p>
          <a:p>
            <a:r>
              <a:rPr lang="en-US" dirty="0" smtClean="0"/>
              <a:t>called </a:t>
            </a:r>
            <a:r>
              <a:rPr lang="en-US" b="1" dirty="0" err="1" smtClean="0"/>
              <a:t>Homography</a:t>
            </a:r>
            <a:endParaRPr lang="en-US" b="1" dirty="0" smtClean="0"/>
          </a:p>
          <a:p>
            <a:pPr lvl="1"/>
            <a:endParaRPr lang="en-US" dirty="0" smtClean="0"/>
          </a:p>
        </p:txBody>
      </p:sp>
      <p:sp>
        <p:nvSpPr>
          <p:cNvPr id="17413" name="Freeform 4"/>
          <p:cNvSpPr>
            <a:spLocks/>
          </p:cNvSpPr>
          <p:nvPr/>
        </p:nvSpPr>
        <p:spPr bwMode="auto">
          <a:xfrm>
            <a:off x="6440487" y="2620962"/>
            <a:ext cx="1492250" cy="1525588"/>
          </a:xfrm>
          <a:custGeom>
            <a:avLst/>
            <a:gdLst>
              <a:gd name="T0" fmla="*/ 2104732946 w 1057"/>
              <a:gd name="T1" fmla="*/ 604837347 h 961"/>
              <a:gd name="T2" fmla="*/ 0 w 1057"/>
              <a:gd name="T3" fmla="*/ 0 h 961"/>
              <a:gd name="T4" fmla="*/ 0 w 1057"/>
              <a:gd name="T5" fmla="*/ 1814512238 h 961"/>
              <a:gd name="T6" fmla="*/ 2104732946 w 1057"/>
              <a:gd name="T7" fmla="*/ 2147483647 h 961"/>
              <a:gd name="T8" fmla="*/ 2104732946 w 1057"/>
              <a:gd name="T9" fmla="*/ 6048373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7"/>
              <a:gd name="T16" fmla="*/ 0 h 961"/>
              <a:gd name="T17" fmla="*/ 1057 w 1057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7" h="961">
                <a:moveTo>
                  <a:pt x="1056" y="240"/>
                </a:moveTo>
                <a:lnTo>
                  <a:pt x="0" y="0"/>
                </a:lnTo>
                <a:lnTo>
                  <a:pt x="0" y="720"/>
                </a:lnTo>
                <a:lnTo>
                  <a:pt x="1056" y="960"/>
                </a:lnTo>
                <a:lnTo>
                  <a:pt x="1056" y="240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4" name="Freeform 5"/>
          <p:cNvSpPr>
            <a:spLocks/>
          </p:cNvSpPr>
          <p:nvPr/>
        </p:nvSpPr>
        <p:spPr bwMode="auto">
          <a:xfrm>
            <a:off x="6237287" y="4116387"/>
            <a:ext cx="1220788" cy="2001838"/>
          </a:xfrm>
          <a:custGeom>
            <a:avLst/>
            <a:gdLst>
              <a:gd name="T0" fmla="*/ 0 w 865"/>
              <a:gd name="T1" fmla="*/ 2086688840 h 1261"/>
              <a:gd name="T2" fmla="*/ 1720923190 w 865"/>
              <a:gd name="T3" fmla="*/ 2147483647 h 1261"/>
              <a:gd name="T4" fmla="*/ 1720923190 w 865"/>
              <a:gd name="T5" fmla="*/ 1043344420 h 1261"/>
              <a:gd name="T6" fmla="*/ 0 w 865"/>
              <a:gd name="T7" fmla="*/ 0 h 1261"/>
              <a:gd name="T8" fmla="*/ 0 w 865"/>
              <a:gd name="T9" fmla="*/ 2086688840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5" name="Freeform 6"/>
          <p:cNvSpPr>
            <a:spLocks/>
          </p:cNvSpPr>
          <p:nvPr/>
        </p:nvSpPr>
        <p:spPr bwMode="auto">
          <a:xfrm>
            <a:off x="6180137" y="5915025"/>
            <a:ext cx="285750" cy="485775"/>
          </a:xfrm>
          <a:custGeom>
            <a:avLst/>
            <a:gdLst>
              <a:gd name="T0" fmla="*/ 32018147 w 202"/>
              <a:gd name="T1" fmla="*/ 768648342 h 306"/>
              <a:gd name="T2" fmla="*/ 0 w 202"/>
              <a:gd name="T3" fmla="*/ 55443440 h 306"/>
              <a:gd name="T4" fmla="*/ 18009323 w 202"/>
              <a:gd name="T5" fmla="*/ 32761237 h 306"/>
              <a:gd name="T6" fmla="*/ 30016483 w 202"/>
              <a:gd name="T7" fmla="*/ 35282186 h 306"/>
              <a:gd name="T8" fmla="*/ 42023638 w 202"/>
              <a:gd name="T9" fmla="*/ 32761237 h 306"/>
              <a:gd name="T10" fmla="*/ 44023888 w 202"/>
              <a:gd name="T11" fmla="*/ 25201559 h 306"/>
              <a:gd name="T12" fmla="*/ 54029389 w 202"/>
              <a:gd name="T13" fmla="*/ 27720926 h 306"/>
              <a:gd name="T14" fmla="*/ 62034631 w 202"/>
              <a:gd name="T15" fmla="*/ 17640299 h 306"/>
              <a:gd name="T16" fmla="*/ 74040371 w 202"/>
              <a:gd name="T17" fmla="*/ 22682197 h 306"/>
              <a:gd name="T18" fmla="*/ 82045612 w 202"/>
              <a:gd name="T19" fmla="*/ 15120938 h 306"/>
              <a:gd name="T20" fmla="*/ 92051103 w 202"/>
              <a:gd name="T21" fmla="*/ 12599986 h 306"/>
              <a:gd name="T22" fmla="*/ 104056865 w 202"/>
              <a:gd name="T23" fmla="*/ 7559675 h 306"/>
              <a:gd name="T24" fmla="*/ 114062356 w 202"/>
              <a:gd name="T25" fmla="*/ 10080624 h 306"/>
              <a:gd name="T26" fmla="*/ 124067847 w 202"/>
              <a:gd name="T27" fmla="*/ 7559675 h 306"/>
              <a:gd name="T28" fmla="*/ 132073088 w 202"/>
              <a:gd name="T29" fmla="*/ 0 h 306"/>
              <a:gd name="T30" fmla="*/ 148082157 w 202"/>
              <a:gd name="T31" fmla="*/ 0 h 306"/>
              <a:gd name="T32" fmla="*/ 160087897 w 202"/>
              <a:gd name="T33" fmla="*/ 2520950 h 306"/>
              <a:gd name="T34" fmla="*/ 166091474 w 202"/>
              <a:gd name="T35" fmla="*/ 2520950 h 306"/>
              <a:gd name="T36" fmla="*/ 172095052 w 202"/>
              <a:gd name="T37" fmla="*/ 7559675 h 306"/>
              <a:gd name="T38" fmla="*/ 184102206 w 202"/>
              <a:gd name="T39" fmla="*/ 10080624 h 306"/>
              <a:gd name="T40" fmla="*/ 196107991 w 202"/>
              <a:gd name="T41" fmla="*/ 17640299 h 306"/>
              <a:gd name="T42" fmla="*/ 206113482 w 202"/>
              <a:gd name="T43" fmla="*/ 17640299 h 306"/>
              <a:gd name="T44" fmla="*/ 222122550 w 202"/>
              <a:gd name="T45" fmla="*/ 25201559 h 306"/>
              <a:gd name="T46" fmla="*/ 230126377 w 202"/>
              <a:gd name="T47" fmla="*/ 30241875 h 306"/>
              <a:gd name="T48" fmla="*/ 242133531 w 202"/>
              <a:gd name="T49" fmla="*/ 27720926 h 306"/>
              <a:gd name="T50" fmla="*/ 250137358 w 202"/>
              <a:gd name="T51" fmla="*/ 40322496 h 306"/>
              <a:gd name="T52" fmla="*/ 262144513 w 202"/>
              <a:gd name="T53" fmla="*/ 42843445 h 306"/>
              <a:gd name="T54" fmla="*/ 270149754 w 202"/>
              <a:gd name="T55" fmla="*/ 47883756 h 306"/>
              <a:gd name="T56" fmla="*/ 280155245 w 202"/>
              <a:gd name="T57" fmla="*/ 52922491 h 306"/>
              <a:gd name="T58" fmla="*/ 284157158 w 202"/>
              <a:gd name="T59" fmla="*/ 60483751 h 306"/>
              <a:gd name="T60" fmla="*/ 292160985 w 202"/>
              <a:gd name="T61" fmla="*/ 68043423 h 306"/>
              <a:gd name="T62" fmla="*/ 302166476 w 202"/>
              <a:gd name="T63" fmla="*/ 78124044 h 306"/>
              <a:gd name="T64" fmla="*/ 306168389 w 202"/>
              <a:gd name="T65" fmla="*/ 88206252 h 306"/>
              <a:gd name="T66" fmla="*/ 312171967 w 202"/>
              <a:gd name="T67" fmla="*/ 90725614 h 306"/>
              <a:gd name="T68" fmla="*/ 320177208 w 202"/>
              <a:gd name="T69" fmla="*/ 103325596 h 306"/>
              <a:gd name="T70" fmla="*/ 326179371 w 202"/>
              <a:gd name="T71" fmla="*/ 110886880 h 306"/>
              <a:gd name="T72" fmla="*/ 336184862 w 202"/>
              <a:gd name="T73" fmla="*/ 115927191 h 306"/>
              <a:gd name="T74" fmla="*/ 344190103 w 202"/>
              <a:gd name="T75" fmla="*/ 126007812 h 306"/>
              <a:gd name="T76" fmla="*/ 352193930 w 202"/>
              <a:gd name="T77" fmla="*/ 133567484 h 306"/>
              <a:gd name="T78" fmla="*/ 356197258 w 202"/>
              <a:gd name="T79" fmla="*/ 138607794 h 306"/>
              <a:gd name="T80" fmla="*/ 364201085 w 202"/>
              <a:gd name="T81" fmla="*/ 148688415 h 306"/>
              <a:gd name="T82" fmla="*/ 370204662 w 202"/>
              <a:gd name="T83" fmla="*/ 156249675 h 306"/>
              <a:gd name="T84" fmla="*/ 372205000 w 202"/>
              <a:gd name="T85" fmla="*/ 168851245 h 306"/>
              <a:gd name="T86" fmla="*/ 378208577 w 202"/>
              <a:gd name="T87" fmla="*/ 183972176 h 306"/>
              <a:gd name="T88" fmla="*/ 384212155 w 202"/>
              <a:gd name="T89" fmla="*/ 191531848 h 306"/>
              <a:gd name="T90" fmla="*/ 392215982 w 202"/>
              <a:gd name="T91" fmla="*/ 201612469 h 306"/>
              <a:gd name="T92" fmla="*/ 396219310 w 202"/>
              <a:gd name="T93" fmla="*/ 211693140 h 306"/>
              <a:gd name="T94" fmla="*/ 400221223 w 202"/>
              <a:gd name="T95" fmla="*/ 226814071 h 306"/>
              <a:gd name="T96" fmla="*/ 402221472 w 202"/>
              <a:gd name="T97" fmla="*/ 249494675 h 306"/>
              <a:gd name="T98" fmla="*/ 32018147 w 202"/>
              <a:gd name="T99" fmla="*/ 768648342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6" name="Arc 7"/>
          <p:cNvSpPr>
            <a:spLocks/>
          </p:cNvSpPr>
          <p:nvPr/>
        </p:nvSpPr>
        <p:spPr bwMode="auto">
          <a:xfrm rot="-1380000">
            <a:off x="6223000" y="5878512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19460057 w 21745"/>
              <a:gd name="T3" fmla="*/ 28365452 h 21600"/>
              <a:gd name="T4" fmla="*/ 129729 w 21745"/>
              <a:gd name="T5" fmla="*/ 28365452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7" name="Line 8"/>
          <p:cNvSpPr>
            <a:spLocks noChangeShapeType="1"/>
          </p:cNvSpPr>
          <p:nvPr/>
        </p:nvSpPr>
        <p:spPr bwMode="auto">
          <a:xfrm>
            <a:off x="6172200" y="5753100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418" name="Oval 9"/>
          <p:cNvSpPr>
            <a:spLocks noChangeArrowheads="1"/>
          </p:cNvSpPr>
          <p:nvPr/>
        </p:nvSpPr>
        <p:spPr bwMode="auto">
          <a:xfrm rot="-3960000">
            <a:off x="6280150" y="5883275"/>
            <a:ext cx="112712" cy="17621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9" name="Line 10"/>
          <p:cNvSpPr>
            <a:spLocks noChangeShapeType="1"/>
          </p:cNvSpPr>
          <p:nvPr/>
        </p:nvSpPr>
        <p:spPr bwMode="auto">
          <a:xfrm flipV="1">
            <a:off x="6203950" y="5922962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420" name="Text Box 11"/>
          <p:cNvSpPr txBox="1">
            <a:spLocks noChangeArrowheads="1"/>
          </p:cNvSpPr>
          <p:nvPr/>
        </p:nvSpPr>
        <p:spPr bwMode="auto">
          <a:xfrm>
            <a:off x="7932737" y="3013075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PP2</a:t>
            </a:r>
          </a:p>
        </p:txBody>
      </p:sp>
      <p:sp>
        <p:nvSpPr>
          <p:cNvPr id="17421" name="Text Box 12"/>
          <p:cNvSpPr txBox="1">
            <a:spLocks noChangeArrowheads="1"/>
          </p:cNvSpPr>
          <p:nvPr/>
        </p:nvSpPr>
        <p:spPr bwMode="auto">
          <a:xfrm>
            <a:off x="7475537" y="4738687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PP1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332537" y="2057400"/>
            <a:ext cx="1625600" cy="3886200"/>
            <a:chOff x="4106" y="912"/>
            <a:chExt cx="1024" cy="2448"/>
          </a:xfrm>
        </p:grpSpPr>
        <p:sp>
          <p:nvSpPr>
            <p:cNvPr id="17428" name="Line 14"/>
            <p:cNvSpPr>
              <a:spLocks noChangeShapeType="1"/>
            </p:cNvSpPr>
            <p:nvPr/>
          </p:nvSpPr>
          <p:spPr bwMode="auto">
            <a:xfrm flipV="1">
              <a:off x="4891" y="912"/>
              <a:ext cx="239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29" name="Line 15"/>
            <p:cNvSpPr>
              <a:spLocks noChangeShapeType="1"/>
            </p:cNvSpPr>
            <p:nvPr/>
          </p:nvSpPr>
          <p:spPr bwMode="auto">
            <a:xfrm flipV="1">
              <a:off x="4468" y="1764"/>
              <a:ext cx="299" cy="7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30" name="Line 16"/>
            <p:cNvSpPr>
              <a:spLocks noChangeShapeType="1"/>
            </p:cNvSpPr>
            <p:nvPr/>
          </p:nvSpPr>
          <p:spPr bwMode="auto">
            <a:xfrm flipV="1">
              <a:off x="4106" y="2868"/>
              <a:ext cx="202" cy="4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31" name="Oval 17"/>
            <p:cNvSpPr>
              <a:spLocks noChangeArrowheads="1"/>
            </p:cNvSpPr>
            <p:nvPr/>
          </p:nvSpPr>
          <p:spPr bwMode="auto">
            <a:xfrm>
              <a:off x="4743" y="1735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32" name="Oval 18"/>
            <p:cNvSpPr>
              <a:spLocks noChangeArrowheads="1"/>
            </p:cNvSpPr>
            <p:nvPr/>
          </p:nvSpPr>
          <p:spPr bwMode="auto">
            <a:xfrm>
              <a:off x="4287" y="2839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1431925" y="4546600"/>
            <a:ext cx="2416175" cy="1219200"/>
            <a:chOff x="864" y="2544"/>
            <a:chExt cx="1522" cy="768"/>
          </a:xfrm>
        </p:grpSpPr>
        <p:graphicFrame>
          <p:nvGraphicFramePr>
            <p:cNvPr id="17410" name="Object 2"/>
            <p:cNvGraphicFramePr>
              <a:graphicFrameLocks noChangeAspect="1"/>
            </p:cNvGraphicFramePr>
            <p:nvPr/>
          </p:nvGraphicFramePr>
          <p:xfrm>
            <a:off x="864" y="2544"/>
            <a:ext cx="1509" cy="5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65" name="Equation" r:id="rId4" imgW="1485255" imgH="583947" progId="Equation.3">
                    <p:embed/>
                  </p:oleObj>
                </mc:Choice>
                <mc:Fallback>
                  <p:oleObj name="Equation" r:id="rId4" imgW="1485255" imgH="583947" progId="Equation.3">
                    <p:embed/>
                    <p:pic>
                      <p:nvPicPr>
                        <p:cNvPr id="0" name="Picture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2544"/>
                          <a:ext cx="1509" cy="5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25" name="Text Box 20"/>
            <p:cNvSpPr txBox="1">
              <a:spLocks noChangeArrowheads="1"/>
            </p:cNvSpPr>
            <p:nvPr/>
          </p:nvSpPr>
          <p:spPr bwMode="auto">
            <a:xfrm>
              <a:off x="1618" y="3024"/>
              <a:ext cx="27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17426" name="Text Box 21"/>
            <p:cNvSpPr txBox="1">
              <a:spLocks noChangeArrowheads="1"/>
            </p:cNvSpPr>
            <p:nvPr/>
          </p:nvSpPr>
          <p:spPr bwMode="auto">
            <a:xfrm>
              <a:off x="2112" y="3024"/>
              <a:ext cx="27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17427" name="Text Box 22"/>
            <p:cNvSpPr txBox="1">
              <a:spLocks noChangeArrowheads="1"/>
            </p:cNvSpPr>
            <p:nvPr/>
          </p:nvSpPr>
          <p:spPr bwMode="auto">
            <a:xfrm>
              <a:off x="898" y="3024"/>
              <a:ext cx="30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p’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</a:p>
          </p:txBody>
        </p:sp>
      </p:grpSp>
      <p:sp>
        <p:nvSpPr>
          <p:cNvPr id="17424" name="TextBox 24"/>
          <p:cNvSpPr txBox="1">
            <a:spLocks noChangeArrowheads="1"/>
          </p:cNvSpPr>
          <p:nvPr/>
        </p:nvSpPr>
        <p:spPr bwMode="auto">
          <a:xfrm>
            <a:off x="7310438" y="653256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39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277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Title 3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r>
              <a:rPr lang="en-US" smtClean="0"/>
              <a:t>Homography</a:t>
            </a:r>
          </a:p>
        </p:txBody>
      </p:sp>
      <p:pic>
        <p:nvPicPr>
          <p:cNvPr id="19465" name="Picture 15" descr="wall.jpg"/>
          <p:cNvPicPr>
            <a:picLocks noChangeAspect="1"/>
          </p:cNvPicPr>
          <p:nvPr/>
        </p:nvPicPr>
        <p:blipFill>
          <a:blip r:embed="rId4" cstate="print"/>
          <a:srcRect l="49899" r="28003" b="47403"/>
          <a:stretch>
            <a:fillRect/>
          </a:stretch>
        </p:blipFill>
        <p:spPr bwMode="auto">
          <a:xfrm>
            <a:off x="4243388" y="1019175"/>
            <a:ext cx="24098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6" descr="wall.jpg"/>
          <p:cNvPicPr>
            <a:picLocks noChangeAspect="1"/>
          </p:cNvPicPr>
          <p:nvPr/>
        </p:nvPicPr>
        <p:blipFill>
          <a:blip r:embed="rId4" cstate="print"/>
          <a:srcRect l="27220" r="50101" b="47403"/>
          <a:stretch>
            <a:fillRect/>
          </a:stretch>
        </p:blipFill>
        <p:spPr bwMode="auto">
          <a:xfrm>
            <a:off x="1687513" y="1019175"/>
            <a:ext cx="24733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85738" y="1092200"/>
            <a:ext cx="3300412" cy="885825"/>
            <a:chOff x="185738" y="1092200"/>
            <a:chExt cx="3300205" cy="885613"/>
          </a:xfrm>
        </p:grpSpPr>
        <p:sp>
          <p:nvSpPr>
            <p:cNvPr id="19" name="Oval 18"/>
            <p:cNvSpPr/>
            <p:nvPr/>
          </p:nvSpPr>
          <p:spPr>
            <a:xfrm>
              <a:off x="3366888" y="1858779"/>
              <a:ext cx="119055" cy="11903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aphicFrame>
          <p:nvGraphicFramePr>
            <p:cNvPr id="19459" name="Object 5"/>
            <p:cNvGraphicFramePr>
              <a:graphicFrameLocks noChangeAspect="1"/>
            </p:cNvGraphicFramePr>
            <p:nvPr/>
          </p:nvGraphicFramePr>
          <p:xfrm>
            <a:off x="185738" y="1092200"/>
            <a:ext cx="1504950" cy="730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623" name="Equation" r:id="rId5" imgW="444114" imgH="215713" progId="Equation.3">
                    <p:embed/>
                  </p:oleObj>
                </mc:Choice>
                <mc:Fallback>
                  <p:oleObj name="Equation" r:id="rId5" imgW="444114" imgH="215713" progId="Equation.3">
                    <p:embed/>
                    <p:pic>
                      <p:nvPicPr>
                        <p:cNvPr id="0" name="Picture 8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738" y="1092200"/>
                          <a:ext cx="1504950" cy="730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7" name="Straight Arrow Connector 26"/>
            <p:cNvCxnSpPr>
              <a:endCxn id="19" idx="1"/>
            </p:cNvCxnSpPr>
            <p:nvPr/>
          </p:nvCxnSpPr>
          <p:spPr>
            <a:xfrm>
              <a:off x="1504867" y="1530245"/>
              <a:ext cx="1879482" cy="345992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5083175" y="1055688"/>
            <a:ext cx="3246438" cy="958850"/>
            <a:chOff x="5083182" y="1055688"/>
            <a:chExt cx="3246431" cy="958638"/>
          </a:xfrm>
        </p:grpSpPr>
        <p:sp>
          <p:nvSpPr>
            <p:cNvPr id="20" name="Oval 19"/>
            <p:cNvSpPr/>
            <p:nvPr/>
          </p:nvSpPr>
          <p:spPr>
            <a:xfrm>
              <a:off x="5083182" y="1895289"/>
              <a:ext cx="119063" cy="11903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aphicFrame>
          <p:nvGraphicFramePr>
            <p:cNvPr id="19458" name="Object 4"/>
            <p:cNvGraphicFramePr>
              <a:graphicFrameLocks noChangeAspect="1"/>
            </p:cNvGraphicFramePr>
            <p:nvPr/>
          </p:nvGraphicFramePr>
          <p:xfrm>
            <a:off x="7054850" y="1055688"/>
            <a:ext cx="1274763" cy="619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624" name="Equation" r:id="rId7" imgW="444114" imgH="215713" progId="Equation.3">
                    <p:embed/>
                  </p:oleObj>
                </mc:Choice>
                <mc:Fallback>
                  <p:oleObj name="Equation" r:id="rId7" imgW="444114" imgH="215713" progId="Equation.3">
                    <p:embed/>
                    <p:pic>
                      <p:nvPicPr>
                        <p:cNvPr id="0" name="Picture 8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54850" y="1055688"/>
                          <a:ext cx="1274763" cy="6191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1" name="Straight Arrow Connector 30"/>
            <p:cNvCxnSpPr>
              <a:endCxn id="20" idx="5"/>
            </p:cNvCxnSpPr>
            <p:nvPr/>
          </p:nvCxnSpPr>
          <p:spPr>
            <a:xfrm rot="10800000" flipV="1">
              <a:off x="5184782" y="1347723"/>
              <a:ext cx="1906584" cy="649143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469" name="Rectangle 23"/>
          <p:cNvSpPr>
            <a:spLocks noChangeArrowheads="1"/>
          </p:cNvSpPr>
          <p:nvPr/>
        </p:nvSpPr>
        <p:spPr bwMode="auto">
          <a:xfrm>
            <a:off x="600075" y="4926013"/>
            <a:ext cx="85439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To </a:t>
            </a:r>
            <a:r>
              <a:rPr lang="en-US" sz="2400" b="1">
                <a:solidFill>
                  <a:srgbClr val="000000"/>
                </a:solidFill>
              </a:rPr>
              <a:t>compute </a:t>
            </a:r>
            <a:r>
              <a:rPr lang="en-US" sz="2400">
                <a:solidFill>
                  <a:srgbClr val="000000"/>
                </a:solidFill>
              </a:rPr>
              <a:t>the</a:t>
            </a:r>
            <a:r>
              <a:rPr lang="en-US" sz="2400" b="1">
                <a:solidFill>
                  <a:srgbClr val="000000"/>
                </a:solidFill>
              </a:rPr>
              <a:t> </a:t>
            </a:r>
            <a:r>
              <a:rPr lang="en-US" sz="2400">
                <a:solidFill>
                  <a:srgbClr val="000000"/>
                </a:solidFill>
              </a:rPr>
              <a:t>homography given pairs of corresponding points in the images, we need to set up an equation where the parameters of </a:t>
            </a:r>
            <a:r>
              <a:rPr lang="en-US" sz="2400" b="1">
                <a:solidFill>
                  <a:srgbClr val="000000"/>
                </a:solidFill>
              </a:rPr>
              <a:t>H</a:t>
            </a:r>
            <a:r>
              <a:rPr lang="en-US" sz="2400">
                <a:solidFill>
                  <a:srgbClr val="000000"/>
                </a:solidFill>
              </a:rPr>
              <a:t> are the unknowns…</a:t>
            </a:r>
          </a:p>
        </p:txBody>
      </p:sp>
      <p:sp>
        <p:nvSpPr>
          <p:cNvPr id="26" name="Oval 25"/>
          <p:cNvSpPr/>
          <p:nvPr/>
        </p:nvSpPr>
        <p:spPr>
          <a:xfrm>
            <a:off x="5338763" y="2041525"/>
            <a:ext cx="119062" cy="11906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9460" name="Object 6"/>
          <p:cNvGraphicFramePr>
            <a:graphicFrameLocks noChangeAspect="1"/>
          </p:cNvGraphicFramePr>
          <p:nvPr/>
        </p:nvGraphicFramePr>
        <p:xfrm>
          <a:off x="7237413" y="1968500"/>
          <a:ext cx="13462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25" name="Equation" r:id="rId9" imgW="469696" imgH="215806" progId="Equation.3">
                  <p:embed/>
                </p:oleObj>
              </mc:Choice>
              <mc:Fallback>
                <p:oleObj name="Equation" r:id="rId9" imgW="469696" imgH="215806" progId="Equation.3">
                  <p:embed/>
                  <p:pic>
                    <p:nvPicPr>
                      <p:cNvPr id="0" name="Picture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7413" y="1968500"/>
                        <a:ext cx="1346200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Straight Arrow Connector 28"/>
          <p:cNvCxnSpPr>
            <a:endCxn id="26" idx="5"/>
          </p:cNvCxnSpPr>
          <p:nvPr/>
        </p:nvCxnSpPr>
        <p:spPr>
          <a:xfrm rot="10800000">
            <a:off x="5440363" y="2143125"/>
            <a:ext cx="1797050" cy="190500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461" name="Object 7"/>
          <p:cNvGraphicFramePr>
            <a:graphicFrameLocks noChangeAspect="1"/>
          </p:cNvGraphicFramePr>
          <p:nvPr/>
        </p:nvGraphicFramePr>
        <p:xfrm>
          <a:off x="122238" y="2189163"/>
          <a:ext cx="13462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26" name="Equation" r:id="rId11" imgW="469696" imgH="215806" progId="Equation.3">
                  <p:embed/>
                </p:oleObj>
              </mc:Choice>
              <mc:Fallback>
                <p:oleObj name="Equation" r:id="rId11" imgW="469696" imgH="215806" progId="Equation.3">
                  <p:embed/>
                  <p:pic>
                    <p:nvPicPr>
                      <p:cNvPr id="0" name="Picture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38" y="2189163"/>
                        <a:ext cx="1346200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Oval 34"/>
          <p:cNvSpPr/>
          <p:nvPr/>
        </p:nvSpPr>
        <p:spPr>
          <a:xfrm>
            <a:off x="3686175" y="1958975"/>
            <a:ext cx="119063" cy="11906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1468438" y="2151063"/>
            <a:ext cx="2300287" cy="373062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4" name="TextBox 41"/>
          <p:cNvSpPr txBox="1">
            <a:spLocks noChangeArrowheads="1"/>
          </p:cNvSpPr>
          <p:nvPr/>
        </p:nvSpPr>
        <p:spPr bwMode="auto">
          <a:xfrm rot="5400000">
            <a:off x="667544" y="3024981"/>
            <a:ext cx="58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19475" name="TextBox 42"/>
          <p:cNvSpPr txBox="1">
            <a:spLocks noChangeArrowheads="1"/>
          </p:cNvSpPr>
          <p:nvPr/>
        </p:nvSpPr>
        <p:spPr bwMode="auto">
          <a:xfrm rot="5400000">
            <a:off x="7600157" y="2842419"/>
            <a:ext cx="584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…</a:t>
            </a:r>
          </a:p>
        </p:txBody>
      </p:sp>
      <p:graphicFrame>
        <p:nvGraphicFramePr>
          <p:cNvPr id="19462" name="Object 8"/>
          <p:cNvGraphicFramePr>
            <a:graphicFrameLocks noChangeAspect="1"/>
          </p:cNvGraphicFramePr>
          <p:nvPr/>
        </p:nvGraphicFramePr>
        <p:xfrm>
          <a:off x="153988" y="3667125"/>
          <a:ext cx="1382712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27" name="Equation" r:id="rId13" imgW="482391" imgH="228501" progId="Equation.3">
                  <p:embed/>
                </p:oleObj>
              </mc:Choice>
              <mc:Fallback>
                <p:oleObj name="Equation" r:id="rId13" imgW="482391" imgH="228501" progId="Equation.3">
                  <p:embed/>
                  <p:pic>
                    <p:nvPicPr>
                      <p:cNvPr id="0" name="Picture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88" y="3667125"/>
                        <a:ext cx="1382712" cy="65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3" name="Object 9"/>
          <p:cNvGraphicFramePr>
            <a:graphicFrameLocks noChangeAspect="1"/>
          </p:cNvGraphicFramePr>
          <p:nvPr/>
        </p:nvGraphicFramePr>
        <p:xfrm>
          <a:off x="7273925" y="3648075"/>
          <a:ext cx="1382713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28" name="Equation" r:id="rId15" imgW="482391" imgH="228501" progId="Equation.3">
                  <p:embed/>
                </p:oleObj>
              </mc:Choice>
              <mc:Fallback>
                <p:oleObj name="Equation" r:id="rId15" imgW="482391" imgH="228501" progId="Equation.3">
                  <p:embed/>
                  <p:pic>
                    <p:nvPicPr>
                      <p:cNvPr id="0" name="Picture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3925" y="3648075"/>
                        <a:ext cx="1382713" cy="65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Oval 43"/>
          <p:cNvSpPr/>
          <p:nvPr/>
        </p:nvSpPr>
        <p:spPr>
          <a:xfrm>
            <a:off x="2928938" y="3684588"/>
            <a:ext cx="119062" cy="119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562475" y="3757613"/>
            <a:ext cx="119063" cy="119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7" name="Straight Arrow Connector 46"/>
          <p:cNvCxnSpPr>
            <a:endCxn id="44" idx="2"/>
          </p:cNvCxnSpPr>
          <p:nvPr/>
        </p:nvCxnSpPr>
        <p:spPr>
          <a:xfrm flipV="1">
            <a:off x="1504950" y="3743325"/>
            <a:ext cx="1423988" cy="233363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10800000">
            <a:off x="4791075" y="3830638"/>
            <a:ext cx="2300288" cy="50800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77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Solving for homographies</a:t>
            </a:r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895600"/>
            <a:ext cx="7848600" cy="3810000"/>
          </a:xfrm>
        </p:spPr>
        <p:txBody>
          <a:bodyPr/>
          <a:lstStyle/>
          <a:p>
            <a:pPr marL="0" indent="0"/>
            <a:r>
              <a:rPr lang="en-US" sz="2000" dirty="0" smtClean="0"/>
              <a:t>Defined up to a scale factor.</a:t>
            </a:r>
          </a:p>
          <a:p>
            <a:pPr marL="0" indent="0"/>
            <a:r>
              <a:rPr lang="en-US" sz="2000" dirty="0" smtClean="0"/>
              <a:t>Constrain </a:t>
            </a:r>
            <a:r>
              <a:rPr lang="en-US" sz="2000" dirty="0" err="1" smtClean="0"/>
              <a:t>Frobenius</a:t>
            </a:r>
            <a:r>
              <a:rPr lang="en-US" sz="2000" dirty="0" smtClean="0"/>
              <a:t> norm of H to be 1.</a:t>
            </a:r>
          </a:p>
          <a:p>
            <a:pPr marL="0" indent="0"/>
            <a:endParaRPr lang="en-US" sz="2000" dirty="0" smtClean="0"/>
          </a:p>
          <a:p>
            <a:pPr marL="0" indent="0"/>
            <a:r>
              <a:rPr lang="en-US" sz="2000" dirty="0" smtClean="0"/>
              <a:t>Problem to be solved:</a:t>
            </a:r>
          </a:p>
          <a:p>
            <a:pPr marL="0" indent="0"/>
            <a:endParaRPr lang="en-US" sz="2000" b="1" dirty="0" smtClean="0"/>
          </a:p>
          <a:p>
            <a:pPr marL="0" indent="0"/>
            <a:endParaRPr lang="en-US" sz="2000" b="1" dirty="0"/>
          </a:p>
          <a:p>
            <a:pPr marL="0" indent="0"/>
            <a:endParaRPr lang="en-US" sz="2000" b="1" dirty="0" smtClean="0"/>
          </a:p>
          <a:p>
            <a:pPr marL="0" indent="0"/>
            <a:r>
              <a:rPr lang="en-US" sz="2000" dirty="0" smtClean="0"/>
              <a:t>where vector of unknowns h = [</a:t>
            </a:r>
            <a:r>
              <a:rPr lang="en-US" sz="2000" i="1" dirty="0" smtClean="0"/>
              <a:t>h</a:t>
            </a:r>
            <a:r>
              <a:rPr lang="en-US" sz="2000" i="1" baseline="-25000" dirty="0" smtClean="0"/>
              <a:t>00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01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02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10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11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12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20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21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22</a:t>
            </a:r>
            <a:r>
              <a:rPr lang="en-US" sz="2000" dirty="0" smtClean="0"/>
              <a:t>]</a:t>
            </a:r>
            <a:r>
              <a:rPr lang="en-US" sz="2000" baseline="30000" dirty="0" smtClean="0"/>
              <a:t>T</a:t>
            </a:r>
            <a:endParaRPr lang="en-US" sz="2000" dirty="0" smtClean="0"/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>
            <p:extLst/>
          </p:nvPr>
        </p:nvGraphicFramePr>
        <p:xfrm>
          <a:off x="2362200" y="1370013"/>
          <a:ext cx="3475038" cy="150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26" name="Equation" r:id="rId4" imgW="1638000" imgH="711000" progId="Equation.3">
                  <p:embed/>
                </p:oleObj>
              </mc:Choice>
              <mc:Fallback>
                <p:oleObj name="Equation" r:id="rId4" imgW="163800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370013"/>
                        <a:ext cx="3475038" cy="150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3386138" y="912813"/>
            <a:ext cx="120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</a:rPr>
              <a:t>p</a:t>
            </a:r>
            <a:r>
              <a:rPr lang="en-US" sz="2400" b="1" dirty="0">
                <a:solidFill>
                  <a:srgbClr val="000000"/>
                </a:solidFill>
              </a:rPr>
              <a:t>’</a:t>
            </a:r>
            <a:r>
              <a:rPr lang="en-US" sz="2400" dirty="0">
                <a:solidFill>
                  <a:srgbClr val="000000"/>
                </a:solidFill>
              </a:rPr>
              <a:t> = </a:t>
            </a:r>
            <a:r>
              <a:rPr lang="en-US" sz="2400" b="1" dirty="0">
                <a:solidFill>
                  <a:srgbClr val="000000"/>
                </a:solidFill>
              </a:rPr>
              <a:t>Hp</a:t>
            </a:r>
          </a:p>
        </p:txBody>
      </p:sp>
      <p:graphicFrame>
        <p:nvGraphicFramePr>
          <p:cNvPr id="20483" name="Object 3"/>
          <p:cNvGraphicFramePr>
            <a:graphicFrameLocks noGrp="1" noChangeAspect="1"/>
          </p:cNvGraphicFramePr>
          <p:nvPr>
            <p:ph sz="half" idx="2"/>
            <p:extLst/>
          </p:nvPr>
        </p:nvGraphicFramePr>
        <p:xfrm>
          <a:off x="3659778" y="4217390"/>
          <a:ext cx="1865720" cy="1283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27" name="Equation" r:id="rId6" imgW="812520" imgH="558720" progId="Equation.3">
                  <p:embed/>
                </p:oleObj>
              </mc:Choice>
              <mc:Fallback>
                <p:oleObj name="Equation" r:id="rId6" imgW="812520" imgH="55872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9778" y="4217390"/>
                        <a:ext cx="1865720" cy="12838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6550223"/>
            <a:ext cx="533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Adapted from Devi Parikh</a:t>
            </a:r>
            <a:endParaRPr lang="en-US" sz="1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3C75FB-2373-4000-8620-B9B5F50B3A7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dirty="0"/>
          </a:p>
        </p:txBody>
      </p:sp>
      <p:graphicFrame>
        <p:nvGraphicFramePr>
          <p:cNvPr id="11" name="Object 3"/>
          <p:cNvGraphicFramePr>
            <a:graphicFrameLocks noChangeAspect="1"/>
          </p:cNvGraphicFramePr>
          <p:nvPr>
            <p:extLst/>
          </p:nvPr>
        </p:nvGraphicFramePr>
        <p:xfrm>
          <a:off x="3733800" y="5035748"/>
          <a:ext cx="544194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28" name="Equation" r:id="rId8" imgW="215640" imgH="152280" progId="Equation.3">
                  <p:embed/>
                </p:oleObj>
              </mc:Choice>
              <mc:Fallback>
                <p:oleObj name="Equation" r:id="rId8" imgW="215640" imgH="15228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5035748"/>
                        <a:ext cx="544194" cy="3492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4960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build="p"/>
      <p:bldP spid="2048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Solving for homographies</a:t>
            </a: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>
            <p:extLst/>
          </p:nvPr>
        </p:nvGraphicFramePr>
        <p:xfrm>
          <a:off x="3034864" y="1081697"/>
          <a:ext cx="2680136" cy="1128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52" name="Equation" r:id="rId4" imgW="1688760" imgH="711000" progId="Equation.3">
                  <p:embed/>
                </p:oleObj>
              </mc:Choice>
              <mc:Fallback>
                <p:oleObj name="Equation" r:id="rId4" imgW="168876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4864" y="1081697"/>
                        <a:ext cx="2680136" cy="112810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143000" y="2599281"/>
            <a:ext cx="2453449" cy="1005840"/>
            <a:chOff x="3192780" y="2487429"/>
            <a:chExt cx="2552700" cy="1046530"/>
          </a:xfrm>
        </p:grpSpPr>
        <p:pic>
          <p:nvPicPr>
            <p:cNvPr id="407579" name="Picture 27" descr="http://latex.codecogs.com/gif.latex?%5Cdpi%7B150%7D%20wx_i%27%3Dh_%7B00%7Dx_i%20&amp;plus;%20h_%7B01%7Dy_i%20&amp;plus;%20h_%7B02%7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780" y="2487429"/>
              <a:ext cx="2552700" cy="247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7581" name="Picture 29" descr="http://latex.codecogs.com/gif.latex?%5Cdpi%7B150%7D%20wy_i%27%3Dh_%7B10%7Dx_i%20&amp;plus;%20h_%7B11%7Dy_i%20&amp;plus;%20h_%7B12%7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1830" y="2905919"/>
              <a:ext cx="2533650" cy="247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7583" name="Picture 31" descr="http://latex.codecogs.com/gif.latex?%5Cdpi%7B150%7D%20w%3Dh_%7B20%7Dx_i%20&amp;plus;%20h_%7B21%7Dy_i%20&amp;plus;%20h_%7B22%7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2805" y="3324409"/>
              <a:ext cx="2352675" cy="209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5377211" y="2492654"/>
            <a:ext cx="2428875" cy="1255712"/>
            <a:chOff x="5419725" y="2368179"/>
            <a:chExt cx="2428875" cy="1255712"/>
          </a:xfrm>
        </p:grpSpPr>
        <p:pic>
          <p:nvPicPr>
            <p:cNvPr id="12" name="Picture 46" descr="http://latex.codecogs.com/gif.latex?%5Cdpi%7B150%7D%20x_i%27%20%3D%20%5Cfrac%7Bh_%7B00%7Dx_i&amp;plus;h_%7B01%7Dy_i&amp;plus;h_%7B02%7D%7D%7Bh_%7B20%7Dx_i&amp;plus;h_%7B21%7Dy_i&amp;plus;h_%7B22%7D%7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9725" y="2368179"/>
              <a:ext cx="2428875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8" descr="http://latex.codecogs.com/gif.latex?%5Cdpi%7B150%7D%20y_i%27%20%3D%20%5Cfrac%7Bh_%7B10%7Dx_i&amp;plus;h_%7B11%7Dy_i&amp;plus;h_%7B12%7D%7D%7Bh_%7B20%7Dx_i&amp;plus;h_%7B21%7Dy_i&amp;plus;h_%7B22%7D%7D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8775" y="3090491"/>
              <a:ext cx="2409825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5396261" y="4226655"/>
            <a:ext cx="2809875" cy="1255712"/>
            <a:chOff x="5334000" y="4191000"/>
            <a:chExt cx="2809875" cy="1255712"/>
          </a:xfrm>
        </p:grpSpPr>
        <p:pic>
          <p:nvPicPr>
            <p:cNvPr id="57349" name="Picture 5" descr="http://latex.codecogs.com/gif.latex?%5Cdpi%7B150%7D%20y_i%27%20%3D%20%5Cfrac%7Bkh_%7B10%7Dx_i&amp;plus;kh_%7B11%7Dy_i&amp;plus;kh_%7B12%7D%7D%7Bkh_%7B20%7Dx_i&amp;plus;kh_%7B21%7Dy_i&amp;plus;kh_%7B22%7D%7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3050" y="4913312"/>
              <a:ext cx="2790825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351" name="Picture 7" descr="http://latex.codecogs.com/gif.latex?%5Cdpi%7B150%7D%20x_i%27%20%3D%20%5Cfrac%7Bkh_%7B00%7Dx_i&amp;plus;kh_%7B01%7Dy_i&amp;plus;kh_%7B02%7D%7D%7Bkh_%7B20%7Dx_i&amp;plus;kh_%7B21%7Dy_i&amp;plus;kh_%7B22%7D%7D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4191000"/>
              <a:ext cx="2809875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685800" y="4115847"/>
            <a:ext cx="44717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There are 9 </a:t>
            </a:r>
            <a:r>
              <a:rPr lang="en-US" dirty="0" smtClean="0"/>
              <a:t>variables </a:t>
            </a:r>
            <a:r>
              <a:rPr lang="en-US" i="1" dirty="0" smtClean="0"/>
              <a:t>h</a:t>
            </a:r>
            <a:r>
              <a:rPr lang="en-US" i="1" baseline="-25000" dirty="0" smtClean="0"/>
              <a:t>00</a:t>
            </a:r>
            <a:r>
              <a:rPr lang="en-US" i="1" dirty="0" smtClean="0"/>
              <a:t>,…,h</a:t>
            </a:r>
            <a:r>
              <a:rPr lang="en-US" i="1" baseline="-25000" dirty="0" smtClean="0"/>
              <a:t>22</a:t>
            </a:r>
            <a:r>
              <a:rPr lang="en-US" dirty="0" smtClean="0"/>
              <a:t>.</a:t>
            </a:r>
          </a:p>
          <a:p>
            <a:r>
              <a:rPr lang="en-US" dirty="0" smtClean="0"/>
              <a:t>Are </a:t>
            </a:r>
            <a:r>
              <a:rPr lang="en-US" dirty="0"/>
              <a:t>there 9 </a:t>
            </a:r>
            <a:r>
              <a:rPr lang="en-US" dirty="0" smtClean="0"/>
              <a:t>degrees of freedom?</a:t>
            </a:r>
          </a:p>
          <a:p>
            <a:endParaRPr lang="en-US" dirty="0"/>
          </a:p>
          <a:p>
            <a:r>
              <a:rPr lang="en-US" dirty="0"/>
              <a:t>No. </a:t>
            </a:r>
            <a:r>
              <a:rPr lang="en-US" dirty="0" smtClean="0"/>
              <a:t> We </a:t>
            </a:r>
            <a:r>
              <a:rPr lang="en-US" dirty="0"/>
              <a:t>can multiply all </a:t>
            </a:r>
            <a:r>
              <a:rPr lang="en-US" i="1" dirty="0"/>
              <a:t>h</a:t>
            </a:r>
            <a:r>
              <a:rPr lang="en-US" i="1" baseline="-25000" dirty="0"/>
              <a:t>ij</a:t>
            </a:r>
            <a:r>
              <a:rPr lang="en-US" dirty="0"/>
              <a:t> by nonzero </a:t>
            </a:r>
            <a:r>
              <a:rPr lang="en-US" dirty="0" smtClean="0"/>
              <a:t>scalar </a:t>
            </a:r>
            <a:r>
              <a:rPr lang="en-US" i="1" dirty="0" smtClean="0"/>
              <a:t>k</a:t>
            </a:r>
            <a:r>
              <a:rPr lang="en-US" dirty="0" smtClean="0"/>
              <a:t> without </a:t>
            </a:r>
            <a:r>
              <a:rPr lang="en-US" dirty="0"/>
              <a:t>changing the </a:t>
            </a:r>
            <a:r>
              <a:rPr lang="en-US" dirty="0" smtClean="0"/>
              <a:t>equations:</a:t>
            </a:r>
            <a:endParaRPr lang="en-US" dirty="0"/>
          </a:p>
        </p:txBody>
      </p:sp>
      <p:sp>
        <p:nvSpPr>
          <p:cNvPr id="6" name="Up-Down Arrow 5"/>
          <p:cNvSpPr/>
          <p:nvPr/>
        </p:nvSpPr>
        <p:spPr bwMode="auto">
          <a:xfrm>
            <a:off x="6790279" y="3821044"/>
            <a:ext cx="228600" cy="340455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2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Enforcing </a:t>
            </a:r>
            <a:r>
              <a:rPr lang="en-US" dirty="0"/>
              <a:t>8 DOF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One approach: set </a:t>
            </a:r>
            <a:r>
              <a:rPr lang="en-US" i="1" dirty="0" smtClean="0"/>
              <a:t>h</a:t>
            </a:r>
            <a:r>
              <a:rPr lang="en-US" i="1" baseline="-25000" dirty="0" smtClean="0"/>
              <a:t>22</a:t>
            </a:r>
            <a:r>
              <a:rPr lang="en-US" dirty="0" smtClean="0"/>
              <a:t> = 1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Second approach</a:t>
            </a:r>
            <a:r>
              <a:rPr lang="en-US" dirty="0"/>
              <a:t>: </a:t>
            </a:r>
            <a:r>
              <a:rPr lang="en-US" dirty="0" smtClean="0"/>
              <a:t>impose unit vector constraint</a:t>
            </a:r>
            <a:endParaRPr lang="en-US" dirty="0"/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066800" y="2019300"/>
            <a:ext cx="7010400" cy="723900"/>
            <a:chOff x="1066800" y="2019300"/>
            <a:chExt cx="7010400" cy="723900"/>
          </a:xfrm>
        </p:grpSpPr>
        <p:pic>
          <p:nvPicPr>
            <p:cNvPr id="60420" name="Picture 4" descr="http://latex.codecogs.com/gif.latex?%5Cdpi%7B200%7D%20x_i%27%20%3D%20%5Cfrac%7Bh_%7B00%7Dx_i&amp;plus;h_%7B01%7Dy_i&amp;plus;h_%7B02%7D%7D%7Bh_%7B20%7Dx_i&amp;plus;h_%7B21%7Dy_i&amp;plus;1%7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019300"/>
              <a:ext cx="3238500" cy="72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426" name="Picture 10" descr="http://latex.codecogs.com/gif.latex?%5Cdpi%7B200%7D%20y_i%27%20%3D%20%5Cfrac%7Bh_%7B10%7Dx_i&amp;plus;h_%7B11%7Dy_i&amp;plus;h_%7B12%7D%7D%7Bh_%7B20%7Dx_i&amp;plus;h_%7B21%7Dy_i&amp;plus;1%7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7275" y="2019300"/>
              <a:ext cx="3209925" cy="72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1029746" y="4220233"/>
            <a:ext cx="7047454" cy="1342367"/>
            <a:chOff x="1029746" y="4220233"/>
            <a:chExt cx="7047454" cy="1342367"/>
          </a:xfrm>
        </p:grpSpPr>
        <p:pic>
          <p:nvPicPr>
            <p:cNvPr id="60422" name="Picture 6" descr="http://latex.codecogs.com/gif.latex?%5Cdpi%7B200%7D%20x_i%27%20%3D%20%5Cfrac%7Bh_%7B00%7Dx_i&amp;plus;h_%7B01%7Dy_i&amp;plus;h_%7B02%7D%7D%7Bh_%7B20%7Dx_i&amp;plus;h_%7B21%7Dy_i&amp;plus;h_%7B22%7D%7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4220233"/>
              <a:ext cx="3238500" cy="72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424" name="Picture 8" descr="http://latex.codecogs.com/gif.latex?%5Cdpi%7B200%7D%20y_i%27%20%3D%20%5Cfrac%7Bh_%7B10%7Dx_i&amp;plus;h_%7B11%7Dy_i&amp;plus;h_%7B12%7D%7D%7Bh_%7B20%7Dx_i&amp;plus;h_%7B21%7Dy_i&amp;plus;h_%7B22%7D%7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7275" y="4220233"/>
              <a:ext cx="3209925" cy="72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430" name="Picture 14" descr="http://latex.codecogs.com/gif.latex?%5Cdpi%7B150%7D%20h_%7B00%7D%5E2&amp;plus;h_%7B01%7D%5E2&amp;plus;h_%7B02%7D%5E2&amp;plus;h_%7B10%7D%5E2&amp;plus;h_%7B11%7D%5E2&amp;plus;h_%7B12%7D%5E2&amp;plus;h_%7B20%7D%5E2&amp;plus;h_%7B21%7D%5E2&amp;plus;h_%7B22%7D%5E2%3D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8875" y="5239821"/>
              <a:ext cx="5495925" cy="276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029746" y="5193268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dirty="0" smtClean="0"/>
                <a:t>Subject to: 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855720" y="2381250"/>
            <a:ext cx="4206240" cy="434673"/>
            <a:chOff x="3855720" y="2381250"/>
            <a:chExt cx="4206240" cy="434673"/>
          </a:xfrm>
        </p:grpSpPr>
        <p:sp>
          <p:nvSpPr>
            <p:cNvPr id="5" name="Oval 4"/>
            <p:cNvSpPr>
              <a:spLocks noChangeAspect="1"/>
            </p:cNvSpPr>
            <p:nvPr/>
          </p:nvSpPr>
          <p:spPr bwMode="auto">
            <a:xfrm>
              <a:off x="3855720" y="2381250"/>
              <a:ext cx="411480" cy="411480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 bwMode="auto">
            <a:xfrm>
              <a:off x="7650480" y="2404443"/>
              <a:ext cx="411480" cy="411480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19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/>
              <a:t>Solving for </a:t>
            </a:r>
            <a:r>
              <a:rPr lang="en-US" dirty="0" err="1"/>
              <a:t>homographies</a:t>
            </a:r>
            <a:endParaRPr lang="en-US" dirty="0"/>
          </a:p>
        </p:txBody>
      </p:sp>
      <p:pic>
        <p:nvPicPr>
          <p:cNvPr id="10245" name="Picture 5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87788"/>
            <a:ext cx="4579938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3" y="4708525"/>
            <a:ext cx="5173662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2"/>
          <p:cNvGraphicFramePr>
            <a:graphicFrameLocks noChangeAspect="1"/>
          </p:cNvGraphicFramePr>
          <p:nvPr>
            <p:extLst/>
          </p:nvPr>
        </p:nvGraphicFramePr>
        <p:xfrm>
          <a:off x="3034864" y="1081697"/>
          <a:ext cx="2680136" cy="1128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93" name="Equation" r:id="rId6" imgW="1688760" imgH="711000" progId="Equation.3">
                  <p:embed/>
                </p:oleObj>
              </mc:Choice>
              <mc:Fallback>
                <p:oleObj name="Equation" r:id="rId6" imgW="168876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4864" y="1081697"/>
                        <a:ext cx="2680136" cy="112810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3148207" y="2545874"/>
            <a:ext cx="2453449" cy="1005840"/>
            <a:chOff x="3192780" y="2487429"/>
            <a:chExt cx="2552700" cy="1046530"/>
          </a:xfrm>
        </p:grpSpPr>
        <p:pic>
          <p:nvPicPr>
            <p:cNvPr id="407579" name="Picture 27" descr="http://latex.codecogs.com/gif.latex?%5Cdpi%7B150%7D%20wx_i%27%3Dh_%7B00%7Dx_i%20&amp;plus;%20h_%7B01%7Dy_i%20&amp;plus;%20h_%7B02%7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780" y="2487429"/>
              <a:ext cx="2552700" cy="247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7581" name="Picture 29" descr="http://latex.codecogs.com/gif.latex?%5Cdpi%7B150%7D%20wy_i%27%3Dh_%7B10%7Dx_i%20&amp;plus;%20h_%7B11%7Dy_i%20&amp;plus;%20h_%7B12%7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1830" y="2905919"/>
              <a:ext cx="2533650" cy="247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7583" name="Picture 31" descr="http://latex.codecogs.com/gif.latex?%5Cdpi%7B150%7D%20w%3Dh_%7B20%7Dx_i%20&amp;plus;%20h_%7B21%7Dy_i%20&amp;plus;%20h_%7B22%7D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2805" y="3324409"/>
              <a:ext cx="2352675" cy="209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63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Solving for homographies</a:t>
            </a:r>
          </a:p>
        </p:txBody>
      </p:sp>
      <p:pic>
        <p:nvPicPr>
          <p:cNvPr id="11267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1127125"/>
            <a:ext cx="562292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4"/>
          <p:cNvSpPr>
            <a:spLocks/>
          </p:cNvSpPr>
          <p:nvPr/>
        </p:nvSpPr>
        <p:spPr bwMode="auto">
          <a:xfrm>
            <a:off x="3429000" y="3276600"/>
            <a:ext cx="3746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A</a:t>
            </a:r>
          </a:p>
        </p:txBody>
      </p:sp>
      <p:sp>
        <p:nvSpPr>
          <p:cNvPr id="11269" name="Rectangle 5"/>
          <p:cNvSpPr>
            <a:spLocks/>
          </p:cNvSpPr>
          <p:nvPr/>
        </p:nvSpPr>
        <p:spPr bwMode="auto">
          <a:xfrm>
            <a:off x="5954713" y="3276600"/>
            <a:ext cx="3397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h</a:t>
            </a:r>
          </a:p>
        </p:txBody>
      </p:sp>
      <p:sp>
        <p:nvSpPr>
          <p:cNvPr id="11270" name="Rectangle 6"/>
          <p:cNvSpPr>
            <a:spLocks/>
          </p:cNvSpPr>
          <p:nvPr/>
        </p:nvSpPr>
        <p:spPr bwMode="auto">
          <a:xfrm>
            <a:off x="6858000" y="3276600"/>
            <a:ext cx="3238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0</a:t>
            </a:r>
          </a:p>
        </p:txBody>
      </p:sp>
      <p:sp>
        <p:nvSpPr>
          <p:cNvPr id="11271" name="Rectangle 7"/>
          <p:cNvSpPr>
            <a:spLocks/>
          </p:cNvSpPr>
          <p:nvPr/>
        </p:nvSpPr>
        <p:spPr bwMode="auto">
          <a:xfrm>
            <a:off x="685800" y="4241800"/>
            <a:ext cx="78613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550"/>
              </a:spcBef>
            </a:pP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Defines a least squares problem:</a:t>
            </a:r>
          </a:p>
        </p:txBody>
      </p:sp>
      <p:grpSp>
        <p:nvGrpSpPr>
          <p:cNvPr id="11275" name="Group 11"/>
          <p:cNvGrpSpPr>
            <a:grpSpLocks/>
          </p:cNvGrpSpPr>
          <p:nvPr/>
        </p:nvGrpSpPr>
        <p:grpSpPr bwMode="auto">
          <a:xfrm>
            <a:off x="3276600" y="3587750"/>
            <a:ext cx="3943350" cy="309563"/>
            <a:chOff x="0" y="0"/>
            <a:chExt cx="2484" cy="195"/>
          </a:xfrm>
        </p:grpSpPr>
        <p:sp>
          <p:nvSpPr>
            <p:cNvPr id="11272" name="Rectangle 8"/>
            <p:cNvSpPr>
              <a:spLocks/>
            </p:cNvSpPr>
            <p:nvPr/>
          </p:nvSpPr>
          <p:spPr bwMode="auto">
            <a:xfrm>
              <a:off x="0" y="0"/>
              <a:ext cx="41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>
                  <a:solidFill>
                    <a:schemeClr val="tx1"/>
                  </a:solidFill>
                  <a:latin typeface="Arial Bold" charset="0"/>
                  <a:ea typeface="ＭＳ Ｐゴシック" charset="0"/>
                  <a:cs typeface="Arial Bold" charset="0"/>
                  <a:sym typeface="Arial Bold" charset="0"/>
                </a:rPr>
                <a:t>2n × 9</a:t>
              </a:r>
            </a:p>
          </p:txBody>
        </p:sp>
        <p:sp>
          <p:nvSpPr>
            <p:cNvPr id="11273" name="Rectangle 9"/>
            <p:cNvSpPr>
              <a:spLocks/>
            </p:cNvSpPr>
            <p:nvPr/>
          </p:nvSpPr>
          <p:spPr bwMode="auto">
            <a:xfrm>
              <a:off x="1714" y="3"/>
              <a:ext cx="15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>
                  <a:solidFill>
                    <a:schemeClr val="tx1"/>
                  </a:solidFill>
                  <a:latin typeface="Arial Bold" charset="0"/>
                  <a:ea typeface="ＭＳ Ｐゴシック" charset="0"/>
                  <a:cs typeface="Arial Bold" charset="0"/>
                  <a:sym typeface="Arial Bold" charset="0"/>
                </a:rPr>
                <a:t>9</a:t>
              </a:r>
            </a:p>
          </p:txBody>
        </p:sp>
        <p:sp>
          <p:nvSpPr>
            <p:cNvPr id="11274" name="Rectangle 10"/>
            <p:cNvSpPr>
              <a:spLocks/>
            </p:cNvSpPr>
            <p:nvPr/>
          </p:nvSpPr>
          <p:spPr bwMode="auto">
            <a:xfrm>
              <a:off x="2256" y="3"/>
              <a:ext cx="2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>
                  <a:solidFill>
                    <a:schemeClr val="tx1"/>
                  </a:solidFill>
                  <a:latin typeface="Arial Bold" charset="0"/>
                  <a:ea typeface="ＭＳ Ｐゴシック" charset="0"/>
                  <a:cs typeface="Arial Bold" charset="0"/>
                  <a:sym typeface="Arial Bold" charset="0"/>
                </a:rPr>
                <a:t>2n</a:t>
              </a:r>
            </a:p>
          </p:txBody>
        </p:sp>
      </p:grpSp>
      <p:sp>
        <p:nvSpPr>
          <p:cNvPr id="11276" name="Rectangle 12"/>
          <p:cNvSpPr>
            <a:spLocks/>
          </p:cNvSpPr>
          <p:nvPr/>
        </p:nvSpPr>
        <p:spPr bwMode="auto">
          <a:xfrm>
            <a:off x="228600" y="4699000"/>
            <a:ext cx="78613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782638" indent="-285750">
              <a:spcBef>
                <a:spcPts val="45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Since 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h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is only defined up to scale, solve for unit vector 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ĥ</a:t>
            </a:r>
          </a:p>
          <a:p>
            <a:pPr marL="782638" indent="-285750">
              <a:spcBef>
                <a:spcPts val="45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Solution: 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ĥ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= eigenvector of 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A</a:t>
            </a:r>
            <a:r>
              <a:rPr lang="en-US" sz="2000" baseline="30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T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A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with smallest eigenvalue</a:t>
            </a:r>
          </a:p>
          <a:p>
            <a:pPr marL="782638" indent="-285750">
              <a:spcBef>
                <a:spcPts val="45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Works with 4 or more points</a:t>
            </a:r>
          </a:p>
        </p:txBody>
      </p:sp>
      <p:pic>
        <p:nvPicPr>
          <p:cNvPr id="11277" name="Picture 13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8" y="4321175"/>
            <a:ext cx="24399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Object 3"/>
          <p:cNvGraphicFramePr>
            <a:graphicFrameLocks noChangeAspect="1"/>
          </p:cNvGraphicFramePr>
          <p:nvPr>
            <p:extLst/>
          </p:nvPr>
        </p:nvGraphicFramePr>
        <p:xfrm>
          <a:off x="7620000" y="4635500"/>
          <a:ext cx="1239837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72" name="Equation" r:id="rId6" imgW="799920" imgH="279360" progId="Equation.3">
                  <p:embed/>
                </p:oleObj>
              </mc:Choice>
              <mc:Fallback>
                <p:oleObj name="Equation" r:id="rId6" imgW="799920" imgH="27936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4635500"/>
                        <a:ext cx="1239837" cy="433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4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p" autoUpdateAnimBg="0"/>
      <p:bldP spid="11276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5" descr="perspecti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905000"/>
            <a:ext cx="1563688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Projective: # correspondences?</a:t>
            </a:r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14400" y="4267200"/>
            <a:ext cx="7696200" cy="1371600"/>
          </a:xfrm>
        </p:spPr>
        <p:txBody>
          <a:bodyPr/>
          <a:lstStyle/>
          <a:p>
            <a:r>
              <a:rPr lang="en-US" altLang="en-US" dirty="0" smtClean="0"/>
              <a:t>How many correspondences needed for projective?</a:t>
            </a:r>
          </a:p>
          <a:p>
            <a:endParaRPr lang="en-US" altLang="en-US" dirty="0" smtClean="0"/>
          </a:p>
        </p:txBody>
      </p:sp>
      <p:pic>
        <p:nvPicPr>
          <p:cNvPr id="75781" name="Picture 5" descr="HHHIMG_11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5782" name="Group 6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5801" name="Line 7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02" name="Line 8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783" name="Group 9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5799" name="Line 10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00" name="Line 11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5784" name="Text Box 12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/>
              <a:t>x</a:t>
            </a:r>
            <a:endParaRPr lang="en-US" altLang="en-US"/>
          </a:p>
        </p:txBody>
      </p:sp>
      <p:sp>
        <p:nvSpPr>
          <p:cNvPr id="75785" name="Text Box 13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/>
              <a:t>x’</a:t>
            </a:r>
            <a:endParaRPr lang="en-US" altLang="en-US"/>
          </a:p>
        </p:txBody>
      </p:sp>
      <p:sp>
        <p:nvSpPr>
          <p:cNvPr id="75786" name="Text Box 14"/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/>
              <a:t>T</a:t>
            </a:r>
            <a:r>
              <a:rPr lang="en-US" altLang="en-US"/>
              <a:t>(</a:t>
            </a:r>
            <a:r>
              <a:rPr lang="en-US" altLang="en-US" i="1"/>
              <a:t>x,y</a:t>
            </a:r>
            <a:r>
              <a:rPr lang="en-US" altLang="en-US"/>
              <a:t>)</a:t>
            </a:r>
          </a:p>
        </p:txBody>
      </p:sp>
      <p:sp>
        <p:nvSpPr>
          <p:cNvPr id="75787" name="Text Box 15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/>
              <a:t>y</a:t>
            </a:r>
            <a:endParaRPr lang="en-US" altLang="en-US"/>
          </a:p>
        </p:txBody>
      </p:sp>
      <p:sp>
        <p:nvSpPr>
          <p:cNvPr id="75788" name="Text Box 16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/>
              <a:t>y’</a:t>
            </a:r>
            <a:endParaRPr lang="en-US" altLang="en-US"/>
          </a:p>
        </p:txBody>
      </p:sp>
      <p:sp>
        <p:nvSpPr>
          <p:cNvPr id="761873" name="Oval 17"/>
          <p:cNvSpPr>
            <a:spLocks noChangeAspect="1" noChangeArrowheads="1"/>
          </p:cNvSpPr>
          <p:nvPr/>
        </p:nvSpPr>
        <p:spPr bwMode="auto">
          <a:xfrm>
            <a:off x="5672138" y="28194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61874" name="Oval 18"/>
          <p:cNvSpPr>
            <a:spLocks noChangeAspect="1" noChangeArrowheads="1"/>
          </p:cNvSpPr>
          <p:nvPr/>
        </p:nvSpPr>
        <p:spPr bwMode="auto">
          <a:xfrm>
            <a:off x="18621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5791" name="AutoShape 19"/>
          <p:cNvSpPr>
            <a:spLocks noChangeArrowheads="1"/>
          </p:cNvSpPr>
          <p:nvPr/>
        </p:nvSpPr>
        <p:spPr bwMode="auto">
          <a:xfrm>
            <a:off x="4392613" y="2195513"/>
            <a:ext cx="636587" cy="319087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ru-RU" altLang="en-US" i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75792" name="Text Box 20"/>
          <p:cNvSpPr txBox="1">
            <a:spLocks noChangeArrowheads="1"/>
          </p:cNvSpPr>
          <p:nvPr/>
        </p:nvSpPr>
        <p:spPr bwMode="auto">
          <a:xfrm>
            <a:off x="4495800" y="1766888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/>
              <a:t>?</a:t>
            </a:r>
          </a:p>
        </p:txBody>
      </p:sp>
      <p:sp>
        <p:nvSpPr>
          <p:cNvPr id="761877" name="Oval 21"/>
          <p:cNvSpPr>
            <a:spLocks noChangeAspect="1" noChangeArrowheads="1"/>
          </p:cNvSpPr>
          <p:nvPr/>
        </p:nvSpPr>
        <p:spPr bwMode="auto">
          <a:xfrm>
            <a:off x="5900738" y="18621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61878" name="Oval 22"/>
          <p:cNvSpPr>
            <a:spLocks noChangeAspect="1" noChangeArrowheads="1"/>
          </p:cNvSpPr>
          <p:nvPr/>
        </p:nvSpPr>
        <p:spPr bwMode="auto">
          <a:xfrm>
            <a:off x="1905000" y="15240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61879" name="Oval 23"/>
          <p:cNvSpPr>
            <a:spLocks noChangeAspect="1" noChangeArrowheads="1"/>
          </p:cNvSpPr>
          <p:nvPr/>
        </p:nvSpPr>
        <p:spPr bwMode="auto">
          <a:xfrm>
            <a:off x="7239000" y="28194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61880" name="Oval 24"/>
          <p:cNvSpPr>
            <a:spLocks noChangeAspect="1" noChangeArrowheads="1"/>
          </p:cNvSpPr>
          <p:nvPr/>
        </p:nvSpPr>
        <p:spPr bwMode="auto">
          <a:xfrm>
            <a:off x="39957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61882" name="Oval 26"/>
          <p:cNvSpPr>
            <a:spLocks noChangeAspect="1" noChangeArrowheads="1"/>
          </p:cNvSpPr>
          <p:nvPr/>
        </p:nvSpPr>
        <p:spPr bwMode="auto">
          <a:xfrm>
            <a:off x="7043738" y="18621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61883" name="Oval 27"/>
          <p:cNvSpPr>
            <a:spLocks noChangeAspect="1" noChangeArrowheads="1"/>
          </p:cNvSpPr>
          <p:nvPr/>
        </p:nvSpPr>
        <p:spPr bwMode="auto">
          <a:xfrm>
            <a:off x="4038600" y="15240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Source: </a:t>
            </a:r>
            <a:r>
              <a:rPr lang="en-US" sz="1200" dirty="0" err="1" smtClean="0">
                <a:solidFill>
                  <a:srgbClr val="000000"/>
                </a:solidFill>
              </a:rPr>
              <a:t>Alyosha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Efros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39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1873" grpId="0" animBg="1"/>
      <p:bldP spid="761874" grpId="0" animBg="1"/>
      <p:bldP spid="761877" grpId="0" animBg="1"/>
      <p:bldP spid="761878" grpId="0" animBg="1"/>
      <p:bldP spid="761879" grpId="0" animBg="1"/>
      <p:bldP spid="761880" grpId="0" animBg="1"/>
      <p:bldP spid="761882" grpId="0" animBg="1"/>
      <p:bldP spid="76188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Title 3"/>
          <p:cNvSpPr>
            <a:spLocks noGrp="1"/>
          </p:cNvSpPr>
          <p:nvPr>
            <p:ph type="title"/>
          </p:nvPr>
        </p:nvSpPr>
        <p:spPr>
          <a:xfrm>
            <a:off x="685800" y="-3175"/>
            <a:ext cx="7829461" cy="838200"/>
          </a:xfrm>
        </p:spPr>
        <p:txBody>
          <a:bodyPr/>
          <a:lstStyle/>
          <a:p>
            <a:r>
              <a:rPr lang="en-US" dirty="0" err="1" smtClean="0"/>
              <a:t>Homography</a:t>
            </a:r>
            <a:endParaRPr lang="en-US" dirty="0" smtClean="0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776913" y="4926013"/>
            <a:ext cx="3321050" cy="2300287"/>
            <a:chOff x="482544" y="1603350"/>
            <a:chExt cx="3321204" cy="2300319"/>
          </a:xfrm>
        </p:grpSpPr>
        <p:graphicFrame>
          <p:nvGraphicFramePr>
            <p:cNvPr id="18434" name="Object 2"/>
            <p:cNvGraphicFramePr>
              <a:graphicFrameLocks noChangeAspect="1"/>
            </p:cNvGraphicFramePr>
            <p:nvPr/>
          </p:nvGraphicFramePr>
          <p:xfrm>
            <a:off x="482544" y="1603350"/>
            <a:ext cx="3209265" cy="16180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519" name="Equation" r:id="rId4" imgW="1485720" imgH="583920" progId="Equation.3">
                    <p:embed/>
                  </p:oleObj>
                </mc:Choice>
                <mc:Fallback>
                  <p:oleObj name="Equation" r:id="rId4" imgW="1485720" imgH="5839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2544" y="1603350"/>
                          <a:ext cx="3209265" cy="161801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447" name="Text Box 20"/>
            <p:cNvSpPr txBox="1">
              <a:spLocks noChangeArrowheads="1"/>
            </p:cNvSpPr>
            <p:nvPr/>
          </p:nvSpPr>
          <p:spPr bwMode="auto">
            <a:xfrm>
              <a:off x="2236647" y="3117852"/>
              <a:ext cx="582729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18448" name="Text Box 21"/>
            <p:cNvSpPr txBox="1">
              <a:spLocks noChangeArrowheads="1"/>
            </p:cNvSpPr>
            <p:nvPr/>
          </p:nvSpPr>
          <p:spPr bwMode="auto">
            <a:xfrm>
              <a:off x="3221019" y="3044826"/>
              <a:ext cx="582729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18449" name="Text Box 22"/>
            <p:cNvSpPr txBox="1">
              <a:spLocks noChangeArrowheads="1"/>
            </p:cNvSpPr>
            <p:nvPr/>
          </p:nvSpPr>
          <p:spPr bwMode="auto">
            <a:xfrm>
              <a:off x="680065" y="3100383"/>
              <a:ext cx="642278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p’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</a:p>
          </p:txBody>
        </p:sp>
      </p:grpSp>
      <p:pic>
        <p:nvPicPr>
          <p:cNvPr id="18440" name="Picture 15" descr="wall.jpg"/>
          <p:cNvPicPr>
            <a:picLocks noChangeAspect="1"/>
          </p:cNvPicPr>
          <p:nvPr/>
        </p:nvPicPr>
        <p:blipFill>
          <a:blip r:embed="rId6"/>
          <a:srcRect l="49899" r="28003" b="47403"/>
          <a:stretch>
            <a:fillRect/>
          </a:stretch>
        </p:blipFill>
        <p:spPr bwMode="auto">
          <a:xfrm>
            <a:off x="4243388" y="1019175"/>
            <a:ext cx="24098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16" descr="wall.jpg"/>
          <p:cNvPicPr>
            <a:picLocks noChangeAspect="1"/>
          </p:cNvPicPr>
          <p:nvPr/>
        </p:nvPicPr>
        <p:blipFill>
          <a:blip r:embed="rId6"/>
          <a:srcRect l="27220" r="50101" b="47403"/>
          <a:stretch>
            <a:fillRect/>
          </a:stretch>
        </p:blipFill>
        <p:spPr bwMode="auto">
          <a:xfrm>
            <a:off x="1687513" y="1019175"/>
            <a:ext cx="24733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val 18"/>
          <p:cNvSpPr/>
          <p:nvPr/>
        </p:nvSpPr>
        <p:spPr>
          <a:xfrm>
            <a:off x="3367088" y="1858963"/>
            <a:ext cx="119062" cy="11906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083175" y="1895475"/>
            <a:ext cx="119063" cy="11906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22" name="Object 4"/>
          <p:cNvGraphicFramePr>
            <a:graphicFrameLocks noChangeAspect="1"/>
          </p:cNvGraphicFramePr>
          <p:nvPr/>
        </p:nvGraphicFramePr>
        <p:xfrm>
          <a:off x="6872288" y="1055688"/>
          <a:ext cx="1928812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20" name="Equation" r:id="rId7" imgW="914400" imgH="380880" progId="Equation.3">
                  <p:embed/>
                </p:oleObj>
              </mc:Choice>
              <mc:Fallback>
                <p:oleObj name="Equation" r:id="rId7" imgW="91440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2288" y="1055688"/>
                        <a:ext cx="1928812" cy="803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"/>
          <p:cNvGraphicFramePr>
            <a:graphicFrameLocks noChangeAspect="1"/>
          </p:cNvGraphicFramePr>
          <p:nvPr/>
        </p:nvGraphicFramePr>
        <p:xfrm>
          <a:off x="7091363" y="2043113"/>
          <a:ext cx="1565275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21" name="Equation" r:id="rId9" imgW="545760" imgH="215640" progId="Equation.3">
                  <p:embed/>
                </p:oleObj>
              </mc:Choice>
              <mc:Fallback>
                <p:oleObj name="Equation" r:id="rId9" imgW="5457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1363" y="2043113"/>
                        <a:ext cx="1565275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7"/>
          <p:cNvGraphicFramePr>
            <a:graphicFrameLocks noChangeAspect="1"/>
          </p:cNvGraphicFramePr>
          <p:nvPr/>
        </p:nvGraphicFramePr>
        <p:xfrm>
          <a:off x="336550" y="1092200"/>
          <a:ext cx="1203325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22" name="Equation" r:id="rId11" imgW="355320" imgH="215640" progId="Equation.3">
                  <p:embed/>
                </p:oleObj>
              </mc:Choice>
              <mc:Fallback>
                <p:oleObj name="Equation" r:id="rId11" imgW="3553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" y="1092200"/>
                        <a:ext cx="1203325" cy="730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Arrow Connector 26"/>
          <p:cNvCxnSpPr>
            <a:endCxn id="19" idx="1"/>
          </p:cNvCxnSpPr>
          <p:nvPr/>
        </p:nvCxnSpPr>
        <p:spPr>
          <a:xfrm>
            <a:off x="1504950" y="1530350"/>
            <a:ext cx="1879600" cy="34607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 flipV="1">
            <a:off x="5302250" y="1420813"/>
            <a:ext cx="1570038" cy="51117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23"/>
          <p:cNvSpPr>
            <a:spLocks noChangeArrowheads="1"/>
          </p:cNvSpPr>
          <p:nvPr/>
        </p:nvSpPr>
        <p:spPr bwMode="auto">
          <a:xfrm>
            <a:off x="-28575" y="5008563"/>
            <a:ext cx="577691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To </a:t>
            </a:r>
            <a:r>
              <a:rPr lang="en-US" sz="2400" b="1" dirty="0">
                <a:solidFill>
                  <a:srgbClr val="000000"/>
                </a:solidFill>
              </a:rPr>
              <a:t>apply</a:t>
            </a:r>
            <a:r>
              <a:rPr lang="en-US" sz="2400" dirty="0">
                <a:solidFill>
                  <a:srgbClr val="000000"/>
                </a:solidFill>
              </a:rPr>
              <a:t> a given </a:t>
            </a:r>
            <a:r>
              <a:rPr lang="en-US" sz="2400" dirty="0" err="1">
                <a:solidFill>
                  <a:srgbClr val="000000"/>
                </a:solidFill>
              </a:rPr>
              <a:t>homography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b="1" dirty="0">
                <a:solidFill>
                  <a:srgbClr val="000000"/>
                </a:solidFill>
              </a:rPr>
              <a:t>H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Compute </a:t>
            </a:r>
            <a:r>
              <a:rPr lang="en-US" sz="2000" b="1" dirty="0">
                <a:solidFill>
                  <a:srgbClr val="000000"/>
                </a:solidFill>
              </a:rPr>
              <a:t>p’</a:t>
            </a:r>
            <a:r>
              <a:rPr lang="en-US" sz="2000" dirty="0">
                <a:solidFill>
                  <a:srgbClr val="000000"/>
                </a:solidFill>
              </a:rPr>
              <a:t> = </a:t>
            </a:r>
            <a:r>
              <a:rPr lang="en-US" sz="2000" b="1" dirty="0" err="1">
                <a:solidFill>
                  <a:srgbClr val="000000"/>
                </a:solidFill>
              </a:rPr>
              <a:t>Hp</a:t>
            </a:r>
            <a:r>
              <a:rPr lang="en-US" sz="2000" b="1" dirty="0">
                <a:solidFill>
                  <a:srgbClr val="000000"/>
                </a:solidFill>
              </a:rPr>
              <a:t>   </a:t>
            </a:r>
            <a:r>
              <a:rPr lang="en-US" sz="2000" dirty="0">
                <a:solidFill>
                  <a:srgbClr val="000000"/>
                </a:solidFill>
              </a:rPr>
              <a:t>(regular matrix multiply)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Convert </a:t>
            </a:r>
            <a:r>
              <a:rPr lang="en-US" sz="2000" b="1" dirty="0">
                <a:solidFill>
                  <a:srgbClr val="000000"/>
                </a:solidFill>
              </a:rPr>
              <a:t>p’</a:t>
            </a:r>
            <a:r>
              <a:rPr lang="en-US" sz="2000" dirty="0">
                <a:solidFill>
                  <a:srgbClr val="000000"/>
                </a:solidFill>
              </a:rPr>
              <a:t> from homogeneous to </a:t>
            </a:r>
            <a:r>
              <a:rPr lang="en-US" sz="2000" dirty="0" smtClean="0">
                <a:solidFill>
                  <a:srgbClr val="000000"/>
                </a:solidFill>
              </a:rPr>
              <a:t>image </a:t>
            </a:r>
            <a:r>
              <a:rPr lang="en-US" sz="2000" dirty="0">
                <a:solidFill>
                  <a:srgbClr val="000000"/>
                </a:solidFill>
              </a:rPr>
              <a:t>coordinates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>
          <a:xfrm>
            <a:off x="7010400" y="6534150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327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Distinguished Lecture Series</a:t>
            </a:r>
          </a:p>
          <a:p>
            <a:r>
              <a:rPr lang="en-US" dirty="0" smtClean="0"/>
              <a:t>Prof. </a:t>
            </a:r>
            <a:r>
              <a:rPr lang="en-US" smtClean="0"/>
              <a:t>Alexei A. </a:t>
            </a:r>
            <a:r>
              <a:rPr lang="en-US" dirty="0" err="1" smtClean="0"/>
              <a:t>Efros</a:t>
            </a:r>
            <a:r>
              <a:rPr lang="en-US" dirty="0" smtClean="0"/>
              <a:t> from UC Berkeley</a:t>
            </a:r>
          </a:p>
          <a:p>
            <a:r>
              <a:rPr lang="en-US" dirty="0" smtClean="0"/>
              <a:t>5/11 (Thurs), 3 pm in Kemper 1127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22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warping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6946900" cy="1371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Given a coordinate transform and a source image </a:t>
            </a:r>
            <a:r>
              <a:rPr lang="en-US" i="1" dirty="0" err="1" smtClean="0"/>
              <a:t>f</a:t>
            </a:r>
            <a:r>
              <a:rPr lang="en-US" dirty="0" err="1" smtClean="0"/>
              <a:t>(</a:t>
            </a:r>
            <a:r>
              <a:rPr lang="en-US" i="1" dirty="0" err="1" smtClean="0"/>
              <a:t>x,y</a:t>
            </a:r>
            <a:r>
              <a:rPr lang="en-US" dirty="0" smtClean="0"/>
              <a:t>), how do we compute a transformed image </a:t>
            </a:r>
            <a:r>
              <a:rPr lang="en-US" i="1" dirty="0" err="1" smtClean="0"/>
              <a:t>g(x’,y</a:t>
            </a:r>
            <a:r>
              <a:rPr lang="en-US" i="1" dirty="0" smtClean="0"/>
              <a:t>’)</a:t>
            </a:r>
            <a:r>
              <a:rPr lang="en-US" b="1" dirty="0" smtClean="0"/>
              <a:t> </a:t>
            </a:r>
            <a:r>
              <a:rPr lang="en-US" dirty="0" smtClean="0"/>
              <a:t>=</a:t>
            </a:r>
            <a:r>
              <a:rPr lang="en-US" b="1" dirty="0" smtClean="0"/>
              <a:t> </a:t>
            </a:r>
            <a:r>
              <a:rPr lang="en-US" i="1" dirty="0" err="1" smtClean="0"/>
              <a:t>f</a:t>
            </a:r>
            <a:r>
              <a:rPr lang="en-US" dirty="0" err="1" smtClean="0"/>
              <a:t>(</a:t>
            </a:r>
            <a:r>
              <a:rPr lang="en-US" i="1" dirty="0" err="1" smtClean="0"/>
              <a:t>T</a:t>
            </a:r>
            <a:r>
              <a:rPr lang="en-US" dirty="0" err="1" smtClean="0"/>
              <a:t>(</a:t>
            </a:r>
            <a:r>
              <a:rPr lang="en-US" i="1" dirty="0" err="1" smtClean="0"/>
              <a:t>x,y</a:t>
            </a:r>
            <a:r>
              <a:rPr lang="en-US" dirty="0" smtClean="0"/>
              <a:t>))?</a:t>
            </a:r>
          </a:p>
        </p:txBody>
      </p:sp>
      <p:pic>
        <p:nvPicPr>
          <p:cNvPr id="68612" name="Picture 4" descr="HHHIMG_11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5" descr="rotat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68629" name="Line 7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30" name="Line 8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68627" name="Line 10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28" name="Line 11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8616" name="Text Box 12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7" name="Text Box 13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8" name="Rectangle 14"/>
          <p:cNvSpPr>
            <a:spLocks noChangeArrowheads="1"/>
          </p:cNvSpPr>
          <p:nvPr/>
        </p:nvSpPr>
        <p:spPr bwMode="auto">
          <a:xfrm>
            <a:off x="2225675" y="2819400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19" name="Rectangle 15"/>
          <p:cNvSpPr>
            <a:spLocks noChangeArrowheads="1"/>
          </p:cNvSpPr>
          <p:nvPr/>
        </p:nvSpPr>
        <p:spPr bwMode="auto">
          <a:xfrm>
            <a:off x="5791200" y="2835275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20" name="Freeform 16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2147483647 h 288"/>
              <a:gd name="T2" fmla="*/ 2147483647 w 2160"/>
              <a:gd name="T3" fmla="*/ 0 h 288"/>
              <a:gd name="T4" fmla="*/ 2147483647 w 2160"/>
              <a:gd name="T5" fmla="*/ 2147483647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21" name="Text Box 17"/>
          <p:cNvSpPr txBox="1">
            <a:spLocks noChangeArrowheads="1"/>
          </p:cNvSpPr>
          <p:nvPr/>
        </p:nvSpPr>
        <p:spPr bwMode="auto">
          <a:xfrm>
            <a:off x="4191000" y="25146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2" name="Text Box 18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3" name="Text Box 19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</a:rPr>
              <a:t>x’,y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’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4" name="Text Box 20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25" name="Text Box 21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26" name="Text Box 23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50703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Forward warping</a:t>
            </a: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r>
              <a:rPr lang="en-US" smtClean="0"/>
              <a:t>Send each pixel </a:t>
            </a:r>
            <a:r>
              <a:rPr lang="en-US" i="1" smtClean="0"/>
              <a:t>f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to its corresponding location </a:t>
            </a:r>
          </a:p>
          <a:p>
            <a:r>
              <a:rPr lang="en-US" smtClean="0"/>
              <a:t>           (</a:t>
            </a:r>
            <a:r>
              <a:rPr lang="en-US" i="1" smtClean="0"/>
              <a:t>x’,y’)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in the second image</a:t>
            </a:r>
          </a:p>
        </p:txBody>
      </p:sp>
      <p:pic>
        <p:nvPicPr>
          <p:cNvPr id="69638" name="Picture 6" descr="HHHIMG_1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7" descr="rotat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69654" name="Line 9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55" name="Line 10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69652" name="Line 1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53" name="Line 1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9642" name="Text Box 14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3" name="Text Box 15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7600" name="Freeform 16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504031202 h 288"/>
              <a:gd name="T2" fmla="*/ 2147483647 w 2160"/>
              <a:gd name="T3" fmla="*/ 0 h 288"/>
              <a:gd name="T4" fmla="*/ 2147483647 w 2160"/>
              <a:gd name="T5" fmla="*/ 504031202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5" name="Text Box 17"/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7602" name="Rectangle 18"/>
          <p:cNvSpPr>
            <a:spLocks noChangeArrowheads="1"/>
          </p:cNvSpPr>
          <p:nvPr/>
        </p:nvSpPr>
        <p:spPr bwMode="auto">
          <a:xfrm>
            <a:off x="685800" y="52578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lands “between” two pixels?</a:t>
            </a:r>
          </a:p>
        </p:txBody>
      </p:sp>
      <p:sp>
        <p:nvSpPr>
          <p:cNvPr id="69647" name="Oval 19"/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7604" name="Oval 20"/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9" name="Text Box 21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50" name="Text Box 22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51" name="Text Box 23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456617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600" grpId="0" animBg="1"/>
      <p:bldP spid="707602" grpId="0" autoUpdateAnimBg="0"/>
      <p:bldP spid="70760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70685" name="Line 3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6" name="Line 4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7" name="Line 5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8" name="Line 6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659" name="Text Box 7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660" name="Text Box 8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66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Forward warping</a:t>
            </a:r>
          </a:p>
        </p:txBody>
      </p:sp>
      <p:sp>
        <p:nvSpPr>
          <p:cNvPr id="70662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r>
              <a:rPr lang="en-US" smtClean="0"/>
              <a:t>Send each pixel </a:t>
            </a:r>
            <a:r>
              <a:rPr lang="en-US" i="1" smtClean="0"/>
              <a:t>f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to its corresponding location </a:t>
            </a:r>
          </a:p>
          <a:p>
            <a:r>
              <a:rPr lang="en-US" smtClean="0"/>
              <a:t>           (</a:t>
            </a:r>
            <a:r>
              <a:rPr lang="en-US" i="1" smtClean="0"/>
              <a:t>x’,y’)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in the second image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0683" name="Line 1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4" name="Line 1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0681" name="Line 1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2" name="Line 1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665" name="Text Box 1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6" name="Text Box 18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7" name="Freeform 19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504031202 h 288"/>
              <a:gd name="T2" fmla="*/ 2147483647 w 2160"/>
              <a:gd name="T3" fmla="*/ 0 h 288"/>
              <a:gd name="T4" fmla="*/ 2147483647 w 2160"/>
              <a:gd name="T5" fmla="*/ 504031202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8" name="Text Box 20"/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669" name="Rectangle 21"/>
          <p:cNvSpPr>
            <a:spLocks noChangeArrowheads="1"/>
          </p:cNvSpPr>
          <p:nvPr/>
        </p:nvSpPr>
        <p:spPr bwMode="auto">
          <a:xfrm>
            <a:off x="685800" y="52578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lands “between” two pixels?</a:t>
            </a:r>
          </a:p>
        </p:txBody>
      </p:sp>
      <p:sp>
        <p:nvSpPr>
          <p:cNvPr id="70670" name="Oval 22"/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1" name="Oval 23"/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2" name="Text Box 24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3" name="Text Box 25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70677" name="Line 27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8" name="Line 28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9" name="Line 29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0" name="Line 30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8639" name="Rectangle 31"/>
          <p:cNvSpPr>
            <a:spLocks noChangeArrowheads="1"/>
          </p:cNvSpPr>
          <p:nvPr/>
        </p:nvSpPr>
        <p:spPr bwMode="auto">
          <a:xfrm>
            <a:off x="685800" y="57150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A:  distribute color among neighboring pixels (x’,y’)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000">
                <a:solidFill>
                  <a:srgbClr val="000000"/>
                </a:solidFill>
              </a:rPr>
              <a:t>Known as “splatting”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0676" name="Text Box 23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3448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39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1707" name="Line 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08" name="Line 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1685" name="Text Box 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86" name="Text Box 8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8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Inverse warping</a:t>
            </a:r>
          </a:p>
        </p:txBody>
      </p:sp>
      <p:sp>
        <p:nvSpPr>
          <p:cNvPr id="71688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8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Get each pixel </a:t>
            </a:r>
            <a:r>
              <a:rPr lang="en-US" i="1" smtClean="0"/>
              <a:t>g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from its corresponding location </a:t>
            </a:r>
          </a:p>
          <a:p>
            <a:pPr eaLnBrk="1" hangingPunct="1">
              <a:buFontTx/>
              <a:buNone/>
            </a:pPr>
            <a:r>
              <a:rPr lang="en-US" smtClean="0"/>
              <a:t>           (</a:t>
            </a:r>
            <a:r>
              <a:rPr lang="en-US" i="1" smtClean="0"/>
              <a:t>x,y</a:t>
            </a:r>
            <a:r>
              <a:rPr lang="en-US" smtClean="0"/>
              <a:t>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i="1" baseline="30000" smtClean="0"/>
              <a:t>-1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in the first image</a:t>
            </a:r>
          </a:p>
        </p:txBody>
      </p:sp>
      <p:pic>
        <p:nvPicPr>
          <p:cNvPr id="71689" name="Picture 11" descr="HHHIMG_11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0" name="Picture 12" descr="rotat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1705" name="Line 14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06" name="Line 15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1703" name="Line 17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04" name="Line 18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1693" name="Text Box 19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94" name="Text Box 20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0101" name="Rectangle 21"/>
          <p:cNvSpPr>
            <a:spLocks noChangeArrowheads="1"/>
          </p:cNvSpPr>
          <p:nvPr/>
        </p:nvSpPr>
        <p:spPr bwMode="auto">
          <a:xfrm>
            <a:off x="685800" y="52578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comes from “between” two pixels?</a:t>
            </a:r>
          </a:p>
        </p:txBody>
      </p:sp>
      <p:sp>
        <p:nvSpPr>
          <p:cNvPr id="71696" name="Text Box 22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71701" name="Text Box 24"/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r>
                <a:rPr lang="en-US" sz="2400" i="1" baseline="30000">
                  <a:solidFill>
                    <a:srgbClr val="000000"/>
                  </a:solidFill>
                  <a:latin typeface="Times New Roman" pitchFamily="18" charset="0"/>
                </a:rPr>
                <a:t>-1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x,y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71702" name="Freeform 25"/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116 h 288"/>
                <a:gd name="T2" fmla="*/ 1030 w 2160"/>
                <a:gd name="T3" fmla="*/ 0 h 288"/>
                <a:gd name="T4" fmla="*/ 1930 w 2160"/>
                <a:gd name="T5" fmla="*/ 116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30106" name="Oval 26"/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0107" name="Oval 27"/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00" name="Text Box 29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17141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1" grpId="0" autoUpdateAnimBg="0"/>
      <p:bldP spid="430106" grpId="0" animBg="1"/>
      <p:bldP spid="43010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72739" name="Line 3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0" name="Line 4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1" name="Line 5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2" name="Line 6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72735" name="Line 8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6" name="Line 9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7" name="Line 10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8" name="Line 11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08" name="Text Box 1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2709" name="Text Box 1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2733" name="Line 1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4" name="Line 1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11" name="Text Box 1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12" name="Text Box 18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13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Inverse warping</a:t>
            </a:r>
          </a:p>
        </p:txBody>
      </p:sp>
      <p:sp>
        <p:nvSpPr>
          <p:cNvPr id="72714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8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Get each pixel </a:t>
            </a:r>
            <a:r>
              <a:rPr lang="en-US" i="1" smtClean="0"/>
              <a:t>g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from its corresponding location </a:t>
            </a:r>
          </a:p>
          <a:p>
            <a:pPr eaLnBrk="1" hangingPunct="1">
              <a:buFontTx/>
              <a:buNone/>
            </a:pPr>
            <a:r>
              <a:rPr lang="en-US" smtClean="0"/>
              <a:t>           (</a:t>
            </a:r>
            <a:r>
              <a:rPr lang="en-US" i="1" smtClean="0"/>
              <a:t>x,y</a:t>
            </a:r>
            <a:r>
              <a:rPr lang="en-US" smtClean="0"/>
              <a:t>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i="1" baseline="30000" smtClean="0"/>
              <a:t>-1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in the first image</a:t>
            </a:r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2731" name="Line 2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2" name="Line 2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2729" name="Line 2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0" name="Line 2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17" name="Text Box 2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18" name="Text Box 28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72727" name="Text Box 30"/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r>
                <a:rPr lang="en-US" sz="2400" i="1" baseline="30000">
                  <a:solidFill>
                    <a:srgbClr val="000000"/>
                  </a:solidFill>
                  <a:latin typeface="Times New Roman" pitchFamily="18" charset="0"/>
                </a:rPr>
                <a:t>-1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x,y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72728" name="Freeform 31"/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116 h 288"/>
                <a:gd name="T2" fmla="*/ 1030 w 2160"/>
                <a:gd name="T3" fmla="*/ 0 h 288"/>
                <a:gd name="T4" fmla="*/ 1930 w 2160"/>
                <a:gd name="T5" fmla="*/ 116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20" name="Rectangle 32"/>
          <p:cNvSpPr>
            <a:spLocks noChangeArrowheads="1"/>
          </p:cNvSpPr>
          <p:nvPr/>
        </p:nvSpPr>
        <p:spPr bwMode="auto">
          <a:xfrm>
            <a:off x="685800" y="52578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comes from “between” two pixels?</a:t>
            </a:r>
          </a:p>
        </p:txBody>
      </p:sp>
      <p:sp>
        <p:nvSpPr>
          <p:cNvPr id="72721" name="Text Box 33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22" name="Oval 34"/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23" name="Oval 35"/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2164" name="Rectangle 36"/>
          <p:cNvSpPr>
            <a:spLocks noChangeArrowheads="1"/>
          </p:cNvSpPr>
          <p:nvPr/>
        </p:nvSpPr>
        <p:spPr bwMode="auto">
          <a:xfrm>
            <a:off x="685800" y="57150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A:  </a:t>
            </a:r>
            <a:r>
              <a:rPr lang="en-US" sz="2400" i="1">
                <a:solidFill>
                  <a:srgbClr val="000000"/>
                </a:solidFill>
              </a:rPr>
              <a:t>Interpolate</a:t>
            </a:r>
            <a:r>
              <a:rPr lang="en-US" sz="2400">
                <a:solidFill>
                  <a:srgbClr val="000000"/>
                </a:solidFill>
              </a:rPr>
              <a:t> color value from neighbors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>
                <a:solidFill>
                  <a:srgbClr val="000000"/>
                </a:solidFill>
              </a:rPr>
              <a:t>nearest neighbor, bilinear…</a:t>
            </a:r>
          </a:p>
        </p:txBody>
      </p:sp>
      <p:sp>
        <p:nvSpPr>
          <p:cNvPr id="72725" name="Text Box 38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6704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64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Line 2"/>
          <p:cNvSpPr>
            <a:spLocks noChangeShapeType="1"/>
          </p:cNvSpPr>
          <p:nvPr/>
        </p:nvSpPr>
        <p:spPr bwMode="auto">
          <a:xfrm>
            <a:off x="2590800" y="27432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1" name="Line 3"/>
          <p:cNvSpPr>
            <a:spLocks noChangeShapeType="1"/>
          </p:cNvSpPr>
          <p:nvPr/>
        </p:nvSpPr>
        <p:spPr bwMode="auto">
          <a:xfrm>
            <a:off x="3657600" y="2743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Bilinear interpolation</a:t>
            </a: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14400"/>
            <a:ext cx="7772400" cy="609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Sampling at </a:t>
            </a:r>
            <a:r>
              <a:rPr lang="en-US" i="1" smtClean="0"/>
              <a:t>f(x,y):</a:t>
            </a:r>
          </a:p>
        </p:txBody>
      </p:sp>
      <p:sp>
        <p:nvSpPr>
          <p:cNvPr id="73734" name="Line 6"/>
          <p:cNvSpPr>
            <a:spLocks noChangeShapeType="1"/>
          </p:cNvSpPr>
          <p:nvPr/>
        </p:nvSpPr>
        <p:spPr bwMode="auto">
          <a:xfrm>
            <a:off x="2590800" y="17526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5" name="Line 7"/>
          <p:cNvSpPr>
            <a:spLocks noChangeShapeType="1"/>
          </p:cNvSpPr>
          <p:nvPr/>
        </p:nvSpPr>
        <p:spPr bwMode="auto">
          <a:xfrm>
            <a:off x="4191000" y="17526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6" name="Line 8"/>
          <p:cNvSpPr>
            <a:spLocks noChangeShapeType="1"/>
          </p:cNvSpPr>
          <p:nvPr/>
        </p:nvSpPr>
        <p:spPr bwMode="auto">
          <a:xfrm rot="-5400000">
            <a:off x="3390900" y="10287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7" name="Line 9"/>
          <p:cNvSpPr>
            <a:spLocks noChangeShapeType="1"/>
          </p:cNvSpPr>
          <p:nvPr/>
        </p:nvSpPr>
        <p:spPr bwMode="auto">
          <a:xfrm rot="-5400000">
            <a:off x="3390900" y="24765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8" name="Oval 10"/>
          <p:cNvSpPr>
            <a:spLocks noChangeArrowheads="1"/>
          </p:cNvSpPr>
          <p:nvPr/>
        </p:nvSpPr>
        <p:spPr bwMode="auto">
          <a:xfrm>
            <a:off x="3624263" y="2711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73739" name="Picture 1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24200" y="2854325"/>
            <a:ext cx="117475" cy="11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0" name="Picture 12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14750" y="3009900"/>
            <a:ext cx="95250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1" name="Picture 13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33575" y="3490913"/>
            <a:ext cx="5016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2" name="Picture 14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252913" y="3490913"/>
            <a:ext cx="10048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3" name="Picture 15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233863" y="1671638"/>
            <a:ext cx="148113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4" name="Picture 16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509713" y="1671638"/>
            <a:ext cx="10048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5" name="Picture 17" descr="Editte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376613" y="2424113"/>
            <a:ext cx="5857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6" name="Picture 18" descr="Edittex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205038" y="4438650"/>
            <a:ext cx="4637087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7" name="Text Box 20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AC3ED8-2F9F-4712-80C7-40F53E7FBF2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85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3"/>
          <p:cNvGrpSpPr>
            <a:grpSpLocks/>
          </p:cNvGrpSpPr>
          <p:nvPr/>
        </p:nvGrpSpPr>
        <p:grpSpPr bwMode="auto">
          <a:xfrm rot="9753105">
            <a:off x="5943600" y="4495800"/>
            <a:ext cx="455613" cy="592138"/>
            <a:chOff x="3979" y="3269"/>
            <a:chExt cx="260" cy="408"/>
          </a:xfrm>
        </p:grpSpPr>
        <p:sp>
          <p:nvSpPr>
            <p:cNvPr id="21541" name="Freeform 54"/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12 w 202"/>
                <a:gd name="T1" fmla="*/ 305 h 306"/>
                <a:gd name="T2" fmla="*/ 0 w 202"/>
                <a:gd name="T3" fmla="*/ 22 h 306"/>
                <a:gd name="T4" fmla="*/ 7 w 202"/>
                <a:gd name="T5" fmla="*/ 13 h 306"/>
                <a:gd name="T6" fmla="*/ 12 w 202"/>
                <a:gd name="T7" fmla="*/ 14 h 306"/>
                <a:gd name="T8" fmla="*/ 17 w 202"/>
                <a:gd name="T9" fmla="*/ 13 h 306"/>
                <a:gd name="T10" fmla="*/ 18 w 202"/>
                <a:gd name="T11" fmla="*/ 10 h 306"/>
                <a:gd name="T12" fmla="*/ 21 w 202"/>
                <a:gd name="T13" fmla="*/ 11 h 306"/>
                <a:gd name="T14" fmla="*/ 25 w 202"/>
                <a:gd name="T15" fmla="*/ 7 h 306"/>
                <a:gd name="T16" fmla="*/ 29 w 202"/>
                <a:gd name="T17" fmla="*/ 9 h 306"/>
                <a:gd name="T18" fmla="*/ 33 w 202"/>
                <a:gd name="T19" fmla="*/ 6 h 306"/>
                <a:gd name="T20" fmla="*/ 37 w 202"/>
                <a:gd name="T21" fmla="*/ 5 h 306"/>
                <a:gd name="T22" fmla="*/ 41 w 202"/>
                <a:gd name="T23" fmla="*/ 3 h 306"/>
                <a:gd name="T24" fmla="*/ 45 w 202"/>
                <a:gd name="T25" fmla="*/ 4 h 306"/>
                <a:gd name="T26" fmla="*/ 49 w 202"/>
                <a:gd name="T27" fmla="*/ 3 h 306"/>
                <a:gd name="T28" fmla="*/ 53 w 202"/>
                <a:gd name="T29" fmla="*/ 0 h 306"/>
                <a:gd name="T30" fmla="*/ 59 w 202"/>
                <a:gd name="T31" fmla="*/ 0 h 306"/>
                <a:gd name="T32" fmla="*/ 63 w 202"/>
                <a:gd name="T33" fmla="*/ 1 h 306"/>
                <a:gd name="T34" fmla="*/ 66 w 202"/>
                <a:gd name="T35" fmla="*/ 1 h 306"/>
                <a:gd name="T36" fmla="*/ 69 w 202"/>
                <a:gd name="T37" fmla="*/ 3 h 306"/>
                <a:gd name="T38" fmla="*/ 73 w 202"/>
                <a:gd name="T39" fmla="*/ 4 h 306"/>
                <a:gd name="T40" fmla="*/ 78 w 202"/>
                <a:gd name="T41" fmla="*/ 7 h 306"/>
                <a:gd name="T42" fmla="*/ 82 w 202"/>
                <a:gd name="T43" fmla="*/ 7 h 306"/>
                <a:gd name="T44" fmla="*/ 88 w 202"/>
                <a:gd name="T45" fmla="*/ 10 h 306"/>
                <a:gd name="T46" fmla="*/ 91 w 202"/>
                <a:gd name="T47" fmla="*/ 12 h 306"/>
                <a:gd name="T48" fmla="*/ 96 w 202"/>
                <a:gd name="T49" fmla="*/ 11 h 306"/>
                <a:gd name="T50" fmla="*/ 99 w 202"/>
                <a:gd name="T51" fmla="*/ 16 h 306"/>
                <a:gd name="T52" fmla="*/ 104 w 202"/>
                <a:gd name="T53" fmla="*/ 17 h 306"/>
                <a:gd name="T54" fmla="*/ 107 w 202"/>
                <a:gd name="T55" fmla="*/ 19 h 306"/>
                <a:gd name="T56" fmla="*/ 111 w 202"/>
                <a:gd name="T57" fmla="*/ 21 h 306"/>
                <a:gd name="T58" fmla="*/ 113 w 202"/>
                <a:gd name="T59" fmla="*/ 24 h 306"/>
                <a:gd name="T60" fmla="*/ 116 w 202"/>
                <a:gd name="T61" fmla="*/ 27 h 306"/>
                <a:gd name="T62" fmla="*/ 120 w 202"/>
                <a:gd name="T63" fmla="*/ 31 h 306"/>
                <a:gd name="T64" fmla="*/ 121 w 202"/>
                <a:gd name="T65" fmla="*/ 35 h 306"/>
                <a:gd name="T66" fmla="*/ 124 w 202"/>
                <a:gd name="T67" fmla="*/ 36 h 306"/>
                <a:gd name="T68" fmla="*/ 127 w 202"/>
                <a:gd name="T69" fmla="*/ 41 h 306"/>
                <a:gd name="T70" fmla="*/ 129 w 202"/>
                <a:gd name="T71" fmla="*/ 44 h 306"/>
                <a:gd name="T72" fmla="*/ 134 w 202"/>
                <a:gd name="T73" fmla="*/ 46 h 306"/>
                <a:gd name="T74" fmla="*/ 136 w 202"/>
                <a:gd name="T75" fmla="*/ 50 h 306"/>
                <a:gd name="T76" fmla="*/ 140 w 202"/>
                <a:gd name="T77" fmla="*/ 53 h 306"/>
                <a:gd name="T78" fmla="*/ 142 w 202"/>
                <a:gd name="T79" fmla="*/ 55 h 306"/>
                <a:gd name="T80" fmla="*/ 144 w 202"/>
                <a:gd name="T81" fmla="*/ 59 h 306"/>
                <a:gd name="T82" fmla="*/ 147 w 202"/>
                <a:gd name="T83" fmla="*/ 62 h 306"/>
                <a:gd name="T84" fmla="*/ 148 w 202"/>
                <a:gd name="T85" fmla="*/ 67 h 306"/>
                <a:gd name="T86" fmla="*/ 150 w 202"/>
                <a:gd name="T87" fmla="*/ 73 h 306"/>
                <a:gd name="T88" fmla="*/ 152 w 202"/>
                <a:gd name="T89" fmla="*/ 76 h 306"/>
                <a:gd name="T90" fmla="*/ 156 w 202"/>
                <a:gd name="T91" fmla="*/ 80 h 306"/>
                <a:gd name="T92" fmla="*/ 157 w 202"/>
                <a:gd name="T93" fmla="*/ 84 h 306"/>
                <a:gd name="T94" fmla="*/ 159 w 202"/>
                <a:gd name="T95" fmla="*/ 90 h 306"/>
                <a:gd name="T96" fmla="*/ 160 w 202"/>
                <a:gd name="T97" fmla="*/ 99 h 306"/>
                <a:gd name="T98" fmla="*/ 12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2" name="Arc 55"/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3" name="Line 56"/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44" name="Oval 57"/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5" name="Line 58"/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10" name="Line 62"/>
          <p:cNvSpPr>
            <a:spLocks noChangeShapeType="1"/>
          </p:cNvSpPr>
          <p:nvPr/>
        </p:nvSpPr>
        <p:spPr bwMode="auto">
          <a:xfrm flipV="1">
            <a:off x="8229600" y="4572000"/>
            <a:ext cx="0" cy="5334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1" name="Line 63"/>
          <p:cNvSpPr>
            <a:spLocks noChangeShapeType="1"/>
          </p:cNvSpPr>
          <p:nvPr/>
        </p:nvSpPr>
        <p:spPr bwMode="auto">
          <a:xfrm>
            <a:off x="7467600" y="5105400"/>
            <a:ext cx="7620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warping with homographies</a:t>
            </a:r>
          </a:p>
        </p:txBody>
      </p:sp>
      <p:sp>
        <p:nvSpPr>
          <p:cNvPr id="215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914400"/>
            <a:ext cx="7772400" cy="5257800"/>
          </a:xfrm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9144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05" name="Photo Editor Photo" r:id="rId4" imgW="5106113" imgH="5172797" progId="">
                  <p:embed/>
                </p:oleObj>
              </mc:Choice>
              <mc:Fallback>
                <p:oleObj name="Photo Editor Photo" r:id="rId4" imgW="5106113" imgH="5172797" progId="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51816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06" name="Photo Editor Photo" r:id="rId6" imgW="5106113" imgH="5172797" progId="">
                  <p:embed/>
                </p:oleObj>
              </mc:Choice>
              <mc:Fallback>
                <p:oleObj name="Photo Editor Photo" r:id="rId6" imgW="5106113" imgH="5172797" progId="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0"/>
          <p:cNvGrpSpPr>
            <a:grpSpLocks/>
          </p:cNvGrpSpPr>
          <p:nvPr/>
        </p:nvGrpSpPr>
        <p:grpSpPr bwMode="auto">
          <a:xfrm rot="4164331">
            <a:off x="1717675" y="4270375"/>
            <a:ext cx="412750" cy="647700"/>
            <a:chOff x="3979" y="3269"/>
            <a:chExt cx="260" cy="408"/>
          </a:xfrm>
        </p:grpSpPr>
        <p:sp>
          <p:nvSpPr>
            <p:cNvPr id="21536" name="Freeform 15"/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12 w 202"/>
                <a:gd name="T1" fmla="*/ 305 h 306"/>
                <a:gd name="T2" fmla="*/ 0 w 202"/>
                <a:gd name="T3" fmla="*/ 22 h 306"/>
                <a:gd name="T4" fmla="*/ 7 w 202"/>
                <a:gd name="T5" fmla="*/ 13 h 306"/>
                <a:gd name="T6" fmla="*/ 12 w 202"/>
                <a:gd name="T7" fmla="*/ 14 h 306"/>
                <a:gd name="T8" fmla="*/ 17 w 202"/>
                <a:gd name="T9" fmla="*/ 13 h 306"/>
                <a:gd name="T10" fmla="*/ 18 w 202"/>
                <a:gd name="T11" fmla="*/ 10 h 306"/>
                <a:gd name="T12" fmla="*/ 21 w 202"/>
                <a:gd name="T13" fmla="*/ 11 h 306"/>
                <a:gd name="T14" fmla="*/ 25 w 202"/>
                <a:gd name="T15" fmla="*/ 7 h 306"/>
                <a:gd name="T16" fmla="*/ 29 w 202"/>
                <a:gd name="T17" fmla="*/ 9 h 306"/>
                <a:gd name="T18" fmla="*/ 33 w 202"/>
                <a:gd name="T19" fmla="*/ 6 h 306"/>
                <a:gd name="T20" fmla="*/ 37 w 202"/>
                <a:gd name="T21" fmla="*/ 5 h 306"/>
                <a:gd name="T22" fmla="*/ 41 w 202"/>
                <a:gd name="T23" fmla="*/ 3 h 306"/>
                <a:gd name="T24" fmla="*/ 45 w 202"/>
                <a:gd name="T25" fmla="*/ 4 h 306"/>
                <a:gd name="T26" fmla="*/ 49 w 202"/>
                <a:gd name="T27" fmla="*/ 3 h 306"/>
                <a:gd name="T28" fmla="*/ 53 w 202"/>
                <a:gd name="T29" fmla="*/ 0 h 306"/>
                <a:gd name="T30" fmla="*/ 59 w 202"/>
                <a:gd name="T31" fmla="*/ 0 h 306"/>
                <a:gd name="T32" fmla="*/ 63 w 202"/>
                <a:gd name="T33" fmla="*/ 1 h 306"/>
                <a:gd name="T34" fmla="*/ 66 w 202"/>
                <a:gd name="T35" fmla="*/ 1 h 306"/>
                <a:gd name="T36" fmla="*/ 69 w 202"/>
                <a:gd name="T37" fmla="*/ 3 h 306"/>
                <a:gd name="T38" fmla="*/ 73 w 202"/>
                <a:gd name="T39" fmla="*/ 4 h 306"/>
                <a:gd name="T40" fmla="*/ 78 w 202"/>
                <a:gd name="T41" fmla="*/ 7 h 306"/>
                <a:gd name="T42" fmla="*/ 82 w 202"/>
                <a:gd name="T43" fmla="*/ 7 h 306"/>
                <a:gd name="T44" fmla="*/ 88 w 202"/>
                <a:gd name="T45" fmla="*/ 10 h 306"/>
                <a:gd name="T46" fmla="*/ 91 w 202"/>
                <a:gd name="T47" fmla="*/ 12 h 306"/>
                <a:gd name="T48" fmla="*/ 96 w 202"/>
                <a:gd name="T49" fmla="*/ 11 h 306"/>
                <a:gd name="T50" fmla="*/ 99 w 202"/>
                <a:gd name="T51" fmla="*/ 16 h 306"/>
                <a:gd name="T52" fmla="*/ 104 w 202"/>
                <a:gd name="T53" fmla="*/ 17 h 306"/>
                <a:gd name="T54" fmla="*/ 107 w 202"/>
                <a:gd name="T55" fmla="*/ 19 h 306"/>
                <a:gd name="T56" fmla="*/ 111 w 202"/>
                <a:gd name="T57" fmla="*/ 21 h 306"/>
                <a:gd name="T58" fmla="*/ 113 w 202"/>
                <a:gd name="T59" fmla="*/ 24 h 306"/>
                <a:gd name="T60" fmla="*/ 116 w 202"/>
                <a:gd name="T61" fmla="*/ 27 h 306"/>
                <a:gd name="T62" fmla="*/ 120 w 202"/>
                <a:gd name="T63" fmla="*/ 31 h 306"/>
                <a:gd name="T64" fmla="*/ 121 w 202"/>
                <a:gd name="T65" fmla="*/ 35 h 306"/>
                <a:gd name="T66" fmla="*/ 124 w 202"/>
                <a:gd name="T67" fmla="*/ 36 h 306"/>
                <a:gd name="T68" fmla="*/ 127 w 202"/>
                <a:gd name="T69" fmla="*/ 41 h 306"/>
                <a:gd name="T70" fmla="*/ 129 w 202"/>
                <a:gd name="T71" fmla="*/ 44 h 306"/>
                <a:gd name="T72" fmla="*/ 134 w 202"/>
                <a:gd name="T73" fmla="*/ 46 h 306"/>
                <a:gd name="T74" fmla="*/ 136 w 202"/>
                <a:gd name="T75" fmla="*/ 50 h 306"/>
                <a:gd name="T76" fmla="*/ 140 w 202"/>
                <a:gd name="T77" fmla="*/ 53 h 306"/>
                <a:gd name="T78" fmla="*/ 142 w 202"/>
                <a:gd name="T79" fmla="*/ 55 h 306"/>
                <a:gd name="T80" fmla="*/ 144 w 202"/>
                <a:gd name="T81" fmla="*/ 59 h 306"/>
                <a:gd name="T82" fmla="*/ 147 w 202"/>
                <a:gd name="T83" fmla="*/ 62 h 306"/>
                <a:gd name="T84" fmla="*/ 148 w 202"/>
                <a:gd name="T85" fmla="*/ 67 h 306"/>
                <a:gd name="T86" fmla="*/ 150 w 202"/>
                <a:gd name="T87" fmla="*/ 73 h 306"/>
                <a:gd name="T88" fmla="*/ 152 w 202"/>
                <a:gd name="T89" fmla="*/ 76 h 306"/>
                <a:gd name="T90" fmla="*/ 156 w 202"/>
                <a:gd name="T91" fmla="*/ 80 h 306"/>
                <a:gd name="T92" fmla="*/ 157 w 202"/>
                <a:gd name="T93" fmla="*/ 84 h 306"/>
                <a:gd name="T94" fmla="*/ 159 w 202"/>
                <a:gd name="T95" fmla="*/ 90 h 306"/>
                <a:gd name="T96" fmla="*/ 160 w 202"/>
                <a:gd name="T97" fmla="*/ 99 h 306"/>
                <a:gd name="T98" fmla="*/ 12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37" name="Arc 16"/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38" name="Line 17"/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9" name="Oval 18"/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0" name="Line 19"/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15" name="Line 24"/>
          <p:cNvSpPr>
            <a:spLocks noChangeShapeType="1"/>
          </p:cNvSpPr>
          <p:nvPr/>
        </p:nvSpPr>
        <p:spPr bwMode="auto">
          <a:xfrm>
            <a:off x="2819400" y="41148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6" name="Line 25"/>
          <p:cNvSpPr>
            <a:spLocks noChangeShapeType="1"/>
          </p:cNvSpPr>
          <p:nvPr/>
        </p:nvSpPr>
        <p:spPr bwMode="auto">
          <a:xfrm>
            <a:off x="2819400" y="41148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7" name="Line 26"/>
          <p:cNvSpPr>
            <a:spLocks noChangeShapeType="1"/>
          </p:cNvSpPr>
          <p:nvPr/>
        </p:nvSpPr>
        <p:spPr bwMode="auto">
          <a:xfrm>
            <a:off x="2819400" y="48768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8" name="Line 27"/>
          <p:cNvSpPr>
            <a:spLocks noChangeShapeType="1"/>
          </p:cNvSpPr>
          <p:nvPr/>
        </p:nvSpPr>
        <p:spPr bwMode="auto">
          <a:xfrm>
            <a:off x="3276600" y="44958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 rot="-5400000">
            <a:off x="6667500" y="4533900"/>
            <a:ext cx="457200" cy="1143000"/>
            <a:chOff x="4416" y="2592"/>
            <a:chExt cx="288" cy="720"/>
          </a:xfrm>
        </p:grpSpPr>
        <p:sp>
          <p:nvSpPr>
            <p:cNvPr id="21532" name="Line 34"/>
            <p:cNvSpPr>
              <a:spLocks noChangeShapeType="1"/>
            </p:cNvSpPr>
            <p:nvPr/>
          </p:nvSpPr>
          <p:spPr bwMode="auto">
            <a:xfrm>
              <a:off x="4416" y="259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3" name="Line 35"/>
            <p:cNvSpPr>
              <a:spLocks noChangeShapeType="1"/>
            </p:cNvSpPr>
            <p:nvPr/>
          </p:nvSpPr>
          <p:spPr bwMode="auto">
            <a:xfrm>
              <a:off x="4416" y="2592"/>
              <a:ext cx="2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4" name="Line 36"/>
            <p:cNvSpPr>
              <a:spLocks noChangeShapeType="1"/>
            </p:cNvSpPr>
            <p:nvPr/>
          </p:nvSpPr>
          <p:spPr bwMode="auto">
            <a:xfrm>
              <a:off x="4416" y="3072"/>
              <a:ext cx="2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5" name="Line 37"/>
            <p:cNvSpPr>
              <a:spLocks noChangeShapeType="1"/>
            </p:cNvSpPr>
            <p:nvPr/>
          </p:nvSpPr>
          <p:spPr bwMode="auto">
            <a:xfrm>
              <a:off x="4704" y="283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20" name="Text Box 39"/>
          <p:cNvSpPr txBox="1">
            <a:spLocks noChangeArrowheads="1"/>
          </p:cNvSpPr>
          <p:nvPr/>
        </p:nvSpPr>
        <p:spPr bwMode="auto">
          <a:xfrm>
            <a:off x="1295400" y="5334000"/>
            <a:ext cx="2413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image plane in front</a:t>
            </a:r>
          </a:p>
        </p:txBody>
      </p:sp>
      <p:sp>
        <p:nvSpPr>
          <p:cNvPr id="21521" name="Text Box 40"/>
          <p:cNvSpPr txBox="1">
            <a:spLocks noChangeArrowheads="1"/>
          </p:cNvSpPr>
          <p:nvPr/>
        </p:nvSpPr>
        <p:spPr bwMode="auto">
          <a:xfrm>
            <a:off x="5638800" y="5334000"/>
            <a:ext cx="2303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image plane below</a:t>
            </a:r>
          </a:p>
        </p:txBody>
      </p:sp>
      <p:sp>
        <p:nvSpPr>
          <p:cNvPr id="23570" name="Line 41"/>
          <p:cNvSpPr>
            <a:spLocks noChangeShapeType="1"/>
          </p:cNvSpPr>
          <p:nvPr/>
        </p:nvSpPr>
        <p:spPr bwMode="auto">
          <a:xfrm>
            <a:off x="4267200" y="24384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3892550" y="4038600"/>
            <a:ext cx="1517650" cy="2474913"/>
            <a:chOff x="2452" y="2544"/>
            <a:chExt cx="956" cy="1559"/>
          </a:xfrm>
        </p:grpSpPr>
        <p:sp>
          <p:nvSpPr>
            <p:cNvPr id="21530" name="Text Box 43"/>
            <p:cNvSpPr txBox="1">
              <a:spLocks noChangeArrowheads="1"/>
            </p:cNvSpPr>
            <p:nvPr/>
          </p:nvSpPr>
          <p:spPr bwMode="auto">
            <a:xfrm>
              <a:off x="2452" y="3583"/>
              <a:ext cx="940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black area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where no pixel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maps to</a:t>
              </a:r>
            </a:p>
          </p:txBody>
        </p:sp>
        <p:sp>
          <p:nvSpPr>
            <p:cNvPr id="21531" name="Line 44"/>
            <p:cNvSpPr>
              <a:spLocks noChangeShapeType="1"/>
            </p:cNvSpPr>
            <p:nvPr/>
          </p:nvSpPr>
          <p:spPr bwMode="auto">
            <a:xfrm flipV="1">
              <a:off x="3120" y="2544"/>
              <a:ext cx="288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24" name="Line 60"/>
          <p:cNvSpPr>
            <a:spLocks noChangeShapeType="1"/>
          </p:cNvSpPr>
          <p:nvPr/>
        </p:nvSpPr>
        <p:spPr bwMode="auto">
          <a:xfrm flipV="1">
            <a:off x="4343400" y="4572000"/>
            <a:ext cx="0" cy="5334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25" name="Line 61"/>
          <p:cNvSpPr>
            <a:spLocks noChangeShapeType="1"/>
          </p:cNvSpPr>
          <p:nvPr/>
        </p:nvSpPr>
        <p:spPr bwMode="auto">
          <a:xfrm>
            <a:off x="3581400" y="5105400"/>
            <a:ext cx="7620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" name="Group 52"/>
          <p:cNvGrpSpPr>
            <a:grpSpLocks/>
          </p:cNvGrpSpPr>
          <p:nvPr/>
        </p:nvGrpSpPr>
        <p:grpSpPr bwMode="auto">
          <a:xfrm>
            <a:off x="4114800" y="3810000"/>
            <a:ext cx="4267200" cy="2895600"/>
            <a:chOff x="2640" y="2304"/>
            <a:chExt cx="2688" cy="1824"/>
          </a:xfrm>
        </p:grpSpPr>
        <p:graphicFrame>
          <p:nvGraphicFramePr>
            <p:cNvPr id="21508" name="Object 4"/>
            <p:cNvGraphicFramePr>
              <a:graphicFrameLocks noChangeAspect="1"/>
            </p:cNvGraphicFramePr>
            <p:nvPr/>
          </p:nvGraphicFramePr>
          <p:xfrm>
            <a:off x="3576" y="2304"/>
            <a:ext cx="1752" cy="18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307" name="Photo Editor Photo" r:id="rId8" imgW="5125165" imgH="5191850" progId="">
                    <p:embed/>
                  </p:oleObj>
                </mc:Choice>
                <mc:Fallback>
                  <p:oleObj name="Photo Editor Photo" r:id="rId8" imgW="5125165" imgH="5191850" progId="">
                    <p:embed/>
                    <p:pic>
                      <p:nvPicPr>
                        <p:cNvPr id="0" name="Picture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5194" t="2563"/>
                        <a:stretch>
                          <a:fillRect/>
                        </a:stretch>
                      </p:blipFill>
                      <p:spPr bwMode="auto">
                        <a:xfrm>
                          <a:off x="3576" y="2304"/>
                          <a:ext cx="1752" cy="18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28" name="Line 50"/>
            <p:cNvSpPr>
              <a:spLocks noChangeShapeType="1"/>
            </p:cNvSpPr>
            <p:nvPr/>
          </p:nvSpPr>
          <p:spPr bwMode="auto">
            <a:xfrm>
              <a:off x="2640" y="2304"/>
              <a:ext cx="480" cy="4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29" name="Line 51"/>
            <p:cNvSpPr>
              <a:spLocks noChangeShapeType="1"/>
            </p:cNvSpPr>
            <p:nvPr/>
          </p:nvSpPr>
          <p:spPr bwMode="auto">
            <a:xfrm>
              <a:off x="3264" y="3648"/>
              <a:ext cx="1824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27" name="TextBox 40"/>
          <p:cNvSpPr txBox="1">
            <a:spLocks noChangeArrowheads="1"/>
          </p:cNvSpPr>
          <p:nvPr/>
        </p:nvSpPr>
        <p:spPr bwMode="auto">
          <a:xfrm>
            <a:off x="7602538" y="6621463"/>
            <a:ext cx="2555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Steve Seitz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71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7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rectification</a:t>
            </a: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142875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7" name="Photo Editor Photo" r:id="rId4" imgW="5106113" imgH="5172797" progId="">
                  <p:embed/>
                </p:oleObj>
              </mc:Choice>
              <mc:Fallback>
                <p:oleObj name="Photo Editor Photo" r:id="rId4" imgW="5106113" imgH="5172797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462915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8" name="Photo Editor Photo" r:id="rId6" imgW="5106113" imgH="5172797" progId="">
                  <p:embed/>
                </p:oleObj>
              </mc:Choice>
              <mc:Fallback>
                <p:oleObj name="Photo Editor Photo" r:id="rId6" imgW="5106113" imgH="5172797" progId="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915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1985963" y="3895725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2887663" y="3527425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2046288" y="3570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3028950" y="3819525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8" name="Oval 10"/>
          <p:cNvSpPr>
            <a:spLocks noChangeArrowheads="1"/>
          </p:cNvSpPr>
          <p:nvPr/>
        </p:nvSpPr>
        <p:spPr bwMode="auto">
          <a:xfrm>
            <a:off x="5638800" y="391795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>
            <a:off x="6596063" y="32131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40" name="Oval 12"/>
          <p:cNvSpPr>
            <a:spLocks noChangeArrowheads="1"/>
          </p:cNvSpPr>
          <p:nvPr/>
        </p:nvSpPr>
        <p:spPr bwMode="auto">
          <a:xfrm>
            <a:off x="5648325" y="32131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41" name="Oval 13"/>
          <p:cNvSpPr>
            <a:spLocks noChangeArrowheads="1"/>
          </p:cNvSpPr>
          <p:nvPr/>
        </p:nvSpPr>
        <p:spPr bwMode="auto">
          <a:xfrm>
            <a:off x="6600825" y="391795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685800" y="4114800"/>
            <a:ext cx="777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2079625" y="3336925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5675313" y="3124200"/>
            <a:ext cx="409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</a:rPr>
              <a:t>p’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98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1750"/>
            <a:ext cx="8458200" cy="658813"/>
          </a:xfrm>
        </p:spPr>
        <p:txBody>
          <a:bodyPr/>
          <a:lstStyle/>
          <a:p>
            <a:r>
              <a:rPr lang="en-US" sz="3000" smtClean="0"/>
              <a:t>Analysing patterns and shapes</a:t>
            </a:r>
          </a:p>
        </p:txBody>
      </p:sp>
      <p:graphicFrame>
        <p:nvGraphicFramePr>
          <p:cNvPr id="745475" name="Object 2"/>
          <p:cNvGraphicFramePr>
            <a:graphicFrameLocks noChangeAspect="1"/>
          </p:cNvGraphicFramePr>
          <p:nvPr/>
        </p:nvGraphicFramePr>
        <p:xfrm>
          <a:off x="6808788" y="1066800"/>
          <a:ext cx="1685925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53" name="Photo Editor Photo" r:id="rId4" imgW="2819794" imgH="8152381" progId="">
                  <p:embed/>
                </p:oleObj>
              </mc:Choice>
              <mc:Fallback>
                <p:oleObj name="Photo Editor Photo" r:id="rId4" imgW="2819794" imgH="8152381" progId="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8788" y="1066800"/>
                        <a:ext cx="1685925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381000" y="1219200"/>
          <a:ext cx="4845050" cy="344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54" name="Photo Editor Photo" r:id="rId6" imgW="8059275" imgH="5723810" progId="">
                  <p:embed/>
                </p:oleObj>
              </mc:Choice>
              <mc:Fallback>
                <p:oleObj name="Photo Editor Photo" r:id="rId6" imgW="8059275" imgH="5723810" progId="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219200"/>
                        <a:ext cx="4845050" cy="344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5477" name="Object 4"/>
          <p:cNvGraphicFramePr>
            <a:graphicFrameLocks noChangeAspect="1"/>
          </p:cNvGraphicFramePr>
          <p:nvPr/>
        </p:nvGraphicFramePr>
        <p:xfrm>
          <a:off x="152400" y="4800600"/>
          <a:ext cx="6408738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55" name="Photo Editor Photo" r:id="rId8" imgW="3809524" imgH="581106" progId="">
                  <p:embed/>
                </p:oleObj>
              </mc:Choice>
              <mc:Fallback>
                <p:oleObj name="Photo Editor Photo" r:id="rId8" imgW="3809524" imgH="581106" progId="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800600"/>
                        <a:ext cx="6408738" cy="97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54050" y="1066800"/>
            <a:ext cx="6127750" cy="4800600"/>
            <a:chOff x="412" y="624"/>
            <a:chExt cx="3860" cy="3024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412" y="624"/>
              <a:ext cx="3860" cy="3024"/>
              <a:chOff x="412" y="624"/>
              <a:chExt cx="3860" cy="3024"/>
            </a:xfrm>
          </p:grpSpPr>
          <p:sp>
            <p:nvSpPr>
              <p:cNvPr id="23565" name="Line 8"/>
              <p:cNvSpPr>
                <a:spLocks noChangeShapeType="1"/>
              </p:cNvSpPr>
              <p:nvPr/>
            </p:nvSpPr>
            <p:spPr bwMode="auto">
              <a:xfrm flipV="1">
                <a:off x="1296" y="624"/>
                <a:ext cx="2976" cy="1824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66" name="Line 9"/>
              <p:cNvSpPr>
                <a:spLocks noChangeShapeType="1"/>
              </p:cNvSpPr>
              <p:nvPr/>
            </p:nvSpPr>
            <p:spPr bwMode="auto">
              <a:xfrm>
                <a:off x="1104" y="2640"/>
                <a:ext cx="3168" cy="1008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67" name="Freeform 10"/>
              <p:cNvSpPr>
                <a:spLocks/>
              </p:cNvSpPr>
              <p:nvPr/>
            </p:nvSpPr>
            <p:spPr bwMode="auto">
              <a:xfrm>
                <a:off x="412" y="2457"/>
                <a:ext cx="1434" cy="161"/>
              </a:xfrm>
              <a:custGeom>
                <a:avLst/>
                <a:gdLst>
                  <a:gd name="T0" fmla="*/ 0 w 1434"/>
                  <a:gd name="T1" fmla="*/ 141 h 161"/>
                  <a:gd name="T2" fmla="*/ 1434 w 1434"/>
                  <a:gd name="T3" fmla="*/ 161 h 161"/>
                  <a:gd name="T4" fmla="*/ 1394 w 1434"/>
                  <a:gd name="T5" fmla="*/ 0 h 161"/>
                  <a:gd name="T6" fmla="*/ 644 w 1434"/>
                  <a:gd name="T7" fmla="*/ 0 h 161"/>
                  <a:gd name="T8" fmla="*/ 0 w 1434"/>
                  <a:gd name="T9" fmla="*/ 141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34"/>
                  <a:gd name="T16" fmla="*/ 0 h 161"/>
                  <a:gd name="T17" fmla="*/ 1434 w 1434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34" h="161">
                    <a:moveTo>
                      <a:pt x="0" y="141"/>
                    </a:moveTo>
                    <a:lnTo>
                      <a:pt x="1434" y="161"/>
                    </a:lnTo>
                    <a:lnTo>
                      <a:pt x="1394" y="0"/>
                    </a:lnTo>
                    <a:lnTo>
                      <a:pt x="644" y="0"/>
                    </a:lnTo>
                    <a:lnTo>
                      <a:pt x="0" y="141"/>
                    </a:lnTo>
                    <a:close/>
                  </a:path>
                </a:pathLst>
              </a:cu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3564" name="Text Box 11"/>
            <p:cNvSpPr txBox="1">
              <a:spLocks noChangeArrowheads="1"/>
            </p:cNvSpPr>
            <p:nvPr/>
          </p:nvSpPr>
          <p:spPr bwMode="auto">
            <a:xfrm rot="-1900767">
              <a:off x="1896" y="1584"/>
              <a:ext cx="2088" cy="442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>
                  <a:solidFill>
                    <a:srgbClr val="FF3300"/>
                  </a:solidFill>
                </a:rPr>
                <a:t>Homography</a:t>
              </a:r>
            </a:p>
          </p:txBody>
        </p:sp>
      </p:grpSp>
      <p:sp>
        <p:nvSpPr>
          <p:cNvPr id="745484" name="Text Box 12"/>
          <p:cNvSpPr txBox="1">
            <a:spLocks noChangeArrowheads="1"/>
          </p:cNvSpPr>
          <p:nvPr/>
        </p:nvSpPr>
        <p:spPr bwMode="auto">
          <a:xfrm>
            <a:off x="6629400" y="6111875"/>
            <a:ext cx="2286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Automatically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rectified floor</a:t>
            </a:r>
          </a:p>
        </p:txBody>
      </p:sp>
      <p:sp>
        <p:nvSpPr>
          <p:cNvPr id="745485" name="Text Box 13"/>
          <p:cNvSpPr txBox="1">
            <a:spLocks noChangeArrowheads="1"/>
          </p:cNvSpPr>
          <p:nvPr/>
        </p:nvSpPr>
        <p:spPr bwMode="auto">
          <a:xfrm>
            <a:off x="1447800" y="58674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The floor (enlarged)</a:t>
            </a:r>
          </a:p>
        </p:txBody>
      </p:sp>
      <p:sp>
        <p:nvSpPr>
          <p:cNvPr id="23561" name="Text Box 14"/>
          <p:cNvSpPr txBox="1">
            <a:spLocks noChangeArrowheads="1"/>
          </p:cNvSpPr>
          <p:nvPr/>
        </p:nvSpPr>
        <p:spPr bwMode="auto">
          <a:xfrm>
            <a:off x="76200" y="817563"/>
            <a:ext cx="6340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CC00"/>
                </a:solidFill>
              </a:rPr>
              <a:t>What is the shape of the b/w floor pattern?</a:t>
            </a:r>
          </a:p>
        </p:txBody>
      </p:sp>
      <p:sp>
        <p:nvSpPr>
          <p:cNvPr id="23562" name="Text Box 15"/>
          <p:cNvSpPr txBox="1">
            <a:spLocks noChangeArrowheads="1"/>
          </p:cNvSpPr>
          <p:nvPr/>
        </p:nvSpPr>
        <p:spPr bwMode="auto">
          <a:xfrm>
            <a:off x="152400" y="6491288"/>
            <a:ext cx="2897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Slide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from Antonio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</a:rPr>
              <a:t>Criminisi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823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4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484" grpId="0"/>
      <p:bldP spid="74548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1779588" y="838200"/>
          <a:ext cx="2030412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33" name="Photo Editor Photo" r:id="rId3" imgW="2819794" imgH="8152381" progId="">
                  <p:embed/>
                </p:oleObj>
              </mc:Choice>
              <mc:Fallback>
                <p:oleObj name="Photo Editor Photo" r:id="rId3" imgW="2819794" imgH="8152381" progId="">
                  <p:embed/>
                  <p:pic>
                    <p:nvPicPr>
                      <p:cNvPr id="0" name="Picture 1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9588" y="838200"/>
                        <a:ext cx="2030412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4191000" y="4648200"/>
            <a:ext cx="4724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From Martin Kemp </a:t>
            </a:r>
            <a:r>
              <a:rPr lang="en-US" sz="2000" b="1" i="1">
                <a:solidFill>
                  <a:srgbClr val="000000"/>
                </a:solidFill>
              </a:rPr>
              <a:t>The Science of Art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00"/>
                </a:solidFill>
              </a:rPr>
              <a:t>        (manual reconstruction)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 rot="-5400000">
            <a:off x="103981" y="3401219"/>
            <a:ext cx="2932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Automatic rectification</a:t>
            </a:r>
            <a:endParaRPr lang="en-US" sz="2000" b="1" i="1">
              <a:solidFill>
                <a:srgbClr val="000000"/>
              </a:solidFill>
            </a:endParaRPr>
          </a:p>
        </p:txBody>
      </p:sp>
      <p:pic>
        <p:nvPicPr>
          <p:cNvPr id="24581" name="Picture 5" descr="a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498975" y="1143000"/>
            <a:ext cx="4035425" cy="3429000"/>
          </a:xfrm>
          <a:noFill/>
        </p:spPr>
      </p:pic>
      <p:sp>
        <p:nvSpPr>
          <p:cNvPr id="2458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35013"/>
          </a:xfrm>
          <a:noFill/>
        </p:spPr>
        <p:txBody>
          <a:bodyPr/>
          <a:lstStyle/>
          <a:p>
            <a:r>
              <a:rPr lang="en-US" sz="3000" smtClean="0"/>
              <a:t>Analysing patterns and shapes</a:t>
            </a:r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152400" y="6491288"/>
            <a:ext cx="2897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Slide from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Antonio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</a:rPr>
              <a:t>Criminisi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78BEF7-F514-46A2-B6ED-A610827ABA8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75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Last time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RANSAC for robust fitting 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Lines, translation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Image mosaics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Fitting a 2D transformation</a:t>
            </a:r>
          </a:p>
          <a:p>
            <a:pPr lvl="2"/>
            <a:r>
              <a:rPr lang="en-US" dirty="0" err="1" smtClean="0">
                <a:latin typeface="Arial" pitchFamily="34" charset="0"/>
                <a:cs typeface="Arial" pitchFamily="34" charset="0"/>
              </a:rPr>
              <a:t>Homography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679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123825" y="1752600"/>
          <a:ext cx="4448175" cy="428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79" name="Photo Editor Photo" r:id="rId3" imgW="4447619" imgH="4285714" progId="">
                  <p:embed/>
                </p:oleObj>
              </mc:Choice>
              <mc:Fallback>
                <p:oleObj name="Photo Editor Photo" r:id="rId3" imgW="4447619" imgH="4285714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25" y="1752600"/>
                        <a:ext cx="4448175" cy="428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4724400" y="3048000"/>
          <a:ext cx="4419600" cy="191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80" name="Photo Editor Photo" r:id="rId5" imgW="7811590" imgH="3390476" progId="">
                  <p:embed/>
                </p:oleObj>
              </mc:Choice>
              <mc:Fallback>
                <p:oleObj name="Photo Editor Photo" r:id="rId5" imgW="7811590" imgH="3390476" progId="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048000"/>
                        <a:ext cx="4419600" cy="191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5118100" y="5611813"/>
            <a:ext cx="3748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ahoma" pitchFamily="34" charset="0"/>
              </a:rPr>
              <a:t>Automatically rectified floor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328613" y="6145213"/>
            <a:ext cx="43703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00"/>
                </a:solidFill>
                <a:latin typeface="Tahoma" pitchFamily="34" charset="0"/>
              </a:rPr>
              <a:t>St. Lucy Altarpiece,</a:t>
            </a:r>
            <a:r>
              <a:rPr lang="en-US" sz="2000" b="1">
                <a:solidFill>
                  <a:srgbClr val="000000"/>
                </a:solidFill>
                <a:latin typeface="Tahoma" pitchFamily="34" charset="0"/>
              </a:rPr>
              <a:t> D. Veneziano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Analysing patterns and shapes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4916488" y="1828800"/>
            <a:ext cx="40417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CC00"/>
                </a:solidFill>
              </a:rPr>
              <a:t>What is the (complicated)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CC00"/>
                </a:solidFill>
              </a:rPr>
              <a:t>shape of the floor pattern?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Slide from Criminisi</a:t>
            </a: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CB89CE-55E9-419A-A2EF-4349E5080B9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71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684213" y="1524000"/>
          <a:ext cx="5792787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81" name="Photo Editor Photo" r:id="rId3" imgW="7811590" imgH="3390476" progId="">
                  <p:embed/>
                </p:oleObj>
              </mc:Choice>
              <mc:Fallback>
                <p:oleObj name="Photo Editor Photo" r:id="rId3" imgW="7811590" imgH="3390476" progId="">
                  <p:embed/>
                  <p:pic>
                    <p:nvPicPr>
                      <p:cNvPr id="0" name="Picture 1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524000"/>
                        <a:ext cx="5792787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7" name="Picture 3" descr="ven_floorwarpmanu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85800" y="4267200"/>
            <a:ext cx="3348038" cy="2273300"/>
          </a:xfrm>
          <a:noFill/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114800" y="5105400"/>
            <a:ext cx="4794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From Martin Kemp, </a:t>
            </a:r>
            <a:r>
              <a:rPr lang="en-US" sz="2000" b="1" i="1">
                <a:solidFill>
                  <a:srgbClr val="000000"/>
                </a:solidFill>
              </a:rPr>
              <a:t>The Science of Art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00"/>
                </a:solidFill>
              </a:rPr>
              <a:t>        (manual reconstruction)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6837363" y="2438400"/>
            <a:ext cx="1620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Automatic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rectification</a:t>
            </a:r>
            <a:endParaRPr lang="en-US" sz="2000" b="1" i="1">
              <a:solidFill>
                <a:srgbClr val="000000"/>
              </a:solidFill>
            </a:endParaRP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Analysing patterns and shapes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Slide from Criminisi</a:t>
            </a: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78BEF7-F514-46A2-B6ED-A610827ABA8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22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camera center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33400"/>
          </a:xfrm>
        </p:spPr>
        <p:txBody>
          <a:bodyPr/>
          <a:lstStyle/>
          <a:p>
            <a:r>
              <a:rPr lang="en-US" dirty="0" smtClean="0"/>
              <a:t>Does it still work?</a:t>
            </a:r>
          </a:p>
        </p:txBody>
      </p:sp>
      <p:sp>
        <p:nvSpPr>
          <p:cNvPr id="87044" name="Line 4"/>
          <p:cNvSpPr>
            <a:spLocks noChangeShapeType="1"/>
          </p:cNvSpPr>
          <p:nvPr/>
        </p:nvSpPr>
        <p:spPr bwMode="auto">
          <a:xfrm flipV="1">
            <a:off x="3732213" y="2024063"/>
            <a:ext cx="2849562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47" name="Line 7"/>
          <p:cNvSpPr>
            <a:spLocks noChangeShapeType="1"/>
          </p:cNvSpPr>
          <p:nvPr/>
        </p:nvSpPr>
        <p:spPr bwMode="auto">
          <a:xfrm>
            <a:off x="3532188" y="2947988"/>
            <a:ext cx="3430587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49" name="Line 9"/>
          <p:cNvSpPr>
            <a:spLocks noChangeShapeType="1"/>
          </p:cNvSpPr>
          <p:nvPr/>
        </p:nvSpPr>
        <p:spPr bwMode="auto">
          <a:xfrm>
            <a:off x="3738563" y="3041650"/>
            <a:ext cx="3729037" cy="15303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0" name="Line 10"/>
          <p:cNvSpPr>
            <a:spLocks noChangeShapeType="1"/>
          </p:cNvSpPr>
          <p:nvPr/>
        </p:nvSpPr>
        <p:spPr bwMode="auto">
          <a:xfrm flipV="1">
            <a:off x="3546475" y="15240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1" name="Line 11"/>
          <p:cNvSpPr>
            <a:spLocks noChangeShapeType="1"/>
          </p:cNvSpPr>
          <p:nvPr/>
        </p:nvSpPr>
        <p:spPr bwMode="auto">
          <a:xfrm>
            <a:off x="3505200" y="3048000"/>
            <a:ext cx="2030413" cy="20748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3" name="Oval 13"/>
          <p:cNvSpPr>
            <a:spLocks noChangeArrowheads="1"/>
          </p:cNvSpPr>
          <p:nvPr/>
        </p:nvSpPr>
        <p:spPr bwMode="auto">
          <a:xfrm>
            <a:off x="3325813" y="27876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7054" name="Line 29"/>
          <p:cNvSpPr>
            <a:spLocks noChangeShapeType="1"/>
          </p:cNvSpPr>
          <p:nvPr/>
        </p:nvSpPr>
        <p:spPr bwMode="auto">
          <a:xfrm flipV="1">
            <a:off x="3732213" y="3429000"/>
            <a:ext cx="3582987" cy="13763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7" name="Line 32"/>
          <p:cNvSpPr>
            <a:spLocks noChangeShapeType="1"/>
          </p:cNvSpPr>
          <p:nvPr/>
        </p:nvSpPr>
        <p:spPr bwMode="auto">
          <a:xfrm>
            <a:off x="3532188" y="4929188"/>
            <a:ext cx="3430587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9" name="Line 34"/>
          <p:cNvSpPr>
            <a:spLocks noChangeShapeType="1"/>
          </p:cNvSpPr>
          <p:nvPr/>
        </p:nvSpPr>
        <p:spPr bwMode="auto">
          <a:xfrm>
            <a:off x="3738563" y="50228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0" name="Line 35"/>
          <p:cNvSpPr>
            <a:spLocks noChangeShapeType="1"/>
          </p:cNvSpPr>
          <p:nvPr/>
        </p:nvSpPr>
        <p:spPr bwMode="auto">
          <a:xfrm flipV="1">
            <a:off x="3546475" y="35052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1" name="Line 36"/>
          <p:cNvSpPr>
            <a:spLocks noChangeShapeType="1"/>
          </p:cNvSpPr>
          <p:nvPr/>
        </p:nvSpPr>
        <p:spPr bwMode="auto">
          <a:xfrm>
            <a:off x="3524250" y="5011738"/>
            <a:ext cx="2030413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3" name="Oval 38"/>
          <p:cNvSpPr>
            <a:spLocks noChangeArrowheads="1"/>
          </p:cNvSpPr>
          <p:nvPr/>
        </p:nvSpPr>
        <p:spPr bwMode="auto">
          <a:xfrm>
            <a:off x="3325813" y="47688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7064" name="Freeform 55"/>
          <p:cNvSpPr>
            <a:spLocks/>
          </p:cNvSpPr>
          <p:nvPr/>
        </p:nvSpPr>
        <p:spPr bwMode="auto">
          <a:xfrm>
            <a:off x="6731000" y="1143000"/>
            <a:ext cx="1498600" cy="5626100"/>
          </a:xfrm>
          <a:custGeom>
            <a:avLst/>
            <a:gdLst>
              <a:gd name="T0" fmla="*/ 1149191350 w 944"/>
              <a:gd name="T1" fmla="*/ 0 h 3544"/>
              <a:gd name="T2" fmla="*/ 302418771 w 944"/>
              <a:gd name="T3" fmla="*/ 967740130 h 3544"/>
              <a:gd name="T4" fmla="*/ 1149191350 w 944"/>
              <a:gd name="T5" fmla="*/ 2056447727 h 3544"/>
              <a:gd name="T6" fmla="*/ 181451253 w 944"/>
              <a:gd name="T7" fmla="*/ 2147483647 h 3544"/>
              <a:gd name="T8" fmla="*/ 2147483647 w 944"/>
              <a:gd name="T9" fmla="*/ 2147483647 h 3544"/>
              <a:gd name="T10" fmla="*/ 1028223881 w 944"/>
              <a:gd name="T11" fmla="*/ 2147483647 h 3544"/>
              <a:gd name="T12" fmla="*/ 1754029090 w 944"/>
              <a:gd name="T13" fmla="*/ 2147483647 h 3544"/>
              <a:gd name="T14" fmla="*/ 423386339 w 944"/>
              <a:gd name="T15" fmla="*/ 2147483647 h 3544"/>
              <a:gd name="T16" fmla="*/ 1512093756 w 944"/>
              <a:gd name="T17" fmla="*/ 2147483647 h 3544"/>
              <a:gd name="T18" fmla="*/ 2116931496 w 944"/>
              <a:gd name="T19" fmla="*/ 2147483647 h 354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44"/>
              <a:gd name="T31" fmla="*/ 0 h 3544"/>
              <a:gd name="T32" fmla="*/ 944 w 944"/>
              <a:gd name="T33" fmla="*/ 3544 h 354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44" h="3544">
                <a:moveTo>
                  <a:pt x="456" y="0"/>
                </a:moveTo>
                <a:cubicBezTo>
                  <a:pt x="288" y="124"/>
                  <a:pt x="120" y="248"/>
                  <a:pt x="120" y="384"/>
                </a:cubicBezTo>
                <a:cubicBezTo>
                  <a:pt x="120" y="520"/>
                  <a:pt x="464" y="672"/>
                  <a:pt x="456" y="816"/>
                </a:cubicBezTo>
                <a:cubicBezTo>
                  <a:pt x="448" y="960"/>
                  <a:pt x="0" y="1104"/>
                  <a:pt x="72" y="1248"/>
                </a:cubicBezTo>
                <a:cubicBezTo>
                  <a:pt x="144" y="1392"/>
                  <a:pt x="832" y="1504"/>
                  <a:pt x="888" y="1680"/>
                </a:cubicBezTo>
                <a:cubicBezTo>
                  <a:pt x="944" y="1856"/>
                  <a:pt x="440" y="2120"/>
                  <a:pt x="408" y="2304"/>
                </a:cubicBezTo>
                <a:cubicBezTo>
                  <a:pt x="376" y="2488"/>
                  <a:pt x="736" y="2624"/>
                  <a:pt x="696" y="2784"/>
                </a:cubicBezTo>
                <a:cubicBezTo>
                  <a:pt x="656" y="2944"/>
                  <a:pt x="184" y="3144"/>
                  <a:pt x="168" y="3264"/>
                </a:cubicBezTo>
                <a:cubicBezTo>
                  <a:pt x="152" y="3384"/>
                  <a:pt x="488" y="3464"/>
                  <a:pt x="600" y="3504"/>
                </a:cubicBezTo>
                <a:cubicBezTo>
                  <a:pt x="712" y="3544"/>
                  <a:pt x="776" y="3524"/>
                  <a:pt x="840" y="3504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70"/>
          <p:cNvGrpSpPr>
            <a:grpSpLocks/>
          </p:cNvGrpSpPr>
          <p:nvPr/>
        </p:nvGrpSpPr>
        <p:grpSpPr bwMode="auto">
          <a:xfrm>
            <a:off x="5486400" y="1066800"/>
            <a:ext cx="1595438" cy="5029200"/>
            <a:chOff x="3456" y="672"/>
            <a:chExt cx="1005" cy="3168"/>
          </a:xfrm>
        </p:grpSpPr>
        <p:sp>
          <p:nvSpPr>
            <p:cNvPr id="87079" name="Line 58"/>
            <p:cNvSpPr>
              <a:spLocks noChangeShapeType="1"/>
            </p:cNvSpPr>
            <p:nvPr/>
          </p:nvSpPr>
          <p:spPr bwMode="auto">
            <a:xfrm>
              <a:off x="3744" y="912"/>
              <a:ext cx="0" cy="292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80" name="Text Box 59"/>
            <p:cNvSpPr txBox="1">
              <a:spLocks noChangeArrowheads="1"/>
            </p:cNvSpPr>
            <p:nvPr/>
          </p:nvSpPr>
          <p:spPr bwMode="auto">
            <a:xfrm>
              <a:off x="3456" y="672"/>
              <a:ext cx="100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synthetic PP</a:t>
              </a:r>
            </a:p>
          </p:txBody>
        </p:sp>
      </p:grpSp>
      <p:grpSp>
        <p:nvGrpSpPr>
          <p:cNvPr id="3" name="Group 69"/>
          <p:cNvGrpSpPr>
            <a:grpSpLocks/>
          </p:cNvGrpSpPr>
          <p:nvPr/>
        </p:nvGrpSpPr>
        <p:grpSpPr bwMode="auto">
          <a:xfrm>
            <a:off x="3429000" y="1889125"/>
            <a:ext cx="2209800" cy="3978275"/>
            <a:chOff x="2160" y="1190"/>
            <a:chExt cx="1392" cy="2506"/>
          </a:xfrm>
        </p:grpSpPr>
        <p:sp>
          <p:nvSpPr>
            <p:cNvPr id="87075" name="Line 56"/>
            <p:cNvSpPr>
              <a:spLocks noChangeShapeType="1"/>
            </p:cNvSpPr>
            <p:nvPr/>
          </p:nvSpPr>
          <p:spPr bwMode="auto">
            <a:xfrm flipH="1">
              <a:off x="2736" y="1392"/>
              <a:ext cx="432" cy="115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76" name="Line 57"/>
            <p:cNvSpPr>
              <a:spLocks noChangeShapeType="1"/>
            </p:cNvSpPr>
            <p:nvPr/>
          </p:nvSpPr>
          <p:spPr bwMode="auto">
            <a:xfrm>
              <a:off x="2544" y="2400"/>
              <a:ext cx="432" cy="129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77" name="Text Box 60"/>
            <p:cNvSpPr txBox="1">
              <a:spLocks noChangeArrowheads="1"/>
            </p:cNvSpPr>
            <p:nvPr/>
          </p:nvSpPr>
          <p:spPr bwMode="auto">
            <a:xfrm>
              <a:off x="3133" y="1190"/>
              <a:ext cx="41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PP1</a:t>
              </a:r>
            </a:p>
          </p:txBody>
        </p:sp>
        <p:sp>
          <p:nvSpPr>
            <p:cNvPr id="87078" name="Text Box 61"/>
            <p:cNvSpPr txBox="1">
              <a:spLocks noChangeArrowheads="1"/>
            </p:cNvSpPr>
            <p:nvPr/>
          </p:nvSpPr>
          <p:spPr bwMode="auto">
            <a:xfrm>
              <a:off x="2160" y="2390"/>
              <a:ext cx="41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PP2</a:t>
              </a:r>
            </a:p>
          </p:txBody>
        </p:sp>
      </p:grpSp>
      <p:grpSp>
        <p:nvGrpSpPr>
          <p:cNvPr id="4" name="Group 71"/>
          <p:cNvGrpSpPr>
            <a:grpSpLocks/>
          </p:cNvGrpSpPr>
          <p:nvPr/>
        </p:nvGrpSpPr>
        <p:grpSpPr bwMode="auto">
          <a:xfrm>
            <a:off x="4508500" y="3289300"/>
            <a:ext cx="3035300" cy="1358900"/>
            <a:chOff x="2840" y="2072"/>
            <a:chExt cx="1912" cy="856"/>
          </a:xfrm>
        </p:grpSpPr>
        <p:sp>
          <p:nvSpPr>
            <p:cNvPr id="87072" name="Oval 64"/>
            <p:cNvSpPr>
              <a:spLocks noChangeArrowheads="1"/>
            </p:cNvSpPr>
            <p:nvPr/>
          </p:nvSpPr>
          <p:spPr bwMode="auto">
            <a:xfrm>
              <a:off x="2840" y="207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073" name="Oval 65"/>
            <p:cNvSpPr>
              <a:spLocks noChangeArrowheads="1"/>
            </p:cNvSpPr>
            <p:nvPr/>
          </p:nvSpPr>
          <p:spPr bwMode="auto">
            <a:xfrm>
              <a:off x="4656" y="283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074" name="Oval 67"/>
            <p:cNvSpPr>
              <a:spLocks noChangeArrowheads="1"/>
            </p:cNvSpPr>
            <p:nvPr/>
          </p:nvSpPr>
          <p:spPr bwMode="auto">
            <a:xfrm>
              <a:off x="3696" y="244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72"/>
          <p:cNvGrpSpPr>
            <a:grpSpLocks/>
          </p:cNvGrpSpPr>
          <p:nvPr/>
        </p:nvGrpSpPr>
        <p:grpSpPr bwMode="auto">
          <a:xfrm>
            <a:off x="4241800" y="3352800"/>
            <a:ext cx="3149600" cy="1308100"/>
            <a:chOff x="2672" y="2112"/>
            <a:chExt cx="1984" cy="824"/>
          </a:xfrm>
        </p:grpSpPr>
        <p:sp>
          <p:nvSpPr>
            <p:cNvPr id="87070" name="Oval 63"/>
            <p:cNvSpPr>
              <a:spLocks noChangeArrowheads="1"/>
            </p:cNvSpPr>
            <p:nvPr/>
          </p:nvSpPr>
          <p:spPr bwMode="auto">
            <a:xfrm>
              <a:off x="2672" y="2840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071" name="Oval 68"/>
            <p:cNvSpPr>
              <a:spLocks noChangeArrowheads="1"/>
            </p:cNvSpPr>
            <p:nvPr/>
          </p:nvSpPr>
          <p:spPr bwMode="auto">
            <a:xfrm>
              <a:off x="4560" y="2112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87069" name="TextBox 39"/>
          <p:cNvSpPr txBox="1">
            <a:spLocks noChangeArrowheads="1"/>
          </p:cNvSpPr>
          <p:nvPr/>
        </p:nvSpPr>
        <p:spPr bwMode="auto">
          <a:xfrm>
            <a:off x="7164388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79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8"/>
            <a:ext cx="9144000" cy="1143000"/>
          </a:xfrm>
        </p:spPr>
        <p:txBody>
          <a:bodyPr/>
          <a:lstStyle/>
          <a:p>
            <a:r>
              <a:rPr lang="en-US" sz="4000" dirty="0" smtClean="0"/>
              <a:t>Recall: same camera center</a:t>
            </a:r>
          </a:p>
        </p:txBody>
      </p:sp>
      <p:sp>
        <p:nvSpPr>
          <p:cNvPr id="80899" name="Line 4"/>
          <p:cNvSpPr>
            <a:spLocks noChangeShapeType="1"/>
          </p:cNvSpPr>
          <p:nvPr/>
        </p:nvSpPr>
        <p:spPr bwMode="auto">
          <a:xfrm flipV="1">
            <a:off x="3816350" y="2557463"/>
            <a:ext cx="2849563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0" name="Line 5"/>
          <p:cNvSpPr>
            <a:spLocks noChangeShapeType="1"/>
          </p:cNvSpPr>
          <p:nvPr/>
        </p:nvSpPr>
        <p:spPr bwMode="auto">
          <a:xfrm flipH="1" flipV="1">
            <a:off x="3089275" y="2659063"/>
            <a:ext cx="373063" cy="619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1" name="Line 6"/>
          <p:cNvSpPr>
            <a:spLocks noChangeShapeType="1"/>
          </p:cNvSpPr>
          <p:nvPr/>
        </p:nvSpPr>
        <p:spPr bwMode="auto">
          <a:xfrm flipH="1" flipV="1">
            <a:off x="2052638" y="2874963"/>
            <a:ext cx="1304925" cy="487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2" name="Line 7"/>
          <p:cNvSpPr>
            <a:spLocks noChangeShapeType="1"/>
          </p:cNvSpPr>
          <p:nvPr/>
        </p:nvSpPr>
        <p:spPr bwMode="auto">
          <a:xfrm>
            <a:off x="3616325" y="3481388"/>
            <a:ext cx="3430588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3" name="Line 8"/>
          <p:cNvSpPr>
            <a:spLocks noChangeShapeType="1"/>
          </p:cNvSpPr>
          <p:nvPr/>
        </p:nvSpPr>
        <p:spPr bwMode="auto">
          <a:xfrm flipH="1">
            <a:off x="2709863" y="3567113"/>
            <a:ext cx="714375" cy="1089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4" name="Line 9"/>
          <p:cNvSpPr>
            <a:spLocks noChangeShapeType="1"/>
          </p:cNvSpPr>
          <p:nvPr/>
        </p:nvSpPr>
        <p:spPr bwMode="auto">
          <a:xfrm>
            <a:off x="3822700" y="35750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5" name="Line 10"/>
          <p:cNvSpPr>
            <a:spLocks noChangeShapeType="1"/>
          </p:cNvSpPr>
          <p:nvPr/>
        </p:nvSpPr>
        <p:spPr bwMode="auto">
          <a:xfrm flipV="1">
            <a:off x="3630613" y="20574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6" name="Line 11"/>
          <p:cNvSpPr>
            <a:spLocks noChangeShapeType="1"/>
          </p:cNvSpPr>
          <p:nvPr/>
        </p:nvSpPr>
        <p:spPr bwMode="auto">
          <a:xfrm flipV="1">
            <a:off x="3886200" y="3208338"/>
            <a:ext cx="3243263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7" name="Line 12"/>
          <p:cNvSpPr>
            <a:spLocks noChangeShapeType="1"/>
          </p:cNvSpPr>
          <p:nvPr/>
        </p:nvSpPr>
        <p:spPr bwMode="auto">
          <a:xfrm>
            <a:off x="3608388" y="3563938"/>
            <a:ext cx="2030412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8" name="Line 13"/>
          <p:cNvSpPr>
            <a:spLocks noChangeShapeType="1"/>
          </p:cNvSpPr>
          <p:nvPr/>
        </p:nvSpPr>
        <p:spPr bwMode="auto">
          <a:xfrm flipH="1">
            <a:off x="1150938" y="3533775"/>
            <a:ext cx="2179637" cy="708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9" name="Oval 14"/>
          <p:cNvSpPr>
            <a:spLocks noChangeArrowheads="1"/>
          </p:cNvSpPr>
          <p:nvPr/>
        </p:nvSpPr>
        <p:spPr bwMode="auto">
          <a:xfrm>
            <a:off x="3409950" y="33210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3562350" y="1676400"/>
            <a:ext cx="1314450" cy="2133600"/>
            <a:chOff x="2244" y="1056"/>
            <a:chExt cx="828" cy="1344"/>
          </a:xfrm>
        </p:grpSpPr>
        <p:sp>
          <p:nvSpPr>
            <p:cNvPr id="80924" name="Line 17"/>
            <p:cNvSpPr>
              <a:spLocks noChangeShapeType="1"/>
            </p:cNvSpPr>
            <p:nvPr/>
          </p:nvSpPr>
          <p:spPr bwMode="auto">
            <a:xfrm>
              <a:off x="2544" y="1440"/>
              <a:ext cx="432" cy="960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5" name="Line 21"/>
            <p:cNvSpPr>
              <a:spLocks noChangeShapeType="1"/>
            </p:cNvSpPr>
            <p:nvPr/>
          </p:nvSpPr>
          <p:spPr bwMode="auto">
            <a:xfrm flipV="1">
              <a:off x="2784" y="1776"/>
              <a:ext cx="288" cy="144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6" name="Text Box 31"/>
            <p:cNvSpPr txBox="1">
              <a:spLocks noChangeArrowheads="1"/>
            </p:cNvSpPr>
            <p:nvPr/>
          </p:nvSpPr>
          <p:spPr bwMode="auto">
            <a:xfrm>
              <a:off x="2244" y="1056"/>
              <a:ext cx="5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real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4800600" y="1752600"/>
            <a:ext cx="1905000" cy="3810000"/>
            <a:chOff x="3024" y="1104"/>
            <a:chExt cx="1200" cy="2400"/>
          </a:xfrm>
        </p:grpSpPr>
        <p:sp>
          <p:nvSpPr>
            <p:cNvPr id="80921" name="Line 22"/>
            <p:cNvSpPr>
              <a:spLocks noChangeShapeType="1"/>
            </p:cNvSpPr>
            <p:nvPr/>
          </p:nvSpPr>
          <p:spPr bwMode="auto">
            <a:xfrm>
              <a:off x="3312" y="2448"/>
              <a:ext cx="336" cy="96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2" name="Line 19"/>
            <p:cNvSpPr>
              <a:spLocks noChangeShapeType="1"/>
            </p:cNvSpPr>
            <p:nvPr/>
          </p:nvSpPr>
          <p:spPr bwMode="auto">
            <a:xfrm flipH="1">
              <a:off x="3024" y="1488"/>
              <a:ext cx="480" cy="2016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3" name="Text Box 32"/>
            <p:cNvSpPr txBox="1">
              <a:spLocks noChangeArrowheads="1"/>
            </p:cNvSpPr>
            <p:nvPr/>
          </p:nvSpPr>
          <p:spPr bwMode="auto">
            <a:xfrm>
              <a:off x="3540" y="1104"/>
              <a:ext cx="6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synthetic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4365625" y="2841625"/>
            <a:ext cx="1131888" cy="925513"/>
            <a:chOff x="2750" y="1790"/>
            <a:chExt cx="713" cy="583"/>
          </a:xfrm>
        </p:grpSpPr>
        <p:sp>
          <p:nvSpPr>
            <p:cNvPr id="80915" name="Oval 24"/>
            <p:cNvSpPr>
              <a:spLocks noChangeArrowheads="1"/>
            </p:cNvSpPr>
            <p:nvPr/>
          </p:nvSpPr>
          <p:spPr bwMode="auto">
            <a:xfrm>
              <a:off x="2750" y="195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6" name="Oval 25"/>
            <p:cNvSpPr>
              <a:spLocks noChangeArrowheads="1"/>
            </p:cNvSpPr>
            <p:nvPr/>
          </p:nvSpPr>
          <p:spPr bwMode="auto">
            <a:xfrm>
              <a:off x="2812" y="2071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7" name="Oval 26"/>
            <p:cNvSpPr>
              <a:spLocks noChangeArrowheads="1"/>
            </p:cNvSpPr>
            <p:nvPr/>
          </p:nvSpPr>
          <p:spPr bwMode="auto">
            <a:xfrm>
              <a:off x="2880" y="224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8" name="Oval 28"/>
            <p:cNvSpPr>
              <a:spLocks noChangeArrowheads="1"/>
            </p:cNvSpPr>
            <p:nvPr/>
          </p:nvSpPr>
          <p:spPr bwMode="auto">
            <a:xfrm>
              <a:off x="3367" y="179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9" name="Oval 29"/>
            <p:cNvSpPr>
              <a:spLocks noChangeArrowheads="1"/>
            </p:cNvSpPr>
            <p:nvPr/>
          </p:nvSpPr>
          <p:spPr bwMode="auto">
            <a:xfrm>
              <a:off x="3312" y="205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20" name="Oval 30"/>
            <p:cNvSpPr>
              <a:spLocks noChangeArrowheads="1"/>
            </p:cNvSpPr>
            <p:nvPr/>
          </p:nvSpPr>
          <p:spPr bwMode="auto">
            <a:xfrm>
              <a:off x="3264" y="227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49252" name="Text Box 36"/>
          <p:cNvSpPr txBox="1">
            <a:spLocks noChangeArrowheads="1"/>
          </p:cNvSpPr>
          <p:nvPr/>
        </p:nvSpPr>
        <p:spPr bwMode="auto">
          <a:xfrm>
            <a:off x="1355725" y="5692775"/>
            <a:ext cx="68707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Can generate </a:t>
            </a:r>
            <a:r>
              <a:rPr lang="en-US" sz="2400" dirty="0" smtClean="0">
                <a:solidFill>
                  <a:srgbClr val="000000"/>
                </a:solidFill>
              </a:rPr>
              <a:t>synthetic </a:t>
            </a:r>
            <a:r>
              <a:rPr lang="en-US" sz="2400" dirty="0">
                <a:solidFill>
                  <a:srgbClr val="000000"/>
                </a:solidFill>
              </a:rPr>
              <a:t>camera view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as long as it has </a:t>
            </a:r>
            <a:r>
              <a:rPr lang="en-US" sz="2400" b="1" dirty="0">
                <a:solidFill>
                  <a:srgbClr val="000000"/>
                </a:solidFill>
              </a:rPr>
              <a:t>the same center of </a:t>
            </a:r>
            <a:r>
              <a:rPr lang="en-US" sz="2400" b="1" dirty="0" smtClean="0">
                <a:solidFill>
                  <a:srgbClr val="000000"/>
                </a:solidFill>
              </a:rPr>
              <a:t>projection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80914" name="TextBox 29"/>
          <p:cNvSpPr txBox="1">
            <a:spLocks noChangeArrowheads="1"/>
          </p:cNvSpPr>
          <p:nvPr/>
        </p:nvSpPr>
        <p:spPr bwMode="auto">
          <a:xfrm>
            <a:off x="7493000" y="6532563"/>
            <a:ext cx="25558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8987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…Or: Planar scene (or far away)</a:t>
            </a:r>
          </a:p>
        </p:txBody>
      </p:sp>
      <p:sp>
        <p:nvSpPr>
          <p:cNvPr id="27652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685800" y="5105400"/>
            <a:ext cx="7772400" cy="1371600"/>
          </a:xfrm>
        </p:spPr>
        <p:txBody>
          <a:bodyPr/>
          <a:lstStyle/>
          <a:p>
            <a:r>
              <a:rPr lang="en-US" smtClean="0"/>
              <a:t>PP3 is a projection plane of both centers of projection, so we are OK!</a:t>
            </a:r>
          </a:p>
          <a:p>
            <a:r>
              <a:rPr lang="en-US" smtClean="0"/>
              <a:t>This is how big aerial photographs are made</a:t>
            </a:r>
          </a:p>
        </p:txBody>
      </p:sp>
      <p:graphicFrame>
        <p:nvGraphicFramePr>
          <p:cNvPr id="27650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1981200" y="914400"/>
          <a:ext cx="4876800" cy="401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05" name="Photo Editor Photo" r:id="rId3" imgW="4486901" imgH="3696216" progId="">
                  <p:embed/>
                </p:oleObj>
              </mc:Choice>
              <mc:Fallback>
                <p:oleObj name="Photo Editor Photo" r:id="rId3" imgW="4486901" imgH="3696216" progId="">
                  <p:embed/>
                  <p:pic>
                    <p:nvPicPr>
                      <p:cNvPr id="0" name="Picture 1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914400"/>
                        <a:ext cx="4876800" cy="4017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3" name="Text Box 12"/>
          <p:cNvSpPr txBox="1">
            <a:spLocks noChangeArrowheads="1"/>
          </p:cNvSpPr>
          <p:nvPr/>
        </p:nvSpPr>
        <p:spPr bwMode="auto">
          <a:xfrm>
            <a:off x="2270125" y="1716088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PP1</a:t>
            </a:r>
          </a:p>
        </p:txBody>
      </p:sp>
      <p:sp>
        <p:nvSpPr>
          <p:cNvPr id="27654" name="Text Box 13"/>
          <p:cNvSpPr txBox="1">
            <a:spLocks noChangeArrowheads="1"/>
          </p:cNvSpPr>
          <p:nvPr/>
        </p:nvSpPr>
        <p:spPr bwMode="auto">
          <a:xfrm>
            <a:off x="5410200" y="990600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PP3</a:t>
            </a:r>
          </a:p>
        </p:txBody>
      </p:sp>
      <p:sp>
        <p:nvSpPr>
          <p:cNvPr id="27655" name="Text Box 14"/>
          <p:cNvSpPr txBox="1">
            <a:spLocks noChangeArrowheads="1"/>
          </p:cNvSpPr>
          <p:nvPr/>
        </p:nvSpPr>
        <p:spPr bwMode="auto">
          <a:xfrm>
            <a:off x="6707188" y="2514600"/>
            <a:ext cx="760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PP2</a:t>
            </a:r>
          </a:p>
        </p:txBody>
      </p:sp>
      <p:sp>
        <p:nvSpPr>
          <p:cNvPr id="27656" name="TextBox 7"/>
          <p:cNvSpPr txBox="1">
            <a:spLocks noChangeArrowheads="1"/>
          </p:cNvSpPr>
          <p:nvPr/>
        </p:nvSpPr>
        <p:spPr bwMode="auto">
          <a:xfrm>
            <a:off x="7419975" y="6584950"/>
            <a:ext cx="2555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63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9091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9092" name="Picture 7" descr="stanf-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675"/>
            <a:ext cx="9144000" cy="675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FE37D-0399-4782-ACCC-41C6582A829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492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RANSAC for estimating </a:t>
            </a:r>
            <a:r>
              <a:rPr lang="en-US" dirty="0" err="1" smtClean="0"/>
              <a:t>homography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8458200" cy="52578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RANSAC loop: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1.  Select four feature pairs (at random)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2.  Compute </a:t>
            </a:r>
            <a:r>
              <a:rPr lang="en-US" dirty="0" err="1" smtClean="0">
                <a:solidFill>
                  <a:srgbClr val="000000"/>
                </a:solidFill>
              </a:rPr>
              <a:t>homography</a:t>
            </a:r>
            <a:r>
              <a:rPr lang="en-US" dirty="0" smtClean="0">
                <a:solidFill>
                  <a:srgbClr val="000000"/>
                </a:solidFill>
              </a:rPr>
              <a:t> H (exact)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3.  Compute </a:t>
            </a:r>
            <a:r>
              <a:rPr lang="en-US" i="1" dirty="0" smtClean="0">
                <a:solidFill>
                  <a:srgbClr val="000000"/>
                </a:solidFill>
              </a:rPr>
              <a:t>inliers </a:t>
            </a:r>
            <a:r>
              <a:rPr lang="en-US" dirty="0" smtClean="0">
                <a:solidFill>
                  <a:srgbClr val="000000"/>
                </a:solidFill>
              </a:rPr>
              <a:t>where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SSD(p</a:t>
            </a:r>
            <a:r>
              <a:rPr lang="en-US" i="1" baseline="-25000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’, 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</a:rPr>
              <a:t>H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p</a:t>
            </a:r>
            <a:r>
              <a:rPr lang="en-US" i="1" baseline="-25000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)&lt; ε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4.  Keep largest set of inliers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5.  Re-compute least-squares H estimate on all of the inliers</a:t>
            </a:r>
          </a:p>
          <a:p>
            <a:endParaRPr lang="en-US" dirty="0"/>
          </a:p>
        </p:txBody>
      </p:sp>
      <p:sp>
        <p:nvSpPr>
          <p:cNvPr id="6" name="Curved Left Arrow 5"/>
          <p:cNvSpPr/>
          <p:nvPr/>
        </p:nvSpPr>
        <p:spPr bwMode="auto">
          <a:xfrm flipV="1">
            <a:off x="6781800" y="1752600"/>
            <a:ext cx="838200" cy="1219200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9000" y="6565612"/>
            <a:ext cx="29718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000000"/>
                </a:solidFill>
              </a:rPr>
              <a:t>Slide credit: Steve Seitz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18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pic>
        <p:nvPicPr>
          <p:cNvPr id="102403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98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3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</p:txBody>
      </p:sp>
      <p:sp>
        <p:nvSpPr>
          <p:cNvPr id="103430" name="TextBox 6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87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</p:txBody>
      </p:sp>
      <p:sp>
        <p:nvSpPr>
          <p:cNvPr id="104454" name="Line 11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5" name="Freeform 12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6" name="Line 13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7" name="Freeform 14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8" name="Line 15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9" name="Freeform 16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0" name="Freeform 17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1" name="Freeform 18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2" name="Freeform 19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3" name="Line 20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64" name="Freeform 21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5" name="Freeform 22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6" name="Freeform 23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7" name="Freeform 24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8" name="Freeform 25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9" name="Freeform 26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0" name="Freeform 27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1" name="Freeform 28"/>
          <p:cNvSpPr>
            <a:spLocks/>
          </p:cNvSpPr>
          <p:nvPr/>
        </p:nvSpPr>
        <p:spPr bwMode="auto">
          <a:xfrm>
            <a:off x="2362200" y="2438400"/>
            <a:ext cx="3878263" cy="609600"/>
          </a:xfrm>
          <a:custGeom>
            <a:avLst/>
            <a:gdLst>
              <a:gd name="T0" fmla="*/ 0 w 2443"/>
              <a:gd name="T1" fmla="*/ 0 h 384"/>
              <a:gd name="T2" fmla="*/ 2147483647 w 2443"/>
              <a:gd name="T3" fmla="*/ 2147483647 h 384"/>
              <a:gd name="T4" fmla="*/ 0 60000 65536"/>
              <a:gd name="T5" fmla="*/ 0 60000 65536"/>
              <a:gd name="T6" fmla="*/ 0 w 2443"/>
              <a:gd name="T7" fmla="*/ 0 h 384"/>
              <a:gd name="T8" fmla="*/ 2443 w 2443"/>
              <a:gd name="T9" fmla="*/ 384 h 3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43" h="384">
                <a:moveTo>
                  <a:pt x="0" y="0"/>
                </a:moveTo>
                <a:lnTo>
                  <a:pt x="2443" y="384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2" name="Freeform 29"/>
          <p:cNvSpPr>
            <a:spLocks/>
          </p:cNvSpPr>
          <p:nvPr/>
        </p:nvSpPr>
        <p:spPr bwMode="auto">
          <a:xfrm>
            <a:off x="2286000" y="2786063"/>
            <a:ext cx="5392738" cy="414337"/>
          </a:xfrm>
          <a:custGeom>
            <a:avLst/>
            <a:gdLst>
              <a:gd name="T0" fmla="*/ 0 w 3397"/>
              <a:gd name="T1" fmla="*/ 2147483647 h 261"/>
              <a:gd name="T2" fmla="*/ 2147483647 w 3397"/>
              <a:gd name="T3" fmla="*/ 0 h 261"/>
              <a:gd name="T4" fmla="*/ 0 60000 65536"/>
              <a:gd name="T5" fmla="*/ 0 60000 65536"/>
              <a:gd name="T6" fmla="*/ 0 w 3397"/>
              <a:gd name="T7" fmla="*/ 0 h 261"/>
              <a:gd name="T8" fmla="*/ 3397 w 3397"/>
              <a:gd name="T9" fmla="*/ 261 h 26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97" h="261">
                <a:moveTo>
                  <a:pt x="0" y="261"/>
                </a:moveTo>
                <a:lnTo>
                  <a:pt x="339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3" name="Freeform 30"/>
          <p:cNvSpPr>
            <a:spLocks/>
          </p:cNvSpPr>
          <p:nvPr/>
        </p:nvSpPr>
        <p:spPr bwMode="auto">
          <a:xfrm>
            <a:off x="1335088" y="3149600"/>
            <a:ext cx="6124575" cy="246063"/>
          </a:xfrm>
          <a:custGeom>
            <a:avLst/>
            <a:gdLst>
              <a:gd name="T0" fmla="*/ 0 w 3858"/>
              <a:gd name="T1" fmla="*/ 0 h 155"/>
              <a:gd name="T2" fmla="*/ 2147483647 w 3858"/>
              <a:gd name="T3" fmla="*/ 2147483647 h 155"/>
              <a:gd name="T4" fmla="*/ 0 60000 65536"/>
              <a:gd name="T5" fmla="*/ 0 60000 65536"/>
              <a:gd name="T6" fmla="*/ 0 w 3858"/>
              <a:gd name="T7" fmla="*/ 0 h 155"/>
              <a:gd name="T8" fmla="*/ 3858 w 3858"/>
              <a:gd name="T9" fmla="*/ 155 h 15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58" h="155">
                <a:moveTo>
                  <a:pt x="0" y="0"/>
                </a:moveTo>
                <a:lnTo>
                  <a:pt x="3858" y="15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4" name="Freeform 31"/>
          <p:cNvSpPr>
            <a:spLocks/>
          </p:cNvSpPr>
          <p:nvPr/>
        </p:nvSpPr>
        <p:spPr bwMode="auto">
          <a:xfrm>
            <a:off x="1114425" y="2819400"/>
            <a:ext cx="5243513" cy="795338"/>
          </a:xfrm>
          <a:custGeom>
            <a:avLst/>
            <a:gdLst>
              <a:gd name="T0" fmla="*/ 0 w 3303"/>
              <a:gd name="T1" fmla="*/ 0 h 501"/>
              <a:gd name="T2" fmla="*/ 2147483647 w 3303"/>
              <a:gd name="T3" fmla="*/ 2147483647 h 501"/>
              <a:gd name="T4" fmla="*/ 0 60000 65536"/>
              <a:gd name="T5" fmla="*/ 0 60000 65536"/>
              <a:gd name="T6" fmla="*/ 0 w 3303"/>
              <a:gd name="T7" fmla="*/ 0 h 501"/>
              <a:gd name="T8" fmla="*/ 3303 w 330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03" h="501">
                <a:moveTo>
                  <a:pt x="0" y="0"/>
                </a:moveTo>
                <a:lnTo>
                  <a:pt x="3303" y="50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5" name="Freeform 32"/>
          <p:cNvSpPr>
            <a:spLocks/>
          </p:cNvSpPr>
          <p:nvPr/>
        </p:nvSpPr>
        <p:spPr bwMode="auto">
          <a:xfrm>
            <a:off x="1770063" y="2627313"/>
            <a:ext cx="4949825" cy="203200"/>
          </a:xfrm>
          <a:custGeom>
            <a:avLst/>
            <a:gdLst>
              <a:gd name="T0" fmla="*/ 0 w 3118"/>
              <a:gd name="T1" fmla="*/ 2147483647 h 128"/>
              <a:gd name="T2" fmla="*/ 2147483647 w 3118"/>
              <a:gd name="T3" fmla="*/ 0 h 128"/>
              <a:gd name="T4" fmla="*/ 0 60000 65536"/>
              <a:gd name="T5" fmla="*/ 0 60000 65536"/>
              <a:gd name="T6" fmla="*/ 0 w 3118"/>
              <a:gd name="T7" fmla="*/ 0 h 128"/>
              <a:gd name="T8" fmla="*/ 3118 w 3118"/>
              <a:gd name="T9" fmla="*/ 128 h 1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18" h="128">
                <a:moveTo>
                  <a:pt x="0" y="128"/>
                </a:moveTo>
                <a:lnTo>
                  <a:pt x="311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6" name="Freeform 33"/>
          <p:cNvSpPr>
            <a:spLocks/>
          </p:cNvSpPr>
          <p:nvPr/>
        </p:nvSpPr>
        <p:spPr bwMode="auto">
          <a:xfrm>
            <a:off x="1447800" y="2278063"/>
            <a:ext cx="4154488" cy="1285875"/>
          </a:xfrm>
          <a:custGeom>
            <a:avLst/>
            <a:gdLst>
              <a:gd name="T0" fmla="*/ 0 w 2617"/>
              <a:gd name="T1" fmla="*/ 2147483647 h 810"/>
              <a:gd name="T2" fmla="*/ 2147483647 w 2617"/>
              <a:gd name="T3" fmla="*/ 0 h 810"/>
              <a:gd name="T4" fmla="*/ 0 60000 65536"/>
              <a:gd name="T5" fmla="*/ 0 60000 65536"/>
              <a:gd name="T6" fmla="*/ 0 w 2617"/>
              <a:gd name="T7" fmla="*/ 0 h 810"/>
              <a:gd name="T8" fmla="*/ 2617 w 2617"/>
              <a:gd name="T9" fmla="*/ 810 h 8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17" h="810">
                <a:moveTo>
                  <a:pt x="0" y="810"/>
                </a:moveTo>
                <a:lnTo>
                  <a:pt x="26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7" name="Freeform 34"/>
          <p:cNvSpPr>
            <a:spLocks/>
          </p:cNvSpPr>
          <p:nvPr/>
        </p:nvSpPr>
        <p:spPr bwMode="auto">
          <a:xfrm>
            <a:off x="3787775" y="1944688"/>
            <a:ext cx="1436688" cy="1568450"/>
          </a:xfrm>
          <a:custGeom>
            <a:avLst/>
            <a:gdLst>
              <a:gd name="T0" fmla="*/ 0 w 905"/>
              <a:gd name="T1" fmla="*/ 2147483647 h 988"/>
              <a:gd name="T2" fmla="*/ 2147483647 w 905"/>
              <a:gd name="T3" fmla="*/ 0 h 988"/>
              <a:gd name="T4" fmla="*/ 0 60000 65536"/>
              <a:gd name="T5" fmla="*/ 0 60000 65536"/>
              <a:gd name="T6" fmla="*/ 0 w 905"/>
              <a:gd name="T7" fmla="*/ 0 h 988"/>
              <a:gd name="T8" fmla="*/ 905 w 905"/>
              <a:gd name="T9" fmla="*/ 988 h 9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05" h="988">
                <a:moveTo>
                  <a:pt x="0" y="988"/>
                </a:moveTo>
                <a:lnTo>
                  <a:pt x="90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8" name="Freeform 35"/>
          <p:cNvSpPr>
            <a:spLocks/>
          </p:cNvSpPr>
          <p:nvPr/>
        </p:nvSpPr>
        <p:spPr bwMode="auto">
          <a:xfrm>
            <a:off x="990600" y="2481263"/>
            <a:ext cx="6688138" cy="795337"/>
          </a:xfrm>
          <a:custGeom>
            <a:avLst/>
            <a:gdLst>
              <a:gd name="T0" fmla="*/ 0 w 4213"/>
              <a:gd name="T1" fmla="*/ 2147483647 h 501"/>
              <a:gd name="T2" fmla="*/ 2147483647 w 4213"/>
              <a:gd name="T3" fmla="*/ 0 h 501"/>
              <a:gd name="T4" fmla="*/ 0 60000 65536"/>
              <a:gd name="T5" fmla="*/ 0 60000 65536"/>
              <a:gd name="T6" fmla="*/ 0 w 4213"/>
              <a:gd name="T7" fmla="*/ 0 h 501"/>
              <a:gd name="T8" fmla="*/ 4213 w 421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13" h="501">
                <a:moveTo>
                  <a:pt x="0" y="501"/>
                </a:moveTo>
                <a:lnTo>
                  <a:pt x="421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9" name="Freeform 36"/>
          <p:cNvSpPr>
            <a:spLocks/>
          </p:cNvSpPr>
          <p:nvPr/>
        </p:nvSpPr>
        <p:spPr bwMode="auto">
          <a:xfrm>
            <a:off x="1495425" y="3106738"/>
            <a:ext cx="6081713" cy="474662"/>
          </a:xfrm>
          <a:custGeom>
            <a:avLst/>
            <a:gdLst>
              <a:gd name="T0" fmla="*/ 0 w 3831"/>
              <a:gd name="T1" fmla="*/ 2147483647 h 299"/>
              <a:gd name="T2" fmla="*/ 2147483647 w 3831"/>
              <a:gd name="T3" fmla="*/ 0 h 299"/>
              <a:gd name="T4" fmla="*/ 0 60000 65536"/>
              <a:gd name="T5" fmla="*/ 0 60000 65536"/>
              <a:gd name="T6" fmla="*/ 0 w 3831"/>
              <a:gd name="T7" fmla="*/ 0 h 299"/>
              <a:gd name="T8" fmla="*/ 3831 w 3831"/>
              <a:gd name="T9" fmla="*/ 299 h 29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31" h="299">
                <a:moveTo>
                  <a:pt x="0" y="299"/>
                </a:moveTo>
                <a:lnTo>
                  <a:pt x="3831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0" name="Freeform 37"/>
          <p:cNvSpPr>
            <a:spLocks/>
          </p:cNvSpPr>
          <p:nvPr/>
        </p:nvSpPr>
        <p:spPr bwMode="auto">
          <a:xfrm>
            <a:off x="4354513" y="2903538"/>
            <a:ext cx="3556000" cy="623887"/>
          </a:xfrm>
          <a:custGeom>
            <a:avLst/>
            <a:gdLst>
              <a:gd name="T0" fmla="*/ 0 w 2240"/>
              <a:gd name="T1" fmla="*/ 2147483647 h 393"/>
              <a:gd name="T2" fmla="*/ 2147483647 w 2240"/>
              <a:gd name="T3" fmla="*/ 0 h 393"/>
              <a:gd name="T4" fmla="*/ 0 60000 65536"/>
              <a:gd name="T5" fmla="*/ 0 60000 65536"/>
              <a:gd name="T6" fmla="*/ 0 w 2240"/>
              <a:gd name="T7" fmla="*/ 0 h 393"/>
              <a:gd name="T8" fmla="*/ 2240 w 2240"/>
              <a:gd name="T9" fmla="*/ 393 h 3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40" h="393">
                <a:moveTo>
                  <a:pt x="0" y="393"/>
                </a:moveTo>
                <a:lnTo>
                  <a:pt x="224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1" name="Freeform 38"/>
          <p:cNvSpPr>
            <a:spLocks/>
          </p:cNvSpPr>
          <p:nvPr/>
        </p:nvSpPr>
        <p:spPr bwMode="auto">
          <a:xfrm>
            <a:off x="4224338" y="2540000"/>
            <a:ext cx="3454400" cy="668338"/>
          </a:xfrm>
          <a:custGeom>
            <a:avLst/>
            <a:gdLst>
              <a:gd name="T0" fmla="*/ 0 w 2176"/>
              <a:gd name="T1" fmla="*/ 2147483647 h 421"/>
              <a:gd name="T2" fmla="*/ 2147483647 w 2176"/>
              <a:gd name="T3" fmla="*/ 0 h 421"/>
              <a:gd name="T4" fmla="*/ 0 60000 65536"/>
              <a:gd name="T5" fmla="*/ 0 60000 65536"/>
              <a:gd name="T6" fmla="*/ 0 w 2176"/>
              <a:gd name="T7" fmla="*/ 0 h 421"/>
              <a:gd name="T8" fmla="*/ 2176 w 2176"/>
              <a:gd name="T9" fmla="*/ 421 h 4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76" h="421">
                <a:moveTo>
                  <a:pt x="0" y="421"/>
                </a:moveTo>
                <a:lnTo>
                  <a:pt x="217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2" name="Freeform 39"/>
          <p:cNvSpPr>
            <a:spLocks/>
          </p:cNvSpPr>
          <p:nvPr/>
        </p:nvSpPr>
        <p:spPr bwMode="auto">
          <a:xfrm>
            <a:off x="2590800" y="2362200"/>
            <a:ext cx="3694113" cy="33338"/>
          </a:xfrm>
          <a:custGeom>
            <a:avLst/>
            <a:gdLst>
              <a:gd name="T0" fmla="*/ 0 w 2327"/>
              <a:gd name="T1" fmla="*/ 0 h 21"/>
              <a:gd name="T2" fmla="*/ 2147483647 w 2327"/>
              <a:gd name="T3" fmla="*/ 2147483647 h 21"/>
              <a:gd name="T4" fmla="*/ 0 60000 65536"/>
              <a:gd name="T5" fmla="*/ 0 60000 65536"/>
              <a:gd name="T6" fmla="*/ 0 w 2327"/>
              <a:gd name="T7" fmla="*/ 0 h 21"/>
              <a:gd name="T8" fmla="*/ 2327 w 2327"/>
              <a:gd name="T9" fmla="*/ 21 h 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27" h="21">
                <a:moveTo>
                  <a:pt x="0" y="0"/>
                </a:moveTo>
                <a:lnTo>
                  <a:pt x="2327" y="2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3" name="Freeform 40"/>
          <p:cNvSpPr>
            <a:spLocks/>
          </p:cNvSpPr>
          <p:nvPr/>
        </p:nvSpPr>
        <p:spPr bwMode="auto">
          <a:xfrm>
            <a:off x="914400" y="2286000"/>
            <a:ext cx="6908800" cy="1095375"/>
          </a:xfrm>
          <a:custGeom>
            <a:avLst/>
            <a:gdLst>
              <a:gd name="T0" fmla="*/ 0 w 4352"/>
              <a:gd name="T1" fmla="*/ 0 h 690"/>
              <a:gd name="T2" fmla="*/ 2147483647 w 4352"/>
              <a:gd name="T3" fmla="*/ 2147483647 h 690"/>
              <a:gd name="T4" fmla="*/ 0 60000 65536"/>
              <a:gd name="T5" fmla="*/ 0 60000 65536"/>
              <a:gd name="T6" fmla="*/ 0 w 4352"/>
              <a:gd name="T7" fmla="*/ 0 h 690"/>
              <a:gd name="T8" fmla="*/ 4352 w 4352"/>
              <a:gd name="T9" fmla="*/ 690 h 6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52" h="690">
                <a:moveTo>
                  <a:pt x="0" y="0"/>
                </a:moveTo>
                <a:lnTo>
                  <a:pt x="4352" y="69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4" name="Freeform 41"/>
          <p:cNvSpPr>
            <a:spLocks/>
          </p:cNvSpPr>
          <p:nvPr/>
        </p:nvSpPr>
        <p:spPr bwMode="auto">
          <a:xfrm>
            <a:off x="2257425" y="2878138"/>
            <a:ext cx="5884863" cy="198437"/>
          </a:xfrm>
          <a:custGeom>
            <a:avLst/>
            <a:gdLst>
              <a:gd name="T0" fmla="*/ 0 w 3707"/>
              <a:gd name="T1" fmla="*/ 0 h 125"/>
              <a:gd name="T2" fmla="*/ 2147483647 w 3707"/>
              <a:gd name="T3" fmla="*/ 2147483647 h 125"/>
              <a:gd name="T4" fmla="*/ 0 60000 65536"/>
              <a:gd name="T5" fmla="*/ 0 60000 65536"/>
              <a:gd name="T6" fmla="*/ 0 w 3707"/>
              <a:gd name="T7" fmla="*/ 0 h 125"/>
              <a:gd name="T8" fmla="*/ 3707 w 3707"/>
              <a:gd name="T9" fmla="*/ 125 h 1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07" h="125">
                <a:moveTo>
                  <a:pt x="0" y="0"/>
                </a:moveTo>
                <a:lnTo>
                  <a:pt x="3707" y="12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5" name="TextBox 37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15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9525000" cy="838200"/>
          </a:xfrm>
        </p:spPr>
        <p:txBody>
          <a:bodyPr/>
          <a:lstStyle/>
          <a:p>
            <a:r>
              <a:rPr lang="en-US" dirty="0" smtClean="0"/>
              <a:t>Today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43000" y="4032574"/>
            <a:ext cx="9525000" cy="2825426"/>
            <a:chOff x="1143000" y="4032574"/>
            <a:chExt cx="9525000" cy="2825426"/>
          </a:xfrm>
        </p:grpSpPr>
        <p:pic>
          <p:nvPicPr>
            <p:cNvPr id="103426" name="Picture 6" descr="SIFT2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43400" y="4032574"/>
              <a:ext cx="2895600" cy="198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427" name="Picture 7" descr="SIFT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38273" y="4032575"/>
              <a:ext cx="2741613" cy="198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2"/>
            <p:cNvSpPr txBox="1">
              <a:spLocks noChangeArrowheads="1"/>
            </p:cNvSpPr>
            <p:nvPr/>
          </p:nvSpPr>
          <p:spPr bwMode="auto">
            <a:xfrm>
              <a:off x="1143000" y="6019800"/>
              <a:ext cx="95250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2"/>
                  </a:solidFill>
                  <a:latin typeface="Arial" pitchFamily="34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2"/>
                  </a:solidFill>
                  <a:latin typeface="Arial" pitchFamily="34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2"/>
                  </a:solidFill>
                  <a:latin typeface="Arial" pitchFamily="34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2"/>
                  </a:solidFill>
                  <a:latin typeface="Arial" pitchFamily="34" charset="0"/>
                </a:defRPr>
              </a:lvl5pPr>
              <a:lvl6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2"/>
                  </a:solidFill>
                  <a:latin typeface="Arial" pitchFamily="34" charset="0"/>
                </a:defRPr>
              </a:lvl6pPr>
              <a:lvl7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2"/>
                  </a:solidFill>
                  <a:latin typeface="Arial" pitchFamily="34" charset="0"/>
                </a:defRPr>
              </a:lvl7pPr>
              <a:lvl8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2"/>
                  </a:solidFill>
                  <a:latin typeface="Arial" pitchFamily="34" charset="0"/>
                </a:defRPr>
              </a:lvl8pPr>
              <a:lvl9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2"/>
                  </a:solidFill>
                  <a:latin typeface="Arial" pitchFamily="34" charset="0"/>
                </a:defRPr>
              </a:lvl9pPr>
            </a:lstStyle>
            <a:p>
              <a:r>
                <a:rPr lang="en-US" sz="2800" dirty="0" smtClean="0"/>
                <a:t>How to detect </a:t>
              </a:r>
              <a:r>
                <a:rPr lang="en-US" sz="2800" i="1" dirty="0" smtClean="0"/>
                <a:t>which features </a:t>
              </a:r>
              <a:r>
                <a:rPr lang="en-US" sz="2800" dirty="0" smtClean="0"/>
                <a:t>to match?</a:t>
              </a:r>
            </a:p>
          </p:txBody>
        </p:sp>
      </p:grpSp>
      <p:pic>
        <p:nvPicPr>
          <p:cNvPr id="7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8417" y="1060450"/>
            <a:ext cx="284718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5950" y="838200"/>
            <a:ext cx="3052320" cy="221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85800" y="3124200"/>
            <a:ext cx="9525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800" i="1" dirty="0" smtClean="0"/>
              <a:t>Mosaics recap:</a:t>
            </a:r>
          </a:p>
          <a:p>
            <a:r>
              <a:rPr lang="en-US" sz="2800" i="1" dirty="0" smtClean="0"/>
              <a:t>How to warp </a:t>
            </a:r>
            <a:r>
              <a:rPr lang="en-US" sz="2800" dirty="0" smtClean="0"/>
              <a:t>one image to the other, given H?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4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457200" indent="-457200">
              <a:buFontTx/>
              <a:buChar char="•"/>
            </a:pPr>
            <a:endParaRPr lang="en-US" smtClean="0"/>
          </a:p>
        </p:txBody>
      </p:sp>
      <p:sp>
        <p:nvSpPr>
          <p:cNvPr id="105478" name="Line 7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79" name="Line 8"/>
          <p:cNvSpPr>
            <a:spLocks noChangeShapeType="1"/>
          </p:cNvSpPr>
          <p:nvPr/>
        </p:nvSpPr>
        <p:spPr bwMode="auto">
          <a:xfrm>
            <a:off x="4232275" y="2098675"/>
            <a:ext cx="1816100" cy="142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80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481" name="TextBox 9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1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838200" lvl="1" indent="-381000"/>
            <a:r>
              <a:rPr lang="en-US" i="1" smtClean="0"/>
              <a:t>Verify </a:t>
            </a:r>
            <a:r>
              <a:rPr lang="en-US" smtClean="0"/>
              <a:t>transformation (search for other matches consistent with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</p:txBody>
      </p:sp>
      <p:sp>
        <p:nvSpPr>
          <p:cNvPr id="106502" name="Line 6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3" name="Freeform 7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5" name="Freeform 9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7" name="Freeform 11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8" name="Freeform 12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9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0" name="Freeform 14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1" name="Line 15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12" name="Freeform 16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3" name="Freeform 17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4" name="Freeform 18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5" name="Freeform 19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6" name="Freeform 20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7" name="Freeform 21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8" name="Freeform 22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9" name="TextBox 23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6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75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838200" lvl="1" indent="-381000"/>
            <a:r>
              <a:rPr lang="en-US" i="1" smtClean="0"/>
              <a:t>Verify </a:t>
            </a:r>
            <a:r>
              <a:rPr lang="en-US" smtClean="0"/>
              <a:t>transformation (search for other matches consistent with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</p:txBody>
      </p:sp>
      <p:pic>
        <p:nvPicPr>
          <p:cNvPr id="107524" name="Picture 23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963613"/>
            <a:ext cx="569118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53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Summary: alignment &amp; warping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/>
          <a:lstStyle/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Write </a:t>
            </a:r>
            <a:r>
              <a:rPr lang="en-US" b="1" dirty="0" smtClean="0"/>
              <a:t>2d transformations </a:t>
            </a:r>
            <a:r>
              <a:rPr lang="en-US" dirty="0" smtClean="0"/>
              <a:t>as matrix-vector multiplication (including translation when we use homogeneous coordinates)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/>
              <a:t>Fitting transformations</a:t>
            </a:r>
            <a:r>
              <a:rPr lang="en-US" dirty="0" smtClean="0"/>
              <a:t>: solve for unknown parameters given corresponding points from two views (affine, projective (</a:t>
            </a:r>
            <a:r>
              <a:rPr lang="en-US" dirty="0" err="1" smtClean="0"/>
              <a:t>homography</a:t>
            </a:r>
            <a:r>
              <a:rPr lang="en-US" dirty="0" smtClean="0"/>
              <a:t>)).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Perform </a:t>
            </a:r>
            <a:r>
              <a:rPr lang="en-US" b="1" dirty="0"/>
              <a:t>image warping </a:t>
            </a:r>
            <a:r>
              <a:rPr lang="en-US" dirty="0"/>
              <a:t>(forward, inverse</a:t>
            </a:r>
            <a:r>
              <a:rPr lang="en-US" dirty="0" smtClean="0"/>
              <a:t>)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/>
              <a:t>Mosaics</a:t>
            </a:r>
            <a:r>
              <a:rPr lang="en-US" dirty="0" smtClean="0"/>
              <a:t>: uses </a:t>
            </a:r>
            <a:r>
              <a:rPr lang="en-US" dirty="0" err="1" smtClean="0"/>
              <a:t>homography</a:t>
            </a:r>
            <a:r>
              <a:rPr lang="en-US" dirty="0" smtClean="0"/>
              <a:t> and image warping to merge views taken from same center of projection. </a:t>
            </a:r>
          </a:p>
          <a:p>
            <a:pPr marL="342900" lvl="2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endParaRPr lang="en-US" sz="2800" dirty="0" smtClean="0"/>
          </a:p>
          <a:p>
            <a:pPr lvl="2" eaLnBrk="1" hangingPunct="1">
              <a:spcAft>
                <a:spcPts val="600"/>
              </a:spcAft>
            </a:pPr>
            <a:endParaRPr lang="en-US" sz="2800" dirty="0" smtClean="0"/>
          </a:p>
          <a:p>
            <a:pPr eaLnBrk="1" hangingPunct="1">
              <a:spcAft>
                <a:spcPts val="600"/>
              </a:spcAft>
            </a:pPr>
            <a:endParaRPr lang="en-US" sz="2800" dirty="0" smtClean="0"/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75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228600"/>
            <a:ext cx="4876800" cy="1143000"/>
          </a:xfrm>
        </p:spPr>
        <p:txBody>
          <a:bodyPr/>
          <a:lstStyle/>
          <a:p>
            <a:r>
              <a:rPr lang="en-US" dirty="0" smtClean="0"/>
              <a:t>Boundary extension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564" y="1600200"/>
            <a:ext cx="3932235" cy="4525963"/>
          </a:xfrm>
        </p:spPr>
        <p:txBody>
          <a:bodyPr/>
          <a:lstStyle/>
          <a:p>
            <a:r>
              <a:rPr lang="en-US" sz="1800" dirty="0" smtClean="0"/>
              <a:t>Wide-Angle Memories of Close-Up Scenes, Helene </a:t>
            </a:r>
            <a:r>
              <a:rPr lang="en-US" sz="1800" dirty="0" err="1" smtClean="0"/>
              <a:t>Intraub</a:t>
            </a:r>
            <a:r>
              <a:rPr lang="en-US" sz="1800" dirty="0" smtClean="0"/>
              <a:t> and Michael Richardson, Journal of Experimental Psychology: Learning, Memory, and Cognition, 1989, Vol. 15, No. 2, 179-187</a:t>
            </a:r>
            <a:endParaRPr lang="en-US" sz="1800" dirty="0"/>
          </a:p>
        </p:txBody>
      </p:sp>
      <p:pic>
        <p:nvPicPr>
          <p:cNvPr id="560130" name="Picture 2"/>
          <p:cNvPicPr>
            <a:picLocks noChangeAspect="1" noChangeArrowheads="1"/>
          </p:cNvPicPr>
          <p:nvPr/>
        </p:nvPicPr>
        <p:blipFill>
          <a:blip r:embed="rId3" cstate="print"/>
          <a:srcRect l="47249" t="15970" r="11946" b="2965"/>
          <a:stretch>
            <a:fillRect/>
          </a:stretch>
        </p:blipFill>
        <p:spPr bwMode="auto">
          <a:xfrm>
            <a:off x="446031" y="739734"/>
            <a:ext cx="3979917" cy="5729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0" y="3657600"/>
            <a:ext cx="5029200" cy="3124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518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dirty="0" smtClean="0"/>
              <a:t>Creating and Exploring a Large Photorealistic Virtual Space</a:t>
            </a:r>
            <a:endParaRPr lang="en-US" sz="3200" dirty="0"/>
          </a:p>
        </p:txBody>
      </p:sp>
      <p:pic>
        <p:nvPicPr>
          <p:cNvPr id="559106" name="Picture 2"/>
          <p:cNvPicPr>
            <a:picLocks noChangeAspect="1" noChangeArrowheads="1"/>
          </p:cNvPicPr>
          <p:nvPr/>
        </p:nvPicPr>
        <p:blipFill>
          <a:blip r:embed="rId3" cstate="print"/>
          <a:srcRect l="4573" t="19070" r="2213" b="9636"/>
          <a:stretch>
            <a:fillRect/>
          </a:stretch>
        </p:blipFill>
        <p:spPr bwMode="auto">
          <a:xfrm>
            <a:off x="437323" y="1066800"/>
            <a:ext cx="824947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57200" y="5733871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Josef </a:t>
            </a:r>
            <a:r>
              <a:rPr lang="en-US" dirty="0" err="1" smtClean="0">
                <a:solidFill>
                  <a:srgbClr val="000000"/>
                </a:solidFill>
              </a:rPr>
              <a:t>Sivic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Biliana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Kaneva</a:t>
            </a:r>
            <a:r>
              <a:rPr lang="en-US" dirty="0" smtClean="0">
                <a:solidFill>
                  <a:srgbClr val="000000"/>
                </a:solidFill>
              </a:rPr>
              <a:t>, Antonio </a:t>
            </a:r>
            <a:r>
              <a:rPr lang="en-US" dirty="0" err="1" smtClean="0">
                <a:solidFill>
                  <a:srgbClr val="000000"/>
                </a:solidFill>
              </a:rPr>
              <a:t>Torralba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Shai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Avidan</a:t>
            </a:r>
            <a:r>
              <a:rPr lang="en-US" dirty="0" smtClean="0">
                <a:solidFill>
                  <a:srgbClr val="000000"/>
                </a:solidFill>
              </a:rPr>
              <a:t> and William T. Freeman, Internet Vision Workshop, CVPR 2008.</a:t>
            </a:r>
          </a:p>
          <a:p>
            <a:r>
              <a:rPr lang="en-US" dirty="0" smtClean="0">
                <a:solidFill>
                  <a:srgbClr val="000000"/>
                </a:solidFill>
                <a:hlinkClick r:id="rId4"/>
              </a:rPr>
              <a:t>http://www.youtube.com/watch?v=E0rboU10rPo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888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dirty="0" smtClean="0"/>
              <a:t>Creating and Exploring a Large Photorealistic Virtual Space</a:t>
            </a:r>
            <a:endParaRPr lang="en-US" sz="3200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09600" y="1118419"/>
            <a:ext cx="5943600" cy="5815781"/>
            <a:chOff x="838200" y="-304800"/>
            <a:chExt cx="7086600" cy="6934200"/>
          </a:xfrm>
        </p:grpSpPr>
        <p:pic>
          <p:nvPicPr>
            <p:cNvPr id="35225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3281" t="20485" r="14844" b="14825"/>
            <a:stretch>
              <a:fillRect/>
            </a:stretch>
          </p:blipFill>
          <p:spPr bwMode="auto">
            <a:xfrm>
              <a:off x="914400" y="-304800"/>
              <a:ext cx="7010400" cy="45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225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10938" t="39219" r="16406" b="27358"/>
            <a:stretch>
              <a:fillRect/>
            </a:stretch>
          </p:blipFill>
          <p:spPr bwMode="auto">
            <a:xfrm>
              <a:off x="838200" y="4267200"/>
              <a:ext cx="7086600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8"/>
          <p:cNvSpPr/>
          <p:nvPr/>
        </p:nvSpPr>
        <p:spPr bwMode="auto">
          <a:xfrm>
            <a:off x="228600" y="2362200"/>
            <a:ext cx="7315200" cy="129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81000" y="3581400"/>
            <a:ext cx="7315200" cy="129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81000" y="4876800"/>
            <a:ext cx="7315200" cy="2133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9400" y="2819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Synthesized view from new camera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29400" y="14478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Current view, and desired view in green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29400" y="5105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Induced camera motion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006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4032574"/>
            <a:ext cx="2895600" cy="198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8273" y="4032575"/>
            <a:ext cx="2741613" cy="198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9525000" cy="838200"/>
          </a:xfrm>
        </p:spPr>
        <p:txBody>
          <a:bodyPr/>
          <a:lstStyle/>
          <a:p>
            <a:r>
              <a:rPr lang="en-US" dirty="0" smtClean="0"/>
              <a:t>Today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143000" y="6019800"/>
            <a:ext cx="9525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800" dirty="0" smtClean="0"/>
              <a:t>How to detect </a:t>
            </a:r>
            <a:r>
              <a:rPr lang="en-US" sz="2800" i="1" dirty="0" smtClean="0"/>
              <a:t>which features </a:t>
            </a:r>
            <a:r>
              <a:rPr lang="en-US" sz="2800" dirty="0" smtClean="0"/>
              <a:t>to match?</a:t>
            </a:r>
          </a:p>
        </p:txBody>
      </p:sp>
      <p:pic>
        <p:nvPicPr>
          <p:cNvPr id="7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8417" y="1060450"/>
            <a:ext cx="284718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5950" y="838200"/>
            <a:ext cx="3052320" cy="221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85800" y="3124200"/>
            <a:ext cx="9525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800" i="1" smtClean="0"/>
              <a:t>Mosaics recap</a:t>
            </a:r>
            <a:r>
              <a:rPr lang="en-US" sz="2800" i="1" dirty="0" smtClean="0"/>
              <a:t>:</a:t>
            </a:r>
          </a:p>
          <a:p>
            <a:r>
              <a:rPr lang="en-US" sz="2800" i="1" dirty="0" smtClean="0"/>
              <a:t>How to warp </a:t>
            </a:r>
            <a:r>
              <a:rPr lang="en-US" sz="2800" dirty="0" smtClean="0"/>
              <a:t>one image to the other, given H?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870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/>
              <a:t>Detecting local invariant features</a:t>
            </a:r>
            <a:endParaRPr lang="en-US" dirty="0"/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endParaRPr lang="en-US" sz="1200" dirty="0" smtClean="0"/>
          </a:p>
          <a:p>
            <a:r>
              <a:rPr lang="en-US" dirty="0" smtClean="0"/>
              <a:t>Detection of interest points</a:t>
            </a:r>
          </a:p>
          <a:p>
            <a:pPr lvl="1"/>
            <a:r>
              <a:rPr lang="en-US" dirty="0" smtClean="0"/>
              <a:t>Harris corner detection</a:t>
            </a:r>
          </a:p>
          <a:p>
            <a:pPr lvl="1"/>
            <a:r>
              <a:rPr lang="en-US" dirty="0" smtClean="0"/>
              <a:t>(Scale invariant blob detection: </a:t>
            </a:r>
            <a:r>
              <a:rPr lang="en-US" dirty="0" err="1" smtClean="0"/>
              <a:t>LoG</a:t>
            </a:r>
            <a:r>
              <a:rPr lang="en-US" dirty="0" smtClean="0"/>
              <a:t>)</a:t>
            </a:r>
          </a:p>
          <a:p>
            <a:r>
              <a:rPr lang="en-US" dirty="0" smtClean="0"/>
              <a:t>(Next time: description of local patches)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48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054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Detection: </a:t>
            </a:r>
            <a:r>
              <a:rPr lang="en-US" sz="2400" dirty="0" smtClean="0"/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Description</a:t>
            </a:r>
            <a:r>
              <a:rPr lang="en-US" sz="2400" dirty="0" smtClean="0"/>
              <a:t>: Extract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Matching: </a:t>
            </a:r>
            <a:r>
              <a:rPr lang="en-US" sz="2400" dirty="0" smtClean="0"/>
              <a:t>Determine correspondence between descriptors in two views</a:t>
            </a:r>
          </a:p>
        </p:txBody>
      </p:sp>
      <p:pic>
        <p:nvPicPr>
          <p:cNvPr id="6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066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971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876800" y="2983540"/>
            <a:ext cx="2306292" cy="1131261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4192" y="5081804"/>
              <a:ext cx="412126" cy="44288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359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Picture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" name="Shape 17"/>
            <p:cNvCxnSpPr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>
            <a:off x="6718301" y="3352800"/>
            <a:ext cx="2425700" cy="1984022"/>
            <a:chOff x="7042516" y="4800600"/>
            <a:chExt cx="2794000" cy="2232025"/>
          </a:xfrm>
        </p:grpSpPr>
        <p:grpSp>
          <p:nvGrpSpPr>
            <p:cNvPr id="12" name="Group 11"/>
            <p:cNvGrpSpPr/>
            <p:nvPr/>
          </p:nvGrpSpPr>
          <p:grpSpPr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648" y="4800600"/>
                <a:ext cx="530352" cy="533400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404931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8360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Picture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20" name="Curved Connector 19"/>
            <p:cNvCxnSpPr/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5" name="Group 34"/>
          <p:cNvGrpSpPr/>
          <p:nvPr/>
        </p:nvGrpSpPr>
        <p:grpSpPr>
          <a:xfrm>
            <a:off x="4800600" y="5391912"/>
            <a:ext cx="4343400" cy="1161288"/>
            <a:chOff x="4800600" y="5391912"/>
            <a:chExt cx="4343400" cy="1161288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/>
            <p:cNvCxnSpPr/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23" name="TextBox 22"/>
          <p:cNvSpPr txBox="1"/>
          <p:nvPr/>
        </p:nvSpPr>
        <p:spPr>
          <a:xfrm>
            <a:off x="-76200" y="66264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49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32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839668"/>
            <a:ext cx="8839200" cy="361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810000" y="6550223"/>
            <a:ext cx="48974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Image from http://graphics.cs.cmu.edu/courses/15-463/2010_fall/</a:t>
            </a:r>
            <a:endParaRPr lang="en-US" sz="1400" b="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Motivation for feature-based alignment:</a:t>
            </a:r>
            <a:br>
              <a:rPr lang="en-US" sz="3600" dirty="0" smtClean="0"/>
            </a:br>
            <a:r>
              <a:rPr lang="en-US" sz="3600" dirty="0" smtClean="0"/>
              <a:t>Image mosaics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3AD704-75B4-4EED-BB56-66A6FBA0736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289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222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desired 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Repeatability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The same feature can be found in several images despite geometric and photometric transformations 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Saliency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Each feature has a distinctive description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Compactness and efficiency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Many fewer features than image pixels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Locality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A feature occupies a relatively small area of the image; robust to clutter and occlusion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50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229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Applications  </a:t>
            </a:r>
            <a:endParaRPr lang="ru-RU" dirty="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001000" cy="5257800"/>
          </a:xfrm>
        </p:spPr>
        <p:txBody>
          <a:bodyPr/>
          <a:lstStyle/>
          <a:p>
            <a:r>
              <a:rPr lang="en-US" sz="2800" dirty="0" smtClean="0"/>
              <a:t>Local features are used for:</a:t>
            </a:r>
          </a:p>
          <a:p>
            <a:pPr lvl="1"/>
            <a:r>
              <a:rPr lang="en-US" sz="2000" dirty="0" smtClean="0"/>
              <a:t>Image alignment </a:t>
            </a:r>
          </a:p>
          <a:p>
            <a:pPr lvl="1"/>
            <a:r>
              <a:rPr lang="en-US" sz="2000" dirty="0" smtClean="0"/>
              <a:t>3D reconstruction</a:t>
            </a:r>
          </a:p>
          <a:p>
            <a:pPr lvl="1"/>
            <a:r>
              <a:rPr lang="en-US" sz="2000" dirty="0" smtClean="0"/>
              <a:t>Motion tracking</a:t>
            </a:r>
          </a:p>
          <a:p>
            <a:pPr lvl="1"/>
            <a:r>
              <a:rPr lang="en-US" sz="2000" dirty="0" smtClean="0"/>
              <a:t>Robot navigation</a:t>
            </a:r>
          </a:p>
          <a:p>
            <a:pPr lvl="1"/>
            <a:r>
              <a:rPr lang="en-US" sz="2000" dirty="0" smtClean="0"/>
              <a:t>Indexing and database retrieval</a:t>
            </a:r>
          </a:p>
          <a:p>
            <a:pPr lvl="1"/>
            <a:r>
              <a:rPr lang="en-US" sz="2000" dirty="0" smtClean="0"/>
              <a:t>Object recognition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4425" y="1524000"/>
            <a:ext cx="2339975" cy="23926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5" name="Picture 4" descr="Inliers_im1_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8557" y="4267199"/>
            <a:ext cx="3645578" cy="2360887"/>
          </a:xfrm>
          <a:prstGeom prst="rect">
            <a:avLst/>
          </a:prstGeom>
        </p:spPr>
      </p:pic>
      <p:pic>
        <p:nvPicPr>
          <p:cNvPr id="6" name="Picture 5" descr="Inliers_im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600" y="4266525"/>
            <a:ext cx="3286996" cy="23628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76200" y="66264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Lana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51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801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ln/>
        </p:spPr>
        <p:txBody>
          <a:bodyPr rIns="132080"/>
          <a:lstStyle/>
          <a:p>
            <a:r>
              <a:rPr lang="en-US" sz="4000" dirty="0" smtClean="0"/>
              <a:t>A hard feature matching problem</a:t>
            </a:r>
            <a:endParaRPr lang="en-US" sz="4000" dirty="0"/>
          </a:p>
        </p:txBody>
      </p:sp>
      <p:sp>
        <p:nvSpPr>
          <p:cNvPr id="6149" name="Rectangle 5"/>
          <p:cNvSpPr>
            <a:spLocks/>
          </p:cNvSpPr>
          <p:nvPr/>
        </p:nvSpPr>
        <p:spPr bwMode="auto">
          <a:xfrm>
            <a:off x="2781300" y="5910263"/>
            <a:ext cx="3632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16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NASA Mars Rover images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52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36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4"/>
          <p:cNvSpPr>
            <a:spLocks/>
          </p:cNvSpPr>
          <p:nvPr/>
        </p:nvSpPr>
        <p:spPr bwMode="auto">
          <a:xfrm>
            <a:off x="2781300" y="5910263"/>
            <a:ext cx="36322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16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NASA Mars Rover images</a:t>
            </a:r>
          </a:p>
          <a:p>
            <a:pPr marL="39688" algn="ctr"/>
            <a:r>
              <a:rPr lang="en-US" sz="16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with SIFT feature matches</a:t>
            </a:r>
            <a:br>
              <a:rPr lang="en-US" sz="16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</a:br>
            <a:r>
              <a:rPr lang="en-US" sz="16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Figure by Noah Snavely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ln/>
        </p:spPr>
        <p:txBody>
          <a:bodyPr rIns="132080"/>
          <a:lstStyle/>
          <a:p>
            <a:r>
              <a:rPr lang="en-US" sz="4000" dirty="0"/>
              <a:t>Answer below </a:t>
            </a:r>
            <a:r>
              <a:rPr lang="en-US" sz="2400" dirty="0"/>
              <a:t>(look for tiny colored squares…)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53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46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z="4000" dirty="0" smtClean="0"/>
              <a:t>Goal: interest operator repeatability</a:t>
            </a:r>
            <a:endParaRPr lang="en-US" sz="4000" dirty="0"/>
          </a:p>
        </p:txBody>
      </p:sp>
      <p:sp>
        <p:nvSpPr>
          <p:cNvPr id="576518" name="Rectangle 6"/>
          <p:cNvSpPr>
            <a:spLocks noChangeArrowheads="1"/>
          </p:cNvSpPr>
          <p:nvPr/>
        </p:nvSpPr>
        <p:spPr bwMode="auto">
          <a:xfrm>
            <a:off x="838200" y="1371600"/>
            <a:ext cx="7620000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We want to detect (at least some of) the same points in both images.</a:t>
            </a: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Yet we have to be able to run the detection procedure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independently</a:t>
            </a: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 per image.</a:t>
            </a:r>
            <a:endParaRPr lang="en-US" sz="28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38200" y="2514600"/>
            <a:ext cx="7487497" cy="2671465"/>
            <a:chOff x="838200" y="3429000"/>
            <a:chExt cx="7487497" cy="2671465"/>
          </a:xfrm>
        </p:grpSpPr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>
              <a:off x="838200" y="3429000"/>
              <a:ext cx="3657600" cy="2133600"/>
              <a:chOff x="838200" y="3429000"/>
              <a:chExt cx="3265714" cy="1905000"/>
            </a:xfrm>
          </p:grpSpPr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38200" y="3429000"/>
                <a:ext cx="3265714" cy="1905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Oval 7"/>
              <p:cNvSpPr>
                <a:spLocks noChangeArrowheads="1"/>
              </p:cNvSpPr>
              <p:nvPr/>
            </p:nvSpPr>
            <p:spPr bwMode="auto">
              <a:xfrm>
                <a:off x="1999343" y="4009571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Oval 8"/>
              <p:cNvSpPr>
                <a:spLocks noChangeArrowheads="1"/>
              </p:cNvSpPr>
              <p:nvPr/>
            </p:nvSpPr>
            <p:spPr bwMode="auto">
              <a:xfrm>
                <a:off x="1563914" y="4590143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Oval 9"/>
              <p:cNvSpPr>
                <a:spLocks noChangeArrowheads="1"/>
              </p:cNvSpPr>
              <p:nvPr/>
            </p:nvSpPr>
            <p:spPr bwMode="auto">
              <a:xfrm>
                <a:off x="2144486" y="4880429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Oval 10"/>
              <p:cNvSpPr>
                <a:spLocks noChangeArrowheads="1"/>
              </p:cNvSpPr>
              <p:nvPr/>
            </p:nvSpPr>
            <p:spPr bwMode="auto">
              <a:xfrm>
                <a:off x="2725057" y="4445000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9" name="Group 18"/>
            <p:cNvGrpSpPr>
              <a:grpSpLocks noChangeAspect="1"/>
            </p:cNvGrpSpPr>
            <p:nvPr/>
          </p:nvGrpSpPr>
          <p:grpSpPr>
            <a:xfrm>
              <a:off x="4648200" y="3490686"/>
              <a:ext cx="3677497" cy="1995714"/>
              <a:chOff x="5627914" y="3559629"/>
              <a:chExt cx="2975429" cy="1614714"/>
            </a:xfrm>
          </p:grpSpPr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627914" y="3559629"/>
                <a:ext cx="2975429" cy="16147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Oval 11"/>
              <p:cNvSpPr>
                <a:spLocks noChangeArrowheads="1"/>
              </p:cNvSpPr>
              <p:nvPr/>
            </p:nvSpPr>
            <p:spPr bwMode="auto">
              <a:xfrm>
                <a:off x="8095343" y="4299857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Oval 12"/>
              <p:cNvSpPr>
                <a:spLocks noChangeArrowheads="1"/>
              </p:cNvSpPr>
              <p:nvPr/>
            </p:nvSpPr>
            <p:spPr bwMode="auto">
              <a:xfrm>
                <a:off x="7659914" y="4880429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Oval 13"/>
              <p:cNvSpPr>
                <a:spLocks noChangeArrowheads="1"/>
              </p:cNvSpPr>
              <p:nvPr/>
            </p:nvSpPr>
            <p:spPr bwMode="auto">
              <a:xfrm>
                <a:off x="6934200" y="4154714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Oval 14"/>
              <p:cNvSpPr>
                <a:spLocks noChangeArrowheads="1"/>
              </p:cNvSpPr>
              <p:nvPr/>
            </p:nvSpPr>
            <p:spPr bwMode="auto">
              <a:xfrm>
                <a:off x="5918200" y="4735286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2362200" y="5638800"/>
              <a:ext cx="453040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FF3300"/>
                  </a:solidFill>
                  <a:cs typeface="Times New Roman" pitchFamily="18" charset="0"/>
                </a:rPr>
                <a:t>No </a:t>
              </a:r>
              <a:r>
                <a:rPr lang="en-US" sz="2400" dirty="0">
                  <a:solidFill>
                    <a:srgbClr val="FF3300"/>
                  </a:solidFill>
                  <a:cs typeface="Times New Roman" pitchFamily="18" charset="0"/>
                </a:rPr>
                <a:t>chance </a:t>
              </a:r>
              <a:r>
                <a:rPr lang="en-US" sz="2400" dirty="0" smtClean="0">
                  <a:solidFill>
                    <a:srgbClr val="FF3300"/>
                  </a:solidFill>
                  <a:cs typeface="Times New Roman" pitchFamily="18" charset="0"/>
                </a:rPr>
                <a:t>to find true matches!</a:t>
              </a:r>
              <a:endParaRPr lang="ru-RU" sz="2400" dirty="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779850-1E96-438F-8D98-28A24A8D259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411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3" cstate="print"/>
          <a:srcRect l="48239" t="33333" r="35682" b="40741"/>
          <a:stretch>
            <a:fillRect/>
          </a:stretch>
        </p:blipFill>
        <p:spPr bwMode="auto">
          <a:xfrm>
            <a:off x="6477000" y="3124200"/>
            <a:ext cx="60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Line 14"/>
          <p:cNvSpPr>
            <a:spLocks noChangeShapeType="1"/>
          </p:cNvSpPr>
          <p:nvPr/>
        </p:nvSpPr>
        <p:spPr bwMode="auto">
          <a:xfrm>
            <a:off x="1676400" y="3200400"/>
            <a:ext cx="51816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 smtClean="0">
                <a:solidFill>
                  <a:srgbClr val="000000"/>
                </a:solidFill>
              </a:rPr>
              <a:t>Goal: descriptor distinctiveness</a:t>
            </a:r>
            <a:endParaRPr lang="en-US" sz="4000" kern="0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838200" y="1371600"/>
            <a:ext cx="7620000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We want to be able to reliably determine which point goes with which.</a:t>
            </a: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Must provide some invariance to geometric and photometric differences between the two views.</a:t>
            </a:r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78758" y="2514600"/>
            <a:ext cx="3464378" cy="2020887"/>
            <a:chOff x="1981200" y="3535362"/>
            <a:chExt cx="1714500" cy="1000125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81200" y="3535362"/>
              <a:ext cx="1714500" cy="1000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2590800" y="38401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2362200" y="41449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2667000" y="42973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2971800" y="40687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4743236" y="2514600"/>
            <a:ext cx="3791164" cy="2057400"/>
            <a:chOff x="4495800" y="3611562"/>
            <a:chExt cx="1562100" cy="847725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5800" y="3611562"/>
              <a:ext cx="1562100" cy="847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5367338" y="39925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5000625" y="4192587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4953000" y="36877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4724400" y="39925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1771436" y="3192462"/>
            <a:ext cx="51816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1847636" y="3192462"/>
            <a:ext cx="35052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V="1">
            <a:off x="1847636" y="2819401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1771436" y="3225800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4038600" y="3565525"/>
            <a:ext cx="609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60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 cstate="print"/>
          <a:srcRect l="22109" r="59801" b="70370"/>
          <a:stretch>
            <a:fillRect/>
          </a:stretch>
        </p:blipFill>
        <p:spPr bwMode="auto">
          <a:xfrm>
            <a:off x="5410200" y="2743200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3" cstate="print"/>
          <a:srcRect l="8040" t="33333" r="71861" b="33333"/>
          <a:stretch>
            <a:fillRect/>
          </a:stretch>
        </p:blipFill>
        <p:spPr bwMode="auto">
          <a:xfrm>
            <a:off x="4648200" y="3124200"/>
            <a:ext cx="60960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3" cstate="print"/>
          <a:srcRect l="28139" t="62963" r="55781" b="7407"/>
          <a:stretch>
            <a:fillRect/>
          </a:stretch>
        </p:blipFill>
        <p:spPr bwMode="auto">
          <a:xfrm>
            <a:off x="5638800" y="37338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4" cstate="print"/>
          <a:srcRect l="24195" t="20817" r="56009" b="45247"/>
          <a:stretch>
            <a:fillRect/>
          </a:stretch>
        </p:blipFill>
        <p:spPr bwMode="auto">
          <a:xfrm>
            <a:off x="1447800" y="28956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Line 15"/>
          <p:cNvSpPr>
            <a:spLocks noChangeShapeType="1"/>
          </p:cNvSpPr>
          <p:nvPr/>
        </p:nvSpPr>
        <p:spPr bwMode="auto">
          <a:xfrm>
            <a:off x="1752600" y="3200401"/>
            <a:ext cx="2971800" cy="76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7" name="Line 16"/>
          <p:cNvSpPr>
            <a:spLocks noChangeShapeType="1"/>
          </p:cNvSpPr>
          <p:nvPr/>
        </p:nvSpPr>
        <p:spPr bwMode="auto">
          <a:xfrm flipV="1">
            <a:off x="1752600" y="2827339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8" name="Line 17"/>
          <p:cNvSpPr>
            <a:spLocks noChangeShapeType="1"/>
          </p:cNvSpPr>
          <p:nvPr/>
        </p:nvSpPr>
        <p:spPr bwMode="auto">
          <a:xfrm>
            <a:off x="1676400" y="3233738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779850-1E96-438F-8D98-28A24A8D259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540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6" grpId="0" animBg="1"/>
      <p:bldP spid="17" grpId="0" animBg="1"/>
      <p:bldP spid="18" grpId="0" animBg="1"/>
      <p:bldP spid="19" grpId="0" animBg="1"/>
      <p:bldP spid="20" grpId="0"/>
      <p:bldP spid="46" grpId="0" animBg="1"/>
      <p:bldP spid="47" grpId="0" animBg="1"/>
      <p:bldP spid="4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Detection: </a:t>
            </a:r>
            <a:r>
              <a:rPr lang="en-US" sz="2400" dirty="0" smtClean="0"/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>
                <a:solidFill>
                  <a:schemeClr val="bg2"/>
                </a:solidFill>
              </a:rPr>
              <a:t>Description</a:t>
            </a:r>
            <a:r>
              <a:rPr lang="en-US" sz="2400" dirty="0" err="1" smtClean="0">
                <a:solidFill>
                  <a:schemeClr val="bg2"/>
                </a:solidFill>
              </a:rPr>
              <a:t>:Extract</a:t>
            </a:r>
            <a:r>
              <a:rPr lang="en-US" sz="2400" dirty="0" smtClean="0">
                <a:solidFill>
                  <a:schemeClr val="bg2"/>
                </a:solidFill>
              </a:rPr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Matching: </a:t>
            </a:r>
            <a:r>
              <a:rPr lang="en-US" sz="2400" dirty="0" smtClean="0">
                <a:solidFill>
                  <a:schemeClr val="bg2"/>
                </a:solidFill>
              </a:rPr>
              <a:t>Determine correspondence between descriptors in two views</a:t>
            </a:r>
          </a:p>
        </p:txBody>
      </p:sp>
      <p:pic>
        <p:nvPicPr>
          <p:cNvPr id="6" name="Picture 4" descr="SIF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066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56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267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46754"/>
            <a:ext cx="8229600" cy="579409"/>
          </a:xfrm>
        </p:spPr>
        <p:txBody>
          <a:bodyPr/>
          <a:lstStyle/>
          <a:p>
            <a:r>
              <a:rPr lang="en-US" dirty="0" smtClean="0"/>
              <a:t>What points would you choose?</a:t>
            </a:r>
            <a:endParaRPr lang="en-US" dirty="0"/>
          </a:p>
        </p:txBody>
      </p:sp>
      <p:pic>
        <p:nvPicPr>
          <p:cNvPr id="4" name="Picture 3" descr="uttower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5109" y="252369"/>
            <a:ext cx="7772400" cy="518413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57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07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r>
              <a:rPr lang="en-US" sz="3000" b="1" dirty="0" smtClean="0"/>
              <a:t>Corners</a:t>
            </a:r>
            <a:r>
              <a:rPr lang="en-US" sz="3000" dirty="0" smtClean="0"/>
              <a:t> as distinctive interest points</a:t>
            </a:r>
            <a:endParaRPr lang="ru-RU" sz="3000" dirty="0"/>
          </a:p>
        </p:txBody>
      </p:sp>
      <p:sp>
        <p:nvSpPr>
          <p:cNvPr id="83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467600" cy="1828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We should easily recognize the point by looking through a small window</a:t>
            </a:r>
          </a:p>
          <a:p>
            <a:pPr>
              <a:lnSpc>
                <a:spcPct val="90000"/>
              </a:lnSpc>
            </a:pPr>
            <a:r>
              <a:rPr lang="en-US"/>
              <a:t>Shifting a window in </a:t>
            </a:r>
            <a:r>
              <a:rPr lang="en-US" i="1"/>
              <a:t>any</a:t>
            </a:r>
            <a:r>
              <a:rPr lang="en-US"/>
              <a:t> </a:t>
            </a:r>
            <a:r>
              <a:rPr lang="en-US" i="1"/>
              <a:t>direction</a:t>
            </a:r>
            <a:r>
              <a:rPr lang="en-US"/>
              <a:t> should give </a:t>
            </a:r>
            <a:r>
              <a:rPr lang="en-US" i="1"/>
              <a:t>a large change</a:t>
            </a:r>
            <a:r>
              <a:rPr lang="en-US"/>
              <a:t> in intensity</a:t>
            </a:r>
            <a:endParaRPr lang="ru-RU"/>
          </a:p>
        </p:txBody>
      </p:sp>
      <p:grpSp>
        <p:nvGrpSpPr>
          <p:cNvPr id="836612" name="Group 4"/>
          <p:cNvGrpSpPr>
            <a:grpSpLocks/>
          </p:cNvGrpSpPr>
          <p:nvPr/>
        </p:nvGrpSpPr>
        <p:grpSpPr bwMode="auto">
          <a:xfrm>
            <a:off x="3429000" y="2895600"/>
            <a:ext cx="2438400" cy="3870325"/>
            <a:chOff x="2160" y="1824"/>
            <a:chExt cx="1536" cy="2438"/>
          </a:xfrm>
        </p:grpSpPr>
        <p:pic>
          <p:nvPicPr>
            <p:cNvPr id="836613" name="Picture 5" descr="cor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36614" name="Text Box 6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“edge”</a:t>
              </a:r>
              <a: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b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no change along the edge direction</a:t>
              </a:r>
              <a:endParaRPr lang="ru-RU" sz="240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836615" name="Rectangle 7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16" name="Line 8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36617" name="Group 9"/>
          <p:cNvGrpSpPr>
            <a:grpSpLocks/>
          </p:cNvGrpSpPr>
          <p:nvPr/>
        </p:nvGrpSpPr>
        <p:grpSpPr bwMode="auto">
          <a:xfrm>
            <a:off x="6019800" y="2895600"/>
            <a:ext cx="2667000" cy="3870325"/>
            <a:chOff x="3792" y="1824"/>
            <a:chExt cx="1680" cy="2438"/>
          </a:xfrm>
        </p:grpSpPr>
        <p:pic>
          <p:nvPicPr>
            <p:cNvPr id="836618" name="Picture 10" descr="cor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36619" name="Text Box 11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“corner”</a:t>
              </a:r>
              <a: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b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significant change in all directions</a:t>
              </a:r>
              <a:endParaRPr lang="ru-RU" sz="240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836620" name="Rectangle 12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21" name="Line 13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22" name="Line 14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23" name="Line 15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24" name="Line 16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36625" name="Group 17"/>
          <p:cNvGrpSpPr>
            <a:grpSpLocks/>
          </p:cNvGrpSpPr>
          <p:nvPr/>
        </p:nvGrpSpPr>
        <p:grpSpPr bwMode="auto">
          <a:xfrm>
            <a:off x="762000" y="2895600"/>
            <a:ext cx="2362200" cy="3505200"/>
            <a:chOff x="480" y="1824"/>
            <a:chExt cx="1488" cy="2208"/>
          </a:xfrm>
        </p:grpSpPr>
        <p:pic>
          <p:nvPicPr>
            <p:cNvPr id="836626" name="Picture 18" descr="cor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36627" name="Text Box 19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“flat”</a:t>
              </a:r>
              <a: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 region:</a:t>
              </a:r>
              <a:b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no change in all directions</a:t>
              </a:r>
              <a:endParaRPr lang="ru-RU" sz="240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836628" name="Rectangle 20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29" name="Line 21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30" name="Line 22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31" name="Line 23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32" name="Line 24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36633" name="Text Box 25"/>
          <p:cNvSpPr txBox="1">
            <a:spLocks noChangeArrowheads="1"/>
          </p:cNvSpPr>
          <p:nvPr/>
        </p:nvSpPr>
        <p:spPr bwMode="auto">
          <a:xfrm>
            <a:off x="-76200" y="6578769"/>
            <a:ext cx="473443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  <a:cs typeface="Arial" pitchFamily="34" charset="0"/>
              </a:rPr>
              <a:t>Slide credit: </a:t>
            </a:r>
            <a:r>
              <a:rPr lang="en-US" sz="1300" dirty="0" err="1" smtClean="0">
                <a:solidFill>
                  <a:srgbClr val="000000"/>
                </a:solidFill>
                <a:cs typeface="Arial" pitchFamily="34" charset="0"/>
              </a:rPr>
              <a:t>Alyosha</a:t>
            </a:r>
            <a:r>
              <a:rPr lang="en-US" sz="13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300" dirty="0" err="1" smtClean="0">
                <a:solidFill>
                  <a:srgbClr val="000000"/>
                </a:solidFill>
                <a:cs typeface="Arial" pitchFamily="34" charset="0"/>
              </a:rPr>
              <a:t>Efros</a:t>
            </a:r>
            <a:r>
              <a:rPr lang="en-US" sz="1300" dirty="0" smtClean="0">
                <a:solidFill>
                  <a:srgbClr val="000000"/>
                </a:solidFill>
                <a:cs typeface="Arial" pitchFamily="34" charset="0"/>
              </a:rPr>
              <a:t>, </a:t>
            </a:r>
            <a:r>
              <a:rPr lang="en-US" sz="1400" kern="0" dirty="0" smtClean="0">
                <a:solidFill>
                  <a:srgbClr val="000000"/>
                </a:solidFill>
              </a:rPr>
              <a:t>Darya </a:t>
            </a:r>
            <a:r>
              <a:rPr lang="en-US" sz="1400" kern="0" dirty="0" err="1" smtClean="0">
                <a:solidFill>
                  <a:srgbClr val="000000"/>
                </a:solidFill>
              </a:rPr>
              <a:t>Frolova</a:t>
            </a:r>
            <a:r>
              <a:rPr lang="en-US" sz="1400" kern="0" dirty="0" smtClean="0">
                <a:solidFill>
                  <a:srgbClr val="000000"/>
                </a:solidFill>
              </a:rPr>
              <a:t>, Denis </a:t>
            </a:r>
            <a:r>
              <a:rPr lang="en-US" sz="1400" kern="0" dirty="0" err="1" smtClean="0">
                <a:solidFill>
                  <a:srgbClr val="000000"/>
                </a:solidFill>
              </a:rPr>
              <a:t>Simakov</a:t>
            </a:r>
            <a:endParaRPr lang="en-US" sz="1400" kern="0" dirty="0" smtClean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58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983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9871808"/>
              </p:ext>
            </p:extLst>
          </p:nvPr>
        </p:nvGraphicFramePr>
        <p:xfrm>
          <a:off x="1624013" y="825500"/>
          <a:ext cx="4452937" cy="189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31" name="Equation" r:id="rId4" imgW="1435100" imgH="609600" progId="Equation.3">
                  <p:embed/>
                </p:oleObj>
              </mc:Choice>
              <mc:Fallback>
                <p:oleObj name="Equation" r:id="rId4" imgW="1435100" imgH="609600" progId="Equation.3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4013" y="825500"/>
                        <a:ext cx="4452937" cy="1893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/>
        </p:nvGraphicFramePr>
        <p:xfrm>
          <a:off x="2687667" y="5362583"/>
          <a:ext cx="1428750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32" name="Equation" r:id="rId6" imgW="571252" imgH="393529" progId="Equation.3">
                  <p:embed/>
                </p:oleObj>
              </mc:Choice>
              <mc:Fallback>
                <p:oleObj name="Equation" r:id="rId6" imgW="571252" imgH="393529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7667" y="5362583"/>
                        <a:ext cx="1428750" cy="984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0" descr="hessian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9142" y="3990983"/>
            <a:ext cx="1655763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7" descr="hessian"/>
          <p:cNvPicPr>
            <a:picLocks noChangeAspect="1" noChangeArrowheads="1"/>
          </p:cNvPicPr>
          <p:nvPr/>
        </p:nvPicPr>
        <p:blipFill>
          <a:blip r:embed="rId9" cstate="print"/>
          <a:srcRect l="7629" t="9563" r="47212" b="45161"/>
          <a:stretch>
            <a:fillRect/>
          </a:stretch>
        </p:blipFill>
        <p:spPr bwMode="auto">
          <a:xfrm>
            <a:off x="2606705" y="4013208"/>
            <a:ext cx="16192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8" descr="hessian"/>
          <p:cNvPicPr>
            <a:picLocks noChangeAspect="1" noChangeArrowheads="1"/>
          </p:cNvPicPr>
          <p:nvPr/>
        </p:nvPicPr>
        <p:blipFill>
          <a:blip r:embed="rId9" cstate="print"/>
          <a:srcRect l="6955" t="54877" r="45802"/>
          <a:stretch>
            <a:fillRect/>
          </a:stretch>
        </p:blipFill>
        <p:spPr bwMode="auto">
          <a:xfrm>
            <a:off x="6762780" y="4013208"/>
            <a:ext cx="170021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9" descr="hessian"/>
          <p:cNvPicPr>
            <a:picLocks noChangeAspect="1" noChangeArrowheads="1"/>
          </p:cNvPicPr>
          <p:nvPr/>
        </p:nvPicPr>
        <p:blipFill>
          <a:blip r:embed="rId9" cstate="print"/>
          <a:srcRect l="53523" t="54877"/>
          <a:stretch>
            <a:fillRect/>
          </a:stretch>
        </p:blipFill>
        <p:spPr bwMode="auto">
          <a:xfrm>
            <a:off x="4668867" y="4013208"/>
            <a:ext cx="16732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11078" name="Object 6"/>
          <p:cNvGraphicFramePr>
            <a:graphicFrameLocks noChangeAspect="1"/>
          </p:cNvGraphicFramePr>
          <p:nvPr/>
        </p:nvGraphicFramePr>
        <p:xfrm>
          <a:off x="4745067" y="5362583"/>
          <a:ext cx="1460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33" name="Equation" r:id="rId10" imgW="583947" imgH="418918" progId="Equation.3">
                  <p:embed/>
                </p:oleObj>
              </mc:Choice>
              <mc:Fallback>
                <p:oleObj name="Equation" r:id="rId10" imgW="583947" imgH="418918" progId="Equation.3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5067" y="5362583"/>
                        <a:ext cx="1460500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1079" name="Object 7"/>
          <p:cNvGraphicFramePr>
            <a:graphicFrameLocks noChangeAspect="1"/>
          </p:cNvGraphicFramePr>
          <p:nvPr/>
        </p:nvGraphicFramePr>
        <p:xfrm>
          <a:off x="6497667" y="5362583"/>
          <a:ext cx="2222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34" name="Equation" r:id="rId12" imgW="889000" imgH="419100" progId="Equation.3">
                  <p:embed/>
                </p:oleObj>
              </mc:Choice>
              <mc:Fallback>
                <p:oleObj name="Equation" r:id="rId12" imgW="889000" imgH="419100" progId="Equation.3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7667" y="5362583"/>
                        <a:ext cx="2222500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0" smtClean="0">
                <a:solidFill>
                  <a:srgbClr val="000000"/>
                </a:solidFill>
              </a:rPr>
              <a:t>Corners</a:t>
            </a:r>
            <a:r>
              <a:rPr lang="en-US" sz="3000" kern="0" smtClean="0">
                <a:solidFill>
                  <a:srgbClr val="000000"/>
                </a:solidFill>
              </a:rPr>
              <a:t> as distinctive interest points</a:t>
            </a:r>
            <a:endParaRPr lang="ru-RU" sz="3000" kern="0" dirty="0">
              <a:solidFill>
                <a:srgbClr val="000000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957213" y="2771766"/>
            <a:ext cx="781378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 x 2 matrix of image derivatives (averaged in neighborhood of a point)</a:t>
            </a:r>
            <a:r>
              <a:rPr lang="en-US" sz="28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.</a:t>
            </a:r>
            <a:endParaRPr lang="en-US" sz="2800" dirty="0" smtClean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8596" y="5619780"/>
            <a:ext cx="149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Notation: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59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354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Projective Transformations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7850" y="2516188"/>
            <a:ext cx="8566150" cy="4940300"/>
          </a:xfrm>
        </p:spPr>
        <p:txBody>
          <a:bodyPr/>
          <a:lstStyle/>
          <a:p>
            <a:r>
              <a:rPr lang="en-US" smtClean="0"/>
              <a:t>Projective transformations:</a:t>
            </a:r>
          </a:p>
          <a:p>
            <a:pPr lvl="1"/>
            <a:r>
              <a:rPr lang="en-US" sz="2400" smtClean="0"/>
              <a:t>Affine transformations, and</a:t>
            </a:r>
          </a:p>
          <a:p>
            <a:pPr lvl="1"/>
            <a:r>
              <a:rPr lang="en-US" sz="2400" smtClean="0"/>
              <a:t>Projective warps</a:t>
            </a:r>
          </a:p>
          <a:p>
            <a:endParaRPr lang="en-US" sz="1200" smtClean="0"/>
          </a:p>
          <a:p>
            <a:r>
              <a:rPr lang="en-US" smtClean="0"/>
              <a:t>Parallel lines do not necessarily remain parallel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3001963" y="1165225"/>
          <a:ext cx="2811462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41" name="Equation" r:id="rId4" imgW="1384300" imgH="584200" progId="">
                  <p:embed/>
                </p:oleObj>
              </mc:Choice>
              <mc:Fallback>
                <p:oleObj name="Equation" r:id="rId4" imgW="1384300" imgH="58420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1963" y="1165225"/>
                        <a:ext cx="2811462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3352800" y="5105400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AutoShape 19"/>
          <p:cNvSpPr>
            <a:spLocks noChangeArrowheads="1"/>
          </p:cNvSpPr>
          <p:nvPr/>
        </p:nvSpPr>
        <p:spPr bwMode="auto">
          <a:xfrm>
            <a:off x="3962400" y="5181600"/>
            <a:ext cx="304800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Freeform 20"/>
          <p:cNvSpPr>
            <a:spLocks/>
          </p:cNvSpPr>
          <p:nvPr/>
        </p:nvSpPr>
        <p:spPr bwMode="auto">
          <a:xfrm>
            <a:off x="4495800" y="4953000"/>
            <a:ext cx="914400" cy="685800"/>
          </a:xfrm>
          <a:custGeom>
            <a:avLst/>
            <a:gdLst/>
            <a:ahLst/>
            <a:cxnLst>
              <a:cxn ang="0">
                <a:pos x="0" y="384"/>
              </a:cxn>
              <a:cxn ang="0">
                <a:pos x="96" y="96"/>
              </a:cxn>
              <a:cxn ang="0">
                <a:pos x="528" y="0"/>
              </a:cxn>
              <a:cxn ang="0">
                <a:pos x="576" y="432"/>
              </a:cxn>
              <a:cxn ang="0">
                <a:pos x="0" y="384"/>
              </a:cxn>
            </a:cxnLst>
            <a:rect l="0" t="0" r="r" b="b"/>
            <a:pathLst>
              <a:path w="576" h="432">
                <a:moveTo>
                  <a:pt x="0" y="384"/>
                </a:moveTo>
                <a:lnTo>
                  <a:pt x="96" y="96"/>
                </a:lnTo>
                <a:lnTo>
                  <a:pt x="528" y="0"/>
                </a:lnTo>
                <a:lnTo>
                  <a:pt x="576" y="432"/>
                </a:lnTo>
                <a:lnTo>
                  <a:pt x="0" y="384"/>
                </a:lnTo>
                <a:close/>
              </a:path>
            </a:pathLst>
          </a:cu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80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282" name="Text Box 2"/>
          <p:cNvSpPr txBox="1">
            <a:spLocks noChangeArrowheads="1"/>
          </p:cNvSpPr>
          <p:nvPr/>
        </p:nvSpPr>
        <p:spPr bwMode="auto">
          <a:xfrm>
            <a:off x="685800" y="1143000"/>
            <a:ext cx="6858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cs typeface="Arial" pitchFamily="34" charset="0"/>
              </a:rPr>
              <a:t>First, consider an axis-aligned corner:</a:t>
            </a:r>
          </a:p>
        </p:txBody>
      </p:sp>
      <p:sp>
        <p:nvSpPr>
          <p:cNvPr id="8652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this matrix reveal?</a:t>
            </a:r>
            <a:endParaRPr lang="en-US" dirty="0"/>
          </a:p>
        </p:txBody>
      </p:sp>
      <p:pic>
        <p:nvPicPr>
          <p:cNvPr id="23" name="Picture 10" descr="corner"/>
          <p:cNvPicPr>
            <a:picLocks noChangeAspect="1" noChangeArrowheads="1"/>
          </p:cNvPicPr>
          <p:nvPr/>
        </p:nvPicPr>
        <p:blipFill>
          <a:blip r:embed="rId3" cstate="print"/>
          <a:srcRect t="-13333" b="26667"/>
          <a:stretch>
            <a:fillRect/>
          </a:stretch>
        </p:blipFill>
        <p:spPr bwMode="auto">
          <a:xfrm>
            <a:off x="3733800" y="2209800"/>
            <a:ext cx="1981200" cy="198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4" name="Group 6"/>
          <p:cNvGrpSpPr>
            <a:grpSpLocks/>
          </p:cNvGrpSpPr>
          <p:nvPr/>
        </p:nvGrpSpPr>
        <p:grpSpPr bwMode="auto">
          <a:xfrm>
            <a:off x="3810000" y="2590800"/>
            <a:ext cx="1676400" cy="1600200"/>
            <a:chOff x="2400" y="1968"/>
            <a:chExt cx="1056" cy="1008"/>
          </a:xfrm>
        </p:grpSpPr>
        <p:sp>
          <p:nvSpPr>
            <p:cNvPr id="25" name="Line 7"/>
            <p:cNvSpPr>
              <a:spLocks noChangeShapeType="1"/>
            </p:cNvSpPr>
            <p:nvPr/>
          </p:nvSpPr>
          <p:spPr bwMode="auto">
            <a:xfrm flipH="1">
              <a:off x="2400" y="2400"/>
              <a:ext cx="3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" name="Line 8"/>
            <p:cNvSpPr>
              <a:spLocks noChangeShapeType="1"/>
            </p:cNvSpPr>
            <p:nvPr/>
          </p:nvSpPr>
          <p:spPr bwMode="auto">
            <a:xfrm flipH="1">
              <a:off x="2400" y="2592"/>
              <a:ext cx="3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" name="Line 9"/>
            <p:cNvSpPr>
              <a:spLocks noChangeShapeType="1"/>
            </p:cNvSpPr>
            <p:nvPr/>
          </p:nvSpPr>
          <p:spPr bwMode="auto">
            <a:xfrm flipH="1">
              <a:off x="2400" y="2784"/>
              <a:ext cx="3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" name="Line 10"/>
            <p:cNvSpPr>
              <a:spLocks noChangeShapeType="1"/>
            </p:cNvSpPr>
            <p:nvPr/>
          </p:nvSpPr>
          <p:spPr bwMode="auto">
            <a:xfrm flipH="1">
              <a:off x="2400" y="2976"/>
              <a:ext cx="3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" name="Line 11"/>
            <p:cNvSpPr>
              <a:spLocks noChangeShapeType="1"/>
            </p:cNvSpPr>
            <p:nvPr/>
          </p:nvSpPr>
          <p:spPr bwMode="auto">
            <a:xfrm rot="5400000" flipH="1">
              <a:off x="2688" y="2160"/>
              <a:ext cx="3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" name="Line 12"/>
            <p:cNvSpPr>
              <a:spLocks noChangeShapeType="1"/>
            </p:cNvSpPr>
            <p:nvPr/>
          </p:nvSpPr>
          <p:spPr bwMode="auto">
            <a:xfrm rot="5400000" flipH="1">
              <a:off x="2880" y="2160"/>
              <a:ext cx="3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" name="Line 13"/>
            <p:cNvSpPr>
              <a:spLocks noChangeShapeType="1"/>
            </p:cNvSpPr>
            <p:nvPr/>
          </p:nvSpPr>
          <p:spPr bwMode="auto">
            <a:xfrm rot="5400000" flipH="1">
              <a:off x="3072" y="2160"/>
              <a:ext cx="3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" name="Line 14"/>
            <p:cNvSpPr>
              <a:spLocks noChangeShapeType="1"/>
            </p:cNvSpPr>
            <p:nvPr/>
          </p:nvSpPr>
          <p:spPr bwMode="auto">
            <a:xfrm rot="5400000" flipH="1">
              <a:off x="3264" y="2160"/>
              <a:ext cx="3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60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311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7330" name="Object 2"/>
          <p:cNvGraphicFramePr>
            <a:graphicFrameLocks noChangeAspect="1"/>
          </p:cNvGraphicFramePr>
          <p:nvPr/>
        </p:nvGraphicFramePr>
        <p:xfrm>
          <a:off x="1406525" y="1905000"/>
          <a:ext cx="6351588" cy="154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6" name="Equation" r:id="rId4" imgW="2082800" imgH="508000" progId="Equation.3">
                  <p:embed/>
                </p:oleObj>
              </mc:Choice>
              <mc:Fallback>
                <p:oleObj name="Equation" r:id="rId4" imgW="2082800" imgH="5080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6525" y="1905000"/>
                        <a:ext cx="6351588" cy="154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7331" name="Text Box 3"/>
          <p:cNvSpPr txBox="1">
            <a:spLocks noChangeArrowheads="1"/>
          </p:cNvSpPr>
          <p:nvPr/>
        </p:nvSpPr>
        <p:spPr bwMode="auto">
          <a:xfrm>
            <a:off x="685800" y="1143000"/>
            <a:ext cx="6858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cs typeface="Arial" pitchFamily="34" charset="0"/>
              </a:rPr>
              <a:t>First, consider an axis-aligned corner:</a:t>
            </a:r>
          </a:p>
        </p:txBody>
      </p:sp>
      <p:sp>
        <p:nvSpPr>
          <p:cNvPr id="867332" name="Text Box 4"/>
          <p:cNvSpPr txBox="1">
            <a:spLocks noChangeArrowheads="1"/>
          </p:cNvSpPr>
          <p:nvPr/>
        </p:nvSpPr>
        <p:spPr bwMode="auto">
          <a:xfrm>
            <a:off x="457200" y="3581400"/>
            <a:ext cx="822960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This means dominant gradient directions align with x or y 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axis</a:t>
            </a:r>
          </a:p>
          <a:p>
            <a:pPr marL="457200" indent="-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Look for locations where </a:t>
            </a:r>
            <a:r>
              <a:rPr lang="en-US" sz="2800" b="1" dirty="0" smtClean="0">
                <a:solidFill>
                  <a:srgbClr val="000000"/>
                </a:solidFill>
                <a:cs typeface="Arial" pitchFamily="34" charset="0"/>
              </a:rPr>
              <a:t>both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l-GR" sz="2800" dirty="0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’s are large.</a:t>
            </a:r>
            <a:endParaRPr lang="en-US" sz="2800" dirty="0">
              <a:solidFill>
                <a:srgbClr val="000000"/>
              </a:solidFill>
              <a:cs typeface="Arial" pitchFamily="34" charset="0"/>
            </a:endParaRPr>
          </a:p>
          <a:p>
            <a:pPr marL="457200" indent="-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If either </a:t>
            </a:r>
            <a:r>
              <a:rPr lang="el-GR" sz="2800" dirty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is close to 0, then this is </a:t>
            </a:r>
            <a:r>
              <a:rPr lang="en-US" sz="2800" b="1" dirty="0">
                <a:solidFill>
                  <a:srgbClr val="000000"/>
                </a:solidFill>
                <a:cs typeface="Arial" pitchFamily="34" charset="0"/>
              </a:rPr>
              <a:t>not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corner-like.</a:t>
            </a:r>
            <a:endParaRPr lang="en-US" sz="2400" dirty="0">
              <a:solidFill>
                <a:srgbClr val="000000"/>
              </a:solidFill>
              <a:latin typeface="Symbol" pitchFamily="18" charset="2"/>
              <a:cs typeface="Arial" pitchFamily="34" charset="0"/>
            </a:endParaRPr>
          </a:p>
          <a:p>
            <a:pPr marL="457200" indent="-457200" fontAlgn="base">
              <a:spcBef>
                <a:spcPct val="50000"/>
              </a:spcBef>
              <a:spcAft>
                <a:spcPct val="0"/>
              </a:spcAft>
            </a:pPr>
            <a:endParaRPr lang="en-US" sz="2800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673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this matrix reveal?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867400"/>
            <a:ext cx="861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What if we have a corner that is not aligned with the image axes? 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61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612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this matrix reveal?</a:t>
            </a:r>
            <a:endParaRPr lang="en-US" dirty="0"/>
          </a:p>
        </p:txBody>
      </p:sp>
      <p:graphicFrame>
        <p:nvGraphicFramePr>
          <p:cNvPr id="86938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5445987"/>
              </p:ext>
            </p:extLst>
          </p:nvPr>
        </p:nvGraphicFramePr>
        <p:xfrm>
          <a:off x="5761038" y="974725"/>
          <a:ext cx="2987675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55" name="Equation" r:id="rId4" imgW="1244520" imgH="482400" progId="Equation.3">
                  <p:embed/>
                </p:oleObj>
              </mc:Choice>
              <mc:Fallback>
                <p:oleObj name="Equation" r:id="rId4" imgW="1244520" imgH="4824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1038" y="974725"/>
                        <a:ext cx="2987675" cy="1158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9395" name="Object 19"/>
          <p:cNvGraphicFramePr>
            <a:graphicFrameLocks noChangeAspect="1"/>
          </p:cNvGraphicFramePr>
          <p:nvPr/>
        </p:nvGraphicFramePr>
        <p:xfrm>
          <a:off x="5730875" y="2438400"/>
          <a:ext cx="1585913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56" name="Equation" r:id="rId6" imgW="660400" imgH="228600" progId="Equation.3">
                  <p:embed/>
                </p:oleObj>
              </mc:Choice>
              <mc:Fallback>
                <p:oleObj name="Equation" r:id="rId6" imgW="660400" imgH="2286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0875" y="2438400"/>
                        <a:ext cx="1585913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" name="Group 35"/>
          <p:cNvGrpSpPr/>
          <p:nvPr/>
        </p:nvGrpSpPr>
        <p:grpSpPr>
          <a:xfrm>
            <a:off x="1733538" y="2236799"/>
            <a:ext cx="1981200" cy="1981200"/>
            <a:chOff x="3105138" y="3635398"/>
            <a:chExt cx="1981200" cy="1981200"/>
          </a:xfrm>
        </p:grpSpPr>
        <p:pic>
          <p:nvPicPr>
            <p:cNvPr id="24" name="Picture 10" descr="corner"/>
            <p:cNvPicPr>
              <a:picLocks noChangeAspect="1" noChangeArrowheads="1"/>
            </p:cNvPicPr>
            <p:nvPr/>
          </p:nvPicPr>
          <p:blipFill>
            <a:blip r:embed="rId8" cstate="print"/>
            <a:srcRect t="-13333" b="26667"/>
            <a:stretch>
              <a:fillRect/>
            </a:stretch>
          </p:blipFill>
          <p:spPr bwMode="auto">
            <a:xfrm rot="1721913">
              <a:off x="3105138" y="3635398"/>
              <a:ext cx="1981200" cy="19812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grpSp>
          <p:nvGrpSpPr>
            <p:cNvPr id="25" name="Group 6"/>
            <p:cNvGrpSpPr>
              <a:grpSpLocks/>
            </p:cNvGrpSpPr>
            <p:nvPr/>
          </p:nvGrpSpPr>
          <p:grpSpPr bwMode="auto">
            <a:xfrm rot="1721913">
              <a:off x="3418410" y="4089857"/>
              <a:ext cx="1501776" cy="1504950"/>
              <a:chOff x="2610" y="2151"/>
              <a:chExt cx="946" cy="948"/>
            </a:xfrm>
          </p:grpSpPr>
          <p:sp>
            <p:nvSpPr>
              <p:cNvPr id="26" name="Line 7"/>
              <p:cNvSpPr>
                <a:spLocks noChangeShapeType="1"/>
              </p:cNvSpPr>
              <p:nvPr/>
            </p:nvSpPr>
            <p:spPr bwMode="auto">
              <a:xfrm flipH="1">
                <a:off x="2610" y="2523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Line 8"/>
              <p:cNvSpPr>
                <a:spLocks noChangeShapeType="1"/>
              </p:cNvSpPr>
              <p:nvPr/>
            </p:nvSpPr>
            <p:spPr bwMode="auto">
              <a:xfrm flipH="1">
                <a:off x="2610" y="2715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Line 9"/>
              <p:cNvSpPr>
                <a:spLocks noChangeShapeType="1"/>
              </p:cNvSpPr>
              <p:nvPr/>
            </p:nvSpPr>
            <p:spPr bwMode="auto">
              <a:xfrm flipH="1">
                <a:off x="2610" y="2907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Line 10"/>
              <p:cNvSpPr>
                <a:spLocks noChangeShapeType="1"/>
              </p:cNvSpPr>
              <p:nvPr/>
            </p:nvSpPr>
            <p:spPr bwMode="auto">
              <a:xfrm flipH="1">
                <a:off x="2610" y="3099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Line 11"/>
              <p:cNvSpPr>
                <a:spLocks noChangeShapeType="1"/>
              </p:cNvSpPr>
              <p:nvPr/>
            </p:nvSpPr>
            <p:spPr bwMode="auto">
              <a:xfrm rot="5400000" flipH="1">
                <a:off x="2788" y="2343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Line 12"/>
              <p:cNvSpPr>
                <a:spLocks noChangeShapeType="1"/>
              </p:cNvSpPr>
              <p:nvPr/>
            </p:nvSpPr>
            <p:spPr bwMode="auto">
              <a:xfrm rot="5400000" flipH="1">
                <a:off x="2980" y="2343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rot="5400000" flipH="1">
                <a:off x="3172" y="2343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 rot="5400000" flipH="1">
                <a:off x="3364" y="2343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7" name="TextBox 36"/>
          <p:cNvSpPr txBox="1"/>
          <p:nvPr/>
        </p:nvSpPr>
        <p:spPr>
          <a:xfrm>
            <a:off x="685800" y="4800600"/>
            <a:ext cx="792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The </a:t>
            </a:r>
            <a:r>
              <a:rPr lang="en-US" sz="2800" i="1" dirty="0" err="1" smtClean="0">
                <a:solidFill>
                  <a:srgbClr val="000000"/>
                </a:solidFill>
              </a:rPr>
              <a:t>eigenvalues</a:t>
            </a:r>
            <a:r>
              <a:rPr lang="en-US" sz="2800" dirty="0" smtClean="0">
                <a:solidFill>
                  <a:srgbClr val="000000"/>
                </a:solidFill>
              </a:rPr>
              <a:t> of </a:t>
            </a:r>
            <a:r>
              <a:rPr lang="en-US" sz="2800" i="1" dirty="0" smtClean="0">
                <a:solidFill>
                  <a:srgbClr val="000000"/>
                </a:solidFill>
              </a:rPr>
              <a:t>M </a:t>
            </a:r>
            <a:r>
              <a:rPr lang="en-US" sz="2800" dirty="0" smtClean="0">
                <a:solidFill>
                  <a:srgbClr val="000000"/>
                </a:solidFill>
              </a:rPr>
              <a:t>reveal the amount of intensity change in the two principal orthogonal gradient directions in the window.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869379" name="Text Box 3"/>
          <p:cNvSpPr txBox="1">
            <a:spLocks noChangeArrowheads="1"/>
          </p:cNvSpPr>
          <p:nvPr/>
        </p:nvSpPr>
        <p:spPr bwMode="auto">
          <a:xfrm>
            <a:off x="609600" y="1233488"/>
            <a:ext cx="73914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Since </a:t>
            </a:r>
            <a:r>
              <a:rPr lang="en-US" sz="2800" i="1" dirty="0" smtClean="0">
                <a:solidFill>
                  <a:srgbClr val="000000"/>
                </a:solidFill>
                <a:cs typeface="Arial" pitchFamily="34" charset="0"/>
              </a:rPr>
              <a:t>M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is symmetric, we 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have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(Eigenvalue decomposition)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62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68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Corner response function</a:t>
            </a:r>
            <a:endParaRPr lang="en-US" dirty="0"/>
          </a:p>
        </p:txBody>
      </p:sp>
      <p:grpSp>
        <p:nvGrpSpPr>
          <p:cNvPr id="17" name="Group 17"/>
          <p:cNvGrpSpPr>
            <a:grpSpLocks/>
          </p:cNvGrpSpPr>
          <p:nvPr/>
        </p:nvGrpSpPr>
        <p:grpSpPr bwMode="auto">
          <a:xfrm>
            <a:off x="6553200" y="1295400"/>
            <a:ext cx="2362200" cy="2779713"/>
            <a:chOff x="480" y="1824"/>
            <a:chExt cx="1488" cy="1751"/>
          </a:xfrm>
        </p:grpSpPr>
        <p:pic>
          <p:nvPicPr>
            <p:cNvPr id="18" name="Picture 18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“flat”</a:t>
              </a:r>
              <a:r>
                <a:rPr lang="en-US" sz="2400" dirty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 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region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6705600" y="4038600"/>
            <a:ext cx="2743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are small;</a:t>
            </a:r>
            <a:b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</a:b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57200" y="1295400"/>
            <a:ext cx="2438400" cy="2779713"/>
            <a:chOff x="2160" y="1824"/>
            <a:chExt cx="1536" cy="1751"/>
          </a:xfrm>
        </p:grpSpPr>
        <p:pic>
          <p:nvPicPr>
            <p:cNvPr id="5" name="Picture 5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“edge</a:t>
              </a:r>
              <a:r>
                <a:rPr lang="en-US" sz="2400" dirty="0" smtClean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”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1752600" y="1447800"/>
            <a:ext cx="685800" cy="685800"/>
          </a:xfrm>
          <a:prstGeom prst="rect">
            <a:avLst/>
          </a:prstGeom>
          <a:solidFill>
            <a:srgbClr val="FFCC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762000" y="4018260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762000" y="4491335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3505200" y="1295400"/>
            <a:ext cx="2667000" cy="2779713"/>
            <a:chOff x="3792" y="1824"/>
            <a:chExt cx="1680" cy="1751"/>
          </a:xfrm>
        </p:grpSpPr>
        <p:pic>
          <p:nvPicPr>
            <p:cNvPr id="10" name="Picture 10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“corner</a:t>
              </a:r>
              <a:r>
                <a:rPr lang="en-US" sz="2400" dirty="0" smtClean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”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3276600" y="4045803"/>
            <a:ext cx="3581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are large,</a:t>
            </a:r>
            <a:b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</a:b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 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~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;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31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5281189"/>
            <a:ext cx="3441256" cy="1348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63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1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9" grpId="0"/>
      <p:bldP spid="3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</a:t>
            </a:r>
            <a:r>
              <a:rPr lang="en-US" dirty="0" smtClean="0"/>
              <a:t>corner detector</a:t>
            </a:r>
            <a:endParaRPr lang="ru-RU" dirty="0"/>
          </a:p>
        </p:txBody>
      </p:sp>
      <p:sp>
        <p:nvSpPr>
          <p:cNvPr id="60109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05000"/>
            <a:ext cx="8048682" cy="2801955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Compute</a:t>
            </a:r>
            <a:r>
              <a:rPr lang="en-US" sz="2800" i="1" dirty="0" smtClean="0"/>
              <a:t> M </a:t>
            </a:r>
            <a:r>
              <a:rPr lang="en-US" sz="2800" dirty="0" smtClean="0"/>
              <a:t>matrix for each image window to get their </a:t>
            </a:r>
            <a:r>
              <a:rPr lang="en-US" i="1" dirty="0" err="1" smtClean="0"/>
              <a:t>cornerness</a:t>
            </a:r>
            <a:r>
              <a:rPr lang="en-US" i="1" dirty="0" smtClean="0"/>
              <a:t> </a:t>
            </a:r>
            <a:r>
              <a:rPr lang="en-US" sz="2800" dirty="0" smtClean="0"/>
              <a:t>scores.</a:t>
            </a:r>
            <a:endParaRPr lang="en-US" sz="2800" dirty="0"/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Find points </a:t>
            </a:r>
            <a:r>
              <a:rPr lang="en-US" sz="2800" dirty="0" smtClean="0"/>
              <a:t>whose surrounding window gave large </a:t>
            </a:r>
            <a:r>
              <a:rPr lang="en-US" sz="2800" dirty="0"/>
              <a:t>corner response </a:t>
            </a:r>
            <a:r>
              <a:rPr lang="en-US" sz="2800" dirty="0" smtClean="0"/>
              <a:t>(</a:t>
            </a:r>
            <a:r>
              <a:rPr lang="en-US" i="1" dirty="0" smtClean="0"/>
              <a:t>f </a:t>
            </a:r>
            <a:r>
              <a:rPr lang="en-US" sz="2800" dirty="0" smtClean="0"/>
              <a:t>&gt; </a:t>
            </a:r>
            <a:r>
              <a:rPr lang="en-US" sz="2800" dirty="0"/>
              <a:t>threshold)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Take the points of local </a:t>
            </a:r>
            <a:r>
              <a:rPr lang="en-US" sz="2800" dirty="0" smtClean="0"/>
              <a:t>maxima</a:t>
            </a:r>
            <a:r>
              <a:rPr lang="en-US" dirty="0" smtClean="0"/>
              <a:t>, i.e., perform non-maximum suppression</a:t>
            </a:r>
            <a:endParaRPr lang="ru-RU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64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429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Harris application</a:t>
            </a:r>
            <a:endParaRPr lang="en-US" dirty="0"/>
          </a:p>
        </p:txBody>
      </p:sp>
      <p:pic>
        <p:nvPicPr>
          <p:cNvPr id="4" name="Picture 3" descr="uttower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066800"/>
            <a:ext cx="7772400" cy="51841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76200" y="66264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65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366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Grp="1" noChangeArrowheads="1"/>
          </p:cNvSpPr>
          <p:nvPr>
            <p:ph idx="1"/>
          </p:nvPr>
        </p:nvSpPr>
        <p:spPr bwMode="auto">
          <a:xfrm>
            <a:off x="685800" y="914400"/>
            <a:ext cx="57310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 dirty="0">
                <a:latin typeface="+mj-lt"/>
                <a:cs typeface="Times New Roman" pitchFamily="18" charset="0"/>
              </a:rPr>
              <a:t>Compute corner response </a:t>
            </a:r>
            <a:r>
              <a:rPr lang="en-US" sz="2400" dirty="0" smtClean="0">
                <a:latin typeface="+mj-lt"/>
                <a:cs typeface="Times New Roman" pitchFamily="18" charset="0"/>
              </a:rPr>
              <a:t>at every pixel.</a:t>
            </a:r>
            <a:endParaRPr lang="ru-RU" sz="2400" dirty="0">
              <a:latin typeface="+mj-lt"/>
              <a:cs typeface="Times New Roman" pitchFamily="18" charset="0"/>
            </a:endParaRPr>
          </a:p>
        </p:txBody>
      </p:sp>
      <p:pic>
        <p:nvPicPr>
          <p:cNvPr id="5" name="Picture 4" descr="ut_harris_blur1.5Rmap.jpg"/>
          <p:cNvPicPr>
            <a:picLocks noChangeAspect="1"/>
          </p:cNvPicPr>
          <p:nvPr/>
        </p:nvPicPr>
        <p:blipFill>
          <a:blip r:embed="rId3" cstate="print"/>
          <a:srcRect l="12500" t="6667" r="9167" b="11111"/>
          <a:stretch>
            <a:fillRect/>
          </a:stretch>
        </p:blipFill>
        <p:spPr>
          <a:xfrm>
            <a:off x="1371600" y="1447800"/>
            <a:ext cx="6400800" cy="503892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dirty="0" smtClean="0"/>
              <a:t>Example of Harris application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76200" y="66264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66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403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4" descr="thresholded_v_score.jpg"/>
          <p:cNvPicPr>
            <a:picLocks noChangeAspect="1"/>
          </p:cNvPicPr>
          <p:nvPr/>
        </p:nvPicPr>
        <p:blipFill>
          <a:blip r:embed="rId3" cstate="print"/>
          <a:srcRect l="55833"/>
          <a:stretch>
            <a:fillRect/>
          </a:stretch>
        </p:blipFill>
        <p:spPr bwMode="auto">
          <a:xfrm>
            <a:off x="701622" y="1242086"/>
            <a:ext cx="7547276" cy="503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00" kern="0" smtClean="0">
                <a:solidFill>
                  <a:srgbClr val="000000"/>
                </a:solidFill>
              </a:rPr>
              <a:t>Example of Harris application</a:t>
            </a:r>
            <a:endParaRPr lang="en-US" sz="3400" kern="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76200" y="66264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AD9B1-B23E-4645-BE20-A5207F5EA387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41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Harris corner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 smtClean="0"/>
              <a:t>Rotation invariant? </a:t>
            </a:r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Yes</a:t>
            </a: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905000" y="3187568"/>
            <a:ext cx="4993895" cy="1232035"/>
            <a:chOff x="1768" y="1339"/>
            <a:chExt cx="1968" cy="480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1768" y="1344"/>
              <a:ext cx="432" cy="432"/>
              <a:chOff x="1248" y="1584"/>
              <a:chExt cx="1536" cy="1248"/>
            </a:xfrm>
          </p:grpSpPr>
          <p:sp>
            <p:nvSpPr>
              <p:cNvPr id="21" name="Rectangle 7"/>
              <p:cNvSpPr>
                <a:spLocks noChangeArrowheads="1"/>
              </p:cNvSpPr>
              <p:nvPr/>
            </p:nvSpPr>
            <p:spPr bwMode="auto">
              <a:xfrm>
                <a:off x="1248" y="1584"/>
                <a:ext cx="1536" cy="1248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Freeform 8"/>
              <p:cNvSpPr>
                <a:spLocks/>
              </p:cNvSpPr>
              <p:nvPr/>
            </p:nvSpPr>
            <p:spPr bwMode="auto">
              <a:xfrm>
                <a:off x="1680" y="2016"/>
                <a:ext cx="1104" cy="816"/>
              </a:xfrm>
              <a:custGeom>
                <a:avLst/>
                <a:gdLst>
                  <a:gd name="T0" fmla="*/ 0 w 720"/>
                  <a:gd name="T1" fmla="*/ 7194 h 528"/>
                  <a:gd name="T2" fmla="*/ 623 w 720"/>
                  <a:gd name="T3" fmla="*/ 0 h 528"/>
                  <a:gd name="T4" fmla="*/ 9359 w 720"/>
                  <a:gd name="T5" fmla="*/ 4575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3304" y="1344"/>
              <a:ext cx="432" cy="441"/>
              <a:chOff x="2928" y="1776"/>
              <a:chExt cx="432" cy="441"/>
            </a:xfrm>
          </p:grpSpPr>
          <p:sp>
            <p:nvSpPr>
              <p:cNvPr id="19" name="Rectangle 10"/>
              <p:cNvSpPr>
                <a:spLocks noChangeArrowheads="1"/>
              </p:cNvSpPr>
              <p:nvPr/>
            </p:nvSpPr>
            <p:spPr bwMode="auto">
              <a:xfrm>
                <a:off x="2928" y="1776"/>
                <a:ext cx="432" cy="432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Freeform 11"/>
              <p:cNvSpPr>
                <a:spLocks/>
              </p:cNvSpPr>
              <p:nvPr/>
            </p:nvSpPr>
            <p:spPr bwMode="auto">
              <a:xfrm rot="3029958">
                <a:off x="2987" y="1873"/>
                <a:ext cx="364" cy="323"/>
              </a:xfrm>
              <a:custGeom>
                <a:avLst/>
                <a:gdLst>
                  <a:gd name="T0" fmla="*/ 0 w 720"/>
                  <a:gd name="T1" fmla="*/ 28 h 528"/>
                  <a:gd name="T2" fmla="*/ 1 w 720"/>
                  <a:gd name="T3" fmla="*/ 0 h 528"/>
                  <a:gd name="T4" fmla="*/ 12 w 720"/>
                  <a:gd name="T5" fmla="*/ 18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AutoShape 12"/>
            <p:cNvSpPr>
              <a:spLocks noChangeArrowheads="1"/>
            </p:cNvSpPr>
            <p:nvPr/>
          </p:nvSpPr>
          <p:spPr bwMode="auto">
            <a:xfrm>
              <a:off x="2536" y="1339"/>
              <a:ext cx="480" cy="4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31D263-80E4-4D11-A6AE-33B6E8F756E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610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Harris corner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 smtClean="0"/>
              <a:t>Rotation invariant? </a:t>
            </a:r>
          </a:p>
          <a:p>
            <a:r>
              <a:rPr lang="en-US" sz="2800" dirty="0" smtClean="0"/>
              <a:t>Translation invariant?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Yes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3400" y="143762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Yes</a:t>
            </a: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47800" y="3001051"/>
            <a:ext cx="6172200" cy="2209800"/>
            <a:chOff x="1447800" y="3001051"/>
            <a:chExt cx="6172200" cy="2209800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447800" y="3001051"/>
              <a:ext cx="2184671" cy="22098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1756112" y="3384877"/>
              <a:ext cx="787909" cy="725004"/>
            </a:xfrm>
            <a:custGeom>
              <a:avLst/>
              <a:gdLst>
                <a:gd name="T0" fmla="*/ 0 w 720"/>
                <a:gd name="T1" fmla="*/ 7194 h 528"/>
                <a:gd name="T2" fmla="*/ 623 w 720"/>
                <a:gd name="T3" fmla="*/ 0 h 528"/>
                <a:gd name="T4" fmla="*/ 9359 w 720"/>
                <a:gd name="T5" fmla="*/ 4575 h 528"/>
                <a:gd name="T6" fmla="*/ 0 60000 65536"/>
                <a:gd name="T7" fmla="*/ 0 60000 65536"/>
                <a:gd name="T8" fmla="*/ 0 60000 65536"/>
                <a:gd name="T9" fmla="*/ 0 w 720"/>
                <a:gd name="T10" fmla="*/ 0 h 528"/>
                <a:gd name="T11" fmla="*/ 720 w 720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528">
                  <a:moveTo>
                    <a:pt x="0" y="528"/>
                  </a:moveTo>
                  <a:lnTo>
                    <a:pt x="48" y="0"/>
                  </a:lnTo>
                  <a:lnTo>
                    <a:pt x="720" y="336"/>
                  </a:lnTo>
                </a:path>
              </a:pathLst>
            </a:custGeom>
            <a:solidFill>
              <a:schemeClr val="accent1">
                <a:alpha val="50195"/>
              </a:schemeClr>
            </a:solidFill>
            <a:ln w="444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13" name="AutoShape 12"/>
            <p:cNvSpPr>
              <a:spLocks noChangeArrowheads="1"/>
            </p:cNvSpPr>
            <p:nvPr/>
          </p:nvSpPr>
          <p:spPr bwMode="auto">
            <a:xfrm>
              <a:off x="3899439" y="3521617"/>
              <a:ext cx="1218023" cy="123203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5435329" y="3001051"/>
              <a:ext cx="2184671" cy="22098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553200" y="4104847"/>
              <a:ext cx="787909" cy="725004"/>
            </a:xfrm>
            <a:custGeom>
              <a:avLst/>
              <a:gdLst>
                <a:gd name="T0" fmla="*/ 0 w 720"/>
                <a:gd name="T1" fmla="*/ 7194 h 528"/>
                <a:gd name="T2" fmla="*/ 623 w 720"/>
                <a:gd name="T3" fmla="*/ 0 h 528"/>
                <a:gd name="T4" fmla="*/ 9359 w 720"/>
                <a:gd name="T5" fmla="*/ 4575 h 528"/>
                <a:gd name="T6" fmla="*/ 0 60000 65536"/>
                <a:gd name="T7" fmla="*/ 0 60000 65536"/>
                <a:gd name="T8" fmla="*/ 0 60000 65536"/>
                <a:gd name="T9" fmla="*/ 0 w 720"/>
                <a:gd name="T10" fmla="*/ 0 h 528"/>
                <a:gd name="T11" fmla="*/ 720 w 720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528">
                  <a:moveTo>
                    <a:pt x="0" y="528"/>
                  </a:moveTo>
                  <a:lnTo>
                    <a:pt x="48" y="0"/>
                  </a:lnTo>
                  <a:lnTo>
                    <a:pt x="720" y="336"/>
                  </a:lnTo>
                </a:path>
              </a:pathLst>
            </a:custGeom>
            <a:solidFill>
              <a:schemeClr val="accent1">
                <a:alpha val="50195"/>
              </a:schemeClr>
            </a:solidFill>
            <a:ln w="444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31D263-80E4-4D11-A6AE-33B6E8F756E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736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168275"/>
            <a:ext cx="8229600" cy="1143000"/>
          </a:xfrm>
        </p:spPr>
        <p:txBody>
          <a:bodyPr/>
          <a:lstStyle/>
          <a:p>
            <a:r>
              <a:rPr lang="en-US" sz="4000" dirty="0" smtClean="0"/>
              <a:t>How to stitch together a panorama (a.k.a. mosaic)?</a:t>
            </a:r>
          </a:p>
        </p:txBody>
      </p:sp>
      <p:sp>
        <p:nvSpPr>
          <p:cNvPr id="64409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524000"/>
            <a:ext cx="8915400" cy="4525963"/>
          </a:xfrm>
        </p:spPr>
        <p:txBody>
          <a:bodyPr/>
          <a:lstStyle/>
          <a:p>
            <a:r>
              <a:rPr lang="en-US" sz="2800" dirty="0" smtClean="0"/>
              <a:t>Basic Procedure</a:t>
            </a:r>
          </a:p>
          <a:p>
            <a:pPr lvl="1"/>
            <a:r>
              <a:rPr lang="en-US" sz="2400" dirty="0" smtClean="0"/>
              <a:t>Take a sequence of images from the same position</a:t>
            </a:r>
          </a:p>
          <a:p>
            <a:pPr lvl="2"/>
            <a:r>
              <a:rPr lang="en-US" sz="2000" dirty="0" smtClean="0"/>
              <a:t>Rotate the camera about its optical center</a:t>
            </a:r>
          </a:p>
          <a:p>
            <a:pPr lvl="1"/>
            <a:r>
              <a:rPr lang="en-US" sz="2400" dirty="0" smtClean="0"/>
              <a:t>Compute transformation between second image and first</a:t>
            </a:r>
          </a:p>
          <a:p>
            <a:pPr lvl="1"/>
            <a:r>
              <a:rPr lang="en-US" sz="2400" dirty="0" smtClean="0"/>
              <a:t>Transform the second image to overlap with the first</a:t>
            </a:r>
          </a:p>
          <a:p>
            <a:pPr lvl="1"/>
            <a:r>
              <a:rPr lang="en-US" sz="2400" dirty="0" smtClean="0"/>
              <a:t>Blend the two together to create a mosaic</a:t>
            </a:r>
          </a:p>
          <a:p>
            <a:pPr lvl="1"/>
            <a:r>
              <a:rPr lang="en-US" sz="2400" dirty="0" smtClean="0"/>
              <a:t>(If there are more images, repeat)</a:t>
            </a:r>
          </a:p>
          <a:p>
            <a:pPr lvl="1"/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79876" name="TextBox 3"/>
          <p:cNvSpPr txBox="1">
            <a:spLocks noChangeArrowheads="1"/>
          </p:cNvSpPr>
          <p:nvPr/>
        </p:nvSpPr>
        <p:spPr bwMode="auto">
          <a:xfrm>
            <a:off x="7273925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Steve Seitz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586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099" grpId="0" build="p" bldLvl="2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Harris corner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 smtClean="0"/>
              <a:t>Rotation invariant? </a:t>
            </a:r>
          </a:p>
          <a:p>
            <a:r>
              <a:rPr lang="en-US" sz="2800" dirty="0"/>
              <a:t>Translation invariant</a:t>
            </a:r>
            <a:r>
              <a:rPr lang="en-US" sz="2800" dirty="0" smtClean="0"/>
              <a:t>?</a:t>
            </a:r>
          </a:p>
          <a:p>
            <a:r>
              <a:rPr lang="en-US" sz="2800" dirty="0" smtClean="0"/>
              <a:t>Scale invariant?</a:t>
            </a:r>
            <a:endParaRPr lang="en-US" sz="2800" dirty="0"/>
          </a:p>
        </p:txBody>
      </p:sp>
      <p:grpSp>
        <p:nvGrpSpPr>
          <p:cNvPr id="3" name="Group 18"/>
          <p:cNvGrpSpPr/>
          <p:nvPr/>
        </p:nvGrpSpPr>
        <p:grpSpPr>
          <a:xfrm>
            <a:off x="1219200" y="3244850"/>
            <a:ext cx="2819400" cy="3232150"/>
            <a:chOff x="1219200" y="3244850"/>
            <a:chExt cx="2819400" cy="3232150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295400" y="3463925"/>
              <a:ext cx="2743200" cy="2006600"/>
            </a:xfrm>
            <a:custGeom>
              <a:avLst/>
              <a:gdLst>
                <a:gd name="T0" fmla="*/ 0 w 1728"/>
                <a:gd name="T1" fmla="*/ 1264 h 1264"/>
                <a:gd name="T2" fmla="*/ 96 w 1728"/>
                <a:gd name="T3" fmla="*/ 400 h 1264"/>
                <a:gd name="T4" fmla="*/ 432 w 1728"/>
                <a:gd name="T5" fmla="*/ 64 h 1264"/>
                <a:gd name="T6" fmla="*/ 1056 w 1728"/>
                <a:gd name="T7" fmla="*/ 16 h 1264"/>
                <a:gd name="T8" fmla="*/ 1728 w 1728"/>
                <a:gd name="T9" fmla="*/ 16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1219200" y="4022725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1600200" y="3489325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2452688" y="3244850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1371600" y="5775325"/>
              <a:ext cx="2590800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</a:rPr>
                <a:t>All points will be classified as </a:t>
              </a:r>
              <a:r>
                <a:rPr lang="en-US" sz="2000" dirty="0">
                  <a:solidFill>
                    <a:srgbClr val="0033CC"/>
                  </a:solidFill>
                  <a:cs typeface="Times New Roman" pitchFamily="18" charset="0"/>
                </a:rPr>
                <a:t>edges</a:t>
              </a:r>
              <a:endParaRPr lang="ru-RU" sz="2000" dirty="0">
                <a:solidFill>
                  <a:srgbClr val="0033CC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4" name="Group 17"/>
          <p:cNvGrpSpPr/>
          <p:nvPr/>
        </p:nvGrpSpPr>
        <p:grpSpPr>
          <a:xfrm>
            <a:off x="4800600" y="3565525"/>
            <a:ext cx="3352800" cy="2667000"/>
            <a:chOff x="4800600" y="3565525"/>
            <a:chExt cx="3352800" cy="2667000"/>
          </a:xfrm>
        </p:grpSpPr>
        <p:sp>
          <p:nvSpPr>
            <p:cNvPr id="7" name="Freeform 4"/>
            <p:cNvSpPr>
              <a:spLocks/>
            </p:cNvSpPr>
            <p:nvPr/>
          </p:nvSpPr>
          <p:spPr bwMode="auto">
            <a:xfrm>
              <a:off x="7086600" y="3844925"/>
              <a:ext cx="381000" cy="330200"/>
            </a:xfrm>
            <a:custGeom>
              <a:avLst/>
              <a:gdLst>
                <a:gd name="T0" fmla="*/ 0 w 1728"/>
                <a:gd name="T1" fmla="*/ 1264 h 1264"/>
                <a:gd name="T2" fmla="*/ 96 w 1728"/>
                <a:gd name="T3" fmla="*/ 400 h 1264"/>
                <a:gd name="T4" fmla="*/ 432 w 1728"/>
                <a:gd name="T5" fmla="*/ 64 h 1264"/>
                <a:gd name="T6" fmla="*/ 1056 w 1728"/>
                <a:gd name="T7" fmla="*/ 16 h 1264"/>
                <a:gd name="T8" fmla="*/ 1728 w 1728"/>
                <a:gd name="T9" fmla="*/ 16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7024688" y="3740150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>
              <a:off x="4800600" y="3565525"/>
              <a:ext cx="1676400" cy="838200"/>
            </a:xfrm>
            <a:custGeom>
              <a:avLst/>
              <a:gdLst>
                <a:gd name="T0" fmla="*/ 1257300 w 21600"/>
                <a:gd name="T1" fmla="*/ 0 h 21600"/>
                <a:gd name="T2" fmla="*/ 0 w 21600"/>
                <a:gd name="T3" fmla="*/ 419100 h 21600"/>
                <a:gd name="T4" fmla="*/ 1257300 w 21600"/>
                <a:gd name="T5" fmla="*/ 838200 h 21600"/>
                <a:gd name="T6" fmla="*/ 1676400 w 21600"/>
                <a:gd name="T7" fmla="*/ 4191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6781800" y="5775325"/>
              <a:ext cx="13716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3300"/>
                  </a:solidFill>
                  <a:cs typeface="Times New Roman" pitchFamily="18" charset="0"/>
                </a:rPr>
                <a:t>Corner !</a:t>
              </a:r>
              <a:endParaRPr lang="ru-RU" sz="240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Yes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19500" y="1940252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No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43400" y="143762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Yes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31D263-80E4-4D11-A6AE-33B6E8F756E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069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25562"/>
            <a:ext cx="8763000" cy="4525963"/>
          </a:xfrm>
        </p:spPr>
        <p:txBody>
          <a:bodyPr/>
          <a:lstStyle/>
          <a:p>
            <a:r>
              <a:rPr lang="en-US" sz="2800" dirty="0" smtClean="0"/>
              <a:t>Image warping to create mosaic, given </a:t>
            </a:r>
            <a:r>
              <a:rPr lang="en-US" sz="2800" dirty="0" err="1" smtClean="0"/>
              <a:t>homography</a:t>
            </a:r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Interest point detection</a:t>
            </a:r>
          </a:p>
          <a:p>
            <a:pPr lvl="1"/>
            <a:r>
              <a:rPr lang="en-US" sz="2400" dirty="0" smtClean="0"/>
              <a:t>Harris corner detector</a:t>
            </a:r>
          </a:p>
          <a:p>
            <a:pPr lvl="1"/>
            <a:r>
              <a:rPr lang="en-US" sz="2400" dirty="0" smtClean="0"/>
              <a:t>Next time: </a:t>
            </a:r>
          </a:p>
          <a:p>
            <a:pPr lvl="2"/>
            <a:r>
              <a:rPr lang="en-US" sz="2000" dirty="0" err="1" smtClean="0"/>
              <a:t>Laplacian</a:t>
            </a:r>
            <a:r>
              <a:rPr lang="en-US" sz="2000" dirty="0" smtClean="0"/>
              <a:t> of Gaussian, automatic scale selection</a:t>
            </a:r>
          </a:p>
          <a:p>
            <a:pPr lvl="1"/>
            <a:endParaRPr lang="en-US" sz="2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8C68F-2498-4D0A-9843-338F912BDAA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92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Mosaics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11188" y="5711825"/>
            <a:ext cx="8305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Obtain a wider angle view by combining multiple images.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pic>
        <p:nvPicPr>
          <p:cNvPr id="78852" name="Picture 5" descr="MCj0431617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5146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 flipH="1">
            <a:off x="762000" y="3962400"/>
            <a:ext cx="8382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1066800" y="3962400"/>
            <a:ext cx="533400" cy="1066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1371600" y="3962400"/>
            <a:ext cx="228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600200" y="3962400"/>
            <a:ext cx="152400" cy="1219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1600200" y="3962400"/>
            <a:ext cx="609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1600200" y="3962400"/>
            <a:ext cx="9144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1600200" y="3962400"/>
            <a:ext cx="10668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2" name="Picture 4" descr="fig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66863"/>
            <a:ext cx="25527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wall.jpg"/>
          <p:cNvPicPr>
            <a:picLocks noChangeAspect="1"/>
          </p:cNvPicPr>
          <p:nvPr/>
        </p:nvPicPr>
        <p:blipFill>
          <a:blip r:embed="rId4" cstate="print"/>
          <a:srcRect l="3477" r="73260" b="47403"/>
          <a:stretch>
            <a:fillRect/>
          </a:stretch>
        </p:blipFill>
        <p:spPr bwMode="auto">
          <a:xfrm>
            <a:off x="2344738" y="1027113"/>
            <a:ext cx="14605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2351088" y="3392488"/>
            <a:ext cx="6529387" cy="2043112"/>
            <a:chOff x="1584960" y="3648078"/>
            <a:chExt cx="6528801" cy="2042538"/>
          </a:xfrm>
        </p:grpSpPr>
        <p:sp>
          <p:nvSpPr>
            <p:cNvPr id="78867" name="TextBox 21"/>
            <p:cNvSpPr txBox="1">
              <a:spLocks noChangeArrowheads="1"/>
            </p:cNvSpPr>
            <p:nvPr/>
          </p:nvSpPr>
          <p:spPr bwMode="auto">
            <a:xfrm rot="5400000">
              <a:off x="7109681" y="4579187"/>
              <a:ext cx="1716056" cy="292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00" b="1">
                  <a:solidFill>
                    <a:srgbClr val="000000"/>
                  </a:solidFill>
                </a:rPr>
                <a:t>image from S. Seitz</a:t>
              </a:r>
            </a:p>
          </p:txBody>
        </p:sp>
        <p:pic>
          <p:nvPicPr>
            <p:cNvPr id="78868" name="Picture 24" descr="wall.jpg"/>
            <p:cNvPicPr>
              <a:picLocks noChangeAspect="1"/>
            </p:cNvPicPr>
            <p:nvPr/>
          </p:nvPicPr>
          <p:blipFill>
            <a:blip r:embed="rId4" cstate="print"/>
            <a:srcRect t="51581"/>
            <a:stretch>
              <a:fillRect/>
            </a:stretch>
          </p:blipFill>
          <p:spPr bwMode="auto">
            <a:xfrm>
              <a:off x="1584960" y="3648078"/>
              <a:ext cx="6278880" cy="204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" name="Picture 25" descr="wall.jpg"/>
          <p:cNvPicPr>
            <a:picLocks noChangeAspect="1"/>
          </p:cNvPicPr>
          <p:nvPr/>
        </p:nvPicPr>
        <p:blipFill>
          <a:blip r:embed="rId4" cstate="print"/>
          <a:srcRect l="71997" r="4642" b="47403"/>
          <a:stretch>
            <a:fillRect/>
          </a:stretch>
        </p:blipFill>
        <p:spPr bwMode="auto">
          <a:xfrm>
            <a:off x="7127875" y="1027113"/>
            <a:ext cx="14668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wall.jpg"/>
          <p:cNvPicPr>
            <a:picLocks noChangeAspect="1"/>
          </p:cNvPicPr>
          <p:nvPr/>
        </p:nvPicPr>
        <p:blipFill>
          <a:blip r:embed="rId4" cstate="print"/>
          <a:srcRect l="49899" r="28003" b="47403"/>
          <a:stretch>
            <a:fillRect/>
          </a:stretch>
        </p:blipFill>
        <p:spPr bwMode="auto">
          <a:xfrm>
            <a:off x="5630863" y="1027113"/>
            <a:ext cx="13874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wall.jpg"/>
          <p:cNvPicPr>
            <a:picLocks noChangeAspect="1"/>
          </p:cNvPicPr>
          <p:nvPr/>
        </p:nvPicPr>
        <p:blipFill>
          <a:blip r:embed="rId4" cstate="print"/>
          <a:srcRect l="27220" r="50101" b="47403"/>
          <a:stretch>
            <a:fillRect/>
          </a:stretch>
        </p:blipFill>
        <p:spPr bwMode="auto">
          <a:xfrm>
            <a:off x="3987800" y="1019175"/>
            <a:ext cx="1423988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515350" y="2005013"/>
            <a:ext cx="1022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. . 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BA8175-55DA-4EF8-B888-CA4A03D1E99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607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168275"/>
            <a:ext cx="8229600" cy="1143000"/>
          </a:xfrm>
        </p:spPr>
        <p:txBody>
          <a:bodyPr/>
          <a:lstStyle/>
          <a:p>
            <a:r>
              <a:rPr lang="en-US" sz="4000" dirty="0" smtClean="0"/>
              <a:t>How to stitch together a panorama (a.k.a. mosaic)?</a:t>
            </a:r>
          </a:p>
        </p:txBody>
      </p:sp>
      <p:sp>
        <p:nvSpPr>
          <p:cNvPr id="64409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524000"/>
            <a:ext cx="8915400" cy="4525963"/>
          </a:xfrm>
        </p:spPr>
        <p:txBody>
          <a:bodyPr/>
          <a:lstStyle/>
          <a:p>
            <a:r>
              <a:rPr lang="en-US" sz="2800" dirty="0" smtClean="0"/>
              <a:t>Basic Procedure</a:t>
            </a:r>
          </a:p>
          <a:p>
            <a:pPr lvl="1"/>
            <a:r>
              <a:rPr lang="en-US" sz="2400" dirty="0" smtClean="0"/>
              <a:t>Take a sequence of images from the same position</a:t>
            </a:r>
          </a:p>
          <a:p>
            <a:pPr lvl="2"/>
            <a:r>
              <a:rPr lang="en-US" sz="2000" dirty="0" smtClean="0"/>
              <a:t>Rotate the camera about its optical center</a:t>
            </a:r>
          </a:p>
          <a:p>
            <a:pPr lvl="1"/>
            <a:r>
              <a:rPr lang="en-US" sz="2400" dirty="0" smtClean="0"/>
              <a:t>Compute transformation between second image and first</a:t>
            </a:r>
          </a:p>
          <a:p>
            <a:pPr lvl="1"/>
            <a:r>
              <a:rPr lang="en-US" sz="2400" dirty="0" smtClean="0"/>
              <a:t>Transform the second image to overlap with the first</a:t>
            </a:r>
          </a:p>
          <a:p>
            <a:pPr lvl="1"/>
            <a:r>
              <a:rPr lang="en-US" sz="2400" dirty="0" smtClean="0"/>
              <a:t>Blend the two together to create a mosaic</a:t>
            </a:r>
          </a:p>
          <a:p>
            <a:pPr lvl="1"/>
            <a:r>
              <a:rPr lang="en-US" sz="2400" dirty="0" smtClean="0"/>
              <a:t>(If there are more images, repeat)</a:t>
            </a:r>
          </a:p>
          <a:p>
            <a:pPr lvl="1"/>
            <a:endParaRPr lang="en-US" sz="2400" dirty="0" smtClean="0"/>
          </a:p>
          <a:p>
            <a:r>
              <a:rPr lang="en-US" sz="2400" dirty="0" smtClean="0"/>
              <a:t>…but </a:t>
            </a:r>
            <a:r>
              <a:rPr lang="en-US" sz="2400" b="1" dirty="0" smtClean="0"/>
              <a:t>wait</a:t>
            </a:r>
            <a:r>
              <a:rPr lang="en-US" sz="2400" dirty="0" smtClean="0"/>
              <a:t>, why should this work at all?</a:t>
            </a:r>
          </a:p>
          <a:p>
            <a:pPr lvl="1"/>
            <a:r>
              <a:rPr lang="en-US" sz="2400" dirty="0" smtClean="0"/>
              <a:t>What about the 3D geometry of the scene?</a:t>
            </a:r>
          </a:p>
          <a:p>
            <a:pPr lvl="1"/>
            <a:r>
              <a:rPr lang="en-US" sz="2400" dirty="0" smtClean="0"/>
              <a:t>Why aren’t we using it?</a:t>
            </a:r>
          </a:p>
        </p:txBody>
      </p:sp>
      <p:sp>
        <p:nvSpPr>
          <p:cNvPr id="79876" name="TextBox 3"/>
          <p:cNvSpPr txBox="1">
            <a:spLocks noChangeArrowheads="1"/>
          </p:cNvSpPr>
          <p:nvPr/>
        </p:nvSpPr>
        <p:spPr bwMode="auto">
          <a:xfrm>
            <a:off x="7273925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Steve Seitz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609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099" grpId="0" build="p" bldLvl="2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6.8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b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9.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,j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5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+1,j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+1,j+1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64.3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,j+1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83.6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f(x,y)  = &amp; (1-a)(1-b) &amp;f[i,j] \\&#10;&amp; +  a(1-b) &amp; f[i+1,j] \\&#10;&amp; + ab &amp; f[i+1,j+1] \\&#10;&amp; + (1-a)b &amp; f[i,j+1]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454.37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 = \frac{\lambda_1 \lambda_2}{\lambda_1 + \lambda_2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774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8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2952</TotalTime>
  <Words>2766</Words>
  <Application>Microsoft Macintosh PowerPoint</Application>
  <PresentationFormat>On-screen Show (4:3)</PresentationFormat>
  <Paragraphs>583</Paragraphs>
  <Slides>71</Slides>
  <Notes>48</Notes>
  <HiddenSlides>1</HiddenSlides>
  <MMClips>0</MMClips>
  <ScaleCrop>false</ScaleCrop>
  <HeadingPairs>
    <vt:vector size="6" baseType="variant">
      <vt:variant>
        <vt:lpstr>Theme</vt:lpstr>
      </vt:variant>
      <vt:variant>
        <vt:i4>18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71</vt:i4>
      </vt:variant>
    </vt:vector>
  </HeadingPairs>
  <TitlesOfParts>
    <vt:vector size="92" baseType="lpstr">
      <vt:lpstr>Office Theme</vt:lpstr>
      <vt:lpstr>1_Default Design</vt:lpstr>
      <vt:lpstr>1_Blank Presentation</vt:lpstr>
      <vt:lpstr>2_Blank Presentation</vt:lpstr>
      <vt:lpstr>Custom Design</vt:lpstr>
      <vt:lpstr>2_Default Design</vt:lpstr>
      <vt:lpstr>6_Blank Presentation</vt:lpstr>
      <vt:lpstr>7_Blank Presentation</vt:lpstr>
      <vt:lpstr>Default Design</vt:lpstr>
      <vt:lpstr>4_Default Design</vt:lpstr>
      <vt:lpstr>3_Default Design</vt:lpstr>
      <vt:lpstr>5_Default Design</vt:lpstr>
      <vt:lpstr>6_Default Design</vt:lpstr>
      <vt:lpstr>3_Blank Presentation</vt:lpstr>
      <vt:lpstr>4_Blank Presentation</vt:lpstr>
      <vt:lpstr>8_Default Design</vt:lpstr>
      <vt:lpstr>5_Blank Presentation</vt:lpstr>
      <vt:lpstr>15_Default Design</vt:lpstr>
      <vt:lpstr>Equation</vt:lpstr>
      <vt:lpstr>Photo Editor Photo</vt:lpstr>
      <vt:lpstr>Microsoft Equation</vt:lpstr>
      <vt:lpstr>Local features and image matching May 9th, 2017</vt:lpstr>
      <vt:lpstr>Announcement</vt:lpstr>
      <vt:lpstr>Last time</vt:lpstr>
      <vt:lpstr>Today</vt:lpstr>
      <vt:lpstr>Motivation for feature-based alignment: Image mosaics</vt:lpstr>
      <vt:lpstr>Projective Transformations</vt:lpstr>
      <vt:lpstr>How to stitch together a panorama (a.k.a. mosaic)?</vt:lpstr>
      <vt:lpstr>Mosaics</vt:lpstr>
      <vt:lpstr>How to stitch together a panorama (a.k.a. mosaic)?</vt:lpstr>
      <vt:lpstr>Image reprojection</vt:lpstr>
      <vt:lpstr>Image reprojection: Homography</vt:lpstr>
      <vt:lpstr>Homography</vt:lpstr>
      <vt:lpstr>Solving for homographies</vt:lpstr>
      <vt:lpstr>Solving for homographies</vt:lpstr>
      <vt:lpstr>Enforcing 8 DOF</vt:lpstr>
      <vt:lpstr>Solving for homographies</vt:lpstr>
      <vt:lpstr>Solving for homographies</vt:lpstr>
      <vt:lpstr>Projective: # correspondences?</vt:lpstr>
      <vt:lpstr>Homography</vt:lpstr>
      <vt:lpstr>Image warping</vt:lpstr>
      <vt:lpstr>Forward warping</vt:lpstr>
      <vt:lpstr>Forward warping</vt:lpstr>
      <vt:lpstr>Inverse warping</vt:lpstr>
      <vt:lpstr>Inverse warping</vt:lpstr>
      <vt:lpstr>Bilinear interpolation</vt:lpstr>
      <vt:lpstr>Image warping with homographies</vt:lpstr>
      <vt:lpstr>Image rectification</vt:lpstr>
      <vt:lpstr>Analysing patterns and shapes</vt:lpstr>
      <vt:lpstr>Analysing patterns and shapes</vt:lpstr>
      <vt:lpstr>Analysing patterns and shapes</vt:lpstr>
      <vt:lpstr>Analysing patterns and shapes</vt:lpstr>
      <vt:lpstr>Changing camera center</vt:lpstr>
      <vt:lpstr>Recall: same camera center</vt:lpstr>
      <vt:lpstr>…Or: Planar scene (or far away)</vt:lpstr>
      <vt:lpstr>PowerPoint Presentation</vt:lpstr>
      <vt:lpstr>RANSAC for estimating homography</vt:lpstr>
      <vt:lpstr>Robust feature-based alignment</vt:lpstr>
      <vt:lpstr>Robust feature-based alignment</vt:lpstr>
      <vt:lpstr>Robust feature-based alignment</vt:lpstr>
      <vt:lpstr>Robust feature-based alignment</vt:lpstr>
      <vt:lpstr>Robust feature-based alignment</vt:lpstr>
      <vt:lpstr>Robust feature-based alignment</vt:lpstr>
      <vt:lpstr>Summary: alignment &amp; warping</vt:lpstr>
      <vt:lpstr>Boundary extension</vt:lpstr>
      <vt:lpstr>Creating and Exploring a Large Photorealistic Virtual Space</vt:lpstr>
      <vt:lpstr>Creating and Exploring a Large Photorealistic Virtual Space</vt:lpstr>
      <vt:lpstr>Today</vt:lpstr>
      <vt:lpstr>Detecting local invariant features</vt:lpstr>
      <vt:lpstr>Local features: main components</vt:lpstr>
      <vt:lpstr>Local features: desired properties</vt:lpstr>
      <vt:lpstr>Applications  </vt:lpstr>
      <vt:lpstr>A hard feature matching problem</vt:lpstr>
      <vt:lpstr>Answer below (look for tiny colored squares…)</vt:lpstr>
      <vt:lpstr>Goal: interest operator repeatability</vt:lpstr>
      <vt:lpstr>PowerPoint Presentation</vt:lpstr>
      <vt:lpstr>Local features: main components</vt:lpstr>
      <vt:lpstr>PowerPoint Presentation</vt:lpstr>
      <vt:lpstr>Corners as distinctive interest points</vt:lpstr>
      <vt:lpstr>PowerPoint Presentation</vt:lpstr>
      <vt:lpstr>What does this matrix reveal?</vt:lpstr>
      <vt:lpstr>What does this matrix reveal?</vt:lpstr>
      <vt:lpstr>What does this matrix reveal?</vt:lpstr>
      <vt:lpstr>Corner response function</vt:lpstr>
      <vt:lpstr>Harris corner detector</vt:lpstr>
      <vt:lpstr>Example of Harris application</vt:lpstr>
      <vt:lpstr>Example of Harris application</vt:lpstr>
      <vt:lpstr>PowerPoint Presentation</vt:lpstr>
      <vt:lpstr>Properties of the Harris corner detector</vt:lpstr>
      <vt:lpstr>Properties of the Harris corner detector</vt:lpstr>
      <vt:lpstr>Properties of the Harris corner detector</vt:lpstr>
      <vt:lpstr>Summary</vt:lpstr>
    </vt:vector>
  </TitlesOfParts>
  <Company>UT-Austin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Yong Jae Lee</cp:lastModifiedBy>
  <cp:revision>137</cp:revision>
  <cp:lastPrinted>2015-05-07T23:04:00Z</cp:lastPrinted>
  <dcterms:created xsi:type="dcterms:W3CDTF">2011-02-22T03:49:47Z</dcterms:created>
  <dcterms:modified xsi:type="dcterms:W3CDTF">2017-05-09T20:12:58Z</dcterms:modified>
</cp:coreProperties>
</file>