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21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5.bin" ContentType="application/vnd.openxmlformats-officedocument.oleObject"/>
  <Override PartName="/ppt/notesSlides/notesSlide24.xml" ContentType="application/vnd.openxmlformats-officedocument.presentationml.notesSlide+xml"/>
  <Override PartName="/ppt/embeddings/oleObject16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7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29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embeddings/oleObject22.bin" ContentType="application/vnd.openxmlformats-officedocument.oleObject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72" r:id="rId5"/>
    <p:sldMasterId id="2147484084" r:id="rId6"/>
    <p:sldMasterId id="2147484096" r:id="rId7"/>
    <p:sldMasterId id="2147484108" r:id="rId8"/>
    <p:sldMasterId id="2147484216" r:id="rId9"/>
    <p:sldMasterId id="2147484228" r:id="rId10"/>
    <p:sldMasterId id="2147484240" r:id="rId11"/>
    <p:sldMasterId id="2147484252" r:id="rId12"/>
    <p:sldMasterId id="2147484264" r:id="rId13"/>
    <p:sldMasterId id="2147484276" r:id="rId14"/>
    <p:sldMasterId id="2147484288" r:id="rId15"/>
    <p:sldMasterId id="2147484300" r:id="rId16"/>
    <p:sldMasterId id="2147484312" r:id="rId17"/>
    <p:sldMasterId id="2147484324" r:id="rId18"/>
    <p:sldMasterId id="2147484336" r:id="rId19"/>
    <p:sldMasterId id="2147484349" r:id="rId20"/>
    <p:sldMasterId id="2147484388" r:id="rId21"/>
    <p:sldMasterId id="2147484401" r:id="rId22"/>
  </p:sldMasterIdLst>
  <p:notesMasterIdLst>
    <p:notesMasterId r:id="rId89"/>
  </p:notesMasterIdLst>
  <p:handoutMasterIdLst>
    <p:handoutMasterId r:id="rId90"/>
  </p:handoutMasterIdLst>
  <p:sldIdLst>
    <p:sldId id="605" r:id="rId23"/>
    <p:sldId id="604" r:id="rId24"/>
    <p:sldId id="549" r:id="rId25"/>
    <p:sldId id="552" r:id="rId26"/>
    <p:sldId id="475" r:id="rId27"/>
    <p:sldId id="477" r:id="rId28"/>
    <p:sldId id="478" r:id="rId29"/>
    <p:sldId id="479" r:id="rId30"/>
    <p:sldId id="483" r:id="rId31"/>
    <p:sldId id="606" r:id="rId32"/>
    <p:sldId id="487" r:id="rId33"/>
    <p:sldId id="488" r:id="rId34"/>
    <p:sldId id="585" r:id="rId35"/>
    <p:sldId id="586" r:id="rId36"/>
    <p:sldId id="587" r:id="rId37"/>
    <p:sldId id="588" r:id="rId38"/>
    <p:sldId id="589" r:id="rId39"/>
    <p:sldId id="607" r:id="rId40"/>
    <p:sldId id="608" r:id="rId41"/>
    <p:sldId id="609" r:id="rId42"/>
    <p:sldId id="498" r:id="rId43"/>
    <p:sldId id="537" r:id="rId44"/>
    <p:sldId id="600" r:id="rId45"/>
    <p:sldId id="574" r:id="rId46"/>
    <p:sldId id="575" r:id="rId47"/>
    <p:sldId id="576" r:id="rId48"/>
    <p:sldId id="598" r:id="rId49"/>
    <p:sldId id="538" r:id="rId50"/>
    <p:sldId id="539" r:id="rId51"/>
    <p:sldId id="540" r:id="rId52"/>
    <p:sldId id="541" r:id="rId53"/>
    <p:sldId id="542" r:id="rId54"/>
    <p:sldId id="543" r:id="rId55"/>
    <p:sldId id="544" r:id="rId56"/>
    <p:sldId id="545" r:id="rId57"/>
    <p:sldId id="546" r:id="rId58"/>
    <p:sldId id="547" r:id="rId59"/>
    <p:sldId id="510" r:id="rId60"/>
    <p:sldId id="511" r:id="rId61"/>
    <p:sldId id="553" r:id="rId62"/>
    <p:sldId id="554" r:id="rId63"/>
    <p:sldId id="555" r:id="rId64"/>
    <p:sldId id="556" r:id="rId65"/>
    <p:sldId id="557" r:id="rId66"/>
    <p:sldId id="558" r:id="rId67"/>
    <p:sldId id="559" r:id="rId68"/>
    <p:sldId id="560" r:id="rId69"/>
    <p:sldId id="561" r:id="rId70"/>
    <p:sldId id="562" r:id="rId71"/>
    <p:sldId id="563" r:id="rId72"/>
    <p:sldId id="564" r:id="rId73"/>
    <p:sldId id="565" r:id="rId74"/>
    <p:sldId id="567" r:id="rId75"/>
    <p:sldId id="601" r:id="rId76"/>
    <p:sldId id="450" r:id="rId77"/>
    <p:sldId id="451" r:id="rId78"/>
    <p:sldId id="452" r:id="rId79"/>
    <p:sldId id="453" r:id="rId80"/>
    <p:sldId id="454" r:id="rId81"/>
    <p:sldId id="455" r:id="rId82"/>
    <p:sldId id="569" r:id="rId83"/>
    <p:sldId id="570" r:id="rId84"/>
    <p:sldId id="571" r:id="rId85"/>
    <p:sldId id="572" r:id="rId86"/>
    <p:sldId id="573" r:id="rId87"/>
    <p:sldId id="602" r:id="rId8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1577" autoAdjust="0"/>
  </p:normalViewPr>
  <p:slideViewPr>
    <p:cSldViewPr>
      <p:cViewPr varScale="1">
        <p:scale>
          <a:sx n="81" d="100"/>
          <a:sy n="81" d="100"/>
        </p:scale>
        <p:origin x="-208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8.xml"/><Relationship Id="rId31" Type="http://schemas.openxmlformats.org/officeDocument/2006/relationships/slide" Target="slides/slide9.xml"/><Relationship Id="rId32" Type="http://schemas.openxmlformats.org/officeDocument/2006/relationships/slide" Target="slides/slide10.xml"/><Relationship Id="rId33" Type="http://schemas.openxmlformats.org/officeDocument/2006/relationships/slide" Target="slides/slide11.xml"/><Relationship Id="rId34" Type="http://schemas.openxmlformats.org/officeDocument/2006/relationships/slide" Target="slides/slide12.xml"/><Relationship Id="rId35" Type="http://schemas.openxmlformats.org/officeDocument/2006/relationships/slide" Target="slides/slide13.xml"/><Relationship Id="rId36" Type="http://schemas.openxmlformats.org/officeDocument/2006/relationships/slide" Target="slides/slide14.xml"/><Relationship Id="rId37" Type="http://schemas.openxmlformats.org/officeDocument/2006/relationships/slide" Target="slides/slide15.xml"/><Relationship Id="rId38" Type="http://schemas.openxmlformats.org/officeDocument/2006/relationships/slide" Target="slides/slide16.xml"/><Relationship Id="rId39" Type="http://schemas.openxmlformats.org/officeDocument/2006/relationships/slide" Target="slides/slide17.xml"/><Relationship Id="rId50" Type="http://schemas.openxmlformats.org/officeDocument/2006/relationships/slide" Target="slides/slide28.xml"/><Relationship Id="rId51" Type="http://schemas.openxmlformats.org/officeDocument/2006/relationships/slide" Target="slides/slide29.xml"/><Relationship Id="rId52" Type="http://schemas.openxmlformats.org/officeDocument/2006/relationships/slide" Target="slides/slide30.xml"/><Relationship Id="rId53" Type="http://schemas.openxmlformats.org/officeDocument/2006/relationships/slide" Target="slides/slide31.xml"/><Relationship Id="rId54" Type="http://schemas.openxmlformats.org/officeDocument/2006/relationships/slide" Target="slides/slide32.xml"/><Relationship Id="rId55" Type="http://schemas.openxmlformats.org/officeDocument/2006/relationships/slide" Target="slides/slide33.xml"/><Relationship Id="rId56" Type="http://schemas.openxmlformats.org/officeDocument/2006/relationships/slide" Target="slides/slide34.xml"/><Relationship Id="rId57" Type="http://schemas.openxmlformats.org/officeDocument/2006/relationships/slide" Target="slides/slide35.xml"/><Relationship Id="rId58" Type="http://schemas.openxmlformats.org/officeDocument/2006/relationships/slide" Target="slides/slide36.xml"/><Relationship Id="rId59" Type="http://schemas.openxmlformats.org/officeDocument/2006/relationships/slide" Target="slides/slide37.xml"/><Relationship Id="rId70" Type="http://schemas.openxmlformats.org/officeDocument/2006/relationships/slide" Target="slides/slide48.xml"/><Relationship Id="rId71" Type="http://schemas.openxmlformats.org/officeDocument/2006/relationships/slide" Target="slides/slide49.xml"/><Relationship Id="rId72" Type="http://schemas.openxmlformats.org/officeDocument/2006/relationships/slide" Target="slides/slide50.xml"/><Relationship Id="rId73" Type="http://schemas.openxmlformats.org/officeDocument/2006/relationships/slide" Target="slides/slide51.xml"/><Relationship Id="rId74" Type="http://schemas.openxmlformats.org/officeDocument/2006/relationships/slide" Target="slides/slide52.xml"/><Relationship Id="rId75" Type="http://schemas.openxmlformats.org/officeDocument/2006/relationships/slide" Target="slides/slide53.xml"/><Relationship Id="rId76" Type="http://schemas.openxmlformats.org/officeDocument/2006/relationships/slide" Target="slides/slide54.xml"/><Relationship Id="rId77" Type="http://schemas.openxmlformats.org/officeDocument/2006/relationships/slide" Target="slides/slide55.xml"/><Relationship Id="rId78" Type="http://schemas.openxmlformats.org/officeDocument/2006/relationships/slide" Target="slides/slide56.xml"/><Relationship Id="rId79" Type="http://schemas.openxmlformats.org/officeDocument/2006/relationships/slide" Target="slides/slide57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" Target="slides/slide1.xml"/><Relationship Id="rId24" Type="http://schemas.openxmlformats.org/officeDocument/2006/relationships/slide" Target="slides/slide2.xml"/><Relationship Id="rId25" Type="http://schemas.openxmlformats.org/officeDocument/2006/relationships/slide" Target="slides/slide3.xml"/><Relationship Id="rId26" Type="http://schemas.openxmlformats.org/officeDocument/2006/relationships/slide" Target="slides/slide4.xml"/><Relationship Id="rId27" Type="http://schemas.openxmlformats.org/officeDocument/2006/relationships/slide" Target="slides/slide5.xml"/><Relationship Id="rId28" Type="http://schemas.openxmlformats.org/officeDocument/2006/relationships/slide" Target="slides/slide6.xml"/><Relationship Id="rId29" Type="http://schemas.openxmlformats.org/officeDocument/2006/relationships/slide" Target="slides/slide7.xml"/><Relationship Id="rId40" Type="http://schemas.openxmlformats.org/officeDocument/2006/relationships/slide" Target="slides/slide18.xml"/><Relationship Id="rId41" Type="http://schemas.openxmlformats.org/officeDocument/2006/relationships/slide" Target="slides/slide19.xml"/><Relationship Id="rId42" Type="http://schemas.openxmlformats.org/officeDocument/2006/relationships/slide" Target="slides/slide20.xml"/><Relationship Id="rId43" Type="http://schemas.openxmlformats.org/officeDocument/2006/relationships/slide" Target="slides/slide21.xml"/><Relationship Id="rId44" Type="http://schemas.openxmlformats.org/officeDocument/2006/relationships/slide" Target="slides/slide22.xml"/><Relationship Id="rId45" Type="http://schemas.openxmlformats.org/officeDocument/2006/relationships/slide" Target="slides/slide23.xml"/><Relationship Id="rId46" Type="http://schemas.openxmlformats.org/officeDocument/2006/relationships/slide" Target="slides/slide24.xml"/><Relationship Id="rId47" Type="http://schemas.openxmlformats.org/officeDocument/2006/relationships/slide" Target="slides/slide25.xml"/><Relationship Id="rId48" Type="http://schemas.openxmlformats.org/officeDocument/2006/relationships/slide" Target="slides/slide26.xml"/><Relationship Id="rId49" Type="http://schemas.openxmlformats.org/officeDocument/2006/relationships/slide" Target="slides/slide27.xml"/><Relationship Id="rId60" Type="http://schemas.openxmlformats.org/officeDocument/2006/relationships/slide" Target="slides/slide38.xml"/><Relationship Id="rId61" Type="http://schemas.openxmlformats.org/officeDocument/2006/relationships/slide" Target="slides/slide39.xml"/><Relationship Id="rId62" Type="http://schemas.openxmlformats.org/officeDocument/2006/relationships/slide" Target="slides/slide40.xml"/><Relationship Id="rId63" Type="http://schemas.openxmlformats.org/officeDocument/2006/relationships/slide" Target="slides/slide41.xml"/><Relationship Id="rId64" Type="http://schemas.openxmlformats.org/officeDocument/2006/relationships/slide" Target="slides/slide42.xml"/><Relationship Id="rId65" Type="http://schemas.openxmlformats.org/officeDocument/2006/relationships/slide" Target="slides/slide43.xml"/><Relationship Id="rId66" Type="http://schemas.openxmlformats.org/officeDocument/2006/relationships/slide" Target="slides/slide44.xml"/><Relationship Id="rId67" Type="http://schemas.openxmlformats.org/officeDocument/2006/relationships/slide" Target="slides/slide45.xml"/><Relationship Id="rId68" Type="http://schemas.openxmlformats.org/officeDocument/2006/relationships/slide" Target="slides/slide46.xml"/><Relationship Id="rId69" Type="http://schemas.openxmlformats.org/officeDocument/2006/relationships/slide" Target="slides/slide47.xml"/><Relationship Id="rId80" Type="http://schemas.openxmlformats.org/officeDocument/2006/relationships/slide" Target="slides/slide58.xml"/><Relationship Id="rId81" Type="http://schemas.openxmlformats.org/officeDocument/2006/relationships/slide" Target="slides/slide59.xml"/><Relationship Id="rId82" Type="http://schemas.openxmlformats.org/officeDocument/2006/relationships/slide" Target="slides/slide60.xml"/><Relationship Id="rId83" Type="http://schemas.openxmlformats.org/officeDocument/2006/relationships/slide" Target="slides/slide61.xml"/><Relationship Id="rId84" Type="http://schemas.openxmlformats.org/officeDocument/2006/relationships/slide" Target="slides/slide62.xml"/><Relationship Id="rId85" Type="http://schemas.openxmlformats.org/officeDocument/2006/relationships/slide" Target="slides/slide63.xml"/><Relationship Id="rId86" Type="http://schemas.openxmlformats.org/officeDocument/2006/relationships/slide" Target="slides/slide64.xml"/><Relationship Id="rId87" Type="http://schemas.openxmlformats.org/officeDocument/2006/relationships/slide" Target="slides/slide65.xml"/><Relationship Id="rId88" Type="http://schemas.openxmlformats.org/officeDocument/2006/relationships/slide" Target="slides/slide66.xml"/><Relationship Id="rId8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9.emf"/><Relationship Id="rId2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wmf"/><Relationship Id="rId3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3B084EC-D106-B14D-9436-759B7633FE35}" type="datetimeFigureOut">
              <a:rPr lang="en-US" smtClean="0"/>
              <a:pPr/>
              <a:t>5/11/17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F168A4-8D59-CC42-B939-29DD922F1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04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Relationship Id="rId3" Type="http://schemas.openxmlformats.org/officeDocument/2006/relationships/hyperlink" Target="http://www.cs.ubc.ca/~lowe/keypoints/" TargetMode="Externa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77414" indent="-33746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49869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89816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429762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96971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509656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049604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58955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88599"/>
            <a:ext cx="5722112" cy="45365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31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27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3369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9094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493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473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8216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00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52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7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48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01878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9004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4709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6267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45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39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71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26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pPr defTabSz="966612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09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7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696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34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946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73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3861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pPr/>
              <a:t>48</a:t>
            </a:fld>
            <a:endParaRPr lang="en-US" sz="1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89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21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172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61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89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35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94058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8367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23530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56702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19976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28375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20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 err="1"/>
              <a:t>AutoStitch</a:t>
            </a:r>
            <a:r>
              <a:rPr lang="en-US" sz="1300" dirty="0"/>
              <a:t> works from unordered collections of images, automatically finding matches between images </a:t>
            </a:r>
            <a:r>
              <a:rPr lang="en-US" sz="1300" dirty="0" smtClean="0"/>
              <a:t>using</a:t>
            </a:r>
            <a:r>
              <a:rPr lang="en-US" sz="1300" dirty="0"/>
              <a:t> </a:t>
            </a:r>
            <a:r>
              <a:rPr lang="en-US" sz="1300" dirty="0" smtClean="0">
                <a:hlinkClick r:id="rId3"/>
              </a:rPr>
              <a:t>SIFT</a:t>
            </a:r>
            <a:r>
              <a:rPr lang="en-US" sz="1300" dirty="0" smtClean="0"/>
              <a:t>. </a:t>
            </a:r>
            <a:r>
              <a:rPr lang="en-US" sz="1300" dirty="0"/>
              <a:t>It then robustly aligns all images and uses advanced blending algorithms to form seamless </a:t>
            </a:r>
            <a:r>
              <a:rPr lang="en-US" sz="1300" dirty="0" smtClean="0"/>
              <a:t>panoramas.</a:t>
            </a:r>
            <a:r>
              <a:rPr lang="en-US" sz="130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73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040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7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26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7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99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4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moment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71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0.xml"/><Relationship Id="rId13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2.xml"/><Relationship Id="rId13" Type="http://schemas.openxmlformats.org/officeDocument/2006/relationships/theme" Target="../theme/theme20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4.xml"/><Relationship Id="rId13" Type="http://schemas.openxmlformats.org/officeDocument/2006/relationships/theme" Target="../theme/theme21.xml"/><Relationship Id="rId1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46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wmf"/><Relationship Id="rId8" Type="http://schemas.openxmlformats.org/officeDocument/2006/relationships/image" Target="../media/image17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26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0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9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30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3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0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33.wmf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01.xml"/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2.wmf"/><Relationship Id="rId6" Type="http://schemas.openxmlformats.org/officeDocument/2006/relationships/image" Target="../media/image39.jpeg"/><Relationship Id="rId7" Type="http://schemas.openxmlformats.org/officeDocument/2006/relationships/image" Target="../media/image53.pn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61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62.wmf"/><Relationship Id="rId8" Type="http://schemas.openxmlformats.org/officeDocument/2006/relationships/image" Target="../media/image6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.w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5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wmf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5.wmf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Relationship Id="rId2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Relationship Id="rId2" Type="http://schemas.openxmlformats.org/officeDocument/2006/relationships/notesSlide" Target="../notesSlides/notesSlide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hyperlink" Target="http://www.cs.ubc.ca/~mbrown/autostitch/autostitch.html" TargetMode="External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9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1" Type="http://schemas.openxmlformats.org/officeDocument/2006/relationships/slideLayout" Target="../slideLayouts/slideLayout194.xml"/><Relationship Id="rId2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Relationship Id="rId2" Type="http://schemas.openxmlformats.org/officeDocument/2006/relationships/notesSlide" Target="../notesSlides/notesSlide5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w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8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0.wmf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Local features:</a:t>
            </a:r>
            <a:br>
              <a:rPr lang="en-US" altLang="en-US" sz="5300" dirty="0" smtClean="0">
                <a:ea typeface="ＭＳ Ｐゴシック" panose="020B0600070205080204" pitchFamily="34" charset="-128"/>
              </a:rPr>
            </a:br>
            <a:r>
              <a:rPr lang="en-US" altLang="en-US" sz="5300" dirty="0" smtClean="0">
                <a:ea typeface="ＭＳ Ｐゴシック" panose="020B0600070205080204" pitchFamily="34" charset="-128"/>
              </a:rPr>
              <a:t>detection and description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11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2017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303250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000000"/>
                </a:solidFill>
              </a:rPr>
              <a:t>Recall: </a:t>
            </a:r>
            <a:r>
              <a:rPr lang="en-US" sz="3000" dirty="0">
                <a:solidFill>
                  <a:srgbClr val="000000"/>
                </a:solidFill>
              </a:rPr>
              <a:t>Corners as distinctive interest points</a:t>
            </a:r>
            <a:endParaRPr lang="ru-RU" sz="3000" dirty="0">
              <a:solidFill>
                <a:srgbClr val="000000"/>
              </a:solidFill>
            </a:endParaRP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>
            <p:extLst/>
          </p:nvPr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01" name="Equation" r:id="rId4" imgW="1244520" imgH="482400" progId="Equation.3">
                  <p:embed/>
                </p:oleObj>
              </mc:Choice>
              <mc:Fallback>
                <p:oleObj name="Equation" r:id="rId4" imgW="12445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02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2236799"/>
            <a:ext cx="1981200" cy="1981200"/>
            <a:chOff x="3105138" y="3635398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635398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410" y="4089857"/>
              <a:ext cx="1501776" cy="1504950"/>
              <a:chOff x="2610" y="2151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610" y="252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610" y="2715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610" y="2907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610" y="3099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788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980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172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364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have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(Eigenvalue decomposition)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3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187568"/>
            <a:ext cx="4993895" cy="1232035"/>
            <a:chOff x="1768" y="1339"/>
            <a:chExt cx="1968" cy="48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536" y="1339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 smtClean="0"/>
              <a:t>Translation invariant?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001051"/>
            <a:ext cx="6172200" cy="2209800"/>
            <a:chOff x="1447800" y="3001051"/>
            <a:chExt cx="6172200" cy="2209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47800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756112" y="338487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99439" y="3521617"/>
              <a:ext cx="1218023" cy="12320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5329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553200" y="410484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PS1 grades up on Canvas</a:t>
            </a:r>
          </a:p>
          <a:p>
            <a:r>
              <a:rPr lang="en-US" dirty="0" smtClean="0"/>
              <a:t>PS1 </a:t>
            </a:r>
            <a:r>
              <a:rPr lang="en-US" dirty="0"/>
              <a:t>stats:</a:t>
            </a:r>
          </a:p>
          <a:p>
            <a:pPr lvl="1"/>
            <a:r>
              <a:rPr lang="en-US" dirty="0"/>
              <a:t>Mean</a:t>
            </a:r>
            <a:r>
              <a:rPr lang="en-US" dirty="0" smtClean="0"/>
              <a:t>: 86.38</a:t>
            </a:r>
          </a:p>
          <a:p>
            <a:pPr lvl="1"/>
            <a:r>
              <a:rPr lang="en-US" dirty="0" smtClean="0"/>
              <a:t>Standard </a:t>
            </a:r>
            <a:r>
              <a:rPr lang="en-US" dirty="0" err="1"/>
              <a:t>Dev</a:t>
            </a:r>
            <a:r>
              <a:rPr lang="en-US" dirty="0" smtClean="0"/>
              <a:t>: 29.16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/>
              <a:t>Translation invariant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0" y="19402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 rotWithShape="1">
          <a:blip r:embed="rId3" cstate="print"/>
          <a:srcRect l="25465" t="30602" r="40196" b="20488"/>
          <a:stretch/>
        </p:blipFill>
        <p:spPr>
          <a:xfrm>
            <a:off x="5562600" y="2486628"/>
            <a:ext cx="3182622" cy="3023612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3733800" y="65532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59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60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61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Picture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283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284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285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Edge = ripple</a:t>
            </a:r>
          </a:p>
          <a:p>
            <a:pPr>
              <a:buFontTx/>
              <a:buChar char="•"/>
            </a:pPr>
            <a:r>
              <a:rPr lang="en-US" dirty="0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12564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9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2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208337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 based on </a:t>
            </a:r>
            <a:r>
              <a:rPr lang="en-US" dirty="0" err="1" smtClean="0"/>
              <a:t>homography</a:t>
            </a:r>
            <a:endParaRPr lang="en-US" dirty="0" smtClean="0"/>
          </a:p>
          <a:p>
            <a:r>
              <a:rPr lang="en-US" dirty="0" smtClean="0"/>
              <a:t>Detecting corner-like points in an image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5200" y="6553200"/>
            <a:ext cx="1905000" cy="457200"/>
          </a:xfrm>
        </p:spPr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0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2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1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3932" t="2504" r="3964" b="6801"/>
          <a:stretch/>
        </p:blipFill>
        <p:spPr bwMode="auto">
          <a:xfrm>
            <a:off x="3866206" y="304800"/>
            <a:ext cx="5075237" cy="314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5003" t="2504" r="3366" b="6801"/>
          <a:stretch/>
        </p:blipFill>
        <p:spPr bwMode="auto">
          <a:xfrm>
            <a:off x="3875852" y="304800"/>
            <a:ext cx="5039548" cy="326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96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9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0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SIFT: Histograms of oriented gradients</a:t>
            </a:r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 bldLvl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993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994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0" y="6553200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Figure from T. </a:t>
            </a:r>
            <a:r>
              <a:rPr lang="en-US" sz="1200" dirty="0" err="1">
                <a:solidFill>
                  <a:srgbClr val="000000"/>
                </a:solidFill>
              </a:rPr>
              <a:t>Tuytelaars</a:t>
            </a:r>
            <a:r>
              <a:rPr lang="en-US" sz="1200" dirty="0">
                <a:solidFill>
                  <a:srgbClr val="000000"/>
                </a:solidFill>
              </a:rPr>
              <a:t>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58E49-4E31-4775-9EA6-D06603357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8920" t="74815" r="16096" b="14550"/>
          <a:stretch/>
        </p:blipFill>
        <p:spPr bwMode="auto">
          <a:xfrm>
            <a:off x="2438400" y="3505200"/>
            <a:ext cx="45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7470"/>
            <a:ext cx="4649599" cy="1903530"/>
            <a:chOff x="1381" y="2881"/>
            <a:chExt cx="3324" cy="129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1"/>
              <a:ext cx="3324" cy="1282"/>
              <a:chOff x="1056" y="2544"/>
              <a:chExt cx="4094" cy="1614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56"/>
                <a:chOff x="2725" y="2802"/>
                <a:chExt cx="2425" cy="1356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56"/>
                  <a:chOff x="4080" y="3573"/>
                  <a:chExt cx="1075" cy="678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667000" y="4648200"/>
            <a:ext cx="457200" cy="4572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654100" y="4724400"/>
            <a:ext cx="441900" cy="464776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7691437" y="2772500"/>
            <a:ext cx="4763" cy="1956684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F863D-7495-4D91-B9D1-5E017028CEC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4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SIFT </a:t>
            </a:r>
            <a:r>
              <a:rPr lang="en-US" dirty="0" smtClean="0">
                <a:latin typeface="Arial" pitchFamily="34" charset="0"/>
              </a:rPr>
              <a:t>descriptor properties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89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290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add robustness to matching, can consider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0" y="65502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p" bldLvl="3"/>
      <p:bldP spid="12" grpId="0"/>
      <p:bldP spid="13" grpId="0"/>
      <p:bldP spid="14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pPr>
              <a:defRPr/>
            </a:pPr>
            <a:fld id="{6B7FC4B6-3D62-4C3B-8343-9D40AF968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943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 dirty="0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 dirty="0">
              <a:solidFill>
                <a:srgbClr val="000000"/>
              </a:solidFill>
              <a:ea typeface="Gulim"/>
              <a:cs typeface="Guli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459597"/>
              </p:ext>
            </p:extLst>
          </p:nvPr>
        </p:nvGraphicFramePr>
        <p:xfrm>
          <a:off x="2100263" y="825500"/>
          <a:ext cx="4452937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93" name="Equation" r:id="rId4" imgW="1435100" imgH="609600" progId="Equation.3">
                  <p:embed/>
                </p:oleObj>
              </mc:Choice>
              <mc:Fallback>
                <p:oleObj name="Equation" r:id="rId4" imgW="1435100" imgH="609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825500"/>
                        <a:ext cx="4452937" cy="189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94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95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96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3448</TotalTime>
  <Words>1626</Words>
  <Application>Microsoft Macintosh PowerPoint</Application>
  <PresentationFormat>On-screen Show (4:3)</PresentationFormat>
  <Paragraphs>465</Paragraphs>
  <Slides>66</Slides>
  <Notes>50</Notes>
  <HiddenSlides>0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91" baseType="lpstr">
      <vt:lpstr>Office Theme</vt:lpstr>
      <vt:lpstr>2_Blank Presentation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9_Blank Presentation</vt:lpstr>
      <vt:lpstr>5_Blank Presentation</vt:lpstr>
      <vt:lpstr>6_Office Theme</vt:lpstr>
      <vt:lpstr>Equation</vt:lpstr>
      <vt:lpstr>Photo Editor Photo</vt:lpstr>
      <vt:lpstr>Bitmap Image</vt:lpstr>
      <vt:lpstr>Local features: detection and description May 11th, 2017</vt:lpstr>
      <vt:lpstr>Announcements</vt:lpstr>
      <vt:lpstr>Last time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Recall: Corners as distinctive interest points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Recall: Edge detection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descriptor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  <vt:lpstr>Questions?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Yong Jae Lee</cp:lastModifiedBy>
  <cp:revision>121</cp:revision>
  <cp:lastPrinted>2015-05-12T23:30:11Z</cp:lastPrinted>
  <dcterms:created xsi:type="dcterms:W3CDTF">2013-10-08T21:53:09Z</dcterms:created>
  <dcterms:modified xsi:type="dcterms:W3CDTF">2017-05-11T20:02:05Z</dcterms:modified>
</cp:coreProperties>
</file>