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4509" r:id="rId3"/>
    <p:sldMasterId id="2147484521" r:id="rId4"/>
    <p:sldMasterId id="2147484533" r:id="rId5"/>
    <p:sldMasterId id="2147484545" r:id="rId6"/>
    <p:sldMasterId id="2147484569" r:id="rId7"/>
    <p:sldMasterId id="2147484581" r:id="rId8"/>
    <p:sldMasterId id="2147484593" r:id="rId9"/>
    <p:sldMasterId id="2147484605" r:id="rId10"/>
    <p:sldMasterId id="2147484617" r:id="rId11"/>
    <p:sldMasterId id="2147484629" r:id="rId12"/>
  </p:sldMasterIdLst>
  <p:notesMasterIdLst>
    <p:notesMasterId r:id="rId90"/>
  </p:notesMasterIdLst>
  <p:handoutMasterIdLst>
    <p:handoutMasterId r:id="rId91"/>
  </p:handoutMasterIdLst>
  <p:sldIdLst>
    <p:sldId id="755" r:id="rId13"/>
    <p:sldId id="753" r:id="rId14"/>
    <p:sldId id="729" r:id="rId15"/>
    <p:sldId id="730" r:id="rId16"/>
    <p:sldId id="731" r:id="rId17"/>
    <p:sldId id="732" r:id="rId18"/>
    <p:sldId id="733" r:id="rId19"/>
    <p:sldId id="734" r:id="rId20"/>
    <p:sldId id="735" r:id="rId21"/>
    <p:sldId id="700" r:id="rId22"/>
    <p:sldId id="703" r:id="rId23"/>
    <p:sldId id="710" r:id="rId24"/>
    <p:sldId id="711" r:id="rId25"/>
    <p:sldId id="716" r:id="rId26"/>
    <p:sldId id="717" r:id="rId27"/>
    <p:sldId id="718" r:id="rId28"/>
    <p:sldId id="719" r:id="rId29"/>
    <p:sldId id="720" r:id="rId30"/>
    <p:sldId id="737" r:id="rId31"/>
    <p:sldId id="722" r:id="rId32"/>
    <p:sldId id="723" r:id="rId33"/>
    <p:sldId id="724" r:id="rId34"/>
    <p:sldId id="725" r:id="rId35"/>
    <p:sldId id="762" r:id="rId36"/>
    <p:sldId id="756" r:id="rId37"/>
    <p:sldId id="757" r:id="rId38"/>
    <p:sldId id="758" r:id="rId39"/>
    <p:sldId id="759" r:id="rId40"/>
    <p:sldId id="760" r:id="rId41"/>
    <p:sldId id="761" r:id="rId42"/>
    <p:sldId id="583" r:id="rId43"/>
    <p:sldId id="584" r:id="rId44"/>
    <p:sldId id="585" r:id="rId45"/>
    <p:sldId id="586" r:id="rId46"/>
    <p:sldId id="587" r:id="rId47"/>
    <p:sldId id="588" r:id="rId48"/>
    <p:sldId id="589" r:id="rId49"/>
    <p:sldId id="590" r:id="rId50"/>
    <p:sldId id="591" r:id="rId51"/>
    <p:sldId id="592" r:id="rId52"/>
    <p:sldId id="763" r:id="rId53"/>
    <p:sldId id="764" r:id="rId54"/>
    <p:sldId id="765" r:id="rId55"/>
    <p:sldId id="766" r:id="rId56"/>
    <p:sldId id="767" r:id="rId57"/>
    <p:sldId id="600" r:id="rId58"/>
    <p:sldId id="601" r:id="rId59"/>
    <p:sldId id="602" r:id="rId60"/>
    <p:sldId id="768" r:id="rId61"/>
    <p:sldId id="769" r:id="rId62"/>
    <p:sldId id="770" r:id="rId63"/>
    <p:sldId id="605" r:id="rId64"/>
    <p:sldId id="606" r:id="rId65"/>
    <p:sldId id="607" r:id="rId66"/>
    <p:sldId id="608" r:id="rId67"/>
    <p:sldId id="609" r:id="rId68"/>
    <p:sldId id="771" r:id="rId69"/>
    <p:sldId id="774" r:id="rId70"/>
    <p:sldId id="775" r:id="rId71"/>
    <p:sldId id="776" r:id="rId72"/>
    <p:sldId id="777" r:id="rId73"/>
    <p:sldId id="778" r:id="rId74"/>
    <p:sldId id="611" r:id="rId75"/>
    <p:sldId id="612" r:id="rId76"/>
    <p:sldId id="613" r:id="rId77"/>
    <p:sldId id="614" r:id="rId78"/>
    <p:sldId id="615" r:id="rId79"/>
    <p:sldId id="616" r:id="rId80"/>
    <p:sldId id="617" r:id="rId81"/>
    <p:sldId id="618" r:id="rId82"/>
    <p:sldId id="619" r:id="rId83"/>
    <p:sldId id="621" r:id="rId84"/>
    <p:sldId id="622" r:id="rId85"/>
    <p:sldId id="623" r:id="rId86"/>
    <p:sldId id="624" r:id="rId87"/>
    <p:sldId id="696" r:id="rId88"/>
    <p:sldId id="69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6" autoAdjust="0"/>
    <p:restoredTop sz="87687" autoAdjust="0"/>
  </p:normalViewPr>
  <p:slideViewPr>
    <p:cSldViewPr>
      <p:cViewPr varScale="1">
        <p:scale>
          <a:sx n="102" d="100"/>
          <a:sy n="102" d="100"/>
        </p:scale>
        <p:origin x="1962" y="90"/>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image" Target="../media/image17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image" Target="../media/image1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A00D5-4A18-4E39-A339-DCC88A34FD9F}" type="datetimeFigureOut">
              <a:rPr lang="en-US" smtClean="0"/>
              <a:pPr/>
              <a:t>5/18/2017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1C3A83-EAA7-41F2-A4D4-AEC854DBFC16}" type="slidenum">
              <a:rPr lang="en-US" smtClean="0"/>
              <a:pPr/>
              <a:t>‹#›</a:t>
            </a:fld>
            <a:endParaRPr lang="en-US"/>
          </a:p>
        </p:txBody>
      </p:sp>
    </p:spTree>
    <p:extLst>
      <p:ext uri="{BB962C8B-B14F-4D97-AF65-F5344CB8AC3E}">
        <p14:creationId xmlns:p14="http://schemas.microsoft.com/office/powerpoint/2010/main" val="18092996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55557-A866-4D3B-9050-4DEB487AFAED}" type="datetimeFigureOut">
              <a:rPr lang="en-US" smtClean="0"/>
              <a:pPr/>
              <a:t>5/18/2017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877257" indent="-337408">
              <a:defRPr b="1">
                <a:solidFill>
                  <a:schemeClr val="tx1"/>
                </a:solidFill>
                <a:latin typeface="Arial" panose="020B0604020202020204" pitchFamily="34" charset="0"/>
                <a:ea typeface="ＭＳ Ｐゴシック" panose="020B0600070205080204" pitchFamily="34" charset="-128"/>
              </a:defRPr>
            </a:lvl2pPr>
            <a:lvl3pPr marL="1349629" indent="-269926">
              <a:defRPr b="1">
                <a:solidFill>
                  <a:schemeClr val="tx1"/>
                </a:solidFill>
                <a:latin typeface="Arial" panose="020B0604020202020204" pitchFamily="34" charset="0"/>
                <a:ea typeface="ＭＳ Ｐゴシック" panose="020B0600070205080204" pitchFamily="34" charset="-128"/>
              </a:defRPr>
            </a:lvl3pPr>
            <a:lvl4pPr marL="1889479" indent="-269926">
              <a:defRPr b="1">
                <a:solidFill>
                  <a:schemeClr val="tx1"/>
                </a:solidFill>
                <a:latin typeface="Arial" panose="020B0604020202020204" pitchFamily="34" charset="0"/>
                <a:ea typeface="ＭＳ Ｐゴシック" panose="020B0600070205080204" pitchFamily="34" charset="-128"/>
              </a:defRPr>
            </a:lvl4pPr>
            <a:lvl5pPr marL="2429328" indent="-269926">
              <a:defRPr b="1">
                <a:solidFill>
                  <a:schemeClr val="tx1"/>
                </a:solidFill>
                <a:latin typeface="Arial" panose="020B0604020202020204" pitchFamily="34" charset="0"/>
                <a:ea typeface="ＭＳ Ｐゴシック" panose="020B0600070205080204" pitchFamily="34" charset="-128"/>
              </a:defRPr>
            </a:lvl5pPr>
            <a:lvl6pPr marL="296918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50903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04888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58873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165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10</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057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4375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14</a:t>
            </a:fld>
            <a:endParaRPr lang="en-US"/>
          </a:p>
        </p:txBody>
      </p:sp>
    </p:spTree>
    <p:extLst>
      <p:ext uri="{BB962C8B-B14F-4D97-AF65-F5344CB8AC3E}">
        <p14:creationId xmlns:p14="http://schemas.microsoft.com/office/powerpoint/2010/main" val="333372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53271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16</a:t>
            </a:fld>
            <a:endParaRPr lang="en-US"/>
          </a:p>
        </p:txBody>
      </p:sp>
    </p:spTree>
    <p:extLst>
      <p:ext uri="{BB962C8B-B14F-4D97-AF65-F5344CB8AC3E}">
        <p14:creationId xmlns:p14="http://schemas.microsoft.com/office/powerpoint/2010/main" val="114736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18</a:t>
            </a:fld>
            <a:endParaRPr lang="en-US"/>
          </a:p>
        </p:txBody>
      </p:sp>
    </p:spTree>
    <p:extLst>
      <p:ext uri="{BB962C8B-B14F-4D97-AF65-F5344CB8AC3E}">
        <p14:creationId xmlns:p14="http://schemas.microsoft.com/office/powerpoint/2010/main" val="284442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19</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43482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20</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9101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506290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21</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r>
              <a:rPr lang="en-US" sz="1200" b="0" i="0" kern="1200" dirty="0" smtClean="0">
                <a:solidFill>
                  <a:schemeClr val="tx1"/>
                </a:solidFill>
                <a:effectLst/>
                <a:latin typeface="+mn-lt"/>
                <a:ea typeface="+mn-ea"/>
                <a:cs typeface="+mn-cs"/>
              </a:rPr>
              <a:t>http://cosmo.nyu.edu/hogg/research/2006/09/28/astrometry_google.pdf</a:t>
            </a: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red circles are stars the algorithm automatically detects in the image, and the green circles are stars from the master index which appear in the query image. </a:t>
            </a:r>
            <a:endParaRPr lang="en-US" sz="1200" b="0" i="0" kern="1200" dirty="0" smtClean="0">
              <a:solidFill>
                <a:schemeClr val="tx1"/>
              </a:solidFill>
              <a:effectLst/>
              <a:latin typeface="+mn-lt"/>
              <a:ea typeface="+mn-ea"/>
              <a:cs typeface="+mn-cs"/>
            </a:endParaRP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Nebulae, constellations and other objects can be automatically </a:t>
            </a:r>
            <a:r>
              <a:rPr lang="en-US" sz="1200" b="0" i="0" kern="1200" dirty="0" err="1" smtClean="0">
                <a:solidFill>
                  <a:schemeClr val="tx1"/>
                </a:solidFill>
                <a:effectLst/>
                <a:latin typeface="+mn-lt"/>
                <a:ea typeface="+mn-ea"/>
                <a:cs typeface="+mn-cs"/>
              </a:rPr>
              <a:t>overlayed</a:t>
            </a:r>
            <a:r>
              <a:rPr lang="en-US" sz="1200" b="0" i="0" kern="1200" dirty="0" smtClean="0">
                <a:solidFill>
                  <a:schemeClr val="tx1"/>
                </a:solidFill>
                <a:effectLst/>
                <a:latin typeface="+mn-lt"/>
                <a:ea typeface="+mn-ea"/>
                <a:cs typeface="+mn-cs"/>
              </a:rPr>
              <a:t> on the image after it has been solved</a:t>
            </a:r>
            <a:r>
              <a:rPr lang="en-US" sz="1200" b="0" i="0" kern="1200" dirty="0" smtClean="0">
                <a:solidFill>
                  <a:schemeClr val="tx1"/>
                </a:solidFill>
                <a:effectLst/>
                <a:latin typeface="+mn-lt"/>
                <a:ea typeface="+mn-ea"/>
                <a:cs typeface="+mn-cs"/>
              </a:rPr>
              <a:t>.</a:t>
            </a:r>
          </a:p>
          <a:p>
            <a:pPr eaLnBrk="1" hangingPunct="1"/>
            <a:endParaRPr lang="en-US" sz="1200" b="0" i="0" kern="1200" dirty="0" smtClean="0">
              <a:solidFill>
                <a:schemeClr val="tx1"/>
              </a:solidFill>
              <a:effectLst/>
              <a:latin typeface="+mn-lt"/>
              <a:ea typeface="+mn-ea"/>
              <a:cs typeface="+mn-cs"/>
            </a:endParaRPr>
          </a:p>
          <a:p>
            <a:pPr eaLnBrk="1" hangingPunct="1"/>
            <a:r>
              <a:rPr lang="en-US" dirty="0" smtClean="0"/>
              <a:t>The features used are the relative positions of nearby quadruples of stars.</a:t>
            </a:r>
            <a:endParaRPr lang="en-US" dirty="0" smtClean="0"/>
          </a:p>
        </p:txBody>
      </p:sp>
    </p:spTree>
    <p:extLst>
      <p:ext uri="{BB962C8B-B14F-4D97-AF65-F5344CB8AC3E}">
        <p14:creationId xmlns:p14="http://schemas.microsoft.com/office/powerpoint/2010/main" val="2430296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22</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168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23</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1664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9FC36-129B-4DD5-9620-5AFFC8C373B8}" type="slidenum">
              <a:rPr lang="en-US">
                <a:solidFill>
                  <a:prstClr val="black"/>
                </a:solidFill>
              </a:rPr>
              <a:pPr/>
              <a:t>24</a:t>
            </a:fld>
            <a:endParaRPr lang="en-US">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5609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3DB073-C432-46BF-BB1E-D9F2022FC15E}" type="slidenum">
              <a:rPr lang="en-US">
                <a:solidFill>
                  <a:srgbClr val="000000"/>
                </a:solidFill>
              </a:rPr>
              <a:pPr/>
              <a:t>25</a:t>
            </a:fld>
            <a:endParaRPr lang="en-U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99723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26</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920355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ED93EBC-3741-4BDD-A523-1740820EDAE9}" type="slidenum">
              <a:rPr lang="en-US">
                <a:solidFill>
                  <a:srgbClr val="000000"/>
                </a:solidFill>
              </a:rPr>
              <a:pPr/>
              <a:t>27</a:t>
            </a:fld>
            <a:endParaRPr lang="en-US">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6555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B06191-252E-4AE1-A701-92A91CAEE698}" type="slidenum">
              <a:rPr lang="en-US">
                <a:solidFill>
                  <a:srgbClr val="000000"/>
                </a:solidFill>
              </a:rPr>
              <a:pPr/>
              <a:t>28</a:t>
            </a:fld>
            <a:endParaRPr lang="en-US">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19360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983E2DB-91A8-4FE8-9233-7086FED19D47}" type="slidenum">
              <a:rPr lang="en-US">
                <a:solidFill>
                  <a:srgbClr val="000000"/>
                </a:solidFill>
              </a:rPr>
              <a:pPr/>
              <a:t>29</a:t>
            </a:fld>
            <a:endParaRPr lang="en-US">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21238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A803C3-0348-4C62-8449-236AF813F2E9}" type="slidenum">
              <a:rPr lang="en-US">
                <a:solidFill>
                  <a:srgbClr val="000000"/>
                </a:solidFill>
              </a:rPr>
              <a:pPr/>
              <a:t>30</a:t>
            </a:fld>
            <a:endParaRPr 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628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3</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819425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BF93453-D529-44DC-B5ED-4C58312959F5}" type="slidenum">
              <a:rPr lang="en-US">
                <a:solidFill>
                  <a:prstClr val="black"/>
                </a:solidFill>
              </a:rPr>
              <a:pPr/>
              <a:t>33</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75791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13DE2-5AE1-4DA7-91C7-AD8CC15F02DC}" type="slidenum">
              <a:rPr lang="en-US">
                <a:solidFill>
                  <a:prstClr val="black"/>
                </a:solidFill>
              </a:rPr>
              <a:pPr/>
              <a:t>34</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4588" y="685800"/>
            <a:ext cx="4572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779154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955C37F-9952-4C60-B780-E00FDD8EC3BC}" type="slidenum">
              <a:rPr lang="en-US">
                <a:solidFill>
                  <a:prstClr val="black"/>
                </a:solidFill>
              </a:rPr>
              <a:pPr/>
              <a:t>35</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4588" y="685800"/>
            <a:ext cx="4572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852070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210DF96-D37C-4C26-8CB5-FC291425DC11}" type="slidenum">
              <a:rPr lang="en-US">
                <a:solidFill>
                  <a:prstClr val="black"/>
                </a:solidFill>
              </a:rPr>
              <a:pPr/>
              <a:t>36</a:t>
            </a:fld>
            <a:endParaRPr lang="en-US">
              <a:solidFill>
                <a:prstClr val="black"/>
              </a:solidFill>
            </a:endParaRPr>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CB2C6933-216B-4A12-B791-457877A5496B}" type="slidenum">
              <a:rPr lang="en-US" sz="1100" smtClean="0">
                <a:solidFill>
                  <a:srgbClr val="000000"/>
                </a:solidFill>
              </a:rPr>
              <a:pPr algn="r" fontAlgn="base">
                <a:spcBef>
                  <a:spcPct val="0"/>
                </a:spcBef>
                <a:spcAft>
                  <a:spcPct val="0"/>
                </a:spcAft>
              </a:pPr>
              <a:t>36</a:t>
            </a:fld>
            <a:endParaRPr lang="en-US" sz="1100" smtClean="0">
              <a:solidFill>
                <a:srgbClr val="000000"/>
              </a:solidFill>
            </a:endParaRPr>
          </a:p>
        </p:txBody>
      </p:sp>
      <p:sp>
        <p:nvSpPr>
          <p:cNvPr id="112644" name="Rectangle 2"/>
          <p:cNvSpPr>
            <a:spLocks noGrp="1" noRot="1" noChangeAspect="1" noChangeArrowheads="1" noTextEdit="1"/>
          </p:cNvSpPr>
          <p:nvPr>
            <p:ph type="sldImg"/>
          </p:nvPr>
        </p:nvSpPr>
        <p:spPr>
          <a:xfrm>
            <a:off x="1144588" y="685800"/>
            <a:ext cx="4572000" cy="3429000"/>
          </a:xfrm>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dirty="0" smtClean="0"/>
          </a:p>
        </p:txBody>
      </p:sp>
    </p:spTree>
    <p:extLst>
      <p:ext uri="{BB962C8B-B14F-4D97-AF65-F5344CB8AC3E}">
        <p14:creationId xmlns:p14="http://schemas.microsoft.com/office/powerpoint/2010/main" val="4153869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E603371-452F-41B2-ABC2-42BD4F697BC4}" type="slidenum">
              <a:rPr lang="en-US">
                <a:solidFill>
                  <a:prstClr val="black"/>
                </a:solidFill>
              </a:rPr>
              <a:pPr/>
              <a:t>37</a:t>
            </a:fld>
            <a:endParaRPr lang="en-US">
              <a:solidFill>
                <a:prstClr val="black"/>
              </a:solidFill>
            </a:endParaRPr>
          </a:p>
        </p:txBody>
      </p:sp>
      <p:sp>
        <p:nvSpPr>
          <p:cNvPr id="113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F796417-320D-43EA-9943-62A669116FC0}" type="slidenum">
              <a:rPr lang="en-US" sz="1100" smtClean="0">
                <a:solidFill>
                  <a:srgbClr val="000000"/>
                </a:solidFill>
              </a:rPr>
              <a:pPr algn="r" fontAlgn="base">
                <a:spcBef>
                  <a:spcPct val="0"/>
                </a:spcBef>
                <a:spcAft>
                  <a:spcPct val="0"/>
                </a:spcAft>
              </a:pPr>
              <a:t>37</a:t>
            </a:fld>
            <a:endParaRPr lang="en-US" sz="1100" smtClean="0">
              <a:solidFill>
                <a:srgbClr val="000000"/>
              </a:solidFill>
            </a:endParaRPr>
          </a:p>
        </p:txBody>
      </p:sp>
      <p:sp>
        <p:nvSpPr>
          <p:cNvPr id="113668" name="Rectangle 2"/>
          <p:cNvSpPr>
            <a:spLocks noGrp="1" noRot="1" noChangeAspect="1" noChangeArrowheads="1" noTextEdit="1"/>
          </p:cNvSpPr>
          <p:nvPr>
            <p:ph type="sldImg"/>
          </p:nvPr>
        </p:nvSpPr>
        <p:spPr>
          <a:xfrm>
            <a:off x="1144588" y="685800"/>
            <a:ext cx="4572000" cy="3429000"/>
          </a:xfrm>
          <a:ln/>
        </p:spPr>
      </p:sp>
      <p:sp>
        <p:nvSpPr>
          <p:cNvPr id="1136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435361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44B33C-CA9B-4986-A1E3-46A5D28B0617}" type="slidenum">
              <a:rPr lang="en-US">
                <a:solidFill>
                  <a:prstClr val="black"/>
                </a:solidFill>
              </a:rPr>
              <a:pPr/>
              <a:t>38</a:t>
            </a:fld>
            <a:endParaRPr lang="en-US">
              <a:solidFill>
                <a:prstClr val="black"/>
              </a:solidFill>
            </a:endParaRPr>
          </a:p>
        </p:txBody>
      </p:sp>
      <p:sp>
        <p:nvSpPr>
          <p:cNvPr id="114691" name="Rectangle 2"/>
          <p:cNvSpPr>
            <a:spLocks noGrp="1" noRot="1" noChangeAspect="1" noChangeArrowheads="1" noTextEdit="1"/>
          </p:cNvSpPr>
          <p:nvPr>
            <p:ph type="sldImg"/>
          </p:nvPr>
        </p:nvSpPr>
        <p:spPr>
          <a:xfrm>
            <a:off x="1144588" y="685800"/>
            <a:ext cx="4572000" cy="342900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68191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F151565-A9DD-4316-8C51-DB8F1155D92A}" type="slidenum">
              <a:rPr lang="en-US">
                <a:solidFill>
                  <a:prstClr val="black"/>
                </a:solidFill>
              </a:rPr>
              <a:pPr/>
              <a:t>39</a:t>
            </a:fld>
            <a:endParaRPr lang="en-US">
              <a:solidFill>
                <a:prstClr val="black"/>
              </a:solidFill>
            </a:endParaRPr>
          </a:p>
        </p:txBody>
      </p:sp>
      <p:sp>
        <p:nvSpPr>
          <p:cNvPr id="115715" name="Rectangle 2"/>
          <p:cNvSpPr>
            <a:spLocks noGrp="1" noRot="1" noChangeAspect="1" noChangeArrowheads="1" noTextEdit="1"/>
          </p:cNvSpPr>
          <p:nvPr>
            <p:ph type="sldImg"/>
          </p:nvPr>
        </p:nvSpPr>
        <p:spPr>
          <a:xfrm>
            <a:off x="1144588" y="685800"/>
            <a:ext cx="4572000" cy="342900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261737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5089C4-845A-43C4-9E6F-F74B1A2BFF16}" type="slidenum">
              <a:rPr lang="en-US">
                <a:solidFill>
                  <a:prstClr val="black"/>
                </a:solidFill>
              </a:rPr>
              <a:pPr/>
              <a:t>40</a:t>
            </a:fld>
            <a:endParaRPr lang="en-US">
              <a:solidFill>
                <a:prstClr val="black"/>
              </a:solidFill>
            </a:endParaRPr>
          </a:p>
        </p:txBody>
      </p:sp>
      <p:sp>
        <p:nvSpPr>
          <p:cNvPr id="116739"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nchor="b"/>
          <a:lstStyle>
            <a:lvl1pPr defTabSz="904875">
              <a:defRPr>
                <a:solidFill>
                  <a:schemeClr val="tx1"/>
                </a:solidFill>
                <a:latin typeface="Arial" pitchFamily="34" charset="0"/>
              </a:defRPr>
            </a:lvl1pPr>
            <a:lvl2pPr marL="742950" indent="-285750" defTabSz="904875">
              <a:defRPr>
                <a:solidFill>
                  <a:schemeClr val="tx1"/>
                </a:solidFill>
                <a:latin typeface="Arial" pitchFamily="34" charset="0"/>
              </a:defRPr>
            </a:lvl2pPr>
            <a:lvl3pPr marL="1143000" indent="-228600" defTabSz="904875">
              <a:defRPr>
                <a:solidFill>
                  <a:schemeClr val="tx1"/>
                </a:solidFill>
                <a:latin typeface="Arial" pitchFamily="34" charset="0"/>
              </a:defRPr>
            </a:lvl3pPr>
            <a:lvl4pPr marL="1600200" indent="-228600" defTabSz="904875">
              <a:defRPr>
                <a:solidFill>
                  <a:schemeClr val="tx1"/>
                </a:solidFill>
                <a:latin typeface="Arial" pitchFamily="34" charset="0"/>
              </a:defRPr>
            </a:lvl4pPr>
            <a:lvl5pPr marL="2057400" indent="-228600" defTabSz="904875">
              <a:defRPr>
                <a:solidFill>
                  <a:schemeClr val="tx1"/>
                </a:solidFill>
                <a:latin typeface="Arial" pitchFamily="34" charset="0"/>
              </a:defRPr>
            </a:lvl5pPr>
            <a:lvl6pPr marL="2514600" indent="-228600" defTabSz="904875" eaLnBrk="0" fontAlgn="base" hangingPunct="0">
              <a:spcBef>
                <a:spcPct val="0"/>
              </a:spcBef>
              <a:spcAft>
                <a:spcPct val="0"/>
              </a:spcAft>
              <a:defRPr>
                <a:solidFill>
                  <a:schemeClr val="tx1"/>
                </a:solidFill>
                <a:latin typeface="Arial" pitchFamily="34" charset="0"/>
              </a:defRPr>
            </a:lvl6pPr>
            <a:lvl7pPr marL="2971800" indent="-228600" defTabSz="904875" eaLnBrk="0" fontAlgn="base" hangingPunct="0">
              <a:spcBef>
                <a:spcPct val="0"/>
              </a:spcBef>
              <a:spcAft>
                <a:spcPct val="0"/>
              </a:spcAft>
              <a:defRPr>
                <a:solidFill>
                  <a:schemeClr val="tx1"/>
                </a:solidFill>
                <a:latin typeface="Arial" pitchFamily="34" charset="0"/>
              </a:defRPr>
            </a:lvl7pPr>
            <a:lvl8pPr marL="3429000" indent="-228600" defTabSz="904875" eaLnBrk="0" fontAlgn="base" hangingPunct="0">
              <a:spcBef>
                <a:spcPct val="0"/>
              </a:spcBef>
              <a:spcAft>
                <a:spcPct val="0"/>
              </a:spcAft>
              <a:defRPr>
                <a:solidFill>
                  <a:schemeClr val="tx1"/>
                </a:solidFill>
                <a:latin typeface="Arial" pitchFamily="34" charset="0"/>
              </a:defRPr>
            </a:lvl8pPr>
            <a:lvl9pPr marL="3886200" indent="-228600" defTabSz="90487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44049EA-339A-404F-80D4-B8E895924848}" type="slidenum">
              <a:rPr lang="en-US" sz="1200" smtClean="0">
                <a:solidFill>
                  <a:prstClr val="black"/>
                </a:solidFill>
              </a:rPr>
              <a:pPr algn="r" fontAlgn="base">
                <a:spcBef>
                  <a:spcPct val="0"/>
                </a:spcBef>
                <a:spcAft>
                  <a:spcPct val="0"/>
                </a:spcAft>
              </a:pPr>
              <a:t>40</a:t>
            </a:fld>
            <a:endParaRPr lang="en-US" sz="1200" smtClean="0">
              <a:solidFill>
                <a:prstClr val="black"/>
              </a:solidFill>
            </a:endParaRPr>
          </a:p>
        </p:txBody>
      </p:sp>
      <p:sp>
        <p:nvSpPr>
          <p:cNvPr id="116740" name="Rectangle 2"/>
          <p:cNvSpPr>
            <a:spLocks noGrp="1" noRot="1" noChangeAspect="1" noChangeArrowheads="1" noTextEdit="1"/>
          </p:cNvSpPr>
          <p:nvPr>
            <p:ph type="sldImg"/>
          </p:nvPr>
        </p:nvSpPr>
        <p:spPr>
          <a:xfrm>
            <a:off x="1144588" y="684213"/>
            <a:ext cx="4572000" cy="3429000"/>
          </a:xfrm>
          <a:ln/>
        </p:spPr>
      </p:sp>
      <p:sp>
        <p:nvSpPr>
          <p:cNvPr id="11674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lstStyle/>
          <a:p>
            <a:pPr eaLnBrk="1" hangingPunct="1"/>
            <a:endParaRPr lang="en-US" dirty="0" smtClean="0"/>
          </a:p>
        </p:txBody>
      </p:sp>
    </p:spTree>
    <p:extLst>
      <p:ext uri="{BB962C8B-B14F-4D97-AF65-F5344CB8AC3E}">
        <p14:creationId xmlns:p14="http://schemas.microsoft.com/office/powerpoint/2010/main" val="359158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253FDDC-7AD3-4445-988E-F0EE2DDA5904}" type="slidenum">
              <a:rPr lang="en-US">
                <a:solidFill>
                  <a:prstClr val="black"/>
                </a:solidFill>
              </a:rPr>
              <a:pPr/>
              <a:t>41</a:t>
            </a:fld>
            <a:endParaRPr lang="en-US">
              <a:solidFill>
                <a:prstClr val="black"/>
              </a:solidFill>
            </a:endParaRPr>
          </a:p>
        </p:txBody>
      </p:sp>
      <p:sp>
        <p:nvSpPr>
          <p:cNvPr id="117763" name="Rectangle 2"/>
          <p:cNvSpPr>
            <a:spLocks noGrp="1" noRot="1" noChangeAspect="1" noChangeArrowheads="1" noTextEdit="1"/>
          </p:cNvSpPr>
          <p:nvPr>
            <p:ph type="sldImg"/>
          </p:nvPr>
        </p:nvSpPr>
        <p:spPr>
          <a:xfrm>
            <a:off x="1144588" y="684213"/>
            <a:ext cx="4572000" cy="3429000"/>
          </a:xfrm>
          <a:ln/>
        </p:spPr>
      </p:sp>
      <p:sp>
        <p:nvSpPr>
          <p:cNvPr id="117764"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lstStyle/>
          <a:p>
            <a:pPr eaLnBrk="1" hangingPunct="1"/>
            <a:endParaRPr lang="en-US" smtClean="0"/>
          </a:p>
        </p:txBody>
      </p:sp>
    </p:spTree>
    <p:extLst>
      <p:ext uri="{BB962C8B-B14F-4D97-AF65-F5344CB8AC3E}">
        <p14:creationId xmlns:p14="http://schemas.microsoft.com/office/powerpoint/2010/main" val="476991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E54C7C-A67E-45BB-ADC2-D2C6B71A41FE}" type="slidenum">
              <a:rPr lang="en-US">
                <a:solidFill>
                  <a:prstClr val="black"/>
                </a:solidFill>
              </a:rPr>
              <a:pPr/>
              <a:t>43</a:t>
            </a:fld>
            <a:endParaRPr lang="en-US">
              <a:solidFill>
                <a:prstClr val="black"/>
              </a:solidFill>
            </a:endParaRPr>
          </a:p>
        </p:txBody>
      </p:sp>
      <p:sp>
        <p:nvSpPr>
          <p:cNvPr id="118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A2891FD1-CFBA-410D-A34E-1053F2807021}" type="slidenum">
              <a:rPr lang="en-US" sz="1200" smtClean="0">
                <a:solidFill>
                  <a:prstClr val="black"/>
                </a:solidFill>
              </a:rPr>
              <a:pPr algn="r" fontAlgn="base">
                <a:spcBef>
                  <a:spcPct val="0"/>
                </a:spcBef>
                <a:spcAft>
                  <a:spcPct val="0"/>
                </a:spcAft>
              </a:pPr>
              <a:t>43</a:t>
            </a:fld>
            <a:endParaRPr lang="en-US" sz="1200" smtClean="0">
              <a:solidFill>
                <a:prstClr val="black"/>
              </a:solidFill>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97667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4</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61991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15E58C06-7FD0-43B4-B59A-3A2C4B0361D9}" type="slidenum">
              <a:rPr lang="en-US" sz="1100" b="1">
                <a:solidFill>
                  <a:srgbClr val="FFFF00"/>
                </a:solidFill>
              </a:rPr>
              <a:pPr>
                <a:spcBef>
                  <a:spcPct val="50000"/>
                </a:spcBef>
              </a:pPr>
              <a:t>48</a:t>
            </a:fld>
            <a:endParaRPr lang="en-US" sz="1100" b="1">
              <a:solidFill>
                <a:srgbClr val="FFFF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4429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7E39E04F-FF8E-4CF8-B4CD-226111FC8383}" type="slidenum">
              <a:rPr lang="en-US" sz="1100" b="1">
                <a:solidFill>
                  <a:srgbClr val="FFFF00"/>
                </a:solidFill>
              </a:rPr>
              <a:pPr>
                <a:spcBef>
                  <a:spcPct val="50000"/>
                </a:spcBef>
              </a:pPr>
              <a:t>49</a:t>
            </a:fld>
            <a:endParaRPr lang="en-US" sz="1100" b="1">
              <a:solidFill>
                <a:srgbClr val="FFFF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02747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51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3101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A4F699F-D410-49CE-B5ED-89EFA4F72DB5}" type="slidenum">
              <a:rPr lang="en-US">
                <a:solidFill>
                  <a:prstClr val="black"/>
                </a:solidFill>
              </a:rPr>
              <a:pPr/>
              <a:t>53</a:t>
            </a:fld>
            <a:endParaRPr lang="en-US">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B31BE2E-7F1E-4AC3-8568-F53BD60DAB99}" type="slidenum">
              <a:rPr lang="en-US" sz="1100" smtClean="0">
                <a:solidFill>
                  <a:srgbClr val="000000"/>
                </a:solidFill>
              </a:rPr>
              <a:pPr algn="r" fontAlgn="base">
                <a:spcBef>
                  <a:spcPct val="0"/>
                </a:spcBef>
                <a:spcAft>
                  <a:spcPct val="0"/>
                </a:spcAft>
              </a:pPr>
              <a:t>53</a:t>
            </a:fld>
            <a:endParaRPr lang="en-US" sz="1100" smtClean="0">
              <a:solidFill>
                <a:srgbClr val="000000"/>
              </a:solidFill>
            </a:endParaRPr>
          </a:p>
        </p:txBody>
      </p:sp>
      <p:sp>
        <p:nvSpPr>
          <p:cNvPr id="123908" name="Rectangle 2"/>
          <p:cNvSpPr>
            <a:spLocks noGrp="1" noRot="1" noChangeAspect="1" noChangeArrowheads="1" noTextEdit="1"/>
          </p:cNvSpPr>
          <p:nvPr>
            <p:ph type="sldImg"/>
          </p:nvPr>
        </p:nvSpPr>
        <p:spPr>
          <a:xfrm>
            <a:off x="1144588" y="685800"/>
            <a:ext cx="4572000" cy="3429000"/>
          </a:xfrm>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194369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54</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54</a:t>
            </a:fld>
            <a:endParaRPr lang="en-US" sz="1100" smtClean="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2608159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138B5C5-DDB1-45B7-92D7-B77D135D1F55}" type="slidenum">
              <a:rPr lang="en-US">
                <a:solidFill>
                  <a:prstClr val="black"/>
                </a:solidFill>
              </a:rPr>
              <a:pPr/>
              <a:t>55</a:t>
            </a:fld>
            <a:endParaRPr lang="en-US">
              <a:solidFill>
                <a:prstClr val="black"/>
              </a:solidFill>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918A0906-5019-49A8-9085-5C6DF9A49305}" type="slidenum">
              <a:rPr lang="en-US" sz="1100" smtClean="0">
                <a:solidFill>
                  <a:srgbClr val="000000"/>
                </a:solidFill>
              </a:rPr>
              <a:pPr algn="r" fontAlgn="base">
                <a:spcBef>
                  <a:spcPct val="0"/>
                </a:spcBef>
                <a:spcAft>
                  <a:spcPct val="0"/>
                </a:spcAft>
              </a:pPr>
              <a:t>55</a:t>
            </a:fld>
            <a:endParaRPr lang="en-US" sz="1100" smtClean="0">
              <a:solidFill>
                <a:srgbClr val="000000"/>
              </a:solidFill>
            </a:endParaRPr>
          </a:p>
        </p:txBody>
      </p:sp>
      <p:sp>
        <p:nvSpPr>
          <p:cNvPr id="125956" name="Rectangle 2"/>
          <p:cNvSpPr>
            <a:spLocks noGrp="1" noRot="1" noChangeAspect="1" noChangeArrowheads="1" noTextEdit="1"/>
          </p:cNvSpPr>
          <p:nvPr>
            <p:ph type="sldImg"/>
          </p:nvPr>
        </p:nvSpPr>
        <p:spPr>
          <a:xfrm>
            <a:off x="1144588" y="685800"/>
            <a:ext cx="4572000" cy="3429000"/>
          </a:xfrm>
          <a:ln/>
        </p:spPr>
      </p:sp>
      <p:sp>
        <p:nvSpPr>
          <p:cNvPr id="1259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422329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56</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56</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57</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57</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D0889FE-7173-4642-B820-4E2DA240295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4696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DC3E117-7A53-462F-939E-DBC1FD3DD41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77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5</a:t>
            </a:fld>
            <a:endParaRPr lang="en-US"/>
          </a:p>
        </p:txBody>
      </p:sp>
    </p:spTree>
    <p:extLst>
      <p:ext uri="{BB962C8B-B14F-4D97-AF65-F5344CB8AC3E}">
        <p14:creationId xmlns:p14="http://schemas.microsoft.com/office/powerpoint/2010/main" val="3256367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9D386B3C-B2E7-443F-91C9-553AC85B82A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864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85E1ACD-2E6D-4985-8BB3-1188D874BEF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2028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8447A-A6DA-4E4B-BABB-ACAE952B9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15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493802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5534727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65</a:t>
            </a:fld>
            <a:endParaRPr lang="en-US"/>
          </a:p>
        </p:txBody>
      </p:sp>
    </p:spTree>
    <p:extLst>
      <p:ext uri="{BB962C8B-B14F-4D97-AF65-F5344CB8AC3E}">
        <p14:creationId xmlns:p14="http://schemas.microsoft.com/office/powerpoint/2010/main" val="1868246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00"/>
                </a:solidFill>
              </a:rPr>
              <a:t>expected loss of classifying as 4 is less than expected loss of classifying as 9</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884234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292419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725919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03463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34242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922993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013111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873816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621888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051483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76</a:t>
            </a:fld>
            <a:endParaRPr lang="en-US"/>
          </a:p>
        </p:txBody>
      </p:sp>
    </p:spTree>
    <p:extLst>
      <p:ext uri="{BB962C8B-B14F-4D97-AF65-F5344CB8AC3E}">
        <p14:creationId xmlns:p14="http://schemas.microsoft.com/office/powerpoint/2010/main" val="154805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7</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7</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0520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9347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6460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A7FCD-A8B5-EE4D-AFE9-B8EB237E3A6C}" type="datetime1">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19FEB-94EB-5F42-9CE4-BFEAFFA977D4}" type="datetime1">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D6616B-60B2-0E4E-BFE0-7D7219E3378E}"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AB2CF-8C0D-440E-A8B4-9C3D9F3790E0}" type="slidenum">
              <a:rPr lang="en-US"/>
              <a:pPr>
                <a:defRPr/>
              </a:pPr>
              <a:t>‹#›</a:t>
            </a:fld>
            <a:endParaRPr lang="en-US"/>
          </a:p>
        </p:txBody>
      </p:sp>
    </p:spTree>
    <p:extLst>
      <p:ext uri="{BB962C8B-B14F-4D97-AF65-F5344CB8AC3E}">
        <p14:creationId xmlns:p14="http://schemas.microsoft.com/office/powerpoint/2010/main" val="33943785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E9C4BB-0B48-334E-BF4F-395C60D780B4}"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5ABF49-C28C-4A9A-B33A-9AB28C006D08}" type="slidenum">
              <a:rPr lang="en-US"/>
              <a:pPr>
                <a:defRPr/>
              </a:pPr>
              <a:t>‹#›</a:t>
            </a:fld>
            <a:endParaRPr lang="en-US"/>
          </a:p>
        </p:txBody>
      </p:sp>
    </p:spTree>
    <p:extLst>
      <p:ext uri="{BB962C8B-B14F-4D97-AF65-F5344CB8AC3E}">
        <p14:creationId xmlns:p14="http://schemas.microsoft.com/office/powerpoint/2010/main" val="487144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03A5F37-D35A-6A4C-9A24-CD452FFF08C8}"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3BDEE-4388-4776-9353-69025ECE8B2F}" type="slidenum">
              <a:rPr lang="en-US"/>
              <a:pPr>
                <a:defRPr/>
              </a:pPr>
              <a:t>‹#›</a:t>
            </a:fld>
            <a:endParaRPr lang="en-US"/>
          </a:p>
        </p:txBody>
      </p:sp>
    </p:spTree>
    <p:extLst>
      <p:ext uri="{BB962C8B-B14F-4D97-AF65-F5344CB8AC3E}">
        <p14:creationId xmlns:p14="http://schemas.microsoft.com/office/powerpoint/2010/main" val="3508805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AC57B48-E0CF-9B4E-B842-AB29C208B337}"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8F86F-1B1D-4F87-9CE1-015122FE74E8}" type="slidenum">
              <a:rPr lang="en-US"/>
              <a:pPr>
                <a:defRPr/>
              </a:pPr>
              <a:t>‹#›</a:t>
            </a:fld>
            <a:endParaRPr lang="en-US"/>
          </a:p>
        </p:txBody>
      </p:sp>
    </p:spTree>
    <p:extLst>
      <p:ext uri="{BB962C8B-B14F-4D97-AF65-F5344CB8AC3E}">
        <p14:creationId xmlns:p14="http://schemas.microsoft.com/office/powerpoint/2010/main" val="592579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EF24B22-F480-7247-84C7-498A11C34DB7}" type="datetime1">
              <a:rPr lang="en-US" smtClean="0"/>
              <a:t>5/18/2017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6940E8-A3BD-4A4D-AA2D-0117161D598C}" type="slidenum">
              <a:rPr lang="en-US"/>
              <a:pPr>
                <a:defRPr/>
              </a:pPr>
              <a:t>‹#›</a:t>
            </a:fld>
            <a:endParaRPr lang="en-US"/>
          </a:p>
        </p:txBody>
      </p:sp>
    </p:spTree>
    <p:extLst>
      <p:ext uri="{BB962C8B-B14F-4D97-AF65-F5344CB8AC3E}">
        <p14:creationId xmlns:p14="http://schemas.microsoft.com/office/powerpoint/2010/main" val="3958804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B5592CF-C4B1-634C-A771-48AAB0D30000}" type="datetime1">
              <a:rPr lang="en-US" smtClean="0"/>
              <a:t>5/18/2017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55716F-BF27-480C-A24F-3AC7FC3551C5}" type="slidenum">
              <a:rPr lang="en-US"/>
              <a:pPr>
                <a:defRPr/>
              </a:pPr>
              <a:t>‹#›</a:t>
            </a:fld>
            <a:endParaRPr lang="en-US"/>
          </a:p>
        </p:txBody>
      </p:sp>
    </p:spTree>
    <p:extLst>
      <p:ext uri="{BB962C8B-B14F-4D97-AF65-F5344CB8AC3E}">
        <p14:creationId xmlns:p14="http://schemas.microsoft.com/office/powerpoint/2010/main" val="3931378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3CD2081-0BBD-A446-9209-1016CFE188FA}" type="datetime1">
              <a:rPr lang="en-US" smtClean="0"/>
              <a:t>5/18/2017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4E7AEC-34C0-487D-B827-094554FE1F11}" type="slidenum">
              <a:rPr lang="en-US"/>
              <a:pPr>
                <a:defRPr/>
              </a:pPr>
              <a:t>‹#›</a:t>
            </a:fld>
            <a:endParaRPr lang="en-US"/>
          </a:p>
        </p:txBody>
      </p:sp>
    </p:spTree>
    <p:extLst>
      <p:ext uri="{BB962C8B-B14F-4D97-AF65-F5344CB8AC3E}">
        <p14:creationId xmlns:p14="http://schemas.microsoft.com/office/powerpoint/2010/main" val="1100134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A08D4C-8523-964A-B762-1B5B33BB8DEC}"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E7A72-293D-4451-B957-B135F9EC4E10}" type="slidenum">
              <a:rPr lang="en-US"/>
              <a:pPr>
                <a:defRPr/>
              </a:pPr>
              <a:t>‹#›</a:t>
            </a:fld>
            <a:endParaRPr lang="en-US"/>
          </a:p>
        </p:txBody>
      </p:sp>
    </p:spTree>
    <p:extLst>
      <p:ext uri="{BB962C8B-B14F-4D97-AF65-F5344CB8AC3E}">
        <p14:creationId xmlns:p14="http://schemas.microsoft.com/office/powerpoint/2010/main" val="2550388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72DD18-AAF1-2C4D-B538-BFE93F63FB75}"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5E3BC-9F7D-48E4-BE81-C387382934C9}" type="slidenum">
              <a:rPr lang="en-US"/>
              <a:pPr>
                <a:defRPr/>
              </a:pPr>
              <a:t>‹#›</a:t>
            </a:fld>
            <a:endParaRPr lang="en-US"/>
          </a:p>
        </p:txBody>
      </p:sp>
    </p:spTree>
    <p:extLst>
      <p:ext uri="{BB962C8B-B14F-4D97-AF65-F5344CB8AC3E}">
        <p14:creationId xmlns:p14="http://schemas.microsoft.com/office/powerpoint/2010/main" val="262312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268B38-9E06-D744-A50E-43BE8B2F681E}"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A38D5-09FE-4AF7-9CE2-CEC17FC3449F}" type="slidenum">
              <a:rPr lang="en-US"/>
              <a:pPr>
                <a:defRPr/>
              </a:pPr>
              <a:t>‹#›</a:t>
            </a:fld>
            <a:endParaRPr lang="en-US"/>
          </a:p>
        </p:txBody>
      </p:sp>
    </p:spTree>
    <p:extLst>
      <p:ext uri="{BB962C8B-B14F-4D97-AF65-F5344CB8AC3E}">
        <p14:creationId xmlns:p14="http://schemas.microsoft.com/office/powerpoint/2010/main" val="1314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27AA7-F97F-1F43-87D3-6D574450201E}" type="datetime1">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510D4F-F55A-AF46-BA1A-5859BE52B3A8}"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B0B55-3F7A-41F5-BB5D-14B7092156C6}" type="slidenum">
              <a:rPr lang="en-US"/>
              <a:pPr>
                <a:defRPr/>
              </a:pPr>
              <a:t>‹#›</a:t>
            </a:fld>
            <a:endParaRPr lang="en-US"/>
          </a:p>
        </p:txBody>
      </p:sp>
    </p:spTree>
    <p:extLst>
      <p:ext uri="{BB962C8B-B14F-4D97-AF65-F5344CB8AC3E}">
        <p14:creationId xmlns:p14="http://schemas.microsoft.com/office/powerpoint/2010/main" val="3641369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6FA0861-96EB-D54B-8A4A-65FAE3CCB435}"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A443DFF-AA14-4E9D-8B86-329A6C3241E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29913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43A50F0-78F8-364B-B8C3-89EB5F338359}"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702F0A2-8EE7-43D9-857D-EFA5E8038C2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49052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FC0305A-D718-4545-8E7F-80290A238121}"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7E95830-261E-409D-9F0F-59987290525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02527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4498DC-1D2D-C74A-889D-CD4CCBCC0F94}"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DBC6E60-C812-42AC-B17A-D6751D9645D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28827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843EC47-B7C7-4A48-8EFF-50CD50077A97}"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8"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9"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AEA9909-2D62-44B0-9939-05F8110F8D4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98181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BA4C915-B7BC-A043-87A8-55E3755F0AE4}"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4"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541BD8-7A41-459B-8F1B-6676722F9F4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36149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3CA660C-47FA-4543-B683-F160D1243652}"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3"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4"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12ED252-911B-46A9-B8A7-E331FBBBD2FB}"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545742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0973E75-0A16-2242-9395-F44C15710504}"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AFB516-A0B3-4D3C-9565-4AC9B06504C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04705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497A692-48EE-0D46-81DE-18F2C06E11FE}"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7262A2A-90C0-45DD-BF5E-65981EEBADE0}"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8110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AED8B52-F4A4-4248-A5FA-B629E1E4D04C}"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04B034-F9EE-4CF8-AC0D-26760F2435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C768C6-C918-E946-B27C-E330E2B875E6}"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319269-CDB7-452C-907B-C981831DE7B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53486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04549CE-B6A0-9741-BA63-939721F7AF94}"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F9A4F45-C63F-46BD-B43E-9C104FC582CE}"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42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D3649B1-6638-C248-97B6-2497C0132FDB}"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55DC1D5-5FDE-428B-BA8A-934DE0F00C1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7220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D9FD1DD-C843-3F45-9A3E-CD28FCCC2F76}"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9040A6E-9496-440D-8616-59C1BECB301F}"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8123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992DF21E-3CE1-3846-81F2-A1E7056DD396}"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953F0C2-F4FD-4A6F-8E97-EC02C4B53DD9}"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37465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C546929-F24B-E24D-936A-FDF52A1EE040}"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600BA8B-92BA-457B-9FDB-709FFF6FEBD1}"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960610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69E38A9-62D5-E540-B0C5-DCD5565EB010}" type="datetime1">
              <a:rPr lang="en-US" smtClean="0">
                <a:solidFill>
                  <a:srgbClr val="000000"/>
                </a:solidFill>
              </a:rPr>
              <a:t>5/18/2017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6E294C5-7A3E-4D18-9E33-610B1A4F9C4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1293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4686AE6-E909-CF41-9035-CC86627A7A32}" type="datetime1">
              <a:rPr lang="en-US" smtClean="0">
                <a:solidFill>
                  <a:srgbClr val="000000"/>
                </a:solidFill>
              </a:rPr>
              <a:t>5/18/2017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F35516-D684-4588-99AF-273051FDF2BE}"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50792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9E3291F-9A86-1143-93BE-7D84446C788F}" type="datetime1">
              <a:rPr lang="en-US" smtClean="0">
                <a:solidFill>
                  <a:srgbClr val="000000"/>
                </a:solidFill>
              </a:rPr>
              <a:t>5/18/2017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D91A8D0-0937-483C-9314-67D229BB03A8}"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8338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C8B03ED-BF65-5546-9C9E-A4C038B75348}"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460F534-CD5A-4D57-B30F-24F92FDC05F3}"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149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28E1055-597C-F146-B39C-20BC463EA395}"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A0D2EFA-DFCA-4D64-9279-E0F659A8902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F1E7D83-150E-1D4C-99CD-044A30CAB7B5}"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EB5F803-2D01-4FF0-AF72-3BDC2EA0CCBA}"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31010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7FCA5D8-6AAE-504D-A835-96A4784F082A}"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20A80A8-0E94-4F7B-8D74-F0BBF6A2C05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934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1221266-234A-C54F-8E5A-227CCDA9DAAD}"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4063445-6ECB-4861-A883-858F5DA9B2A4}"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280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13CB5D8-D843-C841-9869-DB3E30804913}"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69BD21A-3499-463A-A697-420243B8F06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DF8B731-18D6-1F46-A761-AE65DBF4A60F}"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38542D-BE2A-44ED-93E0-E7DFA0C6A8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9271756-D18A-3147-91D5-8D43A65649E9}"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9C35-C242-4D76-A8FF-EE85C4976C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C22E648-D78C-DF44-8840-57916B7A3E41}"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0C04B1-E70D-4D93-B08D-21E7727FEB8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7879CF4-3DA1-DA41-A133-8FC11C708525}"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FF1DF-8BF8-4029-8FE6-27F723B1CD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D1D1676-4439-1142-B185-99895DA3B308}"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F16C0E-F400-4DA7-89F3-201F67AA54D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C1D67-DF29-704A-96F5-3E551BC630B8}" type="datetime1">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6FEB52F-40C0-D542-B73D-BFF025E1E5D6}"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99D40-F1F7-4D61-8D80-9B40829CDCE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F7CF96B-6E45-9A4D-AD30-A65BE0100705}"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013176-6159-493C-B0FB-28C66560673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3388951-DBAF-854B-B1E4-F27DCE16A486}" type="datetime1">
              <a:rPr lang="en-US" sz="1400" kern="1200" smtClean="0">
                <a:solidFill>
                  <a:srgbClr val="000000"/>
                </a:solidFill>
                <a:latin typeface="Arial" charset="0"/>
                <a:ea typeface="+mn-ea"/>
                <a:cs typeface="+mn-cs"/>
              </a:rPr>
              <a:t>5/18/2017</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85C0C6-0765-446D-8BAE-85447D203C1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D0767F-0C2A-2A42-9415-3F7F978CB792}"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CB260-54AC-4964-BCFA-51F36F0DF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44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E18D53-9172-8A4F-AB99-24BB0F041C73}"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104F9-960A-4CD1-869F-D036FA427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32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C2E3D72-8709-834F-86FB-C230AB345CBF}"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9F3A5-8F3C-463F-A2EF-562485F76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39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3A90920-0542-C044-8E80-4DB6C89F31D5}"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C7516-9941-4569-BE23-2D808DD9DE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45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2A936C1-885D-814D-B736-042650301664}" type="datetime1">
              <a:rPr lang="en-US" smtClean="0">
                <a:solidFill>
                  <a:srgbClr val="000000"/>
                </a:solidFill>
              </a:rPr>
              <a:t>5/18/2017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0F681-D03F-472C-A027-6A5E50434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35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3420649-A501-C14D-8E2B-60A19A692569}" type="datetime1">
              <a:rPr lang="en-US" smtClean="0">
                <a:solidFill>
                  <a:srgbClr val="000000"/>
                </a:solidFill>
              </a:rPr>
              <a:t>5/18/2017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260D0-21EC-41D7-A824-0FDA93CFC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89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313AA5-1583-2840-B6D1-C4B46D17629B}" type="datetime1">
              <a:rPr lang="en-US" smtClean="0">
                <a:solidFill>
                  <a:srgbClr val="000000"/>
                </a:solidFill>
              </a:rPr>
              <a:t>5/18/2017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5ABD2B-1D87-4864-A12E-1B57FD3E3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7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C4E3D-D734-294F-9FF8-4A4A94584A65}" type="datetime1">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BB860E-7BA2-C541-9413-334EBD4E4E46}"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B30E1-46BF-4FC9-919C-D0F48BB89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00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9A1AA7-21F2-834D-986F-5260CE4E8EC3}"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F01374-8CF3-4EDC-BA3D-5E8C175C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13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070BA36-22CD-7241-A84D-E16D8BB12583}"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57569-52DA-47B4-821C-B6E4CDE20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87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04380E-384B-1A45-AF53-D4B8A12BDA29}"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BF5E7-A835-4B62-8708-F086835D9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09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8369495-270A-4F4F-861E-3E93BBE6205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97299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3AAFB-4471-45A2-AC87-42E458F0BCBD}"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083665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0BBA137-7DE6-48E5-AD72-87316D4BB639}"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25668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C24448E-154E-4410-86E7-A19D0FA57660}"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901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32BC9F1-2AF4-4F2A-B501-9FBE19A2DAD3}"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85792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87971F8E-2278-4E77-9897-3A899B688274}"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168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55B38A-A946-FD4C-B66B-9B83196830D5}" type="datetime1">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9DA12C1-82C7-4F47-AEB8-D71ACCFA7ECC}"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39544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A8CE393-A2E4-46FA-8E0C-0FB5B84920A3}"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11010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9B7159-C13A-4E68-AE61-1519B237BCB7}"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486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ABE3F87-CD0E-4E50-AB62-51B0C173AD3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25407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EA89F79-3C77-4D03-8B15-06DE0C86A30C}"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187146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2644CC-9D40-2A4A-89CF-60259FA679E9}"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0EAA8-3582-4DF0-AF9D-B679862A9713}" type="slidenum">
              <a:rPr lang="en-US"/>
              <a:pPr>
                <a:defRPr/>
              </a:pPr>
              <a:t>‹#›</a:t>
            </a:fld>
            <a:endParaRPr lang="en-US"/>
          </a:p>
        </p:txBody>
      </p:sp>
    </p:spTree>
    <p:extLst>
      <p:ext uri="{BB962C8B-B14F-4D97-AF65-F5344CB8AC3E}">
        <p14:creationId xmlns:p14="http://schemas.microsoft.com/office/powerpoint/2010/main" val="2815239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6FB6DD-569E-4541-9421-94870DA984D1}"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2560D-ECD3-4ADC-9824-E8CBC9136CA9}" type="slidenum">
              <a:rPr lang="en-US"/>
              <a:pPr>
                <a:defRPr/>
              </a:pPr>
              <a:t>‹#›</a:t>
            </a:fld>
            <a:endParaRPr lang="en-US"/>
          </a:p>
        </p:txBody>
      </p:sp>
    </p:spTree>
    <p:extLst>
      <p:ext uri="{BB962C8B-B14F-4D97-AF65-F5344CB8AC3E}">
        <p14:creationId xmlns:p14="http://schemas.microsoft.com/office/powerpoint/2010/main" val="2347557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73100D-7F3A-4D41-BF66-2964866CB334}"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72D56-9FC7-4116-8D87-CFF5FE0610F4}" type="slidenum">
              <a:rPr lang="en-US"/>
              <a:pPr>
                <a:defRPr/>
              </a:pPr>
              <a:t>‹#›</a:t>
            </a:fld>
            <a:endParaRPr lang="en-US"/>
          </a:p>
        </p:txBody>
      </p:sp>
    </p:spTree>
    <p:extLst>
      <p:ext uri="{BB962C8B-B14F-4D97-AF65-F5344CB8AC3E}">
        <p14:creationId xmlns:p14="http://schemas.microsoft.com/office/powerpoint/2010/main" val="1668394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C03C272-5476-A942-8D85-58234EDDCE30}"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02A9FD-4435-454D-8103-1F1198B691CB}" type="slidenum">
              <a:rPr lang="en-US"/>
              <a:pPr>
                <a:defRPr/>
              </a:pPr>
              <a:t>‹#›</a:t>
            </a:fld>
            <a:endParaRPr lang="en-US"/>
          </a:p>
        </p:txBody>
      </p:sp>
    </p:spTree>
    <p:extLst>
      <p:ext uri="{BB962C8B-B14F-4D97-AF65-F5344CB8AC3E}">
        <p14:creationId xmlns:p14="http://schemas.microsoft.com/office/powerpoint/2010/main" val="3156879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48BC67-3AF2-DE40-83A1-B97CB775336D}" type="datetime1">
              <a:rPr lang="en-US" smtClean="0"/>
              <a:t>5/18/2017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175F3-02DD-4BD6-8A5E-8F39CC147D86}" type="slidenum">
              <a:rPr lang="en-US"/>
              <a:pPr>
                <a:defRPr/>
              </a:pPr>
              <a:t>‹#›</a:t>
            </a:fld>
            <a:endParaRPr lang="en-US"/>
          </a:p>
        </p:txBody>
      </p:sp>
    </p:spTree>
    <p:extLst>
      <p:ext uri="{BB962C8B-B14F-4D97-AF65-F5344CB8AC3E}">
        <p14:creationId xmlns:p14="http://schemas.microsoft.com/office/powerpoint/2010/main" val="263335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F804B-A482-384A-B8CC-5C2CFAB0EBAB}" type="datetime1">
              <a:rPr lang="en-US" smtClean="0"/>
              <a:t>5/18/2017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2FB17BC-9064-C640-928B-03159BBAC4E6}" type="datetime1">
              <a:rPr lang="en-US" smtClean="0"/>
              <a:t>5/18/2017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60349-AE72-4865-8702-D47E6A24A49A}" type="slidenum">
              <a:rPr lang="en-US"/>
              <a:pPr>
                <a:defRPr/>
              </a:pPr>
              <a:t>‹#›</a:t>
            </a:fld>
            <a:endParaRPr lang="en-US"/>
          </a:p>
        </p:txBody>
      </p:sp>
    </p:spTree>
    <p:extLst>
      <p:ext uri="{BB962C8B-B14F-4D97-AF65-F5344CB8AC3E}">
        <p14:creationId xmlns:p14="http://schemas.microsoft.com/office/powerpoint/2010/main" val="1985939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4CB9FC-BF09-C948-9F8C-7ADA733CB057}" type="datetime1">
              <a:rPr lang="en-US" smtClean="0"/>
              <a:t>5/18/2017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2ED7E6-2824-4DBE-BF83-6DD81F4FDD2C}" type="slidenum">
              <a:rPr lang="en-US"/>
              <a:pPr>
                <a:defRPr/>
              </a:pPr>
              <a:t>‹#›</a:t>
            </a:fld>
            <a:endParaRPr lang="en-US"/>
          </a:p>
        </p:txBody>
      </p:sp>
    </p:spTree>
    <p:extLst>
      <p:ext uri="{BB962C8B-B14F-4D97-AF65-F5344CB8AC3E}">
        <p14:creationId xmlns:p14="http://schemas.microsoft.com/office/powerpoint/2010/main" val="313026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80F2A4-E40E-C14B-AD50-6C490CD4241E}"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48967-9B84-4368-9DF7-69DBA5ED8B94}" type="slidenum">
              <a:rPr lang="en-US"/>
              <a:pPr>
                <a:defRPr/>
              </a:pPr>
              <a:t>‹#›</a:t>
            </a:fld>
            <a:endParaRPr lang="en-US"/>
          </a:p>
        </p:txBody>
      </p:sp>
    </p:spTree>
    <p:extLst>
      <p:ext uri="{BB962C8B-B14F-4D97-AF65-F5344CB8AC3E}">
        <p14:creationId xmlns:p14="http://schemas.microsoft.com/office/powerpoint/2010/main" val="1483970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909E3A1-02C8-794E-B6F1-C210F0978E94}"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F03021-D989-4027-B2D5-5335805B7388}" type="slidenum">
              <a:rPr lang="en-US"/>
              <a:pPr>
                <a:defRPr/>
              </a:pPr>
              <a:t>‹#›</a:t>
            </a:fld>
            <a:endParaRPr lang="en-US"/>
          </a:p>
        </p:txBody>
      </p:sp>
    </p:spTree>
    <p:extLst>
      <p:ext uri="{BB962C8B-B14F-4D97-AF65-F5344CB8AC3E}">
        <p14:creationId xmlns:p14="http://schemas.microsoft.com/office/powerpoint/2010/main" val="1886412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3CA248-71D6-E541-AB59-8DD6A25B2EDA}"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529E1-4071-4859-9DE9-F7B719F51238}" type="slidenum">
              <a:rPr lang="en-US"/>
              <a:pPr>
                <a:defRPr/>
              </a:pPr>
              <a:t>‹#›</a:t>
            </a:fld>
            <a:endParaRPr lang="en-US"/>
          </a:p>
        </p:txBody>
      </p:sp>
    </p:spTree>
    <p:extLst>
      <p:ext uri="{BB962C8B-B14F-4D97-AF65-F5344CB8AC3E}">
        <p14:creationId xmlns:p14="http://schemas.microsoft.com/office/powerpoint/2010/main" val="2744659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377AAC-1B88-C342-AF72-60DDA89C3F27}"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FF285-4694-4AF3-A50B-9F63153F42F9}" type="slidenum">
              <a:rPr lang="en-US"/>
              <a:pPr>
                <a:defRPr/>
              </a:pPr>
              <a:t>‹#›</a:t>
            </a:fld>
            <a:endParaRPr lang="en-US"/>
          </a:p>
        </p:txBody>
      </p:sp>
    </p:spTree>
    <p:extLst>
      <p:ext uri="{BB962C8B-B14F-4D97-AF65-F5344CB8AC3E}">
        <p14:creationId xmlns:p14="http://schemas.microsoft.com/office/powerpoint/2010/main" val="147220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07448C-EB1D-404D-87D6-B9CECFD54723}"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373E6C-83D3-4E49-88B8-D78646AA41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21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75BC16-CE6F-664F-8859-653D19D9FE6C}"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162B4-A490-444D-BA96-6FA8026293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870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D4CA2C4-DD60-5C4B-AD49-F0F65E62C591}"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ADC0F-E8FB-4DA1-9AC3-CD1EC1F55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095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DCCFD79-15B0-5048-91B6-BF29A9DB0337}"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B0C8B-F1B2-4055-994E-D25DEAAF0A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0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56FCB-EEE7-8443-8425-72144475823F}" type="datetime1">
              <a:rPr lang="en-US" smtClean="0"/>
              <a:t>5/18/2017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E77274-417F-424A-9429-2A46CEEA7AB1}" type="datetime1">
              <a:rPr lang="en-US" smtClean="0">
                <a:solidFill>
                  <a:srgbClr val="000000"/>
                </a:solidFill>
              </a:rPr>
              <a:t>5/18/2017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1B17AA-C108-405B-8E2D-97A155F3D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95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D30C90D-142C-FC4D-BFD8-1FA92D01A74B}" type="datetime1">
              <a:rPr lang="en-US" smtClean="0">
                <a:solidFill>
                  <a:srgbClr val="000000"/>
                </a:solidFill>
              </a:rPr>
              <a:t>5/18/2017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A68F54-31AB-4F6D-9F77-0C77C432E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949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565B23-9CB8-194D-978D-18EBEB8E5F6B}" type="datetime1">
              <a:rPr lang="en-US" smtClean="0">
                <a:solidFill>
                  <a:srgbClr val="000000"/>
                </a:solidFill>
              </a:rPr>
              <a:t>5/18/2017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53AAB-6126-4736-898A-525A90C73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4231D-447A-E743-ABA1-719C8CE6BEEA}"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89CE0-A4C2-4AB8-BF96-1B81C040C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965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B543014-A5A2-D84A-898B-9586D517E86C}"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A0235-45A5-41E3-AB7F-197EA2300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603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37A8E-3F8A-3748-A194-51751CD7A970}"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AB636-629D-480C-AC54-C29C4A04C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66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1DA347-91C1-2B4D-8C8A-B22128F85DF4}"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B8B52-6692-4291-82E5-9B0445173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93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98D383-71DE-4941-9979-7F259DF39904}"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BC3AE2-7065-4B04-9352-5F859FD14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58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490590-51C5-C94B-9B2A-FBBD595D9F52}"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576D52-1794-4020-8EF8-6518123FC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155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BE6884-809D-4943-A225-BB255449B409}"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2FE7B2-EAAF-495D-8E9F-91755C2D1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4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3E81C-FE8B-E743-9998-67ECC2E17FDB}" type="datetime1">
              <a:rPr lang="en-US" smtClean="0"/>
              <a:t>5/18/2017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7BEC70-77C9-AA4E-8D40-63949E0A4EEA}"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BAFE2-D81E-45C1-A1BF-5C5381E7E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060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187FAD-EAFF-2F48-8AAB-A079061B2331}" type="datetime1">
              <a:rPr lang="en-US" smtClean="0">
                <a:solidFill>
                  <a:srgbClr val="000000"/>
                </a:solidFill>
              </a:rPr>
              <a:t>5/18/2017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EF55F0-9A2B-4116-973F-B9F72379D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26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3D1C5CE-EFE0-2142-921C-F14B67432F07}" type="datetime1">
              <a:rPr lang="en-US" smtClean="0">
                <a:solidFill>
                  <a:srgbClr val="000000"/>
                </a:solidFill>
              </a:rPr>
              <a:t>5/18/2017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05AC64-90C7-41FA-95A5-A7F1813C52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46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046A3C-5372-CB42-A7BC-F8B13BE5371C}" type="datetime1">
              <a:rPr lang="en-US" smtClean="0">
                <a:solidFill>
                  <a:srgbClr val="000000"/>
                </a:solidFill>
              </a:rPr>
              <a:t>5/18/2017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901BAB-CC89-4D2C-ABD8-DD8D11BF2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878BD-9BD0-B741-8BD8-85F64DA97778}"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163A2-94EA-4331-92BE-433A2E6AC1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96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FFC2C3-4759-594B-B242-8C6218E5F7A5}"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AC8BF7-80C3-4AE2-90C4-0F5AEC71C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76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D35E8E-82C4-C84C-BB7E-85FC9BB307D8}"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90E305-1E9C-4A93-AC0F-12C0C319A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12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3AC3B6-F5F5-354F-802B-9733514FD191}"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0AB48-32EC-417D-B38C-ADD58CB36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621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956755-0902-A546-A68D-C77C89B7AD0B}"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C9513-DC53-477D-BC1D-06E177C799E1}" type="slidenum">
              <a:rPr lang="en-US"/>
              <a:pPr>
                <a:defRPr/>
              </a:pPr>
              <a:t>‹#›</a:t>
            </a:fld>
            <a:endParaRPr lang="en-US"/>
          </a:p>
        </p:txBody>
      </p:sp>
    </p:spTree>
    <p:extLst>
      <p:ext uri="{BB962C8B-B14F-4D97-AF65-F5344CB8AC3E}">
        <p14:creationId xmlns:p14="http://schemas.microsoft.com/office/powerpoint/2010/main" val="734063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EE544A-56FA-A346-993B-5964E1286C51}"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3A124-7EF3-485A-AC20-AE74AC00BF42}" type="slidenum">
              <a:rPr lang="en-US"/>
              <a:pPr>
                <a:defRPr/>
              </a:pPr>
              <a:t>‹#›</a:t>
            </a:fld>
            <a:endParaRPr lang="en-US"/>
          </a:p>
        </p:txBody>
      </p:sp>
    </p:spTree>
    <p:extLst>
      <p:ext uri="{BB962C8B-B14F-4D97-AF65-F5344CB8AC3E}">
        <p14:creationId xmlns:p14="http://schemas.microsoft.com/office/powerpoint/2010/main" val="303174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800DE-C8A5-094E-887F-65E1826AA0DF}" type="datetime1">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57B6D8-DE7D-A642-A17C-4F89EA246820}"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5EA6-AC93-48B3-9831-0361F7407B83}" type="slidenum">
              <a:rPr lang="en-US"/>
              <a:pPr>
                <a:defRPr/>
              </a:pPr>
              <a:t>‹#›</a:t>
            </a:fld>
            <a:endParaRPr lang="en-US"/>
          </a:p>
        </p:txBody>
      </p:sp>
    </p:spTree>
    <p:extLst>
      <p:ext uri="{BB962C8B-B14F-4D97-AF65-F5344CB8AC3E}">
        <p14:creationId xmlns:p14="http://schemas.microsoft.com/office/powerpoint/2010/main" val="37350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DF64B36-6F5A-4740-99D6-C0086632DA0C}"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E8BB4-A266-46D6-8B41-3B6830E845CC}" type="slidenum">
              <a:rPr lang="en-US"/>
              <a:pPr>
                <a:defRPr/>
              </a:pPr>
              <a:t>‹#›</a:t>
            </a:fld>
            <a:endParaRPr lang="en-US"/>
          </a:p>
        </p:txBody>
      </p:sp>
    </p:spTree>
    <p:extLst>
      <p:ext uri="{BB962C8B-B14F-4D97-AF65-F5344CB8AC3E}">
        <p14:creationId xmlns:p14="http://schemas.microsoft.com/office/powerpoint/2010/main" val="2239795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73A1875-FF15-6B4F-9D51-E4FDB113E362}" type="datetime1">
              <a:rPr lang="en-US" smtClean="0"/>
              <a:t>5/18/2017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0B6976-56FF-494D-A706-0DD83F8101A0}" type="slidenum">
              <a:rPr lang="en-US"/>
              <a:pPr>
                <a:defRPr/>
              </a:pPr>
              <a:t>‹#›</a:t>
            </a:fld>
            <a:endParaRPr lang="en-US"/>
          </a:p>
        </p:txBody>
      </p:sp>
    </p:spTree>
    <p:extLst>
      <p:ext uri="{BB962C8B-B14F-4D97-AF65-F5344CB8AC3E}">
        <p14:creationId xmlns:p14="http://schemas.microsoft.com/office/powerpoint/2010/main" val="74083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DF1531C-2556-CE4C-9A6A-50BFB0943457}" type="datetime1">
              <a:rPr lang="en-US" smtClean="0"/>
              <a:t>5/18/2017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60E52C-2F21-4B65-9E6A-EA64A8D3F04A}" type="slidenum">
              <a:rPr lang="en-US"/>
              <a:pPr>
                <a:defRPr/>
              </a:pPr>
              <a:t>‹#›</a:t>
            </a:fld>
            <a:endParaRPr lang="en-US"/>
          </a:p>
        </p:txBody>
      </p:sp>
    </p:spTree>
    <p:extLst>
      <p:ext uri="{BB962C8B-B14F-4D97-AF65-F5344CB8AC3E}">
        <p14:creationId xmlns:p14="http://schemas.microsoft.com/office/powerpoint/2010/main" val="4122267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C67471-59A1-3240-A808-42C9A1AEFD5D}" type="datetime1">
              <a:rPr lang="en-US" smtClean="0"/>
              <a:t>5/18/2017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F4F2A-BC57-4E24-A894-8361692F929A}" type="slidenum">
              <a:rPr lang="en-US"/>
              <a:pPr>
                <a:defRPr/>
              </a:pPr>
              <a:t>‹#›</a:t>
            </a:fld>
            <a:endParaRPr lang="en-US"/>
          </a:p>
        </p:txBody>
      </p:sp>
    </p:spTree>
    <p:extLst>
      <p:ext uri="{BB962C8B-B14F-4D97-AF65-F5344CB8AC3E}">
        <p14:creationId xmlns:p14="http://schemas.microsoft.com/office/powerpoint/2010/main" val="482760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56C8EEE-9F77-F74F-986E-5C4563F4A2B0}"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38D0B8-B956-47D2-A221-FBDAE6B2A77C}" type="slidenum">
              <a:rPr lang="en-US"/>
              <a:pPr>
                <a:defRPr/>
              </a:pPr>
              <a:t>‹#›</a:t>
            </a:fld>
            <a:endParaRPr lang="en-US"/>
          </a:p>
        </p:txBody>
      </p:sp>
    </p:spTree>
    <p:extLst>
      <p:ext uri="{BB962C8B-B14F-4D97-AF65-F5344CB8AC3E}">
        <p14:creationId xmlns:p14="http://schemas.microsoft.com/office/powerpoint/2010/main" val="3985681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D0C8F9B-A6FF-BA4F-B44F-294C3616E79B}" type="datetime1">
              <a:rPr lang="en-US" smtClean="0"/>
              <a:t>5/18/2017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50323-1623-4FDB-B721-8601E981B1FB}" type="slidenum">
              <a:rPr lang="en-US"/>
              <a:pPr>
                <a:defRPr/>
              </a:pPr>
              <a:t>‹#›</a:t>
            </a:fld>
            <a:endParaRPr lang="en-US"/>
          </a:p>
        </p:txBody>
      </p:sp>
    </p:spTree>
    <p:extLst>
      <p:ext uri="{BB962C8B-B14F-4D97-AF65-F5344CB8AC3E}">
        <p14:creationId xmlns:p14="http://schemas.microsoft.com/office/powerpoint/2010/main" val="80766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F267F8-F1A2-6846-B5F9-48AC3DDE8D70}"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91001-DAD6-4CC3-AD78-9CBD05C66CB5}" type="slidenum">
              <a:rPr lang="en-US"/>
              <a:pPr>
                <a:defRPr/>
              </a:pPr>
              <a:t>‹#›</a:t>
            </a:fld>
            <a:endParaRPr lang="en-US"/>
          </a:p>
        </p:txBody>
      </p:sp>
    </p:spTree>
    <p:extLst>
      <p:ext uri="{BB962C8B-B14F-4D97-AF65-F5344CB8AC3E}">
        <p14:creationId xmlns:p14="http://schemas.microsoft.com/office/powerpoint/2010/main" val="974359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190964-42B4-B64C-B28D-C090A63F41B7}" type="datetime1">
              <a:rPr lang="en-US" smtClean="0"/>
              <a:t>5/18/2017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48F36-E639-4A94-84A4-12B318E72604}" type="slidenum">
              <a:rPr lang="en-US"/>
              <a:pPr>
                <a:defRPr/>
              </a:pPr>
              <a:t>‹#›</a:t>
            </a:fld>
            <a:endParaRPr lang="en-US"/>
          </a:p>
        </p:txBody>
      </p:sp>
    </p:spTree>
    <p:extLst>
      <p:ext uri="{BB962C8B-B14F-4D97-AF65-F5344CB8AC3E}">
        <p14:creationId xmlns:p14="http://schemas.microsoft.com/office/powerpoint/2010/main" val="3268116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AFD1B6-8ACD-AD43-A29A-E8A25FE9BA4F}"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C8058B-31B5-41F1-AD12-37F4B895B8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29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B4291-3CD6-A544-80EE-B22690E520A8}" type="datetime1">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2260AC-EDA5-064F-9F4F-81D3FB651671}"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F83E4-2577-4ADA-A1C5-07F083584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206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707DE57-2F94-774D-AF7F-5D46AAD6F4D4}"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4CAC8-A1E6-400C-9A5D-96D8144EC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19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42CADF-B60F-9240-9D5C-309B8E17B7F4}"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562DBF-77EB-4CB9-962B-73943EDB0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421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F8BBEBF-481C-444E-BD36-884FF2EFF2BE}" type="datetime1">
              <a:rPr lang="en-US" smtClean="0">
                <a:solidFill>
                  <a:srgbClr val="000000"/>
                </a:solidFill>
              </a:rPr>
              <a:t>5/18/2017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978008-274F-4388-B24C-7276FD140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651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C5AC1AB-C93D-7843-8692-04D283ACC477}" type="datetime1">
              <a:rPr lang="en-US" smtClean="0">
                <a:solidFill>
                  <a:srgbClr val="000000"/>
                </a:solidFill>
              </a:rPr>
              <a:t>5/18/2017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16F66A-273B-4B71-86AB-4CAFAFAD4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557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A488B6-03A7-AA4A-8502-EBD03192F68F}" type="datetime1">
              <a:rPr lang="en-US" smtClean="0">
                <a:solidFill>
                  <a:srgbClr val="000000"/>
                </a:solidFill>
              </a:rPr>
              <a:t>5/18/2017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E5B1A5-7AD3-4CCC-A4A0-89A083BAD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772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D7AD12-74B9-8043-BEBF-E5C5350DD222}"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6D497-C5D9-4642-AD9D-8DD04741FE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B0F705-B98E-3E43-B5BC-0D2E7B43B0B7}" type="datetime1">
              <a:rPr lang="en-US" smtClean="0">
                <a:solidFill>
                  <a:srgbClr val="000000"/>
                </a:solidFill>
              </a:rPr>
              <a:t>5/18/2017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C5BD1-55A8-410B-B259-B0746C69B7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2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95BE1C7-CC78-354F-A348-D947C8181A14}"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AD88B-77F7-46F3-943F-59A1F8BFF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31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B3C15D-1D3A-C845-BEC8-3E9B81509543}" type="datetime1">
              <a:rPr lang="en-US" smtClean="0">
                <a:solidFill>
                  <a:srgbClr val="000000"/>
                </a:solidFill>
              </a:rPr>
              <a:t>5/18/2017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BC19A-438A-4AD6-B355-59EED5522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8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0847C-3985-9446-A6CC-D97B4F4052F6}" type="datetime1">
              <a:rPr lang="en-US" smtClean="0"/>
              <a:t>5/18/2017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EEA22C7E-CB0C-F342-A0D8-3A3A43698EBF}" type="datetime1">
              <a:rPr lang="en-US" smtClean="0"/>
              <a:t>5/18/2017</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9ACC2368-3CBC-4B40-9A65-2CABDCFC4F6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14490132"/>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F469C73E-B83F-7E45-B7DD-CD4ED99EDE21}" type="datetime1">
              <a:rPr lang="en-US" smtClean="0">
                <a:solidFill>
                  <a:srgbClr val="000000"/>
                </a:solidFill>
                <a:latin typeface="Times New Roman" pitchFamily="18" charset="0"/>
              </a:rPr>
              <a:t>5/18/2017</a:t>
            </a:fld>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0E3C817-DC77-4339-8B28-E958EBB6D46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276797172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CAEDA33F-2943-4046-821A-FCF142FAA5A3}" type="datetime1">
              <a:rPr lang="en-US" smtClean="0">
                <a:solidFill>
                  <a:srgbClr val="000000"/>
                </a:solidFill>
              </a:rPr>
              <a:t>5/18/2017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BEDBC445-AF78-4EB4-BA9F-90F6B4C3859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575558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rtl="0" fontAlgn="base">
              <a:spcBef>
                <a:spcPct val="0"/>
              </a:spcBef>
              <a:spcAft>
                <a:spcPct val="0"/>
              </a:spcAft>
              <a:defRPr/>
            </a:pPr>
            <a:fld id="{64D496C0-6D80-D745-B99C-CE72D40FE48E}" type="datetime1">
              <a:rPr lang="en-US" kern="1200" smtClean="0">
                <a:solidFill>
                  <a:srgbClr val="000000"/>
                </a:solidFill>
                <a:ea typeface="+mn-ea"/>
                <a:cs typeface="+mn-cs"/>
              </a:rPr>
              <a:t>5/18/2017</a:t>
            </a:fld>
            <a:endParaRPr lang="en-US" kern="1200">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rtl="0" fontAlgn="base">
              <a:spcBef>
                <a:spcPct val="0"/>
              </a:spcBef>
              <a:spcAft>
                <a:spcPct val="0"/>
              </a:spcAft>
              <a:defRPr/>
            </a:pPr>
            <a:fld id="{FEBF9950-8871-4646-84CF-5BE8BA9704C8}"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7B2723D9-0393-954A-8143-9904CEED040D}" type="datetime1">
              <a:rPr lang="en-US" smtClean="0">
                <a:solidFill>
                  <a:srgbClr val="000000"/>
                </a:solidFill>
              </a:rPr>
              <a:t>5/18/2017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727404BF-B3D6-40CC-AA0C-77A707DF7B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8408515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921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eaLnBrk="0" fontAlgn="base" hangingPunct="0">
              <a:spcBef>
                <a:spcPct val="0"/>
              </a:spcBef>
              <a:spcAft>
                <a:spcPct val="0"/>
              </a:spcAft>
              <a:defRPr/>
            </a:pPr>
            <a:fld id="{2B2D5930-95D2-4774-B6BC-2F78CDAC0A06}"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3239223992"/>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AAC73B32-52F2-7B4D-B3DD-68E4A2354BB6}" type="datetime1">
              <a:rPr lang="en-US" smtClean="0"/>
              <a:t>5/18/2017</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1B39753-96FE-4459-8E0B-56155FB7AB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774823"/>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2108B7DF-34C9-754A-8DFC-DBB97FCFC213}" type="datetime1">
              <a:rPr lang="en-US" smtClean="0">
                <a:solidFill>
                  <a:srgbClr val="000000"/>
                </a:solidFill>
              </a:rPr>
              <a:t>5/18/2017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B712E376-D32B-438F-8484-691EAA34155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2155520"/>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4333F46A-38FD-D647-9C51-C15E0E5C73A5}" type="datetime1">
              <a:rPr lang="en-US" smtClean="0">
                <a:solidFill>
                  <a:srgbClr val="000000"/>
                </a:solidFill>
              </a:rPr>
              <a:t>5/18/2017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A58AAAB-1415-411B-A9B7-ADF30BB6B2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21868053"/>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80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Arial" charset="0"/>
                <a:cs typeface="+mn-cs"/>
              </a:defRPr>
            </a:lvl1pPr>
          </a:lstStyle>
          <a:p>
            <a:pPr eaLnBrk="0" fontAlgn="base" hangingPunct="0">
              <a:spcAft>
                <a:spcPct val="0"/>
              </a:spcAft>
              <a:defRPr/>
            </a:pPr>
            <a:fld id="{9E0B73AB-F514-8F48-B15E-55C582996204}" type="datetime1">
              <a:rPr lang="en-US" smtClean="0"/>
              <a:t>5/18/2017</a:t>
            </a:fld>
            <a:endParaRPr lang="en-US"/>
          </a:p>
        </p:txBody>
      </p:sp>
      <p:sp>
        <p:nvSpPr>
          <p:cNvPr id="7280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cs typeface="+mn-cs"/>
              </a:defRPr>
            </a:lvl1pPr>
          </a:lstStyle>
          <a:p>
            <a:pPr eaLnBrk="0" fontAlgn="base" hangingPunct="0">
              <a:spcAft>
                <a:spcPct val="0"/>
              </a:spcAft>
              <a:defRPr/>
            </a:pPr>
            <a:endParaRPr lang="en-US"/>
          </a:p>
        </p:txBody>
      </p:sp>
      <p:sp>
        <p:nvSpPr>
          <p:cNvPr id="7280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cs typeface="+mn-cs"/>
              </a:defRPr>
            </a:lvl1pPr>
          </a:lstStyle>
          <a:p>
            <a:pPr eaLnBrk="0" fontAlgn="base" hangingPunct="0">
              <a:spcAft>
                <a:spcPct val="0"/>
              </a:spcAft>
              <a:defRPr/>
            </a:pPr>
            <a:fld id="{39BFB636-2DDB-4DBF-A427-68B16124C096}" type="slidenum">
              <a:rPr lang="en-US"/>
              <a:pPr eaLnBrk="0" fontAlgn="base" hangingPunct="0">
                <a:spcAft>
                  <a:spcPct val="0"/>
                </a:spcAft>
                <a:defRPr/>
              </a:pPr>
              <a:t>‹#›</a:t>
            </a:fld>
            <a:endParaRPr lang="en-US"/>
          </a:p>
        </p:txBody>
      </p:sp>
    </p:spTree>
    <p:extLst>
      <p:ext uri="{BB962C8B-B14F-4D97-AF65-F5344CB8AC3E}">
        <p14:creationId xmlns:p14="http://schemas.microsoft.com/office/powerpoint/2010/main" val="839016935"/>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EA224CBD-636C-BE4E-8908-35D33D0E9CC5}" type="datetime1">
              <a:rPr lang="en-US" smtClean="0">
                <a:solidFill>
                  <a:srgbClr val="000000"/>
                </a:solidFill>
              </a:rPr>
              <a:t>5/18/2017</a:t>
            </a:fld>
            <a:endParaRPr lang="en-US">
              <a:solidFill>
                <a:srgbClr val="000000"/>
              </a:solidFill>
            </a:endParaRPr>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E3B0F3F-B8AA-40D3-AC50-29BAAE15A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782502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6"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astrometry.net/gallery.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astropix.com/HTML/SHOW_DIG/035.HTM"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astrometry.net/gallery.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6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1.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7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wmf"/><Relationship Id="rId7" Type="http://schemas.openxmlformats.org/officeDocument/2006/relationships/image" Target="../media/image111.wmf"/><Relationship Id="rId2" Type="http://schemas.openxmlformats.org/officeDocument/2006/relationships/image" Target="../media/image106.wmf"/><Relationship Id="rId1" Type="http://schemas.openxmlformats.org/officeDocument/2006/relationships/slideLayout" Target="../slideLayouts/slideLayout72.xml"/><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0.xml"/><Relationship Id="rId7" Type="http://schemas.openxmlformats.org/officeDocument/2006/relationships/image" Target="../media/image113.wmf"/><Relationship Id="rId12" Type="http://schemas.openxmlformats.org/officeDocument/2006/relationships/oleObject" Target="../embeddings/oleObject7.bin"/><Relationship Id="rId2" Type="http://schemas.openxmlformats.org/officeDocument/2006/relationships/slideLayout" Target="../slideLayouts/slideLayout83.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15.png"/><Relationship Id="rId5" Type="http://schemas.openxmlformats.org/officeDocument/2006/relationships/image" Target="../media/image11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90.xml"/><Relationship Id="rId6" Type="http://schemas.openxmlformats.org/officeDocument/2006/relationships/image" Target="../media/image120.png"/><Relationship Id="rId5" Type="http://schemas.microsoft.com/office/2007/relationships/hdphoto" Target="../media/hdphoto1.wdp"/><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18" Type="http://schemas.openxmlformats.org/officeDocument/2006/relationships/image" Target="../media/image139.jpeg"/><Relationship Id="rId26" Type="http://schemas.openxmlformats.org/officeDocument/2006/relationships/image" Target="../media/image147.jpeg"/><Relationship Id="rId3" Type="http://schemas.openxmlformats.org/officeDocument/2006/relationships/image" Target="../media/image124.jpeg"/><Relationship Id="rId21" Type="http://schemas.openxmlformats.org/officeDocument/2006/relationships/image" Target="../media/image142.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jpeg"/><Relationship Id="rId25" Type="http://schemas.openxmlformats.org/officeDocument/2006/relationships/image" Target="../media/image146.jpeg"/><Relationship Id="rId2" Type="http://schemas.openxmlformats.org/officeDocument/2006/relationships/image" Target="../media/image123.jpeg"/><Relationship Id="rId16" Type="http://schemas.openxmlformats.org/officeDocument/2006/relationships/image" Target="../media/image137.jpeg"/><Relationship Id="rId20" Type="http://schemas.openxmlformats.org/officeDocument/2006/relationships/image" Target="../media/image141.jpeg"/><Relationship Id="rId29" Type="http://schemas.openxmlformats.org/officeDocument/2006/relationships/image" Target="../media/image150.jpeg"/><Relationship Id="rId1" Type="http://schemas.openxmlformats.org/officeDocument/2006/relationships/slideLayout" Target="../slideLayouts/slideLayout94.xml"/><Relationship Id="rId6" Type="http://schemas.openxmlformats.org/officeDocument/2006/relationships/image" Target="../media/image127.jpeg"/><Relationship Id="rId11" Type="http://schemas.openxmlformats.org/officeDocument/2006/relationships/image" Target="../media/image132.jpeg"/><Relationship Id="rId24" Type="http://schemas.openxmlformats.org/officeDocument/2006/relationships/image" Target="../media/image145.jpeg"/><Relationship Id="rId5" Type="http://schemas.openxmlformats.org/officeDocument/2006/relationships/image" Target="../media/image126.jpeg"/><Relationship Id="rId15" Type="http://schemas.openxmlformats.org/officeDocument/2006/relationships/image" Target="../media/image136.jpeg"/><Relationship Id="rId23" Type="http://schemas.openxmlformats.org/officeDocument/2006/relationships/image" Target="../media/image144.jpeg"/><Relationship Id="rId28" Type="http://schemas.openxmlformats.org/officeDocument/2006/relationships/image" Target="../media/image149.jpeg"/><Relationship Id="rId10" Type="http://schemas.openxmlformats.org/officeDocument/2006/relationships/image" Target="../media/image131.jpeg"/><Relationship Id="rId19" Type="http://schemas.openxmlformats.org/officeDocument/2006/relationships/image" Target="../media/image140.jpe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image" Target="../media/image135.jpeg"/><Relationship Id="rId22" Type="http://schemas.openxmlformats.org/officeDocument/2006/relationships/image" Target="../media/image143.jpeg"/><Relationship Id="rId27" Type="http://schemas.openxmlformats.org/officeDocument/2006/relationships/image" Target="../media/image148.jpe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106.xml"/><Relationship Id="rId4" Type="http://schemas.openxmlformats.org/officeDocument/2006/relationships/image" Target="../media/image154.png"/></Relationships>
</file>

<file path=ppt/slides/_rels/slide5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106.xml"/><Relationship Id="rId5" Type="http://schemas.openxmlformats.org/officeDocument/2006/relationships/image" Target="../media/image158.png"/><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101.xml"/><Relationship Id="rId4" Type="http://schemas.openxmlformats.org/officeDocument/2006/relationships/image" Target="../media/image160.png"/></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9.xml"/><Relationship Id="rId1" Type="http://schemas.openxmlformats.org/officeDocument/2006/relationships/slideLayout" Target="../slideLayouts/slideLayout10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5.png"/><Relationship Id="rId2" Type="http://schemas.openxmlformats.org/officeDocument/2006/relationships/notesSlide" Target="../notesSlides/notesSlide50.xml"/><Relationship Id="rId1" Type="http://schemas.openxmlformats.org/officeDocument/2006/relationships/slideLayout" Target="../slideLayouts/slideLayout101.xml"/><Relationship Id="rId6" Type="http://schemas.openxmlformats.org/officeDocument/2006/relationships/image" Target="../media/image167.png"/><Relationship Id="rId5" Type="http://schemas.openxmlformats.org/officeDocument/2006/relationships/image" Target="../media/image161.png"/><Relationship Id="rId4" Type="http://schemas.openxmlformats.org/officeDocument/2006/relationships/image" Target="../media/image166.png"/></Relationships>
</file>

<file path=ppt/slides/_rels/slide61.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4.png"/><Relationship Id="rId7" Type="http://schemas.openxmlformats.org/officeDocument/2006/relationships/image" Target="../media/image170.jpeg"/><Relationship Id="rId12" Type="http://schemas.openxmlformats.org/officeDocument/2006/relationships/image" Target="../media/image165.png"/><Relationship Id="rId2" Type="http://schemas.openxmlformats.org/officeDocument/2006/relationships/notesSlide" Target="../notesSlides/notesSlide51.xml"/><Relationship Id="rId1" Type="http://schemas.openxmlformats.org/officeDocument/2006/relationships/slideLayout" Target="../slideLayouts/slideLayout101.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76.wmf"/><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notesSlide" Target="../notesSlides/notesSlide55.xml"/><Relationship Id="rId7"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77.wmf"/><Relationship Id="rId5" Type="http://schemas.openxmlformats.org/officeDocument/2006/relationships/oleObject" Target="../embeddings/oleObject9.bin"/><Relationship Id="rId4" Type="http://schemas.openxmlformats.org/officeDocument/2006/relationships/image" Target="../media/image175.png"/></Relationships>
</file>

<file path=ppt/slides/_rels/slide66.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notesSlide" Target="../notesSlides/notesSlide56.xml"/><Relationship Id="rId7"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79.wmf"/><Relationship Id="rId5" Type="http://schemas.openxmlformats.org/officeDocument/2006/relationships/oleObject" Target="../embeddings/oleObject11.bin"/><Relationship Id="rId4" Type="http://schemas.openxmlformats.org/officeDocument/2006/relationships/image" Target="../media/image1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80.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179.wmf"/><Relationship Id="rId4" Type="http://schemas.openxmlformats.org/officeDocument/2006/relationships/oleObject" Target="../embeddings/oleObject13.bin"/></Relationships>
</file>

<file path=ppt/slides/_rels/slide6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tags" Target="../tags/tag3.xml"/><Relationship Id="rId7" Type="http://schemas.openxmlformats.org/officeDocument/2006/relationships/image" Target="../media/image18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12.xml"/><Relationship Id="rId11" Type="http://schemas.openxmlformats.org/officeDocument/2006/relationships/image" Target="../media/image185.png"/><Relationship Id="rId5" Type="http://schemas.openxmlformats.org/officeDocument/2006/relationships/tags" Target="../tags/tag5.xml"/><Relationship Id="rId10" Type="http://schemas.openxmlformats.org/officeDocument/2006/relationships/image" Target="../media/image184.png"/><Relationship Id="rId4" Type="http://schemas.openxmlformats.org/officeDocument/2006/relationships/tags" Target="../tags/tag4.xml"/><Relationship Id="rId9" Type="http://schemas.openxmlformats.org/officeDocument/2006/relationships/image" Target="../media/image183.png"/></Relationships>
</file>

<file path=ppt/slides/_rels/slide6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2.xml"/><Relationship Id="rId1" Type="http://schemas.openxmlformats.org/officeDocument/2006/relationships/slideLayout" Target="../slideLayouts/slideLayout123.xml"/><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3.xml"/><Relationship Id="rId1" Type="http://schemas.openxmlformats.org/officeDocument/2006/relationships/slideLayout" Target="../slideLayouts/slideLayout123.xml"/><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3.jpeg"/><Relationship Id="rId12"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image" Target="../media/image32.png"/><Relationship Id="rId1" Type="http://schemas.openxmlformats.org/officeDocument/2006/relationships/vmlDrawing" Target="../drawings/vmlDrawing1.vml"/><Relationship Id="rId6" Type="http://schemas.openxmlformats.org/officeDocument/2006/relationships/image" Target="../media/image22.png"/><Relationship Id="rId11" Type="http://schemas.openxmlformats.org/officeDocument/2006/relationships/oleObject" Target="../embeddings/oleObject1.bin"/><Relationship Id="rId5" Type="http://schemas.openxmlformats.org/officeDocument/2006/relationships/image" Target="../media/image12.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0.w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a:bodyPr>
          <a:lstStyle/>
          <a:p>
            <a:r>
              <a:rPr lang="en-US" altLang="en-US" sz="5300" dirty="0" smtClean="0">
                <a:ea typeface="ＭＳ Ｐゴシック" panose="020B0600070205080204" pitchFamily="34" charset="-128"/>
              </a:rPr>
              <a:t>Generic object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18</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2017</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2244786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grpSp>
        <p:nvGrpSpPr>
          <p:cNvPr id="2" name="Group 1"/>
          <p:cNvGrpSpPr/>
          <p:nvPr/>
        </p:nvGrpSpPr>
        <p:grpSpPr>
          <a:xfrm>
            <a:off x="161930" y="4038600"/>
            <a:ext cx="8829670" cy="2781300"/>
            <a:chOff x="161930" y="4038600"/>
            <a:chExt cx="8829670" cy="2781300"/>
          </a:xfrm>
        </p:grpSpPr>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grpSp>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11</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normAutofit lnSpcReduction="10000"/>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12</a:t>
            </a:fld>
            <a:endParaRPr lang="en-US">
              <a:solidFill>
                <a:srgbClr val="000000"/>
              </a:solidFill>
            </a:endParaRPr>
          </a:p>
        </p:txBody>
      </p:sp>
    </p:spTree>
    <p:extLst>
      <p:ext uri="{BB962C8B-B14F-4D97-AF65-F5344CB8AC3E}">
        <p14:creationId xmlns:p14="http://schemas.microsoft.com/office/powerpoint/2010/main" val="328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4"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5"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6"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7"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13</a:t>
            </a:fld>
            <a:endParaRPr lang="en-US">
              <a:solidFill>
                <a:srgbClr val="000000"/>
              </a:solidFill>
            </a:endParaRPr>
          </a:p>
        </p:txBody>
      </p:sp>
    </p:spTree>
    <p:extLst>
      <p:ext uri="{BB962C8B-B14F-4D97-AF65-F5344CB8AC3E}">
        <p14:creationId xmlns:p14="http://schemas.microsoft.com/office/powerpoint/2010/main" val="33517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14</a:t>
            </a:fld>
            <a:endParaRPr lang="en-US"/>
          </a:p>
        </p:txBody>
      </p:sp>
    </p:spTree>
    <p:extLst>
      <p:ext uri="{BB962C8B-B14F-4D97-AF65-F5344CB8AC3E}">
        <p14:creationId xmlns:p14="http://schemas.microsoft.com/office/powerpoint/2010/main" val="461477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15</a:t>
            </a:fld>
            <a:endParaRPr lang="en-US"/>
          </a:p>
        </p:txBody>
      </p:sp>
    </p:spTree>
    <p:extLst>
      <p:ext uri="{BB962C8B-B14F-4D97-AF65-F5344CB8AC3E}">
        <p14:creationId xmlns:p14="http://schemas.microsoft.com/office/powerpoint/2010/main"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a:bodyPr>
          <a:lstStyle/>
          <a:p>
            <a:r>
              <a:rPr lang="en-US" sz="3800" dirty="0" smtClean="0"/>
              <a:t>Recognition via </a:t>
            </a:r>
            <a:r>
              <a:rPr lang="en-US" sz="3800" dirty="0" smtClean="0"/>
              <a:t>local-feature based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Not </a:t>
            </a:r>
            <a:r>
              <a:rPr lang="en-US" dirty="0"/>
              <a:t>suited for </a:t>
            </a:r>
            <a:r>
              <a:rPr lang="en-US" dirty="0" smtClean="0"/>
              <a:t>generic category recognition</a:t>
            </a:r>
            <a:endParaRPr lang="en-US" dirty="0"/>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18</a:t>
            </a:fld>
            <a:endParaRPr lang="en-US"/>
          </a:p>
        </p:txBody>
      </p:sp>
    </p:spTree>
    <p:extLst>
      <p:ext uri="{BB962C8B-B14F-4D97-AF65-F5344CB8AC3E}">
        <p14:creationId xmlns:p14="http://schemas.microsoft.com/office/powerpoint/2010/main"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normAutofit/>
          </a:bodyPr>
          <a:lstStyle/>
          <a:p>
            <a:pPr eaLnBrk="1" hangingPunct="1">
              <a:lnSpc>
                <a:spcPct val="110000"/>
              </a:lnSpc>
              <a:spcBef>
                <a:spcPts val="0"/>
              </a:spcBef>
            </a:pPr>
            <a:r>
              <a:rPr lang="en-US" sz="2400" b="1" dirty="0"/>
              <a:t>Matching local invariant </a:t>
            </a:r>
            <a:r>
              <a:rPr lang="en-US" sz="2400" b="1" dirty="0" smtClean="0"/>
              <a:t>features</a:t>
            </a:r>
            <a:endParaRPr lang="en-US" sz="2400" dirty="0" smtClean="0"/>
          </a:p>
          <a:p>
            <a:pPr lvl="1" eaLnBrk="1" hangingPunct="1">
              <a:lnSpc>
                <a:spcPct val="110000"/>
              </a:lnSpc>
              <a:spcBef>
                <a:spcPts val="0"/>
              </a:spcBef>
            </a:pPr>
            <a:r>
              <a:rPr lang="en-US" sz="2400" dirty="0" smtClean="0"/>
              <a:t>Useful to find objects and scenes</a:t>
            </a:r>
          </a:p>
          <a:p>
            <a:pPr eaLnBrk="1" hangingPunct="1">
              <a:lnSpc>
                <a:spcPct val="90000"/>
              </a:lnSpc>
              <a:spcBef>
                <a:spcPct val="45000"/>
              </a:spcBef>
              <a:spcAft>
                <a:spcPts val="600"/>
              </a:spcAft>
            </a:pPr>
            <a:r>
              <a:rPr lang="en-US" sz="2400" b="1" dirty="0" smtClean="0"/>
              <a:t>Bag </a:t>
            </a:r>
            <a:r>
              <a:rPr lang="en-US" sz="2400" b="1" dirty="0"/>
              <a:t>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 RANSAC, GHT</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xmlns="">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xmlns="">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55158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normAutofit fontScale="90000"/>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567994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21</a:t>
            </a:fld>
            <a:endParaRPr lang="en-US" dirty="0">
              <a:solidFill>
                <a:srgbClr val="000000"/>
              </a:solidFill>
            </a:endParaRPr>
          </a:p>
        </p:txBody>
      </p:sp>
    </p:spTree>
    <p:extLst>
      <p:ext uri="{BB962C8B-B14F-4D97-AF65-F5344CB8AC3E}">
        <p14:creationId xmlns:p14="http://schemas.microsoft.com/office/powerpoint/2010/main"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22</a:t>
            </a:fld>
            <a:endParaRPr lang="en-US">
              <a:solidFill>
                <a:srgbClr val="000000"/>
              </a:solidFill>
            </a:endParaRPr>
          </a:p>
        </p:txBody>
      </p:sp>
    </p:spTree>
    <p:extLst>
      <p:ext uri="{BB962C8B-B14F-4D97-AF65-F5344CB8AC3E}">
        <p14:creationId xmlns:p14="http://schemas.microsoft.com/office/powerpoint/2010/main"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dirty="0">
                <a:solidFill>
                  <a:srgbClr val="000000"/>
                </a:solidFill>
              </a:rPr>
              <a:t>A beautiful image of </a:t>
            </a:r>
            <a:r>
              <a:rPr lang="en-US" sz="1200" dirty="0" err="1">
                <a:solidFill>
                  <a:srgbClr val="000000"/>
                </a:solidFill>
              </a:rPr>
              <a:t>Bode's</a:t>
            </a:r>
            <a:r>
              <a:rPr lang="en-US" sz="1200" dirty="0">
                <a:solidFill>
                  <a:srgbClr val="000000"/>
                </a:solidFill>
              </a:rPr>
              <a:t> nebula (c.2007) by Peter </a:t>
            </a:r>
            <a:r>
              <a:rPr lang="en-US" sz="1200" dirty="0" err="1">
                <a:solidFill>
                  <a:srgbClr val="000000"/>
                </a:solidFill>
              </a:rPr>
              <a:t>Bresseler</a:t>
            </a:r>
            <a:r>
              <a:rPr lang="en-US" sz="1200" dirty="0">
                <a:solidFill>
                  <a:srgbClr val="000000"/>
                </a:solidFill>
              </a:rPr>
              <a:t>, from </a:t>
            </a:r>
            <a:r>
              <a:rPr lang="en-US" sz="1200" dirty="0">
                <a:solidFill>
                  <a:srgbClr val="000000"/>
                </a:solidFill>
                <a:hlinkClick r:id="rId3"/>
              </a:rPr>
              <a:t>starlightfriend.de </a:t>
            </a:r>
            <a:r>
              <a:rPr lang="en-US" sz="1200" dirty="0">
                <a:solidFill>
                  <a:srgbClr val="000000"/>
                </a:solidFill>
              </a:rPr>
              <a:t/>
            </a:r>
            <a:br>
              <a:rPr lang="en-US" sz="1200" dirty="0">
                <a:solidFill>
                  <a:srgbClr val="000000"/>
                </a:solidFill>
              </a:rPr>
            </a:br>
            <a:r>
              <a:rPr lang="en-US" sz="1200" dirty="0">
                <a:solidFill>
                  <a:srgbClr val="000000"/>
                </a:solidFill>
              </a:rPr>
              <a:t> </a:t>
            </a:r>
            <a:r>
              <a:rPr lang="en-US" sz="1200" dirty="0">
                <a:solidFill>
                  <a:srgbClr val="000000"/>
                </a:solidFill>
                <a:hlinkClick r:id="rId4"/>
              </a:rPr>
              <a:t>http://astrometry.net/gallery.html</a:t>
            </a:r>
            <a:endParaRPr lang="en-US" sz="1200" dirty="0">
              <a:solidFill>
                <a:srgbClr val="000000"/>
              </a:solidFill>
            </a:endParaRPr>
          </a:p>
          <a:p>
            <a:pPr defTabSz="914400" fontAlgn="base">
              <a:spcBef>
                <a:spcPct val="0"/>
              </a:spcBef>
              <a:spcAft>
                <a:spcPct val="0"/>
              </a:spcAft>
            </a:pPr>
            <a:r>
              <a:rPr lang="en-US" sz="1200" dirty="0">
                <a:solidFill>
                  <a:srgbClr val="000000"/>
                </a:solidFill>
              </a:rPr>
              <a:t/>
            </a:r>
            <a:br>
              <a:rPr lang="en-US" sz="1200" dirty="0">
                <a:solidFill>
                  <a:srgbClr val="000000"/>
                </a:solidFill>
              </a:rPr>
            </a:br>
            <a:endParaRPr lang="en-US" sz="1200" dirty="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23</a:t>
            </a:fld>
            <a:endParaRPr lang="en-US">
              <a:solidFill>
                <a:srgbClr val="000000"/>
              </a:solidFill>
            </a:endParaRPr>
          </a:p>
        </p:txBody>
      </p:sp>
    </p:spTree>
    <p:extLst>
      <p:ext uri="{BB962C8B-B14F-4D97-AF65-F5344CB8AC3E}">
        <p14:creationId xmlns:p14="http://schemas.microsoft.com/office/powerpoint/2010/main"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43000"/>
          </a:xfrm>
        </p:spPr>
        <p:txBody>
          <a:bodyPr/>
          <a:lstStyle/>
          <a:p>
            <a:r>
              <a:rPr lang="en-US" dirty="0"/>
              <a:t>Today</a:t>
            </a:r>
          </a:p>
        </p:txBody>
      </p:sp>
      <p:sp>
        <p:nvSpPr>
          <p:cNvPr id="208899" name="Rectangle 3"/>
          <p:cNvSpPr>
            <a:spLocks noGrp="1" noChangeArrowheads="1"/>
          </p:cNvSpPr>
          <p:nvPr>
            <p:ph type="body" idx="1"/>
          </p:nvPr>
        </p:nvSpPr>
        <p:spPr>
          <a:xfrm>
            <a:off x="457200" y="1371600"/>
            <a:ext cx="8229600" cy="4525963"/>
          </a:xfrm>
        </p:spPr>
        <p:txBody>
          <a:bodyPr/>
          <a:lstStyle/>
          <a:p>
            <a:endParaRPr lang="en-US" sz="1200" dirty="0" smtClean="0"/>
          </a:p>
          <a:p>
            <a:r>
              <a:rPr lang="en-US" sz="2800" dirty="0" smtClean="0"/>
              <a:t>Generic object recognition</a:t>
            </a:r>
            <a:endParaRPr lang="en-US" dirty="0" smtClean="0"/>
          </a:p>
          <a:p>
            <a:pPr lvl="1"/>
            <a:endParaRPr lang="en-US" sz="2400" dirty="0"/>
          </a:p>
        </p:txBody>
      </p:sp>
      <p:sp>
        <p:nvSpPr>
          <p:cNvPr id="5" name="Slide Number Placeholder 4"/>
          <p:cNvSpPr>
            <a:spLocks noGrp="1"/>
          </p:cNvSpPr>
          <p:nvPr>
            <p:ph type="sldNum" sz="quarter" idx="12"/>
          </p:nvPr>
        </p:nvSpPr>
        <p:spPr/>
        <p:txBody>
          <a:bodyPr/>
          <a:lstStyle/>
          <a:p>
            <a:fld id="{166B0CB2-5303-4D3E-B0D2-3C770C63DFA2}"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1883632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 Box 2"/>
          <p:cNvSpPr txBox="1">
            <a:spLocks noChangeArrowheads="1"/>
          </p:cNvSpPr>
          <p:nvPr/>
        </p:nvSpPr>
        <p:spPr bwMode="auto">
          <a:xfrm>
            <a:off x="76200" y="0"/>
            <a:ext cx="8464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What does recognition involve?</a:t>
            </a:r>
          </a:p>
        </p:txBody>
      </p:sp>
      <p:sp>
        <p:nvSpPr>
          <p:cNvPr id="4"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5" name="Slide Number Placeholder 4"/>
          <p:cNvSpPr>
            <a:spLocks noGrp="1"/>
          </p:cNvSpPr>
          <p:nvPr>
            <p:ph type="sldNum" sz="quarter" idx="12"/>
          </p:nvPr>
        </p:nvSpPr>
        <p:spPr/>
        <p:txBody>
          <a:bodyPr/>
          <a:lstStyle/>
          <a:p>
            <a:pPr>
              <a:defRPr/>
            </a:pPr>
            <a:fld id="{C22C07FC-A39E-4EF5-ADDA-69AD3A7E837A}" type="slidenum">
              <a:rPr lang="en-US" smtClean="0"/>
              <a:pPr>
                <a:defRPr/>
              </a:pPr>
              <a:t>25</a:t>
            </a:fld>
            <a:endParaRPr lang="en-US"/>
          </a:p>
        </p:txBody>
      </p:sp>
    </p:spTree>
    <p:extLst>
      <p:ext uri="{BB962C8B-B14F-4D97-AF65-F5344CB8AC3E}">
        <p14:creationId xmlns:p14="http://schemas.microsoft.com/office/powerpoint/2010/main" val="519308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5670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Verification: is that a lamp?</a:t>
            </a:r>
          </a:p>
        </p:txBody>
      </p:sp>
      <p:pic>
        <p:nvPicPr>
          <p:cNvPr id="28675"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Oval 3"/>
          <p:cNvSpPr>
            <a:spLocks noChangeArrowheads="1"/>
          </p:cNvSpPr>
          <p:nvPr/>
        </p:nvSpPr>
        <p:spPr bwMode="auto">
          <a:xfrm>
            <a:off x="5867400" y="4038600"/>
            <a:ext cx="1447800" cy="2590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26</a:t>
            </a:fld>
            <a:endParaRPr lang="en-US"/>
          </a:p>
        </p:txBody>
      </p:sp>
    </p:spTree>
    <p:extLst>
      <p:ext uri="{BB962C8B-B14F-4D97-AF65-F5344CB8AC3E}">
        <p14:creationId xmlns:p14="http://schemas.microsoft.com/office/powerpoint/2010/main" val="1626211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0"/>
            <a:ext cx="5949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Detection: are there people?</a:t>
            </a:r>
          </a:p>
        </p:txBody>
      </p:sp>
      <p:pic>
        <p:nvPicPr>
          <p:cNvPr id="29699" name="Picture 7"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Oval 9"/>
          <p:cNvSpPr>
            <a:spLocks noChangeArrowheads="1"/>
          </p:cNvSpPr>
          <p:nvPr/>
        </p:nvSpPr>
        <p:spPr bwMode="auto">
          <a:xfrm>
            <a:off x="2057400" y="5257800"/>
            <a:ext cx="14478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29701" name="Oval 10"/>
          <p:cNvSpPr>
            <a:spLocks noChangeArrowheads="1"/>
          </p:cNvSpPr>
          <p:nvPr/>
        </p:nvSpPr>
        <p:spPr bwMode="auto">
          <a:xfrm>
            <a:off x="3581400" y="5943600"/>
            <a:ext cx="1676400" cy="1066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6"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7" name="Slide Number Placeholder 6"/>
          <p:cNvSpPr>
            <a:spLocks noGrp="1"/>
          </p:cNvSpPr>
          <p:nvPr>
            <p:ph type="sldNum" sz="quarter" idx="12"/>
          </p:nvPr>
        </p:nvSpPr>
        <p:spPr/>
        <p:txBody>
          <a:bodyPr/>
          <a:lstStyle/>
          <a:p>
            <a:pPr>
              <a:defRPr/>
            </a:pPr>
            <a:fld id="{C22C07FC-A39E-4EF5-ADDA-69AD3A7E837A}" type="slidenum">
              <a:rPr lang="en-US" smtClean="0"/>
              <a:pPr>
                <a:defRPr/>
              </a:pPr>
              <a:t>27</a:t>
            </a:fld>
            <a:endParaRPr lang="en-US"/>
          </a:p>
        </p:txBody>
      </p:sp>
    </p:spTree>
    <p:extLst>
      <p:ext uri="{BB962C8B-B14F-4D97-AF65-F5344CB8AC3E}">
        <p14:creationId xmlns:p14="http://schemas.microsoft.com/office/powerpoint/2010/main" val="96612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52400" y="0"/>
            <a:ext cx="7423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Identification: is that Potala Palace?</a:t>
            </a:r>
          </a:p>
        </p:txBody>
      </p:sp>
      <p:pic>
        <p:nvPicPr>
          <p:cNvPr id="30723"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28</a:t>
            </a:fld>
            <a:endParaRPr lang="en-US"/>
          </a:p>
        </p:txBody>
      </p:sp>
    </p:spTree>
    <p:extLst>
      <p:ext uri="{BB962C8B-B14F-4D97-AF65-F5344CB8AC3E}">
        <p14:creationId xmlns:p14="http://schemas.microsoft.com/office/powerpoint/2010/main" val="20872116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152400" y="0"/>
            <a:ext cx="4476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Object categorization</a:t>
            </a:r>
          </a:p>
        </p:txBody>
      </p:sp>
      <p:sp>
        <p:nvSpPr>
          <p:cNvPr id="31748" name="Text Box 4"/>
          <p:cNvSpPr txBox="1">
            <a:spLocks noChangeArrowheads="1"/>
          </p:cNvSpPr>
          <p:nvPr/>
        </p:nvSpPr>
        <p:spPr bwMode="auto">
          <a:xfrm>
            <a:off x="5334000" y="1219200"/>
            <a:ext cx="19812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mountain</a:t>
            </a:r>
          </a:p>
        </p:txBody>
      </p:sp>
      <p:sp>
        <p:nvSpPr>
          <p:cNvPr id="31749" name="Text Box 5"/>
          <p:cNvSpPr txBox="1">
            <a:spLocks noChangeArrowheads="1"/>
          </p:cNvSpPr>
          <p:nvPr/>
        </p:nvSpPr>
        <p:spPr bwMode="auto">
          <a:xfrm>
            <a:off x="4953000" y="3276600"/>
            <a:ext cx="18288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building</a:t>
            </a:r>
          </a:p>
        </p:txBody>
      </p:sp>
      <p:sp>
        <p:nvSpPr>
          <p:cNvPr id="31750" name="Text Box 6"/>
          <p:cNvSpPr txBox="1">
            <a:spLocks noChangeArrowheads="1"/>
          </p:cNvSpPr>
          <p:nvPr/>
        </p:nvSpPr>
        <p:spPr bwMode="auto">
          <a:xfrm>
            <a:off x="1905000" y="2667000"/>
            <a:ext cx="1143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tree</a:t>
            </a:r>
          </a:p>
        </p:txBody>
      </p:sp>
      <p:sp>
        <p:nvSpPr>
          <p:cNvPr id="31751" name="Text Box 8"/>
          <p:cNvSpPr txBox="1">
            <a:spLocks noChangeArrowheads="1"/>
          </p:cNvSpPr>
          <p:nvPr/>
        </p:nvSpPr>
        <p:spPr bwMode="auto">
          <a:xfrm>
            <a:off x="2286000" y="3733800"/>
            <a:ext cx="14478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banner</a:t>
            </a:r>
          </a:p>
        </p:txBody>
      </p:sp>
      <p:sp>
        <p:nvSpPr>
          <p:cNvPr id="31752" name="Text Box 9"/>
          <p:cNvSpPr txBox="1">
            <a:spLocks noChangeArrowheads="1"/>
          </p:cNvSpPr>
          <p:nvPr/>
        </p:nvSpPr>
        <p:spPr bwMode="auto">
          <a:xfrm>
            <a:off x="5638800" y="5638800"/>
            <a:ext cx="1524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vendor</a:t>
            </a:r>
          </a:p>
        </p:txBody>
      </p:sp>
      <p:sp>
        <p:nvSpPr>
          <p:cNvPr id="31753" name="Text Box 10"/>
          <p:cNvSpPr txBox="1">
            <a:spLocks noChangeArrowheads="1"/>
          </p:cNvSpPr>
          <p:nvPr/>
        </p:nvSpPr>
        <p:spPr bwMode="auto">
          <a:xfrm>
            <a:off x="2743200" y="6096000"/>
            <a:ext cx="1905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people</a:t>
            </a:r>
          </a:p>
        </p:txBody>
      </p:sp>
      <p:sp>
        <p:nvSpPr>
          <p:cNvPr id="31754" name="Text Box 13"/>
          <p:cNvSpPr txBox="1">
            <a:spLocks noChangeArrowheads="1"/>
          </p:cNvSpPr>
          <p:nvPr/>
        </p:nvSpPr>
        <p:spPr bwMode="auto">
          <a:xfrm>
            <a:off x="4648200" y="4648200"/>
            <a:ext cx="21336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street lamp</a:t>
            </a:r>
          </a:p>
        </p:txBody>
      </p:sp>
      <p:sp>
        <p:nvSpPr>
          <p:cNvPr id="11"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12" name="Slide Number Placeholder 11"/>
          <p:cNvSpPr>
            <a:spLocks noGrp="1"/>
          </p:cNvSpPr>
          <p:nvPr>
            <p:ph type="sldNum" sz="quarter" idx="12"/>
          </p:nvPr>
        </p:nvSpPr>
        <p:spPr/>
        <p:txBody>
          <a:bodyPr/>
          <a:lstStyle/>
          <a:p>
            <a:pPr>
              <a:defRPr/>
            </a:pPr>
            <a:fld id="{C22C07FC-A39E-4EF5-ADDA-69AD3A7E837A}" type="slidenum">
              <a:rPr lang="en-US" smtClean="0"/>
              <a:pPr>
                <a:defRPr/>
              </a:pPr>
              <a:t>29</a:t>
            </a:fld>
            <a:endParaRPr lang="en-US"/>
          </a:p>
        </p:txBody>
      </p:sp>
    </p:spTree>
    <p:extLst>
      <p:ext uri="{BB962C8B-B14F-4D97-AF65-F5344CB8AC3E}">
        <p14:creationId xmlns:p14="http://schemas.microsoft.com/office/powerpoint/2010/main" val="3898381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152400" y="0"/>
            <a:ext cx="6940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Scene and context categorization</a:t>
            </a:r>
          </a:p>
        </p:txBody>
      </p:sp>
      <p:sp>
        <p:nvSpPr>
          <p:cNvPr id="32772" name="Text Box 4"/>
          <p:cNvSpPr txBox="1">
            <a:spLocks noChangeArrowheads="1"/>
          </p:cNvSpPr>
          <p:nvPr/>
        </p:nvSpPr>
        <p:spPr bwMode="auto">
          <a:xfrm>
            <a:off x="5334000" y="990600"/>
            <a:ext cx="2057400" cy="154463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80000"/>
              </a:lnSpc>
              <a:spcBef>
                <a:spcPct val="50000"/>
              </a:spcBef>
              <a:spcAft>
                <a:spcPct val="0"/>
              </a:spcAft>
              <a:buFontTx/>
              <a:buChar char="•"/>
            </a:pPr>
            <a:r>
              <a:rPr lang="en-US" sz="2800" b="1" smtClean="0">
                <a:solidFill>
                  <a:srgbClr val="FFFF00"/>
                </a:solidFill>
              </a:rPr>
              <a:t> outdoor</a:t>
            </a:r>
          </a:p>
          <a:p>
            <a:pPr fontAlgn="base">
              <a:lnSpc>
                <a:spcPct val="80000"/>
              </a:lnSpc>
              <a:spcBef>
                <a:spcPct val="50000"/>
              </a:spcBef>
              <a:spcAft>
                <a:spcPct val="0"/>
              </a:spcAft>
              <a:buFontTx/>
              <a:buChar char="•"/>
            </a:pPr>
            <a:r>
              <a:rPr lang="en-US" sz="2800" b="1" smtClean="0">
                <a:solidFill>
                  <a:srgbClr val="FFFF00"/>
                </a:solidFill>
              </a:rPr>
              <a:t> city</a:t>
            </a:r>
          </a:p>
          <a:p>
            <a:pPr fontAlgn="base">
              <a:lnSpc>
                <a:spcPct val="80000"/>
              </a:lnSpc>
              <a:spcBef>
                <a:spcPct val="50000"/>
              </a:spcBef>
              <a:spcAft>
                <a:spcPct val="0"/>
              </a:spcAft>
              <a:buFontTx/>
              <a:buChar char="•"/>
            </a:pPr>
            <a:r>
              <a:rPr lang="en-US" sz="2800" b="1" smtClean="0">
                <a:solidFill>
                  <a:srgbClr val="FFFF00"/>
                </a:solidFill>
              </a:rPr>
              <a:t> …</a:t>
            </a: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30</a:t>
            </a:fld>
            <a:endParaRPr lang="en-US"/>
          </a:p>
        </p:txBody>
      </p:sp>
    </p:spTree>
    <p:extLst>
      <p:ext uri="{BB962C8B-B14F-4D97-AF65-F5344CB8AC3E}">
        <p14:creationId xmlns:p14="http://schemas.microsoft.com/office/powerpoint/2010/main" val="3699077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52400"/>
            <a:ext cx="9144000" cy="1143000"/>
          </a:xfrm>
        </p:spPr>
        <p:txBody>
          <a:bodyPr/>
          <a:lstStyle/>
          <a:p>
            <a:r>
              <a:rPr lang="en-US" sz="4000" i="1" smtClean="0"/>
              <a:t>Instance-level</a:t>
            </a:r>
            <a:r>
              <a:rPr lang="en-US" sz="4000" smtClean="0"/>
              <a:t> recognition problem</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30511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3796" name="TextBox 8"/>
          <p:cNvSpPr txBox="1">
            <a:spLocks noChangeArrowheads="1"/>
          </p:cNvSpPr>
          <p:nvPr/>
        </p:nvSpPr>
        <p:spPr bwMode="auto">
          <a:xfrm>
            <a:off x="5334000" y="2743200"/>
            <a:ext cx="2743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smtClean="0">
                <a:solidFill>
                  <a:srgbClr val="000000"/>
                </a:solidFill>
              </a:rPr>
              <a:t>John’s car</a:t>
            </a:r>
          </a:p>
        </p:txBody>
      </p:sp>
      <p:cxnSp>
        <p:nvCxnSpPr>
          <p:cNvPr id="33797" name="Straight Arrow Connector 10"/>
          <p:cNvCxnSpPr>
            <a:cxnSpLocks noChangeShapeType="1"/>
          </p:cNvCxnSpPr>
          <p:nvPr/>
        </p:nvCxnSpPr>
        <p:spPr bwMode="auto">
          <a:xfrm rot="10800000" flipV="1">
            <a:off x="3733800" y="2971800"/>
            <a:ext cx="1600200" cy="762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6" name="Slide Number Placeholder 5"/>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2541406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76200"/>
            <a:ext cx="7772400" cy="1143000"/>
          </a:xfrm>
        </p:spPr>
        <p:txBody>
          <a:bodyPr/>
          <a:lstStyle/>
          <a:p>
            <a:r>
              <a:rPr lang="en-US" sz="4000" i="1" smtClean="0"/>
              <a:t>Generic</a:t>
            </a:r>
            <a:r>
              <a:rPr lang="en-US" sz="4000" smtClean="0"/>
              <a:t> categorization problem</a:t>
            </a:r>
          </a:p>
        </p:txBody>
      </p:sp>
      <p:grpSp>
        <p:nvGrpSpPr>
          <p:cNvPr id="34819" name="Group 4"/>
          <p:cNvGrpSpPr>
            <a:grpSpLocks/>
          </p:cNvGrpSpPr>
          <p:nvPr/>
        </p:nvGrpSpPr>
        <p:grpSpPr bwMode="auto">
          <a:xfrm>
            <a:off x="1219200" y="1828800"/>
            <a:ext cx="6794500" cy="3292475"/>
            <a:chOff x="872" y="1039"/>
            <a:chExt cx="3680" cy="1663"/>
          </a:xfrm>
        </p:grpSpPr>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 y="1039"/>
              <a:ext cx="1048" cy="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 y="1920"/>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68"/>
              <a:ext cx="1047"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 y="1042"/>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 y="1044"/>
              <a:ext cx="1065" cy="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pSp>
      <p:sp>
        <p:nvSpPr>
          <p:cNvPr id="9" name="Slide Number Placeholder 8"/>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1221138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5844" name="Rectangle 2"/>
          <p:cNvSpPr>
            <a:spLocks noGrp="1" noChangeArrowheads="1"/>
          </p:cNvSpPr>
          <p:nvPr>
            <p:ph type="title" idx="4294967295"/>
          </p:nvPr>
        </p:nvSpPr>
        <p:spPr/>
        <p:txBody>
          <a:bodyPr/>
          <a:lstStyle/>
          <a:p>
            <a:r>
              <a:rPr lang="en-US" smtClean="0"/>
              <a:t>Object Categorization</a:t>
            </a:r>
            <a:endParaRPr lang="de-CH" smtClean="0"/>
          </a:p>
        </p:txBody>
      </p:sp>
      <p:sp>
        <p:nvSpPr>
          <p:cNvPr id="45061" name="Rectangle 3"/>
          <p:cNvSpPr>
            <a:spLocks noGrp="1" noChangeArrowheads="1"/>
          </p:cNvSpPr>
          <p:nvPr>
            <p:ph type="body" idx="4294967295"/>
          </p:nvPr>
        </p:nvSpPr>
        <p:spPr/>
        <p:txBody>
          <a:bodyPr/>
          <a:lstStyle/>
          <a:p>
            <a:r>
              <a:rPr lang="en-US" dirty="0" smtClean="0"/>
              <a:t>Task Description</a:t>
            </a:r>
          </a:p>
          <a:p>
            <a:pPr lvl="1"/>
            <a:r>
              <a:rPr lang="en-US" dirty="0" smtClean="0"/>
              <a:t>“Given a small number of training images of a category, recognize a-priori unknown instances of that category and assign the correct category label.”</a:t>
            </a:r>
          </a:p>
          <a:p>
            <a:pPr lvl="1">
              <a:buFont typeface="Wingdings" pitchFamily="2" charset="2"/>
              <a:buNone/>
            </a:pPr>
            <a:endParaRPr lang="en-US" dirty="0" smtClean="0"/>
          </a:p>
          <a:p>
            <a:r>
              <a:rPr lang="en-US" dirty="0" smtClean="0"/>
              <a:t>Which categories are feasible visually?</a:t>
            </a:r>
          </a:p>
        </p:txBody>
      </p:sp>
      <p:grpSp>
        <p:nvGrpSpPr>
          <p:cNvPr id="2" name="Group 4"/>
          <p:cNvGrpSpPr>
            <a:grpSpLocks/>
          </p:cNvGrpSpPr>
          <p:nvPr/>
        </p:nvGrpSpPr>
        <p:grpSpPr bwMode="auto">
          <a:xfrm>
            <a:off x="1403350" y="3962400"/>
            <a:ext cx="6624638" cy="1876425"/>
            <a:chOff x="884" y="2792"/>
            <a:chExt cx="4173" cy="1182"/>
          </a:xfrm>
        </p:grpSpPr>
        <p:pic>
          <p:nvPicPr>
            <p:cNvPr id="35847" name="Picture 5" descr="dog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 y="2792"/>
              <a:ext cx="680"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8" name="Group 6"/>
            <p:cNvGrpSpPr>
              <a:grpSpLocks/>
            </p:cNvGrpSpPr>
            <p:nvPr/>
          </p:nvGrpSpPr>
          <p:grpSpPr bwMode="auto">
            <a:xfrm>
              <a:off x="884" y="3563"/>
              <a:ext cx="4173" cy="411"/>
              <a:chOff x="884" y="3521"/>
              <a:chExt cx="4173" cy="411"/>
            </a:xfrm>
          </p:grpSpPr>
          <p:sp>
            <p:nvSpPr>
              <p:cNvPr id="35849" name="Text Box 7"/>
              <p:cNvSpPr txBox="1">
                <a:spLocks noChangeArrowheads="1"/>
              </p:cNvSpPr>
              <p:nvPr/>
            </p:nvSpPr>
            <p:spPr bwMode="auto">
              <a:xfrm>
                <a:off x="1655" y="3566"/>
                <a:ext cx="633"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German</a:t>
                </a:r>
                <a:br>
                  <a:rPr lang="en-US" sz="1600" b="1" smtClean="0">
                    <a:solidFill>
                      <a:srgbClr val="000000"/>
                    </a:solidFill>
                    <a:latin typeface="ETH Light"/>
                  </a:rPr>
                </a:br>
                <a:r>
                  <a:rPr lang="en-US" sz="1600" b="1" smtClean="0">
                    <a:solidFill>
                      <a:srgbClr val="000000"/>
                    </a:solidFill>
                    <a:latin typeface="ETH Light"/>
                  </a:rPr>
                  <a:t>shepherd</a:t>
                </a:r>
                <a:endParaRPr lang="de-CH" sz="1600" b="1" smtClean="0">
                  <a:solidFill>
                    <a:srgbClr val="000000"/>
                  </a:solidFill>
                  <a:latin typeface="ETH Light"/>
                </a:endParaRPr>
              </a:p>
            </p:txBody>
          </p:sp>
          <p:sp>
            <p:nvSpPr>
              <p:cNvPr id="35850" name="Text Box 8"/>
              <p:cNvSpPr txBox="1">
                <a:spLocks noChangeArrowheads="1"/>
              </p:cNvSpPr>
              <p:nvPr/>
            </p:nvSpPr>
            <p:spPr bwMode="auto">
              <a:xfrm>
                <a:off x="3606" y="3566"/>
                <a:ext cx="50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animal</a:t>
                </a:r>
                <a:endParaRPr lang="de-CH" sz="1600" b="1" smtClean="0">
                  <a:solidFill>
                    <a:srgbClr val="000000"/>
                  </a:solidFill>
                  <a:latin typeface="ETH Light"/>
                </a:endParaRPr>
              </a:p>
            </p:txBody>
          </p:sp>
          <p:sp>
            <p:nvSpPr>
              <p:cNvPr id="35851" name="Text Box 9"/>
              <p:cNvSpPr txBox="1">
                <a:spLocks noChangeArrowheads="1"/>
              </p:cNvSpPr>
              <p:nvPr/>
            </p:nvSpPr>
            <p:spPr bwMode="auto">
              <a:xfrm>
                <a:off x="2744" y="3566"/>
                <a:ext cx="32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dog</a:t>
                </a:r>
                <a:endParaRPr lang="de-CH" sz="1600" b="1" smtClean="0">
                  <a:solidFill>
                    <a:srgbClr val="000000"/>
                  </a:solidFill>
                  <a:latin typeface="ETH Light"/>
                </a:endParaRPr>
              </a:p>
            </p:txBody>
          </p:sp>
          <p:sp>
            <p:nvSpPr>
              <p:cNvPr id="35852" name="Text Box 10"/>
              <p:cNvSpPr txBox="1">
                <a:spLocks noChangeArrowheads="1"/>
              </p:cNvSpPr>
              <p:nvPr/>
            </p:nvSpPr>
            <p:spPr bwMode="auto">
              <a:xfrm>
                <a:off x="4422" y="3566"/>
                <a:ext cx="430"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living</a:t>
                </a:r>
                <a:br>
                  <a:rPr lang="en-US" sz="1600" b="1" smtClean="0">
                    <a:solidFill>
                      <a:srgbClr val="000000"/>
                    </a:solidFill>
                    <a:latin typeface="ETH Light"/>
                  </a:rPr>
                </a:br>
                <a:r>
                  <a:rPr lang="en-US" sz="1600" b="1" smtClean="0">
                    <a:solidFill>
                      <a:srgbClr val="000000"/>
                    </a:solidFill>
                    <a:latin typeface="ETH Light"/>
                  </a:rPr>
                  <a:t>being</a:t>
                </a:r>
                <a:endParaRPr lang="de-CH" sz="1600" b="1" smtClean="0">
                  <a:solidFill>
                    <a:srgbClr val="000000"/>
                  </a:solidFill>
                  <a:latin typeface="ETH Light"/>
                </a:endParaRPr>
              </a:p>
            </p:txBody>
          </p:sp>
          <p:sp>
            <p:nvSpPr>
              <p:cNvPr id="35853" name="Text Box 11"/>
              <p:cNvSpPr txBox="1">
                <a:spLocks noChangeArrowheads="1"/>
              </p:cNvSpPr>
              <p:nvPr/>
            </p:nvSpPr>
            <p:spPr bwMode="auto">
              <a:xfrm>
                <a:off x="884" y="3566"/>
                <a:ext cx="46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“Fido”</a:t>
                </a:r>
                <a:endParaRPr lang="de-CH" sz="1600" b="1" smtClean="0">
                  <a:solidFill>
                    <a:srgbClr val="000000"/>
                  </a:solidFill>
                  <a:latin typeface="ETH Light"/>
                </a:endParaRPr>
              </a:p>
            </p:txBody>
          </p:sp>
          <p:sp>
            <p:nvSpPr>
              <p:cNvPr id="35854" name="Line 12"/>
              <p:cNvSpPr>
                <a:spLocks noChangeShapeType="1"/>
              </p:cNvSpPr>
              <p:nvPr/>
            </p:nvSpPr>
            <p:spPr bwMode="auto">
              <a:xfrm>
                <a:off x="884" y="3521"/>
                <a:ext cx="4173" cy="0"/>
              </a:xfrm>
              <a:prstGeom prst="line">
                <a:avLst/>
              </a:prstGeom>
              <a:noFill/>
              <a:ln w="19050" cap="sq">
                <a:solidFill>
                  <a:schemeClr val="bg2"/>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sp>
        <p:nvSpPr>
          <p:cNvPr id="15" name="Slide Number Placeholder 14"/>
          <p:cNvSpPr>
            <a:spLocks noGrp="1"/>
          </p:cNvSpPr>
          <p:nvPr>
            <p:ph type="sldNum" sz="quarter" idx="10"/>
          </p:nvPr>
        </p:nvSpPr>
        <p:spPr/>
        <p:txBody>
          <a:bodyPr/>
          <a:lstStyle/>
          <a:p>
            <a:pPr>
              <a:defRPr/>
            </a:pPr>
            <a:fld id="{D9DA12C1-82C7-4F47-AEB8-D71ACCFA7ECC}" type="slidenum">
              <a:rPr lang="de-DE" smtClean="0"/>
              <a:pPr>
                <a:defRPr/>
              </a:pPr>
              <a:t>33</a:t>
            </a:fld>
            <a:endParaRPr lang="de-DE"/>
          </a:p>
        </p:txBody>
      </p:sp>
    </p:spTree>
    <p:extLst>
      <p:ext uri="{BB962C8B-B14F-4D97-AF65-F5344CB8AC3E}">
        <p14:creationId xmlns:p14="http://schemas.microsoft.com/office/powerpoint/2010/main" val="27251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6868" name="Rectangle 2"/>
          <p:cNvSpPr>
            <a:spLocks noChangeArrowheads="1"/>
          </p:cNvSpPr>
          <p:nvPr/>
        </p:nvSpPr>
        <p:spPr bwMode="auto">
          <a:xfrm>
            <a:off x="6227763" y="0"/>
            <a:ext cx="2916237" cy="2205038"/>
          </a:xfrm>
          <a:prstGeom prst="rect">
            <a:avLst/>
          </a:prstGeom>
          <a:solidFill>
            <a:schemeClr val="tx1"/>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6869" name="Rectangle 3"/>
          <p:cNvSpPr>
            <a:spLocks noGrp="1" noChangeArrowheads="1"/>
          </p:cNvSpPr>
          <p:nvPr>
            <p:ph type="title" idx="4294967295"/>
          </p:nvPr>
        </p:nvSpPr>
        <p:spPr/>
        <p:txBody>
          <a:bodyPr/>
          <a:lstStyle/>
          <a:p>
            <a:r>
              <a:rPr lang="en-US" smtClean="0"/>
              <a:t>Visual Object Categories</a:t>
            </a:r>
          </a:p>
        </p:txBody>
      </p:sp>
      <p:sp>
        <p:nvSpPr>
          <p:cNvPr id="36870" name="Rectangle 4"/>
          <p:cNvSpPr>
            <a:spLocks noGrp="1" noChangeArrowheads="1"/>
          </p:cNvSpPr>
          <p:nvPr>
            <p:ph type="body" idx="4294967295"/>
          </p:nvPr>
        </p:nvSpPr>
        <p:spPr>
          <a:xfrm>
            <a:off x="457200" y="1484313"/>
            <a:ext cx="8686800" cy="4495800"/>
          </a:xfrm>
        </p:spPr>
        <p:txBody>
          <a:bodyPr/>
          <a:lstStyle/>
          <a:p>
            <a:r>
              <a:rPr lang="en-US" dirty="0" smtClean="0"/>
              <a:t>Basic Level Categories in human categorization </a:t>
            </a:r>
            <a:br>
              <a:rPr lang="en-US" dirty="0" smtClean="0"/>
            </a:br>
            <a:r>
              <a:rPr lang="en-US" sz="2000" dirty="0" smtClean="0"/>
              <a:t>[</a:t>
            </a:r>
            <a:r>
              <a:rPr lang="en-US" sz="2000" dirty="0" err="1" smtClean="0"/>
              <a:t>Rosch</a:t>
            </a:r>
            <a:r>
              <a:rPr lang="en-US" sz="2000" dirty="0" smtClean="0"/>
              <a:t> 76, </a:t>
            </a:r>
            <a:r>
              <a:rPr lang="en-US" sz="2000" dirty="0" err="1" smtClean="0"/>
              <a:t>Lakoff</a:t>
            </a:r>
            <a:r>
              <a:rPr lang="en-US" sz="2000" dirty="0" smtClean="0"/>
              <a:t> 87]</a:t>
            </a:r>
            <a:endParaRPr lang="en-US" dirty="0" smtClean="0"/>
          </a:p>
          <a:p>
            <a:pPr lvl="1"/>
            <a:r>
              <a:rPr lang="en-US" dirty="0" smtClean="0"/>
              <a:t>The highest level at which category members have similar perceived shape</a:t>
            </a:r>
          </a:p>
          <a:p>
            <a:pPr lvl="1"/>
            <a:r>
              <a:rPr lang="en-US" dirty="0" smtClean="0"/>
              <a:t>The highest level at which a single mental image reflects the entire category</a:t>
            </a:r>
          </a:p>
          <a:p>
            <a:pPr lvl="1"/>
            <a:r>
              <a:rPr lang="en-US" dirty="0" smtClean="0"/>
              <a:t>The level at which human subjects are usually fastest at identifying category members</a:t>
            </a:r>
          </a:p>
          <a:p>
            <a:pPr lvl="1"/>
            <a:r>
              <a:rPr lang="en-US" dirty="0" smtClean="0"/>
              <a:t>The first level named and understood by children </a:t>
            </a:r>
          </a:p>
          <a:p>
            <a:pPr lvl="1"/>
            <a:r>
              <a:rPr lang="en-US" dirty="0" smtClean="0"/>
              <a:t>The highest level at which a person uses similar motor actions for interaction with category members</a:t>
            </a:r>
          </a:p>
        </p:txBody>
      </p:sp>
      <p:sp>
        <p:nvSpPr>
          <p:cNvPr id="7" name="Slide Number Placeholder 6"/>
          <p:cNvSpPr>
            <a:spLocks noGrp="1"/>
          </p:cNvSpPr>
          <p:nvPr>
            <p:ph type="sldNum" sz="quarter" idx="10"/>
          </p:nvPr>
        </p:nvSpPr>
        <p:spPr/>
        <p:txBody>
          <a:bodyPr/>
          <a:lstStyle/>
          <a:p>
            <a:pPr>
              <a:defRPr/>
            </a:pPr>
            <a:fld id="{D9DA12C1-82C7-4F47-AEB8-D71ACCFA7ECC}" type="slidenum">
              <a:rPr lang="de-DE" smtClean="0"/>
              <a:pPr>
                <a:defRPr/>
              </a:pPr>
              <a:t>34</a:t>
            </a:fld>
            <a:endParaRPr lang="de-DE"/>
          </a:p>
        </p:txBody>
      </p:sp>
    </p:spTree>
    <p:extLst>
      <p:ext uri="{BB962C8B-B14F-4D97-AF65-F5344CB8AC3E}">
        <p14:creationId xmlns:p14="http://schemas.microsoft.com/office/powerpoint/2010/main" val="30518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7892" name="Rectangle 2"/>
          <p:cNvSpPr>
            <a:spLocks noGrp="1" noChangeArrowheads="1"/>
          </p:cNvSpPr>
          <p:nvPr>
            <p:ph type="title" idx="4294967295"/>
          </p:nvPr>
        </p:nvSpPr>
        <p:spPr/>
        <p:txBody>
          <a:bodyPr/>
          <a:lstStyle/>
          <a:p>
            <a:r>
              <a:rPr lang="en-US" smtClean="0"/>
              <a:t>Visual Object Categories</a:t>
            </a:r>
          </a:p>
        </p:txBody>
      </p:sp>
      <p:sp>
        <p:nvSpPr>
          <p:cNvPr id="720900" name="Rectangle 3"/>
          <p:cNvSpPr>
            <a:spLocks noGrp="1" noChangeArrowheads="1"/>
          </p:cNvSpPr>
          <p:nvPr>
            <p:ph type="body" idx="4294967295"/>
          </p:nvPr>
        </p:nvSpPr>
        <p:spPr/>
        <p:txBody>
          <a:bodyPr/>
          <a:lstStyle/>
          <a:p>
            <a:r>
              <a:rPr lang="en-US" dirty="0" smtClean="0"/>
              <a:t>Basic-level categories in humans seem to be defined predominantly visually.</a:t>
            </a:r>
          </a:p>
          <a:p>
            <a:r>
              <a:rPr lang="en-US" dirty="0" smtClean="0"/>
              <a:t>There is evidence that humans (usually)</a:t>
            </a:r>
            <a:br>
              <a:rPr lang="en-US" dirty="0" smtClean="0"/>
            </a:br>
            <a:r>
              <a:rPr lang="en-US" dirty="0" smtClean="0"/>
              <a:t> start with basic-level categorization </a:t>
            </a:r>
            <a:br>
              <a:rPr lang="en-US" dirty="0" smtClean="0"/>
            </a:br>
            <a:r>
              <a:rPr lang="en-US" i="1" dirty="0" smtClean="0"/>
              <a:t>before</a:t>
            </a:r>
            <a:r>
              <a:rPr lang="en-US" dirty="0" smtClean="0"/>
              <a:t> doing identification.</a:t>
            </a:r>
          </a:p>
        </p:txBody>
      </p:sp>
      <p:sp>
        <p:nvSpPr>
          <p:cNvPr id="3789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Basic level</a:t>
            </a:r>
          </a:p>
        </p:txBody>
      </p:sp>
      <p:sp>
        <p:nvSpPr>
          <p:cNvPr id="37895" name="Text Box 5"/>
          <p:cNvSpPr txBox="1">
            <a:spLocks noChangeArrowheads="1"/>
          </p:cNvSpPr>
          <p:nvPr/>
        </p:nvSpPr>
        <p:spPr bwMode="auto">
          <a:xfrm>
            <a:off x="5173663" y="6021388"/>
            <a:ext cx="12985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Individual </a:t>
            </a:r>
            <a:br>
              <a:rPr lang="en-US" b="1" smtClean="0">
                <a:solidFill>
                  <a:srgbClr val="000099"/>
                </a:solidFill>
                <a:latin typeface="Trebuchet MS" pitchFamily="34" charset="0"/>
              </a:rPr>
            </a:br>
            <a:r>
              <a:rPr lang="en-US" b="1" smtClean="0">
                <a:solidFill>
                  <a:srgbClr val="000099"/>
                </a:solidFill>
                <a:latin typeface="Trebuchet MS" pitchFamily="34" charset="0"/>
              </a:rPr>
              <a:t>level</a:t>
            </a:r>
          </a:p>
        </p:txBody>
      </p:sp>
      <p:sp>
        <p:nvSpPr>
          <p:cNvPr id="37896" name="Text Box 6"/>
          <p:cNvSpPr txBox="1">
            <a:spLocks noChangeArrowheads="1"/>
          </p:cNvSpPr>
          <p:nvPr/>
        </p:nvSpPr>
        <p:spPr bwMode="auto">
          <a:xfrm>
            <a:off x="5980113" y="3360738"/>
            <a:ext cx="11477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Abstract </a:t>
            </a:r>
            <a:br>
              <a:rPr lang="en-US" b="1" smtClean="0">
                <a:solidFill>
                  <a:srgbClr val="000099"/>
                </a:solidFill>
                <a:latin typeface="Trebuchet MS" pitchFamily="34" charset="0"/>
              </a:rPr>
            </a:br>
            <a:r>
              <a:rPr lang="en-US" b="1" smtClean="0">
                <a:solidFill>
                  <a:srgbClr val="000099"/>
                </a:solidFill>
                <a:latin typeface="Trebuchet MS" pitchFamily="34" charset="0"/>
              </a:rPr>
              <a:t>levels</a:t>
            </a:r>
          </a:p>
        </p:txBody>
      </p:sp>
      <p:grpSp>
        <p:nvGrpSpPr>
          <p:cNvPr id="37897" name="Group 7"/>
          <p:cNvGrpSpPr>
            <a:grpSpLocks/>
          </p:cNvGrpSpPr>
          <p:nvPr/>
        </p:nvGrpSpPr>
        <p:grpSpPr bwMode="auto">
          <a:xfrm>
            <a:off x="7019925" y="6070600"/>
            <a:ext cx="900113" cy="466725"/>
            <a:chOff x="4422" y="3824"/>
            <a:chExt cx="567" cy="294"/>
          </a:xfrm>
        </p:grpSpPr>
        <p:sp>
          <p:nvSpPr>
            <p:cNvPr id="37942" name="Text Box 8"/>
            <p:cNvSpPr txBox="1">
              <a:spLocks noChangeArrowheads="1"/>
            </p:cNvSpPr>
            <p:nvPr/>
          </p:nvSpPr>
          <p:spPr bwMode="auto">
            <a:xfrm>
              <a:off x="4434" y="3855"/>
              <a:ext cx="54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mtClean="0">
                  <a:solidFill>
                    <a:srgbClr val="000000"/>
                  </a:solidFill>
                  <a:latin typeface="Trebuchet MS" pitchFamily="34" charset="0"/>
                </a:rPr>
                <a:t>“Fido”</a:t>
              </a:r>
            </a:p>
          </p:txBody>
        </p:sp>
        <p:sp>
          <p:nvSpPr>
            <p:cNvPr id="37943" name="Oval 9"/>
            <p:cNvSpPr>
              <a:spLocks noChangeArrowheads="1"/>
            </p:cNvSpPr>
            <p:nvPr/>
          </p:nvSpPr>
          <p:spPr bwMode="auto">
            <a:xfrm>
              <a:off x="4422" y="3824"/>
              <a:ext cx="567"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8" name="Group 10"/>
          <p:cNvGrpSpPr>
            <a:grpSpLocks/>
          </p:cNvGrpSpPr>
          <p:nvPr/>
        </p:nvGrpSpPr>
        <p:grpSpPr bwMode="auto">
          <a:xfrm>
            <a:off x="7019925" y="4691063"/>
            <a:ext cx="612775" cy="466725"/>
            <a:chOff x="4422" y="3249"/>
            <a:chExt cx="386" cy="294"/>
          </a:xfrm>
        </p:grpSpPr>
        <p:sp>
          <p:nvSpPr>
            <p:cNvPr id="37940" name="Text Box 11"/>
            <p:cNvSpPr txBox="1">
              <a:spLocks noChangeArrowheads="1"/>
            </p:cNvSpPr>
            <p:nvPr/>
          </p:nvSpPr>
          <p:spPr bwMode="auto">
            <a:xfrm>
              <a:off x="4455" y="3295"/>
              <a:ext cx="32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dog</a:t>
              </a:r>
            </a:p>
          </p:txBody>
        </p:sp>
        <p:sp>
          <p:nvSpPr>
            <p:cNvPr id="37941" name="Oval 1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9" name="Group 13"/>
          <p:cNvGrpSpPr>
            <a:grpSpLocks/>
          </p:cNvGrpSpPr>
          <p:nvPr/>
        </p:nvGrpSpPr>
        <p:grpSpPr bwMode="auto">
          <a:xfrm>
            <a:off x="7993063" y="2997200"/>
            <a:ext cx="900112" cy="466725"/>
            <a:chOff x="4500" y="2546"/>
            <a:chExt cx="567" cy="294"/>
          </a:xfrm>
        </p:grpSpPr>
        <p:sp>
          <p:nvSpPr>
            <p:cNvPr id="37938" name="Text Box 14"/>
            <p:cNvSpPr txBox="1">
              <a:spLocks noChangeArrowheads="1"/>
            </p:cNvSpPr>
            <p:nvPr/>
          </p:nvSpPr>
          <p:spPr bwMode="auto">
            <a:xfrm>
              <a:off x="4533" y="2593"/>
              <a:ext cx="501"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animal</a:t>
              </a:r>
            </a:p>
          </p:txBody>
        </p:sp>
        <p:sp>
          <p:nvSpPr>
            <p:cNvPr id="37939" name="Oval 15"/>
            <p:cNvSpPr>
              <a:spLocks noChangeArrowheads="1"/>
            </p:cNvSpPr>
            <p:nvPr/>
          </p:nvSpPr>
          <p:spPr bwMode="auto">
            <a:xfrm>
              <a:off x="4500" y="2546"/>
              <a:ext cx="567"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0" name="Group 16"/>
          <p:cNvGrpSpPr>
            <a:grpSpLocks/>
          </p:cNvGrpSpPr>
          <p:nvPr/>
        </p:nvGrpSpPr>
        <p:grpSpPr bwMode="auto">
          <a:xfrm>
            <a:off x="7596188" y="3824288"/>
            <a:ext cx="1368425" cy="466725"/>
            <a:chOff x="4377" y="2795"/>
            <a:chExt cx="862" cy="294"/>
          </a:xfrm>
        </p:grpSpPr>
        <p:sp>
          <p:nvSpPr>
            <p:cNvPr id="37936" name="Text Box 17"/>
            <p:cNvSpPr txBox="1">
              <a:spLocks noChangeArrowheads="1"/>
            </p:cNvSpPr>
            <p:nvPr/>
          </p:nvSpPr>
          <p:spPr bwMode="auto">
            <a:xfrm>
              <a:off x="4444" y="2841"/>
              <a:ext cx="7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quadruped</a:t>
              </a:r>
            </a:p>
          </p:txBody>
        </p:sp>
        <p:sp>
          <p:nvSpPr>
            <p:cNvPr id="37937" name="Oval 18"/>
            <p:cNvSpPr>
              <a:spLocks noChangeArrowheads="1"/>
            </p:cNvSpPr>
            <p:nvPr/>
          </p:nvSpPr>
          <p:spPr bwMode="auto">
            <a:xfrm>
              <a:off x="4377" y="2795"/>
              <a:ext cx="862"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1" name="Group 19"/>
          <p:cNvGrpSpPr>
            <a:grpSpLocks/>
          </p:cNvGrpSpPr>
          <p:nvPr/>
        </p:nvGrpSpPr>
        <p:grpSpPr bwMode="auto">
          <a:xfrm>
            <a:off x="6372225" y="5381625"/>
            <a:ext cx="1079500" cy="581025"/>
            <a:chOff x="4014" y="3390"/>
            <a:chExt cx="771" cy="366"/>
          </a:xfrm>
        </p:grpSpPr>
        <p:sp>
          <p:nvSpPr>
            <p:cNvPr id="37934" name="Text Box 20"/>
            <p:cNvSpPr txBox="1">
              <a:spLocks noChangeArrowheads="1"/>
            </p:cNvSpPr>
            <p:nvPr/>
          </p:nvSpPr>
          <p:spPr bwMode="auto">
            <a:xfrm>
              <a:off x="4038" y="3390"/>
              <a:ext cx="725"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German</a:t>
              </a:r>
              <a:br>
                <a:rPr lang="en-US" sz="1600" smtClean="0">
                  <a:solidFill>
                    <a:srgbClr val="000000"/>
                  </a:solidFill>
                  <a:latin typeface="Trebuchet MS" pitchFamily="34" charset="0"/>
                </a:rPr>
              </a:br>
              <a:r>
                <a:rPr lang="en-US" sz="1600" smtClean="0">
                  <a:solidFill>
                    <a:srgbClr val="000000"/>
                  </a:solidFill>
                  <a:latin typeface="Trebuchet MS" pitchFamily="34" charset="0"/>
                </a:rPr>
                <a:t>shepherd</a:t>
              </a:r>
            </a:p>
          </p:txBody>
        </p:sp>
        <p:sp>
          <p:nvSpPr>
            <p:cNvPr id="37935" name="Oval 21"/>
            <p:cNvSpPr>
              <a:spLocks noChangeArrowheads="1"/>
            </p:cNvSpPr>
            <p:nvPr/>
          </p:nvSpPr>
          <p:spPr bwMode="auto">
            <a:xfrm>
              <a:off x="4014" y="3390"/>
              <a:ext cx="771" cy="365"/>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2" name="AutoShape 22"/>
          <p:cNvCxnSpPr>
            <a:cxnSpLocks noChangeShapeType="1"/>
            <a:stCxn id="37939" idx="4"/>
            <a:endCxn id="37937" idx="0"/>
          </p:cNvCxnSpPr>
          <p:nvPr/>
        </p:nvCxnSpPr>
        <p:spPr bwMode="auto">
          <a:xfrm flipH="1">
            <a:off x="8280400" y="3463925"/>
            <a:ext cx="163513" cy="360363"/>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3" name="AutoShape 23"/>
          <p:cNvCxnSpPr>
            <a:cxnSpLocks noChangeShapeType="1"/>
            <a:stCxn id="37937" idx="4"/>
            <a:endCxn id="37941" idx="0"/>
          </p:cNvCxnSpPr>
          <p:nvPr/>
        </p:nvCxnSpPr>
        <p:spPr bwMode="auto">
          <a:xfrm flipH="1">
            <a:off x="7326313" y="4291013"/>
            <a:ext cx="954087"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4" name="AutoShape 24"/>
          <p:cNvCxnSpPr>
            <a:cxnSpLocks noChangeShapeType="1"/>
            <a:stCxn id="37935" idx="4"/>
            <a:endCxn id="37943" idx="0"/>
          </p:cNvCxnSpPr>
          <p:nvPr/>
        </p:nvCxnSpPr>
        <p:spPr bwMode="auto">
          <a:xfrm>
            <a:off x="6911975" y="5961063"/>
            <a:ext cx="558800" cy="10953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5" name="AutoShape 25"/>
          <p:cNvCxnSpPr>
            <a:cxnSpLocks noChangeShapeType="1"/>
            <a:stCxn id="37941" idx="4"/>
            <a:endCxn id="37935" idx="0"/>
          </p:cNvCxnSpPr>
          <p:nvPr/>
        </p:nvCxnSpPr>
        <p:spPr bwMode="auto">
          <a:xfrm flipH="1">
            <a:off x="6911975" y="5157788"/>
            <a:ext cx="414338" cy="22383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37906" name="Group 26"/>
          <p:cNvGrpSpPr>
            <a:grpSpLocks/>
          </p:cNvGrpSpPr>
          <p:nvPr/>
        </p:nvGrpSpPr>
        <p:grpSpPr bwMode="auto">
          <a:xfrm>
            <a:off x="7637463" y="5373688"/>
            <a:ext cx="1108075" cy="574675"/>
            <a:chOff x="4808" y="3271"/>
            <a:chExt cx="818" cy="453"/>
          </a:xfrm>
        </p:grpSpPr>
        <p:sp>
          <p:nvSpPr>
            <p:cNvPr id="37932" name="Text Box 27"/>
            <p:cNvSpPr txBox="1">
              <a:spLocks noChangeArrowheads="1"/>
            </p:cNvSpPr>
            <p:nvPr/>
          </p:nvSpPr>
          <p:spPr bwMode="auto">
            <a:xfrm>
              <a:off x="4808" y="3365"/>
              <a:ext cx="818"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Doberman</a:t>
              </a:r>
            </a:p>
          </p:txBody>
        </p:sp>
        <p:sp>
          <p:nvSpPr>
            <p:cNvPr id="37933" name="Oval 28"/>
            <p:cNvSpPr>
              <a:spLocks noChangeArrowheads="1"/>
            </p:cNvSpPr>
            <p:nvPr/>
          </p:nvSpPr>
          <p:spPr bwMode="auto">
            <a:xfrm>
              <a:off x="4830" y="3271"/>
              <a:ext cx="771" cy="453"/>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7" name="AutoShape 29"/>
          <p:cNvCxnSpPr>
            <a:cxnSpLocks noChangeShapeType="1"/>
            <a:stCxn id="37941" idx="4"/>
            <a:endCxn id="37933" idx="0"/>
          </p:cNvCxnSpPr>
          <p:nvPr/>
        </p:nvCxnSpPr>
        <p:spPr bwMode="auto">
          <a:xfrm>
            <a:off x="7326313" y="5157788"/>
            <a:ext cx="863600" cy="21590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37908" name="Group 30"/>
          <p:cNvGrpSpPr>
            <a:grpSpLocks/>
          </p:cNvGrpSpPr>
          <p:nvPr/>
        </p:nvGrpSpPr>
        <p:grpSpPr bwMode="auto">
          <a:xfrm>
            <a:off x="7702550" y="4691063"/>
            <a:ext cx="612775" cy="466725"/>
            <a:chOff x="4422" y="3249"/>
            <a:chExt cx="386" cy="294"/>
          </a:xfrm>
        </p:grpSpPr>
        <p:sp>
          <p:nvSpPr>
            <p:cNvPr id="37930" name="Text Box 31"/>
            <p:cNvSpPr txBox="1">
              <a:spLocks noChangeArrowheads="1"/>
            </p:cNvSpPr>
            <p:nvPr/>
          </p:nvSpPr>
          <p:spPr bwMode="auto">
            <a:xfrm>
              <a:off x="4467" y="3295"/>
              <a:ext cx="29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cat</a:t>
              </a:r>
            </a:p>
          </p:txBody>
        </p:sp>
        <p:sp>
          <p:nvSpPr>
            <p:cNvPr id="37931" name="Oval 3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9" name="Group 33"/>
          <p:cNvGrpSpPr>
            <a:grpSpLocks/>
          </p:cNvGrpSpPr>
          <p:nvPr/>
        </p:nvGrpSpPr>
        <p:grpSpPr bwMode="auto">
          <a:xfrm>
            <a:off x="8388350" y="4691063"/>
            <a:ext cx="612775" cy="466725"/>
            <a:chOff x="4422" y="3249"/>
            <a:chExt cx="386" cy="294"/>
          </a:xfrm>
        </p:grpSpPr>
        <p:sp>
          <p:nvSpPr>
            <p:cNvPr id="37928" name="Text Box 34"/>
            <p:cNvSpPr txBox="1">
              <a:spLocks noChangeArrowheads="1"/>
            </p:cNvSpPr>
            <p:nvPr/>
          </p:nvSpPr>
          <p:spPr bwMode="auto">
            <a:xfrm>
              <a:off x="4445" y="3295"/>
              <a:ext cx="34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cow</a:t>
              </a:r>
            </a:p>
          </p:txBody>
        </p:sp>
        <p:sp>
          <p:nvSpPr>
            <p:cNvPr id="37929" name="Oval 35"/>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10" name="AutoShape 36"/>
          <p:cNvCxnSpPr>
            <a:cxnSpLocks noChangeShapeType="1"/>
            <a:stCxn id="37937" idx="4"/>
            <a:endCxn id="37931" idx="0"/>
          </p:cNvCxnSpPr>
          <p:nvPr/>
        </p:nvCxnSpPr>
        <p:spPr bwMode="auto">
          <a:xfrm flipH="1">
            <a:off x="8008938" y="4291013"/>
            <a:ext cx="271462"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1" name="AutoShape 37"/>
          <p:cNvCxnSpPr>
            <a:cxnSpLocks noChangeShapeType="1"/>
            <a:stCxn id="37937" idx="4"/>
            <a:endCxn id="37929" idx="0"/>
          </p:cNvCxnSpPr>
          <p:nvPr/>
        </p:nvCxnSpPr>
        <p:spPr bwMode="auto">
          <a:xfrm>
            <a:off x="8280400" y="4291013"/>
            <a:ext cx="414338"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2" name="AutoShape 38"/>
          <p:cNvCxnSpPr>
            <a:cxnSpLocks noChangeShapeType="1"/>
            <a:stCxn id="37935" idx="4"/>
          </p:cNvCxnSpPr>
          <p:nvPr/>
        </p:nvCxnSpPr>
        <p:spPr bwMode="auto">
          <a:xfrm flipH="1">
            <a:off x="6696075" y="5961063"/>
            <a:ext cx="215900" cy="2047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3" name="AutoShape 39"/>
          <p:cNvCxnSpPr>
            <a:cxnSpLocks noChangeShapeType="1"/>
            <a:stCxn id="37935" idx="4"/>
          </p:cNvCxnSpPr>
          <p:nvPr/>
        </p:nvCxnSpPr>
        <p:spPr bwMode="auto">
          <a:xfrm>
            <a:off x="6911975" y="5961063"/>
            <a:ext cx="0" cy="27622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4" name="AutoShape 40"/>
          <p:cNvCxnSpPr>
            <a:cxnSpLocks noChangeShapeType="1"/>
            <a:stCxn id="37939" idx="4"/>
          </p:cNvCxnSpPr>
          <p:nvPr/>
        </p:nvCxnSpPr>
        <p:spPr bwMode="auto">
          <a:xfrm flipH="1">
            <a:off x="8027988" y="3463925"/>
            <a:ext cx="415925" cy="25717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5" name="AutoShape 41"/>
          <p:cNvCxnSpPr>
            <a:cxnSpLocks noChangeShapeType="1"/>
            <a:stCxn id="37939" idx="4"/>
          </p:cNvCxnSpPr>
          <p:nvPr/>
        </p:nvCxnSpPr>
        <p:spPr bwMode="auto">
          <a:xfrm>
            <a:off x="8443913" y="3463925"/>
            <a:ext cx="465137" cy="312738"/>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6" name="AutoShape 42"/>
          <p:cNvCxnSpPr>
            <a:cxnSpLocks noChangeShapeType="1"/>
            <a:stCxn id="37937" idx="4"/>
          </p:cNvCxnSpPr>
          <p:nvPr/>
        </p:nvCxnSpPr>
        <p:spPr bwMode="auto">
          <a:xfrm>
            <a:off x="8280400" y="4291013"/>
            <a:ext cx="666750" cy="21272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sp>
        <p:nvSpPr>
          <p:cNvPr id="37917"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cxnSp>
        <p:nvCxnSpPr>
          <p:cNvPr id="37918" name="AutoShape 44"/>
          <p:cNvCxnSpPr>
            <a:cxnSpLocks noChangeShapeType="1"/>
            <a:stCxn id="37933" idx="4"/>
          </p:cNvCxnSpPr>
          <p:nvPr/>
        </p:nvCxnSpPr>
        <p:spPr bwMode="auto">
          <a:xfrm>
            <a:off x="8189913" y="5948363"/>
            <a:ext cx="377825" cy="2174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9" name="AutoShape 45"/>
          <p:cNvCxnSpPr>
            <a:cxnSpLocks noChangeShapeType="1"/>
            <a:stCxn id="37933" idx="4"/>
          </p:cNvCxnSpPr>
          <p:nvPr/>
        </p:nvCxnSpPr>
        <p:spPr bwMode="auto">
          <a:xfrm>
            <a:off x="8189913" y="5948363"/>
            <a:ext cx="90487" cy="2174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20" name="AutoShape 46"/>
          <p:cNvCxnSpPr>
            <a:cxnSpLocks noChangeShapeType="1"/>
            <a:stCxn id="37933" idx="4"/>
          </p:cNvCxnSpPr>
          <p:nvPr/>
        </p:nvCxnSpPr>
        <p:spPr bwMode="auto">
          <a:xfrm flipH="1">
            <a:off x="8045450" y="5948363"/>
            <a:ext cx="144463" cy="182562"/>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21" name="AutoShape 47"/>
          <p:cNvCxnSpPr>
            <a:cxnSpLocks noChangeShapeType="1"/>
            <a:endCxn id="37939" idx="0"/>
          </p:cNvCxnSpPr>
          <p:nvPr/>
        </p:nvCxnSpPr>
        <p:spPr bwMode="auto">
          <a:xfrm flipH="1">
            <a:off x="8443913" y="2636838"/>
            <a:ext cx="179387" cy="360362"/>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sp>
        <p:nvSpPr>
          <p:cNvPr id="3792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56" name="Slide Number Placeholder 55"/>
          <p:cNvSpPr>
            <a:spLocks noGrp="1"/>
          </p:cNvSpPr>
          <p:nvPr>
            <p:ph type="sldNum" sz="quarter" idx="10"/>
          </p:nvPr>
        </p:nvSpPr>
        <p:spPr/>
        <p:txBody>
          <a:bodyPr/>
          <a:lstStyle/>
          <a:p>
            <a:pPr>
              <a:defRPr/>
            </a:pPr>
            <a:fld id="{D9DA12C1-82C7-4F47-AEB8-D71ACCFA7ECC}" type="slidenum">
              <a:rPr lang="de-DE" smtClean="0"/>
              <a:pPr>
                <a:defRPr/>
              </a:pPr>
              <a:t>35</a:t>
            </a:fld>
            <a:endParaRPr lang="de-DE"/>
          </a:p>
        </p:txBody>
      </p:sp>
    </p:spTree>
    <p:extLst>
      <p:ext uri="{BB962C8B-B14F-4D97-AF65-F5344CB8AC3E}">
        <p14:creationId xmlns:p14="http://schemas.microsoft.com/office/powerpoint/2010/main" val="29776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09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274638"/>
            <a:ext cx="8229600" cy="563562"/>
          </a:xfrm>
        </p:spPr>
        <p:txBody>
          <a:bodyPr/>
          <a:lstStyle/>
          <a:p>
            <a:pPr eaLnBrk="1" hangingPunct="1"/>
            <a:r>
              <a:rPr lang="en-US" sz="3200" smtClean="0"/>
              <a:t>How many object categories are there?</a:t>
            </a:r>
          </a:p>
        </p:txBody>
      </p:sp>
      <p:pic>
        <p:nvPicPr>
          <p:cNvPr id="38915" name="Picture 3" descr="dictionary-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066800" y="1143000"/>
            <a:ext cx="66675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4" descr="mag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57600"/>
            <a:ext cx="2362200" cy="224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WordArt 5"/>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38918" name="Text Box 6"/>
          <p:cNvSpPr txBox="1">
            <a:spLocks noChangeArrowheads="1"/>
          </p:cNvSpPr>
          <p:nvPr/>
        </p:nvSpPr>
        <p:spPr bwMode="auto">
          <a:xfrm>
            <a:off x="7207250" y="6400800"/>
            <a:ext cx="1860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rgbClr val="000000"/>
                </a:solidFill>
              </a:rPr>
              <a:t>Biederman 1987</a:t>
            </a:r>
          </a:p>
        </p:txBody>
      </p:sp>
      <p:sp>
        <p:nvSpPr>
          <p:cNvPr id="38919" name="Text Box 6"/>
          <p:cNvSpPr txBox="1">
            <a:spLocks noChangeArrowheads="1"/>
          </p:cNvSpPr>
          <p:nvPr/>
        </p:nvSpPr>
        <p:spPr bwMode="auto">
          <a:xfrm>
            <a:off x="2514600"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8" name="Slide Number Placeholder 7"/>
          <p:cNvSpPr>
            <a:spLocks noGrp="1"/>
          </p:cNvSpPr>
          <p:nvPr>
            <p:ph type="sldNum" sz="quarter" idx="12"/>
          </p:nvPr>
        </p:nvSpPr>
        <p:spPr/>
        <p:txBody>
          <a:bodyPr/>
          <a:lstStyle/>
          <a:p>
            <a:pPr>
              <a:defRPr/>
            </a:pPr>
            <a:fld id="{AE2ED7E6-2824-4DBE-BF83-6DD81F4FDD2C}" type="slidenum">
              <a:rPr lang="en-US" smtClean="0"/>
              <a:pPr>
                <a:defRPr/>
              </a:pPr>
              <a:t>36</a:t>
            </a:fld>
            <a:endParaRPr lang="en-US"/>
          </a:p>
        </p:txBody>
      </p:sp>
    </p:spTree>
    <p:extLst>
      <p:ext uri="{BB962C8B-B14F-4D97-AF65-F5344CB8AC3E}">
        <p14:creationId xmlns:p14="http://schemas.microsoft.com/office/powerpoint/2010/main" val="31781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b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39940"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5" name="Slide Number Placeholder 4"/>
          <p:cNvSpPr>
            <a:spLocks noGrp="1"/>
          </p:cNvSpPr>
          <p:nvPr>
            <p:ph type="sldNum" sz="quarter" idx="12"/>
          </p:nvPr>
        </p:nvSpPr>
        <p:spPr/>
        <p:txBody>
          <a:bodyPr/>
          <a:lstStyle/>
          <a:p>
            <a:pPr>
              <a:defRPr/>
            </a:pPr>
            <a:fld id="{AE2ED7E6-2824-4DBE-BF83-6DD81F4FDD2C}" type="slidenum">
              <a:rPr lang="en-US" smtClean="0"/>
              <a:pPr>
                <a:defRPr/>
              </a:pPr>
              <a:t>37</a:t>
            </a:fld>
            <a:endParaRPr lang="en-US"/>
          </a:p>
        </p:txBody>
      </p:sp>
    </p:spTree>
    <p:extLst>
      <p:ext uri="{BB962C8B-B14F-4D97-AF65-F5344CB8AC3E}">
        <p14:creationId xmlns:p14="http://schemas.microsoft.com/office/powerpoint/2010/main" val="4226660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0964" name="Rectangle 2"/>
          <p:cNvSpPr>
            <a:spLocks noGrp="1" noChangeArrowheads="1"/>
          </p:cNvSpPr>
          <p:nvPr>
            <p:ph type="title" idx="4294967295"/>
          </p:nvPr>
        </p:nvSpPr>
        <p:spPr/>
        <p:txBody>
          <a:bodyPr/>
          <a:lstStyle/>
          <a:p>
            <a:r>
              <a:rPr lang="en-US" smtClean="0"/>
              <a:t>Other Types of Categories</a:t>
            </a:r>
          </a:p>
        </p:txBody>
      </p:sp>
      <p:sp>
        <p:nvSpPr>
          <p:cNvPr id="40965" name="Rectangle 3"/>
          <p:cNvSpPr>
            <a:spLocks noGrp="1" noChangeArrowheads="1"/>
          </p:cNvSpPr>
          <p:nvPr>
            <p:ph type="body" idx="4294967295"/>
          </p:nvPr>
        </p:nvSpPr>
        <p:spPr/>
        <p:txBody>
          <a:bodyPr/>
          <a:lstStyle/>
          <a:p>
            <a:r>
              <a:rPr lang="en-US" smtClean="0"/>
              <a:t>Functional Categories</a:t>
            </a:r>
          </a:p>
          <a:p>
            <a:pPr lvl="1"/>
            <a:r>
              <a:rPr lang="en-US" smtClean="0"/>
              <a:t>e.g. chairs = </a:t>
            </a:r>
            <a:r>
              <a:rPr lang="en-US" i="1" smtClean="0"/>
              <a:t>“something you can sit on”</a:t>
            </a:r>
          </a:p>
        </p:txBody>
      </p:sp>
      <p:pic>
        <p:nvPicPr>
          <p:cNvPr id="40966" name="Picture 4" descr="cha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068638"/>
            <a:ext cx="1373187"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5" descr="chai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825" y="4329113"/>
            <a:ext cx="1373188"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8" name="Picture 6" descr="chai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300" y="2276475"/>
            <a:ext cx="1292225"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7" descr="chai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347913"/>
            <a:ext cx="12827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8" descr="chair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000" y="4256088"/>
            <a:ext cx="14986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9" descr="chair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2455863"/>
            <a:ext cx="989013"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10" descr="chair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4388" y="4364038"/>
            <a:ext cx="1963737"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lide Number Placeholder 12"/>
          <p:cNvSpPr>
            <a:spLocks noGrp="1"/>
          </p:cNvSpPr>
          <p:nvPr>
            <p:ph type="sldNum" sz="quarter" idx="10"/>
          </p:nvPr>
        </p:nvSpPr>
        <p:spPr/>
        <p:txBody>
          <a:bodyPr/>
          <a:lstStyle/>
          <a:p>
            <a:pPr>
              <a:defRPr/>
            </a:pPr>
            <a:fld id="{D9DA12C1-82C7-4F47-AEB8-D71ACCFA7ECC}" type="slidenum">
              <a:rPr lang="de-DE" smtClean="0"/>
              <a:pPr>
                <a:defRPr/>
              </a:pPr>
              <a:t>38</a:t>
            </a:fld>
            <a:endParaRPr lang="de-DE"/>
          </a:p>
        </p:txBody>
      </p:sp>
    </p:spTree>
    <p:extLst>
      <p:ext uri="{BB962C8B-B14F-4D97-AF65-F5344CB8AC3E}">
        <p14:creationId xmlns:p14="http://schemas.microsoft.com/office/powerpoint/2010/main" val="1315958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1988" name="Rectangle 2"/>
          <p:cNvSpPr>
            <a:spLocks noGrp="1" noChangeArrowheads="1"/>
          </p:cNvSpPr>
          <p:nvPr>
            <p:ph type="title" idx="4294967295"/>
          </p:nvPr>
        </p:nvSpPr>
        <p:spPr/>
        <p:txBody>
          <a:bodyPr/>
          <a:lstStyle/>
          <a:p>
            <a:r>
              <a:rPr lang="en-US" smtClean="0"/>
              <a:t>Other Types of Categories</a:t>
            </a:r>
          </a:p>
        </p:txBody>
      </p:sp>
      <p:sp>
        <p:nvSpPr>
          <p:cNvPr id="41989" name="Rectangle 3"/>
          <p:cNvSpPr>
            <a:spLocks noGrp="1" noChangeArrowheads="1"/>
          </p:cNvSpPr>
          <p:nvPr>
            <p:ph type="body" idx="4294967295"/>
          </p:nvPr>
        </p:nvSpPr>
        <p:spPr/>
        <p:txBody>
          <a:bodyPr/>
          <a:lstStyle/>
          <a:p>
            <a:r>
              <a:rPr lang="en-US" smtClean="0"/>
              <a:t>Ad-hoc categories</a:t>
            </a:r>
          </a:p>
          <a:p>
            <a:pPr lvl="1"/>
            <a:r>
              <a:rPr lang="en-US" smtClean="0"/>
              <a:t>e.g. </a:t>
            </a:r>
            <a:r>
              <a:rPr lang="en-US" i="1" smtClean="0"/>
              <a:t>“something you can find in an office environment”</a:t>
            </a:r>
          </a:p>
        </p:txBody>
      </p:sp>
      <p:pic>
        <p:nvPicPr>
          <p:cNvPr id="419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4364038"/>
            <a:ext cx="19050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4616450"/>
            <a:ext cx="21907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88" y="2384425"/>
            <a:ext cx="1952625"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211513"/>
            <a:ext cx="107632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140075"/>
            <a:ext cx="151447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3514725"/>
            <a:ext cx="51435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2" name="Slide Number Placeholder 11"/>
          <p:cNvSpPr>
            <a:spLocks noGrp="1"/>
          </p:cNvSpPr>
          <p:nvPr>
            <p:ph type="sldNum" sz="quarter" idx="10"/>
          </p:nvPr>
        </p:nvSpPr>
        <p:spPr/>
        <p:txBody>
          <a:bodyPr/>
          <a:lstStyle/>
          <a:p>
            <a:pPr>
              <a:defRPr/>
            </a:pPr>
            <a:fld id="{D9DA12C1-82C7-4F47-AEB8-D71ACCFA7ECC}" type="slidenum">
              <a:rPr lang="de-DE" smtClean="0"/>
              <a:pPr>
                <a:defRPr/>
              </a:pPr>
              <a:t>39</a:t>
            </a:fld>
            <a:endParaRPr lang="de-DE"/>
          </a:p>
        </p:txBody>
      </p:sp>
    </p:spTree>
    <p:extLst>
      <p:ext uri="{BB962C8B-B14F-4D97-AF65-F5344CB8AC3E}">
        <p14:creationId xmlns:p14="http://schemas.microsoft.com/office/powerpoint/2010/main" val="2007512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76200"/>
            <a:ext cx="8229600" cy="1143000"/>
          </a:xfrm>
        </p:spPr>
        <p:txBody>
          <a:bodyPr/>
          <a:lstStyle/>
          <a:p>
            <a:pPr eaLnBrk="1" hangingPunct="1"/>
            <a:r>
              <a:rPr lang="en-US" smtClean="0"/>
              <a:t>Why recognition?</a:t>
            </a:r>
          </a:p>
        </p:txBody>
      </p:sp>
      <p:sp>
        <p:nvSpPr>
          <p:cNvPr id="110595" name="Rectangle 3"/>
          <p:cNvSpPr>
            <a:spLocks noGrp="1" noChangeArrowheads="1"/>
          </p:cNvSpPr>
          <p:nvPr>
            <p:ph type="body" idx="4294967295"/>
          </p:nvPr>
        </p:nvSpPr>
        <p:spPr>
          <a:xfrm>
            <a:off x="457200" y="1341438"/>
            <a:ext cx="8229600" cy="4525962"/>
          </a:xfrm>
        </p:spPr>
        <p:txBody>
          <a:bodyPr/>
          <a:lstStyle/>
          <a:p>
            <a:pPr lvl="1" eaLnBrk="1" hangingPunct="1"/>
            <a:r>
              <a:rPr lang="en-US" dirty="0" smtClean="0"/>
              <a:t>Recognition a fundamental part of perception</a:t>
            </a:r>
          </a:p>
          <a:p>
            <a:pPr lvl="2" eaLnBrk="1" hangingPunct="1"/>
            <a:r>
              <a:rPr lang="en-US" dirty="0" smtClean="0"/>
              <a:t> e.g., robots, autonomous agents</a:t>
            </a:r>
          </a:p>
          <a:p>
            <a:pPr lvl="1" eaLnBrk="1" hangingPunct="1"/>
            <a:endParaRPr lang="en-US" dirty="0" smtClean="0"/>
          </a:p>
          <a:p>
            <a:pPr lvl="1" eaLnBrk="1" hangingPunct="1"/>
            <a:r>
              <a:rPr lang="en-US" dirty="0" smtClean="0"/>
              <a:t>Organize and give access to visual content</a:t>
            </a:r>
          </a:p>
          <a:p>
            <a:pPr lvl="2" eaLnBrk="1" hangingPunct="1"/>
            <a:r>
              <a:rPr lang="en-US" dirty="0" smtClean="0"/>
              <a:t>Connect to information </a:t>
            </a:r>
          </a:p>
          <a:p>
            <a:pPr lvl="2" eaLnBrk="1" hangingPunct="1"/>
            <a:r>
              <a:rPr lang="en-US" dirty="0" smtClean="0"/>
              <a:t>Detect trends and themes</a:t>
            </a:r>
          </a:p>
          <a:p>
            <a:pPr lvl="2" eaLnBrk="1" hangingPunct="1"/>
            <a:endParaRPr lang="en-US" dirty="0" smtClean="0"/>
          </a:p>
        </p:txBody>
      </p:sp>
      <p:sp>
        <p:nvSpPr>
          <p:cNvPr id="4" name="Slide Number Placeholder 3"/>
          <p:cNvSpPr>
            <a:spLocks noGrp="1"/>
          </p:cNvSpPr>
          <p:nvPr>
            <p:ph type="sldNum" sz="quarter" idx="12"/>
          </p:nvPr>
        </p:nvSpPr>
        <p:spPr/>
        <p:txBody>
          <a:bodyPr/>
          <a:lstStyle/>
          <a:p>
            <a:pPr>
              <a:defRPr/>
            </a:pPr>
            <a:fld id="{BBD53AAB-6126-4736-898A-525A90C738E9}"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40667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9144000" cy="1143000"/>
          </a:xfrm>
        </p:spPr>
        <p:txBody>
          <a:bodyPr/>
          <a:lstStyle/>
          <a:p>
            <a:r>
              <a:rPr lang="en-US" sz="4000" smtClean="0"/>
              <a:t>Posing visual queries</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l="40747" t="41951" r="32283" b="31331"/>
          <a:stretch>
            <a:fillRect/>
          </a:stretch>
        </p:blipFill>
        <p:spPr bwMode="auto">
          <a:xfrm>
            <a:off x="4724400" y="3849688"/>
            <a:ext cx="4211638" cy="255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5"/>
          <p:cNvSpPr txBox="1">
            <a:spLocks noChangeArrowheads="1"/>
          </p:cNvSpPr>
          <p:nvPr/>
        </p:nvSpPr>
        <p:spPr bwMode="auto">
          <a:xfrm>
            <a:off x="5156200" y="6262688"/>
            <a:ext cx="3384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Kooaba, Bay &amp; Quack et al.</a:t>
            </a:r>
          </a:p>
        </p:txBody>
      </p:sp>
      <p:pic>
        <p:nvPicPr>
          <p:cNvPr id="45061" name="Picture 8" descr="girl-taking-a-picture-of-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30288"/>
            <a:ext cx="20828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9" descr="mdeixis-3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066800"/>
            <a:ext cx="117633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AutoShape 10"/>
          <p:cNvSpPr>
            <a:spLocks noChangeAspect="1" noChangeArrowheads="1"/>
          </p:cNvSpPr>
          <p:nvPr/>
        </p:nvSpPr>
        <p:spPr bwMode="auto">
          <a:xfrm>
            <a:off x="2365375" y="1771650"/>
            <a:ext cx="488950" cy="195263"/>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5064" name="Text Box 14"/>
          <p:cNvSpPr txBox="1">
            <a:spLocks noChangeArrowheads="1"/>
          </p:cNvSpPr>
          <p:nvPr/>
        </p:nvSpPr>
        <p:spPr bwMode="auto">
          <a:xfrm>
            <a:off x="1060450" y="2759075"/>
            <a:ext cx="2700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Yeh et al., MIT</a:t>
            </a:r>
          </a:p>
        </p:txBody>
      </p:sp>
      <p:pic>
        <p:nvPicPr>
          <p:cNvPr id="45065" name="Picture 11"/>
          <p:cNvPicPr>
            <a:picLocks noChangeAspect="1" noChangeArrowheads="1"/>
          </p:cNvPicPr>
          <p:nvPr/>
        </p:nvPicPr>
        <p:blipFill>
          <a:blip r:embed="rId6">
            <a:extLst>
              <a:ext uri="{28A0092B-C50C-407E-A947-70E740481C1C}">
                <a14:useLocalDpi xmlns:a14="http://schemas.microsoft.com/office/drawing/2010/main" val="0"/>
              </a:ext>
            </a:extLst>
          </a:blip>
          <a:srcRect l="2344" t="31267" r="38281" b="18059"/>
          <a:stretch>
            <a:fillRect/>
          </a:stretch>
        </p:blipFill>
        <p:spPr bwMode="auto">
          <a:xfrm>
            <a:off x="4648200" y="990600"/>
            <a:ext cx="418941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6" name="Text Box 5"/>
          <p:cNvSpPr txBox="1">
            <a:spLocks noChangeArrowheads="1"/>
          </p:cNvSpPr>
          <p:nvPr/>
        </p:nvSpPr>
        <p:spPr bwMode="auto">
          <a:xfrm>
            <a:off x="5105400" y="3429000"/>
            <a:ext cx="3384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Belhumeur et al.</a:t>
            </a:r>
          </a:p>
        </p:txBody>
      </p:sp>
      <p:pic>
        <p:nvPicPr>
          <p:cNvPr id="45067" name="Picture 12"/>
          <p:cNvPicPr>
            <a:picLocks noChangeAspect="1" noChangeArrowheads="1"/>
          </p:cNvPicPr>
          <p:nvPr/>
        </p:nvPicPr>
        <p:blipFill>
          <a:blip r:embed="rId7">
            <a:extLst>
              <a:ext uri="{28A0092B-C50C-407E-A947-70E740481C1C}">
                <a14:useLocalDpi xmlns:a14="http://schemas.microsoft.com/office/drawing/2010/main" val="0"/>
              </a:ext>
            </a:extLst>
          </a:blip>
          <a:srcRect l="14063" t="13342" r="18750" b="37062"/>
          <a:stretch>
            <a:fillRect/>
          </a:stretch>
        </p:blipFill>
        <p:spPr bwMode="auto">
          <a:xfrm>
            <a:off x="76200" y="3962400"/>
            <a:ext cx="45593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1"/>
          <p:cNvSpPr>
            <a:spLocks noGrp="1"/>
          </p:cNvSpPr>
          <p:nvPr>
            <p:ph type="sldNum" sz="quarter" idx="12"/>
          </p:nvPr>
        </p:nvSpPr>
        <p:spPr>
          <a:xfrm>
            <a:off x="7239000" y="6400800"/>
            <a:ext cx="1905000" cy="457200"/>
          </a:xfrm>
        </p:spPr>
        <p:txBody>
          <a:bodyPr/>
          <a:lstStyle/>
          <a:p>
            <a:pPr>
              <a:defRPr/>
            </a:pPr>
            <a:fld id="{0B971202-422F-4E68-95F6-F27E640E7699}" type="slidenum">
              <a:rPr lang="en-US" smtClean="0">
                <a:solidFill>
                  <a:srgbClr val="000000"/>
                </a:solidFill>
              </a:rPr>
              <a:pPr>
                <a:defRPr/>
              </a:pPr>
              <a:t>41</a:t>
            </a:fld>
            <a:endParaRPr lang="en-US" dirty="0">
              <a:solidFill>
                <a:srgbClr val="000000"/>
              </a:solidFill>
            </a:endParaRPr>
          </a:p>
        </p:txBody>
      </p:sp>
    </p:spTree>
    <p:extLst>
      <p:ext uri="{BB962C8B-B14F-4D97-AF65-F5344CB8AC3E}">
        <p14:creationId xmlns:p14="http://schemas.microsoft.com/office/powerpoint/2010/main" val="1331510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cognoscis.files.wordpress.com/2008/02/mars_rover-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4611688"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itle 4"/>
          <p:cNvSpPr>
            <a:spLocks noGrp="1"/>
          </p:cNvSpPr>
          <p:nvPr>
            <p:ph type="title"/>
          </p:nvPr>
        </p:nvSpPr>
        <p:spPr>
          <a:xfrm>
            <a:off x="685800" y="152400"/>
            <a:ext cx="7772400" cy="1143000"/>
          </a:xfrm>
        </p:spPr>
        <p:txBody>
          <a:bodyPr/>
          <a:lstStyle/>
          <a:p>
            <a:pPr>
              <a:tabLst>
                <a:tab pos="800100" algn="l"/>
              </a:tabLst>
            </a:pPr>
            <a:r>
              <a:rPr lang="en-US" sz="4000" smtClean="0"/>
              <a:t>Autonomous agents able to detect objects </a:t>
            </a:r>
          </a:p>
        </p:txBody>
      </p:sp>
      <p:sp>
        <p:nvSpPr>
          <p:cNvPr id="6" name="Slide Number Placeholder 5"/>
          <p:cNvSpPr>
            <a:spLocks noGrp="1"/>
          </p:cNvSpPr>
          <p:nvPr>
            <p:ph type="sldNum" sz="quarter" idx="12"/>
          </p:nvPr>
        </p:nvSpPr>
        <p:spPr>
          <a:xfrm>
            <a:off x="7239000" y="6553200"/>
            <a:ext cx="1905000" cy="457200"/>
          </a:xfrm>
        </p:spPr>
        <p:txBody>
          <a:bodyPr/>
          <a:lstStyle/>
          <a:p>
            <a:pPr>
              <a:defRPr/>
            </a:pPr>
            <a:fld id="{6C6104F9-960A-4CD1-869F-D036FA427C11}" type="slidenum">
              <a:rPr lang="en-US" smtClean="0">
                <a:solidFill>
                  <a:srgbClr val="000000"/>
                </a:solidFill>
              </a:rPr>
              <a:pPr>
                <a:defRPr/>
              </a:pPr>
              <a:t>42</a:t>
            </a:fld>
            <a:endParaRPr lang="en-US" dirty="0">
              <a:solidFill>
                <a:srgbClr val="000000"/>
              </a:solidFill>
            </a:endParaRPr>
          </a:p>
        </p:txBody>
      </p:sp>
      <p:pic>
        <p:nvPicPr>
          <p:cNvPr id="1042434" name="Picture 2" descr="The cars will self-drive but will have safety drivers aboard who can take over the wheel if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14712"/>
            <a:ext cx="4320480" cy="324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91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152400"/>
            <a:ext cx="7772400" cy="1143000"/>
          </a:xfrm>
        </p:spPr>
        <p:txBody>
          <a:bodyPr/>
          <a:lstStyle/>
          <a:p>
            <a:r>
              <a:rPr lang="en-US" sz="4000" smtClean="0"/>
              <a:t>Finding visually similar objects</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l="15405" t="17244" r="17662" b="2530"/>
          <a:stretch>
            <a:fillRect/>
          </a:stretch>
        </p:blipFill>
        <p:spPr bwMode="auto">
          <a:xfrm>
            <a:off x="914400" y="762000"/>
            <a:ext cx="7086600" cy="601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ABD2B-1D87-4864-A12E-1B57FD3E3EBE}"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429455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a:lstStyle/>
          <a:p>
            <a:r>
              <a:rPr lang="en-US" sz="4000" smtClean="0"/>
              <a:t>Discovering visual patterns</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l="28452" t="32346" r="6250" b="12668"/>
          <a:stretch>
            <a:fillRect/>
          </a:stretch>
        </p:blipFill>
        <p:spPr bwMode="auto">
          <a:xfrm>
            <a:off x="228600" y="1143000"/>
            <a:ext cx="4114800"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l="23438" t="37062" r="31250" b="10107"/>
          <a:stretch>
            <a:fillRect/>
          </a:stretch>
        </p:blipFill>
        <p:spPr bwMode="auto">
          <a:xfrm>
            <a:off x="5105400" y="1143000"/>
            <a:ext cx="4038600"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TextBox 4"/>
          <p:cNvSpPr txBox="1">
            <a:spLocks noChangeArrowheads="1"/>
          </p:cNvSpPr>
          <p:nvPr/>
        </p:nvSpPr>
        <p:spPr bwMode="auto">
          <a:xfrm>
            <a:off x="2209800" y="36703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Sivic &amp; Zisserman</a:t>
            </a:r>
          </a:p>
        </p:txBody>
      </p:sp>
      <p:sp>
        <p:nvSpPr>
          <p:cNvPr id="48134" name="TextBox 5"/>
          <p:cNvSpPr txBox="1">
            <a:spLocks noChangeArrowheads="1"/>
          </p:cNvSpPr>
          <p:nvPr/>
        </p:nvSpPr>
        <p:spPr bwMode="auto">
          <a:xfrm>
            <a:off x="7696200" y="44323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Lee &amp; Grauman</a:t>
            </a:r>
          </a:p>
        </p:txBody>
      </p:sp>
      <p:pic>
        <p:nvPicPr>
          <p:cNvPr id="48135" name="Picture 4"/>
          <p:cNvPicPr>
            <a:picLocks noChangeAspect="1" noChangeArrowheads="1"/>
          </p:cNvPicPr>
          <p:nvPr/>
        </p:nvPicPr>
        <p:blipFill>
          <a:blip r:embed="rId4">
            <a:extLst>
              <a:ext uri="{28A0092B-C50C-407E-A947-70E740481C1C}">
                <a14:useLocalDpi xmlns:a14="http://schemas.microsoft.com/office/drawing/2010/main" val="0"/>
              </a:ext>
            </a:extLst>
          </a:blip>
          <a:srcRect l="43750" t="42453" r="7031" b="32510"/>
          <a:stretch>
            <a:fillRect/>
          </a:stretch>
        </p:blipFill>
        <p:spPr bwMode="auto">
          <a:xfrm>
            <a:off x="685800" y="4419600"/>
            <a:ext cx="454818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TextBox 7"/>
          <p:cNvSpPr txBox="1">
            <a:spLocks noChangeArrowheads="1"/>
          </p:cNvSpPr>
          <p:nvPr/>
        </p:nvSpPr>
        <p:spPr bwMode="auto">
          <a:xfrm>
            <a:off x="4191000" y="60198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Wang et al.</a:t>
            </a:r>
          </a:p>
        </p:txBody>
      </p:sp>
      <p:sp>
        <p:nvSpPr>
          <p:cNvPr id="48137" name="TextBox 8"/>
          <p:cNvSpPr txBox="1">
            <a:spLocks noChangeArrowheads="1"/>
          </p:cNvSpPr>
          <p:nvPr/>
        </p:nvSpPr>
        <p:spPr bwMode="auto">
          <a:xfrm>
            <a:off x="1295400" y="3733800"/>
            <a:ext cx="1066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Objects</a:t>
            </a:r>
          </a:p>
        </p:txBody>
      </p:sp>
      <p:sp>
        <p:nvSpPr>
          <p:cNvPr id="48138" name="TextBox 9"/>
          <p:cNvSpPr txBox="1">
            <a:spLocks noChangeArrowheads="1"/>
          </p:cNvSpPr>
          <p:nvPr/>
        </p:nvSpPr>
        <p:spPr bwMode="auto">
          <a:xfrm>
            <a:off x="2514600" y="6096000"/>
            <a:ext cx="1066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Actions</a:t>
            </a:r>
          </a:p>
        </p:txBody>
      </p:sp>
      <p:sp>
        <p:nvSpPr>
          <p:cNvPr id="48139" name="TextBox 10"/>
          <p:cNvSpPr txBox="1">
            <a:spLocks noChangeArrowheads="1"/>
          </p:cNvSpPr>
          <p:nvPr/>
        </p:nvSpPr>
        <p:spPr bwMode="auto">
          <a:xfrm>
            <a:off x="6553200" y="45720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Categories</a:t>
            </a:r>
          </a:p>
        </p:txBody>
      </p:sp>
      <p:sp>
        <p:nvSpPr>
          <p:cNvPr id="2" name="TextBox 1"/>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15424368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0"/>
            <a:ext cx="7772400" cy="1143000"/>
          </a:xfrm>
        </p:spPr>
        <p:txBody>
          <a:bodyPr/>
          <a:lstStyle/>
          <a:p>
            <a:r>
              <a:rPr lang="en-US" sz="4000" smtClean="0"/>
              <a:t>Auto-annotation</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l="9375" t="20485" r="11719" b="2965"/>
          <a:stretch>
            <a:fillRect/>
          </a:stretch>
        </p:blipFill>
        <p:spPr bwMode="auto">
          <a:xfrm>
            <a:off x="-152400" y="1447800"/>
            <a:ext cx="56372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TextBox 3"/>
          <p:cNvSpPr txBox="1">
            <a:spLocks noChangeArrowheads="1"/>
          </p:cNvSpPr>
          <p:nvPr/>
        </p:nvSpPr>
        <p:spPr bwMode="auto">
          <a:xfrm>
            <a:off x="1066800" y="5345113"/>
            <a:ext cx="304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Gammeter et al. </a:t>
            </a: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l="18750" t="21564" r="47656" b="24529"/>
          <a:stretch>
            <a:fillRect/>
          </a:stretch>
        </p:blipFill>
        <p:spPr bwMode="auto">
          <a:xfrm>
            <a:off x="5867400" y="1600200"/>
            <a:ext cx="3276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TextBox 5"/>
          <p:cNvSpPr txBox="1">
            <a:spLocks noChangeArrowheads="1"/>
          </p:cNvSpPr>
          <p:nvPr/>
        </p:nvSpPr>
        <p:spPr bwMode="auto">
          <a:xfrm>
            <a:off x="6400800" y="5345113"/>
            <a:ext cx="304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T. Berg et al.</a:t>
            </a:r>
          </a:p>
        </p:txBody>
      </p:sp>
      <p:sp>
        <p:nvSpPr>
          <p:cNvPr id="7" name="TextBox 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8" name="Slide Number Placeholder 7"/>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792255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457200" y="0"/>
            <a:ext cx="8229600" cy="1143000"/>
          </a:xfrm>
        </p:spPr>
        <p:txBody>
          <a:bodyPr/>
          <a:lstStyle/>
          <a:p>
            <a:pPr eaLnBrk="1" hangingPunct="1"/>
            <a:r>
              <a:rPr lang="en-US" smtClean="0"/>
              <a:t>Challenges: robustness</a:t>
            </a:r>
          </a:p>
        </p:txBody>
      </p:sp>
      <p:pic>
        <p:nvPicPr>
          <p:cNvPr id="51203" name="Picture 3" descr="koal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175" y="1339850"/>
            <a:ext cx="16033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 descr="koal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573213"/>
            <a:ext cx="2127250" cy="159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5"/>
          <p:cNvSpPr txBox="1">
            <a:spLocks noChangeArrowheads="1"/>
          </p:cNvSpPr>
          <p:nvPr/>
        </p:nvSpPr>
        <p:spPr bwMode="auto">
          <a:xfrm>
            <a:off x="454025" y="3168650"/>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Illumination</a:t>
            </a:r>
          </a:p>
        </p:txBody>
      </p:sp>
      <p:pic>
        <p:nvPicPr>
          <p:cNvPr id="51206" name="Picture 6" descr="koal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1339850"/>
            <a:ext cx="13620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7" name="Text Box 7"/>
          <p:cNvSpPr txBox="1">
            <a:spLocks noChangeArrowheads="1"/>
          </p:cNvSpPr>
          <p:nvPr/>
        </p:nvSpPr>
        <p:spPr bwMode="auto">
          <a:xfrm>
            <a:off x="3575050" y="3168650"/>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Object pose</a:t>
            </a:r>
          </a:p>
        </p:txBody>
      </p:sp>
      <p:pic>
        <p:nvPicPr>
          <p:cNvPr id="51208" name="Picture 8" descr="koala11"/>
          <p:cNvPicPr>
            <a:picLocks noChangeAspect="1" noChangeArrowheads="1"/>
          </p:cNvPicPr>
          <p:nvPr/>
        </p:nvPicPr>
        <p:blipFill>
          <a:blip r:embed="rId5">
            <a:extLst>
              <a:ext uri="{28A0092B-C50C-407E-A947-70E740481C1C}">
                <a14:useLocalDpi xmlns:a14="http://schemas.microsoft.com/office/drawing/2010/main" val="0"/>
              </a:ext>
            </a:extLst>
          </a:blip>
          <a:srcRect r="17667"/>
          <a:stretch>
            <a:fillRect/>
          </a:stretch>
        </p:blipFill>
        <p:spPr bwMode="auto">
          <a:xfrm>
            <a:off x="6038850" y="3824288"/>
            <a:ext cx="14636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Text Box 9"/>
          <p:cNvSpPr txBox="1">
            <a:spLocks noChangeArrowheads="1"/>
          </p:cNvSpPr>
          <p:nvPr/>
        </p:nvSpPr>
        <p:spPr bwMode="auto">
          <a:xfrm>
            <a:off x="6686550" y="3214688"/>
            <a:ext cx="20574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Clutter</a:t>
            </a:r>
          </a:p>
        </p:txBody>
      </p:sp>
      <p:sp>
        <p:nvSpPr>
          <p:cNvPr id="51210" name="Text Box 10"/>
          <p:cNvSpPr txBox="1">
            <a:spLocks noChangeArrowheads="1"/>
          </p:cNvSpPr>
          <p:nvPr/>
        </p:nvSpPr>
        <p:spPr bwMode="auto">
          <a:xfrm>
            <a:off x="6007100" y="5607050"/>
            <a:ext cx="32543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Viewpoint</a:t>
            </a:r>
          </a:p>
        </p:txBody>
      </p:sp>
      <p:grpSp>
        <p:nvGrpSpPr>
          <p:cNvPr id="51211" name="Group 11"/>
          <p:cNvGrpSpPr>
            <a:grpSpLocks/>
          </p:cNvGrpSpPr>
          <p:nvPr/>
        </p:nvGrpSpPr>
        <p:grpSpPr bwMode="auto">
          <a:xfrm>
            <a:off x="3011488" y="3900488"/>
            <a:ext cx="2690812" cy="2408237"/>
            <a:chOff x="2005" y="2990"/>
            <a:chExt cx="1695" cy="1517"/>
          </a:xfrm>
        </p:grpSpPr>
        <p:sp>
          <p:nvSpPr>
            <p:cNvPr id="51215" name="Text Box 12"/>
            <p:cNvSpPr txBox="1">
              <a:spLocks noChangeArrowheads="1"/>
            </p:cNvSpPr>
            <p:nvPr/>
          </p:nvSpPr>
          <p:spPr bwMode="auto">
            <a:xfrm>
              <a:off x="2005" y="4027"/>
              <a:ext cx="1695"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Intra-class appearance</a:t>
              </a:r>
            </a:p>
          </p:txBody>
        </p:sp>
        <p:pic>
          <p:nvPicPr>
            <p:cNvPr id="51216" name="Picture 13" descr="albinokoa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 y="2990"/>
              <a:ext cx="1074" cy="1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12" name="Text Box 14"/>
          <p:cNvSpPr txBox="1">
            <a:spLocks noChangeArrowheads="1"/>
          </p:cNvSpPr>
          <p:nvPr/>
        </p:nvSpPr>
        <p:spPr bwMode="auto">
          <a:xfrm>
            <a:off x="1084263" y="5565775"/>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Occlusions</a:t>
            </a:r>
          </a:p>
        </p:txBody>
      </p:sp>
      <p:pic>
        <p:nvPicPr>
          <p:cNvPr id="51213" name="Picture 15" descr="koala_occlusions"/>
          <p:cNvPicPr>
            <a:picLocks noChangeAspect="1" noChangeArrowheads="1"/>
          </p:cNvPicPr>
          <p:nvPr/>
        </p:nvPicPr>
        <p:blipFill>
          <a:blip r:embed="rId7">
            <a:lum bright="6000"/>
            <a:extLst>
              <a:ext uri="{28A0092B-C50C-407E-A947-70E740481C1C}">
                <a14:useLocalDpi xmlns:a14="http://schemas.microsoft.com/office/drawing/2010/main" val="0"/>
              </a:ext>
            </a:extLst>
          </a:blip>
          <a:srcRect b="19913"/>
          <a:stretch>
            <a:fillRect/>
          </a:stretch>
        </p:blipFill>
        <p:spPr bwMode="auto">
          <a:xfrm>
            <a:off x="1241425" y="3900488"/>
            <a:ext cx="1401763" cy="168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4" name="Picture 16" descr="koalas_lgbg"/>
          <p:cNvPicPr>
            <a:picLocks noChangeAspect="1" noChangeArrowheads="1"/>
          </p:cNvPicPr>
          <p:nvPr/>
        </p:nvPicPr>
        <p:blipFill>
          <a:blip r:embed="rId8">
            <a:extLst>
              <a:ext uri="{28A0092B-C50C-407E-A947-70E740481C1C}">
                <a14:useLocalDpi xmlns:a14="http://schemas.microsoft.com/office/drawing/2010/main" val="0"/>
              </a:ext>
            </a:extLst>
          </a:blip>
          <a:srcRect r="40761"/>
          <a:stretch>
            <a:fillRect/>
          </a:stretch>
        </p:blipFill>
        <p:spPr bwMode="auto">
          <a:xfrm>
            <a:off x="6921500" y="1339850"/>
            <a:ext cx="16256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698602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pPr eaLnBrk="1" hangingPunct="1"/>
            <a:r>
              <a:rPr lang="en-US" smtClean="0"/>
              <a:t>Challenges: robustness</a:t>
            </a:r>
          </a:p>
        </p:txBody>
      </p:sp>
      <p:pic>
        <p:nvPicPr>
          <p:cNvPr id="52227" name="Picture 8" descr="motoScale1"/>
          <p:cNvPicPr>
            <a:picLocks noChangeAspect="1" noChangeArrowheads="1"/>
          </p:cNvPicPr>
          <p:nvPr/>
        </p:nvPicPr>
        <p:blipFill>
          <a:blip r:embed="rId2">
            <a:extLst>
              <a:ext uri="{28A0092B-C50C-407E-A947-70E740481C1C}">
                <a14:useLocalDpi xmlns:a14="http://schemas.microsoft.com/office/drawing/2010/main" val="0"/>
              </a:ext>
            </a:extLst>
          </a:blip>
          <a:srcRect l="908" b="1376"/>
          <a:stretch>
            <a:fillRect/>
          </a:stretch>
        </p:blipFill>
        <p:spPr bwMode="auto">
          <a:xfrm>
            <a:off x="1371600" y="1447799"/>
            <a:ext cx="2159000" cy="1580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9" descr="motoScale4"/>
          <p:cNvPicPr>
            <a:picLocks noChangeAspect="1" noChangeArrowheads="1"/>
          </p:cNvPicPr>
          <p:nvPr/>
        </p:nvPicPr>
        <p:blipFill>
          <a:blip r:embed="rId3">
            <a:extLst>
              <a:ext uri="{28A0092B-C50C-407E-A947-70E740481C1C}">
                <a14:useLocalDpi xmlns:a14="http://schemas.microsoft.com/office/drawing/2010/main" val="0"/>
              </a:ext>
            </a:extLst>
          </a:blip>
          <a:srcRect l="943" t="1376" r="533"/>
          <a:stretch>
            <a:fillRect/>
          </a:stretch>
        </p:blipFill>
        <p:spPr bwMode="auto">
          <a:xfrm>
            <a:off x="1371600" y="3206749"/>
            <a:ext cx="2159000" cy="1653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15" descr="t1f2l15240-rects-bi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458913"/>
            <a:ext cx="1971328" cy="173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16" descr="T3F3r01440-rects-bi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372" y="1458913"/>
            <a:ext cx="1971328" cy="173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3" name="Picture 17" descr="T3F4r08538-rects-bi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091034"/>
            <a:ext cx="1971328" cy="1768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8" descr="T3F4l06280-rects-bi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372" y="3091032"/>
            <a:ext cx="1971328" cy="181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TextBox 9"/>
          <p:cNvSpPr txBox="1">
            <a:spLocks noChangeArrowheads="1"/>
          </p:cNvSpPr>
          <p:nvPr/>
        </p:nvSpPr>
        <p:spPr bwMode="auto">
          <a:xfrm>
            <a:off x="1371600" y="5103204"/>
            <a:ext cx="7239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dirty="0" smtClean="0">
                <a:solidFill>
                  <a:srgbClr val="000000"/>
                </a:solidFill>
              </a:rPr>
              <a:t>Realistic scenes are crowded, cluttered, have overlapping objects.</a:t>
            </a:r>
          </a:p>
        </p:txBody>
      </p:sp>
      <p:sp>
        <p:nvSpPr>
          <p:cNvPr id="11" name="Slide Number Placeholder 10"/>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3552028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982534" name="Image File" r:id="rId4" imgW="3251160" imgH="3251160" progId="">
                    <p:embed/>
                  </p:oleObj>
                </mc:Choice>
                <mc:Fallback>
                  <p:oleObj name="Image File" r:id="rId4" imgW="3251160" imgH="3251160" progId="">
                    <p:embed/>
                    <p:pic>
                      <p:nvPicPr>
                        <p:cNvPr id="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982535" name="Image File" r:id="rId6" imgW="3251160" imgH="3251160" progId="">
                    <p:embed/>
                  </p:oleObj>
                </mc:Choice>
                <mc:Fallback>
                  <p:oleObj name="Image File" r:id="rId6" imgW="3251160" imgH="3251160" progId="">
                    <p:embed/>
                    <p:pic>
                      <p:nvPicPr>
                        <p:cNvPr id="0"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982536" name="Image" r:id="rId8" imgW="3250794" imgH="3250794" progId="">
                    <p:embed/>
                  </p:oleObj>
                </mc:Choice>
                <mc:Fallback>
                  <p:oleObj name="Image" r:id="rId8" imgW="3250794" imgH="3250794" progId="">
                    <p:embed/>
                    <p:pic>
                      <p:nvPicPr>
                        <p:cNvPr id="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982537" name="Image" r:id="rId10" imgW="3250794" imgH="3250794" progId="">
                    <p:embed/>
                  </p:oleObj>
                </mc:Choice>
                <mc:Fallback>
                  <p:oleObj name="Image" r:id="rId10" imgW="3250794" imgH="3250794" progId="">
                    <p:embed/>
                    <p:pic>
                      <p:nvPicPr>
                        <p:cNvPr id="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982538" name="Image File" r:id="rId12" imgW="3251160" imgH="3251160" progId="">
                  <p:embed/>
                </p:oleObj>
              </mc:Choice>
              <mc:Fallback>
                <p:oleObj name="Image File" r:id="rId12" imgW="3251160" imgH="3251160" progId="">
                  <p:embed/>
                  <p:pic>
                    <p:nvPicPr>
                      <p:cNvPr id="0" name="Picture 46"/>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33"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sp>
        <p:nvSpPr>
          <p:cNvPr id="103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rPr>
              <a:t>slide credit: Fei-Fei, Fergus &amp; Torralba </a:t>
            </a:r>
          </a:p>
        </p:txBody>
      </p:sp>
      <p:sp>
        <p:nvSpPr>
          <p:cNvPr id="19" name="Slide Number Placeholder 18"/>
          <p:cNvSpPr>
            <a:spLocks noGrp="1"/>
          </p:cNvSpPr>
          <p:nvPr>
            <p:ph type="sldNum" sz="quarter" idx="12"/>
          </p:nvPr>
        </p:nvSpPr>
        <p:spPr>
          <a:xfrm>
            <a:off x="6934200" y="6245225"/>
            <a:ext cx="2133600" cy="476250"/>
          </a:xfrm>
        </p:spPr>
        <p:txBody>
          <a:bodyPr/>
          <a:lstStyle/>
          <a:p>
            <a:pPr>
              <a:defRPr/>
            </a:pPr>
            <a:fld id="{0260E52C-2F21-4B65-9E6A-EA64A8D3F04A}" type="slidenum">
              <a:rPr lang="en-US" smtClean="0"/>
              <a:pPr>
                <a:defRPr/>
              </a:pPr>
              <a:t>48</a:t>
            </a:fld>
            <a:endParaRPr lang="en-US" dirty="0"/>
          </a:p>
        </p:txBody>
      </p:sp>
    </p:spTree>
    <p:extLst>
      <p:ext uri="{BB962C8B-B14F-4D97-AF65-F5344CB8AC3E}">
        <p14:creationId xmlns:p14="http://schemas.microsoft.com/office/powerpoint/2010/main" val="11641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pic>
        <p:nvPicPr>
          <p:cNvPr id="53251" name="Picture 46" descr="p10101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752600"/>
            <a:ext cx="316865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65"/>
          <p:cNvSpPr>
            <a:spLocks noChangeArrowheads="1"/>
          </p:cNvSpPr>
          <p:nvPr/>
        </p:nvSpPr>
        <p:spPr bwMode="auto">
          <a:xfrm>
            <a:off x="4483100" y="3192463"/>
            <a:ext cx="407988" cy="347662"/>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1" name="Rectangle 66"/>
          <p:cNvSpPr>
            <a:spLocks noChangeArrowheads="1"/>
          </p:cNvSpPr>
          <p:nvPr/>
        </p:nvSpPr>
        <p:spPr bwMode="auto">
          <a:xfrm>
            <a:off x="4160838" y="3286125"/>
            <a:ext cx="530225" cy="411163"/>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2" name="Rectangle 67"/>
          <p:cNvSpPr>
            <a:spLocks noChangeArrowheads="1"/>
          </p:cNvSpPr>
          <p:nvPr/>
        </p:nvSpPr>
        <p:spPr bwMode="auto">
          <a:xfrm>
            <a:off x="3741738" y="3378200"/>
            <a:ext cx="735012" cy="523875"/>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nvGrpSpPr>
          <p:cNvPr id="2" name="Group 68"/>
          <p:cNvGrpSpPr>
            <a:grpSpLocks/>
          </p:cNvGrpSpPr>
          <p:nvPr/>
        </p:nvGrpSpPr>
        <p:grpSpPr bwMode="auto">
          <a:xfrm>
            <a:off x="4705350" y="3084513"/>
            <a:ext cx="381000" cy="287337"/>
            <a:chOff x="1341" y="3648"/>
            <a:chExt cx="519" cy="336"/>
          </a:xfrm>
        </p:grpSpPr>
        <p:sp>
          <p:nvSpPr>
            <p:cNvPr id="53257" name="Rectangle 69"/>
            <p:cNvSpPr>
              <a:spLocks noChangeArrowheads="1"/>
            </p:cNvSpPr>
            <p:nvPr/>
          </p:nvSpPr>
          <p:spPr bwMode="auto">
            <a:xfrm>
              <a:off x="1349" y="3648"/>
              <a:ext cx="511" cy="96"/>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8" name="Rectangle 70"/>
            <p:cNvSpPr>
              <a:spLocks noChangeArrowheads="1"/>
            </p:cNvSpPr>
            <p:nvPr/>
          </p:nvSpPr>
          <p:spPr bwMode="auto">
            <a:xfrm>
              <a:off x="1742" y="3744"/>
              <a:ext cx="115" cy="144"/>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9" name="Rectangle 71"/>
            <p:cNvSpPr>
              <a:spLocks noChangeArrowheads="1"/>
            </p:cNvSpPr>
            <p:nvPr/>
          </p:nvSpPr>
          <p:spPr bwMode="auto">
            <a:xfrm>
              <a:off x="1344" y="3888"/>
              <a:ext cx="511" cy="96"/>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60" name="Rectangle 72"/>
            <p:cNvSpPr>
              <a:spLocks noChangeArrowheads="1"/>
            </p:cNvSpPr>
            <p:nvPr/>
          </p:nvSpPr>
          <p:spPr bwMode="auto">
            <a:xfrm>
              <a:off x="1341" y="3744"/>
              <a:ext cx="115" cy="144"/>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sp>
        <p:nvSpPr>
          <p:cNvPr id="28" name="Rectangle 73"/>
          <p:cNvSpPr>
            <a:spLocks noChangeAspect="1" noChangeArrowheads="1"/>
          </p:cNvSpPr>
          <p:nvPr/>
        </p:nvSpPr>
        <p:spPr bwMode="auto">
          <a:xfrm>
            <a:off x="3228975" y="3473450"/>
            <a:ext cx="920750" cy="655638"/>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13" name="Slide Number Placeholder 12"/>
          <p:cNvSpPr>
            <a:spLocks noGrp="1"/>
          </p:cNvSpPr>
          <p:nvPr>
            <p:ph type="sldNum" sz="quarter" idx="12"/>
          </p:nvPr>
        </p:nvSpPr>
        <p:spPr/>
        <p:txBody>
          <a:bodyPr/>
          <a:lstStyle/>
          <a:p>
            <a:pPr>
              <a:defRPr/>
            </a:pPr>
            <a:fld id="{0260E52C-2F21-4B65-9E6A-EA64A8D3F04A}" type="slidenum">
              <a:rPr lang="en-US" smtClean="0"/>
              <a:pPr>
                <a:defRPr/>
              </a:pPr>
              <a:t>49</a:t>
            </a:fld>
            <a:endParaRPr lang="en-US"/>
          </a:p>
        </p:txBody>
      </p:sp>
    </p:spTree>
    <p:extLst>
      <p:ext uri="{BB962C8B-B14F-4D97-AF65-F5344CB8AC3E}">
        <p14:creationId xmlns:p14="http://schemas.microsoft.com/office/powerpoint/2010/main" val="2774698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71D534-EAF5-7340-9EBE-DE4DF80614A8}" type="slidenum">
              <a:rPr lang="en-US" smtClean="0"/>
              <a:pPr/>
              <a:t>50</a:t>
            </a:fld>
            <a:endParaRPr lang="en-US"/>
          </a:p>
        </p:txBody>
      </p:sp>
      <p:sp>
        <p:nvSpPr>
          <p:cNvPr id="5" name="Rounded Rectangle 4"/>
          <p:cNvSpPr/>
          <p:nvPr/>
        </p:nvSpPr>
        <p:spPr>
          <a:xfrm>
            <a:off x="6439074" y="1714602"/>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825594"/>
            <a:ext cx="1700449" cy="5186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89439" y="2392818"/>
            <a:ext cx="2623551" cy="461665"/>
          </a:xfrm>
          <a:prstGeom prst="rect">
            <a:avLst/>
          </a:prstGeom>
          <a:noFill/>
        </p:spPr>
        <p:txBody>
          <a:bodyPr wrap="square" rtlCol="0">
            <a:spAutoFit/>
          </a:bodyPr>
          <a:lstStyle/>
          <a:p>
            <a:r>
              <a:rPr lang="en-US" sz="2400" dirty="0" smtClean="0"/>
              <a:t>10 </a:t>
            </a:r>
            <a:r>
              <a:rPr lang="en-US" sz="2400" dirty="0" smtClean="0"/>
              <a:t>billion images</a:t>
            </a:r>
            <a:endParaRPr lang="en-US" sz="2400" dirty="0"/>
          </a:p>
        </p:txBody>
      </p:sp>
      <p:sp>
        <p:nvSpPr>
          <p:cNvPr id="8" name="TextBox 7"/>
          <p:cNvSpPr txBox="1"/>
          <p:nvPr/>
        </p:nvSpPr>
        <p:spPr>
          <a:xfrm>
            <a:off x="3111404" y="2423542"/>
            <a:ext cx="2891207" cy="461665"/>
          </a:xfrm>
          <a:prstGeom prst="rect">
            <a:avLst/>
          </a:prstGeom>
          <a:noFill/>
        </p:spPr>
        <p:txBody>
          <a:bodyPr wrap="square" rtlCol="0">
            <a:spAutoFit/>
          </a:bodyPr>
          <a:lstStyle/>
          <a:p>
            <a:r>
              <a:rPr lang="en-US" sz="2400" dirty="0" smtClean="0"/>
              <a:t>25</a:t>
            </a:r>
            <a:r>
              <a:rPr lang="en-US" sz="2400" dirty="0" smtClean="0"/>
              <a:t>0 </a:t>
            </a:r>
            <a:r>
              <a:rPr lang="en-US" sz="2400" dirty="0" smtClean="0"/>
              <a:t>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376772"/>
            <a:ext cx="2842698" cy="1068854"/>
          </a:xfrm>
          <a:prstGeom prst="roundRect">
            <a:avLst>
              <a:gd name="adj" fmla="val 8403"/>
            </a:avLst>
          </a:prstGeom>
          <a:noFill/>
          <a:extLst>
            <a:ext uri="{909E8E84-426E-40dd-AFC4-6F175D3DCCD1}">
              <a14:hiddenFill xmlns:a14="http://schemas.microsoft.com/office/drawing/2010/main" xmlns="">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777010"/>
            <a:ext cx="1906933" cy="6984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60889" y="2475409"/>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602145"/>
            <a:ext cx="3157548" cy="59993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336848" y="4150710"/>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666313"/>
            <a:ext cx="3254302" cy="129521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382333" y="4961525"/>
            <a:ext cx="3351471" cy="830997"/>
          </a:xfrm>
          <a:prstGeom prst="rect">
            <a:avLst/>
          </a:prstGeom>
          <a:noFill/>
        </p:spPr>
        <p:txBody>
          <a:bodyPr wrap="square" rtlCol="0">
            <a:spAutoFit/>
          </a:bodyPr>
          <a:lstStyle/>
          <a:p>
            <a:r>
              <a:rPr lang="en-US" sz="2400" dirty="0" smtClean="0"/>
              <a:t>100 hours uploaded per minute</a:t>
            </a:r>
            <a:endParaRPr lang="en-US" sz="2400" dirty="0"/>
          </a:p>
        </p:txBody>
      </p:sp>
      <p:sp>
        <p:nvSpPr>
          <p:cNvPr id="16" name="TextBox 15"/>
          <p:cNvSpPr txBox="1"/>
          <p:nvPr/>
        </p:nvSpPr>
        <p:spPr>
          <a:xfrm>
            <a:off x="3815916" y="5860726"/>
            <a:ext cx="5351740"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112074"/>
            <a:ext cx="1295400" cy="72810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Tree>
    <p:extLst>
      <p:ext uri="{BB962C8B-B14F-4D97-AF65-F5344CB8AC3E}">
        <p14:creationId xmlns:p14="http://schemas.microsoft.com/office/powerpoint/2010/main" val="889798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t>About </a:t>
            </a:r>
            <a:r>
              <a:rPr lang="en-US" sz="2600" dirty="0"/>
              <a:t>half of the cerebral cortex in primates is devoted to processing visual information [</a:t>
            </a:r>
            <a:r>
              <a:rPr lang="en-US" sz="2600" dirty="0" err="1"/>
              <a:t>Felleman</a:t>
            </a:r>
            <a:r>
              <a:rPr lang="en-US" sz="2600" dirty="0"/>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51</a:t>
            </a:fld>
            <a:endParaRPr lang="en-US"/>
          </a:p>
        </p:txBody>
      </p:sp>
      <p:sp>
        <p:nvSpPr>
          <p:cNvPr id="6" name="TextBox 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7882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pPr eaLnBrk="1" hangingPunct="1"/>
            <a:r>
              <a:rPr lang="en-US" smtClean="0"/>
              <a:t>Challenges: learning with minimal supervision</a:t>
            </a:r>
          </a:p>
        </p:txBody>
      </p:sp>
      <p:sp>
        <p:nvSpPr>
          <p:cNvPr id="104" name="Rectangle 103"/>
          <p:cNvSpPr/>
          <p:nvPr/>
        </p:nvSpPr>
        <p:spPr>
          <a:xfrm>
            <a:off x="611188" y="2133600"/>
            <a:ext cx="2628900"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5" name="Rectangle 104"/>
          <p:cNvSpPr/>
          <p:nvPr/>
        </p:nvSpPr>
        <p:spPr>
          <a:xfrm>
            <a:off x="6227763" y="2133600"/>
            <a:ext cx="2519362"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6" name="Rectangle 105"/>
          <p:cNvSpPr/>
          <p:nvPr/>
        </p:nvSpPr>
        <p:spPr>
          <a:xfrm>
            <a:off x="3455988" y="2133600"/>
            <a:ext cx="2484437"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grpSp>
        <p:nvGrpSpPr>
          <p:cNvPr id="55302" name="Group 5"/>
          <p:cNvGrpSpPr>
            <a:grpSpLocks noChangeAspect="1"/>
          </p:cNvGrpSpPr>
          <p:nvPr/>
        </p:nvGrpSpPr>
        <p:grpSpPr bwMode="auto">
          <a:xfrm>
            <a:off x="6443663" y="4184650"/>
            <a:ext cx="2166937" cy="487363"/>
            <a:chOff x="336" y="3097"/>
            <a:chExt cx="2352" cy="528"/>
          </a:xfrm>
        </p:grpSpPr>
        <p:sp>
          <p:nvSpPr>
            <p:cNvPr id="55385" name="Rectangle 6"/>
            <p:cNvSpPr>
              <a:spLocks noChangeAspect="1" noChangeArrowheads="1"/>
            </p:cNvSpPr>
            <p:nvPr/>
          </p:nvSpPr>
          <p:spPr bwMode="auto">
            <a:xfrm>
              <a:off x="336" y="3097"/>
              <a:ext cx="2352" cy="528"/>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86" name="Group 108"/>
            <p:cNvGrpSpPr>
              <a:grpSpLocks noChangeAspect="1"/>
            </p:cNvGrpSpPr>
            <p:nvPr/>
          </p:nvGrpSpPr>
          <p:grpSpPr bwMode="auto">
            <a:xfrm>
              <a:off x="384" y="3168"/>
              <a:ext cx="2256" cy="384"/>
              <a:chOff x="384" y="3072"/>
              <a:chExt cx="2256" cy="384"/>
            </a:xfrm>
          </p:grpSpPr>
          <p:pic>
            <p:nvPicPr>
              <p:cNvPr id="55387" name="Picture 8" descr="side%20view"/>
              <p:cNvPicPr>
                <a:picLocks noChangeAspect="1" noChangeArrowheads="1"/>
              </p:cNvPicPr>
              <p:nvPr/>
            </p:nvPicPr>
            <p:blipFill>
              <a:blip r:embed="rId2" cstate="print">
                <a:extLst>
                  <a:ext uri="{28A0092B-C50C-407E-A947-70E740481C1C}">
                    <a14:useLocalDpi xmlns:a14="http://schemas.microsoft.com/office/drawing/2010/main" val="0"/>
                  </a:ext>
                </a:extLst>
              </a:blip>
              <a:srcRect t="21706" b="30113"/>
              <a:stretch>
                <a:fillRect/>
              </a:stretch>
            </p:blipFill>
            <p:spPr bwMode="auto">
              <a:xfrm>
                <a:off x="1440" y="3072"/>
                <a:ext cx="1200"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8" name="Picture 9" descr="CAR_SIDE"/>
              <p:cNvPicPr>
                <a:picLocks noChangeAspect="1" noChangeArrowheads="1"/>
              </p:cNvPicPr>
              <p:nvPr/>
            </p:nvPicPr>
            <p:blipFill>
              <a:blip r:embed="rId3">
                <a:extLst>
                  <a:ext uri="{28A0092B-C50C-407E-A947-70E740481C1C}">
                    <a14:useLocalDpi xmlns:a14="http://schemas.microsoft.com/office/drawing/2010/main" val="0"/>
                  </a:ext>
                </a:extLst>
              </a:blip>
              <a:srcRect t="28535" b="23822"/>
              <a:stretch>
                <a:fillRect/>
              </a:stretch>
            </p:blipFill>
            <p:spPr bwMode="auto">
              <a:xfrm>
                <a:off x="384" y="3072"/>
                <a:ext cx="100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89" name="Oval 10"/>
              <p:cNvSpPr>
                <a:spLocks noChangeAspect="1" noChangeArrowheads="1"/>
              </p:cNvSpPr>
              <p:nvPr/>
            </p:nvSpPr>
            <p:spPr bwMode="auto">
              <a:xfrm>
                <a:off x="528"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0" name="Oval 11"/>
              <p:cNvSpPr>
                <a:spLocks noChangeAspect="1" noChangeArrowheads="1"/>
              </p:cNvSpPr>
              <p:nvPr/>
            </p:nvSpPr>
            <p:spPr bwMode="auto">
              <a:xfrm>
                <a:off x="1152"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1" name="Oval 12"/>
              <p:cNvSpPr>
                <a:spLocks noChangeAspect="1" noChangeArrowheads="1"/>
              </p:cNvSpPr>
              <p:nvPr/>
            </p:nvSpPr>
            <p:spPr bwMode="auto">
              <a:xfrm>
                <a:off x="158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2" name="Oval 13"/>
              <p:cNvSpPr>
                <a:spLocks noChangeAspect="1" noChangeArrowheads="1"/>
              </p:cNvSpPr>
              <p:nvPr/>
            </p:nvSpPr>
            <p:spPr bwMode="auto">
              <a:xfrm>
                <a:off x="230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3" name="Rectangle 14"/>
              <p:cNvSpPr>
                <a:spLocks noChangeAspect="1" noChangeArrowheads="1"/>
              </p:cNvSpPr>
              <p:nvPr/>
            </p:nvSpPr>
            <p:spPr bwMode="auto">
              <a:xfrm>
                <a:off x="7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4" name="Rectangle 15"/>
              <p:cNvSpPr>
                <a:spLocks noChangeAspect="1" noChangeArrowheads="1"/>
              </p:cNvSpPr>
              <p:nvPr/>
            </p:nvSpPr>
            <p:spPr bwMode="auto">
              <a:xfrm>
                <a:off x="19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5" name="Freeform 16"/>
              <p:cNvSpPr>
                <a:spLocks noChangeAspect="1"/>
              </p:cNvSpPr>
              <p:nvPr/>
            </p:nvSpPr>
            <p:spPr bwMode="auto">
              <a:xfrm>
                <a:off x="576" y="3120"/>
                <a:ext cx="528" cy="96"/>
              </a:xfrm>
              <a:custGeom>
                <a:avLst/>
                <a:gdLst>
                  <a:gd name="T0" fmla="*/ 0 w 528"/>
                  <a:gd name="T1" fmla="*/ 96 h 96"/>
                  <a:gd name="T2" fmla="*/ 96 w 528"/>
                  <a:gd name="T3" fmla="*/ 0 h 96"/>
                  <a:gd name="T4" fmla="*/ 336 w 528"/>
                  <a:gd name="T5" fmla="*/ 0 h 96"/>
                  <a:gd name="T6" fmla="*/ 528 w 528"/>
                  <a:gd name="T7" fmla="*/ 96 h 96"/>
                  <a:gd name="T8" fmla="*/ 0 w 528"/>
                  <a:gd name="T9" fmla="*/ 96 h 96"/>
                  <a:gd name="T10" fmla="*/ 0 60000 65536"/>
                  <a:gd name="T11" fmla="*/ 0 60000 65536"/>
                  <a:gd name="T12" fmla="*/ 0 60000 65536"/>
                  <a:gd name="T13" fmla="*/ 0 60000 65536"/>
                  <a:gd name="T14" fmla="*/ 0 60000 65536"/>
                  <a:gd name="T15" fmla="*/ 0 w 528"/>
                  <a:gd name="T16" fmla="*/ 0 h 96"/>
                  <a:gd name="T17" fmla="*/ 528 w 528"/>
                  <a:gd name="T18" fmla="*/ 96 h 96"/>
                </a:gdLst>
                <a:ahLst/>
                <a:cxnLst>
                  <a:cxn ang="T10">
                    <a:pos x="T0" y="T1"/>
                  </a:cxn>
                  <a:cxn ang="T11">
                    <a:pos x="T2" y="T3"/>
                  </a:cxn>
                  <a:cxn ang="T12">
                    <a:pos x="T4" y="T5"/>
                  </a:cxn>
                  <a:cxn ang="T13">
                    <a:pos x="T6" y="T7"/>
                  </a:cxn>
                  <a:cxn ang="T14">
                    <a:pos x="T8" y="T9"/>
                  </a:cxn>
                </a:cxnLst>
                <a:rect l="T15" t="T16" r="T17" b="T18"/>
                <a:pathLst>
                  <a:path w="528" h="96">
                    <a:moveTo>
                      <a:pt x="0" y="96"/>
                    </a:moveTo>
                    <a:lnTo>
                      <a:pt x="96" y="0"/>
                    </a:lnTo>
                    <a:lnTo>
                      <a:pt x="336" y="0"/>
                    </a:lnTo>
                    <a:lnTo>
                      <a:pt x="528" y="96"/>
                    </a:lnTo>
                    <a:lnTo>
                      <a:pt x="0" y="96"/>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96" name="Freeform 17"/>
              <p:cNvSpPr>
                <a:spLocks noChangeAspect="1"/>
              </p:cNvSpPr>
              <p:nvPr/>
            </p:nvSpPr>
            <p:spPr bwMode="auto">
              <a:xfrm>
                <a:off x="1632" y="3072"/>
                <a:ext cx="672" cy="144"/>
              </a:xfrm>
              <a:custGeom>
                <a:avLst/>
                <a:gdLst>
                  <a:gd name="T0" fmla="*/ 59 w 672"/>
                  <a:gd name="T1" fmla="*/ 85 h 144"/>
                  <a:gd name="T2" fmla="*/ 192 w 672"/>
                  <a:gd name="T3" fmla="*/ 16 h 144"/>
                  <a:gd name="T4" fmla="*/ 432 w 672"/>
                  <a:gd name="T5" fmla="*/ 0 h 144"/>
                  <a:gd name="T6" fmla="*/ 624 w 672"/>
                  <a:gd name="T7" fmla="*/ 96 h 144"/>
                  <a:gd name="T8" fmla="*/ 672 w 672"/>
                  <a:gd name="T9" fmla="*/ 144 h 144"/>
                  <a:gd name="T10" fmla="*/ 0 w 672"/>
                  <a:gd name="T11" fmla="*/ 96 h 144"/>
                  <a:gd name="T12" fmla="*/ 59 w 672"/>
                  <a:gd name="T13" fmla="*/ 85 h 144"/>
                  <a:gd name="T14" fmla="*/ 0 60000 65536"/>
                  <a:gd name="T15" fmla="*/ 0 60000 65536"/>
                  <a:gd name="T16" fmla="*/ 0 60000 65536"/>
                  <a:gd name="T17" fmla="*/ 0 60000 65536"/>
                  <a:gd name="T18" fmla="*/ 0 60000 65536"/>
                  <a:gd name="T19" fmla="*/ 0 60000 65536"/>
                  <a:gd name="T20" fmla="*/ 0 60000 65536"/>
                  <a:gd name="T21" fmla="*/ 0 w 672"/>
                  <a:gd name="T22" fmla="*/ 0 h 144"/>
                  <a:gd name="T23" fmla="*/ 672 w 67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144">
                    <a:moveTo>
                      <a:pt x="59" y="85"/>
                    </a:moveTo>
                    <a:cubicBezTo>
                      <a:pt x="65" y="82"/>
                      <a:pt x="173" y="16"/>
                      <a:pt x="192" y="16"/>
                    </a:cubicBezTo>
                    <a:lnTo>
                      <a:pt x="432" y="0"/>
                    </a:lnTo>
                    <a:lnTo>
                      <a:pt x="624" y="96"/>
                    </a:lnTo>
                    <a:lnTo>
                      <a:pt x="672" y="144"/>
                    </a:lnTo>
                    <a:lnTo>
                      <a:pt x="0" y="96"/>
                    </a:lnTo>
                    <a:lnTo>
                      <a:pt x="59" y="85"/>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grpSp>
        <p:nvGrpSpPr>
          <p:cNvPr id="55303" name="Group 18"/>
          <p:cNvGrpSpPr>
            <a:grpSpLocks noChangeAspect="1"/>
          </p:cNvGrpSpPr>
          <p:nvPr/>
        </p:nvGrpSpPr>
        <p:grpSpPr bwMode="auto">
          <a:xfrm>
            <a:off x="6496050" y="3249613"/>
            <a:ext cx="2035175" cy="636587"/>
            <a:chOff x="432" y="2333"/>
            <a:chExt cx="2208" cy="691"/>
          </a:xfrm>
        </p:grpSpPr>
        <p:sp>
          <p:nvSpPr>
            <p:cNvPr id="55365" name="Rectangle 19"/>
            <p:cNvSpPr>
              <a:spLocks noChangeAspect="1" noChangeArrowheads="1"/>
            </p:cNvSpPr>
            <p:nvPr/>
          </p:nvSpPr>
          <p:spPr bwMode="auto">
            <a:xfrm>
              <a:off x="432" y="2333"/>
              <a:ext cx="2208" cy="691"/>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66" name="Group 121"/>
            <p:cNvGrpSpPr>
              <a:grpSpLocks noChangeAspect="1"/>
            </p:cNvGrpSpPr>
            <p:nvPr/>
          </p:nvGrpSpPr>
          <p:grpSpPr bwMode="auto">
            <a:xfrm>
              <a:off x="481" y="2400"/>
              <a:ext cx="2113" cy="565"/>
              <a:chOff x="3888" y="3228"/>
              <a:chExt cx="4080" cy="1092"/>
            </a:xfrm>
          </p:grpSpPr>
          <p:pic>
            <p:nvPicPr>
              <p:cNvPr id="55382" name="Picture 21" descr="koalahea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3236"/>
                <a:ext cx="1288" cy="1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3" name="Picture 22" descr="KoalaStLou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3230"/>
                <a:ext cx="1392" cy="1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4" name="Picture 23" descr="koalahea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 y="3228"/>
                <a:ext cx="1296"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5367" name="Oval 24"/>
            <p:cNvSpPr>
              <a:spLocks noChangeAspect="1" noChangeArrowheads="1"/>
            </p:cNvSpPr>
            <p:nvPr/>
          </p:nvSpPr>
          <p:spPr bwMode="auto">
            <a:xfrm>
              <a:off x="816" y="2736"/>
              <a:ext cx="96"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8" name="Oval 25"/>
            <p:cNvSpPr>
              <a:spLocks noChangeAspect="1" noChangeArrowheads="1"/>
            </p:cNvSpPr>
            <p:nvPr/>
          </p:nvSpPr>
          <p:spPr bwMode="auto">
            <a:xfrm>
              <a:off x="1536"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9" name="Oval 26"/>
            <p:cNvSpPr>
              <a:spLocks noChangeAspect="1" noChangeArrowheads="1"/>
            </p:cNvSpPr>
            <p:nvPr/>
          </p:nvSpPr>
          <p:spPr bwMode="auto">
            <a:xfrm>
              <a:off x="2304"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0" name="Oval 27"/>
            <p:cNvSpPr>
              <a:spLocks noChangeAspect="1" noChangeArrowheads="1"/>
            </p:cNvSpPr>
            <p:nvPr/>
          </p:nvSpPr>
          <p:spPr bwMode="auto">
            <a:xfrm>
              <a:off x="76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1" name="Oval 28"/>
            <p:cNvSpPr>
              <a:spLocks noChangeAspect="1" noChangeArrowheads="1"/>
            </p:cNvSpPr>
            <p:nvPr/>
          </p:nvSpPr>
          <p:spPr bwMode="auto">
            <a:xfrm>
              <a:off x="96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2" name="Oval 29"/>
            <p:cNvSpPr>
              <a:spLocks noChangeAspect="1" noChangeArrowheads="1"/>
            </p:cNvSpPr>
            <p:nvPr/>
          </p:nvSpPr>
          <p:spPr bwMode="auto">
            <a:xfrm>
              <a:off x="144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3" name="Oval 30"/>
            <p:cNvSpPr>
              <a:spLocks noChangeAspect="1" noChangeArrowheads="1"/>
            </p:cNvSpPr>
            <p:nvPr/>
          </p:nvSpPr>
          <p:spPr bwMode="auto">
            <a:xfrm>
              <a:off x="1632"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4" name="Oval 31"/>
            <p:cNvSpPr>
              <a:spLocks noChangeAspect="1" noChangeArrowheads="1"/>
            </p:cNvSpPr>
            <p:nvPr/>
          </p:nvSpPr>
          <p:spPr bwMode="auto">
            <a:xfrm>
              <a:off x="220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5" name="Oval 32"/>
            <p:cNvSpPr>
              <a:spLocks noChangeAspect="1" noChangeArrowheads="1"/>
            </p:cNvSpPr>
            <p:nvPr/>
          </p:nvSpPr>
          <p:spPr bwMode="auto">
            <a:xfrm>
              <a:off x="240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6" name="Freeform 33"/>
            <p:cNvSpPr>
              <a:spLocks noChangeAspect="1"/>
            </p:cNvSpPr>
            <p:nvPr/>
          </p:nvSpPr>
          <p:spPr bwMode="auto">
            <a:xfrm>
              <a:off x="480" y="2400"/>
              <a:ext cx="240" cy="304"/>
            </a:xfrm>
            <a:custGeom>
              <a:avLst/>
              <a:gdLst>
                <a:gd name="T0" fmla="*/ 107 w 240"/>
                <a:gd name="T1" fmla="*/ 304 h 304"/>
                <a:gd name="T2" fmla="*/ 59 w 240"/>
                <a:gd name="T3" fmla="*/ 293 h 304"/>
                <a:gd name="T4" fmla="*/ 0 w 240"/>
                <a:gd name="T5" fmla="*/ 192 h 304"/>
                <a:gd name="T6" fmla="*/ 96 w 240"/>
                <a:gd name="T7" fmla="*/ 48 h 304"/>
                <a:gd name="T8" fmla="*/ 192 w 240"/>
                <a:gd name="T9" fmla="*/ 0 h 304"/>
                <a:gd name="T10" fmla="*/ 240 w 240"/>
                <a:gd name="T11" fmla="*/ 96 h 304"/>
                <a:gd name="T12" fmla="*/ 107 w 240"/>
                <a:gd name="T13" fmla="*/ 304 h 304"/>
                <a:gd name="T14" fmla="*/ 0 60000 65536"/>
                <a:gd name="T15" fmla="*/ 0 60000 65536"/>
                <a:gd name="T16" fmla="*/ 0 60000 65536"/>
                <a:gd name="T17" fmla="*/ 0 60000 65536"/>
                <a:gd name="T18" fmla="*/ 0 60000 65536"/>
                <a:gd name="T19" fmla="*/ 0 60000 65536"/>
                <a:gd name="T20" fmla="*/ 0 60000 65536"/>
                <a:gd name="T21" fmla="*/ 0 w 240"/>
                <a:gd name="T22" fmla="*/ 0 h 304"/>
                <a:gd name="T23" fmla="*/ 240 w 240"/>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304">
                  <a:moveTo>
                    <a:pt x="107" y="304"/>
                  </a:moveTo>
                  <a:cubicBezTo>
                    <a:pt x="62" y="293"/>
                    <a:pt x="79" y="293"/>
                    <a:pt x="59" y="293"/>
                  </a:cubicBezTo>
                  <a:lnTo>
                    <a:pt x="0" y="192"/>
                  </a:lnTo>
                  <a:lnTo>
                    <a:pt x="96" y="48"/>
                  </a:lnTo>
                  <a:lnTo>
                    <a:pt x="192" y="0"/>
                  </a:lnTo>
                  <a:lnTo>
                    <a:pt x="240" y="96"/>
                  </a:lnTo>
                  <a:lnTo>
                    <a:pt x="107" y="304"/>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7" name="Freeform 34"/>
            <p:cNvSpPr>
              <a:spLocks noChangeAspect="1"/>
            </p:cNvSpPr>
            <p:nvPr/>
          </p:nvSpPr>
          <p:spPr bwMode="auto">
            <a:xfrm>
              <a:off x="917" y="2448"/>
              <a:ext cx="235" cy="336"/>
            </a:xfrm>
            <a:custGeom>
              <a:avLst/>
              <a:gdLst>
                <a:gd name="T0" fmla="*/ 0 w 235"/>
                <a:gd name="T1" fmla="*/ 48 h 336"/>
                <a:gd name="T2" fmla="*/ 54 w 235"/>
                <a:gd name="T3" fmla="*/ 5 h 336"/>
                <a:gd name="T4" fmla="*/ 91 w 235"/>
                <a:gd name="T5" fmla="*/ 0 h 336"/>
                <a:gd name="T6" fmla="*/ 187 w 235"/>
                <a:gd name="T7" fmla="*/ 0 h 336"/>
                <a:gd name="T8" fmla="*/ 235 w 235"/>
                <a:gd name="T9" fmla="*/ 144 h 336"/>
                <a:gd name="T10" fmla="*/ 187 w 235"/>
                <a:gd name="T11" fmla="*/ 288 h 336"/>
                <a:gd name="T12" fmla="*/ 139 w 235"/>
                <a:gd name="T13" fmla="*/ 336 h 336"/>
                <a:gd name="T14" fmla="*/ 91 w 235"/>
                <a:gd name="T15" fmla="*/ 96 h 336"/>
                <a:gd name="T16" fmla="*/ 0 w 235"/>
                <a:gd name="T17" fmla="*/ 48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336"/>
                <a:gd name="T29" fmla="*/ 235 w 235"/>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336">
                  <a:moveTo>
                    <a:pt x="0" y="48"/>
                  </a:moveTo>
                  <a:cubicBezTo>
                    <a:pt x="56" y="10"/>
                    <a:pt x="54" y="33"/>
                    <a:pt x="54" y="5"/>
                  </a:cubicBezTo>
                  <a:lnTo>
                    <a:pt x="91" y="0"/>
                  </a:lnTo>
                  <a:lnTo>
                    <a:pt x="187" y="0"/>
                  </a:lnTo>
                  <a:lnTo>
                    <a:pt x="235" y="144"/>
                  </a:lnTo>
                  <a:lnTo>
                    <a:pt x="187" y="288"/>
                  </a:lnTo>
                  <a:lnTo>
                    <a:pt x="139" y="336"/>
                  </a:lnTo>
                  <a:lnTo>
                    <a:pt x="91"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8" name="Freeform 35"/>
            <p:cNvSpPr>
              <a:spLocks noChangeAspect="1"/>
            </p:cNvSpPr>
            <p:nvPr/>
          </p:nvSpPr>
          <p:spPr bwMode="auto">
            <a:xfrm>
              <a:off x="1197" y="2401"/>
              <a:ext cx="242" cy="334"/>
            </a:xfrm>
            <a:custGeom>
              <a:avLst/>
              <a:gdLst>
                <a:gd name="T0" fmla="*/ 21 w 240"/>
                <a:gd name="T1" fmla="*/ 16 h 336"/>
                <a:gd name="T2" fmla="*/ 148 w 240"/>
                <a:gd name="T3" fmla="*/ 11 h 336"/>
                <a:gd name="T4" fmla="*/ 270 w 240"/>
                <a:gd name="T5" fmla="*/ 48 h 336"/>
                <a:gd name="T6" fmla="*/ 111 w 240"/>
                <a:gd name="T7" fmla="*/ 84 h 336"/>
                <a:gd name="T8" fmla="*/ 48 w 240"/>
                <a:gd name="T9" fmla="*/ 225 h 336"/>
                <a:gd name="T10" fmla="*/ 111 w 240"/>
                <a:gd name="T11" fmla="*/ 258 h 336"/>
                <a:gd name="T12" fmla="*/ 0 w 240"/>
                <a:gd name="T13" fmla="*/ 306 h 336"/>
                <a:gd name="T14" fmla="*/ 0 w 240"/>
                <a:gd name="T15" fmla="*/ 48 h 336"/>
                <a:gd name="T16" fmla="*/ 48 w 240"/>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336"/>
                <a:gd name="T29" fmla="*/ 240 w 240"/>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336">
                  <a:moveTo>
                    <a:pt x="21" y="16"/>
                  </a:moveTo>
                  <a:cubicBezTo>
                    <a:pt x="105" y="10"/>
                    <a:pt x="68" y="11"/>
                    <a:pt x="133" y="11"/>
                  </a:cubicBezTo>
                  <a:lnTo>
                    <a:pt x="240" y="48"/>
                  </a:lnTo>
                  <a:lnTo>
                    <a:pt x="96" y="96"/>
                  </a:lnTo>
                  <a:lnTo>
                    <a:pt x="48" y="240"/>
                  </a:lnTo>
                  <a:lnTo>
                    <a:pt x="96" y="288"/>
                  </a:lnTo>
                  <a:lnTo>
                    <a:pt x="0" y="336"/>
                  </a:lnTo>
                  <a:lnTo>
                    <a:pt x="0" y="48"/>
                  </a:lnTo>
                  <a:lnTo>
                    <a:pt x="48" y="0"/>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9" name="Freeform 36"/>
            <p:cNvSpPr>
              <a:spLocks noChangeAspect="1"/>
            </p:cNvSpPr>
            <p:nvPr/>
          </p:nvSpPr>
          <p:spPr bwMode="auto">
            <a:xfrm>
              <a:off x="1680" y="2400"/>
              <a:ext cx="192" cy="384"/>
            </a:xfrm>
            <a:custGeom>
              <a:avLst/>
              <a:gdLst>
                <a:gd name="T0" fmla="*/ 0 w 192"/>
                <a:gd name="T1" fmla="*/ 48 h 384"/>
                <a:gd name="T2" fmla="*/ 96 w 192"/>
                <a:gd name="T3" fmla="*/ 0 h 384"/>
                <a:gd name="T4" fmla="*/ 192 w 192"/>
                <a:gd name="T5" fmla="*/ 96 h 384"/>
                <a:gd name="T6" fmla="*/ 192 w 192"/>
                <a:gd name="T7" fmla="*/ 240 h 384"/>
                <a:gd name="T8" fmla="*/ 144 w 192"/>
                <a:gd name="T9" fmla="*/ 384 h 384"/>
                <a:gd name="T10" fmla="*/ 48 w 192"/>
                <a:gd name="T11" fmla="*/ 384 h 384"/>
                <a:gd name="T12" fmla="*/ 48 w 192"/>
                <a:gd name="T13" fmla="*/ 192 h 384"/>
                <a:gd name="T14" fmla="*/ 0 w 192"/>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384"/>
                <a:gd name="T26" fmla="*/ 192 w 19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384">
                  <a:moveTo>
                    <a:pt x="0" y="48"/>
                  </a:moveTo>
                  <a:lnTo>
                    <a:pt x="96" y="0"/>
                  </a:lnTo>
                  <a:lnTo>
                    <a:pt x="192" y="96"/>
                  </a:lnTo>
                  <a:lnTo>
                    <a:pt x="192" y="240"/>
                  </a:lnTo>
                  <a:lnTo>
                    <a:pt x="144" y="384"/>
                  </a:lnTo>
                  <a:lnTo>
                    <a:pt x="48" y="384"/>
                  </a:lnTo>
                  <a:lnTo>
                    <a:pt x="48" y="192"/>
                  </a:lnTo>
                  <a:lnTo>
                    <a:pt x="0" y="96"/>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0" name="Freeform 37"/>
            <p:cNvSpPr>
              <a:spLocks noChangeAspect="1"/>
            </p:cNvSpPr>
            <p:nvPr/>
          </p:nvSpPr>
          <p:spPr bwMode="auto">
            <a:xfrm>
              <a:off x="1920" y="2448"/>
              <a:ext cx="240" cy="288"/>
            </a:xfrm>
            <a:custGeom>
              <a:avLst/>
              <a:gdLst>
                <a:gd name="T0" fmla="*/ 48 w 240"/>
                <a:gd name="T1" fmla="*/ 48 h 288"/>
                <a:gd name="T2" fmla="*/ 144 w 240"/>
                <a:gd name="T3" fmla="*/ 0 h 288"/>
                <a:gd name="T4" fmla="*/ 192 w 240"/>
                <a:gd name="T5" fmla="*/ 0 h 288"/>
                <a:gd name="T6" fmla="*/ 240 w 240"/>
                <a:gd name="T7" fmla="*/ 48 h 288"/>
                <a:gd name="T8" fmla="*/ 240 w 240"/>
                <a:gd name="T9" fmla="*/ 144 h 288"/>
                <a:gd name="T10" fmla="*/ 144 w 240"/>
                <a:gd name="T11" fmla="*/ 240 h 288"/>
                <a:gd name="T12" fmla="*/ 96 w 240"/>
                <a:gd name="T13" fmla="*/ 288 h 288"/>
                <a:gd name="T14" fmla="*/ 48 w 240"/>
                <a:gd name="T15" fmla="*/ 288 h 288"/>
                <a:gd name="T16" fmla="*/ 48 w 240"/>
                <a:gd name="T17" fmla="*/ 192 h 288"/>
                <a:gd name="T18" fmla="*/ 0 w 240"/>
                <a:gd name="T19" fmla="*/ 48 h 288"/>
                <a:gd name="T20" fmla="*/ 48 w 240"/>
                <a:gd name="T21" fmla="*/ 48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288"/>
                <a:gd name="T35" fmla="*/ 240 w 24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288">
                  <a:moveTo>
                    <a:pt x="48" y="48"/>
                  </a:moveTo>
                  <a:lnTo>
                    <a:pt x="144" y="0"/>
                  </a:lnTo>
                  <a:lnTo>
                    <a:pt x="192" y="0"/>
                  </a:lnTo>
                  <a:lnTo>
                    <a:pt x="240" y="48"/>
                  </a:lnTo>
                  <a:lnTo>
                    <a:pt x="240" y="144"/>
                  </a:lnTo>
                  <a:lnTo>
                    <a:pt x="144" y="240"/>
                  </a:lnTo>
                  <a:lnTo>
                    <a:pt x="96" y="288"/>
                  </a:lnTo>
                  <a:lnTo>
                    <a:pt x="48" y="288"/>
                  </a:lnTo>
                  <a:lnTo>
                    <a:pt x="48" y="192"/>
                  </a:lnTo>
                  <a:lnTo>
                    <a:pt x="0" y="48"/>
                  </a:lnTo>
                  <a:lnTo>
                    <a:pt x="48"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1" name="Freeform 38"/>
            <p:cNvSpPr>
              <a:spLocks noChangeAspect="1"/>
            </p:cNvSpPr>
            <p:nvPr/>
          </p:nvSpPr>
          <p:spPr bwMode="auto">
            <a:xfrm>
              <a:off x="2352" y="2400"/>
              <a:ext cx="240" cy="336"/>
            </a:xfrm>
            <a:custGeom>
              <a:avLst/>
              <a:gdLst>
                <a:gd name="T0" fmla="*/ 0 w 240"/>
                <a:gd name="T1" fmla="*/ 48 h 336"/>
                <a:gd name="T2" fmla="*/ 96 w 240"/>
                <a:gd name="T3" fmla="*/ 0 h 336"/>
                <a:gd name="T4" fmla="*/ 192 w 240"/>
                <a:gd name="T5" fmla="*/ 48 h 336"/>
                <a:gd name="T6" fmla="*/ 240 w 240"/>
                <a:gd name="T7" fmla="*/ 144 h 336"/>
                <a:gd name="T8" fmla="*/ 192 w 240"/>
                <a:gd name="T9" fmla="*/ 288 h 336"/>
                <a:gd name="T10" fmla="*/ 144 w 240"/>
                <a:gd name="T11" fmla="*/ 336 h 336"/>
                <a:gd name="T12" fmla="*/ 96 w 240"/>
                <a:gd name="T13" fmla="*/ 240 h 336"/>
                <a:gd name="T14" fmla="*/ 48 w 240"/>
                <a:gd name="T15" fmla="*/ 144 h 336"/>
                <a:gd name="T16" fmla="*/ 0 w 240"/>
                <a:gd name="T17" fmla="*/ 96 h 336"/>
                <a:gd name="T18" fmla="*/ 0 w 240"/>
                <a:gd name="T19" fmla="*/ 48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0"/>
                <a:gd name="T31" fmla="*/ 0 h 336"/>
                <a:gd name="T32" fmla="*/ 240 w 240"/>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0" h="336">
                  <a:moveTo>
                    <a:pt x="0" y="48"/>
                  </a:moveTo>
                  <a:lnTo>
                    <a:pt x="96" y="0"/>
                  </a:lnTo>
                  <a:lnTo>
                    <a:pt x="192" y="48"/>
                  </a:lnTo>
                  <a:lnTo>
                    <a:pt x="240" y="144"/>
                  </a:lnTo>
                  <a:lnTo>
                    <a:pt x="192" y="288"/>
                  </a:lnTo>
                  <a:lnTo>
                    <a:pt x="144" y="336"/>
                  </a:lnTo>
                  <a:lnTo>
                    <a:pt x="96" y="240"/>
                  </a:lnTo>
                  <a:lnTo>
                    <a:pt x="48" y="144"/>
                  </a:lnTo>
                  <a:lnTo>
                    <a:pt x="0"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nvGrpSpPr>
          <p:cNvPr id="55304" name="Group 39"/>
          <p:cNvGrpSpPr>
            <a:grpSpLocks noChangeAspect="1"/>
          </p:cNvGrpSpPr>
          <p:nvPr/>
        </p:nvGrpSpPr>
        <p:grpSpPr bwMode="auto">
          <a:xfrm>
            <a:off x="6335713" y="2349500"/>
            <a:ext cx="2347912" cy="620713"/>
            <a:chOff x="288" y="1632"/>
            <a:chExt cx="2544" cy="672"/>
          </a:xfrm>
        </p:grpSpPr>
        <p:sp>
          <p:nvSpPr>
            <p:cNvPr id="55342" name="Rectangle 40"/>
            <p:cNvSpPr>
              <a:spLocks noChangeAspect="1" noChangeArrowheads="1"/>
            </p:cNvSpPr>
            <p:nvPr/>
          </p:nvSpPr>
          <p:spPr bwMode="auto">
            <a:xfrm>
              <a:off x="288" y="1632"/>
              <a:ext cx="2544" cy="672"/>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43" name="Group 142"/>
            <p:cNvGrpSpPr>
              <a:grpSpLocks noChangeAspect="1"/>
            </p:cNvGrpSpPr>
            <p:nvPr/>
          </p:nvGrpSpPr>
          <p:grpSpPr bwMode="auto">
            <a:xfrm>
              <a:off x="336" y="1680"/>
              <a:ext cx="2449" cy="577"/>
              <a:chOff x="672" y="2300"/>
              <a:chExt cx="1951" cy="460"/>
            </a:xfrm>
          </p:grpSpPr>
          <p:pic>
            <p:nvPicPr>
              <p:cNvPr id="55360" name="Picture 42" descr="lighting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2300"/>
                <a:ext cx="411" cy="45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5361" name="Picture 43" descr="lighting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 y="2300"/>
                <a:ext cx="397" cy="45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5362" name="Group 44"/>
              <p:cNvGrpSpPr>
                <a:grpSpLocks noChangeAspect="1"/>
              </p:cNvGrpSpPr>
              <p:nvPr/>
            </p:nvGrpSpPr>
            <p:grpSpPr bwMode="auto">
              <a:xfrm>
                <a:off x="1567" y="2304"/>
                <a:ext cx="1056" cy="456"/>
                <a:chOff x="588" y="3391"/>
                <a:chExt cx="935" cy="404"/>
              </a:xfrm>
            </p:grpSpPr>
            <p:pic>
              <p:nvPicPr>
                <p:cNvPr id="55363" name="Picture 45" descr="woman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 y="3391"/>
                  <a:ext cx="450" cy="39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5364" name="Picture 46" descr="woma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 y="3391"/>
                  <a:ext cx="454" cy="404"/>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grpSp>
        <p:sp>
          <p:nvSpPr>
            <p:cNvPr id="55344" name="Oval 47"/>
            <p:cNvSpPr>
              <a:spLocks noChangeAspect="1" noChangeArrowheads="1"/>
            </p:cNvSpPr>
            <p:nvPr/>
          </p:nvSpPr>
          <p:spPr bwMode="auto">
            <a:xfrm>
              <a:off x="432"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5" name="Oval 48"/>
            <p:cNvSpPr>
              <a:spLocks noChangeAspect="1" noChangeArrowheads="1"/>
            </p:cNvSpPr>
            <p:nvPr/>
          </p:nvSpPr>
          <p:spPr bwMode="auto">
            <a:xfrm>
              <a:off x="624"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6" name="Oval 49"/>
            <p:cNvSpPr>
              <a:spLocks noChangeAspect="1" noChangeArrowheads="1"/>
            </p:cNvSpPr>
            <p:nvPr/>
          </p:nvSpPr>
          <p:spPr bwMode="auto">
            <a:xfrm>
              <a:off x="1008"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7" name="Oval 50"/>
            <p:cNvSpPr>
              <a:spLocks noChangeAspect="1" noChangeArrowheads="1"/>
            </p:cNvSpPr>
            <p:nvPr/>
          </p:nvSpPr>
          <p:spPr bwMode="auto">
            <a:xfrm>
              <a:off x="1200"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8" name="Oval 51"/>
            <p:cNvSpPr>
              <a:spLocks noChangeAspect="1" noChangeArrowheads="1"/>
            </p:cNvSpPr>
            <p:nvPr/>
          </p:nvSpPr>
          <p:spPr bwMode="auto">
            <a:xfrm>
              <a:off x="1632"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9" name="Oval 52"/>
            <p:cNvSpPr>
              <a:spLocks noChangeAspect="1" noChangeArrowheads="1"/>
            </p:cNvSpPr>
            <p:nvPr/>
          </p:nvSpPr>
          <p:spPr bwMode="auto">
            <a:xfrm>
              <a:off x="182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0" name="Oval 53"/>
            <p:cNvSpPr>
              <a:spLocks noChangeAspect="1" noChangeArrowheads="1"/>
            </p:cNvSpPr>
            <p:nvPr/>
          </p:nvSpPr>
          <p:spPr bwMode="auto">
            <a:xfrm>
              <a:off x="230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1" name="Oval 54"/>
            <p:cNvSpPr>
              <a:spLocks noChangeAspect="1" noChangeArrowheads="1"/>
            </p:cNvSpPr>
            <p:nvPr/>
          </p:nvSpPr>
          <p:spPr bwMode="auto">
            <a:xfrm>
              <a:off x="2496"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2" name="Freeform 55"/>
            <p:cNvSpPr>
              <a:spLocks noChangeAspect="1"/>
            </p:cNvSpPr>
            <p:nvPr/>
          </p:nvSpPr>
          <p:spPr bwMode="auto">
            <a:xfrm>
              <a:off x="480" y="2112"/>
              <a:ext cx="240" cy="48"/>
            </a:xfrm>
            <a:custGeom>
              <a:avLst/>
              <a:gdLst>
                <a:gd name="T0" fmla="*/ 0 w 240"/>
                <a:gd name="T1" fmla="*/ 0 h 48"/>
                <a:gd name="T2" fmla="*/ 48 w 240"/>
                <a:gd name="T3" fmla="*/ 0 h 48"/>
                <a:gd name="T4" fmla="*/ 192 w 240"/>
                <a:gd name="T5" fmla="*/ 0 h 48"/>
                <a:gd name="T6" fmla="*/ 240 w 240"/>
                <a:gd name="T7" fmla="*/ 0 h 48"/>
                <a:gd name="T8" fmla="*/ 144 w 240"/>
                <a:gd name="T9" fmla="*/ 48 h 48"/>
                <a:gd name="T10" fmla="*/ 48 w 240"/>
                <a:gd name="T11" fmla="*/ 48 h 48"/>
                <a:gd name="T12" fmla="*/ 0 w 240"/>
                <a:gd name="T13" fmla="*/ 0 h 48"/>
                <a:gd name="T14" fmla="*/ 0 60000 65536"/>
                <a:gd name="T15" fmla="*/ 0 60000 65536"/>
                <a:gd name="T16" fmla="*/ 0 60000 65536"/>
                <a:gd name="T17" fmla="*/ 0 60000 65536"/>
                <a:gd name="T18" fmla="*/ 0 60000 65536"/>
                <a:gd name="T19" fmla="*/ 0 60000 65536"/>
                <a:gd name="T20" fmla="*/ 0 60000 65536"/>
                <a:gd name="T21" fmla="*/ 0 w 240"/>
                <a:gd name="T22" fmla="*/ 0 h 48"/>
                <a:gd name="T23" fmla="*/ 240 w 24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48">
                  <a:moveTo>
                    <a:pt x="0" y="0"/>
                  </a:moveTo>
                  <a:lnTo>
                    <a:pt x="48" y="0"/>
                  </a:lnTo>
                  <a:lnTo>
                    <a:pt x="192" y="0"/>
                  </a:lnTo>
                  <a:lnTo>
                    <a:pt x="240" y="0"/>
                  </a:lnTo>
                  <a:lnTo>
                    <a:pt x="144" y="48"/>
                  </a:lnTo>
                  <a:lnTo>
                    <a:pt x="48" y="48"/>
                  </a:lnTo>
                  <a:lnTo>
                    <a:pt x="0" y="0"/>
                  </a:ln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3" name="Rectangle 56"/>
            <p:cNvSpPr>
              <a:spLocks noChangeAspect="1" noChangeArrowheads="1"/>
            </p:cNvSpPr>
            <p:nvPr/>
          </p:nvSpPr>
          <p:spPr bwMode="auto">
            <a:xfrm>
              <a:off x="541"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4" name="Rectangle 57"/>
            <p:cNvSpPr>
              <a:spLocks noChangeAspect="1" noChangeArrowheads="1"/>
            </p:cNvSpPr>
            <p:nvPr/>
          </p:nvSpPr>
          <p:spPr bwMode="auto">
            <a:xfrm>
              <a:off x="1104"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5" name="Rectangle 58"/>
            <p:cNvSpPr>
              <a:spLocks noChangeAspect="1" noChangeArrowheads="1"/>
            </p:cNvSpPr>
            <p:nvPr/>
          </p:nvSpPr>
          <p:spPr bwMode="auto">
            <a:xfrm>
              <a:off x="1728"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6" name="Rectangle 59"/>
            <p:cNvSpPr>
              <a:spLocks noChangeAspect="1" noChangeArrowheads="1"/>
            </p:cNvSpPr>
            <p:nvPr/>
          </p:nvSpPr>
          <p:spPr bwMode="auto">
            <a:xfrm>
              <a:off x="2400"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7" name="Freeform 60"/>
            <p:cNvSpPr>
              <a:spLocks noChangeAspect="1"/>
            </p:cNvSpPr>
            <p:nvPr/>
          </p:nvSpPr>
          <p:spPr bwMode="auto">
            <a:xfrm>
              <a:off x="1061" y="2093"/>
              <a:ext cx="212" cy="49"/>
            </a:xfrm>
            <a:custGeom>
              <a:avLst/>
              <a:gdLst>
                <a:gd name="T0" fmla="*/ 0 w 212"/>
                <a:gd name="T1" fmla="*/ 40 h 49"/>
                <a:gd name="T2" fmla="*/ 70 w 212"/>
                <a:gd name="T3" fmla="*/ 3 h 49"/>
                <a:gd name="T4" fmla="*/ 187 w 212"/>
                <a:gd name="T5" fmla="*/ 8 h 49"/>
                <a:gd name="T6" fmla="*/ 187 w 212"/>
                <a:gd name="T7" fmla="*/ 46 h 49"/>
                <a:gd name="T8" fmla="*/ 0 w 212"/>
                <a:gd name="T9" fmla="*/ 40 h 49"/>
                <a:gd name="T10" fmla="*/ 0 60000 65536"/>
                <a:gd name="T11" fmla="*/ 0 60000 65536"/>
                <a:gd name="T12" fmla="*/ 0 60000 65536"/>
                <a:gd name="T13" fmla="*/ 0 60000 65536"/>
                <a:gd name="T14" fmla="*/ 0 60000 65536"/>
                <a:gd name="T15" fmla="*/ 0 w 212"/>
                <a:gd name="T16" fmla="*/ 0 h 49"/>
                <a:gd name="T17" fmla="*/ 212 w 212"/>
                <a:gd name="T18" fmla="*/ 49 h 49"/>
              </a:gdLst>
              <a:ahLst/>
              <a:cxnLst>
                <a:cxn ang="T10">
                  <a:pos x="T0" y="T1"/>
                </a:cxn>
                <a:cxn ang="T11">
                  <a:pos x="T2" y="T3"/>
                </a:cxn>
                <a:cxn ang="T12">
                  <a:pos x="T4" y="T5"/>
                </a:cxn>
                <a:cxn ang="T13">
                  <a:pos x="T6" y="T7"/>
                </a:cxn>
                <a:cxn ang="T14">
                  <a:pos x="T8" y="T9"/>
                </a:cxn>
              </a:cxnLst>
              <a:rect l="T15" t="T16" r="T17" b="T18"/>
              <a:pathLst>
                <a:path w="212" h="49">
                  <a:moveTo>
                    <a:pt x="0" y="40"/>
                  </a:moveTo>
                  <a:cubicBezTo>
                    <a:pt x="24" y="24"/>
                    <a:pt x="43" y="11"/>
                    <a:pt x="70" y="3"/>
                  </a:cubicBezTo>
                  <a:cubicBezTo>
                    <a:pt x="109" y="5"/>
                    <a:pt x="149" y="0"/>
                    <a:pt x="187" y="8"/>
                  </a:cubicBezTo>
                  <a:cubicBezTo>
                    <a:pt x="190" y="9"/>
                    <a:pt x="212" y="45"/>
                    <a:pt x="187" y="46"/>
                  </a:cubicBezTo>
                  <a:cubicBezTo>
                    <a:pt x="125" y="49"/>
                    <a:pt x="62" y="42"/>
                    <a:pt x="0" y="4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8" name="Freeform 61"/>
            <p:cNvSpPr>
              <a:spLocks noChangeAspect="1"/>
            </p:cNvSpPr>
            <p:nvPr/>
          </p:nvSpPr>
          <p:spPr bwMode="auto">
            <a:xfrm>
              <a:off x="1655" y="2112"/>
              <a:ext cx="234" cy="71"/>
            </a:xfrm>
            <a:custGeom>
              <a:avLst/>
              <a:gdLst>
                <a:gd name="T0" fmla="*/ 25 w 234"/>
                <a:gd name="T1" fmla="*/ 27 h 71"/>
                <a:gd name="T2" fmla="*/ 222 w 234"/>
                <a:gd name="T3" fmla="*/ 27 h 71"/>
                <a:gd name="T4" fmla="*/ 217 w 234"/>
                <a:gd name="T5" fmla="*/ 64 h 71"/>
                <a:gd name="T6" fmla="*/ 190 w 234"/>
                <a:gd name="T7" fmla="*/ 69 h 71"/>
                <a:gd name="T8" fmla="*/ 9 w 234"/>
                <a:gd name="T9" fmla="*/ 53 h 71"/>
                <a:gd name="T10" fmla="*/ 4 w 234"/>
                <a:gd name="T11" fmla="*/ 32 h 71"/>
                <a:gd name="T12" fmla="*/ 25 w 234"/>
                <a:gd name="T13" fmla="*/ 27 h 71"/>
                <a:gd name="T14" fmla="*/ 0 60000 65536"/>
                <a:gd name="T15" fmla="*/ 0 60000 65536"/>
                <a:gd name="T16" fmla="*/ 0 60000 65536"/>
                <a:gd name="T17" fmla="*/ 0 60000 65536"/>
                <a:gd name="T18" fmla="*/ 0 60000 65536"/>
                <a:gd name="T19" fmla="*/ 0 60000 65536"/>
                <a:gd name="T20" fmla="*/ 0 60000 65536"/>
                <a:gd name="T21" fmla="*/ 0 w 234"/>
                <a:gd name="T22" fmla="*/ 0 h 71"/>
                <a:gd name="T23" fmla="*/ 234 w 234"/>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1">
                  <a:moveTo>
                    <a:pt x="25" y="27"/>
                  </a:moveTo>
                  <a:cubicBezTo>
                    <a:pt x="93" y="15"/>
                    <a:pt x="150" y="0"/>
                    <a:pt x="222" y="27"/>
                  </a:cubicBezTo>
                  <a:cubicBezTo>
                    <a:pt x="234" y="31"/>
                    <a:pt x="225" y="54"/>
                    <a:pt x="217" y="64"/>
                  </a:cubicBezTo>
                  <a:cubicBezTo>
                    <a:pt x="211" y="71"/>
                    <a:pt x="199" y="67"/>
                    <a:pt x="190" y="69"/>
                  </a:cubicBezTo>
                  <a:cubicBezTo>
                    <a:pt x="130" y="64"/>
                    <a:pt x="68" y="65"/>
                    <a:pt x="9" y="53"/>
                  </a:cubicBezTo>
                  <a:cubicBezTo>
                    <a:pt x="2" y="52"/>
                    <a:pt x="0" y="38"/>
                    <a:pt x="4" y="32"/>
                  </a:cubicBezTo>
                  <a:cubicBezTo>
                    <a:pt x="8" y="26"/>
                    <a:pt x="18" y="29"/>
                    <a:pt x="25" y="27"/>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9" name="Freeform 62"/>
            <p:cNvSpPr>
              <a:spLocks noChangeAspect="1"/>
            </p:cNvSpPr>
            <p:nvPr/>
          </p:nvSpPr>
          <p:spPr bwMode="auto">
            <a:xfrm>
              <a:off x="2327" y="2112"/>
              <a:ext cx="217" cy="85"/>
            </a:xfrm>
            <a:custGeom>
              <a:avLst/>
              <a:gdLst>
                <a:gd name="T0" fmla="*/ 11 w 217"/>
                <a:gd name="T1" fmla="*/ 30 h 85"/>
                <a:gd name="T2" fmla="*/ 192 w 217"/>
                <a:gd name="T3" fmla="*/ 14 h 85"/>
                <a:gd name="T4" fmla="*/ 198 w 217"/>
                <a:gd name="T5" fmla="*/ 73 h 85"/>
                <a:gd name="T6" fmla="*/ 0 w 217"/>
                <a:gd name="T7" fmla="*/ 57 h 85"/>
                <a:gd name="T8" fmla="*/ 11 w 217"/>
                <a:gd name="T9" fmla="*/ 30 h 85"/>
                <a:gd name="T10" fmla="*/ 0 60000 65536"/>
                <a:gd name="T11" fmla="*/ 0 60000 65536"/>
                <a:gd name="T12" fmla="*/ 0 60000 65536"/>
                <a:gd name="T13" fmla="*/ 0 60000 65536"/>
                <a:gd name="T14" fmla="*/ 0 60000 65536"/>
                <a:gd name="T15" fmla="*/ 0 w 217"/>
                <a:gd name="T16" fmla="*/ 0 h 85"/>
                <a:gd name="T17" fmla="*/ 217 w 217"/>
                <a:gd name="T18" fmla="*/ 85 h 85"/>
              </a:gdLst>
              <a:ahLst/>
              <a:cxnLst>
                <a:cxn ang="T10">
                  <a:pos x="T0" y="T1"/>
                </a:cxn>
                <a:cxn ang="T11">
                  <a:pos x="T2" y="T3"/>
                </a:cxn>
                <a:cxn ang="T12">
                  <a:pos x="T4" y="T5"/>
                </a:cxn>
                <a:cxn ang="T13">
                  <a:pos x="T6" y="T7"/>
                </a:cxn>
                <a:cxn ang="T14">
                  <a:pos x="T8" y="T9"/>
                </a:cxn>
              </a:cxnLst>
              <a:rect l="T15" t="T16" r="T17" b="T18"/>
              <a:pathLst>
                <a:path w="217" h="85">
                  <a:moveTo>
                    <a:pt x="11" y="30"/>
                  </a:moveTo>
                  <a:cubicBezTo>
                    <a:pt x="93" y="0"/>
                    <a:pt x="72" y="9"/>
                    <a:pt x="192" y="14"/>
                  </a:cubicBezTo>
                  <a:cubicBezTo>
                    <a:pt x="211" y="20"/>
                    <a:pt x="217" y="69"/>
                    <a:pt x="198" y="73"/>
                  </a:cubicBezTo>
                  <a:cubicBezTo>
                    <a:pt x="133" y="85"/>
                    <a:pt x="66" y="62"/>
                    <a:pt x="0" y="57"/>
                  </a:cubicBezTo>
                  <a:cubicBezTo>
                    <a:pt x="12" y="15"/>
                    <a:pt x="11" y="6"/>
                    <a:pt x="11" y="3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55305" name="Line 63"/>
          <p:cNvSpPr>
            <a:spLocks noChangeShapeType="1"/>
          </p:cNvSpPr>
          <p:nvPr/>
        </p:nvSpPr>
        <p:spPr bwMode="auto">
          <a:xfrm>
            <a:off x="7704138" y="1628775"/>
            <a:ext cx="1587" cy="265113"/>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55306" name="Text Box 64"/>
          <p:cNvSpPr txBox="1">
            <a:spLocks noChangeArrowheads="1"/>
          </p:cNvSpPr>
          <p:nvPr/>
        </p:nvSpPr>
        <p:spPr bwMode="auto">
          <a:xfrm>
            <a:off x="7199313" y="1176338"/>
            <a:ext cx="115252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More</a:t>
            </a:r>
          </a:p>
        </p:txBody>
      </p:sp>
      <p:sp>
        <p:nvSpPr>
          <p:cNvPr id="55307" name="Text Box 65"/>
          <p:cNvSpPr txBox="1">
            <a:spLocks noChangeArrowheads="1"/>
          </p:cNvSpPr>
          <p:nvPr/>
        </p:nvSpPr>
        <p:spPr bwMode="auto">
          <a:xfrm>
            <a:off x="1438275" y="1233488"/>
            <a:ext cx="115252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Less</a:t>
            </a:r>
          </a:p>
        </p:txBody>
      </p:sp>
      <p:grpSp>
        <p:nvGrpSpPr>
          <p:cNvPr id="9" name="Group 67"/>
          <p:cNvGrpSpPr>
            <a:grpSpLocks noChangeAspect="1"/>
          </p:cNvGrpSpPr>
          <p:nvPr/>
        </p:nvGrpSpPr>
        <p:grpSpPr bwMode="auto">
          <a:xfrm>
            <a:off x="3671888" y="2338388"/>
            <a:ext cx="2025650" cy="2317750"/>
            <a:chOff x="1632" y="1632"/>
            <a:chExt cx="2448" cy="2592"/>
          </a:xfrm>
        </p:grpSpPr>
        <p:grpSp>
          <p:nvGrpSpPr>
            <p:cNvPr id="55329" name="Group 68"/>
            <p:cNvGrpSpPr>
              <a:grpSpLocks noChangeAspect="1"/>
            </p:cNvGrpSpPr>
            <p:nvPr/>
          </p:nvGrpSpPr>
          <p:grpSpPr bwMode="auto">
            <a:xfrm>
              <a:off x="1632" y="1632"/>
              <a:ext cx="2448" cy="816"/>
              <a:chOff x="528" y="1632"/>
              <a:chExt cx="2592" cy="864"/>
            </a:xfrm>
          </p:grpSpPr>
          <p:sp>
            <p:nvSpPr>
              <p:cNvPr id="55339" name="Rectangle 69"/>
              <p:cNvSpPr>
                <a:spLocks noChangeAspect="1" noChangeArrowheads="1"/>
              </p:cNvSpPr>
              <p:nvPr/>
            </p:nvSpPr>
            <p:spPr bwMode="auto">
              <a:xfrm>
                <a:off x="528" y="1632"/>
                <a:ext cx="2592" cy="864"/>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40" name="Picture 70" descr="fac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2" y="1680"/>
                <a:ext cx="1200" cy="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41" name="Picture 71" descr="fac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 y="1680"/>
                <a:ext cx="1200" cy="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5330" name="Group 72"/>
            <p:cNvGrpSpPr>
              <a:grpSpLocks noChangeAspect="1"/>
            </p:cNvGrpSpPr>
            <p:nvPr/>
          </p:nvGrpSpPr>
          <p:grpSpPr bwMode="auto">
            <a:xfrm>
              <a:off x="1728" y="3408"/>
              <a:ext cx="2304" cy="816"/>
              <a:chOff x="672" y="3408"/>
              <a:chExt cx="2400" cy="864"/>
            </a:xfrm>
          </p:grpSpPr>
          <p:sp>
            <p:nvSpPr>
              <p:cNvPr id="55336" name="Rectangle 73"/>
              <p:cNvSpPr>
                <a:spLocks noChangeAspect="1" noChangeArrowheads="1"/>
              </p:cNvSpPr>
              <p:nvPr/>
            </p:nvSpPr>
            <p:spPr bwMode="auto">
              <a:xfrm>
                <a:off x="672" y="3408"/>
                <a:ext cx="2400" cy="864"/>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7" name="Picture 74" descr="side%20vie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 y="3460"/>
                <a:ext cx="1152" cy="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8" name="Picture 75" descr="Car_Side_Lar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3444"/>
                <a:ext cx="1040" cy="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5331" name="Group 76"/>
            <p:cNvGrpSpPr>
              <a:grpSpLocks noChangeAspect="1"/>
            </p:cNvGrpSpPr>
            <p:nvPr/>
          </p:nvGrpSpPr>
          <p:grpSpPr bwMode="auto">
            <a:xfrm>
              <a:off x="1776" y="2496"/>
              <a:ext cx="2112" cy="854"/>
              <a:chOff x="720" y="2496"/>
              <a:chExt cx="2256" cy="912"/>
            </a:xfrm>
          </p:grpSpPr>
          <p:sp>
            <p:nvSpPr>
              <p:cNvPr id="55332" name="Rectangle 77"/>
              <p:cNvSpPr>
                <a:spLocks noChangeAspect="1" noChangeArrowheads="1"/>
              </p:cNvSpPr>
              <p:nvPr/>
            </p:nvSpPr>
            <p:spPr bwMode="auto">
              <a:xfrm>
                <a:off x="720" y="2496"/>
                <a:ext cx="2256" cy="912"/>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3" name="Picture 78" descr="koala-lea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 y="2544"/>
                <a:ext cx="696" cy="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4" name="Picture 79" descr="koala-austral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4" y="2544"/>
                <a:ext cx="660"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5" name="Picture 80" descr="koala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5" y="2544"/>
                <a:ext cx="575"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82" name="Line 81"/>
          <p:cNvSpPr>
            <a:spLocks noChangeShapeType="1"/>
          </p:cNvSpPr>
          <p:nvPr/>
        </p:nvSpPr>
        <p:spPr bwMode="auto">
          <a:xfrm>
            <a:off x="4652963" y="1628775"/>
            <a:ext cx="0" cy="265113"/>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13" name="Group 82"/>
          <p:cNvGrpSpPr>
            <a:grpSpLocks/>
          </p:cNvGrpSpPr>
          <p:nvPr/>
        </p:nvGrpSpPr>
        <p:grpSpPr bwMode="auto">
          <a:xfrm>
            <a:off x="755650" y="1665288"/>
            <a:ext cx="2381250" cy="2935287"/>
            <a:chOff x="113" y="1389"/>
            <a:chExt cx="1863" cy="2125"/>
          </a:xfrm>
        </p:grpSpPr>
        <p:sp>
          <p:nvSpPr>
            <p:cNvPr id="55315" name="Line 83"/>
            <p:cNvSpPr>
              <a:spLocks noChangeAspect="1" noChangeShapeType="1"/>
            </p:cNvSpPr>
            <p:nvPr/>
          </p:nvSpPr>
          <p:spPr bwMode="auto">
            <a:xfrm>
              <a:off x="1028" y="1389"/>
              <a:ext cx="1" cy="190"/>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5316" name="Group 84"/>
            <p:cNvGrpSpPr>
              <a:grpSpLocks/>
            </p:cNvGrpSpPr>
            <p:nvPr/>
          </p:nvGrpSpPr>
          <p:grpSpPr bwMode="auto">
            <a:xfrm>
              <a:off x="113" y="1820"/>
              <a:ext cx="1863" cy="1694"/>
              <a:chOff x="113" y="1615"/>
              <a:chExt cx="1863" cy="1694"/>
            </a:xfrm>
          </p:grpSpPr>
          <p:pic>
            <p:nvPicPr>
              <p:cNvPr id="55317" name="Picture 85" descr="koala-austral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2" y="2123"/>
                <a:ext cx="436"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8" name="Picture 86" descr="face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8" y="2191"/>
                <a:ext cx="801"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9" name="Picture 87" descr="face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9" y="1717"/>
                <a:ext cx="801"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0" name="Picture 88" descr="side%20view"/>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9" y="2766"/>
                <a:ext cx="780" cy="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1" name="Picture 89" descr="koala-lea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63" y="1751"/>
                <a:ext cx="459"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2" name="Picture 90" descr="carlond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5" y="2632"/>
                <a:ext cx="881" cy="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3" name="Picture 91" descr="personkoala"/>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3" y="1615"/>
                <a:ext cx="665"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4" name="Picture 92" descr="MVO%20Parking%20Lo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 y="2699"/>
                <a:ext cx="813" cy="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5" name="Picture 93" descr="jetta0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 y="2225"/>
                <a:ext cx="948"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6" name="Picture 94" descr="koalashu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86" y="1649"/>
                <a:ext cx="734" cy="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7" name="Picture 95" descr="Car_Side_Larg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5" y="2361"/>
                <a:ext cx="70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8" name="Picture 96" descr="koal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2" y="2632"/>
                <a:ext cx="380"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55311" name="TextBox 96"/>
          <p:cNvSpPr txBox="1">
            <a:spLocks noChangeArrowheads="1"/>
          </p:cNvSpPr>
          <p:nvPr/>
        </p:nvSpPr>
        <p:spPr bwMode="auto">
          <a:xfrm rot="2074616">
            <a:off x="6764338" y="5553075"/>
            <a:ext cx="23876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Cropped to object, parts and classes labeled</a:t>
            </a:r>
          </a:p>
        </p:txBody>
      </p:sp>
      <p:sp>
        <p:nvSpPr>
          <p:cNvPr id="199" name="TextBox 97"/>
          <p:cNvSpPr txBox="1">
            <a:spLocks noChangeArrowheads="1"/>
          </p:cNvSpPr>
          <p:nvPr/>
        </p:nvSpPr>
        <p:spPr bwMode="auto">
          <a:xfrm rot="2100000">
            <a:off x="4075113" y="5592763"/>
            <a:ext cx="2362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Classes labeled, some clutter</a:t>
            </a:r>
          </a:p>
        </p:txBody>
      </p:sp>
      <p:sp>
        <p:nvSpPr>
          <p:cNvPr id="200" name="TextBox 98"/>
          <p:cNvSpPr txBox="1">
            <a:spLocks noChangeArrowheads="1"/>
          </p:cNvSpPr>
          <p:nvPr/>
        </p:nvSpPr>
        <p:spPr bwMode="auto">
          <a:xfrm rot="2100000">
            <a:off x="1077913" y="5475288"/>
            <a:ext cx="19764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Unlabeled, multiple objects</a:t>
            </a:r>
          </a:p>
        </p:txBody>
      </p:sp>
      <p:sp>
        <p:nvSpPr>
          <p:cNvPr id="55314" name="Line 202"/>
          <p:cNvSpPr>
            <a:spLocks noChangeShapeType="1"/>
          </p:cNvSpPr>
          <p:nvPr/>
        </p:nvSpPr>
        <p:spPr bwMode="auto">
          <a:xfrm>
            <a:off x="719138" y="1773238"/>
            <a:ext cx="7956550" cy="0"/>
          </a:xfrm>
          <a:prstGeom prst="line">
            <a:avLst/>
          </a:prstGeom>
          <a:noFill/>
          <a:ln w="38100" cap="sq">
            <a:solidFill>
              <a:schemeClr val="bg2"/>
            </a:solidFill>
            <a:round/>
            <a:headEnd type="triangle" w="lg" len="med"/>
            <a:tailEnd type="triangle" w="lg" len="med"/>
          </a:ln>
          <a:extLst>
            <a:ext uri="{909E8E84-426E-40dd-AFC4-6F175D3DCCD1}">
              <a14:hiddenFill xmlns:a14="http://schemas.microsoft.com/office/drawing/2010/main" xmlns="">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000000"/>
              </a:solidFill>
            </a:endParaRPr>
          </a:p>
        </p:txBody>
      </p:sp>
      <p:sp>
        <p:nvSpPr>
          <p:cNvPr id="101" name="TextBox 100"/>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2" name="Slide Number Placeholder 101"/>
          <p:cNvSpPr>
            <a:spLocks noGrp="1"/>
          </p:cNvSpPr>
          <p:nvPr>
            <p:ph type="sldNum" sz="quarter" idx="12"/>
          </p:nvPr>
        </p:nvSpPr>
        <p:spPr>
          <a:xfrm>
            <a:off x="6553200" y="6400800"/>
            <a:ext cx="1905000" cy="457200"/>
          </a:xfrm>
        </p:spPr>
        <p:txBody>
          <a:bodyPr/>
          <a:lstStyle/>
          <a:p>
            <a:pPr>
              <a:defRPr/>
            </a:pPr>
            <a:fld id="{5316F66A-273B-4B71-86AB-4CAFAFAD4A3C}" type="slidenum">
              <a:rPr lang="en-US" smtClean="0">
                <a:solidFill>
                  <a:srgbClr val="000000"/>
                </a:solidFill>
              </a:rPr>
              <a:pPr>
                <a:defRPr/>
              </a:pPr>
              <a:t>52</a:t>
            </a:fld>
            <a:endParaRPr lang="en-US" dirty="0">
              <a:solidFill>
                <a:srgbClr val="000000"/>
              </a:solidFill>
            </a:endParaRPr>
          </a:p>
        </p:txBody>
      </p:sp>
    </p:spTree>
    <p:extLst>
      <p:ext uri="{BB962C8B-B14F-4D97-AF65-F5344CB8AC3E}">
        <p14:creationId xmlns:p14="http://schemas.microsoft.com/office/powerpoint/2010/main" val="250382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6" grpId="0" animBg="1"/>
      <p:bldP spid="182" grpId="0" animBg="1"/>
      <p:bldP spid="199" grpId="0"/>
      <p:bldP spid="2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dirty="0" smtClean="0"/>
              <a:t>What works </a:t>
            </a:r>
            <a:r>
              <a:rPr lang="en-US" dirty="0" smtClean="0"/>
              <a:t>today</a:t>
            </a:r>
            <a:endParaRPr lang="en-US" dirty="0" smtClean="0"/>
          </a:p>
        </p:txBody>
      </p:sp>
      <p:sp>
        <p:nvSpPr>
          <p:cNvPr id="56323" name="Rectangle 3"/>
          <p:cNvSpPr>
            <a:spLocks noGrp="1" noChangeArrowheads="1"/>
          </p:cNvSpPr>
          <p:nvPr>
            <p:ph type="body" idx="4294967295"/>
          </p:nvPr>
        </p:nvSpPr>
        <p:spPr>
          <a:xfrm>
            <a:off x="457200" y="1600200"/>
            <a:ext cx="8229600" cy="685800"/>
          </a:xfrm>
        </p:spPr>
        <p:txBody>
          <a:bodyPr/>
          <a:lstStyle/>
          <a:p>
            <a:pPr eaLnBrk="1" hangingPunct="1"/>
            <a:r>
              <a:rPr lang="en-US" smtClean="0"/>
              <a:t>Reading license plates, zip codes, checks</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a:tailEnd type="none" w="lg" len="lg"/>
              </a14:hiddenLine>
            </a:ext>
          </a:extLst>
        </p:spPr>
      </p:pic>
      <p:sp>
        <p:nvSpPr>
          <p:cNvPr id="56325"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53</a:t>
            </a:fld>
            <a:endParaRPr lang="en-US"/>
          </a:p>
        </p:txBody>
      </p:sp>
    </p:spTree>
    <p:extLst>
      <p:ext uri="{BB962C8B-B14F-4D97-AF65-F5344CB8AC3E}">
        <p14:creationId xmlns:p14="http://schemas.microsoft.com/office/powerpoint/2010/main" val="31879165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dirty="0" smtClean="0"/>
              <a:t>What works </a:t>
            </a:r>
            <a:r>
              <a:rPr lang="en-US" dirty="0" smtClean="0"/>
              <a:t>today</a:t>
            </a:r>
            <a:endParaRPr lang="en-US" dirty="0" smtClean="0"/>
          </a:p>
        </p:txBody>
      </p:sp>
      <p:sp>
        <p:nvSpPr>
          <p:cNvPr id="57347"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0"/>
            <a:ext cx="4343400"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9"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54</a:t>
            </a:fld>
            <a:endParaRPr lang="en-US"/>
          </a:p>
        </p:txBody>
      </p:sp>
    </p:spTree>
    <p:extLst>
      <p:ext uri="{BB962C8B-B14F-4D97-AF65-F5344CB8AC3E}">
        <p14:creationId xmlns:p14="http://schemas.microsoft.com/office/powerpoint/2010/main" val="2819615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dirty="0" smtClean="0"/>
              <a:t>What works </a:t>
            </a:r>
            <a:r>
              <a:rPr lang="en-US" dirty="0" smtClean="0"/>
              <a:t>today</a:t>
            </a:r>
            <a:endParaRPr lang="en-US" dirty="0" smtClean="0"/>
          </a:p>
        </p:txBody>
      </p:sp>
      <p:sp>
        <p:nvSpPr>
          <p:cNvPr id="58371"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a:p>
            <a:pPr eaLnBrk="1" hangingPunct="1"/>
            <a:r>
              <a:rPr lang="en-US" smtClean="0"/>
              <a:t>Face detection</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473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l="3079" t="5048" b="8725"/>
          <a:stretch>
            <a:fillRect/>
          </a:stretch>
        </p:blipFill>
        <p:spPr bwMode="auto">
          <a:xfrm>
            <a:off x="381000" y="3429000"/>
            <a:ext cx="35972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extBox 5"/>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7" name="Slide Number Placeholder 6"/>
          <p:cNvSpPr>
            <a:spLocks noGrp="1"/>
          </p:cNvSpPr>
          <p:nvPr>
            <p:ph type="sldNum" sz="quarter" idx="12"/>
          </p:nvPr>
        </p:nvSpPr>
        <p:spPr/>
        <p:txBody>
          <a:bodyPr/>
          <a:lstStyle/>
          <a:p>
            <a:pPr>
              <a:defRPr/>
            </a:pPr>
            <a:fld id="{3E4E7AEC-34C0-487D-B827-094554FE1F11}" type="slidenum">
              <a:rPr lang="en-US" smtClean="0"/>
              <a:pPr>
                <a:defRPr/>
              </a:pPr>
              <a:t>55</a:t>
            </a:fld>
            <a:endParaRPr lang="en-US"/>
          </a:p>
        </p:txBody>
      </p:sp>
    </p:spTree>
    <p:extLst>
      <p:ext uri="{BB962C8B-B14F-4D97-AF65-F5344CB8AC3E}">
        <p14:creationId xmlns:p14="http://schemas.microsoft.com/office/powerpoint/2010/main" val="12098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a:t>
            </a:r>
            <a:r>
              <a:rPr lang="en-US" dirty="0" smtClean="0"/>
              <a:t>today</a:t>
            </a:r>
            <a:endParaRPr lang="en-US" dirty="0" smtClean="0"/>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p:txBody>
      </p:sp>
      <p:pic>
        <p:nvPicPr>
          <p:cNvPr id="593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812" y="4335283"/>
            <a:ext cx="3329980" cy="2372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7"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56</a:t>
            </a:fld>
            <a:endParaRPr lang="en-US"/>
          </a:p>
        </p:txBody>
      </p:sp>
    </p:spTree>
    <p:extLst>
      <p:ext uri="{BB962C8B-B14F-4D97-AF65-F5344CB8AC3E}">
        <p14:creationId xmlns:p14="http://schemas.microsoft.com/office/powerpoint/2010/main" val="2478039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a:t>
            </a:r>
            <a:r>
              <a:rPr lang="en-US" dirty="0" smtClean="0"/>
              <a:t>today</a:t>
            </a:r>
            <a:endParaRPr lang="en-US" dirty="0" smtClean="0"/>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a:p>
            <a:pPr eaLnBrk="1" hangingPunct="1"/>
            <a:r>
              <a:rPr lang="en-US" dirty="0" smtClean="0"/>
              <a:t>Recognition of generic </a:t>
            </a:r>
            <a:r>
              <a:rPr lang="en-US" dirty="0" smtClean="0"/>
              <a:t>categories(*)!</a:t>
            </a:r>
            <a:endParaRPr lang="en-US" dirty="0" smtClean="0"/>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57</a:t>
            </a:fld>
            <a:endParaRPr lang="en-US"/>
          </a:p>
        </p:txBody>
      </p:sp>
      <p:pic>
        <p:nvPicPr>
          <p:cNvPr id="1042434" name="Picture 2" descr="http://cs.stanford.edu/people/karpathy/rcnn/2873252292.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642532"/>
            <a:ext cx="1381921" cy="2078943"/>
          </a:xfrm>
          <a:prstGeom prst="rect">
            <a:avLst/>
          </a:prstGeom>
          <a:noFill/>
          <a:extLst>
            <a:ext uri="{909E8E84-426E-40DD-AFC4-6F175D3DCCD1}">
              <a14:hiddenFill xmlns:a14="http://schemas.microsoft.com/office/drawing/2010/main">
                <a:solidFill>
                  <a:srgbClr val="FFFFFF"/>
                </a:solidFill>
              </a14:hiddenFill>
            </a:ext>
          </a:extLst>
        </p:spPr>
      </p:pic>
      <p:pic>
        <p:nvPicPr>
          <p:cNvPr id="1042436" name="Picture 4" descr="http://cs.stanford.edu/people/karpathy/rcnn/2827964381.jp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799" y="4632779"/>
            <a:ext cx="2893574" cy="2088696"/>
          </a:xfrm>
          <a:prstGeom prst="rect">
            <a:avLst/>
          </a:prstGeom>
          <a:noFill/>
          <a:extLst>
            <a:ext uri="{909E8E84-426E-40DD-AFC4-6F175D3DCCD1}">
              <a14:hiddenFill xmlns:a14="http://schemas.microsoft.com/office/drawing/2010/main">
                <a:solidFill>
                  <a:srgbClr val="FFFFFF"/>
                </a:solidFill>
              </a14:hiddenFill>
            </a:ext>
          </a:extLst>
        </p:spPr>
      </p:pic>
      <p:pic>
        <p:nvPicPr>
          <p:cNvPr id="1042438" name="Picture 6" descr="http://cs.stanford.edu/people/karpathy/rcnn/200276116.jp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478" y="4632779"/>
            <a:ext cx="3133043" cy="208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264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7"/>
          <p:cNvGrpSpPr>
            <a:grpSpLocks/>
          </p:cNvGrpSpPr>
          <p:nvPr/>
        </p:nvGrpSpPr>
        <p:grpSpPr bwMode="auto">
          <a:xfrm>
            <a:off x="250825" y="3341688"/>
            <a:ext cx="3709988" cy="1455737"/>
            <a:chOff x="467544" y="2708920"/>
            <a:chExt cx="3708920" cy="1454678"/>
          </a:xfrm>
        </p:grpSpPr>
        <p:pic>
          <p:nvPicPr>
            <p:cNvPr id="2050" name="Picture 2"/>
            <p:cNvPicPr>
              <a:picLocks noChangeAspect="1" noChangeArrowheads="1"/>
            </p:cNvPicPr>
            <p:nvPr/>
          </p:nvPicPr>
          <p:blipFill>
            <a:blip r:embed="rId3"/>
            <a:srcRect l="56407" t="22643" r="12151" b="63814"/>
            <a:stretch>
              <a:fillRect/>
            </a:stretch>
          </p:blipFill>
          <p:spPr bwMode="auto">
            <a:xfrm>
              <a:off x="467544" y="2708920"/>
              <a:ext cx="3708920" cy="122783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5485" name="TextBox 36"/>
            <p:cNvSpPr txBox="1">
              <a:spLocks noChangeArrowheads="1"/>
            </p:cNvSpPr>
            <p:nvPr/>
          </p:nvSpPr>
          <p:spPr bwMode="auto">
            <a:xfrm>
              <a:off x="1907704" y="3825044"/>
              <a:ext cx="792088"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COIL</a:t>
              </a:r>
            </a:p>
          </p:txBody>
        </p:sp>
      </p:gr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341438"/>
            <a:ext cx="15382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 name="TextBox 12"/>
          <p:cNvSpPr txBox="1">
            <a:spLocks noChangeArrowheads="1"/>
          </p:cNvSpPr>
          <p:nvPr/>
        </p:nvSpPr>
        <p:spPr bwMode="auto">
          <a:xfrm>
            <a:off x="323850" y="2741613"/>
            <a:ext cx="1655763"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Roberts 1963 </a:t>
            </a:r>
          </a:p>
        </p:txBody>
      </p:sp>
      <p:sp>
        <p:nvSpPr>
          <p:cNvPr id="105479" name="TextBox 13"/>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5" name="Straight Connector 14"/>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1" name="TextBox 15"/>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17" name="Straight Connector 16"/>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3" name="TextBox 17"/>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14" name="TextBox 13"/>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2007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1"/>
          <p:cNvGrpSpPr>
            <a:grpSpLocks noChangeAspect="1"/>
          </p:cNvGrpSpPr>
          <p:nvPr/>
        </p:nvGrpSpPr>
        <p:grpSpPr>
          <a:xfrm>
            <a:off x="1079612" y="1844824"/>
            <a:ext cx="6588732" cy="3060340"/>
            <a:chOff x="-936612" y="7317432"/>
            <a:chExt cx="6588732" cy="3060340"/>
          </a:xfrm>
          <a:effectLst>
            <a:outerShdw blurRad="50800" dist="38100" dir="2700000" algn="tl" rotWithShape="0">
              <a:prstClr val="black">
                <a:alpha val="40000"/>
              </a:prstClr>
            </a:outerShdw>
          </a:effectLst>
        </p:grpSpPr>
        <p:pic>
          <p:nvPicPr>
            <p:cNvPr id="2053" name="Picture 5"/>
            <p:cNvPicPr>
              <a:picLocks noChangeAspect="1" noChangeArrowheads="1"/>
            </p:cNvPicPr>
            <p:nvPr/>
          </p:nvPicPr>
          <p:blipFill>
            <a:blip r:embed="rId3" cstate="print"/>
            <a:srcRect l="47688" t="17497" r="19252" b="73775"/>
            <a:stretch>
              <a:fillRect/>
            </a:stretch>
          </p:blipFill>
          <p:spPr bwMode="auto">
            <a:xfrm>
              <a:off x="-144524" y="9081628"/>
              <a:ext cx="5148572" cy="1044116"/>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l="72546" t="60834" r="5828" b="24720"/>
            <a:stretch>
              <a:fillRect/>
            </a:stretch>
          </p:blipFill>
          <p:spPr bwMode="auto">
            <a:xfrm>
              <a:off x="2267744" y="7317432"/>
              <a:ext cx="3384376" cy="1728192"/>
            </a:xfrm>
            <a:prstGeom prst="rect">
              <a:avLst/>
            </a:prstGeom>
            <a:noFill/>
            <a:ln w="9525">
              <a:noFill/>
              <a:miter lim="800000"/>
              <a:headEnd/>
              <a:tailEnd/>
            </a:ln>
          </p:spPr>
        </p:pic>
        <p:sp>
          <p:nvSpPr>
            <p:cNvPr id="40" name="TextBox 39"/>
            <p:cNvSpPr txBox="1"/>
            <p:nvPr/>
          </p:nvSpPr>
          <p:spPr>
            <a:xfrm>
              <a:off x="2987824" y="892309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INRIA Pedestrians</a:t>
              </a:r>
            </a:p>
          </p:txBody>
        </p:sp>
        <p:sp>
          <p:nvSpPr>
            <p:cNvPr id="41" name="TextBox 40"/>
            <p:cNvSpPr txBox="1"/>
            <p:nvPr/>
          </p:nvSpPr>
          <p:spPr>
            <a:xfrm>
              <a:off x="1331640" y="1003921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UIUC Cars</a:t>
              </a:r>
            </a:p>
          </p:txBody>
        </p:sp>
        <p:pic>
          <p:nvPicPr>
            <p:cNvPr id="42" name="Picture 8"/>
            <p:cNvPicPr>
              <a:picLocks noChangeAspect="1" noChangeArrowheads="1"/>
            </p:cNvPicPr>
            <p:nvPr/>
          </p:nvPicPr>
          <p:blipFill>
            <a:blip r:embed="rId5" cstate="print"/>
            <a:srcRect l="39943" t="86904" r="36939" b="3696"/>
            <a:stretch>
              <a:fillRect/>
            </a:stretch>
          </p:blipFill>
          <p:spPr bwMode="auto">
            <a:xfrm>
              <a:off x="-936612" y="7713476"/>
              <a:ext cx="3600400" cy="1124508"/>
            </a:xfrm>
            <a:prstGeom prst="rect">
              <a:avLst/>
            </a:prstGeom>
            <a:noFill/>
            <a:ln w="9525">
              <a:noFill/>
              <a:miter lim="800000"/>
              <a:headEnd/>
              <a:tailEnd/>
            </a:ln>
          </p:spPr>
        </p:pic>
        <p:sp>
          <p:nvSpPr>
            <p:cNvPr id="43" name="TextBox 42"/>
            <p:cNvSpPr txBox="1"/>
            <p:nvPr/>
          </p:nvSpPr>
          <p:spPr>
            <a:xfrm>
              <a:off x="107504" y="872158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MIT-CMU Faces</a:t>
              </a:r>
            </a:p>
          </p:txBody>
        </p:sp>
      </p:grpSp>
      <p:pic>
        <p:nvPicPr>
          <p:cNvPr id="1075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25"/>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cxnSp>
        <p:nvCxnSpPr>
          <p:cNvPr id="32" name="Straight Connector 31"/>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27"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75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7529" name="TextBox 17"/>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9" name="Straight Connector 18"/>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1" name="TextBox 19"/>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1" name="Straight Connector 20"/>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3" name="TextBox 21"/>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0" name="TextBox 19"/>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199351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95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2"/>
          <p:cNvGrpSpPr>
            <a:grpSpLocks noChangeAspect="1"/>
          </p:cNvGrpSpPr>
          <p:nvPr/>
        </p:nvGrpSpPr>
        <p:grpSpPr>
          <a:xfrm>
            <a:off x="2231740" y="1332198"/>
            <a:ext cx="4464496" cy="3824994"/>
            <a:chOff x="6875748" y="1232756"/>
            <a:chExt cx="4464496" cy="3824994"/>
          </a:xfrm>
          <a:effectLst>
            <a:outerShdw blurRad="50800" dist="38100" dir="2700000" algn="tl" rotWithShape="0">
              <a:prstClr val="black">
                <a:alpha val="40000"/>
              </a:prstClr>
            </a:outerShdw>
          </a:effectLst>
        </p:grpSpPr>
        <p:pic>
          <p:nvPicPr>
            <p:cNvPr id="2051" name="Picture 3"/>
            <p:cNvPicPr>
              <a:picLocks noChangeAspect="1" noChangeArrowheads="1"/>
            </p:cNvPicPr>
            <p:nvPr/>
          </p:nvPicPr>
          <p:blipFill>
            <a:blip r:embed="rId5" cstate="print"/>
            <a:srcRect l="26187" t="75280" r="47226" b="14789"/>
            <a:stretch>
              <a:fillRect/>
            </a:stretch>
          </p:blipFill>
          <p:spPr bwMode="auto">
            <a:xfrm>
              <a:off x="7415808" y="3753036"/>
              <a:ext cx="3492388" cy="1002164"/>
            </a:xfrm>
            <a:prstGeom prst="rect">
              <a:avLst/>
            </a:prstGeom>
            <a:noFill/>
            <a:ln w="9525">
              <a:solidFill>
                <a:schemeClr val="tx1"/>
              </a:solidFill>
              <a:miter lim="800000"/>
              <a:headEnd/>
              <a:tailEnd/>
            </a:ln>
          </p:spPr>
        </p:pic>
        <p:sp>
          <p:nvSpPr>
            <p:cNvPr id="45" name="TextBox 44"/>
            <p:cNvSpPr txBox="1"/>
            <p:nvPr/>
          </p:nvSpPr>
          <p:spPr>
            <a:xfrm>
              <a:off x="8100392" y="4719196"/>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Caltech-256</a:t>
              </a:r>
            </a:p>
          </p:txBody>
        </p:sp>
        <p:pic>
          <p:nvPicPr>
            <p:cNvPr id="2052" name="Picture 4"/>
            <p:cNvPicPr>
              <a:picLocks noChangeAspect="1" noChangeArrowheads="1"/>
            </p:cNvPicPr>
            <p:nvPr/>
          </p:nvPicPr>
          <p:blipFill>
            <a:blip r:embed="rId5" cstate="print"/>
            <a:srcRect l="25494" t="17798" r="54855" b="72270"/>
            <a:stretch>
              <a:fillRect/>
            </a:stretch>
          </p:blipFill>
          <p:spPr bwMode="auto">
            <a:xfrm>
              <a:off x="7631832" y="2384884"/>
              <a:ext cx="3060340" cy="1188132"/>
            </a:xfrm>
            <a:prstGeom prst="rect">
              <a:avLst/>
            </a:prstGeom>
            <a:noFill/>
            <a:ln w="9525">
              <a:solidFill>
                <a:schemeClr val="tx1"/>
              </a:solidFill>
              <a:miter lim="800000"/>
              <a:headEnd/>
              <a:tailEnd/>
            </a:ln>
          </p:spPr>
        </p:pic>
        <p:sp>
          <p:nvSpPr>
            <p:cNvPr id="46" name="TextBox 45"/>
            <p:cNvSpPr txBox="1"/>
            <p:nvPr/>
          </p:nvSpPr>
          <p:spPr>
            <a:xfrm>
              <a:off x="8171892" y="346500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Caltech-101</a:t>
              </a:r>
            </a:p>
          </p:txBody>
        </p:sp>
        <p:pic>
          <p:nvPicPr>
            <p:cNvPr id="2057" name="Picture 9"/>
            <p:cNvPicPr>
              <a:picLocks noChangeAspect="1" noChangeArrowheads="1"/>
            </p:cNvPicPr>
            <p:nvPr/>
          </p:nvPicPr>
          <p:blipFill>
            <a:blip r:embed="rId6" cstate="print"/>
            <a:srcRect l="25032" t="34050" r="46301" b="58125"/>
            <a:stretch>
              <a:fillRect/>
            </a:stretch>
          </p:blipFill>
          <p:spPr bwMode="auto">
            <a:xfrm>
              <a:off x="6875748" y="1232756"/>
              <a:ext cx="4464496" cy="936104"/>
            </a:xfrm>
            <a:prstGeom prst="rect">
              <a:avLst/>
            </a:prstGeom>
            <a:noFill/>
            <a:ln w="9525">
              <a:noFill/>
              <a:miter lim="800000"/>
              <a:headEnd/>
              <a:tailEnd/>
            </a:ln>
          </p:spPr>
        </p:pic>
        <p:sp>
          <p:nvSpPr>
            <p:cNvPr id="44" name="TextBox 43"/>
            <p:cNvSpPr txBox="1"/>
            <p:nvPr/>
          </p:nvSpPr>
          <p:spPr>
            <a:xfrm>
              <a:off x="8171892" y="206084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MSRC 21 Objects</a:t>
              </a:r>
            </a:p>
          </p:txBody>
        </p:sp>
      </p:grpSp>
      <p:sp>
        <p:nvSpPr>
          <p:cNvPr id="109574" name="TextBox 27"/>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09575" name="TextBox 28"/>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cxnSp>
        <p:nvCxnSpPr>
          <p:cNvPr id="34" name="Straight Connector 33"/>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78"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95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9580" name="TextBox 20"/>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22" name="Straight Connector 21"/>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2" name="TextBox 22"/>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4" name="Straight Connector 23"/>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4" name="TextBox 24"/>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3" name="TextBox 22"/>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368959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16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6350" y="6207125"/>
            <a:ext cx="1150938" cy="44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2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6165850"/>
            <a:ext cx="15636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2"/>
          <p:cNvGrpSpPr/>
          <p:nvPr/>
        </p:nvGrpSpPr>
        <p:grpSpPr>
          <a:xfrm>
            <a:off x="467544" y="1340768"/>
            <a:ext cx="8208912" cy="3794938"/>
            <a:chOff x="6660232" y="1371503"/>
            <a:chExt cx="8208912" cy="3794938"/>
          </a:xfrm>
          <a:effectLst>
            <a:outerShdw blurRad="50800" dist="38100" dir="2700000" algn="tl" rotWithShape="0">
              <a:prstClr val="black">
                <a:alpha val="40000"/>
              </a:prstClr>
            </a:outerShdw>
          </a:effectLst>
        </p:grpSpPr>
        <p:pic>
          <p:nvPicPr>
            <p:cNvPr id="30" name="Picture 29" descr="birds-collage.jpg"/>
            <p:cNvPicPr>
              <a:picLocks noChangeAspect="1"/>
            </p:cNvPicPr>
            <p:nvPr/>
          </p:nvPicPr>
          <p:blipFill>
            <a:blip r:embed="rId7" cstate="print"/>
            <a:srcRect t="50793" r="45073"/>
            <a:stretch>
              <a:fillRect/>
            </a:stretch>
          </p:blipFill>
          <p:spPr>
            <a:xfrm>
              <a:off x="11520772" y="2996952"/>
              <a:ext cx="3348372" cy="1499828"/>
            </a:xfrm>
            <a:prstGeom prst="rect">
              <a:avLst/>
            </a:prstGeom>
          </p:spPr>
        </p:pic>
        <p:pic>
          <p:nvPicPr>
            <p:cNvPr id="29" name="Picture 28" descr="Six_Face_Panels_sm.jpg"/>
            <p:cNvPicPr>
              <a:picLocks noChangeAspect="1"/>
            </p:cNvPicPr>
            <p:nvPr/>
          </p:nvPicPr>
          <p:blipFill>
            <a:blip r:embed="rId8" cstate="print"/>
            <a:srcRect r="50861"/>
            <a:stretch>
              <a:fillRect/>
            </a:stretch>
          </p:blipFill>
          <p:spPr>
            <a:xfrm>
              <a:off x="8136396" y="2703651"/>
              <a:ext cx="3744416" cy="2235200"/>
            </a:xfrm>
            <a:prstGeom prst="rect">
              <a:avLst/>
            </a:prstGeom>
          </p:spPr>
        </p:pic>
        <p:sp>
          <p:nvSpPr>
            <p:cNvPr id="49" name="TextBox 48"/>
            <p:cNvSpPr txBox="1"/>
            <p:nvPr/>
          </p:nvSpPr>
          <p:spPr>
            <a:xfrm>
              <a:off x="9000492" y="4827887"/>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Faces in the Wild</a:t>
              </a:r>
            </a:p>
          </p:txBody>
        </p:sp>
        <p:pic>
          <p:nvPicPr>
            <p:cNvPr id="2060" name="Picture 12"/>
            <p:cNvPicPr>
              <a:picLocks noChangeAspect="1" noChangeArrowheads="1"/>
            </p:cNvPicPr>
            <p:nvPr/>
          </p:nvPicPr>
          <p:blipFill>
            <a:blip r:embed="rId9" cstate="print"/>
            <a:srcRect l="1913" t="14488" r="18327" b="33448"/>
            <a:stretch>
              <a:fillRect/>
            </a:stretch>
          </p:blipFill>
          <p:spPr bwMode="auto">
            <a:xfrm>
              <a:off x="7020272" y="1371503"/>
              <a:ext cx="3694260" cy="1852484"/>
            </a:xfrm>
            <a:prstGeom prst="rect">
              <a:avLst/>
            </a:prstGeom>
            <a:noFill/>
            <a:ln w="9525">
              <a:noFill/>
              <a:miter lim="800000"/>
              <a:headEnd/>
              <a:tailEnd/>
            </a:ln>
          </p:spPr>
        </p:pic>
        <p:sp>
          <p:nvSpPr>
            <p:cNvPr id="50" name="TextBox 49"/>
            <p:cNvSpPr txBox="1"/>
            <p:nvPr/>
          </p:nvSpPr>
          <p:spPr>
            <a:xfrm>
              <a:off x="10044608" y="2559635"/>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80M Tiny Images</a:t>
              </a:r>
            </a:p>
          </p:txBody>
        </p:sp>
        <p:sp>
          <p:nvSpPr>
            <p:cNvPr id="47" name="TextBox 46"/>
            <p:cNvSpPr txBox="1"/>
            <p:nvPr/>
          </p:nvSpPr>
          <p:spPr>
            <a:xfrm>
              <a:off x="12240852" y="4437112"/>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Birds-200</a:t>
              </a:r>
            </a:p>
          </p:txBody>
        </p:sp>
        <p:grpSp>
          <p:nvGrpSpPr>
            <p:cNvPr id="4" name="Group 50"/>
            <p:cNvGrpSpPr>
              <a:grpSpLocks noChangeAspect="1"/>
            </p:cNvGrpSpPr>
            <p:nvPr/>
          </p:nvGrpSpPr>
          <p:grpSpPr>
            <a:xfrm>
              <a:off x="6660232" y="2201194"/>
              <a:ext cx="3384376" cy="1652173"/>
              <a:chOff x="-8017546" y="5365888"/>
              <a:chExt cx="6136446" cy="2995674"/>
            </a:xfrm>
            <a:effectLst>
              <a:outerShdw blurRad="50800" dist="38100" dir="2700000" algn="tl" rotWithShape="0">
                <a:prstClr val="black">
                  <a:alpha val="40000"/>
                </a:prstClr>
              </a:outerShdw>
            </a:effectLst>
          </p:grpSpPr>
          <p:grpSp>
            <p:nvGrpSpPr>
              <p:cNvPr id="12" name="Group 35"/>
              <p:cNvGrpSpPr/>
              <p:nvPr/>
            </p:nvGrpSpPr>
            <p:grpSpPr>
              <a:xfrm>
                <a:off x="-8017546" y="5365888"/>
                <a:ext cx="6136446" cy="2720730"/>
                <a:chOff x="-8017546" y="5365888"/>
                <a:chExt cx="6136446" cy="2720730"/>
              </a:xfrm>
            </p:grpSpPr>
            <p:pic>
              <p:nvPicPr>
                <p:cNvPr id="40" name="Picture 14"/>
                <p:cNvPicPr>
                  <a:picLocks noChangeAspect="1" noChangeArrowheads="1"/>
                </p:cNvPicPr>
                <p:nvPr/>
              </p:nvPicPr>
              <p:blipFill>
                <a:blip r:embed="rId10" cstate="print"/>
                <a:srcRect l="45316" t="15992" r="10897" b="62941"/>
                <a:stretch>
                  <a:fillRect/>
                </a:stretch>
              </p:blipFill>
              <p:spPr bwMode="auto">
                <a:xfrm>
                  <a:off x="-7988157" y="6098273"/>
                  <a:ext cx="6107057" cy="1988345"/>
                </a:xfrm>
                <a:prstGeom prst="rect">
                  <a:avLst/>
                </a:prstGeom>
                <a:noFill/>
                <a:ln w="9525">
                  <a:noFill/>
                  <a:miter lim="800000"/>
                  <a:headEnd/>
                  <a:tailEnd/>
                </a:ln>
              </p:spPr>
            </p:pic>
            <p:pic>
              <p:nvPicPr>
                <p:cNvPr id="42" name="Picture 14"/>
                <p:cNvPicPr>
                  <a:picLocks noChangeAspect="1" noChangeArrowheads="1"/>
                </p:cNvPicPr>
                <p:nvPr/>
              </p:nvPicPr>
              <p:blipFill>
                <a:blip r:embed="rId10" cstate="print"/>
                <a:srcRect l="2140" t="27127" r="54120" b="62941"/>
                <a:stretch>
                  <a:fillRect/>
                </a:stretch>
              </p:blipFill>
              <p:spPr bwMode="auto">
                <a:xfrm>
                  <a:off x="-8017546" y="5365888"/>
                  <a:ext cx="6100442" cy="937363"/>
                </a:xfrm>
                <a:prstGeom prst="rect">
                  <a:avLst/>
                </a:prstGeom>
                <a:noFill/>
                <a:ln w="9525">
                  <a:noFill/>
                  <a:miter lim="800000"/>
                  <a:headEnd/>
                  <a:tailEnd/>
                </a:ln>
              </p:spPr>
            </p:pic>
          </p:grpSp>
          <p:sp>
            <p:nvSpPr>
              <p:cNvPr id="38" name="TextBox 37"/>
              <p:cNvSpPr txBox="1"/>
              <p:nvPr/>
            </p:nvSpPr>
            <p:spPr>
              <a:xfrm>
                <a:off x="-6862720" y="7747705"/>
                <a:ext cx="3414868" cy="613857"/>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PASCAL VOC</a:t>
                </a:r>
              </a:p>
            </p:txBody>
          </p:sp>
        </p:grpSp>
        <p:grpSp>
          <p:nvGrpSpPr>
            <p:cNvPr id="18" name="Group 53"/>
            <p:cNvGrpSpPr/>
            <p:nvPr/>
          </p:nvGrpSpPr>
          <p:grpSpPr>
            <a:xfrm>
              <a:off x="10728685" y="1393502"/>
              <a:ext cx="4032448" cy="1252659"/>
              <a:chOff x="15513474" y="-1575043"/>
              <a:chExt cx="4032448" cy="1252659"/>
            </a:xfrm>
          </p:grpSpPr>
          <p:pic>
            <p:nvPicPr>
              <p:cNvPr id="2059" name="Picture 11"/>
              <p:cNvPicPr>
                <a:picLocks noChangeAspect="1" noChangeArrowheads="1"/>
              </p:cNvPicPr>
              <p:nvPr/>
            </p:nvPicPr>
            <p:blipFill>
              <a:blip r:embed="rId11" cstate="print"/>
              <a:srcRect l="42371" t="63242" r="13472" b="21338"/>
              <a:stretch>
                <a:fillRect/>
              </a:stretch>
            </p:blipFill>
            <p:spPr bwMode="auto">
              <a:xfrm>
                <a:off x="15513474" y="-1575043"/>
                <a:ext cx="4032448" cy="1081781"/>
              </a:xfrm>
              <a:prstGeom prst="rect">
                <a:avLst/>
              </a:prstGeom>
              <a:noFill/>
              <a:ln w="9525">
                <a:noFill/>
                <a:miter lim="800000"/>
                <a:headEnd/>
                <a:tailEnd/>
              </a:ln>
            </p:spPr>
          </p:pic>
          <p:sp>
            <p:nvSpPr>
              <p:cNvPr id="48" name="TextBox 47"/>
              <p:cNvSpPr txBox="1"/>
              <p:nvPr/>
            </p:nvSpPr>
            <p:spPr>
              <a:xfrm>
                <a:off x="16485581" y="-66093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itchFamily="34" charset="0"/>
                  </a:rPr>
                  <a:t>ImageNet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grpSp>
      </p:grpSp>
      <p:sp>
        <p:nvSpPr>
          <p:cNvPr id="111624" name="TextBox 43"/>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11625" name="TextBox 44"/>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sp>
        <p:nvSpPr>
          <p:cNvPr id="111626" name="TextBox 45"/>
          <p:cNvSpPr txBox="1">
            <a:spLocks noChangeArrowheads="1"/>
          </p:cNvSpPr>
          <p:nvPr/>
        </p:nvSpPr>
        <p:spPr bwMode="auto">
          <a:xfrm>
            <a:off x="5184775"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2007</a:t>
            </a:r>
          </a:p>
        </p:txBody>
      </p:sp>
      <p:sp>
        <p:nvSpPr>
          <p:cNvPr id="111627" name="TextBox 50"/>
          <p:cNvSpPr txBox="1">
            <a:spLocks noChangeArrowheads="1"/>
          </p:cNvSpPr>
          <p:nvPr/>
        </p:nvSpPr>
        <p:spPr bwMode="auto">
          <a:xfrm>
            <a:off x="5940425"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2008</a:t>
            </a:r>
          </a:p>
        </p:txBody>
      </p:sp>
      <p:sp>
        <p:nvSpPr>
          <p:cNvPr id="111628" name="TextBox 52"/>
          <p:cNvSpPr txBox="1">
            <a:spLocks noChangeArrowheads="1"/>
          </p:cNvSpPr>
          <p:nvPr/>
        </p:nvSpPr>
        <p:spPr bwMode="auto">
          <a:xfrm>
            <a:off x="727233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2013</a:t>
            </a:r>
          </a:p>
        </p:txBody>
      </p:sp>
      <p:cxnSp>
        <p:nvCxnSpPr>
          <p:cNvPr id="55" name="Straight Connector 54"/>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08625"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00788"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32700"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1163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1636" name="TextBox 35"/>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37" name="Straight Connector 36"/>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8" name="TextBox 38"/>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52" name="Straight Connector 51"/>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40" name="TextBox 60"/>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39" name="TextBox 38"/>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56131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Evolution of methods</a:t>
            </a:r>
            <a:endParaRPr lang="en-US" dirty="0">
              <a:latin typeface="+mn-lt"/>
            </a:endParaRPr>
          </a:p>
        </p:txBody>
      </p:sp>
      <p:sp>
        <p:nvSpPr>
          <p:cNvPr id="3" name="Content Placeholder 2"/>
          <p:cNvSpPr>
            <a:spLocks noGrp="1"/>
          </p:cNvSpPr>
          <p:nvPr>
            <p:ph idx="1"/>
          </p:nvPr>
        </p:nvSpPr>
        <p:spPr>
          <a:xfrm>
            <a:off x="0" y="2477278"/>
            <a:ext cx="8229600" cy="4525963"/>
          </a:xfrm>
        </p:spPr>
        <p:txBody>
          <a:bodyPr/>
          <a:lstStyle/>
          <a:p>
            <a:r>
              <a:rPr lang="en-US" sz="2400" dirty="0" smtClean="0"/>
              <a:t>Hand-crafted models</a:t>
            </a:r>
          </a:p>
          <a:p>
            <a:r>
              <a:rPr lang="en-US" sz="2400" dirty="0" smtClean="0"/>
              <a:t>3D geometry</a:t>
            </a:r>
          </a:p>
          <a:p>
            <a:r>
              <a:rPr lang="en-US" sz="2400" dirty="0" smtClean="0"/>
              <a:t>Hypothesize and align</a:t>
            </a:r>
            <a:endParaRPr lang="en-US" sz="2400" dirty="0"/>
          </a:p>
        </p:txBody>
      </p:sp>
      <p:sp>
        <p:nvSpPr>
          <p:cNvPr id="4" name="Content Placeholder 2"/>
          <p:cNvSpPr txBox="1">
            <a:spLocks/>
          </p:cNvSpPr>
          <p:nvPr/>
        </p:nvSpPr>
        <p:spPr bwMode="auto">
          <a:xfrm>
            <a:off x="3390123" y="247727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Hand-crafted features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Learned models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Data-driven</a:t>
            </a:r>
          </a:p>
        </p:txBody>
      </p:sp>
      <p:sp>
        <p:nvSpPr>
          <p:cNvPr id="5" name="Content Placeholder 2"/>
          <p:cNvSpPr txBox="1">
            <a:spLocks/>
          </p:cNvSpPr>
          <p:nvPr/>
        </p:nvSpPr>
        <p:spPr bwMode="auto">
          <a:xfrm>
            <a:off x="6780246" y="2477278"/>
            <a:ext cx="27638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“End-to-end” learning of features and models*,**</a:t>
            </a:r>
          </a:p>
        </p:txBody>
      </p:sp>
      <p:cxnSp>
        <p:nvCxnSpPr>
          <p:cNvPr id="7" name="Straight Arrow Connector 6"/>
          <p:cNvCxnSpPr/>
          <p:nvPr/>
        </p:nvCxnSpPr>
        <p:spPr>
          <a:xfrm>
            <a:off x="457200" y="4497355"/>
            <a:ext cx="822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63988" y="6194267"/>
            <a:ext cx="4968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Labeled data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Architecture design decisions, parameters.</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TextBox 7"/>
          <p:cNvSpPr txBox="1"/>
          <p:nvPr/>
        </p:nvSpPr>
        <p:spPr>
          <a:xfrm>
            <a:off x="17466" y="6535738"/>
            <a:ext cx="3231920" cy="338554"/>
          </a:xfrm>
          <a:prstGeom prst="rect">
            <a:avLst/>
          </a:prstGeom>
          <a:noFill/>
        </p:spPr>
        <p:txBody>
          <a:bodyPr wrap="square" rtlCol="0">
            <a:spAutoFit/>
          </a:bodyPr>
          <a:lstStyle/>
          <a:p>
            <a:r>
              <a:rPr lang="en-US" sz="1600" dirty="0" smtClean="0"/>
              <a:t>Kristen </a:t>
            </a:r>
            <a:r>
              <a:rPr lang="en-US" sz="1600" dirty="0" smtClean="0"/>
              <a:t>Grauman</a:t>
            </a:r>
            <a:endParaRPr lang="en-US" sz="1600" dirty="0"/>
          </a:p>
        </p:txBody>
      </p:sp>
    </p:spTree>
    <p:extLst>
      <p:ext uri="{BB962C8B-B14F-4D97-AF65-F5344CB8AC3E}">
        <p14:creationId xmlns:p14="http://schemas.microsoft.com/office/powerpoint/2010/main" val="41528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How good is </a:t>
            </a:r>
            <a:r>
              <a:rPr lang="en-US" sz="2400" dirty="0" smtClean="0"/>
              <a:t>the function </a:t>
            </a:r>
            <a:r>
              <a:rPr lang="en-US" sz="2400" dirty="0" smtClean="0"/>
              <a:t>we come up with to do the classification?  </a:t>
            </a:r>
          </a:p>
          <a:p>
            <a:r>
              <a:rPr lang="en-US" sz="2400" dirty="0" smtClean="0"/>
              <a:t>Depends on</a:t>
            </a:r>
          </a:p>
          <a:p>
            <a:pPr lvl="1"/>
            <a:r>
              <a:rPr lang="en-US" sz="2000" dirty="0" smtClean="0"/>
              <a:t>Mistakes made</a:t>
            </a:r>
          </a:p>
          <a:p>
            <a:pPr lvl="1"/>
            <a:r>
              <a:rPr lang="en-US" sz="2000" dirty="0" smtClean="0"/>
              <a:t>Cost associated with the mistakes</a:t>
            </a:r>
          </a:p>
        </p:txBody>
      </p:sp>
      <p:pic>
        <p:nvPicPr>
          <p:cNvPr id="36869" name="Picture 5"/>
          <p:cNvPicPr>
            <a:picLocks noChangeAspect="1" noChangeArrowheads="1"/>
          </p:cNvPicPr>
          <p:nvPr/>
        </p:nvPicPr>
        <p:blipFill>
          <a:blip r:embed="rId3"/>
          <a:srcRect l="26962" t="54085" r="71376" b="43875"/>
          <a:stretch>
            <a:fillRect/>
          </a:stretch>
        </p:blipFill>
        <p:spPr bwMode="auto">
          <a:xfrm>
            <a:off x="5688013" y="2798763"/>
            <a:ext cx="863600" cy="647700"/>
          </a:xfrm>
          <a:prstGeom prst="rect">
            <a:avLst/>
          </a:prstGeom>
          <a:noFill/>
          <a:ln w="9525">
            <a:noFill/>
            <a:miter lim="800000"/>
            <a:headEnd/>
            <a:tailEnd/>
          </a:ln>
          <a:effectLst/>
        </p:spPr>
      </p:pic>
      <p:pic>
        <p:nvPicPr>
          <p:cNvPr id="36870" name="Picture 6"/>
          <p:cNvPicPr>
            <a:picLocks noChangeAspect="1" noChangeArrowheads="1"/>
          </p:cNvPicPr>
          <p:nvPr/>
        </p:nvPicPr>
        <p:blipFill>
          <a:blip r:embed="rId3"/>
          <a:srcRect l="29913" t="51930" r="64766" b="43985"/>
          <a:stretch>
            <a:fillRect/>
          </a:stretch>
        </p:blipFill>
        <p:spPr bwMode="auto">
          <a:xfrm>
            <a:off x="2303463" y="2438400"/>
            <a:ext cx="2303462" cy="1081088"/>
          </a:xfrm>
          <a:prstGeom prst="rect">
            <a:avLst/>
          </a:prstGeom>
          <a:noFill/>
          <a:ln w="9525">
            <a:noFill/>
            <a:miter lim="800000"/>
            <a:headEnd/>
            <a:tailEnd/>
          </a:ln>
          <a:effectLst/>
        </p:spPr>
      </p:pic>
      <p:sp>
        <p:nvSpPr>
          <p:cNvPr id="36871" name="Text Box 7"/>
          <p:cNvSpPr txBox="1">
            <a:spLocks noChangeArrowheads="1"/>
          </p:cNvSpPr>
          <p:nvPr/>
        </p:nvSpPr>
        <p:spPr bwMode="auto">
          <a:xfrm>
            <a:off x="1366838" y="2546350"/>
            <a:ext cx="1187450" cy="9302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“four”</a:t>
            </a:r>
          </a:p>
          <a:p>
            <a:pPr fontAlgn="base">
              <a:spcBef>
                <a:spcPct val="50000"/>
              </a:spcBef>
              <a:spcAft>
                <a:spcPct val="0"/>
              </a:spcAft>
            </a:pPr>
            <a:r>
              <a:rPr lang="en-US" sz="2200">
                <a:solidFill>
                  <a:srgbClr val="000000"/>
                </a:solidFill>
              </a:rPr>
              <a:t>“nine”</a:t>
            </a:r>
          </a:p>
        </p:txBody>
      </p:sp>
      <p:sp>
        <p:nvSpPr>
          <p:cNvPr id="36872" name="Text Box 8"/>
          <p:cNvSpPr txBox="1">
            <a:spLocks noChangeArrowheads="1"/>
          </p:cNvSpPr>
          <p:nvPr/>
        </p:nvSpPr>
        <p:spPr bwMode="auto">
          <a:xfrm>
            <a:off x="5976938" y="3446463"/>
            <a:ext cx="503237" cy="519112"/>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a:solidFill>
                  <a:srgbClr val="000000"/>
                </a:solidFill>
              </a:rPr>
              <a:t>?</a:t>
            </a:r>
          </a:p>
        </p:txBody>
      </p:sp>
      <p:sp>
        <p:nvSpPr>
          <p:cNvPr id="36873" name="Text Box 9"/>
          <p:cNvSpPr txBox="1">
            <a:spLocks noChangeArrowheads="1"/>
          </p:cNvSpPr>
          <p:nvPr/>
        </p:nvSpPr>
        <p:spPr bwMode="auto">
          <a:xfrm>
            <a:off x="2133600" y="3906838"/>
            <a:ext cx="2736850"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Training examples</a:t>
            </a:r>
          </a:p>
        </p:txBody>
      </p:sp>
      <p:sp>
        <p:nvSpPr>
          <p:cNvPr id="36874" name="Text Box 10"/>
          <p:cNvSpPr txBox="1">
            <a:spLocks noChangeArrowheads="1"/>
          </p:cNvSpPr>
          <p:nvPr/>
        </p:nvSpPr>
        <p:spPr bwMode="auto">
          <a:xfrm>
            <a:off x="5364163" y="3878263"/>
            <a:ext cx="2124075"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Novel input</a:t>
            </a:r>
          </a:p>
        </p:txBody>
      </p:sp>
      <p:sp>
        <p:nvSpPr>
          <p:cNvPr id="10" name="TextBox 9"/>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63</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8394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P spid="3687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r>
              <a:rPr lang="en-US" sz="2400" dirty="0" smtClean="0"/>
              <a:t>Consider the two-class (binary) decision problem</a:t>
            </a:r>
          </a:p>
          <a:p>
            <a:pPr lvl="1"/>
            <a:r>
              <a:rPr lang="en-US" sz="2000" dirty="0" smtClean="0"/>
              <a:t>L(4→9): Loss of classifying a 4 as a 9</a:t>
            </a:r>
          </a:p>
          <a:p>
            <a:pPr lvl="1"/>
            <a:r>
              <a:rPr lang="en-US" sz="2000" dirty="0" smtClean="0"/>
              <a:t>L(9→4): Loss of classifying a 9 as a 4</a:t>
            </a:r>
          </a:p>
          <a:p>
            <a:pPr lvl="1"/>
            <a:endParaRPr lang="en-US" sz="2000" dirty="0" smtClean="0"/>
          </a:p>
          <a:p>
            <a:r>
              <a:rPr lang="en-US" sz="2400" b="1" dirty="0" smtClean="0"/>
              <a:t>Risk</a:t>
            </a:r>
            <a:r>
              <a:rPr lang="en-US" sz="2400" dirty="0" smtClean="0"/>
              <a:t> of a classifier </a:t>
            </a:r>
            <a:r>
              <a:rPr lang="en-US" sz="2400" i="1" dirty="0" smtClean="0"/>
              <a:t>s</a:t>
            </a:r>
            <a:r>
              <a:rPr lang="en-US" sz="2400" dirty="0" smtClean="0"/>
              <a:t> is expected loss:</a:t>
            </a:r>
          </a:p>
          <a:p>
            <a:endParaRPr lang="en-US" sz="2400" dirty="0" smtClean="0"/>
          </a:p>
          <a:p>
            <a:endParaRPr lang="en-US" sz="2400" dirty="0" smtClean="0"/>
          </a:p>
          <a:p>
            <a:r>
              <a:rPr lang="en-US" sz="2400" dirty="0" smtClean="0"/>
              <a:t>We want to choose a classifier so as to minimize this total risk</a:t>
            </a:r>
          </a:p>
          <a:p>
            <a:endParaRPr lang="en-US" sz="2400" dirty="0" smtClean="0"/>
          </a:p>
          <a:p>
            <a:endParaRPr lang="en-US" sz="2400" dirty="0" smtClean="0"/>
          </a:p>
          <a:p>
            <a:endParaRPr lang="en-US" sz="2400" dirty="0" smtClean="0"/>
          </a:p>
        </p:txBody>
      </p:sp>
      <p:graphicFrame>
        <p:nvGraphicFramePr>
          <p:cNvPr id="10" name="Object 9"/>
          <p:cNvGraphicFramePr>
            <a:graphicFrameLocks noChangeAspect="1"/>
          </p:cNvGraphicFramePr>
          <p:nvPr/>
        </p:nvGraphicFramePr>
        <p:xfrm>
          <a:off x="227853" y="4616450"/>
          <a:ext cx="8916147" cy="488950"/>
        </p:xfrm>
        <a:graphic>
          <a:graphicData uri="http://schemas.openxmlformats.org/presentationml/2006/ole">
            <mc:AlternateContent xmlns:mc="http://schemas.openxmlformats.org/markup-compatibility/2006">
              <mc:Choice xmlns:v="urn:schemas-microsoft-com:vml" Requires="v">
                <p:oleObj spid="_x0000_s983145" name="Equation" r:id="rId4" imgW="3936960" imgH="215640" progId="Equation.3">
                  <p:embed/>
                </p:oleObj>
              </mc:Choice>
              <mc:Fallback>
                <p:oleObj name="Equation" r:id="rId4" imgW="3936960" imgH="21564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53" y="4616450"/>
                        <a:ext cx="8916147" cy="488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extBox 4"/>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64</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9572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9164763" cy="2308324"/>
          </a:xfrm>
          <a:prstGeom prst="rect">
            <a:avLst/>
          </a:prstGeom>
          <a:noFill/>
        </p:spPr>
        <p:txBody>
          <a:bodyPr wrap="square" rtlCol="0">
            <a:spAutoFit/>
          </a:bodyPr>
          <a:lstStyle/>
          <a:p>
            <a:r>
              <a:rPr lang="en-US" sz="2400" dirty="0" smtClean="0">
                <a:solidFill>
                  <a:srgbClr val="000000"/>
                </a:solidFill>
              </a:rPr>
              <a:t>If we choose class “four” at boundary, expected loss is:</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If we choose class “nine” at boundary, expected loss is:</a:t>
            </a:r>
          </a:p>
          <a:p>
            <a:endParaRPr lang="en-US" sz="2400" dirty="0">
              <a:solidFill>
                <a:srgbClr val="000000"/>
              </a:solidFill>
            </a:endParaRPr>
          </a:p>
        </p:txBody>
      </p:sp>
      <p:graphicFrame>
        <p:nvGraphicFramePr>
          <p:cNvPr id="15" name="Object 14"/>
          <p:cNvGraphicFramePr>
            <a:graphicFrameLocks noChangeAspect="1"/>
          </p:cNvGraphicFramePr>
          <p:nvPr/>
        </p:nvGraphicFramePr>
        <p:xfrm>
          <a:off x="823915" y="4613273"/>
          <a:ext cx="6824662" cy="909637"/>
        </p:xfrm>
        <a:graphic>
          <a:graphicData uri="http://schemas.openxmlformats.org/presentationml/2006/ole">
            <mc:AlternateContent xmlns:mc="http://schemas.openxmlformats.org/markup-compatibility/2006">
              <mc:Choice xmlns:v="urn:schemas-microsoft-com:vml" Requires="v">
                <p:oleObj spid="_x0000_s984271" name="Equation" r:id="rId5" imgW="3238200" imgH="431640" progId="Equation.3">
                  <p:embed/>
                </p:oleObj>
              </mc:Choice>
              <mc:Fallback>
                <p:oleObj name="Equation" r:id="rId5" imgW="3238200" imgH="4316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5" y="4613273"/>
                        <a:ext cx="6824662" cy="9096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8787" name="Object 3"/>
          <p:cNvGraphicFramePr>
            <a:graphicFrameLocks noChangeAspect="1"/>
          </p:cNvGraphicFramePr>
          <p:nvPr/>
        </p:nvGraphicFramePr>
        <p:xfrm>
          <a:off x="800096" y="6103980"/>
          <a:ext cx="3479800" cy="428625"/>
        </p:xfrm>
        <a:graphic>
          <a:graphicData uri="http://schemas.openxmlformats.org/presentationml/2006/ole">
            <mc:AlternateContent xmlns:mc="http://schemas.openxmlformats.org/markup-compatibility/2006">
              <mc:Choice xmlns:v="urn:schemas-microsoft-com:vml" Requires="v">
                <p:oleObj spid="_x0000_s984272" name="Equation" r:id="rId7" imgW="1650960" imgH="203040" progId="Equation.3">
                  <p:embed/>
                </p:oleObj>
              </mc:Choice>
              <mc:Fallback>
                <p:oleObj name="Equation" r:id="rId7" imgW="1650960" imgH="203040" progId="Equation.3">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096" y="6103980"/>
                        <a:ext cx="3479800" cy="428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Rectangle 17"/>
          <p:cNvSpPr/>
          <p:nvPr/>
        </p:nvSpPr>
        <p:spPr>
          <a:xfrm>
            <a:off x="774648" y="5035572"/>
            <a:ext cx="3541761" cy="51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6" name="Slide Number Placeholder 1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65</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37305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linds(horizont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5295" name="Equation" r:id="rId5" imgW="3111480" imgH="203040" progId="Equation.3">
                  <p:embed/>
                </p:oleObj>
              </mc:Choice>
              <mc:Fallback>
                <p:oleObj name="Equation" r:id="rId5" imgW="3111480" imgH="2030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5296" name="Equation" r:id="rId7" imgW="2222280" imgH="203040" progId="Equation.3">
                  <p:embed/>
                </p:oleObj>
              </mc:Choice>
              <mc:Fallback>
                <p:oleObj name="Equation" r:id="rId7" imgW="2222280" imgH="203040" progId="Equation.3">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TextBox 1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 name="Slide Number Placeholder 16"/>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66</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21797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6319" name="Equation" r:id="rId4" imgW="3111480" imgH="203040" progId="Equation.3">
                  <p:embed/>
                </p:oleObj>
              </mc:Choice>
              <mc:Fallback>
                <p:oleObj name="Equation" r:id="rId4" imgW="3111480" imgH="20304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6320" name="Equation" r:id="rId6" imgW="2222280" imgH="203040" progId="Equation.3">
                  <p:embed/>
                </p:oleObj>
              </mc:Choice>
              <mc:Fallback>
                <p:oleObj name="Equation" r:id="rId6" imgW="2222280" imgH="203040" progId="Equation.3">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Rectangle 15"/>
          <p:cNvSpPr/>
          <p:nvPr/>
        </p:nvSpPr>
        <p:spPr>
          <a:xfrm>
            <a:off x="77464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2782863" y="6423066"/>
            <a:ext cx="5623002" cy="461665"/>
          </a:xfrm>
          <a:prstGeom prst="rect">
            <a:avLst/>
          </a:prstGeom>
          <a:noFill/>
        </p:spPr>
        <p:txBody>
          <a:bodyPr wrap="square" rtlCol="0">
            <a:spAutoFit/>
          </a:bodyPr>
          <a:lstStyle/>
          <a:p>
            <a:r>
              <a:rPr lang="en-US" sz="2400" i="1" dirty="0" smtClean="0">
                <a:solidFill>
                  <a:srgbClr val="000000"/>
                </a:solidFill>
              </a:rPr>
              <a:t>How to evaluate these probabilities?</a:t>
            </a:r>
            <a:endParaRPr lang="en-US" sz="2400" i="1" dirty="0">
              <a:solidFill>
                <a:srgbClr val="000000"/>
              </a:solidFill>
            </a:endParaRPr>
          </a:p>
        </p:txBody>
      </p:sp>
      <p:sp>
        <p:nvSpPr>
          <p:cNvPr id="18" name="Rectangle 17"/>
          <p:cNvSpPr/>
          <p:nvPr/>
        </p:nvSpPr>
        <p:spPr>
          <a:xfrm>
            <a:off x="369568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Line 27"/>
          <p:cNvSpPr>
            <a:spLocks noChangeShapeType="1"/>
          </p:cNvSpPr>
          <p:nvPr/>
        </p:nvSpPr>
        <p:spPr bwMode="auto">
          <a:xfrm flipV="1">
            <a:off x="409517" y="654012"/>
            <a:ext cx="45719" cy="232094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5" name="Rectangle 31"/>
          <p:cNvSpPr>
            <a:spLocks noChangeArrowheads="1"/>
          </p:cNvSpPr>
          <p:nvPr/>
        </p:nvSpPr>
        <p:spPr bwMode="auto">
          <a:xfrm>
            <a:off x="2368507" y="1857346"/>
            <a:ext cx="107950" cy="649287"/>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7" name="Text Box 34"/>
          <p:cNvSpPr txBox="1">
            <a:spLocks noChangeArrowheads="1"/>
          </p:cNvSpPr>
          <p:nvPr/>
        </p:nvSpPr>
        <p:spPr bwMode="auto">
          <a:xfrm>
            <a:off x="541304" y="1493811"/>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P(4 |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sp>
        <p:nvSpPr>
          <p:cNvPr id="28" name="Text Box 35"/>
          <p:cNvSpPr txBox="1">
            <a:spLocks noChangeArrowheads="1"/>
          </p:cNvSpPr>
          <p:nvPr/>
        </p:nvSpPr>
        <p:spPr bwMode="auto">
          <a:xfrm>
            <a:off x="3768714" y="1495344"/>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P(9 </a:t>
            </a:r>
            <a:r>
              <a:rPr lang="en-US" sz="2000" dirty="0">
                <a:solidFill>
                  <a:srgbClr val="000000"/>
                </a:solidFill>
              </a:rPr>
              <a:t>|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875798" y="1097902"/>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0" name="Freeform 29"/>
          <p:cNvSpPr/>
          <p:nvPr/>
        </p:nvSpPr>
        <p:spPr>
          <a:xfrm>
            <a:off x="2381220" y="1128681"/>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67</a:t>
            </a:fld>
            <a:endParaRPr lang="en-US" sz="1400" kern="1200">
              <a:solidFill>
                <a:srgbClr val="000000"/>
              </a:solidFill>
              <a:latin typeface="Arial" charset="0"/>
              <a:ea typeface="+mn-ea"/>
              <a:cs typeface="+mn-cs"/>
            </a:endParaRPr>
          </a:p>
        </p:txBody>
      </p:sp>
      <p:sp>
        <p:nvSpPr>
          <p:cNvPr id="21" name="TextBox 20"/>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30326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Probability</a:t>
            </a:r>
          </a:p>
        </p:txBody>
      </p:sp>
      <p:sp>
        <p:nvSpPr>
          <p:cNvPr id="11267" name="Rectangle 3"/>
          <p:cNvSpPr>
            <a:spLocks noGrp="1" noChangeArrowheads="1"/>
          </p:cNvSpPr>
          <p:nvPr>
            <p:ph type="body" idx="1"/>
          </p:nvPr>
        </p:nvSpPr>
        <p:spPr>
          <a:xfrm>
            <a:off x="685800" y="914400"/>
            <a:ext cx="7772400" cy="5943600"/>
          </a:xfrm>
        </p:spPr>
        <p:txBody>
          <a:bodyPr/>
          <a:lstStyle/>
          <a:p>
            <a:r>
              <a:rPr lang="en-US" dirty="0" smtClean="0"/>
              <a:t>Basic probability</a:t>
            </a:r>
          </a:p>
          <a:p>
            <a:pPr lvl="1"/>
            <a:r>
              <a:rPr lang="en-US" dirty="0" smtClean="0"/>
              <a:t>X is a random variable</a:t>
            </a:r>
          </a:p>
          <a:p>
            <a:pPr lvl="1"/>
            <a:r>
              <a:rPr lang="en-US" dirty="0" smtClean="0"/>
              <a:t>P(X) is the probability that X achieves a certain value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 </a:t>
            </a:r>
          </a:p>
          <a:p>
            <a:pPr lvl="1">
              <a:buFontTx/>
              <a:buNone/>
            </a:pPr>
            <a:endParaRPr lang="en-US" dirty="0" smtClean="0"/>
          </a:p>
          <a:p>
            <a:pPr lvl="1"/>
            <a:r>
              <a:rPr lang="en-US" dirty="0" smtClean="0"/>
              <a:t>                                    or </a:t>
            </a:r>
          </a:p>
          <a:p>
            <a:pPr lvl="1"/>
            <a:endParaRPr lang="en-US" dirty="0" smtClean="0"/>
          </a:p>
          <a:p>
            <a:pPr lvl="1"/>
            <a:endParaRPr lang="en-US" dirty="0" smtClean="0"/>
          </a:p>
          <a:p>
            <a:pPr lvl="1"/>
            <a:r>
              <a:rPr lang="en-US" dirty="0" smtClean="0"/>
              <a:t>Conditional probability:   P(X | Y)</a:t>
            </a:r>
          </a:p>
          <a:p>
            <a:pPr lvl="2"/>
            <a:r>
              <a:rPr lang="en-US" dirty="0" smtClean="0"/>
              <a:t>probability of X given that we already know Y</a:t>
            </a:r>
          </a:p>
        </p:txBody>
      </p:sp>
      <p:sp>
        <p:nvSpPr>
          <p:cNvPr id="11268" name="Line 6"/>
          <p:cNvSpPr>
            <a:spLocks noChangeShapeType="1"/>
          </p:cNvSpPr>
          <p:nvPr/>
        </p:nvSpPr>
        <p:spPr bwMode="auto">
          <a:xfrm>
            <a:off x="2663825" y="3962400"/>
            <a:ext cx="2819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69" name="Line 7"/>
          <p:cNvSpPr>
            <a:spLocks noChangeShapeType="1"/>
          </p:cNvSpPr>
          <p:nvPr/>
        </p:nvSpPr>
        <p:spPr bwMode="auto">
          <a:xfrm rot="-5400000">
            <a:off x="1787525" y="3086100"/>
            <a:ext cx="17526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70" name="Freeform 64"/>
          <p:cNvSpPr>
            <a:spLocks/>
          </p:cNvSpPr>
          <p:nvPr/>
        </p:nvSpPr>
        <p:spPr bwMode="auto">
          <a:xfrm>
            <a:off x="3124200" y="2946400"/>
            <a:ext cx="1981200" cy="1028700"/>
          </a:xfrm>
          <a:custGeom>
            <a:avLst/>
            <a:gdLst>
              <a:gd name="T0" fmla="*/ 0 w 1536"/>
              <a:gd name="T1" fmla="*/ 640 h 648"/>
              <a:gd name="T2" fmla="*/ 144 w 1536"/>
              <a:gd name="T3" fmla="*/ 640 h 648"/>
              <a:gd name="T4" fmla="*/ 336 w 1536"/>
              <a:gd name="T5" fmla="*/ 592 h 648"/>
              <a:gd name="T6" fmla="*/ 480 w 1536"/>
              <a:gd name="T7" fmla="*/ 448 h 648"/>
              <a:gd name="T8" fmla="*/ 576 w 1536"/>
              <a:gd name="T9" fmla="*/ 160 h 648"/>
              <a:gd name="T10" fmla="*/ 720 w 1536"/>
              <a:gd name="T11" fmla="*/ 16 h 648"/>
              <a:gd name="T12" fmla="*/ 864 w 1536"/>
              <a:gd name="T13" fmla="*/ 64 h 648"/>
              <a:gd name="T14" fmla="*/ 912 w 1536"/>
              <a:gd name="T15" fmla="*/ 208 h 648"/>
              <a:gd name="T16" fmla="*/ 1008 w 1536"/>
              <a:gd name="T17" fmla="*/ 352 h 648"/>
              <a:gd name="T18" fmla="*/ 1152 w 1536"/>
              <a:gd name="T19" fmla="*/ 544 h 648"/>
              <a:gd name="T20" fmla="*/ 1296 w 1536"/>
              <a:gd name="T21" fmla="*/ 592 h 648"/>
              <a:gd name="T22" fmla="*/ 1392 w 1536"/>
              <a:gd name="T23" fmla="*/ 640 h 648"/>
              <a:gd name="T24" fmla="*/ 1536 w 1536"/>
              <a:gd name="T25" fmla="*/ 640 h 6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6"/>
              <a:gd name="T40" fmla="*/ 0 h 648"/>
              <a:gd name="T41" fmla="*/ 1536 w 1536"/>
              <a:gd name="T42" fmla="*/ 648 h 6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6" h="648">
                <a:moveTo>
                  <a:pt x="0" y="640"/>
                </a:moveTo>
                <a:cubicBezTo>
                  <a:pt x="44" y="644"/>
                  <a:pt x="88" y="648"/>
                  <a:pt x="144" y="640"/>
                </a:cubicBezTo>
                <a:cubicBezTo>
                  <a:pt x="200" y="632"/>
                  <a:pt x="280" y="624"/>
                  <a:pt x="336" y="592"/>
                </a:cubicBezTo>
                <a:cubicBezTo>
                  <a:pt x="392" y="560"/>
                  <a:pt x="440" y="520"/>
                  <a:pt x="480" y="448"/>
                </a:cubicBezTo>
                <a:cubicBezTo>
                  <a:pt x="520" y="376"/>
                  <a:pt x="536" y="232"/>
                  <a:pt x="576" y="160"/>
                </a:cubicBezTo>
                <a:cubicBezTo>
                  <a:pt x="616" y="88"/>
                  <a:pt x="672" y="32"/>
                  <a:pt x="720" y="16"/>
                </a:cubicBezTo>
                <a:cubicBezTo>
                  <a:pt x="768" y="0"/>
                  <a:pt x="832" y="32"/>
                  <a:pt x="864" y="64"/>
                </a:cubicBezTo>
                <a:cubicBezTo>
                  <a:pt x="896" y="96"/>
                  <a:pt x="888" y="160"/>
                  <a:pt x="912" y="208"/>
                </a:cubicBezTo>
                <a:cubicBezTo>
                  <a:pt x="936" y="256"/>
                  <a:pt x="968" y="296"/>
                  <a:pt x="1008" y="352"/>
                </a:cubicBezTo>
                <a:cubicBezTo>
                  <a:pt x="1048" y="408"/>
                  <a:pt x="1104" y="504"/>
                  <a:pt x="1152" y="544"/>
                </a:cubicBezTo>
                <a:cubicBezTo>
                  <a:pt x="1200" y="584"/>
                  <a:pt x="1256" y="576"/>
                  <a:pt x="1296" y="592"/>
                </a:cubicBezTo>
                <a:cubicBezTo>
                  <a:pt x="1336" y="608"/>
                  <a:pt x="1352" y="632"/>
                  <a:pt x="1392" y="640"/>
                </a:cubicBezTo>
                <a:cubicBezTo>
                  <a:pt x="1432" y="648"/>
                  <a:pt x="1484" y="644"/>
                  <a:pt x="1536" y="640"/>
                </a:cubicBezTo>
              </a:path>
            </a:pathLst>
          </a:custGeom>
          <a:noFill/>
          <a:ln w="190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11271" name="Picture 65" descr="Edittex"/>
          <p:cNvPicPr>
            <a:picLocks noChangeAspect="1" noChangeArrowheads="1"/>
          </p:cNvPicPr>
          <p:nvPr>
            <p:custDataLst>
              <p:tags r:id="rId1"/>
            </p:custDataLst>
          </p:nvPr>
        </p:nvPicPr>
        <p:blipFill>
          <a:blip r:embed="rId7" cstate="print"/>
          <a:srcRect/>
          <a:stretch>
            <a:fillRect/>
          </a:stretch>
        </p:blipFill>
        <p:spPr bwMode="auto">
          <a:xfrm>
            <a:off x="5241925" y="4049713"/>
            <a:ext cx="255588" cy="211137"/>
          </a:xfrm>
          <a:prstGeom prst="rect">
            <a:avLst/>
          </a:prstGeom>
          <a:noFill/>
          <a:ln w="9525">
            <a:noFill/>
            <a:miter lim="800000"/>
            <a:headEnd/>
            <a:tailEnd/>
          </a:ln>
        </p:spPr>
      </p:pic>
      <p:pic>
        <p:nvPicPr>
          <p:cNvPr id="11272" name="Picture 66" descr="Edittex"/>
          <p:cNvPicPr>
            <a:picLocks noChangeAspect="1" noChangeArrowheads="1"/>
          </p:cNvPicPr>
          <p:nvPr>
            <p:custDataLst>
              <p:tags r:id="rId2"/>
            </p:custDataLst>
          </p:nvPr>
        </p:nvPicPr>
        <p:blipFill>
          <a:blip r:embed="rId8"/>
          <a:srcRect/>
          <a:stretch>
            <a:fillRect/>
          </a:stretch>
        </p:blipFill>
        <p:spPr bwMode="auto">
          <a:xfrm>
            <a:off x="1752600" y="2322513"/>
            <a:ext cx="738188" cy="284162"/>
          </a:xfrm>
          <a:prstGeom prst="rect">
            <a:avLst/>
          </a:prstGeom>
          <a:noFill/>
          <a:ln w="9525">
            <a:noFill/>
            <a:miter lim="800000"/>
            <a:headEnd/>
            <a:tailEnd/>
          </a:ln>
        </p:spPr>
      </p:pic>
      <p:pic>
        <p:nvPicPr>
          <p:cNvPr id="11273" name="Picture 68" descr="Edittex"/>
          <p:cNvPicPr>
            <a:picLocks noChangeAspect="1" noChangeArrowheads="1"/>
          </p:cNvPicPr>
          <p:nvPr>
            <p:custDataLst>
              <p:tags r:id="rId3"/>
            </p:custDataLst>
          </p:nvPr>
        </p:nvPicPr>
        <p:blipFill>
          <a:blip r:embed="rId9"/>
          <a:srcRect/>
          <a:stretch>
            <a:fillRect/>
          </a:stretch>
        </p:blipFill>
        <p:spPr bwMode="auto">
          <a:xfrm>
            <a:off x="1611313" y="4341813"/>
            <a:ext cx="1590675" cy="238125"/>
          </a:xfrm>
          <a:prstGeom prst="rect">
            <a:avLst/>
          </a:prstGeom>
          <a:noFill/>
          <a:ln w="9525">
            <a:noFill/>
            <a:miter lim="800000"/>
            <a:headEnd/>
            <a:tailEnd/>
          </a:ln>
        </p:spPr>
      </p:pic>
      <p:pic>
        <p:nvPicPr>
          <p:cNvPr id="11274" name="Picture 72" descr="Edittex"/>
          <p:cNvPicPr>
            <a:picLocks noChangeAspect="1" noChangeArrowheads="1"/>
          </p:cNvPicPr>
          <p:nvPr>
            <p:custDataLst>
              <p:tags r:id="rId4"/>
            </p:custDataLst>
          </p:nvPr>
        </p:nvPicPr>
        <p:blipFill>
          <a:blip r:embed="rId10"/>
          <a:srcRect/>
          <a:stretch>
            <a:fillRect/>
          </a:stretch>
        </p:blipFill>
        <p:spPr bwMode="auto">
          <a:xfrm>
            <a:off x="1536700" y="4921250"/>
            <a:ext cx="2044700" cy="488950"/>
          </a:xfrm>
          <a:prstGeom prst="rect">
            <a:avLst/>
          </a:prstGeom>
          <a:noFill/>
          <a:ln w="9525">
            <a:noFill/>
            <a:miter lim="800000"/>
            <a:headEnd/>
            <a:tailEnd/>
          </a:ln>
        </p:spPr>
      </p:pic>
      <p:sp>
        <p:nvSpPr>
          <p:cNvPr id="11275" name="Text Box 75"/>
          <p:cNvSpPr txBox="1">
            <a:spLocks noChangeArrowheads="1"/>
          </p:cNvSpPr>
          <p:nvPr/>
        </p:nvSpPr>
        <p:spPr bwMode="auto">
          <a:xfrm>
            <a:off x="1847850" y="5410200"/>
            <a:ext cx="1504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continuous X</a:t>
            </a:r>
          </a:p>
        </p:txBody>
      </p:sp>
      <p:sp>
        <p:nvSpPr>
          <p:cNvPr id="11276" name="Text Box 76"/>
          <p:cNvSpPr txBox="1">
            <a:spLocks noChangeArrowheads="1"/>
          </p:cNvSpPr>
          <p:nvPr/>
        </p:nvSpPr>
        <p:spPr bwMode="auto">
          <a:xfrm>
            <a:off x="5048250" y="5410200"/>
            <a:ext cx="1200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rPr>
              <a:t>discrete X</a:t>
            </a:r>
          </a:p>
        </p:txBody>
      </p:sp>
      <p:pic>
        <p:nvPicPr>
          <p:cNvPr id="11277" name="Picture 77" descr="Edittex"/>
          <p:cNvPicPr>
            <a:picLocks noChangeAspect="1" noChangeArrowheads="1"/>
          </p:cNvPicPr>
          <p:nvPr>
            <p:custDataLst>
              <p:tags r:id="rId5"/>
            </p:custDataLst>
          </p:nvPr>
        </p:nvPicPr>
        <p:blipFill>
          <a:blip r:embed="rId11"/>
          <a:srcRect/>
          <a:stretch>
            <a:fillRect/>
          </a:stretch>
        </p:blipFill>
        <p:spPr bwMode="auto">
          <a:xfrm>
            <a:off x="4852988" y="5016500"/>
            <a:ext cx="1482725" cy="298450"/>
          </a:xfrm>
          <a:prstGeom prst="rect">
            <a:avLst/>
          </a:prstGeom>
          <a:noFill/>
          <a:ln w="9525">
            <a:noFill/>
            <a:miter lim="800000"/>
            <a:headEnd/>
            <a:tailEnd/>
          </a:ln>
        </p:spPr>
      </p:pic>
      <p:sp>
        <p:nvSpPr>
          <p:cNvPr id="11278" name="Text Box 79"/>
          <p:cNvSpPr txBox="1">
            <a:spLocks noChangeArrowheads="1"/>
          </p:cNvSpPr>
          <p:nvPr/>
        </p:nvSpPr>
        <p:spPr bwMode="auto">
          <a:xfrm>
            <a:off x="4251325" y="2170113"/>
            <a:ext cx="4179349" cy="61555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called a PDF</a:t>
            </a:r>
          </a:p>
          <a:p>
            <a:pPr lvl="1" eaLnBrk="0" fontAlgn="base" hangingPunct="0">
              <a:spcBef>
                <a:spcPct val="0"/>
              </a:spcBef>
              <a:spcAft>
                <a:spcPct val="0"/>
              </a:spcAft>
              <a:buFontTx/>
              <a:buChar char="-"/>
            </a:pPr>
            <a:r>
              <a:rPr lang="en-US" sz="1600" dirty="0">
                <a:solidFill>
                  <a:srgbClr val="000000"/>
                </a:solidFill>
              </a:rPr>
              <a:t>probability distribution/density </a:t>
            </a:r>
            <a:r>
              <a:rPr lang="en-US" sz="1600" dirty="0" smtClean="0">
                <a:solidFill>
                  <a:srgbClr val="000000"/>
                </a:solidFill>
              </a:rPr>
              <a:t>function</a:t>
            </a:r>
            <a:endParaRPr lang="en-US" sz="1600" dirty="0">
              <a:solidFill>
                <a:srgbClr val="000000"/>
              </a:solidFill>
            </a:endParaRPr>
          </a:p>
        </p:txBody>
      </p:sp>
      <p:sp>
        <p:nvSpPr>
          <p:cNvPr id="15" name="TextBox 14"/>
          <p:cNvSpPr txBox="1"/>
          <p:nvPr/>
        </p:nvSpPr>
        <p:spPr>
          <a:xfrm>
            <a:off x="7315200" y="6550223"/>
            <a:ext cx="2133600" cy="307777"/>
          </a:xfrm>
          <a:prstGeom prst="rect">
            <a:avLst/>
          </a:prstGeom>
          <a:noFill/>
        </p:spPr>
        <p:txBody>
          <a:bodyPr wrap="square" rtlCol="0">
            <a:spAutoFit/>
          </a:bodyPr>
          <a:lstStyle/>
          <a:p>
            <a:r>
              <a:rPr lang="en-US" sz="1400" dirty="0">
                <a:solidFill>
                  <a:srgbClr val="000000"/>
                </a:solidFill>
              </a:rPr>
              <a:t>Source: Steve Seitz</a:t>
            </a: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68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93716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7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pic>
        <p:nvPicPr>
          <p:cNvPr id="126978" name="Picture 2" descr="http://ethnic1connection.com/images/377597~Multicultural-Group-of-People-of-Various-Ages-Posters.jpg"/>
          <p:cNvPicPr>
            <a:picLocks noChangeAspect="1" noChangeArrowheads="1"/>
          </p:cNvPicPr>
          <p:nvPr/>
        </p:nvPicPr>
        <p:blipFill>
          <a:blip r:embed="rId3"/>
          <a:srcRect/>
          <a:stretch>
            <a:fillRect/>
          </a:stretch>
        </p:blipFill>
        <p:spPr bwMode="auto">
          <a:xfrm>
            <a:off x="-247716" y="2297097"/>
            <a:ext cx="4682583" cy="3505248"/>
          </a:xfrm>
          <a:prstGeom prst="rect">
            <a:avLst/>
          </a:prstGeom>
          <a:noFill/>
        </p:spPr>
      </p:pic>
      <p:sp>
        <p:nvSpPr>
          <p:cNvPr id="5" name="Oval 4"/>
          <p:cNvSpPr/>
          <p:nvPr/>
        </p:nvSpPr>
        <p:spPr>
          <a:xfrm>
            <a:off x="1512783" y="2844792"/>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2243043" y="3027357"/>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2936790" y="3136896"/>
            <a:ext cx="36513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3089190" y="3830643"/>
            <a:ext cx="57786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rot="19101781">
            <a:off x="2974656" y="4514565"/>
            <a:ext cx="453295" cy="562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rot="19101781">
            <a:off x="2377499" y="4794665"/>
            <a:ext cx="433342" cy="44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rot="19101781">
            <a:off x="1496758" y="4851883"/>
            <a:ext cx="620014" cy="483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rot="544173">
            <a:off x="419640" y="4511850"/>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rot="544173">
            <a:off x="408141" y="3874786"/>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rot="544173">
            <a:off x="745376" y="3013134"/>
            <a:ext cx="397759" cy="48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1" name="Group 30"/>
          <p:cNvGrpSpPr/>
          <p:nvPr/>
        </p:nvGrpSpPr>
        <p:grpSpPr>
          <a:xfrm>
            <a:off x="5046669" y="2333610"/>
            <a:ext cx="3628962" cy="2220024"/>
            <a:chOff x="4645026" y="2589201"/>
            <a:chExt cx="3628962"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21087"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3695688" y="2815548"/>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57532" y="5086623"/>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sp>
        <p:nvSpPr>
          <p:cNvPr id="47" name="TextBox 46"/>
          <p:cNvSpPr txBox="1"/>
          <p:nvPr/>
        </p:nvSpPr>
        <p:spPr>
          <a:xfrm>
            <a:off x="6734142" y="2187558"/>
            <a:ext cx="2409858" cy="646331"/>
          </a:xfrm>
          <a:prstGeom prst="rect">
            <a:avLst/>
          </a:prstGeom>
          <a:noFill/>
        </p:spPr>
        <p:txBody>
          <a:bodyPr wrap="square" rtlCol="0">
            <a:spAutoFit/>
          </a:bodyPr>
          <a:lstStyle/>
          <a:p>
            <a:r>
              <a:rPr lang="en-US" dirty="0" smtClean="0">
                <a:solidFill>
                  <a:srgbClr val="000000"/>
                </a:solidFill>
              </a:rPr>
              <a:t>Percentage of skin pixels in each bin</a:t>
            </a:r>
            <a:endParaRPr lang="en-US" dirty="0">
              <a:solidFill>
                <a:srgbClr val="000000"/>
              </a:solidFill>
            </a:endParaRPr>
          </a:p>
        </p:txBody>
      </p:sp>
      <p:sp>
        <p:nvSpPr>
          <p:cNvPr id="44" name="TextBox 4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5" name="Slide Number Placeholder 44"/>
          <p:cNvSpPr>
            <a:spLocks noGrp="1"/>
          </p:cNvSpPr>
          <p:nvPr>
            <p:ph type="sldNum" sz="quarter" idx="12"/>
          </p:nvPr>
        </p:nvSpPr>
        <p:spPr>
          <a:xfrm>
            <a:off x="6553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69</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6525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2" grpId="0"/>
      <p:bldP spid="34" grpId="0"/>
      <p:bldP spid="36" grpId="0" animBg="1"/>
      <p:bldP spid="37" grpId="0" animBg="1"/>
      <p:bldP spid="38" grpId="0" animBg="1"/>
      <p:bldP spid="39" grpId="0" animBg="1"/>
      <p:bldP spid="40" grpId="0" animBg="1"/>
      <p:bldP spid="41" grpId="0" animBg="1"/>
      <p:bldP spid="43"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grpSp>
        <p:nvGrpSpPr>
          <p:cNvPr id="4" name="Group 30"/>
          <p:cNvGrpSpPr/>
          <p:nvPr/>
        </p:nvGrpSpPr>
        <p:grpSpPr>
          <a:xfrm>
            <a:off x="5046669" y="2333610"/>
            <a:ext cx="3614787" cy="2220024"/>
            <a:chOff x="4645026" y="2589201"/>
            <a:chExt cx="3614787"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06912"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872319" y="2516175"/>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64423" y="4597416"/>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pic>
        <p:nvPicPr>
          <p:cNvPr id="126980" name="Picture 4" descr="http://www.babble.com/CS/blogs/famecrawler/2008/02/08-15/beatles-grammy-tribute-2008-hanks-across-universe.jpg"/>
          <p:cNvPicPr>
            <a:picLocks noChangeAspect="1" noChangeArrowheads="1"/>
          </p:cNvPicPr>
          <p:nvPr/>
        </p:nvPicPr>
        <p:blipFill>
          <a:blip r:embed="rId3"/>
          <a:srcRect/>
          <a:stretch>
            <a:fillRect/>
          </a:stretch>
        </p:blipFill>
        <p:spPr bwMode="auto">
          <a:xfrm>
            <a:off x="993726" y="2224071"/>
            <a:ext cx="2081241" cy="2168688"/>
          </a:xfrm>
          <a:prstGeom prst="rect">
            <a:avLst/>
          </a:prstGeom>
          <a:noFill/>
        </p:spPr>
      </p:pic>
      <p:sp>
        <p:nvSpPr>
          <p:cNvPr id="44" name="TextBox 43"/>
          <p:cNvSpPr txBox="1"/>
          <p:nvPr/>
        </p:nvSpPr>
        <p:spPr>
          <a:xfrm>
            <a:off x="373005" y="4414851"/>
            <a:ext cx="3687813" cy="2200602"/>
          </a:xfrm>
          <a:prstGeom prst="rect">
            <a:avLst/>
          </a:prstGeom>
          <a:noFill/>
        </p:spPr>
        <p:txBody>
          <a:bodyPr wrap="square" rtlCol="0">
            <a:spAutoFit/>
          </a:bodyPr>
          <a:lstStyle/>
          <a:p>
            <a:pPr>
              <a:spcAft>
                <a:spcPts val="600"/>
              </a:spcAft>
            </a:pPr>
            <a:r>
              <a:rPr lang="en-US" sz="2200" dirty="0" smtClean="0">
                <a:solidFill>
                  <a:srgbClr val="000000"/>
                </a:solidFill>
              </a:rPr>
              <a:t>Now we get a new image, and want to label each pixel as skin or non-skin. </a:t>
            </a:r>
          </a:p>
          <a:p>
            <a:pPr>
              <a:spcAft>
                <a:spcPts val="600"/>
              </a:spcAft>
            </a:pPr>
            <a:r>
              <a:rPr lang="en-US" sz="2200" i="1" dirty="0" smtClean="0">
                <a:solidFill>
                  <a:srgbClr val="000000"/>
                </a:solidFill>
              </a:rPr>
              <a:t>What’s the probability we care about to do skin detection?</a:t>
            </a:r>
            <a:endParaRPr lang="en-US" sz="2200" i="1" dirty="0">
              <a:solidFill>
                <a:srgbClr val="000000"/>
              </a:solidFill>
            </a:endParaRPr>
          </a:p>
        </p:txBody>
      </p:sp>
      <p:sp>
        <p:nvSpPr>
          <p:cNvPr id="28" name="TextBox 2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9" name="Slide Number Placeholder 28"/>
          <p:cNvSpPr>
            <a:spLocks noGrp="1"/>
          </p:cNvSpPr>
          <p:nvPr>
            <p:ph type="sldNum" sz="quarter" idx="12"/>
          </p:nvPr>
        </p:nvSpPr>
        <p:spPr>
          <a:xfrm>
            <a:off x="6934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70</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859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err="1" smtClean="0"/>
              <a:t>Bayes</a:t>
            </a:r>
            <a:r>
              <a:rPr lang="en-US" dirty="0" smtClean="0"/>
              <a:t> rule</a:t>
            </a:r>
            <a:endParaRPr lang="en-US" dirty="0"/>
          </a:p>
        </p:txBody>
      </p:sp>
      <p:pic>
        <p:nvPicPr>
          <p:cNvPr id="398338" name="Picture 2"/>
          <p:cNvPicPr>
            <a:picLocks noChangeAspect="1" noChangeArrowheads="1"/>
          </p:cNvPicPr>
          <p:nvPr/>
        </p:nvPicPr>
        <p:blipFill>
          <a:blip r:embed="rId3"/>
          <a:srcRect/>
          <a:stretch>
            <a:fillRect/>
          </a:stretch>
        </p:blipFill>
        <p:spPr bwMode="auto">
          <a:xfrm>
            <a:off x="1541463" y="2041525"/>
            <a:ext cx="6010275" cy="1304925"/>
          </a:xfrm>
          <a:prstGeom prst="rect">
            <a:avLst/>
          </a:prstGeom>
          <a:noFill/>
        </p:spPr>
      </p:pic>
      <p:sp>
        <p:nvSpPr>
          <p:cNvPr id="5" name="TextBox 4"/>
          <p:cNvSpPr txBox="1"/>
          <p:nvPr/>
        </p:nvSpPr>
        <p:spPr>
          <a:xfrm>
            <a:off x="1760499" y="1347759"/>
            <a:ext cx="1460520" cy="461665"/>
          </a:xfrm>
          <a:prstGeom prst="rect">
            <a:avLst/>
          </a:prstGeom>
          <a:noFill/>
        </p:spPr>
        <p:txBody>
          <a:bodyPr wrap="square" rtlCol="0">
            <a:spAutoFit/>
          </a:bodyPr>
          <a:lstStyle/>
          <a:p>
            <a:r>
              <a:rPr lang="en-US" sz="2400" dirty="0" smtClean="0">
                <a:solidFill>
                  <a:srgbClr val="000000"/>
                </a:solidFill>
              </a:rPr>
              <a:t>posterior</a:t>
            </a:r>
            <a:endParaRPr lang="en-US" sz="2400" dirty="0">
              <a:solidFill>
                <a:srgbClr val="000000"/>
              </a:solidFill>
            </a:endParaRPr>
          </a:p>
        </p:txBody>
      </p:sp>
      <p:sp>
        <p:nvSpPr>
          <p:cNvPr id="6" name="TextBox 5"/>
          <p:cNvSpPr txBox="1"/>
          <p:nvPr/>
        </p:nvSpPr>
        <p:spPr>
          <a:xfrm>
            <a:off x="6324624" y="1347759"/>
            <a:ext cx="1460520" cy="461665"/>
          </a:xfrm>
          <a:prstGeom prst="rect">
            <a:avLst/>
          </a:prstGeom>
          <a:noFill/>
        </p:spPr>
        <p:txBody>
          <a:bodyPr wrap="square" rtlCol="0">
            <a:spAutoFit/>
          </a:bodyPr>
          <a:lstStyle/>
          <a:p>
            <a:r>
              <a:rPr lang="en-US" sz="2400" dirty="0" smtClean="0">
                <a:solidFill>
                  <a:srgbClr val="000000"/>
                </a:solidFill>
              </a:rPr>
              <a:t>prior</a:t>
            </a:r>
            <a:endParaRPr lang="en-US" sz="2400" dirty="0">
              <a:solidFill>
                <a:srgbClr val="000000"/>
              </a:solidFill>
            </a:endParaRPr>
          </a:p>
        </p:txBody>
      </p:sp>
      <p:sp>
        <p:nvSpPr>
          <p:cNvPr id="7" name="TextBox 6"/>
          <p:cNvSpPr txBox="1"/>
          <p:nvPr/>
        </p:nvSpPr>
        <p:spPr>
          <a:xfrm>
            <a:off x="4462461" y="1384272"/>
            <a:ext cx="1460520" cy="461665"/>
          </a:xfrm>
          <a:prstGeom prst="rect">
            <a:avLst/>
          </a:prstGeom>
          <a:noFill/>
        </p:spPr>
        <p:txBody>
          <a:bodyPr wrap="square" rtlCol="0">
            <a:spAutoFit/>
          </a:bodyPr>
          <a:lstStyle/>
          <a:p>
            <a:r>
              <a:rPr lang="en-US" sz="2400" dirty="0" smtClean="0">
                <a:solidFill>
                  <a:srgbClr val="000000"/>
                </a:solidFill>
              </a:rPr>
              <a:t>likelihood</a:t>
            </a:r>
            <a:endParaRPr lang="en-US" sz="2400" dirty="0">
              <a:solidFill>
                <a:srgbClr val="000000"/>
              </a:solidFill>
            </a:endParaRPr>
          </a:p>
        </p:txBody>
      </p:sp>
      <p:sp>
        <p:nvSpPr>
          <p:cNvPr id="9" name="TextBox 8"/>
          <p:cNvSpPr txBox="1"/>
          <p:nvPr/>
        </p:nvSpPr>
        <p:spPr>
          <a:xfrm>
            <a:off x="1906551" y="4041068"/>
            <a:ext cx="5805567" cy="1200329"/>
          </a:xfrm>
          <a:prstGeom prst="rect">
            <a:avLst/>
          </a:prstGeom>
          <a:noFill/>
        </p:spPr>
        <p:txBody>
          <a:bodyPr wrap="square" rtlCol="0">
            <a:spAutoFit/>
          </a:bodyPr>
          <a:lstStyle/>
          <a:p>
            <a:r>
              <a:rPr lang="en-US" sz="2400" i="1" dirty="0" smtClean="0">
                <a:solidFill>
                  <a:srgbClr val="000000"/>
                </a:solidFill>
              </a:rPr>
              <a:t>Where does the prior come from?</a:t>
            </a:r>
          </a:p>
          <a:p>
            <a:endParaRPr lang="en-US" sz="2400" i="1" dirty="0" smtClean="0">
              <a:solidFill>
                <a:srgbClr val="000000"/>
              </a:solidFill>
            </a:endParaRPr>
          </a:p>
          <a:p>
            <a:r>
              <a:rPr lang="en-US" sz="2400" i="1" dirty="0" smtClean="0">
                <a:solidFill>
                  <a:srgbClr val="000000"/>
                </a:solidFill>
              </a:rPr>
              <a:t>Why use a prior?</a:t>
            </a:r>
            <a:endParaRPr lang="en-US" sz="2400" i="1" dirty="0">
              <a:solidFill>
                <a:srgbClr val="000000"/>
              </a:solidFill>
            </a:endParaRPr>
          </a:p>
        </p:txBody>
      </p:sp>
      <p:sp>
        <p:nvSpPr>
          <p:cNvPr id="10" name="Right Brace 9"/>
          <p:cNvSpPr/>
          <p:nvPr/>
        </p:nvSpPr>
        <p:spPr>
          <a:xfrm rot="5400000" flipH="1">
            <a:off x="6507189" y="1384272"/>
            <a:ext cx="474669" cy="1131903"/>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Right Brace 10"/>
          <p:cNvSpPr/>
          <p:nvPr/>
        </p:nvSpPr>
        <p:spPr>
          <a:xfrm rot="5400000" flipH="1">
            <a:off x="479107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2" name="Right Brace 11"/>
          <p:cNvSpPr/>
          <p:nvPr/>
        </p:nvSpPr>
        <p:spPr>
          <a:xfrm rot="5400000" flipH="1">
            <a:off x="234470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Slide Number Placeholder 12"/>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71</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0575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build="p" bldLvl="2"/>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106317"/>
            <a:ext cx="8229600" cy="1143000"/>
          </a:xfrm>
        </p:spPr>
        <p:txBody>
          <a:bodyPr/>
          <a:lstStyle/>
          <a:p>
            <a:r>
              <a:rPr lang="en-US" smtClean="0"/>
              <a:t>Example: classifying skin pixels</a:t>
            </a:r>
          </a:p>
        </p:txBody>
      </p:sp>
      <p:pic>
        <p:nvPicPr>
          <p:cNvPr id="235524" name="Picture 4"/>
          <p:cNvPicPr>
            <a:picLocks noChangeAspect="1" noChangeArrowheads="1"/>
          </p:cNvPicPr>
          <p:nvPr/>
        </p:nvPicPr>
        <p:blipFill>
          <a:blip r:embed="rId3"/>
          <a:srcRect l="12408" t="55829" r="50529" b="25819"/>
          <a:stretch>
            <a:fillRect/>
          </a:stretch>
        </p:blipFill>
        <p:spPr bwMode="auto">
          <a:xfrm>
            <a:off x="1763713" y="2409825"/>
            <a:ext cx="5334000" cy="1919288"/>
          </a:xfrm>
          <a:prstGeom prst="rect">
            <a:avLst/>
          </a:prstGeom>
          <a:noFill/>
          <a:ln w="9525">
            <a:noFill/>
            <a:miter lim="800000"/>
            <a:headEnd/>
            <a:tailEnd/>
          </a:ln>
          <a:effectLst/>
        </p:spPr>
      </p:pic>
      <p:pic>
        <p:nvPicPr>
          <p:cNvPr id="235526" name="Picture 6"/>
          <p:cNvPicPr>
            <a:picLocks noChangeAspect="1" noChangeArrowheads="1"/>
          </p:cNvPicPr>
          <p:nvPr/>
        </p:nvPicPr>
        <p:blipFill>
          <a:blip r:embed="rId4"/>
          <a:srcRect l="19833" t="68578" r="12630" b="20186"/>
          <a:stretch>
            <a:fillRect/>
          </a:stretch>
        </p:blipFill>
        <p:spPr bwMode="auto">
          <a:xfrm>
            <a:off x="1008063" y="4976813"/>
            <a:ext cx="7237412" cy="935071"/>
          </a:xfrm>
          <a:prstGeom prst="rect">
            <a:avLst/>
          </a:prstGeom>
          <a:noFill/>
          <a:ln w="9525">
            <a:noFill/>
            <a:miter lim="800000"/>
            <a:headEnd/>
            <a:tailEnd/>
          </a:ln>
          <a:effectLst/>
        </p:spPr>
      </p:pic>
      <p:sp>
        <p:nvSpPr>
          <p:cNvPr id="235527" name="Text Box 7"/>
          <p:cNvSpPr txBox="1">
            <a:spLocks noChangeArrowheads="1"/>
          </p:cNvSpPr>
          <p:nvPr/>
        </p:nvSpPr>
        <p:spPr bwMode="auto">
          <a:xfrm>
            <a:off x="684213" y="1274733"/>
            <a:ext cx="7667625" cy="94615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smtClean="0">
                <a:solidFill>
                  <a:srgbClr val="000000"/>
                </a:solidFill>
              </a:rPr>
              <a:t>Now for </a:t>
            </a:r>
            <a:r>
              <a:rPr lang="en-US" sz="2800" dirty="0">
                <a:solidFill>
                  <a:srgbClr val="000000"/>
                </a:solidFill>
              </a:rPr>
              <a:t>every pixel in a new image, </a:t>
            </a:r>
            <a:r>
              <a:rPr lang="en-US" sz="2800" dirty="0" smtClean="0">
                <a:solidFill>
                  <a:srgbClr val="000000"/>
                </a:solidFill>
              </a:rPr>
              <a:t>we can </a:t>
            </a:r>
            <a:r>
              <a:rPr lang="en-US" sz="2800" dirty="0">
                <a:solidFill>
                  <a:srgbClr val="000000"/>
                </a:solidFill>
              </a:rPr>
              <a:t>estimate probability that it is generated by </a:t>
            </a:r>
            <a:r>
              <a:rPr lang="en-US" sz="2800" dirty="0" smtClean="0">
                <a:solidFill>
                  <a:srgbClr val="000000"/>
                </a:solidFill>
              </a:rPr>
              <a:t>skin.</a:t>
            </a:r>
            <a:endParaRPr lang="en-US" sz="2800" dirty="0">
              <a:solidFill>
                <a:srgbClr val="000000"/>
              </a:solidFill>
            </a:endParaRPr>
          </a:p>
        </p:txBody>
      </p:sp>
      <p:sp>
        <p:nvSpPr>
          <p:cNvPr id="235529" name="Text Box 9"/>
          <p:cNvSpPr txBox="1">
            <a:spLocks noChangeArrowheads="1"/>
          </p:cNvSpPr>
          <p:nvPr/>
        </p:nvSpPr>
        <p:spPr bwMode="auto">
          <a:xfrm>
            <a:off x="719138" y="4530725"/>
            <a:ext cx="7667625" cy="519113"/>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a:solidFill>
                  <a:srgbClr val="000000"/>
                </a:solidFill>
              </a:rPr>
              <a:t>Classify pixels based on these </a:t>
            </a:r>
            <a:r>
              <a:rPr lang="en-US" sz="2800" dirty="0" smtClean="0">
                <a:solidFill>
                  <a:srgbClr val="000000"/>
                </a:solidFill>
              </a:rPr>
              <a:t>probabilities</a:t>
            </a:r>
            <a:endParaRPr lang="en-US" sz="2800" dirty="0">
              <a:solidFill>
                <a:srgbClr val="000000"/>
              </a:solidFill>
            </a:endParaRPr>
          </a:p>
        </p:txBody>
      </p:sp>
      <p:sp>
        <p:nvSpPr>
          <p:cNvPr id="9" name="Rectangle 5"/>
          <p:cNvSpPr>
            <a:spLocks noChangeArrowheads="1"/>
          </p:cNvSpPr>
          <p:nvPr/>
        </p:nvSpPr>
        <p:spPr bwMode="auto">
          <a:xfrm>
            <a:off x="6872319" y="2917818"/>
            <a:ext cx="2124074" cy="1015663"/>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000" dirty="0" smtClean="0">
                <a:solidFill>
                  <a:srgbClr val="000000"/>
                </a:solidFill>
              </a:rPr>
              <a:t>Brighter pixels </a:t>
            </a:r>
            <a:r>
              <a:rPr lang="en-US" sz="2000" dirty="0" smtClean="0">
                <a:solidFill>
                  <a:srgbClr val="000000"/>
                </a:solidFill>
                <a:sym typeface="Wingdings" pitchFamily="2" charset="2"/>
              </a:rPr>
              <a:t> higher probability of being skin</a:t>
            </a:r>
            <a:endParaRPr lang="en-US" sz="2000" dirty="0" smtClean="0">
              <a:solidFill>
                <a:srgbClr val="000000"/>
              </a:solidFill>
            </a:endParaRPr>
          </a:p>
        </p:txBody>
      </p:sp>
      <p:sp>
        <p:nvSpPr>
          <p:cNvPr id="10" name="Slide Number Placeholder 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72</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915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endParaRPr lang="en-US" smtClean="0"/>
          </a:p>
        </p:txBody>
      </p:sp>
      <p:pic>
        <p:nvPicPr>
          <p:cNvPr id="229382" name="Picture 6"/>
          <p:cNvPicPr>
            <a:picLocks noChangeAspect="1" noChangeArrowheads="1"/>
          </p:cNvPicPr>
          <p:nvPr/>
        </p:nvPicPr>
        <p:blipFill>
          <a:blip r:embed="rId3"/>
          <a:srcRect l="12408" t="55829" r="50529" b="17213"/>
          <a:stretch>
            <a:fillRect/>
          </a:stretch>
        </p:blipFill>
        <p:spPr bwMode="auto">
          <a:xfrm>
            <a:off x="1687473" y="3721104"/>
            <a:ext cx="5334000" cy="2819400"/>
          </a:xfrm>
          <a:prstGeom prst="rect">
            <a:avLst/>
          </a:prstGeom>
          <a:noFill/>
          <a:ln w="9525">
            <a:noFill/>
            <a:miter lim="800000"/>
            <a:headEnd/>
            <a:tailEnd/>
          </a:ln>
          <a:effectLst/>
        </p:spPr>
      </p:pic>
      <p:pic>
        <p:nvPicPr>
          <p:cNvPr id="229383" name="Picture 7"/>
          <p:cNvPicPr>
            <a:picLocks noChangeAspect="1" noChangeArrowheads="1"/>
          </p:cNvPicPr>
          <p:nvPr/>
        </p:nvPicPr>
        <p:blipFill>
          <a:blip r:embed="rId4"/>
          <a:srcRect l="52118" t="52914" r="12408" b="25227"/>
          <a:stretch>
            <a:fillRect/>
          </a:stretch>
        </p:blipFill>
        <p:spPr bwMode="auto">
          <a:xfrm>
            <a:off x="1828800" y="1289052"/>
            <a:ext cx="5105400" cy="2286000"/>
          </a:xfrm>
          <a:prstGeom prst="rect">
            <a:avLst/>
          </a:prstGeom>
          <a:noFill/>
          <a:ln w="9525">
            <a:noFill/>
            <a:miter lim="800000"/>
            <a:headEnd/>
            <a:tailEnd/>
          </a:ln>
          <a:effectLst/>
        </p:spPr>
      </p:pic>
      <p:sp>
        <p:nvSpPr>
          <p:cNvPr id="6"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7"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73</a:t>
            </a:fld>
            <a:endParaRPr lang="en-US">
              <a:solidFill>
                <a:srgbClr val="000000"/>
              </a:solidFill>
            </a:endParaRPr>
          </a:p>
        </p:txBody>
      </p:sp>
    </p:spTree>
    <p:extLst>
      <p:ext uri="{BB962C8B-B14F-4D97-AF65-F5344CB8AC3E}">
        <p14:creationId xmlns:p14="http://schemas.microsoft.com/office/powerpoint/2010/main" val="1547311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0" name="Picture 6"/>
          <p:cNvPicPr>
            <a:picLocks noChangeAspect="1" noChangeArrowheads="1"/>
          </p:cNvPicPr>
          <p:nvPr/>
        </p:nvPicPr>
        <p:blipFill>
          <a:blip r:embed="rId3"/>
          <a:srcRect l="52118" t="32513" r="11349" b="23770"/>
          <a:stretch>
            <a:fillRect/>
          </a:stretch>
        </p:blipFill>
        <p:spPr bwMode="auto">
          <a:xfrm>
            <a:off x="0" y="1206467"/>
            <a:ext cx="4800600" cy="4175125"/>
          </a:xfrm>
          <a:prstGeom prst="rect">
            <a:avLst/>
          </a:prstGeom>
          <a:noFill/>
          <a:ln w="9525">
            <a:noFill/>
            <a:miter lim="800000"/>
            <a:headEnd/>
            <a:tailEnd/>
          </a:ln>
          <a:effectLst/>
        </p:spPr>
      </p:pic>
      <p:pic>
        <p:nvPicPr>
          <p:cNvPr id="231431" name="Picture 7"/>
          <p:cNvPicPr>
            <a:picLocks noChangeAspect="1" noChangeArrowheads="1"/>
          </p:cNvPicPr>
          <p:nvPr/>
        </p:nvPicPr>
        <p:blipFill>
          <a:blip r:embed="rId4"/>
          <a:srcRect l="11879" t="29599" r="50529" b="21585"/>
          <a:stretch>
            <a:fillRect/>
          </a:stretch>
        </p:blipFill>
        <p:spPr bwMode="auto">
          <a:xfrm>
            <a:off x="4343400" y="1019142"/>
            <a:ext cx="4800600" cy="4530725"/>
          </a:xfrm>
          <a:prstGeom prst="rect">
            <a:avLst/>
          </a:prstGeom>
          <a:noFill/>
          <a:ln w="9525">
            <a:noFill/>
            <a:miter lim="800000"/>
            <a:headEnd/>
            <a:tailEnd/>
          </a:ln>
          <a:effectLst/>
        </p:spPr>
      </p:pic>
      <p:sp>
        <p:nvSpPr>
          <p:cNvPr id="6"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7"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8" name="TextBox 7"/>
          <p:cNvSpPr txBox="1"/>
          <p:nvPr/>
        </p:nvSpPr>
        <p:spPr>
          <a:xfrm>
            <a:off x="482544" y="5510241"/>
            <a:ext cx="8215426" cy="830997"/>
          </a:xfrm>
          <a:prstGeom prst="rect">
            <a:avLst/>
          </a:prstGeom>
          <a:noFill/>
        </p:spPr>
        <p:txBody>
          <a:bodyPr wrap="square" rtlCol="0">
            <a:spAutoFit/>
          </a:bodyPr>
          <a:lstStyle/>
          <a:p>
            <a:r>
              <a:rPr lang="en-US" sz="2400" dirty="0" smtClean="0">
                <a:solidFill>
                  <a:srgbClr val="000000"/>
                </a:solidFill>
              </a:rPr>
              <a:t>Using skin color-based face detection and pose estimation as a video-based interface</a:t>
            </a:r>
            <a:endParaRPr lang="en-US" sz="2400" dirty="0">
              <a:solidFill>
                <a:srgbClr val="000000"/>
              </a:solidFill>
            </a:endParaRPr>
          </a:p>
        </p:txBody>
      </p:sp>
      <p:sp>
        <p:nvSpPr>
          <p:cNvPr id="10" name="Slide Number Placeholder 9"/>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74</a:t>
            </a:fld>
            <a:endParaRPr lang="en-US">
              <a:solidFill>
                <a:srgbClr val="000000"/>
              </a:solidFill>
            </a:endParaRPr>
          </a:p>
        </p:txBody>
      </p:sp>
    </p:spTree>
    <p:extLst>
      <p:ext uri="{BB962C8B-B14F-4D97-AF65-F5344CB8AC3E}">
        <p14:creationId xmlns:p14="http://schemas.microsoft.com/office/powerpoint/2010/main" val="25952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mtClean="0"/>
              <a:t>Supervised classification</a:t>
            </a:r>
          </a:p>
        </p:txBody>
      </p:sp>
      <p:sp>
        <p:nvSpPr>
          <p:cNvPr id="201733" name="Rectangle 5"/>
          <p:cNvSpPr>
            <a:spLocks noGrp="1" noChangeArrowheads="1"/>
          </p:cNvSpPr>
          <p:nvPr>
            <p:ph type="body" idx="1"/>
          </p:nvPr>
        </p:nvSpPr>
        <p:spPr/>
        <p:txBody>
          <a:bodyPr/>
          <a:lstStyle/>
          <a:p>
            <a:r>
              <a:rPr lang="en-US" sz="2800" dirty="0" smtClean="0"/>
              <a:t>Want to minimize the expected misclassification</a:t>
            </a:r>
          </a:p>
          <a:p>
            <a:r>
              <a:rPr lang="en-US" sz="2800" dirty="0" smtClean="0"/>
              <a:t>Two general strategies</a:t>
            </a:r>
          </a:p>
          <a:p>
            <a:pPr lvl="1"/>
            <a:r>
              <a:rPr lang="en-US" sz="2400" dirty="0" smtClean="0"/>
              <a:t>Use the training data to build representative probability model; separately model class-conditional densities and priors (</a:t>
            </a:r>
            <a:r>
              <a:rPr lang="en-US" sz="2400" i="1" dirty="0" smtClean="0"/>
              <a:t>generative</a:t>
            </a:r>
            <a:r>
              <a:rPr lang="en-US" sz="2400" dirty="0" smtClean="0"/>
              <a:t>)</a:t>
            </a:r>
          </a:p>
          <a:p>
            <a:pPr lvl="1"/>
            <a:r>
              <a:rPr lang="en-US" sz="2400" dirty="0" smtClean="0"/>
              <a:t>Directly construct a good decision boundary, model the posterior (</a:t>
            </a:r>
            <a:r>
              <a:rPr lang="en-US" sz="2400" i="1" dirty="0" smtClean="0"/>
              <a:t>discriminative</a:t>
            </a:r>
            <a:r>
              <a:rPr lang="en-US" sz="2400" dirty="0" smtClean="0"/>
              <a:t>)</a:t>
            </a:r>
          </a:p>
          <a:p>
            <a:pPr lvl="1"/>
            <a:endParaRPr lang="en-US" dirty="0" smtClean="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75</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2434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17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endParaRPr lang="en-US" dirty="0" smtClean="0"/>
          </a:p>
          <a:p>
            <a:r>
              <a:rPr lang="en-US" dirty="0"/>
              <a:t>	</a:t>
            </a:r>
            <a:r>
              <a:rPr lang="en-US" dirty="0" smtClean="0"/>
              <a:t>Face detection</a:t>
            </a:r>
          </a:p>
          <a:p>
            <a:r>
              <a:rPr lang="en-US" dirty="0"/>
              <a:t>	</a:t>
            </a:r>
            <a:r>
              <a:rPr lang="en-US" dirty="0" smtClean="0"/>
              <a:t>Categorization with local features and part-based models</a:t>
            </a:r>
          </a:p>
          <a:p>
            <a:r>
              <a:rPr lang="en-US" dirty="0" smtClean="0"/>
              <a:t>	Deep convolutional neural networks</a:t>
            </a:r>
            <a:endParaRPr lang="en-US" dirty="0"/>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76</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076956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a:t>
            </a:r>
            <a:r>
              <a:rPr lang="en-US" dirty="0" smtClean="0">
                <a:solidFill>
                  <a:schemeClr val="bg2"/>
                </a:solidFill>
              </a:rPr>
              <a:t>Tuesday</a:t>
            </a:r>
            <a:r>
              <a:rPr lang="en-US" dirty="0" smtClean="0">
                <a:solidFill>
                  <a:schemeClr val="bg2"/>
                </a:solidFill>
              </a:rPr>
              <a:t>!</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77</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041601"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041602"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panose="02040503050406030204" pitchFamily="18" charset="0"/>
                                </a:rPr>
                              </m:ctrlPr>
                            </m:dPr>
                            <m:e>
                              <m:r>
                                <a:rPr lang="en-US" sz="2400" b="0" i="1" smtClean="0">
                                  <a:latin typeface="Cambria Math"/>
                                </a:rPr>
                                <m:t>𝑞</m:t>
                              </m:r>
                            </m:e>
                          </m:d>
                        </m:den>
                      </m:f>
                    </m:oMath>
                  </m:oMathPara>
                </a14:m>
                <a:endParaRPr lang="en-US" sz="2400" dirty="0"/>
              </a:p>
            </p:txBody>
          </p:sp>
        </mc:Choice>
        <mc:Fallback xmlns="" xmlns:mv="urn:schemas-microsoft-com:mac:vml">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panose="02040503050406030204" pitchFamily="18" charset="0"/>
                            </a:rPr>
                          </m:ctrlPr>
                        </m:fPr>
                        <m:num>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panose="02040503050406030204" pitchFamily="18" charset="0"/>
                                </a:rPr>
                              </m:ctrlPr>
                            </m:radPr>
                            <m:deg/>
                            <m:e>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panose="02040503050406030204" pitchFamily="18" charset="0"/>
                                </a:rPr>
                              </m:ctrlPr>
                            </m:radPr>
                            <m:deg/>
                            <m:e>
                              <m:nary>
                                <m:naryPr>
                                  <m:chr m:val="∑"/>
                                  <m:limLoc m:val="subSup"/>
                                  <m:ctrlPr>
                                    <a:rPr lang="en-US" sz="2400" i="1">
                                      <a:latin typeface="Cambria Math" panose="02040503050406030204" pitchFamily="18" charset="0"/>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panose="02040503050406030204" pitchFamily="18" charset="0"/>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xmlns="" xmlns:mv="urn:schemas-microsoft-com:mac:vml">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457200" y="-76200"/>
            <a:ext cx="8229600" cy="1143000"/>
          </a:xfrm>
        </p:spPr>
        <p:txBody>
          <a:bodyPr/>
          <a:lstStyle/>
          <a:p>
            <a:pPr eaLnBrk="1" hangingPunct="1"/>
            <a:r>
              <a:rPr lang="en-US" dirty="0" smtClean="0"/>
              <a:t>Application: Large-Scale Retrieval</a:t>
            </a:r>
            <a:endParaRPr lang="de-CH" dirty="0"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9</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0;\]&#10;\end{document}&#10;"/>
  <p:tag name="EXTERNALNAME" val="Edittex"/>
  <p:tag name="BLEND" val="False"/>
  <p:tag name="TRANSPARENT" val="False"/>
  <p:tag name="BITMAPFORMAT" val="bmpmono"/>
  <p:tag name="DEBUGINTERACTIVE" val="True"/>
  <p:tag name="ORIGWIDTH" val="6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10;\]&#10;\end{document}&#10;"/>
  <p:tag name="EXTERNALNAME" val="Edittex"/>
  <p:tag name="BLEND" val="False"/>
  <p:tag name="TRANSPARENT" val="False"/>
  <p:tag name="BITMAPFORMAT" val="bmpmono"/>
  <p:tag name="DEBUGINTERACTIVE" val="True"/>
  <p:tag name="ORIGWIDTH" val="194.3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0 \leq P(X) \leq 1&#10;\]&#10;\end{document}&#10;"/>
  <p:tag name="EXTERNALNAME" val="Edittex"/>
  <p:tag name="BLEND" val="False"/>
  <p:tag name="TRANSPARENT" val="False"/>
  <p:tag name="BITMAPFORMAT" val="bmpmono"/>
  <p:tag name="DEBUGINTERACTIVE" val="True"/>
  <p:tag name="ORIGWIDTH" val="498.6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nt_{-\infty}^{\infty}  P(X) dX = 1&#10;\]&#10;\end{document}&#10;"/>
  <p:tag name="EXTERNALNAME" val="Edittex"/>
  <p:tag name="BLEND" val="False"/>
  <p:tag name="TRANSPARENT" val="False"/>
  <p:tag name="BITMAPFORMAT" val="bmpmono"/>
  <p:tag name="DEBUGINTERACTIVE" val="True"/>
  <p:tag name="ORIGWIDTH" val="640.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sum  P(X)  = 1&#10;\]&#10;\end{document}&#10;"/>
  <p:tag name="EXTERNALNAME" val="Edittex"/>
  <p:tag name="BLEND" val="False"/>
  <p:tag name="TRANSPARENT" val="False"/>
  <p:tag name="BITMAPFORMAT" val="bmpmono"/>
  <p:tag name="DEBUGINTERACTIVE" val="True"/>
  <p:tag name="ORIGWIDTH" val="46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6274</TotalTime>
  <Words>2639</Words>
  <Application>Microsoft Office PowerPoint</Application>
  <PresentationFormat>On-screen Show (4:3)</PresentationFormat>
  <Paragraphs>634</Paragraphs>
  <Slides>77</Slides>
  <Notes>65</Notes>
  <HiddenSlides>1</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3</vt:i4>
      </vt:variant>
      <vt:variant>
        <vt:lpstr>Slide Titles</vt:lpstr>
      </vt:variant>
      <vt:variant>
        <vt:i4>77</vt:i4>
      </vt:variant>
    </vt:vector>
  </HeadingPairs>
  <TitlesOfParts>
    <vt:vector size="102" baseType="lpstr">
      <vt:lpstr>ETH Light</vt:lpstr>
      <vt:lpstr>ETH-Light</vt:lpstr>
      <vt:lpstr>ＭＳ Ｐゴシック</vt:lpstr>
      <vt:lpstr>Arial</vt:lpstr>
      <vt:lpstr>Arial Black</vt:lpstr>
      <vt:lpstr>Calibri</vt:lpstr>
      <vt:lpstr>Cambria Math</vt:lpstr>
      <vt:lpstr>Times New Roman</vt:lpstr>
      <vt:lpstr>Trebuchet MS</vt:lpstr>
      <vt:lpstr>Wingdings</vt:lpstr>
      <vt:lpstr>Office Theme</vt:lpstr>
      <vt:lpstr>2_Default Design</vt:lpstr>
      <vt:lpstr>6_Default Design</vt:lpstr>
      <vt:lpstr>3_bernt</vt:lpstr>
      <vt:lpstr>7_Default Design</vt:lpstr>
      <vt:lpstr>9_Default Design</vt:lpstr>
      <vt:lpstr>1_Default Design</vt:lpstr>
      <vt:lpstr>14_Default Design</vt:lpstr>
      <vt:lpstr>16_Default Design</vt:lpstr>
      <vt:lpstr>17_Default Design</vt:lpstr>
      <vt:lpstr>mosaic</vt:lpstr>
      <vt:lpstr>18_Default Design</vt:lpstr>
      <vt:lpstr>Equation</vt:lpstr>
      <vt:lpstr>Image File</vt:lpstr>
      <vt:lpstr>Image</vt:lpstr>
      <vt:lpstr>Generic object recognition May 18th, 2017</vt:lpstr>
      <vt:lpstr>Indexing local features</vt:lpstr>
      <vt:lpstr>Visual words</vt:lpstr>
      <vt:lpstr>Visual words</vt:lpstr>
      <vt:lpstr>Inverted file index</vt:lpstr>
      <vt:lpstr>PowerPoint Presentation</vt:lpstr>
      <vt:lpstr>Bags of visual words</vt:lpstr>
      <vt:lpstr>Comparing bags of words</vt:lpstr>
      <vt:lpstr>Application: Large-Scale Retrieval</vt:lpstr>
      <vt:lpstr>Spatial Verification: two basic strategies</vt:lpstr>
      <vt:lpstr>RANSAC verification</vt:lpstr>
      <vt:lpstr>Voting: Generalized Hough Transform</vt:lpstr>
      <vt:lpstr>Voting: Generalized Hough Transform</vt:lpstr>
      <vt:lpstr>What else can we borrow from text retrieval?</vt:lpstr>
      <vt:lpstr>tf-idf weighting</vt:lpstr>
      <vt:lpstr>Query expansion</vt:lpstr>
      <vt:lpstr>Query expansion</vt:lpstr>
      <vt:lpstr>Recognition via local-feature based alignment</vt:lpstr>
      <vt:lpstr>Summary</vt:lpstr>
      <vt:lpstr>Making the Sky Searchable:  Fast Geometric Hashing for Automated Astrometry</vt:lpstr>
      <vt:lpstr>Example</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Instance-level recognition problem</vt:lpstr>
      <vt:lpstr>Generic categorization problem</vt:lpstr>
      <vt:lpstr>Object Categorization</vt:lpstr>
      <vt:lpstr>Visual Object Categories</vt:lpstr>
      <vt:lpstr>Visual Object Categories</vt:lpstr>
      <vt:lpstr>How many object categories are there?</vt:lpstr>
      <vt:lpstr>PowerPoint Presentation</vt:lpstr>
      <vt:lpstr>Other Types of Categories</vt:lpstr>
      <vt:lpstr>Other Types of Categories</vt:lpstr>
      <vt:lpstr>Why recognition?</vt:lpstr>
      <vt:lpstr>Posing visual queries</vt:lpstr>
      <vt:lpstr>Autonomous agents able to detect objects </vt:lpstr>
      <vt:lpstr>Finding visually similar objects</vt:lpstr>
      <vt:lpstr>Discovering visual patterns</vt:lpstr>
      <vt:lpstr>Auto-annotation</vt:lpstr>
      <vt:lpstr>Challenges: robustness</vt:lpstr>
      <vt:lpstr>Challenges: robustness</vt:lpstr>
      <vt:lpstr>Challenges: importance of context</vt:lpstr>
      <vt:lpstr>Challenges: importance of context</vt:lpstr>
      <vt:lpstr>Challenges: complexity</vt:lpstr>
      <vt:lpstr>Challenges: complexity</vt:lpstr>
      <vt:lpstr>Challenges: learning with minimal supervision</vt:lpstr>
      <vt:lpstr>What works today</vt:lpstr>
      <vt:lpstr>What works today</vt:lpstr>
      <vt:lpstr>What works today</vt:lpstr>
      <vt:lpstr>What works today</vt:lpstr>
      <vt:lpstr>What works today</vt:lpstr>
      <vt:lpstr>Progress charted by datasets</vt:lpstr>
      <vt:lpstr>Progress charted by datasets</vt:lpstr>
      <vt:lpstr>Progress charted by datasets</vt:lpstr>
      <vt:lpstr>Progress charted by datasets</vt:lpstr>
      <vt:lpstr>Evolution of methods</vt:lpstr>
      <vt:lpstr>Supervised classification</vt:lpstr>
      <vt:lpstr>Supervised classification</vt:lpstr>
      <vt:lpstr>Supervised classification</vt:lpstr>
      <vt:lpstr>Supervised classification</vt:lpstr>
      <vt:lpstr>Supervised classification</vt:lpstr>
      <vt:lpstr>Probability</vt:lpstr>
      <vt:lpstr>Example: learning skin colors</vt:lpstr>
      <vt:lpstr>Example: learning skin colors</vt:lpstr>
      <vt:lpstr>Bayes rule</vt:lpstr>
      <vt:lpstr>Example: classifying skin pixels</vt:lpstr>
      <vt:lpstr>Example: classifying skin pixels</vt:lpstr>
      <vt:lpstr>Example: classifying skin pixels</vt:lpstr>
      <vt:lpstr>Supervised classification</vt:lpstr>
      <vt:lpstr>Coming up</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Administrator</cp:lastModifiedBy>
  <cp:revision>240</cp:revision>
  <cp:lastPrinted>2011-04-06T19:12:19Z</cp:lastPrinted>
  <dcterms:created xsi:type="dcterms:W3CDTF">2013-10-24T00:21:32Z</dcterms:created>
  <dcterms:modified xsi:type="dcterms:W3CDTF">2017-05-18T22:53:03Z</dcterms:modified>
</cp:coreProperties>
</file>