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46" r:id="rId3"/>
    <p:sldMasterId id="2147484009" r:id="rId4"/>
    <p:sldMasterId id="2147484364" r:id="rId5"/>
    <p:sldMasterId id="2147484437" r:id="rId6"/>
    <p:sldMasterId id="2147484461" r:id="rId7"/>
    <p:sldMasterId id="2147484763" r:id="rId8"/>
    <p:sldMasterId id="2147484788" r:id="rId9"/>
    <p:sldMasterId id="2147484801" r:id="rId10"/>
    <p:sldMasterId id="2147484813" r:id="rId11"/>
  </p:sldMasterIdLst>
  <p:notesMasterIdLst>
    <p:notesMasterId r:id="rId70"/>
  </p:notesMasterIdLst>
  <p:handoutMasterIdLst>
    <p:handoutMasterId r:id="rId71"/>
  </p:handoutMasterIdLst>
  <p:sldIdLst>
    <p:sldId id="758" r:id="rId12"/>
    <p:sldId id="697" r:id="rId13"/>
    <p:sldId id="701" r:id="rId14"/>
    <p:sldId id="702" r:id="rId15"/>
    <p:sldId id="703" r:id="rId16"/>
    <p:sldId id="698" r:id="rId17"/>
    <p:sldId id="675" r:id="rId18"/>
    <p:sldId id="716" r:id="rId19"/>
    <p:sldId id="718" r:id="rId20"/>
    <p:sldId id="719" r:id="rId21"/>
    <p:sldId id="766" r:id="rId22"/>
    <p:sldId id="720" r:id="rId23"/>
    <p:sldId id="550" r:id="rId24"/>
    <p:sldId id="551" r:id="rId25"/>
    <p:sldId id="552" r:id="rId26"/>
    <p:sldId id="553" r:id="rId27"/>
    <p:sldId id="554" r:id="rId28"/>
    <p:sldId id="555" r:id="rId29"/>
    <p:sldId id="558" r:id="rId30"/>
    <p:sldId id="705" r:id="rId31"/>
    <p:sldId id="706" r:id="rId32"/>
    <p:sldId id="721" r:id="rId33"/>
    <p:sldId id="762" r:id="rId34"/>
    <p:sldId id="763" r:id="rId35"/>
    <p:sldId id="710" r:id="rId36"/>
    <p:sldId id="726" r:id="rId37"/>
    <p:sldId id="722" r:id="rId38"/>
    <p:sldId id="723" r:id="rId39"/>
    <p:sldId id="694" r:id="rId40"/>
    <p:sldId id="331" r:id="rId41"/>
    <p:sldId id="403" r:id="rId42"/>
    <p:sldId id="707" r:id="rId43"/>
    <p:sldId id="724" r:id="rId44"/>
    <p:sldId id="725" r:id="rId45"/>
    <p:sldId id="332" r:id="rId46"/>
    <p:sldId id="333" r:id="rId47"/>
    <p:sldId id="334" r:id="rId48"/>
    <p:sldId id="335" r:id="rId49"/>
    <p:sldId id="336" r:id="rId50"/>
    <p:sldId id="337" r:id="rId51"/>
    <p:sldId id="576" r:id="rId52"/>
    <p:sldId id="765" r:id="rId53"/>
    <p:sldId id="435" r:id="rId54"/>
    <p:sldId id="437" r:id="rId55"/>
    <p:sldId id="436" r:id="rId56"/>
    <p:sldId id="760" r:id="rId57"/>
    <p:sldId id="761" r:id="rId58"/>
    <p:sldId id="759" r:id="rId59"/>
    <p:sldId id="684" r:id="rId60"/>
    <p:sldId id="683" r:id="rId61"/>
    <p:sldId id="565" r:id="rId62"/>
    <p:sldId id="566" r:id="rId63"/>
    <p:sldId id="567" r:id="rId64"/>
    <p:sldId id="568" r:id="rId65"/>
    <p:sldId id="569" r:id="rId66"/>
    <p:sldId id="570" r:id="rId67"/>
    <p:sldId id="708" r:id="rId68"/>
    <p:sldId id="727" r:id="rId6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06" autoAdjust="0"/>
    <p:restoredTop sz="84398" autoAdjust="0"/>
  </p:normalViewPr>
  <p:slideViewPr>
    <p:cSldViewPr>
      <p:cViewPr varScale="1">
        <p:scale>
          <a:sx n="98" d="100"/>
          <a:sy n="98" d="100"/>
        </p:scale>
        <p:origin x="159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1DD2F8D-6BD1-0D44-B359-137B5782E868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CE4A2AC-B1AC-4B49-AD16-BECFECEB0E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772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7F55557-A866-4D3B-9050-4DEB487AFAED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E8CF1FF-1A43-4883-ACD0-FBA6EBC73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08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ahprojects.com/projects/cv-dazzle/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27348" indent="-3566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426693" indent="-285339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997368" indent="-285339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568043" indent="-285339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3138720" indent="-28533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709396" indent="-28533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280073" indent="-28533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850749" indent="-28533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13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4F684-D660-4A80-A67B-DCB99FB3615A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01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963E2-9810-41BB-A67E-4381234D9795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05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96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15000 citations to date.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63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4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F88CE-AE02-4D70-B970-533C89C104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831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3A32F-BDAE-4431-A863-1EFB1CD30E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38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9B9FC-D996-4271-816A-DC2099C3AFC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4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Avoid scaling images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scale features directly for same cost</a:t>
            </a: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6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20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52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05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4142776" y="9120603"/>
            <a:ext cx="3170717" cy="47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80" tIns="51091" rIns="102180" bIns="51091" anchor="b"/>
          <a:lstStyle/>
          <a:p>
            <a:pPr algn="r" defTabSz="1021992" fontAlgn="base">
              <a:spcBef>
                <a:spcPct val="0"/>
              </a:spcBef>
              <a:spcAft>
                <a:spcPct val="0"/>
              </a:spcAft>
            </a:pPr>
            <a:fld id="{3A0B6A17-C8DE-435C-9A62-824906881A8A}" type="slidenum">
              <a:rPr lang="en-US" sz="1400">
                <a:solidFill>
                  <a:prstClr val="black"/>
                </a:solidFill>
                <a:latin typeface="Arial" charset="0"/>
              </a:rPr>
              <a:pPr algn="r" defTabSz="1021992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 lIns="102180" tIns="51091" rIns="102180" bIns="51091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4930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98C0F45-685A-43D7-8C94-2673A9483B56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57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5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4142776" y="9120603"/>
            <a:ext cx="3170717" cy="47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80" tIns="51091" rIns="102180" bIns="51091" anchor="b"/>
          <a:lstStyle/>
          <a:p>
            <a:pPr algn="r" defTabSz="1021992" fontAlgn="base">
              <a:spcBef>
                <a:spcPct val="0"/>
              </a:spcBef>
              <a:spcAft>
                <a:spcPct val="0"/>
              </a:spcAft>
            </a:pPr>
            <a:fld id="{D952E782-D2A8-4E8B-B015-260BA74DBFA2}" type="slidenum">
              <a:rPr lang="en-US" sz="1400">
                <a:solidFill>
                  <a:prstClr val="black"/>
                </a:solidFill>
                <a:latin typeface="Arial" charset="0"/>
              </a:rPr>
              <a:pPr algn="r" defTabSz="1021992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 lIns="102180" tIns="51091" rIns="102180" bIns="51091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82200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4142776" y="9120603"/>
            <a:ext cx="3170717" cy="47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80" tIns="51091" rIns="102180" bIns="51091" anchor="b"/>
          <a:lstStyle/>
          <a:p>
            <a:pPr algn="r" defTabSz="1021992" fontAlgn="base">
              <a:spcBef>
                <a:spcPct val="0"/>
              </a:spcBef>
              <a:spcAft>
                <a:spcPct val="0"/>
              </a:spcAft>
            </a:pPr>
            <a:fld id="{4701EDAA-C3CA-424B-AA41-CD8EF2613EEA}" type="slidenum">
              <a:rPr lang="en-US" sz="1400">
                <a:solidFill>
                  <a:prstClr val="black"/>
                </a:solidFill>
                <a:latin typeface="Arial" charset="0"/>
              </a:rPr>
              <a:pPr algn="r" defTabSz="1021992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 lIns="102180" tIns="51091" rIns="102180" bIns="51091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43094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570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60651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29542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2849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130052" name="Slide Number Placeholder 3"/>
          <p:cNvSpPr txBox="1">
            <a:spLocks noGrp="1"/>
          </p:cNvSpPr>
          <p:nvPr/>
        </p:nvSpPr>
        <p:spPr bwMode="auto">
          <a:xfrm>
            <a:off x="4146193" y="9120602"/>
            <a:ext cx="3169008" cy="48059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8188" tIns="49093" rIns="98188" bIns="49093" anchor="b"/>
          <a:lstStyle/>
          <a:p>
            <a:pPr algn="r" defTabSz="980037" eaLnBrk="0" fontAlgn="base" hangingPunct="0">
              <a:spcBef>
                <a:spcPct val="0"/>
              </a:spcBef>
              <a:spcAft>
                <a:spcPct val="0"/>
              </a:spcAft>
            </a:pPr>
            <a:fld id="{472188BB-C337-404F-89E8-5CE1FE2A5151}" type="slidenum">
              <a:rPr lang="de-CH" sz="1300">
                <a:solidFill>
                  <a:prstClr val="black"/>
                </a:solidFill>
                <a:latin typeface="Times New Roman" pitchFamily="18" charset="0"/>
              </a:rPr>
              <a:pPr algn="r" defTabSz="980037"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de-CH" sz="13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925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AFFD2B8-D966-46E8-8E5C-84EF3D4C3B25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810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9C65B57-CC42-4910-94F4-C54ADD7AB88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9735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8C3E49D-E8E2-438C-AF3C-2589A69492F6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173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CV Dazzle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project focused on finding fashionable ways to thwart facial-recognition technology.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8447A-A6DA-4E4B-BABB-ACAE952B9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656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Current tests with the glasses have tricked facial recognition software about 90% of the time.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$240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8447A-A6DA-4E4B-BABB-ACAE952B9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5231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3B018-C5FA-467B-9AC3-C8BF09C7D453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76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055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775150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7F3B133-4ECC-429A-9D1E-D3EF6CA4B4ED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999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F840650-10AD-4C8A-AAD4-3A3C20197259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029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A967CB-DB71-42EA-AF08-C1A4C8F8B091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073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Objects with less-regular textures not captured well with holistic appearance-based descriptions</a:t>
            </a:r>
          </a:p>
          <a:p>
            <a:endParaRPr lang="en-US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DEB974-3F15-4F65-871D-57745D4C678D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238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B5D65D1-0037-4A8D-A1DD-3C2CD1909808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694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5C2B8D-449E-437D-8170-767D4EAF35F8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099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28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Each has some usual tradeoffs</a:t>
            </a:r>
            <a:r>
              <a:rPr lang="en-US" baseline="0" dirty="0" smtClean="0"/>
              <a:t> in terms of computational overhead during learning/predictions, amount of free parameters, sensitivity to outlier training points.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97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E91B1-01C1-4E90-A782-185EE5E9BE0D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309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EE9D5-93B2-45AB-9588-373F9254DEE7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86B06-1D0C-4FFA-B758-83C49B40E246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2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63DFA-1E72-4AE4-BA06-257730BB0D1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2FD2-BA19-A34C-B5ED-3D854BBF24A2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3DC5-427C-4A4B-B330-F991E567ED8E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72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1531A-D2AE-D544-9F60-8768DF645369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82769-39CD-474D-995C-D1ABC5503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082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6FB7-B1F5-8B4B-8129-4C0B448F09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964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E63C3-A97C-DC40-A21E-2365B90B98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235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BD20-BB32-0747-B8C7-8399FD234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37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0812-9522-EE47-B054-C095DC34A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959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1F4A-EC46-7348-A011-1DAAC477CA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451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59FF-3755-1446-A164-07499C6D3A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384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2A59-4296-B044-824E-299014BC77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027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8AE4-99C5-614D-9ECD-33828887DF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8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5A6E-C353-8A4D-AE67-9CD5A5650991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4B4E-72B2-0149-89D5-0BECFD34D2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265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2DF4-B9B4-C345-99B7-F75776B12D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024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148A-0038-EF4E-BCA6-12E952B691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089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B181-044F-E547-A98C-9E0CD62832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915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44F0-9D26-944D-AB3A-B9436C6C6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491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D32B-4DD9-4742-9CAA-E63623C106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033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FC2D-D093-124D-BAE2-91BBBFACB0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18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734F-DFEF-2449-B303-280B263CE9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42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55AB-1F6D-D041-A951-762C4B24E6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243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129E-FBDA-D448-8CBB-80BA9F3CA8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22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4B1EEC-89C6-C94A-8DD9-1753650F4123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604B034-F9EE-4CF8-AC0D-26760F2435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69DA-67DA-5B49-A36F-570129A01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453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170BC-1EFE-6D49-A321-C2E2D8B035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279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F791-6A3E-6545-A4C8-50BED51AD2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162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F843-9FFD-4A42-9962-6BC0C5C237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04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2EA7C39-E87A-954A-BC76-A6FCB780F016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774CE9E-FCC5-C143-8B81-AB5099DFC61A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69BD21A-3499-463A-A697-420243B8F0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6E33D2C-929B-1643-9DC6-2ADF6EACFD3D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38542D-BE2A-44ED-93E0-E7DFA0C6A82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D3E988B-06D5-FF4C-9259-9AFE46715828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709C35-C242-4D76-A8FF-EE85C4976C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17820C-369B-D44B-921F-E669A645EDBD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0C04B1-E70D-4D93-B08D-21E7727FEB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7911D4A-3BC2-FB44-84C4-EEFDEED7449D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1FF1DF-8BF8-4029-8FE6-27F723B1CD2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FB101AE-DA7F-CA4D-A66C-4FA5DA1AF756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8F16C0E-F400-4DA7-89F3-201F67AA54D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CB17-D093-B047-8784-22A37DF90B02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98B0CA4-DAA4-A747-839F-3D8429173569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799D40-F1F7-4D61-8D80-9B40829CDCE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32B1B8B-E807-594A-8DAF-7C4F70448C3B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1013176-6159-493C-B0FB-28C66560673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7AD974B-AEBB-0049-AC7C-5E12D2008ADE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85C0C6-0765-446D-8BAE-85447D203C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0C1E-14C3-EB4F-83FD-D49FD53D2384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EECA45-EA79-124F-84F6-25CE99807F4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9E2B4-2E8B-4441-991B-39FF4F20BBD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E36378-46FF-7240-ADED-4A320AA85EFB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9FCC21-7F1A-924E-8627-3CEEE5422CC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140A8F-9D8A-4BA8-953B-CAA41B18F6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321454-345E-4B4C-BB3B-480A2D878BE6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529DBB-6DA3-4636-AFF1-F704DEEE8CD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E83FC0-0119-F848-9C60-B30CC9BD465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6DA483-C5D7-4D9B-9594-CB5C6C772A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D4A7597-DEDF-FF43-9AA7-BF65A2E86458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18ABE3-AC02-4896-89A6-F200C55C903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49D1-3830-1E43-B9D3-FB106342DDE7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5EEFB8-8627-484D-816B-DEF24A49A5D2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676928-85AA-4922-A85D-BC88FD18A99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B229F2-7B9F-7744-AD74-24938FC7B38B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E57BF1-D818-4B94-9EAE-A8AF161BB4E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6C6528-9737-9A4A-A12F-1F1D7ED013E5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FF848F-E449-4F7B-AE94-F186D46D5EC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E787BF3-6BBE-6E42-BE31-31B9AEA15559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B6FB961-F024-4FC7-870C-15F94915148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65E2FA-609B-5E42-A8C7-36DB1656ABC0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499DC96-BDCD-4167-9E96-A173CA4EE5A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64E18-4C3D-2143-92DF-160D347BAA8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293CD-A494-45B9-AA05-F1C74A7EB8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A5301-24F1-B34D-8AF7-3B7A7AA1CD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6F4CC-07C6-4CBA-BF56-74A7A663B6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3620F-88BC-8E42-8285-DC2CB602FE0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B452B-13D9-4CFF-9C47-6FF14337B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4B79D-24C1-9545-B23E-BEBCA0222C0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A8A44-1CA4-4738-BD32-AF9422D328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A148-0951-9E4B-99C0-7C3AD37D14E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CED1B-AFE9-482F-8A29-DB3937D7E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807D-4F59-BD4F-A498-315C4EDF5300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53031-2C0C-F04E-AC13-CB871E78CF3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2410C-F74A-41A9-9F9A-3DD97DF17B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CDB6D-A20A-3348-9914-E531D6874FB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9FB82-067A-48D4-83AC-D3F0D305E3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BCCFF-EC05-D04B-A706-0F868C9E1E9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F5DD-4F2D-4F4F-B60F-D12A893E5A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9D0C9-CB14-A445-A541-494970C26EA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85AF-E2D2-457A-BCFD-A30366B15F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F7FBF-FC4A-A349-9AB2-9A25D58CE26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299C-E670-497E-824D-E96232D3E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648DE-7D3E-1E4E-B8AB-732471248DA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A02E0-EB33-4CFC-B1AF-304236E4B2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32CC6-C97B-554B-97D1-06C80832C14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FB9BB-B212-4B06-82B4-FAE8B319D4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11FD-11B0-5446-B8A6-43CA4AA539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96D5-118E-4CF5-BE9E-59E580DAE6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44D4F-118A-3449-8983-46937E5308E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82F3A-B360-40B9-AAA4-86014BA77A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77849-C649-AE45-914B-EBA4E8D64E0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149B8-82CB-4FAB-8CCB-6A5DA2E59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5CAF2-E41E-6B42-B3C6-1BCF7C53F7DB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AE7C5-FD34-7143-8940-8505C74AF70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A31BE-F9B9-4495-B4C5-FB141A7DEB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16D8D-3A26-D04C-97F9-862D9B49100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99485-2BD4-4A74-9FC7-40AA443CB9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861D9-7D31-9D4B-AEAD-4169F395EB6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108F-080D-4B17-8FB6-8610B5C585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AD1E7-4EC3-AE4C-8C5E-41D25CFBFEF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21861-D49E-4694-B3F9-FB6E28274F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2340-5F97-9F49-B531-0D685A57C44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1B828-6798-42B0-A4A5-9FD1B2F40A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D4877-BFC4-9141-A09A-3B552466324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CA156-E9B3-458C-A627-5A9B8C3F96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A78B8-1857-C140-8119-187B2273562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31CBB-A0D1-4D72-BE0F-B9774C03C9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9EABE-0492-4D40-8474-31C04B466076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296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49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9E7A-C93C-F947-8052-5BB85C6F6C0A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702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25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706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703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484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12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42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57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740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571E9-5ACB-2440-AAD6-64A54F2C8DB6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5/23/2017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82769-39CD-474D-995C-D1ABC5503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3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C2FB-0B5D-8E44-96A8-BDCA2933B2BA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155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650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96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209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19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860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72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084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55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4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D096E-1A79-EF47-ABF3-461CEB634924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D7ED4-FEAB-F646-B76C-FE763C7C7A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803" r:id="rId2"/>
    <p:sldLayoutId id="2147484804" r:id="rId3"/>
    <p:sldLayoutId id="2147484805" r:id="rId4"/>
    <p:sldLayoutId id="2147484806" r:id="rId5"/>
    <p:sldLayoutId id="2147484807" r:id="rId6"/>
    <p:sldLayoutId id="2147484808" r:id="rId7"/>
    <p:sldLayoutId id="2147484809" r:id="rId8"/>
    <p:sldLayoutId id="2147484810" r:id="rId9"/>
    <p:sldLayoutId id="2147484811" r:id="rId10"/>
    <p:sldLayoutId id="214748481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4818-E708-B943-A83D-51FF1F5260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8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0BBBE5D-9B5C-D74B-A6F4-06774550C4B5}" type="datetime1">
              <a:rPr lang="en-US" kern="1200" smtClean="0">
                <a:solidFill>
                  <a:srgbClr val="000000"/>
                </a:solidFill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EBF9950-8871-4646-84CF-5BE8BA9704C8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Trebuchet MS" pitchFamily="34" charset="0"/>
                <a:ea typeface="+mn-ea"/>
                <a:cs typeface="+mn-cs"/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ETH-Light" charset="0"/>
                <a:ea typeface="+mn-ea"/>
                <a:cs typeface="+mn-cs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ETH-Light" charset="0"/>
                <a:ea typeface="+mn-ea"/>
                <a:cs typeface="+mn-cs"/>
              </a:rPr>
              <a:t>Visual Object Recognition Tutorial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A457FE-F194-4543-9EAD-42AF178C40AE}" type="datetime1">
              <a:rPr lang="en-US" kern="1200" smtClean="0">
                <a:solidFill>
                  <a:srgbClr val="000000"/>
                </a:solidFill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9590E0-C1EA-4912-87A0-4F91FA9EBE20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422977-FE6D-0744-9F3B-B71420212008}" type="datetime1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A549B3-6607-492F-83A5-19B0A0F654B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5CC234-6BEB-8B46-8985-C712FAF3B0BE}" type="datetime1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5/23/2017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C90EE4-38A6-42CD-B49F-07E600C075B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23785205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  <p:sldLayoutId id="214748477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29961240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0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1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viola/pubs/detect/violajones_cvpr2001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3.xml"/><Relationship Id="rId4" Type="http://schemas.openxmlformats.org/officeDocument/2006/relationships/hyperlink" Target="http://www.vision.caltech.edu/html-files/EE148-2005-Spring/pprs/viola04ijcv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www.apple.com/ilife/iphoto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977532@N24/pool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www.maclife.com/article/news/iphotos_faces_recognizes_cats" TargetMode="Externa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Window-based models for</a:t>
            </a:r>
            <a:br>
              <a:rPr lang="en-US" altLang="en-US" sz="5300" dirty="0" smtClean="0">
                <a:ea typeface="ＭＳ Ｐゴシック" panose="020B0600070205080204" pitchFamily="34" charset="-128"/>
              </a:rPr>
            </a:br>
            <a:r>
              <a:rPr lang="en-US" altLang="en-US" sz="5300" dirty="0">
                <a:ea typeface="ＭＳ Ｐゴシック" panose="020B0600070205080204" pitchFamily="34" charset="-128"/>
              </a:rPr>
              <a:t>g</a:t>
            </a:r>
            <a:r>
              <a:rPr lang="en-US" altLang="en-US" sz="5300" dirty="0" smtClean="0">
                <a:ea typeface="ＭＳ Ｐゴシック" panose="020B0600070205080204" pitchFamily="34" charset="-128"/>
              </a:rPr>
              <a:t>eneric object detection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23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rd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2017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57519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36866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object detection: recap</a:t>
            </a:r>
          </a:p>
        </p:txBody>
      </p:sp>
      <p:sp>
        <p:nvSpPr>
          <p:cNvPr id="199" name="Line 10"/>
          <p:cNvSpPr>
            <a:spLocks noChangeShapeType="1"/>
          </p:cNvSpPr>
          <p:nvPr/>
        </p:nvSpPr>
        <p:spPr bwMode="auto">
          <a:xfrm>
            <a:off x="48133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0" name="Line 41"/>
          <p:cNvSpPr>
            <a:spLocks noChangeShapeType="1"/>
          </p:cNvSpPr>
          <p:nvPr/>
        </p:nvSpPr>
        <p:spPr bwMode="auto">
          <a:xfrm>
            <a:off x="50292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1" name="Line 42"/>
          <p:cNvSpPr>
            <a:spLocks noChangeShapeType="1"/>
          </p:cNvSpPr>
          <p:nvPr/>
        </p:nvSpPr>
        <p:spPr bwMode="auto">
          <a:xfrm>
            <a:off x="52451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2" name="Line 43"/>
          <p:cNvSpPr>
            <a:spLocks noChangeShapeType="1"/>
          </p:cNvSpPr>
          <p:nvPr/>
        </p:nvSpPr>
        <p:spPr bwMode="auto">
          <a:xfrm>
            <a:off x="54610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3" name="Rectangle 36"/>
          <p:cNvSpPr>
            <a:spLocks noChangeArrowheads="1"/>
          </p:cNvSpPr>
          <p:nvPr/>
        </p:nvSpPr>
        <p:spPr bwMode="auto">
          <a:xfrm>
            <a:off x="3841750" y="1630363"/>
            <a:ext cx="5148263" cy="190817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08" name="Group 28"/>
          <p:cNvGrpSpPr>
            <a:grpSpLocks/>
          </p:cNvGrpSpPr>
          <p:nvPr/>
        </p:nvGrpSpPr>
        <p:grpSpPr bwMode="auto">
          <a:xfrm>
            <a:off x="6300788" y="4222750"/>
            <a:ext cx="2557462" cy="1223963"/>
            <a:chOff x="4127" y="1797"/>
            <a:chExt cx="1611" cy="771"/>
          </a:xfrm>
        </p:grpSpPr>
        <p:sp>
          <p:nvSpPr>
            <p:cNvPr id="209" name="AutoShape 8"/>
            <p:cNvSpPr>
              <a:spLocks noChangeArrowheads="1"/>
            </p:cNvSpPr>
            <p:nvPr/>
          </p:nvSpPr>
          <p:spPr bwMode="auto">
            <a:xfrm>
              <a:off x="4309" y="1797"/>
              <a:ext cx="1270" cy="771"/>
            </a:xfrm>
            <a:prstGeom prst="roundRect">
              <a:avLst>
                <a:gd name="adj" fmla="val 16667"/>
              </a:avLst>
            </a:prstGeom>
            <a:noFill/>
            <a:ln w="38100" cap="sq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210" name="Text Box 9"/>
            <p:cNvSpPr txBox="1">
              <a:spLocks noChangeArrowheads="1"/>
            </p:cNvSpPr>
            <p:nvPr/>
          </p:nvSpPr>
          <p:spPr bwMode="auto">
            <a:xfrm>
              <a:off x="4127" y="1956"/>
              <a:ext cx="1611" cy="48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Car/non-car Classifier</a:t>
              </a:r>
            </a:p>
          </p:txBody>
        </p:sp>
      </p:grpSp>
      <p:sp>
        <p:nvSpPr>
          <p:cNvPr id="211" name="AutoShape 18"/>
          <p:cNvSpPr>
            <a:spLocks noChangeArrowheads="1"/>
          </p:cNvSpPr>
          <p:nvPr/>
        </p:nvSpPr>
        <p:spPr bwMode="auto">
          <a:xfrm>
            <a:off x="4103688" y="3970338"/>
            <a:ext cx="1908175" cy="219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2" name="Line 11"/>
          <p:cNvSpPr>
            <a:spLocks noChangeShapeType="1"/>
          </p:cNvSpPr>
          <p:nvPr/>
        </p:nvSpPr>
        <p:spPr bwMode="auto">
          <a:xfrm flipV="1">
            <a:off x="4643438" y="4149725"/>
            <a:ext cx="0" cy="828675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3" name="Line 12"/>
          <p:cNvSpPr>
            <a:spLocks noChangeShapeType="1"/>
          </p:cNvSpPr>
          <p:nvPr/>
        </p:nvSpPr>
        <p:spPr bwMode="auto">
          <a:xfrm flipV="1">
            <a:off x="4643438" y="4367213"/>
            <a:ext cx="647700" cy="611187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4" name="Line 13"/>
          <p:cNvSpPr>
            <a:spLocks noChangeShapeType="1"/>
          </p:cNvSpPr>
          <p:nvPr/>
        </p:nvSpPr>
        <p:spPr bwMode="auto">
          <a:xfrm flipV="1">
            <a:off x="4643438" y="4978400"/>
            <a:ext cx="936625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5" name="Line 14"/>
          <p:cNvSpPr>
            <a:spLocks noChangeShapeType="1"/>
          </p:cNvSpPr>
          <p:nvPr/>
        </p:nvSpPr>
        <p:spPr bwMode="auto">
          <a:xfrm>
            <a:off x="4643438" y="4978400"/>
            <a:ext cx="900112" cy="360363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6" name="Oval 15"/>
          <p:cNvSpPr>
            <a:spLocks noChangeArrowheads="1"/>
          </p:cNvSpPr>
          <p:nvPr/>
        </p:nvSpPr>
        <p:spPr bwMode="auto">
          <a:xfrm>
            <a:off x="4859338" y="4475163"/>
            <a:ext cx="144462" cy="144462"/>
          </a:xfrm>
          <a:prstGeom prst="ellipse">
            <a:avLst/>
          </a:prstGeom>
          <a:solidFill>
            <a:srgbClr val="0066FF"/>
          </a:solidFill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7" name="Text Box 16"/>
          <p:cNvSpPr txBox="1">
            <a:spLocks noChangeArrowheads="1"/>
          </p:cNvSpPr>
          <p:nvPr/>
        </p:nvSpPr>
        <p:spPr bwMode="auto">
          <a:xfrm>
            <a:off x="4248150" y="5332413"/>
            <a:ext cx="16922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Feature extraction</a:t>
            </a:r>
          </a:p>
        </p:txBody>
      </p:sp>
      <p:grpSp>
        <p:nvGrpSpPr>
          <p:cNvPr id="218" name="Group 34"/>
          <p:cNvGrpSpPr>
            <a:grpSpLocks/>
          </p:cNvGrpSpPr>
          <p:nvPr/>
        </p:nvGrpSpPr>
        <p:grpSpPr bwMode="auto">
          <a:xfrm>
            <a:off x="3913188" y="1774825"/>
            <a:ext cx="2449512" cy="1322388"/>
            <a:chOff x="4082" y="1344"/>
            <a:chExt cx="1543" cy="833"/>
          </a:xfrm>
        </p:grpSpPr>
        <p:pic>
          <p:nvPicPr>
            <p:cNvPr id="219" name="Picture 22" descr="16_hot_ro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21" y="1774"/>
              <a:ext cx="53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" name="Picture 23" descr="Skyline_250GT_unmarked_car_rea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26" y="1349"/>
              <a:ext cx="54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" name="Picture 24" descr="Rear_of_car_1-ful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93" y="1349"/>
              <a:ext cx="43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25" descr="Picture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2" y="1344"/>
              <a:ext cx="51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Picture 26" descr="demo%20car%20rea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5" y="1774"/>
              <a:ext cx="70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" name="Line 35"/>
          <p:cNvSpPr>
            <a:spLocks noChangeShapeType="1"/>
          </p:cNvSpPr>
          <p:nvPr/>
        </p:nvSpPr>
        <p:spPr bwMode="auto">
          <a:xfrm>
            <a:off x="6084888" y="4691063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26" name="Group 44"/>
          <p:cNvGrpSpPr>
            <a:grpSpLocks/>
          </p:cNvGrpSpPr>
          <p:nvPr/>
        </p:nvGrpSpPr>
        <p:grpSpPr bwMode="auto">
          <a:xfrm>
            <a:off x="6253163" y="1666875"/>
            <a:ext cx="2573337" cy="1511300"/>
            <a:chOff x="3855" y="777"/>
            <a:chExt cx="1621" cy="952"/>
          </a:xfrm>
        </p:grpSpPr>
        <p:grpSp>
          <p:nvGrpSpPr>
            <p:cNvPr id="227" name="Group 33"/>
            <p:cNvGrpSpPr>
              <a:grpSpLocks/>
            </p:cNvGrpSpPr>
            <p:nvPr/>
          </p:nvGrpSpPr>
          <p:grpSpPr bwMode="auto">
            <a:xfrm>
              <a:off x="4195" y="867"/>
              <a:ext cx="1281" cy="817"/>
              <a:chOff x="4241" y="408"/>
              <a:chExt cx="1281" cy="817"/>
            </a:xfrm>
          </p:grpSpPr>
          <p:pic>
            <p:nvPicPr>
              <p:cNvPr id="229" name="Picture 29" descr="thi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932" y="408"/>
                <a:ext cx="590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0" name="Picture 30" descr="things46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785" y="822"/>
                <a:ext cx="618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1" name="Picture 31" descr="12805w_isaac_abram_all_things_are_one_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359" y="822"/>
                <a:ext cx="40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" name="Picture 32" descr="yanks60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20236"/>
              <a:stretch>
                <a:fillRect/>
              </a:stretch>
            </p:blipFill>
            <p:spPr bwMode="auto">
              <a:xfrm>
                <a:off x="4241" y="408"/>
                <a:ext cx="674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8" name="Line 39"/>
            <p:cNvSpPr>
              <a:spLocks noChangeShapeType="1"/>
            </p:cNvSpPr>
            <p:nvPr/>
          </p:nvSpPr>
          <p:spPr bwMode="auto">
            <a:xfrm flipV="1">
              <a:off x="3855" y="777"/>
              <a:ext cx="318" cy="9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233" name="Text Box 40"/>
          <p:cNvSpPr txBox="1">
            <a:spLocks noChangeArrowheads="1"/>
          </p:cNvSpPr>
          <p:nvPr/>
        </p:nvSpPr>
        <p:spPr bwMode="auto">
          <a:xfrm>
            <a:off x="5029200" y="3141663"/>
            <a:ext cx="2376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Training examples</a:t>
            </a:r>
          </a:p>
        </p:txBody>
      </p:sp>
      <p:sp>
        <p:nvSpPr>
          <p:cNvPr id="234" name="TextBox 38"/>
          <p:cNvSpPr txBox="1">
            <a:spLocks noChangeArrowheads="1"/>
          </p:cNvSpPr>
          <p:nvPr/>
        </p:nvSpPr>
        <p:spPr bwMode="auto">
          <a:xfrm>
            <a:off x="528638" y="1110685"/>
            <a:ext cx="332263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Obtain </a:t>
            </a: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 data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features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</a:t>
            </a: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classifier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36866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object detection: recap</a:t>
            </a:r>
          </a:p>
        </p:txBody>
      </p:sp>
      <p:sp>
        <p:nvSpPr>
          <p:cNvPr id="199" name="Line 10"/>
          <p:cNvSpPr>
            <a:spLocks noChangeShapeType="1"/>
          </p:cNvSpPr>
          <p:nvPr/>
        </p:nvSpPr>
        <p:spPr bwMode="auto">
          <a:xfrm>
            <a:off x="48133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0" name="Line 41"/>
          <p:cNvSpPr>
            <a:spLocks noChangeShapeType="1"/>
          </p:cNvSpPr>
          <p:nvPr/>
        </p:nvSpPr>
        <p:spPr bwMode="auto">
          <a:xfrm>
            <a:off x="50292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1" name="Line 42"/>
          <p:cNvSpPr>
            <a:spLocks noChangeShapeType="1"/>
          </p:cNvSpPr>
          <p:nvPr/>
        </p:nvSpPr>
        <p:spPr bwMode="auto">
          <a:xfrm>
            <a:off x="52451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2" name="Line 43"/>
          <p:cNvSpPr>
            <a:spLocks noChangeShapeType="1"/>
          </p:cNvSpPr>
          <p:nvPr/>
        </p:nvSpPr>
        <p:spPr bwMode="auto">
          <a:xfrm>
            <a:off x="54610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3" name="Rectangle 36"/>
          <p:cNvSpPr>
            <a:spLocks noChangeArrowheads="1"/>
          </p:cNvSpPr>
          <p:nvPr/>
        </p:nvSpPr>
        <p:spPr bwMode="auto">
          <a:xfrm>
            <a:off x="3841750" y="1630363"/>
            <a:ext cx="5148263" cy="190817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4" name="Picture 3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3925888"/>
            <a:ext cx="21240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" name="Rectangle 4"/>
          <p:cNvSpPr>
            <a:spLocks noChangeArrowheads="1"/>
          </p:cNvSpPr>
          <p:nvPr/>
        </p:nvSpPr>
        <p:spPr bwMode="auto">
          <a:xfrm>
            <a:off x="503238" y="3925888"/>
            <a:ext cx="396875" cy="395287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6" name="Picture 5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3167063" y="4502150"/>
            <a:ext cx="396875" cy="3603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7" name="Line 6"/>
          <p:cNvSpPr>
            <a:spLocks noChangeShapeType="1"/>
          </p:cNvSpPr>
          <p:nvPr/>
        </p:nvSpPr>
        <p:spPr bwMode="auto">
          <a:xfrm>
            <a:off x="2663825" y="47148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08" name="Group 28"/>
          <p:cNvGrpSpPr>
            <a:grpSpLocks/>
          </p:cNvGrpSpPr>
          <p:nvPr/>
        </p:nvGrpSpPr>
        <p:grpSpPr bwMode="auto">
          <a:xfrm>
            <a:off x="6300788" y="4222750"/>
            <a:ext cx="2557462" cy="1223963"/>
            <a:chOff x="4127" y="1797"/>
            <a:chExt cx="1611" cy="771"/>
          </a:xfrm>
        </p:grpSpPr>
        <p:sp>
          <p:nvSpPr>
            <p:cNvPr id="209" name="AutoShape 8"/>
            <p:cNvSpPr>
              <a:spLocks noChangeArrowheads="1"/>
            </p:cNvSpPr>
            <p:nvPr/>
          </p:nvSpPr>
          <p:spPr bwMode="auto">
            <a:xfrm>
              <a:off x="4309" y="1797"/>
              <a:ext cx="1270" cy="771"/>
            </a:xfrm>
            <a:prstGeom prst="roundRect">
              <a:avLst>
                <a:gd name="adj" fmla="val 16667"/>
              </a:avLst>
            </a:prstGeom>
            <a:noFill/>
            <a:ln w="38100" cap="sq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210" name="Text Box 9"/>
            <p:cNvSpPr txBox="1">
              <a:spLocks noChangeArrowheads="1"/>
            </p:cNvSpPr>
            <p:nvPr/>
          </p:nvSpPr>
          <p:spPr bwMode="auto">
            <a:xfrm>
              <a:off x="4127" y="1956"/>
              <a:ext cx="1611" cy="48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Car/non-car Classifier</a:t>
              </a:r>
            </a:p>
          </p:txBody>
        </p:sp>
      </p:grpSp>
      <p:sp>
        <p:nvSpPr>
          <p:cNvPr id="211" name="AutoShape 18"/>
          <p:cNvSpPr>
            <a:spLocks noChangeArrowheads="1"/>
          </p:cNvSpPr>
          <p:nvPr/>
        </p:nvSpPr>
        <p:spPr bwMode="auto">
          <a:xfrm>
            <a:off x="4103688" y="3970338"/>
            <a:ext cx="1908175" cy="219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2" name="Line 11"/>
          <p:cNvSpPr>
            <a:spLocks noChangeShapeType="1"/>
          </p:cNvSpPr>
          <p:nvPr/>
        </p:nvSpPr>
        <p:spPr bwMode="auto">
          <a:xfrm flipV="1">
            <a:off x="4643438" y="4149725"/>
            <a:ext cx="0" cy="828675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3" name="Line 12"/>
          <p:cNvSpPr>
            <a:spLocks noChangeShapeType="1"/>
          </p:cNvSpPr>
          <p:nvPr/>
        </p:nvSpPr>
        <p:spPr bwMode="auto">
          <a:xfrm flipV="1">
            <a:off x="4643438" y="4367213"/>
            <a:ext cx="647700" cy="611187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4" name="Line 13"/>
          <p:cNvSpPr>
            <a:spLocks noChangeShapeType="1"/>
          </p:cNvSpPr>
          <p:nvPr/>
        </p:nvSpPr>
        <p:spPr bwMode="auto">
          <a:xfrm flipV="1">
            <a:off x="4643438" y="4978400"/>
            <a:ext cx="936625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5" name="Line 14"/>
          <p:cNvSpPr>
            <a:spLocks noChangeShapeType="1"/>
          </p:cNvSpPr>
          <p:nvPr/>
        </p:nvSpPr>
        <p:spPr bwMode="auto">
          <a:xfrm>
            <a:off x="4643438" y="4978400"/>
            <a:ext cx="900112" cy="360363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6" name="Oval 15"/>
          <p:cNvSpPr>
            <a:spLocks noChangeArrowheads="1"/>
          </p:cNvSpPr>
          <p:nvPr/>
        </p:nvSpPr>
        <p:spPr bwMode="auto">
          <a:xfrm>
            <a:off x="4859338" y="4475163"/>
            <a:ext cx="144462" cy="144462"/>
          </a:xfrm>
          <a:prstGeom prst="ellipse">
            <a:avLst/>
          </a:prstGeom>
          <a:solidFill>
            <a:srgbClr val="0066FF"/>
          </a:solidFill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7" name="Text Box 16"/>
          <p:cNvSpPr txBox="1">
            <a:spLocks noChangeArrowheads="1"/>
          </p:cNvSpPr>
          <p:nvPr/>
        </p:nvSpPr>
        <p:spPr bwMode="auto">
          <a:xfrm>
            <a:off x="4248150" y="5332413"/>
            <a:ext cx="16922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Feature extraction</a:t>
            </a:r>
          </a:p>
        </p:txBody>
      </p:sp>
      <p:grpSp>
        <p:nvGrpSpPr>
          <p:cNvPr id="218" name="Group 34"/>
          <p:cNvGrpSpPr>
            <a:grpSpLocks/>
          </p:cNvGrpSpPr>
          <p:nvPr/>
        </p:nvGrpSpPr>
        <p:grpSpPr bwMode="auto">
          <a:xfrm>
            <a:off x="3913188" y="1774825"/>
            <a:ext cx="2449512" cy="1322388"/>
            <a:chOff x="4082" y="1344"/>
            <a:chExt cx="1543" cy="833"/>
          </a:xfrm>
        </p:grpSpPr>
        <p:pic>
          <p:nvPicPr>
            <p:cNvPr id="219" name="Picture 22" descr="16_hot_ro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21" y="1774"/>
              <a:ext cx="53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" name="Picture 23" descr="Skyline_250GT_unmarked_car_re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26" y="1349"/>
              <a:ext cx="54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" name="Picture 24" descr="Rear_of_car_1-fu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3" y="1349"/>
              <a:ext cx="43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25" descr="Picture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82" y="1344"/>
              <a:ext cx="51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Picture 26" descr="demo%20car%20rear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95" y="1774"/>
              <a:ext cx="70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4" name="Line 27"/>
          <p:cNvSpPr>
            <a:spLocks noChangeShapeType="1"/>
          </p:cNvSpPr>
          <p:nvPr/>
        </p:nvSpPr>
        <p:spPr bwMode="auto">
          <a:xfrm>
            <a:off x="3635375" y="47275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5" name="Line 35"/>
          <p:cNvSpPr>
            <a:spLocks noChangeShapeType="1"/>
          </p:cNvSpPr>
          <p:nvPr/>
        </p:nvSpPr>
        <p:spPr bwMode="auto">
          <a:xfrm>
            <a:off x="6084888" y="4691063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26" name="Group 44"/>
          <p:cNvGrpSpPr>
            <a:grpSpLocks/>
          </p:cNvGrpSpPr>
          <p:nvPr/>
        </p:nvGrpSpPr>
        <p:grpSpPr bwMode="auto">
          <a:xfrm>
            <a:off x="6253163" y="1666875"/>
            <a:ext cx="2573337" cy="1511300"/>
            <a:chOff x="3855" y="777"/>
            <a:chExt cx="1621" cy="952"/>
          </a:xfrm>
        </p:grpSpPr>
        <p:grpSp>
          <p:nvGrpSpPr>
            <p:cNvPr id="227" name="Group 33"/>
            <p:cNvGrpSpPr>
              <a:grpSpLocks/>
            </p:cNvGrpSpPr>
            <p:nvPr/>
          </p:nvGrpSpPr>
          <p:grpSpPr bwMode="auto">
            <a:xfrm>
              <a:off x="4195" y="867"/>
              <a:ext cx="1281" cy="817"/>
              <a:chOff x="4241" y="408"/>
              <a:chExt cx="1281" cy="817"/>
            </a:xfrm>
          </p:grpSpPr>
          <p:pic>
            <p:nvPicPr>
              <p:cNvPr id="229" name="Picture 29" descr="thi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932" y="408"/>
                <a:ext cx="590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0" name="Picture 30" descr="things46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785" y="822"/>
                <a:ext cx="618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1" name="Picture 31" descr="12805w_isaac_abram_all_things_are_one_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59" y="822"/>
                <a:ext cx="40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" name="Picture 32" descr="yanks60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20236"/>
              <a:stretch>
                <a:fillRect/>
              </a:stretch>
            </p:blipFill>
            <p:spPr bwMode="auto">
              <a:xfrm>
                <a:off x="4241" y="408"/>
                <a:ext cx="674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8" name="Line 39"/>
            <p:cNvSpPr>
              <a:spLocks noChangeShapeType="1"/>
            </p:cNvSpPr>
            <p:nvPr/>
          </p:nvSpPr>
          <p:spPr bwMode="auto">
            <a:xfrm flipV="1">
              <a:off x="3855" y="777"/>
              <a:ext cx="318" cy="9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233" name="Text Box 40"/>
          <p:cNvSpPr txBox="1">
            <a:spLocks noChangeArrowheads="1"/>
          </p:cNvSpPr>
          <p:nvPr/>
        </p:nvSpPr>
        <p:spPr bwMode="auto">
          <a:xfrm>
            <a:off x="5029200" y="3141663"/>
            <a:ext cx="2376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Training examples</a:t>
            </a:r>
          </a:p>
        </p:txBody>
      </p:sp>
      <p:sp>
        <p:nvSpPr>
          <p:cNvPr id="234" name="TextBox 38"/>
          <p:cNvSpPr txBox="1">
            <a:spLocks noChangeArrowheads="1"/>
          </p:cNvSpPr>
          <p:nvPr/>
        </p:nvSpPr>
        <p:spPr bwMode="auto">
          <a:xfrm>
            <a:off x="528638" y="1110685"/>
            <a:ext cx="33226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Obtain </a:t>
            </a: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 data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features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</a:t>
            </a: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classifier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Given new image: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window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Score by classifier</a:t>
            </a:r>
            <a:endParaRPr lang="en-US" sz="21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 construction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6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3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0">
                <a:solidFill>
                  <a:srgbClr val="000099"/>
                </a:solidFill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intuition</a:t>
            </a:r>
            <a:endParaRPr lang="en-US" dirty="0" smtClean="0"/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6321425" y="2192338"/>
            <a:ext cx="384175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7010400" y="2949575"/>
            <a:ext cx="38417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922838" y="4564063"/>
            <a:ext cx="381000" cy="37623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89" name="Line 13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90" name="Text Box 14"/>
          <p:cNvSpPr txBox="1">
            <a:spLocks noChangeArrowheads="1"/>
          </p:cNvSpPr>
          <p:nvPr/>
        </p:nvSpPr>
        <p:spPr bwMode="auto">
          <a:xfrm>
            <a:off x="1125538" y="2774950"/>
            <a:ext cx="1281112" cy="6397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1</a:t>
            </a:r>
          </a:p>
        </p:txBody>
      </p:sp>
      <p:cxnSp>
        <p:nvCxnSpPr>
          <p:cNvPr id="1330191" name="AutoShape 15"/>
          <p:cNvCxnSpPr>
            <a:cxnSpLocks noChangeShapeType="1"/>
            <a:stCxn id="1330190" idx="3"/>
            <a:endCxn id="1330189" idx="0"/>
          </p:cNvCxnSpPr>
          <p:nvPr/>
        </p:nvCxnSpPr>
        <p:spPr bwMode="auto">
          <a:xfrm>
            <a:off x="2406650" y="3095625"/>
            <a:ext cx="1947863" cy="715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447" name="Rectangle 16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5626" y="6584223"/>
            <a:ext cx="318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Paul Viola</a:t>
            </a:r>
            <a:endParaRPr lang="en-US" sz="12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189" grpId="0" animBg="1"/>
      <p:bldP spid="13301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</a:t>
            </a:r>
            <a:r>
              <a:rPr lang="en-US" dirty="0" smtClean="0"/>
              <a:t>illustration</a:t>
            </a:r>
          </a:p>
        </p:txBody>
      </p:sp>
      <p:sp>
        <p:nvSpPr>
          <p:cNvPr id="19459" name="Oval 4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0" name="Oval 5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1" name="Oval 7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2" name="Oval 8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3" name="Oval 9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5" name="Oval 11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6" name="Oval 12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7" name="Rectangle 17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8" name="Text Box 33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19469" name="Line 38"/>
          <p:cNvSpPr>
            <a:spLocks noChangeShapeType="1"/>
          </p:cNvSpPr>
          <p:nvPr/>
        </p:nvSpPr>
        <p:spPr bwMode="auto">
          <a:xfrm flipV="1">
            <a:off x="3200400" y="2362200"/>
            <a:ext cx="32766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0" name="Line 40"/>
          <p:cNvSpPr>
            <a:spLocks noChangeShapeType="1"/>
          </p:cNvSpPr>
          <p:nvPr/>
        </p:nvSpPr>
        <p:spPr bwMode="auto">
          <a:xfrm>
            <a:off x="3200400" y="3276600"/>
            <a:ext cx="190500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1" name="Line 42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2" name="Oval 6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3" name="Line 39"/>
          <p:cNvSpPr>
            <a:spLocks noChangeShapeType="1"/>
          </p:cNvSpPr>
          <p:nvPr/>
        </p:nvSpPr>
        <p:spPr bwMode="auto">
          <a:xfrm flipV="1">
            <a:off x="3200400" y="3124200"/>
            <a:ext cx="396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illustration</a:t>
            </a: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2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5" name="Line 19"/>
          <p:cNvSpPr>
            <a:spLocks noChangeShapeType="1"/>
          </p:cNvSpPr>
          <p:nvPr/>
        </p:nvSpPr>
        <p:spPr bwMode="auto">
          <a:xfrm flipV="1">
            <a:off x="3200400" y="3657600"/>
            <a:ext cx="3048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illustration</a:t>
            </a:r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6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21518" name="Line 17"/>
          <p:cNvSpPr>
            <a:spLocks noChangeShapeType="1"/>
          </p:cNvSpPr>
          <p:nvPr/>
        </p:nvSpPr>
        <p:spPr bwMode="auto">
          <a:xfrm>
            <a:off x="3200400" y="3276600"/>
            <a:ext cx="274320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9" name="Line 18"/>
          <p:cNvSpPr>
            <a:spLocks noChangeShapeType="1"/>
          </p:cNvSpPr>
          <p:nvPr/>
        </p:nvSpPr>
        <p:spPr bwMode="auto">
          <a:xfrm>
            <a:off x="3200400" y="3276600"/>
            <a:ext cx="281940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illustration</a:t>
            </a:r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3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3" name="Line 18"/>
          <p:cNvSpPr>
            <a:spLocks noChangeShapeType="1"/>
          </p:cNvSpPr>
          <p:nvPr/>
        </p:nvSpPr>
        <p:spPr bwMode="auto">
          <a:xfrm flipV="1">
            <a:off x="3200400" y="4114800"/>
            <a:ext cx="2209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illustration</a:t>
            </a:r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5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1143000" y="3198813"/>
            <a:ext cx="2776538" cy="9159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Final classifier is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 combination of weak classifiers</a:t>
            </a:r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8" name="Line 21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283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Boosting: training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520788"/>
            <a:ext cx="8686800" cy="4924030"/>
          </a:xfrm>
        </p:spPr>
        <p:txBody>
          <a:bodyPr>
            <a:noAutofit/>
          </a:bodyPr>
          <a:lstStyle/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Initially, weight each training example equally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 each boosting round:</a:t>
            </a:r>
          </a:p>
          <a:p>
            <a:pPr marL="838200" lvl="1" indent="-381000">
              <a:lnSpc>
                <a:spcPct val="12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Find the weak learner that achieves the lowest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weighted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training error</a:t>
            </a:r>
          </a:p>
          <a:p>
            <a:pPr marL="838200" lvl="1" indent="-381000">
              <a:lnSpc>
                <a:spcPct val="12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Raise weights of training examples misclassified by current weak learner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Compute final classifier as linear combination of all weak learners (weight of each learner is directly proportional to its accuracy)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Exact formulas for re-weighting and combining weak learners depend on the particular boosting scheme (e.g.,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AdaBoost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8371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Slide credit: Lana </a:t>
            </a:r>
            <a:r>
              <a:rPr lang="en-US" sz="1300" dirty="0" err="1" smtClean="0"/>
              <a:t>Lazebnik</a:t>
            </a:r>
            <a:endParaRPr lang="en-US" sz="1300" dirty="0" smtClean="0"/>
          </a:p>
          <a:p>
            <a:endParaRPr lang="en-US" sz="1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Previously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Intro to generic object recognition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Supervised classification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ain idea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Skin color detection example</a:t>
            </a: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0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face detector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02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29721" r="6765" b="5263"/>
          <a:stretch/>
        </p:blipFill>
        <p:spPr bwMode="auto">
          <a:xfrm>
            <a:off x="143508" y="1304764"/>
            <a:ext cx="8784976" cy="406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Main idea: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Represent local texture with efficiently computable “rectangular” features within window of interest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Select discriminative features to be weak classifiers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se boosted combination of them as final classifier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Form a cascade of such classifiers, rejecting clear negatives quickly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face detector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5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000313" y="1898725"/>
            <a:ext cx="529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algn="l" rt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Feature output is difference between adjacent regions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59290" t="39304" r="15630" b="35954"/>
          <a:stretch>
            <a:fillRect/>
          </a:stretch>
        </p:blipFill>
        <p:spPr bwMode="auto">
          <a:xfrm>
            <a:off x="4696619" y="3750469"/>
            <a:ext cx="2354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2138" y="3465004"/>
            <a:ext cx="35838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algn="l" rt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Efficiently computable with integral image: any sum can be computed in constant </a:t>
            </a: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time.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914775" y="1481931"/>
            <a:ext cx="3543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Rectangular” filters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791994" y="3275806"/>
            <a:ext cx="1800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Value at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) is sum of pixels above and to the left of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)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828506" y="4298156"/>
            <a:ext cx="401638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>
              <a:defRPr/>
            </a:pPr>
            <a:endParaRPr lang="en-US"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0819" y="5576094"/>
            <a:ext cx="2154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Integral image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the integral image</a:t>
            </a: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1371600" y="1143000"/>
            <a:ext cx="6172200" cy="33528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1371600" y="1143000"/>
            <a:ext cx="3200400" cy="22098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4114800" y="2895600"/>
            <a:ext cx="457200" cy="457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cxnSp>
        <p:nvCxnSpPr>
          <p:cNvPr id="10246" name="Straight Arrow Connector 17"/>
          <p:cNvCxnSpPr>
            <a:cxnSpLocks noChangeShapeType="1"/>
          </p:cNvCxnSpPr>
          <p:nvPr/>
        </p:nvCxnSpPr>
        <p:spPr bwMode="auto">
          <a:xfrm rot="10800000">
            <a:off x="4343400" y="3124200"/>
            <a:ext cx="914400" cy="608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7741035" y="6561348"/>
            <a:ext cx="197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2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the integral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648200"/>
            <a:ext cx="7772400" cy="1371600"/>
          </a:xfrm>
        </p:spPr>
        <p:txBody>
          <a:bodyPr>
            <a:normAutofit fontScale="92500"/>
          </a:bodyPr>
          <a:lstStyle/>
          <a:p>
            <a:r>
              <a:rPr lang="es-ES" smtClean="0"/>
              <a:t>Cumulative row sum: s(x, y) = s(x–1, y) + i(x, y) </a:t>
            </a:r>
          </a:p>
          <a:p>
            <a:r>
              <a:rPr lang="es-ES" smtClean="0"/>
              <a:t>Integral image: ii(x, y) = ii(x, y−1) + s(x, y)</a:t>
            </a:r>
            <a:endParaRPr lang="en-US" smtClean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371600" y="1143000"/>
            <a:ext cx="6172200" cy="33528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371600" y="1143000"/>
            <a:ext cx="3200400" cy="1752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371600" y="2895600"/>
            <a:ext cx="2743200" cy="4572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114800" y="2895600"/>
            <a:ext cx="457200" cy="457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272" name="TextBox 12"/>
          <p:cNvSpPr txBox="1">
            <a:spLocks noChangeArrowheads="1"/>
          </p:cNvSpPr>
          <p:nvPr/>
        </p:nvSpPr>
        <p:spPr bwMode="auto">
          <a:xfrm>
            <a:off x="3225800" y="2362200"/>
            <a:ext cx="1346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ii(x, y-1)</a:t>
            </a:r>
          </a:p>
        </p:txBody>
      </p:sp>
      <p:sp>
        <p:nvSpPr>
          <p:cNvPr id="11273" name="TextBox 13"/>
          <p:cNvSpPr txBox="1">
            <a:spLocks noChangeArrowheads="1"/>
          </p:cNvSpPr>
          <p:nvPr/>
        </p:nvSpPr>
        <p:spPr bwMode="auto">
          <a:xfrm>
            <a:off x="2767013" y="2890838"/>
            <a:ext cx="1347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s(x-1, y)</a:t>
            </a:r>
          </a:p>
        </p:txBody>
      </p:sp>
      <p:sp>
        <p:nvSpPr>
          <p:cNvPr id="11274" name="TextBox 16"/>
          <p:cNvSpPr txBox="1">
            <a:spLocks noChangeArrowheads="1"/>
          </p:cNvSpPr>
          <p:nvPr/>
        </p:nvSpPr>
        <p:spPr bwMode="auto">
          <a:xfrm>
            <a:off x="5257800" y="3500438"/>
            <a:ext cx="987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i(x, y)</a:t>
            </a:r>
          </a:p>
        </p:txBody>
      </p:sp>
      <p:cxnSp>
        <p:nvCxnSpPr>
          <p:cNvPr id="11275" name="Straight Arrow Connector 17"/>
          <p:cNvCxnSpPr>
            <a:cxnSpLocks noChangeShapeType="1"/>
            <a:stCxn id="11274" idx="1"/>
          </p:cNvCxnSpPr>
          <p:nvPr/>
        </p:nvCxnSpPr>
        <p:spPr bwMode="auto">
          <a:xfrm rot="10800000">
            <a:off x="4343400" y="3124200"/>
            <a:ext cx="914400" cy="608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" name="TextBox 12"/>
          <p:cNvSpPr txBox="1"/>
          <p:nvPr/>
        </p:nvSpPr>
        <p:spPr>
          <a:xfrm>
            <a:off x="7741035" y="6561348"/>
            <a:ext cx="197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88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Computing sum within a rectangle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4572000" cy="5867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Let A,B,C,D be the values of the integral image at the corners of a rectangle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Then the sum of original image values within the rectangle can be computed as: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   sum = A – B – C + D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Only 3 additions are required for any size of rectangle!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334000" y="1524000"/>
            <a:ext cx="3429000" cy="32766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096000" y="2286000"/>
            <a:ext cx="1828800" cy="1219200"/>
          </a:xfrm>
          <a:prstGeom prst="rect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715000" y="19812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D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7932738" y="1981200"/>
            <a:ext cx="387350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715000" y="33528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7993063" y="3276600"/>
            <a:ext cx="404812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1035" y="6561348"/>
            <a:ext cx="197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6F4CC-07C6-4CBA-BF56-74A7A663B67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48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000313" y="1898725"/>
            <a:ext cx="529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Feature output is difference between adjacent regions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59290" t="39304" r="15630" b="35954"/>
          <a:stretch>
            <a:fillRect/>
          </a:stretch>
        </p:blipFill>
        <p:spPr bwMode="auto">
          <a:xfrm>
            <a:off x="4696619" y="3750469"/>
            <a:ext cx="2354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2138" y="3465004"/>
            <a:ext cx="35838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Efficiently computable with integral image: any sum can be computed in constant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</a:t>
            </a: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914775" y="1481931"/>
            <a:ext cx="3543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Rectangular” filters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791994" y="3275806"/>
            <a:ext cx="1800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Value at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) is sum of pixels above and to the left of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)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828506" y="4298156"/>
            <a:ext cx="401638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0819" y="5576094"/>
            <a:ext cx="2154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Integral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19662" t="38298" r="24236" b="10341"/>
          <a:stretch>
            <a:fillRect/>
          </a:stretch>
        </p:blipFill>
        <p:spPr bwMode="auto">
          <a:xfrm>
            <a:off x="738135" y="1314554"/>
            <a:ext cx="5220580" cy="375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156176" y="1443548"/>
            <a:ext cx="313234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Considering all possible filter parameters: position, scale, and type: 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180,000+ possible features associated with each 24 x 24 window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36383" y="4869160"/>
            <a:ext cx="71199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Which subset of these features should we use to determine if a window has a face?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46656" y="5841268"/>
            <a:ext cx="79378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 </a:t>
            </a:r>
            <a:r>
              <a:rPr lang="en-US" sz="2800" kern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AdaBoost</a:t>
            </a:r>
            <a:r>
              <a:rPr lang="en-US" sz="2800" kern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both to select the informative features and to form the classifier</a:t>
            </a:r>
            <a:endParaRPr lang="en-US" sz="2800" kern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AdaBoost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Straight Arrow Connector 60"/>
          <p:cNvCxnSpPr>
            <a:cxnSpLocks noChangeShapeType="1"/>
          </p:cNvCxnSpPr>
          <p:nvPr/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rgbClr val="000000"/>
            </a:solidFill>
            <a:round/>
            <a:headEnd type="none" w="sm" len="sm"/>
            <a:tailEnd type="arrow" w="med" len="med"/>
          </a:ln>
        </p:spPr>
      </p:cxn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701675" y="1092200"/>
            <a:ext cx="7772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Want to select the single rectangle feature and threshold that best separates 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positive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(faces) and 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negative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(non-faces) training examples, in terms of </a:t>
            </a:r>
            <a:r>
              <a:rPr kumimoji="1" lang="en-US" sz="21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weighted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error.</a:t>
            </a:r>
          </a:p>
        </p:txBody>
      </p: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3" cstate="print"/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1395413" y="5160963"/>
            <a:ext cx="23733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Outputs of a possible rectangle feature on faces and non-faces.</a:t>
            </a:r>
          </a:p>
        </p:txBody>
      </p:sp>
      <p:sp>
        <p:nvSpPr>
          <p:cNvPr id="65" name="Line 8"/>
          <p:cNvSpPr>
            <a:spLocks noChangeShapeType="1"/>
          </p:cNvSpPr>
          <p:nvPr/>
        </p:nvSpPr>
        <p:spPr bwMode="auto">
          <a:xfrm flipH="1" flipV="1">
            <a:off x="4751388" y="5037138"/>
            <a:ext cx="0" cy="5032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>
            <a:off x="7378700" y="3957638"/>
            <a:ext cx="0" cy="4667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cxnSp>
        <p:nvCxnSpPr>
          <p:cNvPr id="67" name="Straight Arrow Connector 18"/>
          <p:cNvCxnSpPr>
            <a:cxnSpLocks noChangeShapeType="1"/>
          </p:cNvCxnSpPr>
          <p:nvPr/>
        </p:nvCxnSpPr>
        <p:spPr bwMode="auto">
          <a:xfrm>
            <a:off x="1143000" y="5727700"/>
            <a:ext cx="2133600" cy="1588"/>
          </a:xfrm>
          <a:prstGeom prst="straightConnector1">
            <a:avLst/>
          </a:prstGeom>
          <a:noFill/>
          <a:ln w="9525" algn="ctr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3" cstate="print"/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Group 62"/>
          <p:cNvGrpSpPr>
            <a:grpSpLocks/>
          </p:cNvGrpSpPr>
          <p:nvPr/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7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0" name="Straight Arrow Connector 54"/>
            <p:cNvCxnSpPr>
              <a:cxnSpLocks noChangeShapeType="1"/>
            </p:cNvCxnSpPr>
            <p:nvPr/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81" name="Group 63"/>
          <p:cNvGrpSpPr>
            <a:grpSpLocks/>
          </p:cNvGrpSpPr>
          <p:nvPr/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8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2" name="Straight Arrow Connector 55"/>
            <p:cNvCxnSpPr>
              <a:cxnSpLocks noChangeShapeType="1"/>
            </p:cNvCxnSpPr>
            <p:nvPr/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93" name="Group 64"/>
          <p:cNvGrpSpPr>
            <a:grpSpLocks/>
          </p:cNvGrpSpPr>
          <p:nvPr/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9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" name="TextBox 34"/>
            <p:cNvSpPr txBox="1">
              <a:spLocks noChangeArrowheads="1"/>
            </p:cNvSpPr>
            <p:nvPr/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…</a:t>
              </a:r>
            </a:p>
          </p:txBody>
        </p:sp>
        <p:pic>
          <p:nvPicPr>
            <p:cNvPr id="9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5" name="Straight Arrow Connector 56"/>
            <p:cNvCxnSpPr>
              <a:cxnSpLocks noChangeShapeType="1"/>
            </p:cNvCxnSpPr>
            <p:nvPr/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106" name="Group 68"/>
          <p:cNvGrpSpPr>
            <a:grpSpLocks/>
          </p:cNvGrpSpPr>
          <p:nvPr/>
        </p:nvGrpSpPr>
        <p:grpSpPr bwMode="auto">
          <a:xfrm>
            <a:off x="1295636" y="2495550"/>
            <a:ext cx="415925" cy="2562225"/>
            <a:chOff x="1686679" y="2406636"/>
            <a:chExt cx="415133" cy="2561430"/>
          </a:xfrm>
        </p:grpSpPr>
        <p:cxnSp>
          <p:nvCxnSpPr>
            <p:cNvPr id="107" name="Straight Connector 13"/>
            <p:cNvCxnSpPr>
              <a:cxnSpLocks noChangeShapeType="1"/>
            </p:cNvCxnSpPr>
            <p:nvPr/>
          </p:nvCxnSpPr>
          <p:spPr bwMode="auto">
            <a:xfrm rot="5400000">
              <a:off x="443669" y="3723468"/>
              <a:ext cx="2487608" cy="1588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pic>
          <p:nvPicPr>
            <p:cNvPr id="10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6" cstate="print"/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3" cstate="print"/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1" name="Group 71"/>
          <p:cNvGrpSpPr>
            <a:grpSpLocks/>
          </p:cNvGrpSpPr>
          <p:nvPr/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112" name="Straight Connector 13"/>
            <p:cNvCxnSpPr>
              <a:cxnSpLocks noChangeShapeType="1"/>
            </p:cNvCxnSpPr>
            <p:nvPr/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pic>
          <p:nvPicPr>
            <p:cNvPr id="1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4" name="Text Box 6"/>
          <p:cNvSpPr txBox="1">
            <a:spLocks noChangeArrowheads="1"/>
          </p:cNvSpPr>
          <p:nvPr/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kern="1200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Resulting weak classifier:</a:t>
            </a:r>
          </a:p>
        </p:txBody>
      </p:sp>
      <p:sp>
        <p:nvSpPr>
          <p:cNvPr id="115" name="Rectangle 114"/>
          <p:cNvSpPr>
            <a:spLocks noChangeArrowheads="1"/>
          </p:cNvSpPr>
          <p:nvPr/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kern="1200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For next round, reweight the examples according to errors, choose another filter/threshold combo.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0.33559 0.00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 animBg="1"/>
      <p:bldP spid="114" grpId="0"/>
      <p:bldP spid="114" grpId="1"/>
      <p:bldP spid="115" grpId="0" animBg="1"/>
      <p:bldP spid="1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8513" y="106363"/>
            <a:ext cx="4535487" cy="609600"/>
          </a:xfrm>
        </p:spPr>
        <p:txBody>
          <a:bodyPr/>
          <a:lstStyle/>
          <a:p>
            <a:r>
              <a:rPr lang="en-US" sz="2800" smtClean="0"/>
              <a:t>AdaBoost Algorithm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 l="20468" t="13940" r="45868" b="3635"/>
          <a:stretch>
            <a:fillRect/>
          </a:stretch>
        </p:blipFill>
        <p:spPr bwMode="auto">
          <a:xfrm>
            <a:off x="0" y="0"/>
            <a:ext cx="4568825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718052" y="657225"/>
            <a:ext cx="18716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Start with uniform weights on training examples</a:t>
            </a: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H="1">
            <a:off x="4427538" y="108902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195953" y="2816225"/>
            <a:ext cx="1949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Evaluate </a:t>
            </a:r>
            <a:r>
              <a:rPr lang="en-US" i="1" dirty="0">
                <a:solidFill>
                  <a:srgbClr val="000000"/>
                </a:solidFill>
              </a:rPr>
              <a:t>weighted</a:t>
            </a:r>
            <a:r>
              <a:rPr lang="en-US" dirty="0">
                <a:solidFill>
                  <a:srgbClr val="000000"/>
                </a:solidFill>
              </a:rPr>
              <a:t> error for each feature, pick best.</a:t>
            </a: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 flipH="1">
            <a:off x="5051491" y="3105150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5232466" y="4244975"/>
            <a:ext cx="41227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Re-weight the examples:</a:t>
            </a: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Incorrectly </a:t>
            </a:r>
            <a:r>
              <a:rPr lang="en-US" dirty="0">
                <a:solidFill>
                  <a:srgbClr val="000000"/>
                </a:solidFill>
              </a:rPr>
              <a:t>classified -&gt; more weight</a:t>
            </a:r>
          </a:p>
          <a:p>
            <a:pPr fontAlgn="base"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Correctly classified -&gt; less weight</a:t>
            </a: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H="1">
            <a:off x="5088003" y="461645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716463" y="5661025"/>
            <a:ext cx="41227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Final classifier is combination of the weak ones, weighted according to error they had.</a:t>
            </a:r>
          </a:p>
        </p:txBody>
      </p:sp>
      <p:sp>
        <p:nvSpPr>
          <p:cNvPr id="133131" name="Line 11"/>
          <p:cNvSpPr>
            <a:spLocks noChangeShapeType="1"/>
          </p:cNvSpPr>
          <p:nvPr/>
        </p:nvSpPr>
        <p:spPr bwMode="auto">
          <a:xfrm flipH="1">
            <a:off x="4498975" y="6021388"/>
            <a:ext cx="252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32780" name="TextBox 12"/>
          <p:cNvSpPr txBox="1">
            <a:spLocks noChangeArrowheads="1"/>
          </p:cNvSpPr>
          <p:nvPr/>
        </p:nvSpPr>
        <p:spPr bwMode="auto">
          <a:xfrm>
            <a:off x="6353175" y="6496050"/>
            <a:ext cx="3074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Freund &amp; Schapire 1995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H="1">
            <a:off x="4462463" y="1125538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>
            <a:off x="5086416" y="3141663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5122928" y="4652963"/>
            <a:ext cx="14446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4533900" y="6057900"/>
            <a:ext cx="2524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pic>
        <p:nvPicPr>
          <p:cNvPr id="32785" name="Picture 2"/>
          <p:cNvPicPr>
            <a:picLocks noChangeAspect="1" noChangeArrowheads="1"/>
          </p:cNvPicPr>
          <p:nvPr/>
        </p:nvPicPr>
        <p:blipFill>
          <a:blip r:embed="rId4"/>
          <a:srcRect l="42401" t="42026" r="44916" b="38367"/>
          <a:stretch>
            <a:fillRect/>
          </a:stretch>
        </p:blipFill>
        <p:spPr bwMode="auto">
          <a:xfrm>
            <a:off x="7018338" y="873125"/>
            <a:ext cx="11588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6" name="TextBox 20"/>
          <p:cNvSpPr txBox="1">
            <a:spLocks noChangeArrowheads="1"/>
          </p:cNvSpPr>
          <p:nvPr/>
        </p:nvSpPr>
        <p:spPr bwMode="auto">
          <a:xfrm>
            <a:off x="6981825" y="1895475"/>
            <a:ext cx="19351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{x</a:t>
            </a:r>
            <a:r>
              <a:rPr lang="en-US" sz="2100" b="1" baseline="-25000">
                <a:solidFill>
                  <a:srgbClr val="000000"/>
                </a:solidFill>
              </a:rPr>
              <a:t>1</a:t>
            </a:r>
            <a:r>
              <a:rPr lang="en-US" sz="2100" b="1">
                <a:solidFill>
                  <a:srgbClr val="000000"/>
                </a:solidFill>
              </a:rPr>
              <a:t>,…x</a:t>
            </a:r>
            <a:r>
              <a:rPr lang="en-US" sz="2100" b="1" baseline="-25000">
                <a:solidFill>
                  <a:srgbClr val="000000"/>
                </a:solidFill>
              </a:rPr>
              <a:t>n</a:t>
            </a:r>
            <a:r>
              <a:rPr lang="en-US" sz="2100" b="1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19" name="Right Brace 18"/>
          <p:cNvSpPr/>
          <p:nvPr/>
        </p:nvSpPr>
        <p:spPr bwMode="auto">
          <a:xfrm>
            <a:off x="4097331" y="1493811"/>
            <a:ext cx="803286" cy="3760839"/>
          </a:xfrm>
          <a:prstGeom prst="rightBrace">
            <a:avLst>
              <a:gd name="adj1" fmla="val 8333"/>
              <a:gd name="adj2" fmla="val 23127"/>
            </a:avLst>
          </a:prstGeom>
          <a:noFill/>
          <a:ln w="12700" cap="sq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smtClean="0">
              <a:solidFill>
                <a:srgbClr val="00000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754565" y="2183356"/>
            <a:ext cx="194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For T rounds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79512" y="715963"/>
            <a:ext cx="4132077" cy="777848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24386" y="1493811"/>
            <a:ext cx="4122255" cy="4023421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81523" y="5517232"/>
            <a:ext cx="4033289" cy="1231229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/>
      <p:bldP spid="133126" grpId="0"/>
      <p:bldP spid="133128" grpId="0"/>
      <p:bldP spid="133130" grpId="0"/>
      <p:bldP spid="133131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/>
      <p:bldP spid="2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44624"/>
            <a:ext cx="8229600" cy="1143000"/>
          </a:xfrm>
        </p:spPr>
        <p:txBody>
          <a:bodyPr/>
          <a:lstStyle/>
          <a:p>
            <a:r>
              <a:rPr lang="en-US" sz="3800" dirty="0" smtClean="0"/>
              <a:t>Last time: </a:t>
            </a:r>
            <a:br>
              <a:rPr lang="en-US" sz="3800" dirty="0" smtClean="0"/>
            </a:br>
            <a:r>
              <a:rPr lang="en-US" sz="3800" dirty="0" smtClean="0"/>
              <a:t>Example: skin color classification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pic>
        <p:nvPicPr>
          <p:cNvPr id="126978" name="Picture 2" descr="http://ethnic1connection.com/images/377597~Multicultural-Group-of-People-of-Various-Ages-Post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6" y="2297097"/>
            <a:ext cx="4682583" cy="3505248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1512783" y="2844792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243043" y="3027357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36790" y="3136896"/>
            <a:ext cx="36513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89190" y="3830643"/>
            <a:ext cx="57786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9101781">
            <a:off x="2974656" y="4514565"/>
            <a:ext cx="453295" cy="5623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101781">
            <a:off x="2377499" y="4794665"/>
            <a:ext cx="433342" cy="44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9101781">
            <a:off x="1496758" y="4851883"/>
            <a:ext cx="620014" cy="483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544173">
            <a:off x="419640" y="4511850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544173">
            <a:off x="408141" y="3874786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544173">
            <a:off x="745376" y="3013134"/>
            <a:ext cx="397759" cy="486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046669" y="2333610"/>
            <a:ext cx="3614787" cy="2220024"/>
            <a:chOff x="4645026" y="2589201"/>
            <a:chExt cx="3614787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76067"/>
              <a:ext cx="3606912" cy="1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872319" y="2516175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64423" y="4597416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2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 cstate="print"/>
          <a:srcRect l="30113" t="40346" r="16528" b="32726"/>
          <a:stretch>
            <a:fillRect/>
          </a:stretch>
        </p:blipFill>
        <p:spPr bwMode="auto">
          <a:xfrm>
            <a:off x="957263" y="1676400"/>
            <a:ext cx="4495800" cy="138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5703888" y="2078038"/>
            <a:ext cx="299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First two features selected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0113" t="66565" r="16528" b="5891"/>
          <a:stretch>
            <a:fillRect/>
          </a:stretch>
        </p:blipFill>
        <p:spPr bwMode="auto">
          <a:xfrm>
            <a:off x="993726" y="3063870"/>
            <a:ext cx="4495800" cy="141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Even if the filters are fast to compute, each new image has a lot of possible windows to search.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How to make the detection more efficient?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Cascading classifiers for detection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12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t="26749" r="20147" b="13808"/>
          <a:stretch/>
        </p:blipFill>
        <p:spPr bwMode="auto">
          <a:xfrm>
            <a:off x="1295636" y="1196752"/>
            <a:ext cx="6863626" cy="383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287524" y="5157192"/>
            <a:ext cx="8965504" cy="4495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Form a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cascade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with low false negative rates early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on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Apply less accurate but faster classifiers first to immediately discard windows that clearly appear to be negative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rgbClr val="FFFFFF"/>
          </a:solidFill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" name="Rectangle 68"/>
          <p:cNvSpPr>
            <a:spLocks noChangeArrowheads="1"/>
          </p:cNvSpPr>
          <p:nvPr/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rgbClr val="FFFFFF"/>
          </a:solidFill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" name="Content Placeholder 6"/>
          <p:cNvSpPr>
            <a:spLocks noGrp="1"/>
          </p:cNvSpPr>
          <p:nvPr>
            <p:ph idx="1"/>
          </p:nvPr>
        </p:nvSpPr>
        <p:spPr>
          <a:xfrm>
            <a:off x="529716" y="4787156"/>
            <a:ext cx="8686800" cy="19542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Train with 5K positives, 350M negatives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Real-time detector using 38 layer cascade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6061 features in all layers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[Implementation available in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OpenCV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http://www.intel.com/technology/computing/opencv/]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39" name="Group 17"/>
          <p:cNvGrpSpPr>
            <a:grpSpLocks/>
          </p:cNvGrpSpPr>
          <p:nvPr/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40" name="Picture 12" descr="untitled.bmp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3" descr="untitled.bmp"/>
            <p:cNvPicPr>
              <a:picLocks noChangeAspect="1"/>
            </p:cNvPicPr>
            <p:nvPr/>
          </p:nvPicPr>
          <p:blipFill>
            <a:blip r:embed="rId5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4" descr="untitled.bmp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5" descr="untitled.bmp"/>
            <p:cNvPicPr>
              <a:picLocks noChangeAspect="1"/>
            </p:cNvPicPr>
            <p:nvPr/>
          </p:nvPicPr>
          <p:blipFill>
            <a:blip r:embed="rId6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untitled.bmp"/>
            <p:cNvPicPr>
              <a:picLocks noChangeAspect="1"/>
            </p:cNvPicPr>
            <p:nvPr/>
          </p:nvPicPr>
          <p:blipFill>
            <a:blip r:embed="rId7" cstate="print">
              <a:grayscl/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untitled.bmp"/>
            <p:cNvPicPr>
              <a:picLocks noChangeAspect="1"/>
            </p:cNvPicPr>
            <p:nvPr/>
          </p:nvPicPr>
          <p:blipFill>
            <a:blip r:embed="rId7" cstate="print">
              <a:grayscl/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Isosceles Triangle 19"/>
            <p:cNvSpPr>
              <a:spLocks noChangeArrowheads="1"/>
            </p:cNvSpPr>
            <p:nvPr/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7" name="Isosceles Triangle 20"/>
            <p:cNvSpPr>
              <a:spLocks noChangeArrowheads="1"/>
            </p:cNvSpPr>
            <p:nvPr/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8" name="Isosceles Triangle 21"/>
            <p:cNvSpPr>
              <a:spLocks noChangeArrowheads="1"/>
            </p:cNvSpPr>
            <p:nvPr/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9" name="Isosceles Triangle 22"/>
            <p:cNvSpPr>
              <a:spLocks noChangeArrowheads="1"/>
            </p:cNvSpPr>
            <p:nvPr/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50" name="TextBox 10"/>
          <p:cNvSpPr txBox="1">
            <a:spLocks noChangeArrowheads="1"/>
          </p:cNvSpPr>
          <p:nvPr/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Faces</a:t>
            </a: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Non-faces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 cascade of classifiers with AdaBoost</a:t>
            </a:r>
          </a:p>
        </p:txBody>
      </p:sp>
      <p:sp>
        <p:nvSpPr>
          <p:cNvPr id="53" name="Rounded Rectangle 52"/>
          <p:cNvSpPr>
            <a:spLocks noChangeArrowheads="1"/>
          </p:cNvSpPr>
          <p:nvPr/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8" cstate="print"/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ight Arrow 54"/>
          <p:cNvSpPr/>
          <p:nvPr/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rgbClr val="DADADA">
              <a:lumMod val="75000"/>
            </a:srgbClr>
          </a:solidFill>
          <a:ln w="12700" cap="rnd" cmpd="sng" algn="ctr">
            <a:solidFill>
              <a:srgbClr val="00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6" name="Right Arrow 55"/>
          <p:cNvSpPr/>
          <p:nvPr/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rgbClr val="DADADA">
              <a:lumMod val="75000"/>
            </a:srgbClr>
          </a:solidFill>
          <a:ln w="12700" cap="rnd" cmpd="sng" algn="ctr">
            <a:solidFill>
              <a:srgbClr val="00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Selected features, thresholds, and weights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/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New image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61" name="Group 79"/>
          <p:cNvGrpSpPr>
            <a:grpSpLocks/>
          </p:cNvGrpSpPr>
          <p:nvPr/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62" name="Up Arrow 61"/>
            <p:cNvSpPr/>
            <p:nvPr/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rgbClr val="FFFFFF">
                <a:lumMod val="65000"/>
              </a:srgbClr>
            </a:solidFill>
            <a:ln w="12700" cap="sq" cmpd="sng" algn="ctr">
              <a:solidFill>
                <a:srgbClr val="000000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78"/>
            <p:cNvSpPr txBox="1">
              <a:spLocks noChangeArrowheads="1"/>
            </p:cNvSpPr>
            <p:nvPr/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Apply to each subwindow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596336" y="6561348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6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0.20364 3.7037E-7 L 0.00364 0.02199 L 0.19739 0.02755 L 0.00364 0.04977 L 0.19947 0.0581 L 0.00989 0.08032 L 0.19739 0.08032 L 4.72222E-6 0.10787 L 0.19947 0.1162 L 0.0059 0.13843 L 0.1934 0.14954 L 0.00781 0.16343 L 0.1934 0.17199 " pathEditMode="relative" rAng="0" ptsTypes="AAAAAAAAAAAA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2" grpId="0"/>
      <p:bldP spid="53" grpId="0" animBg="1"/>
      <p:bldP spid="55" grpId="0" animBg="1"/>
      <p:bldP spid="56" grpId="0" animBg="1"/>
      <p:bldP spid="57" grpId="0"/>
      <p:bldP spid="59" grpId="0"/>
      <p:bldP spid="60" grpId="0" animBg="1"/>
      <p:bldP spid="60" grpId="1" animBg="1"/>
      <p:bldP spid="60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67544" y="16335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 seminal approach to real-time object detection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Training is slow, but detection is very fast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Key ideas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Integral images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fast feature evaluation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Boosting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feature selection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Attentional</a:t>
            </a: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cascade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of classifiers for fast rejection of non-face windows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35496" y="5740524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3"/>
              </a:rPr>
              <a:t>Rapid object detection using a boosted cascade of simple features.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CVPR 2001. 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auto">
          <a:xfrm>
            <a:off x="35496" y="6474822"/>
            <a:ext cx="853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4"/>
              </a:rPr>
              <a:t>Robust real-time face detection.</a:t>
            </a: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IJCV 57(2), 2004.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  <a:endParaRPr kumimoji="1" lang="en-US" sz="3200" b="1" dirty="0">
              <a:solidFill>
                <a:srgbClr val="000099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th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rez-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920750" y="1238250"/>
            <a:ext cx="748506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Can we use the same detector?</a:t>
            </a:r>
            <a:endParaRPr lang="en-US" sz="2100" b="1" i="1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/>
        </p:nvPicPr>
        <p:blipFill>
          <a:blip r:embed="rId4" cstate="print"/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45062" name="Picture 3" descr="fdr-ou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3" name="Picture 4" descr="fdr-right-out"/>
            <p:cNvPicPr>
              <a:picLocks noChangeAspect="1" noChangeArrowheads="1"/>
            </p:cNvPicPr>
            <p:nvPr/>
          </p:nvPicPr>
          <p:blipFill>
            <a:blip r:embed="rId4" cstate="print"/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59" name="Picture 5" descr="oly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6"/>
          <p:cNvSpPr txBox="1">
            <a:spLocks noChangeArrowheads="1"/>
          </p:cNvSpPr>
          <p:nvPr/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Paul Viola, ICCV tutorial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361950"/>
            <a:ext cx="7723188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grpSp>
        <p:nvGrpSpPr>
          <p:cNvPr id="4" name="Group 30"/>
          <p:cNvGrpSpPr/>
          <p:nvPr/>
        </p:nvGrpSpPr>
        <p:grpSpPr>
          <a:xfrm>
            <a:off x="5046669" y="2333610"/>
            <a:ext cx="3614787" cy="2220024"/>
            <a:chOff x="4645026" y="2589201"/>
            <a:chExt cx="3614787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76067"/>
              <a:ext cx="3606912" cy="1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872319" y="2516175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64423" y="4597416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pic>
        <p:nvPicPr>
          <p:cNvPr id="126980" name="Picture 4" descr="http://www.babble.com/CS/blogs/famecrawler/2008/02/08-15/beatles-grammy-tribute-2008-hanks-across-univer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726" y="2224071"/>
            <a:ext cx="2081241" cy="2168688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373005" y="4414851"/>
            <a:ext cx="36878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Now we get a new image, and want to label each pixel as skin or non-skin. 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7292" y="5703676"/>
            <a:ext cx="4592740" cy="48723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6031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800" smtClean="0"/>
              <a:t>Last time: </a:t>
            </a:r>
            <a:br>
              <a:rPr lang="en-US" sz="3800" smtClean="0"/>
            </a:br>
            <a:r>
              <a:rPr lang="en-US" sz="3800" smtClean="0"/>
              <a:t>Example: skin color classification</a:t>
            </a:r>
            <a:endParaRPr lang="en-US" sz="3800" dirty="0"/>
          </a:p>
        </p:txBody>
      </p:sp>
      <p:sp>
        <p:nvSpPr>
          <p:cNvPr id="29" name="TextBox 2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7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9"/>
          <p:cNvSpPr>
            <a:spLocks noChangeArrowheads="1"/>
          </p:cNvSpPr>
          <p:nvPr/>
        </p:nvSpPr>
        <p:spPr bwMode="auto">
          <a:xfrm>
            <a:off x="1030239" y="5991531"/>
            <a:ext cx="7296847" cy="83317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Everingham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M.,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Sivic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J. and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Zisserman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A.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"Hello! My name is... Buffy" - Automatic naming of characters in TV video,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BMVC 2006. </a:t>
            </a:r>
            <a:r>
              <a:rPr lang="en-US" sz="16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n-US" sz="1600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http</a:t>
            </a:r>
            <a:r>
              <a:rPr lang="en-US" sz="16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://www.robots.ox.ac.uk/~vgg/research/nface/index.html</a:t>
            </a:r>
          </a:p>
        </p:txBody>
      </p:sp>
      <p:sp>
        <p:nvSpPr>
          <p:cNvPr id="12903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 using Viola-Jones detector</a:t>
            </a:r>
          </a:p>
        </p:txBody>
      </p:sp>
      <p:sp>
        <p:nvSpPr>
          <p:cNvPr id="129031" name="Text Box 12"/>
          <p:cNvSpPr txBox="1">
            <a:spLocks noChangeArrowheads="1"/>
          </p:cNvSpPr>
          <p:nvPr/>
        </p:nvSpPr>
        <p:spPr bwMode="auto">
          <a:xfrm>
            <a:off x="1322343" y="5145111"/>
            <a:ext cx="6608853" cy="71006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Frontal faces detected and then tracked, </a:t>
            </a:r>
            <a:r>
              <a:rPr lang="en-US" sz="2000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character </a:t>
            </a:r>
            <a:r>
              <a:rPr lang="en-US" sz="20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names inferred with alignment of script and subtitles.</a:t>
            </a:r>
          </a:p>
        </p:txBody>
      </p:sp>
      <p:pic>
        <p:nvPicPr>
          <p:cNvPr id="2" name="buffy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088740"/>
            <a:ext cx="6858000" cy="3848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21346" name="Picture 2"/>
          <p:cNvPicPr>
            <a:picLocks noChangeAspect="1" noChangeArrowheads="1"/>
          </p:cNvPicPr>
          <p:nvPr/>
        </p:nvPicPr>
        <p:blipFill>
          <a:blip r:embed="rId2" cstate="print"/>
          <a:srcRect t="18553" r="23177" b="3436"/>
          <a:stretch>
            <a:fillRect/>
          </a:stretch>
        </p:blipFill>
        <p:spPr bwMode="auto">
          <a:xfrm>
            <a:off x="701622" y="398421"/>
            <a:ext cx="7493040" cy="55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74" t="15378" r="38304"/>
          <a:stretch/>
        </p:blipFill>
        <p:spPr>
          <a:xfrm>
            <a:off x="587830" y="16329"/>
            <a:ext cx="7658100" cy="6910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0038"/>
            <a:ext cx="2414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Slide: 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16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1371600" y="6019800"/>
            <a:ext cx="640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4"/>
              </a:rPr>
              <a:t>http://www.apple.com/ilife/iphoto/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3522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2"/>
                </a:solidFill>
              </a:rPr>
              <a:t>Slide credit: Lana </a:t>
            </a:r>
            <a:r>
              <a:rPr lang="en-US" sz="1300" dirty="0" err="1" smtClean="0">
                <a:solidFill>
                  <a:schemeClr val="bg2"/>
                </a:solidFill>
              </a:rPr>
              <a:t>Lazebnik</a:t>
            </a:r>
            <a:endParaRPr lang="en-US" sz="1300" dirty="0" smtClean="0">
              <a:solidFill>
                <a:schemeClr val="bg2"/>
              </a:solidFill>
            </a:endParaRPr>
          </a:p>
          <a:p>
            <a:endParaRPr lang="en-US" sz="1300" dirty="0">
              <a:solidFill>
                <a:schemeClr val="bg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Things </a:t>
            </a:r>
            <a:r>
              <a:rPr lang="en-US" dirty="0" err="1" smtClean="0">
                <a:hlinkClick r:id="rId3"/>
              </a:rPr>
              <a:t>iPhoto</a:t>
            </a:r>
            <a:r>
              <a:rPr lang="en-US" dirty="0" smtClean="0">
                <a:hlinkClick r:id="rId3"/>
              </a:rPr>
              <a:t> thinks are faces</a:t>
            </a:r>
            <a:endParaRPr lang="en-US" dirty="0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438" y="1600200"/>
            <a:ext cx="7548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83522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credit: Lana </a:t>
            </a:r>
            <a:r>
              <a:rPr kumimoji="0" lang="en-US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Lazebnik</a:t>
            </a: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 be trained to recognize pets!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05000"/>
            <a:ext cx="4437063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05000"/>
            <a:ext cx="4495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http://www.maclife.com/article/news/iphotos_faces_recognizes_cats</a:t>
            </a: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8371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2"/>
                </a:solidFill>
              </a:rPr>
              <a:t>Slide credit: Lana </a:t>
            </a:r>
            <a:r>
              <a:rPr lang="en-US" sz="1300" dirty="0" err="1" smtClean="0">
                <a:solidFill>
                  <a:schemeClr val="bg2"/>
                </a:solidFill>
              </a:rPr>
              <a:t>Lazebnik</a:t>
            </a:r>
            <a:endParaRPr lang="en-US" sz="1300" dirty="0" smtClean="0">
              <a:solidFill>
                <a:schemeClr val="bg2"/>
              </a:solidFill>
            </a:endParaRPr>
          </a:p>
          <a:p>
            <a:endParaRPr lang="en-US" sz="1300" dirty="0">
              <a:solidFill>
                <a:schemeClr val="bg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Gift Shop – CV Dazzle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560" y="6075680"/>
            <a:ext cx="7772400" cy="5257800"/>
          </a:xfrm>
        </p:spPr>
        <p:txBody>
          <a:bodyPr/>
          <a:lstStyle/>
          <a:p>
            <a:r>
              <a:rPr lang="en-US" sz="1600" dirty="0"/>
              <a:t>http://www.wired.com/2015/06/facebook-can-recognize-even-dont-show-face/ </a:t>
            </a:r>
            <a:endParaRPr lang="en-US" sz="1600" dirty="0" smtClean="0"/>
          </a:p>
          <a:p>
            <a:r>
              <a:rPr lang="en-US" sz="1600" dirty="0" smtClean="0"/>
              <a:t>Wired</a:t>
            </a:r>
            <a:r>
              <a:rPr lang="en-US" sz="1600" dirty="0"/>
              <a:t>, June 15,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990"/>
            <a:ext cx="9144000" cy="4732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0038"/>
            <a:ext cx="2414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Slide: 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79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Visor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542" y="5903278"/>
            <a:ext cx="7772400" cy="5257800"/>
          </a:xfrm>
        </p:spPr>
        <p:txBody>
          <a:bodyPr/>
          <a:lstStyle/>
          <a:p>
            <a:r>
              <a:rPr lang="en-US" sz="1800" dirty="0"/>
              <a:t>http://www.3ders.org/articles/20150812-japan-3d-printed-privacy-visors-will-block-facial-recognition-software.html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60" y="1219200"/>
            <a:ext cx="4840040" cy="3210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151586" cy="321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36078"/>
            <a:ext cx="5715000" cy="426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40038"/>
            <a:ext cx="2414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Slide: 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051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Boosting: pros and cons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Advantages of boosting</a:t>
            </a:r>
          </a:p>
          <a:p>
            <a:pPr lvl="1"/>
            <a:r>
              <a:rPr lang="en-US" dirty="0" smtClean="0"/>
              <a:t>Integrates classification with feature selection</a:t>
            </a:r>
          </a:p>
          <a:p>
            <a:pPr lvl="1"/>
            <a:r>
              <a:rPr lang="en-US" dirty="0" smtClean="0"/>
              <a:t>Flexibility in the choice of weak learners, boosting scheme</a:t>
            </a:r>
          </a:p>
          <a:p>
            <a:pPr lvl="1"/>
            <a:r>
              <a:rPr lang="en-US" dirty="0" smtClean="0"/>
              <a:t>Testing is fast</a:t>
            </a:r>
          </a:p>
          <a:p>
            <a:pPr lvl="1"/>
            <a:r>
              <a:rPr lang="en-US" dirty="0" smtClean="0"/>
              <a:t>Easy to implement</a:t>
            </a:r>
          </a:p>
          <a:p>
            <a:pPr lvl="1"/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Needs many training examples</a:t>
            </a:r>
          </a:p>
          <a:p>
            <a:pPr lvl="1"/>
            <a:r>
              <a:rPr lang="en-US" dirty="0" smtClean="0"/>
              <a:t>Often found not to work as well as an alternative discriminative classifier, support vector machine (SVM)</a:t>
            </a:r>
          </a:p>
          <a:p>
            <a:pPr lvl="2"/>
            <a:r>
              <a:rPr lang="en-US" dirty="0" smtClean="0"/>
              <a:t>especially for many-class problems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7910" y="6584223"/>
            <a:ext cx="318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Lana </a:t>
            </a:r>
            <a:r>
              <a:rPr lang="en-US" sz="1200" dirty="0" err="1" smtClean="0"/>
              <a:t>Lazebnik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47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7523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other categories are amenable to </a:t>
            </a:r>
            <a:r>
              <a:rPr lang="en-US" i="1" dirty="0" smtClean="0"/>
              <a:t>window-based representation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1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/>
          <a:srcRect l="12408" t="55829" r="50529" b="25819"/>
          <a:stretch>
            <a:fillRect/>
          </a:stretch>
        </p:blipFill>
        <p:spPr bwMode="auto">
          <a:xfrm>
            <a:off x="1763713" y="2409825"/>
            <a:ext cx="53340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4"/>
          <a:srcRect l="19833" t="68578" r="12630" b="20186"/>
          <a:stretch>
            <a:fillRect/>
          </a:stretch>
        </p:blipFill>
        <p:spPr bwMode="auto">
          <a:xfrm>
            <a:off x="1079612" y="5050213"/>
            <a:ext cx="7237412" cy="93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684213" y="1274733"/>
            <a:ext cx="7667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Now for </a:t>
            </a:r>
            <a:r>
              <a:rPr lang="en-US" sz="2800" dirty="0">
                <a:solidFill>
                  <a:srgbClr val="000000"/>
                </a:solidFill>
              </a:rPr>
              <a:t>every pixel in a new image, </a:t>
            </a:r>
            <a:r>
              <a:rPr lang="en-US" sz="2800" dirty="0" smtClean="0">
                <a:solidFill>
                  <a:srgbClr val="000000"/>
                </a:solidFill>
              </a:rPr>
              <a:t>we can </a:t>
            </a:r>
            <a:r>
              <a:rPr lang="en-US" sz="2800" dirty="0">
                <a:solidFill>
                  <a:srgbClr val="000000"/>
                </a:solidFill>
              </a:rPr>
              <a:t>estimate probability that it is generated by </a:t>
            </a:r>
            <a:r>
              <a:rPr lang="en-US" sz="2800" dirty="0" smtClean="0">
                <a:solidFill>
                  <a:srgbClr val="000000"/>
                </a:solidFill>
              </a:rPr>
              <a:t>skin.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719138" y="4530725"/>
            <a:ext cx="7667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Classify pixels based on these </a:t>
            </a:r>
            <a:r>
              <a:rPr lang="en-US" sz="2800" dirty="0" smtClean="0">
                <a:solidFill>
                  <a:srgbClr val="000000"/>
                </a:solidFill>
              </a:rPr>
              <a:t>probabilities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72319" y="2917818"/>
            <a:ext cx="21240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Brighter pixels </a:t>
            </a:r>
            <a:r>
              <a:rPr lang="en-US" sz="2000" dirty="0" smtClean="0">
                <a:solidFill>
                  <a:srgbClr val="000000"/>
                </a:solidFill>
                <a:sym typeface="Wingdings" pitchFamily="2" charset="2"/>
              </a:rPr>
              <a:t> higher probability of being skin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46031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800" smtClean="0"/>
              <a:t>Last time: </a:t>
            </a:r>
            <a:br>
              <a:rPr lang="en-US" sz="3800" smtClean="0"/>
            </a:br>
            <a:r>
              <a:rPr lang="en-US" sz="3800" smtClean="0"/>
              <a:t>Example: skin color classification</a:t>
            </a:r>
            <a:endParaRPr lang="en-US" sz="3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0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Pedestrian detection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8713"/>
            <a:ext cx="8386763" cy="4495800"/>
          </a:xfrm>
        </p:spPr>
        <p:txBody>
          <a:bodyPr/>
          <a:lstStyle/>
          <a:p>
            <a:r>
              <a:rPr lang="en-US" sz="2100" smtClean="0"/>
              <a:t>Detecting upright, walking humans also possible using sliding window’s appearance/texture; e.g.,</a:t>
            </a: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701675" y="4049713"/>
            <a:ext cx="299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SVM with Haar wavelets [Papageorgiou &amp; Poggio, IJCV 2000]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00" y="2114550"/>
            <a:ext cx="2800350" cy="1966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4"/>
          <a:srcRect b="20450"/>
          <a:stretch>
            <a:fillRect/>
          </a:stretch>
        </p:blipFill>
        <p:spPr bwMode="auto">
          <a:xfrm>
            <a:off x="3951288" y="2187575"/>
            <a:ext cx="1862137" cy="19224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7112" name="TextBox 7"/>
          <p:cNvSpPr txBox="1">
            <a:spLocks noChangeArrowheads="1"/>
          </p:cNvSpPr>
          <p:nvPr/>
        </p:nvSpPr>
        <p:spPr bwMode="auto">
          <a:xfrm>
            <a:off x="3878263" y="4111625"/>
            <a:ext cx="24463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Space-time rectangle features [Viola, Jones &amp; Snow, ICCV 2003]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288088" y="2333625"/>
            <a:ext cx="2600325" cy="1789113"/>
            <a:chOff x="-5176971" y="3502026"/>
            <a:chExt cx="4381560" cy="2774988"/>
          </a:xfrm>
        </p:grpSpPr>
        <p:pic>
          <p:nvPicPr>
            <p:cNvPr id="47115" name="Picture 8"/>
            <p:cNvPicPr>
              <a:picLocks noChangeAspect="1" noChangeArrowheads="1"/>
            </p:cNvPicPr>
            <p:nvPr/>
          </p:nvPicPr>
          <p:blipFill>
            <a:blip r:embed="rId5"/>
            <a:srcRect l="53769" t="20541" r="35194" b="50000"/>
            <a:stretch>
              <a:fillRect/>
            </a:stretch>
          </p:blipFill>
          <p:spPr bwMode="auto">
            <a:xfrm>
              <a:off x="-2292444" y="3502026"/>
              <a:ext cx="1497033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7116" name="Picture 8"/>
            <p:cNvPicPr>
              <a:picLocks noChangeAspect="1" noChangeArrowheads="1"/>
            </p:cNvPicPr>
            <p:nvPr/>
          </p:nvPicPr>
          <p:blipFill>
            <a:blip r:embed="rId5"/>
            <a:srcRect l="38647" t="20541" r="51123" b="50000"/>
            <a:stretch>
              <a:fillRect/>
            </a:stretch>
          </p:blipFill>
          <p:spPr bwMode="auto">
            <a:xfrm>
              <a:off x="-3679938" y="3502026"/>
              <a:ext cx="1387494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7117" name="Picture 8"/>
            <p:cNvPicPr>
              <a:picLocks noChangeAspect="1" noChangeArrowheads="1"/>
            </p:cNvPicPr>
            <p:nvPr/>
          </p:nvPicPr>
          <p:blipFill>
            <a:blip r:embed="rId5"/>
            <a:srcRect l="23080" t="20541" r="66246" b="50000"/>
            <a:stretch>
              <a:fillRect/>
            </a:stretch>
          </p:blipFill>
          <p:spPr bwMode="auto">
            <a:xfrm>
              <a:off x="-5176971" y="3502026"/>
              <a:ext cx="1447824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47114" name="TextBox 12"/>
          <p:cNvSpPr txBox="1">
            <a:spLocks noChangeArrowheads="1"/>
          </p:cNvSpPr>
          <p:nvPr/>
        </p:nvSpPr>
        <p:spPr bwMode="auto">
          <a:xfrm>
            <a:off x="6361113" y="4133850"/>
            <a:ext cx="2527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SVM with HoGs [Dalal &amp; Triggs, CVPR 2005]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/>
          <a:lstStyle/>
          <a:p>
            <a:r>
              <a:rPr lang="en-US" dirty="0" smtClean="0"/>
              <a:t>Window-based detection: strengths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Sliding window detection and global appearance descriptors:</a:t>
            </a:r>
          </a:p>
          <a:p>
            <a:pPr lvl="1"/>
            <a:r>
              <a:rPr lang="en-US" dirty="0" smtClean="0"/>
              <a:t>Simple detection protocol to implement</a:t>
            </a:r>
          </a:p>
          <a:p>
            <a:pPr lvl="1"/>
            <a:r>
              <a:rPr lang="en-US" dirty="0" smtClean="0"/>
              <a:t>Good feature choices critical</a:t>
            </a:r>
          </a:p>
          <a:p>
            <a:pPr lvl="1"/>
            <a:r>
              <a:rPr lang="en-US" dirty="0" smtClean="0"/>
              <a:t>Past successes for certain classes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Window-based detection: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686800" cy="4495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High computational complexity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For example: 250,000 locations x 30 orientations x 4 scales = 30,000,000 evaluations!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If training binary detectors independently, means cost increases linearly with number of classes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With so many windows, false positive rate better be low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Not all objects are “box” shaped</a:t>
            </a:r>
          </a:p>
          <a:p>
            <a:endParaRPr lang="en-US" smtClean="0"/>
          </a:p>
        </p:txBody>
      </p:sp>
      <p:pic>
        <p:nvPicPr>
          <p:cNvPr id="50182" name="Picture 5" descr="train_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2005013"/>
            <a:ext cx="3883025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6" descr="bottle_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0613" y="2005013"/>
            <a:ext cx="3870325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40000"/>
              </a:spcBef>
            </a:pPr>
            <a:r>
              <a:rPr lang="en-US" dirty="0" smtClean="0"/>
              <a:t>Non-rigid, deformable objects not captured well with representations assuming a fixed 2d structure; or must assume fixed viewpoint</a:t>
            </a:r>
          </a:p>
        </p:txBody>
      </p:sp>
      <p:pic>
        <p:nvPicPr>
          <p:cNvPr id="51206" name="Picture 2"/>
          <p:cNvPicPr>
            <a:picLocks noChangeAspect="1" noChangeArrowheads="1"/>
          </p:cNvPicPr>
          <p:nvPr/>
        </p:nvPicPr>
        <p:blipFill>
          <a:blip r:embed="rId3" cstate="print"/>
          <a:srcRect l="2922" t="50047" r="18846" b="17548"/>
          <a:stretch>
            <a:fillRect/>
          </a:stretch>
        </p:blipFill>
        <p:spPr bwMode="auto">
          <a:xfrm>
            <a:off x="592138" y="2744924"/>
            <a:ext cx="8215312" cy="3286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TextBox 5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If considering windows in isolation, context is lost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1249363" y="1785938"/>
            <a:ext cx="3221037" cy="2416175"/>
            <a:chOff x="1219200" y="1524000"/>
            <a:chExt cx="6705600" cy="5029200"/>
          </a:xfrm>
        </p:grpSpPr>
        <p:pic>
          <p:nvPicPr>
            <p:cNvPr id="52235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1524000"/>
              <a:ext cx="67056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6" name="Rectangle 5"/>
            <p:cNvSpPr>
              <a:spLocks noChangeArrowheads="1"/>
            </p:cNvSpPr>
            <p:nvPr/>
          </p:nvSpPr>
          <p:spPr bwMode="auto">
            <a:xfrm>
              <a:off x="12192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7" name="Rectangle 6"/>
            <p:cNvSpPr>
              <a:spLocks noChangeArrowheads="1"/>
            </p:cNvSpPr>
            <p:nvPr/>
          </p:nvSpPr>
          <p:spPr bwMode="auto">
            <a:xfrm>
              <a:off x="13716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8" name="Rectangle 7"/>
            <p:cNvSpPr>
              <a:spLocks noChangeArrowheads="1"/>
            </p:cNvSpPr>
            <p:nvPr/>
          </p:nvSpPr>
          <p:spPr bwMode="auto">
            <a:xfrm>
              <a:off x="7439025" y="5481638"/>
              <a:ext cx="457200" cy="1066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9" name="Line 8"/>
            <p:cNvSpPr>
              <a:spLocks noChangeShapeType="1"/>
            </p:cNvSpPr>
            <p:nvPr/>
          </p:nvSpPr>
          <p:spPr bwMode="auto">
            <a:xfrm>
              <a:off x="1981200" y="2057400"/>
              <a:ext cx="457200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</p:grpSp>
      <p:pic>
        <p:nvPicPr>
          <p:cNvPr id="52231" name="Picture 4" descr="scramb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1785938"/>
            <a:ext cx="3578225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12"/>
          <p:cNvSpPr txBox="1">
            <a:spLocks noChangeArrowheads="1"/>
          </p:cNvSpPr>
          <p:nvPr/>
        </p:nvSpPr>
        <p:spPr bwMode="auto">
          <a:xfrm>
            <a:off x="431800" y="6553200"/>
            <a:ext cx="3541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Figure credit: Derek Hoiem</a:t>
            </a:r>
          </a:p>
        </p:txBody>
      </p:sp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1797050" y="4195763"/>
            <a:ext cx="40528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Sliding window</a:t>
            </a:r>
          </a:p>
        </p:txBody>
      </p:sp>
      <p:sp>
        <p:nvSpPr>
          <p:cNvPr id="52234" name="TextBox 14"/>
          <p:cNvSpPr txBox="1">
            <a:spLocks noChangeArrowheads="1"/>
          </p:cNvSpPr>
          <p:nvPr/>
        </p:nvSpPr>
        <p:spPr bwMode="auto">
          <a:xfrm>
            <a:off x="5375275" y="4195763"/>
            <a:ext cx="48196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Detector’s view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practice, often entails large, cropped training set (expensive) </a:t>
            </a:r>
          </a:p>
          <a:p>
            <a:r>
              <a:rPr lang="en-US" smtClean="0"/>
              <a:t>Requiring good match to a global appearance description can lead to sensitivity to partial occlusions</a:t>
            </a:r>
          </a:p>
        </p:txBody>
      </p:sp>
      <p:pic>
        <p:nvPicPr>
          <p:cNvPr id="6" name="Picture 5" descr="fa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3189288"/>
            <a:ext cx="3352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75" y="3189288"/>
            <a:ext cx="2774950" cy="2774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5288" y="6581775"/>
            <a:ext cx="4491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Image credit: Adam, Rivlin, &amp; Shimshoni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Basic pipeline for window-based detection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Model/representation/classifier choice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Sliding window and classifier scoring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Boosting classifiers: general idea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Viola-Jones face detector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Exemplar of basic paradigm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Plus key ideas: rectangular features,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Adaboost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for feature selection, cascade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Pros and cons of window-based detection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4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See 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you Thursday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Window-based generic object detection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basic pipeline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oosting classifiers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f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ace detection as case study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basic framework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0" y="1963377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Build/train object model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Choose a representation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Learn or fit parameters of model / classifier 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Generate candidates in new image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Score the candidates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pic>
        <p:nvPicPr>
          <p:cNvPr id="38" name="Picture 4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 l="30492" t="74594" r="47627" b="3806"/>
          <a:stretch>
            <a:fillRect/>
          </a:stretch>
        </p:blipFill>
        <p:spPr bwMode="auto">
          <a:xfrm>
            <a:off x="4895850" y="3249613"/>
            <a:ext cx="9715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pic>
        <p:nvPicPr>
          <p:cNvPr id="41" name="Picture 7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l="58084" t="13654" r="11424" b="50812"/>
          <a:stretch>
            <a:fillRect/>
          </a:stretch>
        </p:blipFill>
        <p:spPr bwMode="auto">
          <a:xfrm>
            <a:off x="4859338" y="3176588"/>
            <a:ext cx="10445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Yes, car.</a:t>
            </a: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>
            <a:off x="7488238" y="4329113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No, not a car.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847725" y="1420813"/>
            <a:ext cx="64992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Given the representation, train a binary classifier</a:t>
            </a:r>
            <a:endParaRPr lang="en-US" sz="2100" b="1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Generating and scoring candidates</a:t>
            </a:r>
          </a:p>
        </p:txBody>
      </p:sp>
      <p:pic>
        <p:nvPicPr>
          <p:cNvPr id="20" name="Picture 5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320925"/>
            <a:ext cx="3779838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754063" y="2312988"/>
            <a:ext cx="792162" cy="755650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2" name="Picture 13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5110163" y="3249613"/>
            <a:ext cx="792162" cy="7191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4602163" y="3606800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755650" y="2311400"/>
            <a:ext cx="1152525" cy="1081088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C 0.16701 -0.00393 0.33403 -0.00741 0.33264 -0.00347 C 0.33125 0.0007 -0.0099 0.01667 -0.00816 0.02384 C -0.00642 0.03125 0.34306 0.03334 0.34306 0.04051 C 0.34306 0.04746 -0.00938 0.05718 -0.00816 0.06621 C -0.00694 0.07523 0.35312 0.0838 0.35 0.09514 C 0.34687 0.10648 -0.02622 0.12616 -0.02674 0.13449 C -0.02726 0.14306 0.34618 0.14005 0.34653 0.14514 C 0.34687 0.15046 -0.025 0.15903 -0.02448 0.16621 C -0.02396 0.17338 0.34878 0.18171 0.35 0.18912 C 0.35121 0.19653 -0.01701 0.20209 -0.01754 0.21181 C -0.01806 0.22153 0.34549 0.24074 0.34653 0.24815 C 0.34757 0.25556 -0.01094 0.25255 -0.01163 0.25718 C -0.01233 0.26204 0.34184 0.27084 0.34201 0.27685 C 0.34219 0.2831 -0.01233 0.28889 -0.01042 0.29375 C -0.00851 0.29838 0.35451 0.29838 0.35365 0.30579 C 0.35295 0.31343 -0.01458 0.33426 -0.0151 0.33912 C -0.01563 0.34398 0.28924 0.33519 0.35 0.33449 " pathEditMode="relative" rAng="0" ptsTypes="aaaaaaaaaaaaaaaa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C 0.16527 -0.00625 0.33072 -0.0125 0.32552 -0.00764 C 0.32031 -0.00278 -0.03091 0.02245 -0.03143 0.0294 C -0.03195 0.03634 0.32187 0.02708 0.32204 0.03426 C 0.32222 0.04143 -0.029 0.06551 -0.03021 0.07292 C -0.03143 0.08032 0.31753 0.07222 0.3151 0.07917 C 0.31267 0.08611 -0.04827 0.10463 -0.04532 0.11481 C -0.04237 0.125 0.33125 0.13218 0.33246 0.13958 C 0.33368 0.14699 -0.03803 0.15301 -0.03837 0.15972 C -0.03872 0.16643 0.33055 0.16898 0.3302 0.17986 C 0.32986 0.19074 -0.03976 0.21551 -0.0408 0.22477 C -0.04184 0.23403 0.32638 0.22616 0.3243 0.23565 C 0.32222 0.24514 -0.0533 0.27593 -0.05348 0.28218 C -0.05365 0.28843 0.26041 0.27454 0.32326 0.27292 " pathEditMode="relative" ptsTypes="aaaaaaaaaaaaaA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6429</TotalTime>
  <Words>1806</Words>
  <Application>Microsoft Office PowerPoint</Application>
  <PresentationFormat>On-screen Show (4:3)</PresentationFormat>
  <Paragraphs>403</Paragraphs>
  <Slides>58</Slides>
  <Notes>47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58</vt:i4>
      </vt:variant>
    </vt:vector>
  </HeadingPairs>
  <TitlesOfParts>
    <vt:vector size="76" baseType="lpstr">
      <vt:lpstr>ETH-Light</vt:lpstr>
      <vt:lpstr>ＭＳ Ｐゴシック</vt:lpstr>
      <vt:lpstr>Arial</vt:lpstr>
      <vt:lpstr>Calibri</vt:lpstr>
      <vt:lpstr>Times New Roman</vt:lpstr>
      <vt:lpstr>Trebuchet MS</vt:lpstr>
      <vt:lpstr>Wingdings</vt:lpstr>
      <vt:lpstr>Office Theme</vt:lpstr>
      <vt:lpstr>2_Default Design</vt:lpstr>
      <vt:lpstr>1_bernt</vt:lpstr>
      <vt:lpstr>1_Blank Presentation</vt:lpstr>
      <vt:lpstr>Blank Presentation</vt:lpstr>
      <vt:lpstr>5_Blank Presentation</vt:lpstr>
      <vt:lpstr>4_bernt</vt:lpstr>
      <vt:lpstr>5_bernt</vt:lpstr>
      <vt:lpstr>6_bernt</vt:lpstr>
      <vt:lpstr>2_Office Theme</vt:lpstr>
      <vt:lpstr>6_Office Theme</vt:lpstr>
      <vt:lpstr>Window-based models for generic object detection May 23rd, 2017</vt:lpstr>
      <vt:lpstr>Previously</vt:lpstr>
      <vt:lpstr>Last time:  Example: skin color classification</vt:lpstr>
      <vt:lpstr>PowerPoint Presentation</vt:lpstr>
      <vt:lpstr>PowerPoint Presentation</vt:lpstr>
      <vt:lpstr>Today</vt:lpstr>
      <vt:lpstr>Generic category recognition: basic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Boosting intuition</vt:lpstr>
      <vt:lpstr>Boosting illustration</vt:lpstr>
      <vt:lpstr>Boosting illustration</vt:lpstr>
      <vt:lpstr>Boosting illustration</vt:lpstr>
      <vt:lpstr>Boosting illustration</vt:lpstr>
      <vt:lpstr>Boosting illustration</vt:lpstr>
      <vt:lpstr>Boosting: training</vt:lpstr>
      <vt:lpstr>Viola-Jones face detector</vt:lpstr>
      <vt:lpstr>Viola-Jones face detector</vt:lpstr>
      <vt:lpstr>Viola-Jones detector: features</vt:lpstr>
      <vt:lpstr>Computing the integral image</vt:lpstr>
      <vt:lpstr>Computing the integral image</vt:lpstr>
      <vt:lpstr>Computing sum within a rectangle</vt:lpstr>
      <vt:lpstr>Viola-Jones detector: features</vt:lpstr>
      <vt:lpstr>Viola-Jones detector: features</vt:lpstr>
      <vt:lpstr>Viola-Jones detector: AdaBoost</vt:lpstr>
      <vt:lpstr>AdaBoost Algorithm</vt:lpstr>
      <vt:lpstr>PowerPoint Presentation</vt:lpstr>
      <vt:lpstr>PowerPoint Presentation</vt:lpstr>
      <vt:lpstr>Cascading classifiers for detection</vt:lpstr>
      <vt:lpstr>Viola-Jones detector: summary</vt:lpstr>
      <vt:lpstr>Viola-Jones detector: summary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Example using Viola-Jones detector</vt:lpstr>
      <vt:lpstr>PowerPoint Presentation</vt:lpstr>
      <vt:lpstr>PowerPoint Presentation</vt:lpstr>
      <vt:lpstr>Consumer application: iPhoto 2009</vt:lpstr>
      <vt:lpstr>Consumer application: iPhoto 2009</vt:lpstr>
      <vt:lpstr>Consumer application: iPhoto 2009</vt:lpstr>
      <vt:lpstr>Privacy Gift Shop – CV Dazzle</vt:lpstr>
      <vt:lpstr>Privacy Visor</vt:lpstr>
      <vt:lpstr>Boosting: pros and cons</vt:lpstr>
      <vt:lpstr>PowerPoint Presentation</vt:lpstr>
      <vt:lpstr>Pedestrian detection</vt:lpstr>
      <vt:lpstr>Window-based detection: strengths</vt:lpstr>
      <vt:lpstr>Window-based detection: Limitations</vt:lpstr>
      <vt:lpstr>Limitations (continued)</vt:lpstr>
      <vt:lpstr>Limitations (continued)</vt:lpstr>
      <vt:lpstr>Limitations (continued)</vt:lpstr>
      <vt:lpstr>Limitations (continued)</vt:lpstr>
      <vt:lpstr>Summary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Administrator</cp:lastModifiedBy>
  <cp:revision>200</cp:revision>
  <cp:lastPrinted>2015-05-21T21:53:48Z</cp:lastPrinted>
  <dcterms:created xsi:type="dcterms:W3CDTF">2013-10-29T17:36:49Z</dcterms:created>
  <dcterms:modified xsi:type="dcterms:W3CDTF">2017-05-23T21:44:32Z</dcterms:modified>
</cp:coreProperties>
</file>