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6.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7.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Microsoft_Equation1.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21" r:id="rId2"/>
    <p:sldMasterId id="2147484070" r:id="rId3"/>
    <p:sldMasterId id="2147484111" r:id="rId4"/>
    <p:sldMasterId id="2147484231" r:id="rId5"/>
    <p:sldMasterId id="2147484247" r:id="rId6"/>
    <p:sldMasterId id="2147484299" r:id="rId7"/>
    <p:sldMasterId id="2147484449" r:id="rId8"/>
    <p:sldMasterId id="2147484813" r:id="rId9"/>
    <p:sldMasterId id="2147484849" r:id="rId10"/>
    <p:sldMasterId id="2147484887" r:id="rId11"/>
    <p:sldMasterId id="2147484923" r:id="rId12"/>
    <p:sldMasterId id="2147484935" r:id="rId13"/>
    <p:sldMasterId id="2147484952" r:id="rId14"/>
    <p:sldMasterId id="2147484984" r:id="rId15"/>
    <p:sldMasterId id="2147484996" r:id="rId16"/>
    <p:sldMasterId id="2147485020" r:id="rId17"/>
    <p:sldMasterId id="2147485081" r:id="rId18"/>
    <p:sldMasterId id="2147485093" r:id="rId19"/>
  </p:sldMasterIdLst>
  <p:notesMasterIdLst>
    <p:notesMasterId r:id="rId85"/>
  </p:notesMasterIdLst>
  <p:handoutMasterIdLst>
    <p:handoutMasterId r:id="rId86"/>
  </p:handoutMasterIdLst>
  <p:sldIdLst>
    <p:sldId id="881" r:id="rId20"/>
    <p:sldId id="897" r:id="rId21"/>
    <p:sldId id="882" r:id="rId22"/>
    <p:sldId id="883" r:id="rId23"/>
    <p:sldId id="884" r:id="rId24"/>
    <p:sldId id="885" r:id="rId25"/>
    <p:sldId id="886" r:id="rId26"/>
    <p:sldId id="887" r:id="rId27"/>
    <p:sldId id="888" r:id="rId28"/>
    <p:sldId id="889" r:id="rId29"/>
    <p:sldId id="890" r:id="rId30"/>
    <p:sldId id="891" r:id="rId31"/>
    <p:sldId id="892" r:id="rId32"/>
    <p:sldId id="893" r:id="rId33"/>
    <p:sldId id="894" r:id="rId34"/>
    <p:sldId id="726" r:id="rId35"/>
    <p:sldId id="529" r:id="rId36"/>
    <p:sldId id="818" r:id="rId37"/>
    <p:sldId id="872" r:id="rId38"/>
    <p:sldId id="461" r:id="rId39"/>
    <p:sldId id="483" r:id="rId40"/>
    <p:sldId id="864" r:id="rId41"/>
    <p:sldId id="482" r:id="rId42"/>
    <p:sldId id="484" r:id="rId43"/>
    <p:sldId id="865" r:id="rId44"/>
    <p:sldId id="819" r:id="rId45"/>
    <p:sldId id="820" r:id="rId46"/>
    <p:sldId id="821" r:id="rId47"/>
    <p:sldId id="438" r:id="rId48"/>
    <p:sldId id="803" r:id="rId49"/>
    <p:sldId id="804" r:id="rId50"/>
    <p:sldId id="805" r:id="rId51"/>
    <p:sldId id="806" r:id="rId52"/>
    <p:sldId id="807" r:id="rId53"/>
    <p:sldId id="868" r:id="rId54"/>
    <p:sldId id="869" r:id="rId55"/>
    <p:sldId id="870" r:id="rId56"/>
    <p:sldId id="444" r:id="rId57"/>
    <p:sldId id="562" r:id="rId58"/>
    <p:sldId id="447" r:id="rId59"/>
    <p:sldId id="812" r:id="rId60"/>
    <p:sldId id="873" r:id="rId61"/>
    <p:sldId id="874" r:id="rId62"/>
    <p:sldId id="824" r:id="rId63"/>
    <p:sldId id="825" r:id="rId64"/>
    <p:sldId id="826" r:id="rId65"/>
    <p:sldId id="827" r:id="rId66"/>
    <p:sldId id="828" r:id="rId67"/>
    <p:sldId id="829" r:id="rId68"/>
    <p:sldId id="830" r:id="rId69"/>
    <p:sldId id="831" r:id="rId70"/>
    <p:sldId id="832" r:id="rId71"/>
    <p:sldId id="833" r:id="rId72"/>
    <p:sldId id="834" r:id="rId73"/>
    <p:sldId id="835" r:id="rId74"/>
    <p:sldId id="836" r:id="rId75"/>
    <p:sldId id="837" r:id="rId76"/>
    <p:sldId id="841" r:id="rId77"/>
    <p:sldId id="898" r:id="rId78"/>
    <p:sldId id="899" r:id="rId79"/>
    <p:sldId id="900" r:id="rId80"/>
    <p:sldId id="876" r:id="rId81"/>
    <p:sldId id="863" r:id="rId82"/>
    <p:sldId id="878" r:id="rId83"/>
    <p:sldId id="879" r:id="rId8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89" autoAdjust="0"/>
    <p:restoredTop sz="52773" autoAdjust="0"/>
  </p:normalViewPr>
  <p:slideViewPr>
    <p:cSldViewPr>
      <p:cViewPr varScale="1">
        <p:scale>
          <a:sx n="58" d="100"/>
          <a:sy n="58" d="100"/>
        </p:scale>
        <p:origin x="-2272" y="-104"/>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70" Type="http://schemas.openxmlformats.org/officeDocument/2006/relationships/slide" Target="slides/slide51.xml"/><Relationship Id="rId71" Type="http://schemas.openxmlformats.org/officeDocument/2006/relationships/slide" Target="slides/slide52.xml"/><Relationship Id="rId72" Type="http://schemas.openxmlformats.org/officeDocument/2006/relationships/slide" Target="slides/slide53.xml"/><Relationship Id="rId73" Type="http://schemas.openxmlformats.org/officeDocument/2006/relationships/slide" Target="slides/slide54.xml"/><Relationship Id="rId74" Type="http://schemas.openxmlformats.org/officeDocument/2006/relationships/slide" Target="slides/slide55.xml"/><Relationship Id="rId75" Type="http://schemas.openxmlformats.org/officeDocument/2006/relationships/slide" Target="slides/slide56.xml"/><Relationship Id="rId76" Type="http://schemas.openxmlformats.org/officeDocument/2006/relationships/slide" Target="slides/slide57.xml"/><Relationship Id="rId77" Type="http://schemas.openxmlformats.org/officeDocument/2006/relationships/slide" Target="slides/slide58.xml"/><Relationship Id="rId78" Type="http://schemas.openxmlformats.org/officeDocument/2006/relationships/slide" Target="slides/slide59.xml"/><Relationship Id="rId79" Type="http://schemas.openxmlformats.org/officeDocument/2006/relationships/slide" Target="slides/slide60.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63" Type="http://schemas.openxmlformats.org/officeDocument/2006/relationships/slide" Target="slides/slide44.xml"/><Relationship Id="rId64" Type="http://schemas.openxmlformats.org/officeDocument/2006/relationships/slide" Target="slides/slide45.xml"/><Relationship Id="rId65" Type="http://schemas.openxmlformats.org/officeDocument/2006/relationships/slide" Target="slides/slide46.xml"/><Relationship Id="rId66" Type="http://schemas.openxmlformats.org/officeDocument/2006/relationships/slide" Target="slides/slide47.xml"/><Relationship Id="rId67" Type="http://schemas.openxmlformats.org/officeDocument/2006/relationships/slide" Target="slides/slide48.xml"/><Relationship Id="rId68" Type="http://schemas.openxmlformats.org/officeDocument/2006/relationships/slide" Target="slides/slide49.xml"/><Relationship Id="rId69" Type="http://schemas.openxmlformats.org/officeDocument/2006/relationships/slide" Target="slides/slide50.xml"/><Relationship Id="rId80" Type="http://schemas.openxmlformats.org/officeDocument/2006/relationships/slide" Target="slides/slide61.xml"/><Relationship Id="rId81" Type="http://schemas.openxmlformats.org/officeDocument/2006/relationships/slide" Target="slides/slide62.xml"/><Relationship Id="rId82" Type="http://schemas.openxmlformats.org/officeDocument/2006/relationships/slide" Target="slides/slide63.xml"/><Relationship Id="rId83" Type="http://schemas.openxmlformats.org/officeDocument/2006/relationships/slide" Target="slides/slide64.xml"/><Relationship Id="rId84" Type="http://schemas.openxmlformats.org/officeDocument/2006/relationships/slide" Target="slides/slide65.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4" Type="http://schemas.openxmlformats.org/officeDocument/2006/relationships/image" Target="../media/image26.wmf"/><Relationship Id="rId1" Type="http://schemas.openxmlformats.org/officeDocument/2006/relationships/image" Target="../media/image23.wmf"/><Relationship Id="rId2"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wmf"/><Relationship Id="rId2" Type="http://schemas.openxmlformats.org/officeDocument/2006/relationships/image" Target="../media/image107.wmf"/><Relationship Id="rId3" Type="http://schemas.openxmlformats.org/officeDocument/2006/relationships/image" Target="../media/image1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BCDDC9AE-776F-441E-B727-97DE7F92BBD6}" type="datetimeFigureOut">
              <a:rPr lang="en-US" smtClean="0"/>
              <a:pPr/>
              <a:t>5/30/17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2C4CCF0-5E8C-465B-9660-ED24DE1823F4}" type="slidenum">
              <a:rPr lang="en-US" smtClean="0"/>
              <a:pPr/>
              <a:t>‹#›</a:t>
            </a:fld>
            <a:endParaRPr lang="en-US"/>
          </a:p>
        </p:txBody>
      </p:sp>
    </p:spTree>
    <p:extLst>
      <p:ext uri="{BB962C8B-B14F-4D97-AF65-F5344CB8AC3E}">
        <p14:creationId xmlns:p14="http://schemas.microsoft.com/office/powerpoint/2010/main" val="22070817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4" tIns="48327" rIns="96654"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4" tIns="48327" rIns="96654" bIns="48327" rtlCol="0"/>
          <a:lstStyle>
            <a:lvl1pPr algn="r">
              <a:defRPr sz="1200"/>
            </a:lvl1pPr>
          </a:lstStyle>
          <a:p>
            <a:fld id="{97F55557-A866-4D3B-9050-4DEB487AFAED}" type="datetimeFigureOut">
              <a:rPr lang="en-US" smtClean="0"/>
              <a:pPr/>
              <a:t>5/30/17</a:t>
            </a:fld>
            <a:endParaRPr lang="en-US"/>
          </a:p>
        </p:txBody>
      </p:sp>
      <p:sp>
        <p:nvSpPr>
          <p:cNvPr id="4" name="Slide Image Placeholder 3"/>
          <p:cNvSpPr>
            <a:spLocks noGrp="1" noRot="1" noChangeAspect="1"/>
          </p:cNvSpPr>
          <p:nvPr>
            <p:ph type="sldImg" idx="2"/>
          </p:nvPr>
        </p:nvSpPr>
        <p:spPr>
          <a:xfrm>
            <a:off x="1255713" y="719138"/>
            <a:ext cx="4803775" cy="3602037"/>
          </a:xfrm>
          <a:prstGeom prst="rect">
            <a:avLst/>
          </a:prstGeom>
          <a:noFill/>
          <a:ln w="12700">
            <a:solidFill>
              <a:prstClr val="black"/>
            </a:solidFill>
          </a:ln>
        </p:spPr>
        <p:txBody>
          <a:bodyPr vert="horz" lIns="96654" tIns="48327" rIns="96654" bIns="48327"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54" tIns="48327" rIns="96654"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4" tIns="48327" rIns="96654"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4" tIns="48327" rIns="96654" bIns="48327" rtlCol="0" anchor="b"/>
          <a:lstStyle>
            <a:lvl1pPr algn="r">
              <a:defRPr sz="12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0286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273034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89911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70025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13</a:t>
            </a:fld>
            <a:endParaRPr lang="en-US"/>
          </a:p>
        </p:txBody>
      </p:sp>
    </p:spTree>
    <p:extLst>
      <p:ext uri="{BB962C8B-B14F-4D97-AF65-F5344CB8AC3E}">
        <p14:creationId xmlns:p14="http://schemas.microsoft.com/office/powerpoint/2010/main" val="313278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45406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0BA4140-EEC5-4F43-B4C7-0B2D15FA055E}" type="slidenum">
              <a:rPr lang="en-US" sz="1200">
                <a:solidFill>
                  <a:prstClr val="black"/>
                </a:solidFill>
                <a:latin typeface="Arial" pitchFamily="34" charset="0"/>
                <a:cs typeface="Arial" pitchFamily="34" charset="0"/>
              </a:rPr>
              <a:pPr eaLnBrk="0" fontAlgn="base" hangingPunct="0">
                <a:spcBef>
                  <a:spcPct val="0"/>
                </a:spcBef>
                <a:spcAft>
                  <a:spcPct val="0"/>
                </a:spcAft>
              </a:pPr>
              <a:t>15</a:t>
            </a:fld>
            <a:endParaRPr lang="en-US" sz="1200" dirty="0">
              <a:solidFill>
                <a:prstClr val="black"/>
              </a:solidFill>
              <a:latin typeface="Arial" pitchFamily="34" charset="0"/>
              <a:cs typeface="Arial" pitchFamily="34" charset="0"/>
            </a:endParaRPr>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2271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16</a:t>
            </a:fld>
            <a:endParaRPr lang="en-US"/>
          </a:p>
        </p:txBody>
      </p:sp>
    </p:spTree>
    <p:extLst>
      <p:ext uri="{BB962C8B-B14F-4D97-AF65-F5344CB8AC3E}">
        <p14:creationId xmlns:p14="http://schemas.microsoft.com/office/powerpoint/2010/main" val="1578770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17</a:t>
            </a:fld>
            <a:endParaRPr lang="en-US"/>
          </a:p>
        </p:txBody>
      </p:sp>
    </p:spTree>
    <p:extLst>
      <p:ext uri="{BB962C8B-B14F-4D97-AF65-F5344CB8AC3E}">
        <p14:creationId xmlns:p14="http://schemas.microsoft.com/office/powerpoint/2010/main" val="337640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While the global object appearance may undergo significant variation inside a category, the appearance and spatial relationship of local parts can often still give important cues. This provides a strong motivation for using part-based models</a:t>
            </a:r>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18</a:t>
            </a:fld>
            <a:endParaRPr lang="en-US"/>
          </a:p>
        </p:txBody>
      </p:sp>
    </p:spTree>
    <p:extLst>
      <p:ext uri="{BB962C8B-B14F-4D97-AF65-F5344CB8AC3E}">
        <p14:creationId xmlns:p14="http://schemas.microsoft.com/office/powerpoint/2010/main" val="1760239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247FC438-8D47-4CCE-A465-006950B28B5F}" type="slidenum">
              <a:rPr lang="en-US">
                <a:solidFill>
                  <a:srgbClr val="000000"/>
                </a:solidFill>
              </a:rPr>
              <a:pPr/>
              <a:t>20</a:t>
            </a:fld>
            <a:endParaRPr lang="en-US">
              <a:solidFill>
                <a:srgbClr val="000000"/>
              </a:solidFill>
            </a:endParaRPr>
          </a:p>
        </p:txBody>
      </p:sp>
      <p:sp>
        <p:nvSpPr>
          <p:cNvPr id="143363" name="Slide Image Placeholder 1"/>
          <p:cNvSpPr>
            <a:spLocks noGrp="1" noRot="1" noChangeAspect="1" noTextEdit="1"/>
          </p:cNvSpPr>
          <p:nvPr>
            <p:ph type="sldImg"/>
          </p:nvPr>
        </p:nvSpPr>
        <p:spPr>
          <a:xfrm>
            <a:off x="1255713" y="717550"/>
            <a:ext cx="4803775" cy="3602038"/>
          </a:xfrm>
          <a:ln/>
        </p:spPr>
      </p:sp>
      <p:sp>
        <p:nvSpPr>
          <p:cNvPr id="143364" name="Notes Placeholder 2"/>
          <p:cNvSpPr>
            <a:spLocks noGrp="1"/>
          </p:cNvSpPr>
          <p:nvPr>
            <p:ph type="body" idx="1"/>
          </p:nvPr>
        </p:nvSpPr>
        <p:spPr>
          <a:xfrm>
            <a:off x="975361" y="4560571"/>
            <a:ext cx="5364480" cy="4322207"/>
          </a:xfrm>
          <a:noFill/>
          <a:ln/>
        </p:spPr>
        <p:txBody>
          <a:bodyPr lIns="98180" tIns="49090" rIns="98180" bIns="49090"/>
          <a:lstStyle/>
          <a:p>
            <a:pPr eaLnBrk="1" hangingPunct="1"/>
            <a:endParaRPr lang="en-US" smtClean="0"/>
          </a:p>
        </p:txBody>
      </p:sp>
      <p:sp>
        <p:nvSpPr>
          <p:cNvPr id="143365" name="Slide Number Placeholder 3"/>
          <p:cNvSpPr txBox="1">
            <a:spLocks noGrp="1"/>
          </p:cNvSpPr>
          <p:nvPr/>
        </p:nvSpPr>
        <p:spPr bwMode="auto">
          <a:xfrm>
            <a:off x="4146975" y="9121140"/>
            <a:ext cx="3168226" cy="480060"/>
          </a:xfrm>
          <a:prstGeom prst="rect">
            <a:avLst/>
          </a:prstGeom>
          <a:noFill/>
          <a:ln w="12700" cap="sq">
            <a:noFill/>
            <a:miter lim="800000"/>
            <a:headEnd type="none" w="sm" len="sm"/>
            <a:tailEnd type="none" w="sm" len="sm"/>
          </a:ln>
        </p:spPr>
        <p:txBody>
          <a:bodyPr lIns="98180" tIns="49090" rIns="98180" bIns="49090" anchor="b"/>
          <a:lstStyle/>
          <a:p>
            <a:pPr algn="r" defTabSz="979965" eaLnBrk="0" fontAlgn="base" hangingPunct="0">
              <a:spcBef>
                <a:spcPct val="0"/>
              </a:spcBef>
              <a:spcAft>
                <a:spcPct val="0"/>
              </a:spcAft>
            </a:pPr>
            <a:fld id="{58E54CD3-AF1C-4703-9606-94839C7D12EE}" type="slidenum">
              <a:rPr lang="de-CH" sz="1200">
                <a:solidFill>
                  <a:srgbClr val="000000"/>
                </a:solidFill>
                <a:latin typeface="Times New Roman" pitchFamily="18" charset="0"/>
              </a:rPr>
              <a:pPr algn="r" defTabSz="979965" eaLnBrk="0" fontAlgn="base" hangingPunct="0">
                <a:spcBef>
                  <a:spcPct val="0"/>
                </a:spcBef>
                <a:spcAft>
                  <a:spcPct val="0"/>
                </a:spcAft>
              </a:pPr>
              <a:t>20</a:t>
            </a:fld>
            <a:endParaRPr lang="de-CH" sz="1200">
              <a:solidFill>
                <a:srgbClr val="000000"/>
              </a:solidFill>
              <a:latin typeface="Times New Roman" pitchFamily="18" charset="0"/>
            </a:endParaRPr>
          </a:p>
        </p:txBody>
      </p:sp>
    </p:spTree>
    <p:extLst>
      <p:ext uri="{BB962C8B-B14F-4D97-AF65-F5344CB8AC3E}">
        <p14:creationId xmlns:p14="http://schemas.microsoft.com/office/powerpoint/2010/main" val="239483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487156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21</a:t>
            </a:fld>
            <a:endParaRPr lang="en-US"/>
          </a:p>
        </p:txBody>
      </p:sp>
    </p:spTree>
    <p:extLst>
      <p:ext uri="{BB962C8B-B14F-4D97-AF65-F5344CB8AC3E}">
        <p14:creationId xmlns:p14="http://schemas.microsoft.com/office/powerpoint/2010/main" val="2871831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22</a:t>
            </a:fld>
            <a:endParaRPr lang="en-US"/>
          </a:p>
        </p:txBody>
      </p:sp>
    </p:spTree>
    <p:extLst>
      <p:ext uri="{BB962C8B-B14F-4D97-AF65-F5344CB8AC3E}">
        <p14:creationId xmlns:p14="http://schemas.microsoft.com/office/powerpoint/2010/main" val="1067763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23</a:t>
            </a:fld>
            <a:endParaRPr lang="en-US"/>
          </a:p>
        </p:txBody>
      </p:sp>
    </p:spTree>
    <p:extLst>
      <p:ext uri="{BB962C8B-B14F-4D97-AF65-F5344CB8AC3E}">
        <p14:creationId xmlns:p14="http://schemas.microsoft.com/office/powerpoint/2010/main" val="2903696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24</a:t>
            </a:fld>
            <a:endParaRPr lang="en-US"/>
          </a:p>
        </p:txBody>
      </p:sp>
    </p:spTree>
    <p:extLst>
      <p:ext uri="{BB962C8B-B14F-4D97-AF65-F5344CB8AC3E}">
        <p14:creationId xmlns:p14="http://schemas.microsoft.com/office/powerpoint/2010/main" val="126783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25</a:t>
            </a:fld>
            <a:endParaRPr lang="en-US"/>
          </a:p>
        </p:txBody>
      </p:sp>
    </p:spTree>
    <p:extLst>
      <p:ext uri="{BB962C8B-B14F-4D97-AF65-F5344CB8AC3E}">
        <p14:creationId xmlns:p14="http://schemas.microsoft.com/office/powerpoint/2010/main" val="1718501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26</a:t>
            </a:fld>
            <a:endParaRPr lang="en-US"/>
          </a:p>
        </p:txBody>
      </p:sp>
    </p:spTree>
    <p:extLst>
      <p:ext uri="{BB962C8B-B14F-4D97-AF65-F5344CB8AC3E}">
        <p14:creationId xmlns:p14="http://schemas.microsoft.com/office/powerpoint/2010/main" val="628780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28</a:t>
            </a:fld>
            <a:endParaRPr lang="en-US"/>
          </a:p>
        </p:txBody>
      </p:sp>
    </p:spTree>
    <p:extLst>
      <p:ext uri="{BB962C8B-B14F-4D97-AF65-F5344CB8AC3E}">
        <p14:creationId xmlns:p14="http://schemas.microsoft.com/office/powerpoint/2010/main" val="299614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46940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F472F3FD-1C59-42E6-ACDE-13A360951057}" type="slidenum">
              <a:rPr lang="en-US">
                <a:solidFill>
                  <a:srgbClr val="000000"/>
                </a:solidFill>
                <a:latin typeface="Arial" pitchFamily="34" charset="0"/>
              </a:rPr>
              <a:pPr eaLnBrk="0" fontAlgn="base" hangingPunct="0">
                <a:spcBef>
                  <a:spcPct val="0"/>
                </a:spcBef>
                <a:spcAft>
                  <a:spcPct val="0"/>
                </a:spcAft>
              </a:pPr>
              <a:t>30</a:t>
            </a:fld>
            <a:endParaRPr lang="en-US">
              <a:solidFill>
                <a:srgbClr val="000000"/>
              </a:solidFill>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75361" y="4560570"/>
            <a:ext cx="5364480" cy="4320540"/>
          </a:xfrm>
          <a:noFill/>
          <a:ln/>
        </p:spPr>
        <p:txBody>
          <a:bodyPr/>
          <a:lstStyle/>
          <a:p>
            <a:r>
              <a:rPr lang="en-US" sz="1200" b="0" i="0" u="none" strike="noStrike" kern="1200" baseline="0" dirty="0" smtClean="0">
                <a:solidFill>
                  <a:schemeClr val="tx1"/>
                </a:solidFill>
                <a:latin typeface="+mn-lt"/>
                <a:ea typeface="+mn-ea"/>
                <a:cs typeface="+mn-cs"/>
              </a:rPr>
              <a:t>the optimal partial matching </a:t>
            </a:r>
            <a:r>
              <a:rPr lang="en-US" sz="1200" b="0" i="1" u="none" strike="noStrike" kern="1200" baseline="0" dirty="0" smtClean="0">
                <a:solidFill>
                  <a:schemeClr val="tx1"/>
                </a:solidFill>
                <a:latin typeface="+mn-lt"/>
                <a:ea typeface="+mn-ea"/>
                <a:cs typeface="+mn-cs"/>
              </a:rPr>
              <a:t>π </a:t>
            </a:r>
            <a:r>
              <a:rPr lang="en-US" sz="1200" b="0" i="0" u="none" strike="noStrike" kern="1200" baseline="0" dirty="0" smtClean="0">
                <a:solidFill>
                  <a:schemeClr val="tx1"/>
                </a:solidFill>
                <a:latin typeface="+mn-lt"/>
                <a:ea typeface="+mn-ea"/>
                <a:cs typeface="+mn-cs"/>
              </a:rPr>
              <a:t>∗ pairs each point in </a:t>
            </a:r>
            <a:r>
              <a:rPr lang="en-US" sz="1200" b="1" i="0" u="none" strike="noStrike" kern="1200" baseline="0" dirty="0" smtClean="0">
                <a:solidFill>
                  <a:schemeClr val="tx1"/>
                </a:solidFill>
                <a:latin typeface="+mn-lt"/>
                <a:ea typeface="+mn-ea"/>
                <a:cs typeface="+mn-cs"/>
              </a:rPr>
              <a:t>X </a:t>
            </a:r>
            <a:r>
              <a:rPr lang="en-US" sz="1200" b="0" i="0" u="none" strike="noStrike" kern="1200" baseline="0" dirty="0" smtClean="0">
                <a:solidFill>
                  <a:schemeClr val="tx1"/>
                </a:solidFill>
                <a:latin typeface="+mn-lt"/>
                <a:ea typeface="+mn-ea"/>
                <a:cs typeface="+mn-cs"/>
              </a:rPr>
              <a:t>to some unique point in </a:t>
            </a:r>
            <a:r>
              <a:rPr lang="en-US" sz="1200" b="1" i="0" u="none" strike="noStrike" kern="1200" baseline="0" dirty="0" smtClean="0">
                <a:solidFill>
                  <a:schemeClr val="tx1"/>
                </a:solidFill>
                <a:latin typeface="+mn-lt"/>
                <a:ea typeface="+mn-ea"/>
                <a:cs typeface="+mn-cs"/>
              </a:rPr>
              <a:t>Y </a:t>
            </a:r>
            <a:r>
              <a:rPr lang="en-US" sz="1200" b="0" i="0" u="none" strike="noStrike" kern="1200" baseline="0" dirty="0" smtClean="0">
                <a:solidFill>
                  <a:schemeClr val="tx1"/>
                </a:solidFill>
                <a:latin typeface="+mn-lt"/>
                <a:ea typeface="+mn-ea"/>
                <a:cs typeface="+mn-cs"/>
              </a:rPr>
              <a:t>such that the total distance between matched points is minimized</a:t>
            </a:r>
          </a:p>
          <a:p>
            <a:endParaRPr lang="en-US" dirty="0" smtClean="0"/>
          </a:p>
          <a:p>
            <a:r>
              <a:rPr lang="en-US" sz="1200" b="0" i="0" u="none" strike="noStrike" kern="1200" baseline="0" dirty="0" smtClean="0">
                <a:solidFill>
                  <a:schemeClr val="tx1"/>
                </a:solidFill>
                <a:latin typeface="+mn-lt"/>
                <a:ea typeface="+mn-ea"/>
                <a:cs typeface="+mn-cs"/>
              </a:rPr>
              <a:t>For sets with </a:t>
            </a:r>
            <a:r>
              <a:rPr lang="en-US" sz="1200" b="0" i="1" u="none" strike="noStrike" kern="1200" baseline="0" dirty="0" smtClean="0">
                <a:solidFill>
                  <a:schemeClr val="tx1"/>
                </a:solidFill>
                <a:latin typeface="+mn-lt"/>
                <a:ea typeface="+mn-ea"/>
                <a:cs typeface="+mn-cs"/>
              </a:rPr>
              <a:t>m </a:t>
            </a:r>
            <a:r>
              <a:rPr lang="en-US" sz="1200" b="0" i="0" u="none" strike="noStrike" kern="1200" baseline="0" dirty="0" smtClean="0">
                <a:solidFill>
                  <a:schemeClr val="tx1"/>
                </a:solidFill>
                <a:latin typeface="+mn-lt"/>
                <a:ea typeface="+mn-ea"/>
                <a:cs typeface="+mn-cs"/>
              </a:rPr>
              <a:t>features, the Hungarian algorithm computes the optimal match in </a:t>
            </a:r>
            <a:r>
              <a:rPr lang="en-US" sz="1200" b="0" i="1" u="none" strike="noStrike" kern="1200" baseline="0" dirty="0" smtClean="0">
                <a:solidFill>
                  <a:schemeClr val="tx1"/>
                </a:solidFill>
                <a:latin typeface="+mn-lt"/>
                <a:ea typeface="+mn-ea"/>
                <a:cs typeface="+mn-cs"/>
              </a:rPr>
              <a:t>O(m</a:t>
            </a:r>
            <a:r>
              <a:rPr lang="en-US" sz="1200" b="0" i="0" u="none" strike="noStrike" kern="1200" baseline="0" dirty="0" smtClean="0">
                <a:solidFill>
                  <a:schemeClr val="tx1"/>
                </a:solidFill>
                <a:latin typeface="+mn-lt"/>
                <a:ea typeface="+mn-ea"/>
                <a:cs typeface="+mn-cs"/>
              </a:rPr>
              <a:t>3</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which severely limits the practicality of large input sizes</a:t>
            </a:r>
            <a:endParaRPr lang="en-US" dirty="0" smtClean="0"/>
          </a:p>
        </p:txBody>
      </p:sp>
    </p:spTree>
    <p:extLst>
      <p:ext uri="{BB962C8B-B14F-4D97-AF65-F5344CB8AC3E}">
        <p14:creationId xmlns:p14="http://schemas.microsoft.com/office/powerpoint/2010/main" val="3719995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sz="1200" b="0" i="0" u="none" strike="noStrike" kern="1200" baseline="0" dirty="0" smtClean="0">
                <a:solidFill>
                  <a:schemeClr val="tx1"/>
                </a:solidFill>
                <a:latin typeface="+mn-lt"/>
                <a:ea typeface="+mn-ea"/>
                <a:cs typeface="+mn-cs"/>
              </a:rPr>
              <a:t>The key is that the pyramid makes it possible to extract a matching score without computing distances between any of the points in the input sets—the size of the bin that two points share indicates the farthest distance they could be from one another.</a:t>
            </a:r>
            <a:endParaRPr lang="en-US" dirty="0" smtClean="0"/>
          </a:p>
        </p:txBody>
      </p:sp>
      <p:sp>
        <p:nvSpPr>
          <p:cNvPr id="154628" name="Slide Number Placeholder 3"/>
          <p:cNvSpPr>
            <a:spLocks noGrp="1"/>
          </p:cNvSpPr>
          <p:nvPr>
            <p:ph type="sldNum" sz="quarter" idx="5"/>
          </p:nvPr>
        </p:nvSpPr>
        <p:spPr>
          <a:noFill/>
        </p:spPr>
        <p:txBody>
          <a:bodyPr/>
          <a:lstStyle/>
          <a:p>
            <a:pPr eaLnBrk="0" fontAlgn="base" hangingPunct="0">
              <a:spcBef>
                <a:spcPct val="0"/>
              </a:spcBef>
              <a:spcAft>
                <a:spcPct val="0"/>
              </a:spcAft>
            </a:pPr>
            <a:fld id="{8CF4CCCB-5121-4CE3-AFBD-32EBF6FEBE24}" type="slidenum">
              <a:rPr lang="en-US">
                <a:solidFill>
                  <a:prstClr val="black"/>
                </a:solidFill>
                <a:latin typeface="Arial" pitchFamily="34" charset="0"/>
              </a:rPr>
              <a:pPr eaLnBrk="0" fontAlgn="base" hangingPunct="0">
                <a:spcBef>
                  <a:spcPct val="0"/>
                </a:spcBef>
                <a:spcAft>
                  <a:spcPct val="0"/>
                </a:spcAft>
              </a:pPr>
              <a:t>31</a:t>
            </a:fld>
            <a:endParaRPr lang="en-US">
              <a:solidFill>
                <a:prstClr val="black"/>
              </a:solidFill>
              <a:latin typeface="Arial" pitchFamily="34" charset="0"/>
            </a:endParaRPr>
          </a:p>
        </p:txBody>
      </p:sp>
    </p:spTree>
    <p:extLst>
      <p:ext uri="{BB962C8B-B14F-4D97-AF65-F5344CB8AC3E}">
        <p14:creationId xmlns:p14="http://schemas.microsoft.com/office/powerpoint/2010/main" val="384195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674819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dirty="0" smtClean="0"/>
          </a:p>
        </p:txBody>
      </p:sp>
      <p:sp>
        <p:nvSpPr>
          <p:cNvPr id="155652" name="Slide Number Placeholder 3"/>
          <p:cNvSpPr>
            <a:spLocks noGrp="1"/>
          </p:cNvSpPr>
          <p:nvPr>
            <p:ph type="sldNum" sz="quarter" idx="5"/>
          </p:nvPr>
        </p:nvSpPr>
        <p:spPr>
          <a:noFill/>
        </p:spPr>
        <p:txBody>
          <a:bodyPr/>
          <a:lstStyle/>
          <a:p>
            <a:pPr eaLnBrk="0" fontAlgn="base" hangingPunct="0">
              <a:spcBef>
                <a:spcPct val="0"/>
              </a:spcBef>
              <a:spcAft>
                <a:spcPct val="0"/>
              </a:spcAft>
            </a:pPr>
            <a:fld id="{113CC1A1-3456-4F29-B1FC-C892E7CA8ECC}" type="slidenum">
              <a:rPr lang="en-US">
                <a:solidFill>
                  <a:prstClr val="black"/>
                </a:solidFill>
                <a:latin typeface="Arial" pitchFamily="34" charset="0"/>
              </a:rPr>
              <a:pPr eaLnBrk="0" fontAlgn="base" hangingPunct="0">
                <a:spcBef>
                  <a:spcPct val="0"/>
                </a:spcBef>
                <a:spcAft>
                  <a:spcPct val="0"/>
                </a:spcAft>
              </a:pPr>
              <a:t>32</a:t>
            </a:fld>
            <a:endParaRPr lang="en-US">
              <a:solidFill>
                <a:prstClr val="black"/>
              </a:solidFill>
              <a:latin typeface="Arial" pitchFamily="34" charset="0"/>
            </a:endParaRPr>
          </a:p>
        </p:txBody>
      </p:sp>
    </p:spTree>
    <p:extLst>
      <p:ext uri="{BB962C8B-B14F-4D97-AF65-F5344CB8AC3E}">
        <p14:creationId xmlns:p14="http://schemas.microsoft.com/office/powerpoint/2010/main" val="770811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D78B466B-44B2-4DA3-99E4-4B974D7C868C}" type="slidenum">
              <a:rPr lang="en-US">
                <a:solidFill>
                  <a:srgbClr val="000000"/>
                </a:solidFill>
                <a:latin typeface="Arial" pitchFamily="34" charset="0"/>
              </a:rPr>
              <a:pPr eaLnBrk="0" fontAlgn="base" hangingPunct="0">
                <a:spcBef>
                  <a:spcPct val="0"/>
                </a:spcBef>
                <a:spcAft>
                  <a:spcPct val="0"/>
                </a:spcAft>
              </a:pPr>
              <a:t>33</a:t>
            </a:fld>
            <a:endParaRPr lang="en-US">
              <a:solidFill>
                <a:srgbClr val="000000"/>
              </a:solidFill>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75361" y="4560570"/>
            <a:ext cx="5364480" cy="4320540"/>
          </a:xfrm>
          <a:noFill/>
          <a:ln/>
        </p:spPr>
        <p:txBody>
          <a:bodyPr/>
          <a:lstStyle/>
          <a:p>
            <a:r>
              <a:rPr lang="en-US" sz="1200" b="0" i="0" u="none" strike="noStrike" kern="1200" baseline="0" dirty="0" smtClean="0">
                <a:solidFill>
                  <a:schemeClr val="tx1"/>
                </a:solidFill>
                <a:latin typeface="+mn-lt"/>
                <a:ea typeface="+mn-ea"/>
                <a:cs typeface="+mn-cs"/>
              </a:rPr>
              <a:t>similarity between vectors at a finer resolution—where features are more distinct—is rewarded more heavily than similarity between vectors at a coarser level</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dirty="0" smtClean="0">
                <a:solidFill>
                  <a:srgbClr val="000000"/>
                </a:solidFill>
              </a:rPr>
              <a:t>Normalize these kernel values to avoid favoring large sets</a:t>
            </a:r>
            <a:endParaRPr lang="en-US" dirty="0" smtClean="0"/>
          </a:p>
        </p:txBody>
      </p:sp>
    </p:spTree>
    <p:extLst>
      <p:ext uri="{BB962C8B-B14F-4D97-AF65-F5344CB8AC3E}">
        <p14:creationId xmlns:p14="http://schemas.microsoft.com/office/powerpoint/2010/main" val="2363961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80E4B13F-30CA-4F0C-BCD7-1EEA760EF521}" type="slidenum">
              <a:rPr lang="en-US" b="1">
                <a:solidFill>
                  <a:srgbClr val="000000"/>
                </a:solidFill>
                <a:latin typeface="Times New Roman" pitchFamily="18" charset="0"/>
                <a:cs typeface="Arial" pitchFamily="34" charset="0"/>
              </a:rPr>
              <a:pPr eaLnBrk="0" fontAlgn="base" hangingPunct="0">
                <a:spcBef>
                  <a:spcPct val="0"/>
                </a:spcBef>
                <a:spcAft>
                  <a:spcPct val="0"/>
                </a:spcAft>
              </a:pPr>
              <a:t>34</a:t>
            </a:fld>
            <a:endParaRPr lang="en-US" b="1">
              <a:solidFill>
                <a:srgbClr val="000000"/>
              </a:solidFill>
              <a:latin typeface="Times New Roman" pitchFamily="18" charset="0"/>
              <a:cs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75361" y="4560570"/>
            <a:ext cx="5364480" cy="4320540"/>
          </a:xfrm>
          <a:noFill/>
          <a:ln/>
        </p:spPr>
        <p:txBody>
          <a:bodyPr/>
          <a:lstStyle/>
          <a:p>
            <a:endParaRPr lang="en-US" dirty="0" smtClean="0"/>
          </a:p>
        </p:txBody>
      </p:sp>
    </p:spTree>
    <p:extLst>
      <p:ext uri="{BB962C8B-B14F-4D97-AF65-F5344CB8AC3E}">
        <p14:creationId xmlns:p14="http://schemas.microsoft.com/office/powerpoint/2010/main" val="818055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722934FE-1606-41DE-A2BD-9211A6787C00}" type="slidenum">
              <a:rPr lang="en-US">
                <a:solidFill>
                  <a:srgbClr val="000000"/>
                </a:solidFill>
              </a:rPr>
              <a:pPr/>
              <a:t>35</a:t>
            </a:fld>
            <a:endParaRPr lang="en-US">
              <a:solidFill>
                <a:srgbClr val="000000"/>
              </a:solidFill>
            </a:endParaRPr>
          </a:p>
        </p:txBody>
      </p:sp>
      <p:sp>
        <p:nvSpPr>
          <p:cNvPr id="158723"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977055" y="4560570"/>
            <a:ext cx="5361093" cy="4320540"/>
          </a:xfrm>
          <a:ln/>
        </p:spPr>
        <p:txBody>
          <a:bodyPr/>
          <a:lstStyle/>
          <a:p>
            <a:r>
              <a:rPr lang="en-US" sz="1200" b="0" i="0" u="none" strike="noStrike" kern="1200" baseline="0" dirty="0" smtClean="0">
                <a:solidFill>
                  <a:schemeClr val="tx1"/>
                </a:solidFill>
                <a:latin typeface="+mn-lt"/>
                <a:ea typeface="+mn-ea"/>
                <a:cs typeface="+mn-cs"/>
              </a:rPr>
              <a:t>can be used within a number of existing kernel-based machine learning methods, including SVMs.</a:t>
            </a:r>
            <a:endParaRPr lang="en-US" dirty="0" smtClean="0"/>
          </a:p>
        </p:txBody>
      </p:sp>
    </p:spTree>
    <p:extLst>
      <p:ext uri="{BB962C8B-B14F-4D97-AF65-F5344CB8AC3E}">
        <p14:creationId xmlns:p14="http://schemas.microsoft.com/office/powerpoint/2010/main" val="3541895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BAAC463C-66CD-4A8F-9112-B1842223BA44}" type="slidenum">
              <a:rPr lang="en-US">
                <a:solidFill>
                  <a:prstClr val="black"/>
                </a:solidFill>
              </a:rPr>
              <a:pPr/>
              <a:t>36</a:t>
            </a:fld>
            <a:endParaRPr lang="en-US">
              <a:solidFill>
                <a:prstClr val="black"/>
              </a:solidFill>
            </a:endParaRPr>
          </a:p>
        </p:txBody>
      </p:sp>
      <p:sp>
        <p:nvSpPr>
          <p:cNvPr id="15974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ln/>
        </p:spPr>
        <p:txBody>
          <a:bodyPr/>
          <a:lstStyle/>
          <a:p>
            <a:pPr>
              <a:defRPr/>
            </a:pPr>
            <a:endParaRPr lang="en-US" dirty="0" smtClean="0"/>
          </a:p>
        </p:txBody>
      </p:sp>
    </p:spTree>
    <p:extLst>
      <p:ext uri="{BB962C8B-B14F-4D97-AF65-F5344CB8AC3E}">
        <p14:creationId xmlns:p14="http://schemas.microsoft.com/office/powerpoint/2010/main" val="277843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313" indent="-302043">
              <a:defRPr>
                <a:solidFill>
                  <a:schemeClr val="tx1"/>
                </a:solidFill>
                <a:latin typeface="Arial" pitchFamily="34" charset="0"/>
              </a:defRPr>
            </a:lvl2pPr>
            <a:lvl3pPr marL="1208175" indent="-241635">
              <a:defRPr>
                <a:solidFill>
                  <a:schemeClr val="tx1"/>
                </a:solidFill>
                <a:latin typeface="Arial" pitchFamily="34" charset="0"/>
              </a:defRPr>
            </a:lvl3pPr>
            <a:lvl4pPr marL="1691445" indent="-241635">
              <a:defRPr>
                <a:solidFill>
                  <a:schemeClr val="tx1"/>
                </a:solidFill>
                <a:latin typeface="Arial" pitchFamily="34" charset="0"/>
              </a:defRPr>
            </a:lvl4pPr>
            <a:lvl5pPr marL="2174715" indent="-241635">
              <a:defRPr>
                <a:solidFill>
                  <a:schemeClr val="tx1"/>
                </a:solidFill>
                <a:latin typeface="Arial" pitchFamily="34" charset="0"/>
              </a:defRPr>
            </a:lvl5pPr>
            <a:lvl6pPr marL="2657985" indent="-241635" eaLnBrk="0" fontAlgn="base" hangingPunct="0">
              <a:spcBef>
                <a:spcPct val="0"/>
              </a:spcBef>
              <a:spcAft>
                <a:spcPct val="0"/>
              </a:spcAft>
              <a:defRPr>
                <a:solidFill>
                  <a:schemeClr val="tx1"/>
                </a:solidFill>
                <a:latin typeface="Arial" pitchFamily="34" charset="0"/>
              </a:defRPr>
            </a:lvl6pPr>
            <a:lvl7pPr marL="3141255" indent="-241635" eaLnBrk="0" fontAlgn="base" hangingPunct="0">
              <a:spcBef>
                <a:spcPct val="0"/>
              </a:spcBef>
              <a:spcAft>
                <a:spcPct val="0"/>
              </a:spcAft>
              <a:defRPr>
                <a:solidFill>
                  <a:schemeClr val="tx1"/>
                </a:solidFill>
                <a:latin typeface="Arial" pitchFamily="34" charset="0"/>
              </a:defRPr>
            </a:lvl7pPr>
            <a:lvl8pPr marL="3624525" indent="-241635" eaLnBrk="0" fontAlgn="base" hangingPunct="0">
              <a:spcBef>
                <a:spcPct val="0"/>
              </a:spcBef>
              <a:spcAft>
                <a:spcPct val="0"/>
              </a:spcAft>
              <a:defRPr>
                <a:solidFill>
                  <a:schemeClr val="tx1"/>
                </a:solidFill>
                <a:latin typeface="Arial" pitchFamily="34" charset="0"/>
              </a:defRPr>
            </a:lvl8pPr>
            <a:lvl9pPr marL="4107795" indent="-241635" eaLnBrk="0" fontAlgn="base" hangingPunct="0">
              <a:spcBef>
                <a:spcPct val="0"/>
              </a:spcBef>
              <a:spcAft>
                <a:spcPct val="0"/>
              </a:spcAft>
              <a:defRPr>
                <a:solidFill>
                  <a:schemeClr val="tx1"/>
                </a:solidFill>
                <a:latin typeface="Arial" pitchFamily="34" charset="0"/>
              </a:defRPr>
            </a:lvl9pPr>
          </a:lstStyle>
          <a:p>
            <a:fld id="{B471D606-F117-4BE7-B311-64B48C3E0B71}"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0790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38</a:t>
            </a:fld>
            <a:endParaRPr lang="en-US"/>
          </a:p>
        </p:txBody>
      </p:sp>
    </p:spTree>
    <p:extLst>
      <p:ext uri="{BB962C8B-B14F-4D97-AF65-F5344CB8AC3E}">
        <p14:creationId xmlns:p14="http://schemas.microsoft.com/office/powerpoint/2010/main" val="1552263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575409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704188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83467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238117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42</a:t>
            </a:fld>
            <a:endParaRPr lang="en-US"/>
          </a:p>
        </p:txBody>
      </p:sp>
    </p:spTree>
    <p:extLst>
      <p:ext uri="{BB962C8B-B14F-4D97-AF65-F5344CB8AC3E}">
        <p14:creationId xmlns:p14="http://schemas.microsoft.com/office/powerpoint/2010/main" val="1959925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part’s location only depends on a central reference part. Given this reference position, each part is treated independently of the others.</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Since each feature is treated independently from all others given the position of the object center, we can learn separate relative location distributions for each of them.</a:t>
            </a:r>
            <a:endParaRPr lang="en-US" dirty="0" smtClean="0"/>
          </a:p>
          <a:p>
            <a:endParaRPr lang="en-US" sz="1200" b="0" i="0" u="none" strike="noStrike" kern="1200" baseline="0" dirty="0" smtClean="0">
              <a:solidFill>
                <a:schemeClr val="tx1"/>
              </a:solidFill>
              <a:latin typeface="+mn-lt"/>
              <a:ea typeface="+mn-ea"/>
              <a:cs typeface="+mn-cs"/>
            </a:endParaRPr>
          </a:p>
        </p:txBody>
      </p:sp>
      <p:sp>
        <p:nvSpPr>
          <p:cNvPr id="5" name="Slide Number Placeholder 4"/>
          <p:cNvSpPr>
            <a:spLocks noGrp="1"/>
          </p:cNvSpPr>
          <p:nvPr>
            <p:ph type="sldNum" sz="quarter" idx="11"/>
          </p:nvPr>
        </p:nvSpPr>
        <p:spPr/>
        <p:txBody>
          <a:bodyPr/>
          <a:lstStyle/>
          <a:p>
            <a:fld id="{BE8CF1FF-1A43-4883-ACD0-FBA6EBC737C6}" type="slidenum">
              <a:rPr lang="en-US" smtClean="0"/>
              <a:pPr/>
              <a:t>43</a:t>
            </a:fld>
            <a:endParaRPr lang="en-US"/>
          </a:p>
        </p:txBody>
      </p:sp>
    </p:spTree>
    <p:extLst>
      <p:ext uri="{BB962C8B-B14F-4D97-AF65-F5344CB8AC3E}">
        <p14:creationId xmlns:p14="http://schemas.microsoft.com/office/powerpoint/2010/main" val="3605017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100">
                <a:solidFill>
                  <a:prstClr val="black"/>
                </a:solidFill>
                <a:latin typeface="Arial" pitchFamily="34" charset="0"/>
                <a:cs typeface="Arial" pitchFamily="34" charset="0"/>
              </a:rPr>
              <a:pPr eaLnBrk="0" fontAlgn="base" hangingPunct="0">
                <a:spcBef>
                  <a:spcPct val="0"/>
                </a:spcBef>
                <a:spcAft>
                  <a:spcPct val="0"/>
                </a:spcAft>
              </a:pPr>
              <a:t>44</a:t>
            </a:fld>
            <a:endParaRPr lang="en-US" sz="11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31502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100">
                <a:solidFill>
                  <a:prstClr val="black"/>
                </a:solidFill>
                <a:latin typeface="Arial" pitchFamily="34" charset="0"/>
                <a:cs typeface="Arial" pitchFamily="34" charset="0"/>
              </a:rPr>
              <a:pPr eaLnBrk="0" fontAlgn="base" hangingPunct="0">
                <a:spcBef>
                  <a:spcPct val="0"/>
                </a:spcBef>
                <a:spcAft>
                  <a:spcPct val="0"/>
                </a:spcAft>
              </a:pPr>
              <a:t>45</a:t>
            </a:fld>
            <a:endParaRPr lang="en-US" sz="11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4471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100">
                <a:solidFill>
                  <a:prstClr val="black"/>
                </a:solidFill>
                <a:latin typeface="Arial" pitchFamily="34" charset="0"/>
                <a:cs typeface="Arial" pitchFamily="34" charset="0"/>
              </a:rPr>
              <a:pPr eaLnBrk="0" fontAlgn="base" hangingPunct="0">
                <a:spcBef>
                  <a:spcPct val="0"/>
                </a:spcBef>
                <a:spcAft>
                  <a:spcPct val="0"/>
                </a:spcAft>
              </a:pPr>
              <a:t>46</a:t>
            </a:fld>
            <a:endParaRPr lang="en-US" sz="11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432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100">
                <a:solidFill>
                  <a:prstClr val="black"/>
                </a:solidFill>
                <a:latin typeface="Arial" pitchFamily="34" charset="0"/>
                <a:cs typeface="Arial" pitchFamily="34" charset="0"/>
              </a:rPr>
              <a:pPr eaLnBrk="0" fontAlgn="base" hangingPunct="0">
                <a:spcBef>
                  <a:spcPct val="0"/>
                </a:spcBef>
                <a:spcAft>
                  <a:spcPct val="0"/>
                </a:spcAft>
              </a:pPr>
              <a:t>47</a:t>
            </a:fld>
            <a:endParaRPr lang="en-US" sz="11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95951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100">
                <a:solidFill>
                  <a:prstClr val="black"/>
                </a:solidFill>
                <a:latin typeface="Arial" pitchFamily="34" charset="0"/>
                <a:cs typeface="Arial" pitchFamily="34" charset="0"/>
              </a:rPr>
              <a:pPr eaLnBrk="0" fontAlgn="base" hangingPunct="0">
                <a:spcBef>
                  <a:spcPct val="0"/>
                </a:spcBef>
                <a:spcAft>
                  <a:spcPct val="0"/>
                </a:spcAft>
              </a:pPr>
              <a:t>48</a:t>
            </a:fld>
            <a:endParaRPr lang="en-US" sz="11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3585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100">
                <a:solidFill>
                  <a:prstClr val="black"/>
                </a:solidFill>
                <a:latin typeface="Arial" pitchFamily="34" charset="0"/>
                <a:cs typeface="Arial" pitchFamily="34" charset="0"/>
              </a:rPr>
              <a:pPr eaLnBrk="0" fontAlgn="base" hangingPunct="0">
                <a:spcBef>
                  <a:spcPct val="0"/>
                </a:spcBef>
                <a:spcAft>
                  <a:spcPct val="0"/>
                </a:spcAft>
              </a:pPr>
              <a:t>49</a:t>
            </a:fld>
            <a:endParaRPr lang="en-US" sz="11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22670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100">
                <a:solidFill>
                  <a:prstClr val="black"/>
                </a:solidFill>
                <a:latin typeface="Arial" pitchFamily="34" charset="0"/>
                <a:cs typeface="Arial" pitchFamily="34" charset="0"/>
              </a:rPr>
              <a:pPr eaLnBrk="0" fontAlgn="base" hangingPunct="0">
                <a:spcBef>
                  <a:spcPct val="0"/>
                </a:spcBef>
                <a:spcAft>
                  <a:spcPct val="0"/>
                </a:spcAft>
              </a:pPr>
              <a:t>50</a:t>
            </a:fld>
            <a:endParaRPr lang="en-US" sz="11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r>
              <a:rPr lang="en-US" dirty="0" smtClean="0"/>
              <a:t>we can refine the hypothesis by sampling all the image patches in its surroundings, not just those locations returned by the interest point detector. </a:t>
            </a:r>
            <a:endParaRPr lang="en-US" dirty="0"/>
          </a:p>
        </p:txBody>
      </p:sp>
    </p:spTree>
    <p:extLst>
      <p:ext uri="{BB962C8B-B14F-4D97-AF65-F5344CB8AC3E}">
        <p14:creationId xmlns:p14="http://schemas.microsoft.com/office/powerpoint/2010/main" val="4294006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72722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360925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303343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875740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690730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221425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1149531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590605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dirty="0" smtClean="0"/>
          </a:p>
        </p:txBody>
      </p:sp>
    </p:spTree>
    <p:extLst>
      <p:ext uri="{BB962C8B-B14F-4D97-AF65-F5344CB8AC3E}">
        <p14:creationId xmlns:p14="http://schemas.microsoft.com/office/powerpoint/2010/main" val="1855243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612">
              <a:defRPr/>
            </a:pPr>
            <a:fld id="{CECFF5F7-972E-417E-A828-6908276ED949}" type="slidenum">
              <a:rPr lang="en-US" sz="1300">
                <a:solidFill>
                  <a:prstClr val="black"/>
                </a:solidFill>
                <a:latin typeface="Calibri" panose="020F0502020204030204"/>
              </a:rPr>
              <a:pPr defTabSz="966612">
                <a:defRPr/>
              </a:pPr>
              <a:t>59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848584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612">
              <a:defRPr/>
            </a:pPr>
            <a:fld id="{CECFF5F7-972E-417E-A828-6908276ED949}" type="slidenum">
              <a:rPr lang="en-US" sz="1300">
                <a:solidFill>
                  <a:prstClr val="black"/>
                </a:solidFill>
                <a:latin typeface="Calibri" panose="020F0502020204030204"/>
              </a:rPr>
              <a:pPr defTabSz="966612">
                <a:defRPr/>
              </a:pPr>
              <a:t>60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40943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612">
              <a:defRPr/>
            </a:pPr>
            <a:fld id="{CECFF5F7-972E-417E-A828-6908276ED949}" type="slidenum">
              <a:rPr lang="en-US" sz="1300">
                <a:solidFill>
                  <a:prstClr val="black"/>
                </a:solidFill>
                <a:latin typeface="Calibri" panose="020F0502020204030204"/>
              </a:rPr>
              <a:pPr defTabSz="966612">
                <a:defRPr/>
              </a:pPr>
              <a:t>61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20364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610946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818676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CFF5F7-972E-417E-A828-6908276ED94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68879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1075339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06363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72241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9E4D2-6D63-2F4B-8B3F-4D0F4ED18D29}" type="datetime1">
              <a:rPr lang="en-US" smtClean="0"/>
              <a:pPr/>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A88335-1C76-A143-B4EA-F2E8C1134687}" type="datetime1">
              <a:rPr lang="en-US" smtClean="0"/>
              <a:pPr/>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746401-46E4-9D4A-AB2C-2272668953BA}"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2EE001-E7DD-134A-B28F-EB3543E7434F}" type="datetime1">
              <a:rPr lang="en-US" smtClean="0">
                <a:solidFill>
                  <a:prstClr val="black">
                    <a:tint val="75000"/>
                  </a:prstClr>
                </a:solidFill>
              </a:rPr>
              <a:pPr/>
              <a:t>5/30/17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10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66703-2FCE-BA45-BAD3-2361FBF3974B}" type="datetime1">
              <a:rPr lang="en-US" smtClean="0">
                <a:solidFill>
                  <a:prstClr val="black">
                    <a:tint val="75000"/>
                  </a:prstClr>
                </a:solidFill>
              </a:rPr>
              <a:pPr/>
              <a:t>5/30/17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004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79052-86FA-724D-887F-FF90FD6CA8AE}" type="datetime1">
              <a:rPr lang="en-US" smtClean="0">
                <a:solidFill>
                  <a:prstClr val="black">
                    <a:tint val="75000"/>
                  </a:prstClr>
                </a:solidFill>
              </a:rPr>
              <a:pPr/>
              <a:t>5/30/17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38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24E9D-D44F-3E46-B2CD-67FEF3D7F904}"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158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92EA5-F3DF-904D-9DCE-E171191BE69D}"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2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3E1F8-47E7-A144-BF8E-600249627313}"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6757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B43717-19F8-D148-AA30-81D71B756E28}"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276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0444F584-0E05-EA49-B6EA-DEB2258D4F60}"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3C3E35DC-4495-4266-9E86-D258BAB5D95D}"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287897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4A030A95-F50A-874D-B33A-646F723DE5DA}"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DFF970D-3EE0-4ED5-A054-D204EE4CFC6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761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12F2F7-038C-ED4B-96FF-B67642E108A6}" type="datetime1">
              <a:rPr lang="en-US" smtClean="0"/>
              <a:pPr/>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182A0FC7-154C-D848-BE6D-8B033A6001A3}"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5F341D6-F55A-4A54-BC75-E3C08BE9D5EA}"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46874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30EAD9F0-2595-3649-BEB0-F77377FA40F2}"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C9CBF183-D0DD-4DA9-8772-9EE5511C211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8447027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0CD93626-11F2-AA42-97BA-214D7EB29458}"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8104DA1C-9F2C-484D-9D5E-2FC32A3A3E17}"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249301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D8705A86-9A2A-0E41-A0C5-F355C8BF19DF}"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BE3148CD-FCAD-40B7-97EC-F8D39CF6E55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7239560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E67B90E2-5D71-3F49-802E-64E0FE07D903}"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C679D050-0C74-41E8-8605-B4A2775413D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9200029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FABFF1D3-D463-4048-8927-5313FC9944CE}"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25B1FE1E-57E7-4F6C-88FC-F125E09B741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781506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B76BA89A-F5D3-1C43-824A-DADFDAF8E419}"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8DC38747-533C-4FA4-BB54-F187D54F41B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29021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412E9B7-5380-0741-8F15-D5D0FEF11C75}"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5A18E52-887D-412A-999B-1F10EE6F7AB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3638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23BDD3E2-0843-1F49-83CB-CB35EA2AABB7}"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C4F1A40-A785-4D87-AA45-7C4E90A1ED5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76691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9045CD1-8DE8-FD4D-8AEE-1191EAEB8240}"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21D7B5-FB61-4DA0-8FFD-66F83DB7C0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1902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1353B6-1D68-F941-A914-62E7960E7B6B}"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FD7A69A-DCE5-1343-980A-37AA9CDE096F}"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6FB719-6AF0-41D5-A966-5674B55614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863299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CF12984-8EBF-7B48-A4BD-3F5BA180561C}"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1438F3-4C84-41B4-BDB6-EA4F4D86913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323244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AD51914-E526-BD47-B158-3BEE400C047B}"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91ACAE2-0CEA-4131-8908-8931E3E95A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892158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5BC9CCE-F782-CB4C-B707-09FD20A76211}"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284263-143E-418C-97ED-3DE2DBA0A9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1651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F599F7D-35A2-5142-B45C-DCCCC08D159B}"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10EC4E-5D57-4C6D-B1E0-A7099829EA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442288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FAD61D6-3AE0-CB4D-AB4C-5EE663F4C165}"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D35894-93A5-4F78-96AA-E46E9937F92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01462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74ED75D-4035-AD41-80A0-AFC16D872FDB}"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5D098C-067B-4E78-A20C-4549FAB0AA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59922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AFBECC-5EFF-AD40-A486-0A6D0D9B2656}"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7DCF9E-41BC-4B4B-B880-D0DBD8AA37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75295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C918A89-3680-384B-BEBF-61C1749D9B1D}"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FE8B1-9C24-44D9-B76E-D2681807B6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7814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9813364-5DE6-D741-AA42-58F99AE0DD59}"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CF3838-B690-42FC-AB19-9E2A1230186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623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EA6FC-14C6-DE46-815B-AF154C75EF7F}"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905A98-0482-0549-9BF5-EA93E6E0ED96}"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8714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3479E4-6B29-794F-9D99-272F8BE7397A}"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84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124C-6F42-024D-9610-DF7007772BD1}"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832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D2B03E-F2B1-5246-AA55-02D2E7B46E7B}"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1807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C6E5CE-52EA-D84B-8192-3C80CAD58277}" type="datetime1">
              <a:rPr lang="en-US" smtClean="0">
                <a:solidFill>
                  <a:prstClr val="black">
                    <a:tint val="75000"/>
                  </a:prstClr>
                </a:solidFill>
              </a:rPr>
              <a:pPr/>
              <a:t>5/30/17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663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44FCE7-0FE1-B94A-8A97-72B1F4F45C27}" type="datetime1">
              <a:rPr lang="en-US" smtClean="0">
                <a:solidFill>
                  <a:prstClr val="black">
                    <a:tint val="75000"/>
                  </a:prstClr>
                </a:solidFill>
              </a:rPr>
              <a:pPr/>
              <a:t>5/30/17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180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A34D3-CA3E-F349-884D-7E66C29C7EDA}" type="datetime1">
              <a:rPr lang="en-US" smtClean="0">
                <a:solidFill>
                  <a:prstClr val="black">
                    <a:tint val="75000"/>
                  </a:prstClr>
                </a:solidFill>
              </a:rPr>
              <a:pPr/>
              <a:t>5/30/17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134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25793-37EA-E442-8A36-C63B05FCDFC6}"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098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423A8-E637-0B4D-A075-0D833B0CD9FD}"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196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560D79-29D5-4A42-BDD9-9F7C4C7052B0}"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0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AA0B07-663B-1341-9D8A-36F44D3A81D1}"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4B643-ED29-7040-A7A8-BCE72B623378}"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3705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6987197-D154-BD44-BA50-CC7BACA96845}" type="datetime1">
              <a:rPr lang="en-US" smtClean="0"/>
              <a:pPr fontAlgn="base">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5AB535-354F-4CC5-A453-CAD4EE85213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160593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8B021FC-04FB-FB45-8280-8AD4C7E2B44B}" type="datetime1">
              <a:rPr lang="en-US" smtClean="0"/>
              <a:pPr fontAlgn="base">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182EDEB-0F4F-42B4-9FD2-53B0F51F3A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968987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C6EC719-41D8-FD45-897D-B706501B792F}" type="datetime1">
              <a:rPr lang="en-US" smtClean="0"/>
              <a:pPr fontAlgn="base">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EE9F72-17CE-4D6D-9214-00D956899C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511633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3BE864C-C398-C845-97D6-9C3B6D39607C}" type="datetime1">
              <a:rPr lang="en-US" smtClean="0"/>
              <a:pPr fontAlgn="base">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2BFE5E-57C7-49A4-8C59-A78402C2287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453375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3B4B58F-52ED-004B-9D1B-6C0787931A43}" type="datetime1">
              <a:rPr lang="en-US" smtClean="0"/>
              <a:pPr fontAlgn="base">
                <a:spcBef>
                  <a:spcPct val="0"/>
                </a:spcBef>
                <a:spcAft>
                  <a:spcPct val="0"/>
                </a:spcAft>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F4F99C-8DAC-4308-A2DC-DC6451895E8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75915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FE45B5F-4CAF-4E4E-84A1-CC527D405DA4}" type="datetime1">
              <a:rPr lang="en-US" smtClean="0"/>
              <a:pPr fontAlgn="base">
                <a:spcBef>
                  <a:spcPct val="0"/>
                </a:spcBef>
                <a:spcAft>
                  <a:spcPct val="0"/>
                </a:spcAft>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91E716-F43B-4641-8D33-E519F858C1C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388421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B56DE3A-FC64-E344-8279-C711C4316367}" type="datetime1">
              <a:rPr lang="en-US" smtClean="0"/>
              <a:pPr fontAlgn="base">
                <a:spcBef>
                  <a:spcPct val="0"/>
                </a:spcBef>
                <a:spcAft>
                  <a:spcPct val="0"/>
                </a:spcAft>
                <a:defRPr/>
              </a:pPr>
              <a:t>5/30/17</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7D1AFD-85CD-42FD-9060-B78594780B1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790769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A2829D5-CEDA-B743-BF48-265CE68E0845}" type="datetime1">
              <a:rPr lang="en-US" smtClean="0"/>
              <a:pPr fontAlgn="base">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247E8E-2E20-4201-A2DF-E148F158118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160449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67D76E4-A43C-3D49-8A24-2013B0F93914}" type="datetime1">
              <a:rPr lang="en-US" smtClean="0"/>
              <a:pPr fontAlgn="base">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46D40B7-656A-441D-B39C-32C2FD49D23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2435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87BF6F-9A04-684C-9ABC-0703FBD991DF}"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38EAFE9-E485-3B46-A7C8-263474BE992C}" type="datetime1">
              <a:rPr lang="en-US" smtClean="0"/>
              <a:pPr fontAlgn="base">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F3E096-691C-4588-87BC-73ED13DCAC2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167024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A3A5FFD-960B-1140-89FF-2FAF5AF45961}" type="datetime1">
              <a:rPr lang="en-US" smtClean="0"/>
              <a:pPr fontAlgn="base">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5469916-AF59-4F50-805B-2CE58A7BFB8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51982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DA4FFBE-AC8F-824B-815B-26905CFB498F}" type="datetime1">
              <a:rPr lang="en-US" smtClean="0"/>
              <a:pPr fontAlgn="base">
                <a:spcBef>
                  <a:spcPct val="0"/>
                </a:spcBef>
                <a:spcAft>
                  <a:spcPct val="0"/>
                </a:spcAft>
                <a:defRPr/>
              </a:pPr>
              <a:t>5/30/17</a:t>
            </a:fld>
            <a:endParaRPr lang="en-US"/>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A4DEB3-E5FE-4441-A81E-3B85AEC9112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669899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DD9A893-6D52-CF42-A4A0-A74A14F8A677}" type="datetime1">
              <a:rPr lang="en-US" smtClean="0"/>
              <a:pPr fontAlgn="base">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4DD2B8-280F-4AA1-B191-3CD9819980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349671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D03F0C7-1A28-824B-98E1-AD59D964E5B9}" type="datetime1">
              <a:rPr lang="en-US" smtClean="0"/>
              <a:pPr fontAlgn="base">
                <a:spcBef>
                  <a:spcPct val="0"/>
                </a:spcBef>
                <a:spcAft>
                  <a:spcPct val="0"/>
                </a:spcAft>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EF3EA5-4751-41B8-88B6-79DE484F6E4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3165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E10A720-38AC-714A-B033-51CBED0878D0}" type="datetime1">
              <a:rPr lang="en-US" smtClean="0"/>
              <a:pPr fontAlgn="base">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3246A47-B656-4ADC-B2CC-7D8A5CF396C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60103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BDE4EB2-BF39-584A-A46B-F36C7F99DE3F}" type="datetime1">
              <a:rPr lang="en-US" smtClean="0"/>
              <a:pPr fontAlgn="base">
                <a:spcBef>
                  <a:spcPct val="0"/>
                </a:spcBef>
                <a:spcAft>
                  <a:spcPct val="0"/>
                </a:spcAft>
                <a:defRPr/>
              </a:pPr>
              <a:t>5/30/17</a:t>
            </a:fld>
            <a:endParaRPr lang="en-US"/>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F4EA5F-CE62-4239-9387-80E57EBF88D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51070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AA42F1D2-EF39-6D43-90BF-011365B0981A}" type="datetime1">
              <a:rPr lang="en-US" smtClean="0"/>
              <a:pPr eaLnBrk="0" fontAlgn="base" hangingPunct="0">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1F67862-ECB0-469F-B25C-3D46B4872DC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0500930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28CD972-2148-C14A-B05C-63CC89BF5772}" type="datetime1">
              <a:rPr lang="en-US" smtClean="0"/>
              <a:pPr eaLnBrk="0" fontAlgn="base" hangingPunct="0">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92FC568-75C4-48E2-A05F-F4EB60DB60B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3177759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48DE16B-EB54-374E-9BD3-4CD425F162C1}" type="datetime1">
              <a:rPr lang="en-US" smtClean="0"/>
              <a:pPr eaLnBrk="0" fontAlgn="base" hangingPunct="0">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DE1E3DA-9351-4B49-B694-6B9B24673E57}"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60726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6B151-BDBC-7347-B67E-D1C142018F7D}" type="datetime1">
              <a:rPr lang="en-US" smtClean="0">
                <a:solidFill>
                  <a:prstClr val="black">
                    <a:tint val="75000"/>
                  </a:prstClr>
                </a:solidFill>
              </a:rPr>
              <a:pPr/>
              <a:t>5/30/17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12304D97-0D1A-F44C-8E71-13F487C54035}" type="datetime1">
              <a:rPr lang="en-US" smtClean="0"/>
              <a:pPr eaLnBrk="0" fontAlgn="base" hangingPunct="0">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9CA93EA-1D87-4958-8522-33607EFF8509}"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2527315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5D0BBDC-B0A7-6247-A83D-73901E3C1160}" type="datetime1">
              <a:rPr lang="en-US" smtClean="0"/>
              <a:pPr eaLnBrk="0" fontAlgn="base" hangingPunct="0">
                <a:spcBef>
                  <a:spcPct val="0"/>
                </a:spcBef>
                <a:spcAft>
                  <a:spcPct val="0"/>
                </a:spcAft>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62689F3-FE9F-44CC-9284-C2F07DC7585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9823848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28CA84CF-D1BA-DC45-93EF-BB9C5B1452BA}" type="datetime1">
              <a:rPr lang="en-US" smtClean="0"/>
              <a:pPr eaLnBrk="0" fontAlgn="base" hangingPunct="0">
                <a:spcBef>
                  <a:spcPct val="0"/>
                </a:spcBef>
                <a:spcAft>
                  <a:spcPct val="0"/>
                </a:spcAft>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6EA651B-8B0A-4117-B592-28097E7EC0D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5050495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1E7A4EA-6841-A847-B1D5-AC9D3251D74B}" type="datetime1">
              <a:rPr lang="en-US" smtClean="0"/>
              <a:pPr eaLnBrk="0" fontAlgn="base" hangingPunct="0">
                <a:spcBef>
                  <a:spcPct val="0"/>
                </a:spcBef>
                <a:spcAft>
                  <a:spcPct val="0"/>
                </a:spcAft>
                <a:defRPr/>
              </a:pPr>
              <a:t>5/30/17</a:t>
            </a:fld>
            <a:endParaRPr lang="en-US"/>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3105F71-5D4B-410F-A7B9-41E980689D8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854238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81631D3F-3765-F24D-84A5-6197EDAA5B90}" type="datetime1">
              <a:rPr lang="en-US" smtClean="0"/>
              <a:pPr eaLnBrk="0" fontAlgn="base" hangingPunct="0">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E573D84-1625-4CCD-AD63-42B635CE0C69}"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9328031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473552B-B637-1540-8994-12E786BA6720}" type="datetime1">
              <a:rPr lang="en-US" smtClean="0"/>
              <a:pPr eaLnBrk="0" fontAlgn="base" hangingPunct="0">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2DEDBBB-E98D-4769-8556-2C59C451004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1432987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DF87A0D-DCCE-D141-9AEB-2D069C592E36}" type="datetime1">
              <a:rPr lang="en-US" smtClean="0"/>
              <a:pPr eaLnBrk="0" fontAlgn="base" hangingPunct="0">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C24B8F0-B97B-4ADC-AA01-9DE0B205572E}"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7690950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82503B04-8F2F-0D44-8208-424A1135F19F}" type="datetime1">
              <a:rPr lang="en-US" smtClean="0"/>
              <a:pPr eaLnBrk="0" fontAlgn="base" hangingPunct="0">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33C775A-5D4A-46D3-B10F-CE0C1B0E4C2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4061245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EE75602-AE90-834D-A3AE-E69CC0355941}" type="datetime1">
              <a:rPr lang="en-US" smtClean="0"/>
              <a:pPr eaLnBrk="0" fontAlgn="base" hangingPunct="0">
                <a:spcBef>
                  <a:spcPct val="0"/>
                </a:spcBef>
                <a:spcAft>
                  <a:spcPct val="0"/>
                </a:spcAft>
                <a:defRPr/>
              </a:pPr>
              <a:t>5/30/17</a:t>
            </a:fld>
            <a:endParaRPr lang="en-US"/>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29CAD96-7251-4204-A254-BC5448265D16}"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3334346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D7DEBAC-5EAD-AA42-983B-1D3533444AB8}" type="datetime1">
              <a:rPr lang="en-US" smtClean="0"/>
              <a:pPr eaLnBrk="0" fontAlgn="base" hangingPunct="0">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C108D25-5759-419C-9865-C3DE6CDBEBC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217182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440E04-43A8-424C-A0FB-7D1B288FEA33}" type="datetime1">
              <a:rPr lang="en-US" smtClean="0">
                <a:solidFill>
                  <a:prstClr val="black">
                    <a:tint val="75000"/>
                  </a:prstClr>
                </a:solidFill>
              </a:rPr>
              <a:pPr/>
              <a:t>5/30/17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3D97322B-5AD6-9048-8B9C-4BE1F30F29E6}" type="datetime1">
              <a:rPr lang="en-US" smtClean="0"/>
              <a:pPr eaLnBrk="0" fontAlgn="base" hangingPunct="0">
                <a:spcBef>
                  <a:spcPct val="0"/>
                </a:spcBef>
                <a:spcAft>
                  <a:spcPct val="0"/>
                </a:spcAft>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095B794-16EA-4AC3-809E-6B295195CDD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7170250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E07714BF-BB9B-6544-8579-A0AFFDBB78A0}" type="datetime1">
              <a:rPr lang="en-US" smtClean="0"/>
              <a:pPr eaLnBrk="0" fontAlgn="base" hangingPunct="0">
                <a:spcBef>
                  <a:spcPct val="0"/>
                </a:spcBef>
                <a:spcAft>
                  <a:spcPct val="0"/>
                </a:spcAft>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50A73C4-EBB6-4380-B6C2-3A2D2147AB38}"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3506940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5D44A41-EE72-1742-9217-6C31B6FEF677}" type="datetime1">
              <a:rPr lang="en-US" smtClean="0"/>
              <a:pPr eaLnBrk="0" fontAlgn="base" hangingPunct="0">
                <a:spcBef>
                  <a:spcPct val="0"/>
                </a:spcBef>
                <a:spcAft>
                  <a:spcPct val="0"/>
                </a:spcAft>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E5D4E30-0ADF-416A-ABA6-3B01DE4CCBA5}"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06549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5C2F6C2-52F6-CE4D-8630-D7349F623DD7}" type="datetime1">
              <a:rPr lang="en-US" smtClean="0"/>
              <a:pPr eaLnBrk="0" fontAlgn="base" hangingPunct="0">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6347CDC-BD38-4E6A-AC9A-E877AC9A4E79}"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7413114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0246FA81-1BF8-964B-AA2F-5FB697DC54F9}" type="datetime1">
              <a:rPr lang="en-US" smtClean="0"/>
              <a:pPr eaLnBrk="0" fontAlgn="base" hangingPunct="0">
                <a:spcBef>
                  <a:spcPct val="0"/>
                </a:spcBef>
                <a:spcAft>
                  <a:spcPct val="0"/>
                </a:spcAft>
                <a:defRPr/>
              </a:pPr>
              <a:t>5/30/17</a:t>
            </a:fld>
            <a:endParaRPr lang="en-US"/>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EB4595E-9B45-496B-9913-C87FDAE8214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3544274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2357DFC9-C0CB-524A-B2DF-0E264723E952}" type="datetime1">
              <a:rPr lang="en-US" smtClean="0"/>
              <a:pPr eaLnBrk="0" fontAlgn="base" hangingPunct="0">
                <a:spcBef>
                  <a:spcPct val="0"/>
                </a:spcBef>
                <a:spcAft>
                  <a:spcPct val="0"/>
                </a:spcAft>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E27D93E-51FF-4EFE-A9DF-FF1358780A11}"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9935689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CB32F5F-A726-244D-8E38-6888F41D49FA}"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79F58-99FF-42A3-A736-440E45D1C1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7773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F6B81C3-76B4-D542-944D-F442CA23EEC3}"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0ADB8C-21C3-4DBF-A876-DEDAA3DC9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219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AD2680E-2589-C14B-882C-C5658403C76C}"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6AD56-2A01-4F3E-8E25-0570BA442B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507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B578C40-1995-AC4D-BFA0-372BD7B9AA24}" type="datetime1">
              <a:rPr lang="en-US" smtClean="0">
                <a:solidFill>
                  <a:srgbClr val="000000"/>
                </a:solidFill>
              </a:rPr>
              <a:pPr>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F0EC19-B0C6-4152-9902-493464B66E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54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31463-37DF-E74C-842F-58369D9E7963}" type="datetime1">
              <a:rPr lang="en-US" smtClean="0">
                <a:solidFill>
                  <a:prstClr val="black">
                    <a:tint val="75000"/>
                  </a:prstClr>
                </a:solidFill>
              </a:rPr>
              <a:pPr/>
              <a:t>5/30/17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0993904-560A-6344-8EA1-834A3873D3D9}" type="datetime1">
              <a:rPr lang="en-US" smtClean="0">
                <a:solidFill>
                  <a:srgbClr val="000000"/>
                </a:solidFill>
              </a:rPr>
              <a:pPr>
                <a:defRPr/>
              </a:pPr>
              <a:t>5/30/17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204BCD-9F6E-41A6-90D1-23006B984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1497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E3BC8ED-4C98-AC45-8FE6-6F31B901AA29}" type="datetime1">
              <a:rPr lang="en-US" smtClean="0">
                <a:solidFill>
                  <a:srgbClr val="000000"/>
                </a:solidFill>
              </a:rPr>
              <a:pPr>
                <a:defRPr/>
              </a:pPr>
              <a:t>5/30/17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324A0B-262C-43FA-A5F4-D047FD160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337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642ECC-D3B2-854A-B8FA-C4DA1844E4B8}" type="datetime1">
              <a:rPr lang="en-US" smtClean="0">
                <a:solidFill>
                  <a:srgbClr val="000000"/>
                </a:solidFill>
              </a:rPr>
              <a:pPr>
                <a:defRPr/>
              </a:pPr>
              <a:t>5/30/17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6365BF-E722-4CAD-B62B-93111B7D4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3780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FDCA93-FC6E-924B-860F-7615209A85A8}" type="datetime1">
              <a:rPr lang="en-US" smtClean="0">
                <a:solidFill>
                  <a:srgbClr val="000000"/>
                </a:solidFill>
              </a:rPr>
              <a:pPr>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6B172-6275-4832-B3A0-AC99E15597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1541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4F18E9-74A5-BC41-8E27-C3849F2C645A}" type="datetime1">
              <a:rPr lang="en-US" smtClean="0">
                <a:solidFill>
                  <a:srgbClr val="000000"/>
                </a:solidFill>
              </a:rPr>
              <a:pPr>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E2B67B-0208-47C6-8B11-7CC9A3053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1209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DB8509E-6809-604D-BEF1-B7DA0BE4635B}"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6EA466-60E4-47AE-A99A-83C7F38DDB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6508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F618395-56C3-8B45-AD39-8C33810909DD}"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42485-DA94-4571-A63C-89BF8C413B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642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E000D75-2019-A848-9927-42353CFF14ED}"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7BF6F-DEAC-4160-A110-86E24D968A29}" type="slidenum">
              <a:rPr lang="en-US"/>
              <a:pPr>
                <a:defRPr/>
              </a:pPr>
              <a:t>‹#›</a:t>
            </a:fld>
            <a:endParaRPr lang="en-US"/>
          </a:p>
        </p:txBody>
      </p:sp>
    </p:spTree>
    <p:extLst>
      <p:ext uri="{BB962C8B-B14F-4D97-AF65-F5344CB8AC3E}">
        <p14:creationId xmlns:p14="http://schemas.microsoft.com/office/powerpoint/2010/main" val="6510191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2B8D8E7-3EB3-0D42-8D61-621DDA6CE3A2}"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4CC749-3002-447E-BDA0-BCBBDB93DC8C}" type="slidenum">
              <a:rPr lang="en-US"/>
              <a:pPr>
                <a:defRPr/>
              </a:pPr>
              <a:t>‹#›</a:t>
            </a:fld>
            <a:endParaRPr lang="en-US"/>
          </a:p>
        </p:txBody>
      </p:sp>
    </p:spTree>
    <p:extLst>
      <p:ext uri="{BB962C8B-B14F-4D97-AF65-F5344CB8AC3E}">
        <p14:creationId xmlns:p14="http://schemas.microsoft.com/office/powerpoint/2010/main" val="4428115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1AB1770-6527-F744-8E88-7A3B3147FFDA}"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26002-4A77-42F7-84BE-997C2DAB018D}" type="slidenum">
              <a:rPr lang="en-US"/>
              <a:pPr>
                <a:defRPr/>
              </a:pPr>
              <a:t>‹#›</a:t>
            </a:fld>
            <a:endParaRPr lang="en-US"/>
          </a:p>
        </p:txBody>
      </p:sp>
    </p:spTree>
    <p:extLst>
      <p:ext uri="{BB962C8B-B14F-4D97-AF65-F5344CB8AC3E}">
        <p14:creationId xmlns:p14="http://schemas.microsoft.com/office/powerpoint/2010/main" val="3120133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FD83D3-D7FD-AC4A-9D1F-62750F737C62}"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E6350C-8D05-1346-AE1D-4C3760DEA477}"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55B894-FE99-4C76-BCC3-DC41D97F2E5E}" type="slidenum">
              <a:rPr lang="en-US"/>
              <a:pPr>
                <a:defRPr/>
              </a:pPr>
              <a:t>‹#›</a:t>
            </a:fld>
            <a:endParaRPr lang="en-US"/>
          </a:p>
        </p:txBody>
      </p:sp>
    </p:spTree>
    <p:extLst>
      <p:ext uri="{BB962C8B-B14F-4D97-AF65-F5344CB8AC3E}">
        <p14:creationId xmlns:p14="http://schemas.microsoft.com/office/powerpoint/2010/main" val="15644636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37DF291-B2EC-D44D-9EE9-F6F54D167639}" type="datetime1">
              <a:rPr lang="en-US" smtClean="0"/>
              <a:pPr>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A32320-1AA6-4D49-A356-DD313FE7CB5B}" type="slidenum">
              <a:rPr lang="en-US"/>
              <a:pPr>
                <a:defRPr/>
              </a:pPr>
              <a:t>‹#›</a:t>
            </a:fld>
            <a:endParaRPr lang="en-US"/>
          </a:p>
        </p:txBody>
      </p:sp>
    </p:spTree>
    <p:extLst>
      <p:ext uri="{BB962C8B-B14F-4D97-AF65-F5344CB8AC3E}">
        <p14:creationId xmlns:p14="http://schemas.microsoft.com/office/powerpoint/2010/main" val="8313224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A826362-0A86-9A4B-9E6F-84F0779ECFD3}" type="datetime1">
              <a:rPr lang="en-US" smtClean="0"/>
              <a:pPr>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86619B-C447-4E41-8568-6B859FCDF638}" type="slidenum">
              <a:rPr lang="en-US"/>
              <a:pPr>
                <a:defRPr/>
              </a:pPr>
              <a:t>‹#›</a:t>
            </a:fld>
            <a:endParaRPr lang="en-US"/>
          </a:p>
        </p:txBody>
      </p:sp>
    </p:spTree>
    <p:extLst>
      <p:ext uri="{BB962C8B-B14F-4D97-AF65-F5344CB8AC3E}">
        <p14:creationId xmlns:p14="http://schemas.microsoft.com/office/powerpoint/2010/main" val="113378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F9F23B-FA5D-B448-897E-E9CB949E345F}" type="datetime1">
              <a:rPr lang="en-US" smtClean="0"/>
              <a:pPr>
                <a:defRPr/>
              </a:pPr>
              <a:t>5/30/17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5A004-EF7D-426B-98A0-6F0405E0FA3C}" type="slidenum">
              <a:rPr lang="en-US"/>
              <a:pPr>
                <a:defRPr/>
              </a:pPr>
              <a:t>‹#›</a:t>
            </a:fld>
            <a:endParaRPr lang="en-US"/>
          </a:p>
        </p:txBody>
      </p:sp>
    </p:spTree>
    <p:extLst>
      <p:ext uri="{BB962C8B-B14F-4D97-AF65-F5344CB8AC3E}">
        <p14:creationId xmlns:p14="http://schemas.microsoft.com/office/powerpoint/2010/main" val="1918794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085DAFD-FEE0-B54D-AE83-33BBD5421B4F}"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3F83A8-29AA-442C-B480-5F4217FFF031}" type="slidenum">
              <a:rPr lang="en-US"/>
              <a:pPr>
                <a:defRPr/>
              </a:pPr>
              <a:t>‹#›</a:t>
            </a:fld>
            <a:endParaRPr lang="en-US"/>
          </a:p>
        </p:txBody>
      </p:sp>
    </p:spTree>
    <p:extLst>
      <p:ext uri="{BB962C8B-B14F-4D97-AF65-F5344CB8AC3E}">
        <p14:creationId xmlns:p14="http://schemas.microsoft.com/office/powerpoint/2010/main" val="30020897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90EFBF7-1485-7A4E-88E6-359C12B7B5C9}"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50C245-2700-4378-BCD3-70AE319471BE}" type="slidenum">
              <a:rPr lang="en-US"/>
              <a:pPr>
                <a:defRPr/>
              </a:pPr>
              <a:t>‹#›</a:t>
            </a:fld>
            <a:endParaRPr lang="en-US"/>
          </a:p>
        </p:txBody>
      </p:sp>
    </p:spTree>
    <p:extLst>
      <p:ext uri="{BB962C8B-B14F-4D97-AF65-F5344CB8AC3E}">
        <p14:creationId xmlns:p14="http://schemas.microsoft.com/office/powerpoint/2010/main" val="5942896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C503967-0EF7-644D-834A-EAD49F171F88}"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42316-21B3-45C9-8E02-AA4019C8693F}" type="slidenum">
              <a:rPr lang="en-US"/>
              <a:pPr>
                <a:defRPr/>
              </a:pPr>
              <a:t>‹#›</a:t>
            </a:fld>
            <a:endParaRPr lang="en-US"/>
          </a:p>
        </p:txBody>
      </p:sp>
    </p:spTree>
    <p:extLst>
      <p:ext uri="{BB962C8B-B14F-4D97-AF65-F5344CB8AC3E}">
        <p14:creationId xmlns:p14="http://schemas.microsoft.com/office/powerpoint/2010/main" val="191155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D24E77-D4A6-CB48-9BBD-D984EDF65E66}"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132EDC-BE39-45C4-AA2D-228B28895869}" type="slidenum">
              <a:rPr lang="en-US"/>
              <a:pPr>
                <a:defRPr/>
              </a:pPr>
              <a:t>‹#›</a:t>
            </a:fld>
            <a:endParaRPr lang="en-US"/>
          </a:p>
        </p:txBody>
      </p:sp>
    </p:spTree>
    <p:extLst>
      <p:ext uri="{BB962C8B-B14F-4D97-AF65-F5344CB8AC3E}">
        <p14:creationId xmlns:p14="http://schemas.microsoft.com/office/powerpoint/2010/main" val="30810431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29EB8057-E32A-468C-874C-0BC1B0A24EB4}"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5437459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B8647036-A2DD-4E0E-A014-5504C26FC385}"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89802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40825-F5D4-2043-B28A-52A0388EA45A}" type="datetime1">
              <a:rPr lang="en-US" smtClean="0"/>
              <a:pPr/>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7EE5E-41AB-A547-8F55-C71C65D47184}"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221FFB19-A6CF-4884-93DD-1EFFA77E5A7F}"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5560953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4137A270-6510-41A1-9EBE-C365A509EB1A}"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7591034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9D77EE38-6E0A-4BEE-A7B8-14B01D51D08D}"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8029717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B39D1335-4539-41BD-A4B3-05B7B5B2C812}"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7324992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6361A1A4-9A1E-44C5-83A9-C14084F94957}"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5299968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eaLnBrk="0" fontAlgn="base" hangingPunct="0">
              <a:spcBef>
                <a:spcPct val="0"/>
              </a:spcBef>
              <a:spcAft>
                <a:spcPct val="0"/>
              </a:spcAft>
              <a:defRPr/>
            </a:pPr>
            <a:fld id="{AA1B8054-4797-46C4-9C03-3B348EB998CD}"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4265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9188602-1E7F-1240-A022-6F66689C99D2}"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2D977-7CB6-4DBB-8AE5-9BDBA1AE503D}" type="slidenum">
              <a:rPr lang="en-US"/>
              <a:pPr>
                <a:defRPr/>
              </a:pPr>
              <a:t>‹#›</a:t>
            </a:fld>
            <a:endParaRPr lang="en-US"/>
          </a:p>
        </p:txBody>
      </p:sp>
    </p:spTree>
    <p:extLst>
      <p:ext uri="{BB962C8B-B14F-4D97-AF65-F5344CB8AC3E}">
        <p14:creationId xmlns:p14="http://schemas.microsoft.com/office/powerpoint/2010/main" val="17293389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B60EB3F-741A-C943-9BD7-D2C1D4EFCD6B}"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80B6D7-28FF-42C9-B4D9-3C14F74BE247}" type="slidenum">
              <a:rPr lang="en-US"/>
              <a:pPr>
                <a:defRPr/>
              </a:pPr>
              <a:t>‹#›</a:t>
            </a:fld>
            <a:endParaRPr lang="en-US"/>
          </a:p>
        </p:txBody>
      </p:sp>
    </p:spTree>
    <p:extLst>
      <p:ext uri="{BB962C8B-B14F-4D97-AF65-F5344CB8AC3E}">
        <p14:creationId xmlns:p14="http://schemas.microsoft.com/office/powerpoint/2010/main" val="39855534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6F820A5-7B35-BF4B-99C7-8AC9E84D7C41}"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E66CF-442E-485A-B0B1-4176F049AAA4}" type="slidenum">
              <a:rPr lang="en-US"/>
              <a:pPr>
                <a:defRPr/>
              </a:pPr>
              <a:t>‹#›</a:t>
            </a:fld>
            <a:endParaRPr lang="en-US"/>
          </a:p>
        </p:txBody>
      </p:sp>
    </p:spTree>
    <p:extLst>
      <p:ext uri="{BB962C8B-B14F-4D97-AF65-F5344CB8AC3E}">
        <p14:creationId xmlns:p14="http://schemas.microsoft.com/office/powerpoint/2010/main" val="74069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15DB73-B410-F044-AB4A-8AF5B3ABDE20}"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8E663-FA09-463E-8C39-23B8EE05B10E}" type="slidenum">
              <a:rPr lang="en-US"/>
              <a:pPr>
                <a:defRPr/>
              </a:pPr>
              <a:t>‹#›</a:t>
            </a:fld>
            <a:endParaRPr lang="en-US"/>
          </a:p>
        </p:txBody>
      </p:sp>
    </p:spTree>
    <p:extLst>
      <p:ext uri="{BB962C8B-B14F-4D97-AF65-F5344CB8AC3E}">
        <p14:creationId xmlns:p14="http://schemas.microsoft.com/office/powerpoint/2010/main" val="1186250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7BB2C-38A6-7645-ACD1-41F24B78103B}"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2C1305E-3F64-9E4D-B9FE-3CB947505C88}" type="datetime1">
              <a:rPr lang="en-US" smtClean="0"/>
              <a:pPr>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6996AC-6172-4882-BE6B-6765530D9E3C}" type="slidenum">
              <a:rPr lang="en-US"/>
              <a:pPr>
                <a:defRPr/>
              </a:pPr>
              <a:t>‹#›</a:t>
            </a:fld>
            <a:endParaRPr lang="en-US"/>
          </a:p>
        </p:txBody>
      </p:sp>
    </p:spTree>
    <p:extLst>
      <p:ext uri="{BB962C8B-B14F-4D97-AF65-F5344CB8AC3E}">
        <p14:creationId xmlns:p14="http://schemas.microsoft.com/office/powerpoint/2010/main" val="28629597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7943AA1-7850-CE41-9403-7EA19ACA4FFD}" type="datetime1">
              <a:rPr lang="en-US" smtClean="0"/>
              <a:pPr>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7077DD-1BBF-4288-B3F1-C19DBFDCFF7F}" type="slidenum">
              <a:rPr lang="en-US"/>
              <a:pPr>
                <a:defRPr/>
              </a:pPr>
              <a:t>‹#›</a:t>
            </a:fld>
            <a:endParaRPr lang="en-US"/>
          </a:p>
        </p:txBody>
      </p:sp>
    </p:spTree>
    <p:extLst>
      <p:ext uri="{BB962C8B-B14F-4D97-AF65-F5344CB8AC3E}">
        <p14:creationId xmlns:p14="http://schemas.microsoft.com/office/powerpoint/2010/main" val="41209230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C3D7A6-95F2-0646-9261-78F6679704BD}" type="datetime1">
              <a:rPr lang="en-US" smtClean="0"/>
              <a:pPr>
                <a:defRPr/>
              </a:pPr>
              <a:t>5/30/17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50A5CA-5EEF-4A9B-A47E-DCE2560D6E21}" type="slidenum">
              <a:rPr lang="en-US"/>
              <a:pPr>
                <a:defRPr/>
              </a:pPr>
              <a:t>‹#›</a:t>
            </a:fld>
            <a:endParaRPr lang="en-US"/>
          </a:p>
        </p:txBody>
      </p:sp>
    </p:spTree>
    <p:extLst>
      <p:ext uri="{BB962C8B-B14F-4D97-AF65-F5344CB8AC3E}">
        <p14:creationId xmlns:p14="http://schemas.microsoft.com/office/powerpoint/2010/main" val="13508242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64657FF-EB09-B447-B369-DB4C6EDBD1DF}"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C6BC4-70A0-4C7E-A3EB-4B467926AC86}" type="slidenum">
              <a:rPr lang="en-US"/>
              <a:pPr>
                <a:defRPr/>
              </a:pPr>
              <a:t>‹#›</a:t>
            </a:fld>
            <a:endParaRPr lang="en-US"/>
          </a:p>
        </p:txBody>
      </p:sp>
    </p:spTree>
    <p:extLst>
      <p:ext uri="{BB962C8B-B14F-4D97-AF65-F5344CB8AC3E}">
        <p14:creationId xmlns:p14="http://schemas.microsoft.com/office/powerpoint/2010/main" val="33900786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B9DE818-0086-4A42-B1B0-9A7402E1AD71}"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0655CD-9BE9-4A5A-90B4-B9673DC02240}" type="slidenum">
              <a:rPr lang="en-US"/>
              <a:pPr>
                <a:defRPr/>
              </a:pPr>
              <a:t>‹#›</a:t>
            </a:fld>
            <a:endParaRPr lang="en-US"/>
          </a:p>
        </p:txBody>
      </p:sp>
    </p:spTree>
    <p:extLst>
      <p:ext uri="{BB962C8B-B14F-4D97-AF65-F5344CB8AC3E}">
        <p14:creationId xmlns:p14="http://schemas.microsoft.com/office/powerpoint/2010/main" val="1268607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8180D5-F143-DF40-AA1E-7740C26308C0}"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73C6E-6BE2-4FA4-B0B1-FE8393DFE24C}" type="slidenum">
              <a:rPr lang="en-US"/>
              <a:pPr>
                <a:defRPr/>
              </a:pPr>
              <a:t>‹#›</a:t>
            </a:fld>
            <a:endParaRPr lang="en-US"/>
          </a:p>
        </p:txBody>
      </p:sp>
    </p:spTree>
    <p:extLst>
      <p:ext uri="{BB962C8B-B14F-4D97-AF65-F5344CB8AC3E}">
        <p14:creationId xmlns:p14="http://schemas.microsoft.com/office/powerpoint/2010/main" val="19951635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D856E7-122D-3245-AC47-51B8991F3B64}"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77193-8F18-426D-9D14-483BA177478D}" type="slidenum">
              <a:rPr lang="en-US"/>
              <a:pPr>
                <a:defRPr/>
              </a:pPr>
              <a:t>‹#›</a:t>
            </a:fld>
            <a:endParaRPr lang="en-US"/>
          </a:p>
        </p:txBody>
      </p:sp>
    </p:spTree>
    <p:extLst>
      <p:ext uri="{BB962C8B-B14F-4D97-AF65-F5344CB8AC3E}">
        <p14:creationId xmlns:p14="http://schemas.microsoft.com/office/powerpoint/2010/main" val="28301337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EF49CA1-A1B5-EE48-AD0A-D9BAE45C2DEE}"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9DCF6E-AE36-4BAA-AD3C-81E205813944}" type="slidenum">
              <a:rPr lang="en-US"/>
              <a:pPr>
                <a:defRPr/>
              </a:pPr>
              <a:t>‹#›</a:t>
            </a:fld>
            <a:endParaRPr lang="en-US"/>
          </a:p>
        </p:txBody>
      </p:sp>
    </p:spTree>
    <p:extLst>
      <p:ext uri="{BB962C8B-B14F-4D97-AF65-F5344CB8AC3E}">
        <p14:creationId xmlns:p14="http://schemas.microsoft.com/office/powerpoint/2010/main" val="2067996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5FADE16-106D-DA47-A793-A98A8EBA9AA5}"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8A115F-3735-467D-A466-7DB5CF5B1138}" type="slidenum">
              <a:rPr lang="en-US"/>
              <a:pPr>
                <a:defRPr/>
              </a:pPr>
              <a:t>‹#›</a:t>
            </a:fld>
            <a:endParaRPr lang="en-US"/>
          </a:p>
        </p:txBody>
      </p:sp>
    </p:spTree>
    <p:extLst>
      <p:ext uri="{BB962C8B-B14F-4D97-AF65-F5344CB8AC3E}">
        <p14:creationId xmlns:p14="http://schemas.microsoft.com/office/powerpoint/2010/main" val="23274069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BEDDB5B-C286-6145-B686-6564EF666331}"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CC852-4CB2-4838-855F-334413B8EC12}" type="slidenum">
              <a:rPr lang="en-US"/>
              <a:pPr>
                <a:defRPr/>
              </a:pPr>
              <a:t>‹#›</a:t>
            </a:fld>
            <a:endParaRPr lang="en-US"/>
          </a:p>
        </p:txBody>
      </p:sp>
    </p:spTree>
    <p:extLst>
      <p:ext uri="{BB962C8B-B14F-4D97-AF65-F5344CB8AC3E}">
        <p14:creationId xmlns:p14="http://schemas.microsoft.com/office/powerpoint/2010/main" val="364501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25C70-7A16-6049-B8FF-6920D25A557F}"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532F0F2-1304-8148-B7BD-65E02A42B50D}"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C61A44-09FC-4FD4-B926-83E76A437819}" type="slidenum">
              <a:rPr lang="en-US"/>
              <a:pPr>
                <a:defRPr/>
              </a:pPr>
              <a:t>‹#›</a:t>
            </a:fld>
            <a:endParaRPr lang="en-US"/>
          </a:p>
        </p:txBody>
      </p:sp>
    </p:spTree>
    <p:extLst>
      <p:ext uri="{BB962C8B-B14F-4D97-AF65-F5344CB8AC3E}">
        <p14:creationId xmlns:p14="http://schemas.microsoft.com/office/powerpoint/2010/main" val="18227367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BA3DFDA-0FA3-AE4D-8CAC-61E13A6CD468}" type="datetime1">
              <a:rPr lang="en-US" smtClean="0"/>
              <a:pPr>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F42BCF-D0B8-43A4-8430-459C50065738}" type="slidenum">
              <a:rPr lang="en-US"/>
              <a:pPr>
                <a:defRPr/>
              </a:pPr>
              <a:t>‹#›</a:t>
            </a:fld>
            <a:endParaRPr lang="en-US"/>
          </a:p>
        </p:txBody>
      </p:sp>
    </p:spTree>
    <p:extLst>
      <p:ext uri="{BB962C8B-B14F-4D97-AF65-F5344CB8AC3E}">
        <p14:creationId xmlns:p14="http://schemas.microsoft.com/office/powerpoint/2010/main" val="29145062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D3CC377-A73E-584A-8DBF-6D4DEDADB061}" type="datetime1">
              <a:rPr lang="en-US" smtClean="0"/>
              <a:pPr>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322E53-6D4A-4133-A195-D5C7345200DD}" type="slidenum">
              <a:rPr lang="en-US"/>
              <a:pPr>
                <a:defRPr/>
              </a:pPr>
              <a:t>‹#›</a:t>
            </a:fld>
            <a:endParaRPr lang="en-US"/>
          </a:p>
        </p:txBody>
      </p:sp>
    </p:spTree>
    <p:extLst>
      <p:ext uri="{BB962C8B-B14F-4D97-AF65-F5344CB8AC3E}">
        <p14:creationId xmlns:p14="http://schemas.microsoft.com/office/powerpoint/2010/main" val="20394822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A2C0586-D7E1-1A44-8B3D-1138EBD3641D}" type="datetime1">
              <a:rPr lang="en-US" smtClean="0"/>
              <a:pPr>
                <a:defRPr/>
              </a:pPr>
              <a:t>5/30/17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2FF6EC-AE60-45DB-9517-136FF70F2E0E}" type="slidenum">
              <a:rPr lang="en-US"/>
              <a:pPr>
                <a:defRPr/>
              </a:pPr>
              <a:t>‹#›</a:t>
            </a:fld>
            <a:endParaRPr lang="en-US"/>
          </a:p>
        </p:txBody>
      </p:sp>
    </p:spTree>
    <p:extLst>
      <p:ext uri="{BB962C8B-B14F-4D97-AF65-F5344CB8AC3E}">
        <p14:creationId xmlns:p14="http://schemas.microsoft.com/office/powerpoint/2010/main" val="26497089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F88815C-9F47-4040-951E-B4DC660190F2}"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9DCDDA-F4C6-4DAB-A2FF-96A789309A34}" type="slidenum">
              <a:rPr lang="en-US"/>
              <a:pPr>
                <a:defRPr/>
              </a:pPr>
              <a:t>‹#›</a:t>
            </a:fld>
            <a:endParaRPr lang="en-US"/>
          </a:p>
        </p:txBody>
      </p:sp>
    </p:spTree>
    <p:extLst>
      <p:ext uri="{BB962C8B-B14F-4D97-AF65-F5344CB8AC3E}">
        <p14:creationId xmlns:p14="http://schemas.microsoft.com/office/powerpoint/2010/main" val="28092836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FA29A2-99B9-D942-A544-39D604CE7376}"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4D7510-A55F-4277-91C3-C123C1778F66}" type="slidenum">
              <a:rPr lang="en-US"/>
              <a:pPr>
                <a:defRPr/>
              </a:pPr>
              <a:t>‹#›</a:t>
            </a:fld>
            <a:endParaRPr lang="en-US"/>
          </a:p>
        </p:txBody>
      </p:sp>
    </p:spTree>
    <p:extLst>
      <p:ext uri="{BB962C8B-B14F-4D97-AF65-F5344CB8AC3E}">
        <p14:creationId xmlns:p14="http://schemas.microsoft.com/office/powerpoint/2010/main" val="9535425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88A031F-400B-EA41-82BA-2ACC56B15E6A}"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E7177-7731-4AA3-9FBA-95E2CE1AF9C7}" type="slidenum">
              <a:rPr lang="en-US"/>
              <a:pPr>
                <a:defRPr/>
              </a:pPr>
              <a:t>‹#›</a:t>
            </a:fld>
            <a:endParaRPr lang="en-US"/>
          </a:p>
        </p:txBody>
      </p:sp>
    </p:spTree>
    <p:extLst>
      <p:ext uri="{BB962C8B-B14F-4D97-AF65-F5344CB8AC3E}">
        <p14:creationId xmlns:p14="http://schemas.microsoft.com/office/powerpoint/2010/main" val="8331521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D914A5-23B4-3441-A777-F55B7C732B99}"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82225-805D-48D3-AC15-111CF2DF361C}" type="slidenum">
              <a:rPr lang="en-US"/>
              <a:pPr>
                <a:defRPr/>
              </a:pPr>
              <a:t>‹#›</a:t>
            </a:fld>
            <a:endParaRPr lang="en-US"/>
          </a:p>
        </p:txBody>
      </p:sp>
    </p:spTree>
    <p:extLst>
      <p:ext uri="{BB962C8B-B14F-4D97-AF65-F5344CB8AC3E}">
        <p14:creationId xmlns:p14="http://schemas.microsoft.com/office/powerpoint/2010/main" val="21675143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376CE2B5-3BB4-2E46-9A7A-E79D06B90280}" type="datetime1">
              <a:rPr lang="en-US" smtClean="0"/>
              <a:pPr>
                <a:defRPr/>
              </a:pPr>
              <a:t>5/30/17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2DCC91-802A-4338-B809-1533144D9FBB}" type="slidenum">
              <a:rPr lang="en-US"/>
              <a:pPr>
                <a:defRPr/>
              </a:pPr>
              <a:t>‹#›</a:t>
            </a:fld>
            <a:endParaRPr lang="en-US"/>
          </a:p>
        </p:txBody>
      </p:sp>
    </p:spTree>
    <p:extLst>
      <p:ext uri="{BB962C8B-B14F-4D97-AF65-F5344CB8AC3E}">
        <p14:creationId xmlns:p14="http://schemas.microsoft.com/office/powerpoint/2010/main" val="42052390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47C7925-22E5-4048-B872-60059F990509}"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740275-BCAC-4F8E-97E2-4F1B490E9D2C}" type="slidenum">
              <a:rPr lang="en-US"/>
              <a:pPr>
                <a:defRPr/>
              </a:pPr>
              <a:t>‹#›</a:t>
            </a:fld>
            <a:endParaRPr lang="en-US"/>
          </a:p>
        </p:txBody>
      </p:sp>
    </p:spTree>
    <p:extLst>
      <p:ext uri="{BB962C8B-B14F-4D97-AF65-F5344CB8AC3E}">
        <p14:creationId xmlns:p14="http://schemas.microsoft.com/office/powerpoint/2010/main" val="100373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2BEA5E-195A-9F43-92DA-AB4C9BA2A4F1}"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4F96B6-13C3-AB4F-A0D4-15295C5C6FC9}" type="datetime1">
              <a:rPr lang="en-US" smtClean="0"/>
              <a:pPr>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92C17D-5588-4B5F-A08D-D34C2638F8FC}" type="slidenum">
              <a:rPr lang="en-US"/>
              <a:pPr>
                <a:defRPr/>
              </a:pPr>
              <a:t>‹#›</a:t>
            </a:fld>
            <a:endParaRPr lang="en-US"/>
          </a:p>
        </p:txBody>
      </p:sp>
    </p:spTree>
    <p:extLst>
      <p:ext uri="{BB962C8B-B14F-4D97-AF65-F5344CB8AC3E}">
        <p14:creationId xmlns:p14="http://schemas.microsoft.com/office/powerpoint/2010/main" val="21071888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9366A8B1-03F4-C94B-A5E7-34B993D3F399}"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FBEDF2-EC09-4488-939C-A2EC93F4B7E3}" type="slidenum">
              <a:rPr lang="en-US"/>
              <a:pPr>
                <a:defRPr/>
              </a:pPr>
              <a:t>‹#›</a:t>
            </a:fld>
            <a:endParaRPr lang="en-US"/>
          </a:p>
        </p:txBody>
      </p:sp>
    </p:spTree>
    <p:extLst>
      <p:ext uri="{BB962C8B-B14F-4D97-AF65-F5344CB8AC3E}">
        <p14:creationId xmlns:p14="http://schemas.microsoft.com/office/powerpoint/2010/main" val="7577709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E2703437-549E-2847-980A-9BDAD743739D}" type="datetime1">
              <a:rPr lang="en-US" smtClean="0"/>
              <a:pPr>
                <a:defRPr/>
              </a:pPr>
              <a:t>5/30/17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83076E9-BABF-4920-B4C8-055BF396C914}" type="slidenum">
              <a:rPr lang="en-US"/>
              <a:pPr>
                <a:defRPr/>
              </a:pPr>
              <a:t>‹#›</a:t>
            </a:fld>
            <a:endParaRPr lang="en-US"/>
          </a:p>
        </p:txBody>
      </p:sp>
    </p:spTree>
    <p:extLst>
      <p:ext uri="{BB962C8B-B14F-4D97-AF65-F5344CB8AC3E}">
        <p14:creationId xmlns:p14="http://schemas.microsoft.com/office/powerpoint/2010/main" val="780475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DBC1D-ACB6-AD43-AA39-56FED3071F86}"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5FB53-79B4-0E42-AECB-4C59DD103178}"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668FC-7FFF-5F40-B3FC-AEC64D369FB8}"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EB99CB-A375-3245-BBAD-25CF60364351}" type="datetime1">
              <a:rPr lang="en-US" smtClean="0">
                <a:solidFill>
                  <a:prstClr val="black">
                    <a:tint val="75000"/>
                  </a:prstClr>
                </a:solidFill>
              </a:rPr>
              <a:pPr/>
              <a:t>5/30/17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FA048-E1A9-4A4B-A017-F0CDBEB03C14}" type="datetime1">
              <a:rPr lang="en-US" smtClean="0">
                <a:solidFill>
                  <a:prstClr val="black">
                    <a:tint val="75000"/>
                  </a:prstClr>
                </a:solidFill>
              </a:rPr>
              <a:pPr/>
              <a:t>5/30/17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F3EAF-98DF-2448-ADA7-51EFDAA30628}" type="datetime1">
              <a:rPr lang="en-US" smtClean="0">
                <a:solidFill>
                  <a:prstClr val="black">
                    <a:tint val="75000"/>
                  </a:prstClr>
                </a:solidFill>
              </a:rPr>
              <a:pPr/>
              <a:t>5/30/17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4CB2C1-80D0-0943-B787-7F2044644A10}" type="datetime1">
              <a:rPr lang="en-US" smtClean="0"/>
              <a:pPr/>
              <a:t>5/30/17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5AB2F-5BAE-DC41-8A51-432169EE3503}"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B1F9FA-01E2-B140-BC46-C561019356E6}"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26FA5-1643-F549-AEFA-0BA2ECB5733F}"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67D810-01AC-5B46-9017-9CE86181B6CD}"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C28721-67BF-0545-A517-2893CEBE9FDA}"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51DE9-8E8C-461B-A979-01C1B6504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3088034-E896-5845-8A8C-F3DEAB1F4A2B}"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8F4370-81EE-4344-A0BF-3BC59C5EDFD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4884A8C-45BE-6149-B57F-D1FD7AA28C0D}"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296DDD-62C8-4180-A30A-1EA6A6D9D92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923C183-24D7-6448-A54C-59C3A8AED9E2}" type="datetime1">
              <a:rPr lang="en-US" smtClean="0">
                <a:solidFill>
                  <a:srgbClr val="000000"/>
                </a:solidFill>
              </a:rPr>
              <a:pPr>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10FBB-2718-4ACA-BB49-A5C947867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AAB1109-6C31-B74D-8A3E-7421D60F51CB}" type="datetime1">
              <a:rPr lang="en-US" smtClean="0">
                <a:solidFill>
                  <a:srgbClr val="000000"/>
                </a:solidFill>
              </a:rPr>
              <a:pPr>
                <a:defRPr/>
              </a:pPr>
              <a:t>5/30/17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A14D33-15DF-41A2-884B-292989ED4C5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812F7DE-0BAF-954D-AF41-5EA7728B9E52}" type="datetime1">
              <a:rPr lang="en-US" smtClean="0">
                <a:solidFill>
                  <a:srgbClr val="000000"/>
                </a:solidFill>
              </a:rPr>
              <a:pPr>
                <a:defRPr/>
              </a:pPr>
              <a:t>5/30/17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F15829-1C56-4EDD-88E6-C1CF8687685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563E35-6D1B-EB41-9D83-821C345AA9EE}" type="datetime1">
              <a:rPr lang="en-US" smtClean="0"/>
              <a:pPr/>
              <a:t>5/30/17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B68204E-6011-8D4B-AB87-5BF5A138FB13}" type="datetime1">
              <a:rPr lang="en-US" smtClean="0">
                <a:solidFill>
                  <a:srgbClr val="000000"/>
                </a:solidFill>
              </a:rPr>
              <a:pPr>
                <a:defRPr/>
              </a:pPr>
              <a:t>5/30/17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FB4CAD-92EA-46E0-809F-55DE137DF20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FA3E741-455E-654D-A4CC-AE88C714DBCB}" type="datetime1">
              <a:rPr lang="en-US" smtClean="0">
                <a:solidFill>
                  <a:srgbClr val="000000"/>
                </a:solidFill>
              </a:rPr>
              <a:pPr>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FA482A-3C3E-42AD-8C5D-1DA5B17EFE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1DA1C2A-F353-264E-9039-AAD018C8AF9A}" type="datetime1">
              <a:rPr lang="en-US" smtClean="0">
                <a:solidFill>
                  <a:srgbClr val="000000"/>
                </a:solidFill>
              </a:rPr>
              <a:pPr>
                <a:defRPr/>
              </a:pPr>
              <a:t>5/30/17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4D251-D737-4E70-A0D0-8C3EF72D38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53BCFF8-F9B4-714B-9078-F66D0CEB542B}"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1CF484-44C7-4129-A3D4-573B6B9428E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D48D1C-AECE-E24B-87B9-C505ABF73F1B}" type="datetime1">
              <a:rPr lang="en-US" smtClean="0">
                <a:solidFill>
                  <a:srgbClr val="000000"/>
                </a:solidFill>
              </a:rPr>
              <a:pPr>
                <a:defRPr/>
              </a:pPr>
              <a:t>5/30/17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3B8289-7EB3-4F79-9E98-A438B25714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F089E79-775E-9F4B-8A64-DAEA7723ECEE}"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68978E-880E-41F4-8E78-BF06702EA1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8B01AC-4B5F-7842-BE7B-B8B4530C64F1}"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545C9-FDF8-4105-BDDA-351F261896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104F9C7-59EB-8F4A-BBB8-A5C0B5AA42BE}"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D8350E-C729-43EF-8FC8-AA0A76A8D6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8C913BB-06B6-8148-9B32-E3A2C807FA86}"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BA9AAE-69AE-45A8-AF8E-976664E3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045A899-FA9F-9E43-BA1C-B27483D0F5C7}" type="datetime1">
              <a:rPr lang="en-US" smtClean="0">
                <a:solidFill>
                  <a:srgbClr val="000000"/>
                </a:solidFill>
              </a:rPr>
              <a:pPr/>
              <a:t>5/30/17</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0250DAC-9BE5-4E8C-9B52-E59207D2106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3B5F32-5C4C-C140-A688-A46DAB1447D1}" type="datetime1">
              <a:rPr lang="en-US" smtClean="0"/>
              <a:pPr/>
              <a:t>5/30/17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B6ABBD86-D322-AD49-9E8C-298ACCCFD315}" type="datetime1">
              <a:rPr lang="en-US" smtClean="0">
                <a:solidFill>
                  <a:srgbClr val="000000"/>
                </a:solidFill>
              </a:rPr>
              <a:pPr/>
              <a:t>5/30/17</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4AEBB8-633D-4803-9DAF-D469F96F541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0AB558F-6D34-BE45-8397-4C4D2ED9E7E7}" type="datetime1">
              <a:rPr lang="en-US" smtClean="0">
                <a:solidFill>
                  <a:srgbClr val="000000"/>
                </a:solidFill>
              </a:rPr>
              <a:pPr/>
              <a:t>5/30/17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DC3BC0E-BCB5-4558-8EB1-9F9E99BE1B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34C9814-48D7-F744-A7DD-E407CAE82162}"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434BD3-6AA2-4327-BE7A-F5A219170A5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E37444D-6663-2744-B95A-8BB9A4C419E7}"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7CE106-E57F-4171-905B-7307050967D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4842D31-A2D9-254D-86C5-95165240A5AF}"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5CBFE5-20FE-41F4-AD91-8B516BA86E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617A53A-742E-384A-B2A8-AF41C680DA46}"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5932D0-A3D0-43F3-ABE5-74337D4AC7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B6DB5A94-5159-544B-9F5D-36EB9C20144C}" type="datetime1">
              <a:rPr lang="en-US" smtClean="0">
                <a:solidFill>
                  <a:srgbClr val="000000"/>
                </a:solidFill>
              </a:rPr>
              <a:pPr/>
              <a:t>5/30/17</a:t>
            </a:fld>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5A5758B-0FE8-4495-9C5E-88DC45C2DB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fld id="{3D2DE419-EAC4-1D44-B3B5-9411F8A9D68F}" type="datetime1">
              <a:rPr lang="en-US" smtClean="0">
                <a:solidFill>
                  <a:srgbClr val="000000"/>
                </a:solidFill>
              </a:rPr>
              <a:pPr/>
              <a:t>5/30/17</a:t>
            </a:fld>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71795B7-4241-411C-94D0-03D7AA02A3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5C78E94D-C01B-9540-9107-B60259A77790}" type="datetime1">
              <a:rPr lang="en-US" smtClean="0">
                <a:solidFill>
                  <a:srgbClr val="000000"/>
                </a:solidFill>
              </a:rPr>
              <a:pPr/>
              <a:t>5/30/17</a:t>
            </a:fld>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EEC204A-A144-45C2-8EFC-FBBC96A86ED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1E4168F-FEC4-7B45-9B62-4BF6E8A0626A}"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B6DE069-0CB3-4209-A4CD-1BF614E9F5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7E29AA-D282-D047-B70F-9ACED2FC04FB}" type="datetime1">
              <a:rPr lang="en-US" smtClean="0"/>
              <a:pPr/>
              <a:t>5/30/17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6921B14-BE25-134B-BC93-3C70B13C1A45}"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68978E-880E-41F4-8E78-BF06702EA1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09E08A2-6DE1-9B40-AA4D-78C76EEEC75D}"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545C9-FDF8-4105-BDDA-351F261896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556DAA5-0C97-BA4E-BFAF-85AF832B903F}"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D8350E-C729-43EF-8FC8-AA0A76A8D62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32C979A-08F3-C742-BFA5-81CD284751E6}"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BA9AAE-69AE-45A8-AF8E-976664E37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BEA36E3E-6672-3540-9410-8DC509444E90}" type="datetime1">
              <a:rPr lang="en-US" smtClean="0">
                <a:solidFill>
                  <a:srgbClr val="000000"/>
                </a:solidFill>
              </a:rPr>
              <a:pPr/>
              <a:t>5/30/17</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0250DAC-9BE5-4E8C-9B52-E59207D2106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D3A8B5D-CFCE-0146-9B32-2D3201A26DCF}" type="datetime1">
              <a:rPr lang="en-US" smtClean="0">
                <a:solidFill>
                  <a:srgbClr val="000000"/>
                </a:solidFill>
              </a:rPr>
              <a:pPr/>
              <a:t>5/30/17</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4AEBB8-633D-4803-9DAF-D469F96F541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3A4489-C3C7-F04B-B0AA-D2E74069B3F8}" type="datetime1">
              <a:rPr lang="en-US" smtClean="0">
                <a:solidFill>
                  <a:srgbClr val="000000"/>
                </a:solidFill>
              </a:rPr>
              <a:pPr/>
              <a:t>5/30/17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DC3BC0E-BCB5-4558-8EB1-9F9E99BE1B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3A94F73-FBD0-5241-86B2-29FA5BA93FA2}"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434BD3-6AA2-4327-BE7A-F5A219170A5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C4AF380-08DE-4A48-B498-AA0535F031E6}"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7CE106-E57F-4171-905B-7307050967D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DBCD88-1B9D-714B-8E9C-2BB938D7BB17}"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5CBFE5-20FE-41F4-AD91-8B516BA86E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CC25-8A61-2D4C-AC8C-DA5AB8B79741}" type="datetime1">
              <a:rPr lang="en-US" smtClean="0"/>
              <a:pPr/>
              <a:t>5/30/17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354CBF8-4E70-6145-BA25-328EE7063ED2}" type="datetime1">
              <a:rPr lang="en-US" smtClean="0">
                <a:solidFill>
                  <a:srgbClr val="000000"/>
                </a:solidFill>
              </a:rPr>
              <a:pPr/>
              <a:t>5/30/17</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5932D0-A3D0-43F3-ABE5-74337D4AC7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29210BF2-327B-0D4D-B9C0-32D305E0D625}" type="datetime1">
              <a:rPr lang="en-US" smtClean="0">
                <a:solidFill>
                  <a:srgbClr val="000000"/>
                </a:solidFill>
              </a:rPr>
              <a:pPr/>
              <a:t>5/30/17</a:t>
            </a:fld>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5A5758B-0FE8-4495-9C5E-88DC45C2DB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fld id="{8433C11E-2EE1-B042-A1DC-D72184FBF674}" type="datetime1">
              <a:rPr lang="en-US" smtClean="0">
                <a:solidFill>
                  <a:srgbClr val="000000"/>
                </a:solidFill>
              </a:rPr>
              <a:pPr/>
              <a:t>5/30/17</a:t>
            </a:fld>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71795B7-4241-411C-94D0-03D7AA02A3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8FBEEFD1-1F1F-2141-93BA-E638A75A359E}" type="datetime1">
              <a:rPr lang="en-US" smtClean="0">
                <a:solidFill>
                  <a:srgbClr val="000000"/>
                </a:solidFill>
              </a:rPr>
              <a:pPr/>
              <a:t>5/30/17</a:t>
            </a:fld>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EEC204A-A144-45C2-8EFC-FBBC96A86ED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F4102706-0A43-ED44-9292-942F48588D3A}" type="datetime1">
              <a:rPr lang="en-US" smtClean="0">
                <a:solidFill>
                  <a:srgbClr val="000000"/>
                </a:solidFill>
              </a:rPr>
              <a:pPr/>
              <a:t>5/30/17</a:t>
            </a:fld>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B6DE069-0CB3-4209-A4CD-1BF614E9F5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7A0B0E9-A8B2-D646-90C2-C1622B1051CF}"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DCA1D-F7B0-430C-A8C5-5CBCC4F0F25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A03F1C7-3433-CD4F-84ED-040C0055C138}"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9ADE3-FCDF-4463-98DF-A3BB246EF849}"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CDE508F-5682-3C4A-8353-1C2026951C30}"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1DD44C-13B6-43E9-B085-CD81578FE909}"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41A284-A35C-E848-A0FB-5DE79403E5CA}"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13F6BE-DEF2-4D2D-9B66-1137B67886F6}"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BE9A077-98D9-D94C-B8D8-5123C2025532}" type="datetime1">
              <a:rPr lang="en-US" smtClean="0"/>
              <a:pPr>
                <a:defRPr/>
              </a:pPr>
              <a:t>5/30/17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847D38-6CF4-4CD4-AD80-D80F80268B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8F644-E10A-0F43-88C5-7E1AE8854DA3}" type="datetime1">
              <a:rPr lang="en-US" smtClean="0"/>
              <a:pPr/>
              <a:t>5/30/17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42020C6-A870-5345-AC34-9805CEC49A4C}" type="datetime1">
              <a:rPr lang="en-US" smtClean="0"/>
              <a:pPr>
                <a:defRPr/>
              </a:pPr>
              <a:t>5/30/17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F5B07-1F5B-41CD-B8F7-A6C656B05EF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7C8781B-C999-FD4A-B3A8-028DDFBF6146}" type="datetime1">
              <a:rPr lang="en-US" smtClean="0"/>
              <a:pPr>
                <a:defRPr/>
              </a:pPr>
              <a:t>5/30/17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FF95AC-DFF1-445D-9BA5-C6708CA81492}"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4616EE0-767C-6C45-A02A-9C52B817BB31}"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E9692-F914-46FE-8B7F-943FC75E9C9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AC00F1A-30A3-E44D-85E0-2DA09E0A8980}" type="datetime1">
              <a:rPr lang="en-US" smtClean="0"/>
              <a:pPr>
                <a:defRPr/>
              </a:pPr>
              <a:t>5/30/17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ECBB3-A493-453A-8AB8-CE897C74F1C1}"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927DBB-56DB-6F40-913D-06AFCCC6DEC2}"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8F6B9-8B8D-4125-BAE3-A2B4C83D6EFD}"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8A87E46-F412-0C49-AEFF-E9A496A14D22}" type="datetime1">
              <a:rPr lang="en-US" smtClean="0"/>
              <a:pPr>
                <a:defRPr/>
              </a:pPr>
              <a:t>5/30/17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BE501-BFBB-4DD8-8109-6CFC894A0C90}"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E0B99F-C8BF-324E-83C2-11173B35EC2D}"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A81E1-7E79-3840-BECD-615E029987BA}"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0489CC-0069-EC40-87CB-697987748114}"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588797-8C45-7449-95D0-C81046133BFF}"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68F30-488E-7543-8F68-D5EB994D1984}" type="datetime1">
              <a:rPr lang="en-US" smtClean="0"/>
              <a:pPr/>
              <a:t>5/30/17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3660E2-7703-7E45-9F9B-AF1FC2D80C79}" type="datetime1">
              <a:rPr lang="en-US" smtClean="0">
                <a:solidFill>
                  <a:prstClr val="black">
                    <a:tint val="75000"/>
                  </a:prstClr>
                </a:solidFill>
              </a:rPr>
              <a:pPr/>
              <a:t>5/30/17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E4DB01-2C29-3549-B166-C5A26A8B0FEE}" type="datetime1">
              <a:rPr lang="en-US" smtClean="0">
                <a:solidFill>
                  <a:prstClr val="black">
                    <a:tint val="75000"/>
                  </a:prstClr>
                </a:solidFill>
              </a:rPr>
              <a:pPr/>
              <a:t>5/30/17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E093C-2C66-E14B-820C-F98CF4641BD2}" type="datetime1">
              <a:rPr lang="en-US" smtClean="0">
                <a:solidFill>
                  <a:prstClr val="black">
                    <a:tint val="75000"/>
                  </a:prstClr>
                </a:solidFill>
              </a:rPr>
              <a:pPr/>
              <a:t>5/30/17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086D9-BEF5-3740-BF8A-2F13458D4F4A}"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44C30-2238-CF4F-8D85-FBE7E07C15EF}" type="datetime1">
              <a:rPr lang="en-US" smtClean="0">
                <a:solidFill>
                  <a:prstClr val="black">
                    <a:tint val="75000"/>
                  </a:prstClr>
                </a:solidFill>
              </a:rPr>
              <a:pPr/>
              <a:t>5/30/17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B719C-17D5-3743-86C1-20982C1E4E3F}"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D8E9C-CBA3-C84F-9FFC-5CD8DF0F11F4}"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9D9413-FADB-4216-ABF7-D47E9C86A0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A78034-A20C-3E4D-B89F-B74548DB33FD}"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253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FA9538-2AFB-C64E-ACB1-FD5A874CF201}"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64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908877-C790-5D45-A995-1FCCE0D53ED5}"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502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theme" Target="../theme/theme10.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theme" Target="../theme/theme11.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theme" Target="../theme/theme12.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slideLayout" Target="../slideLayouts/slideLayout153.xml"/><Relationship Id="rId14" Type="http://schemas.openxmlformats.org/officeDocument/2006/relationships/slideLayout" Target="../slideLayouts/slideLayout154.xml"/><Relationship Id="rId15" Type="http://schemas.openxmlformats.org/officeDocument/2006/relationships/slideLayout" Target="../slideLayouts/slideLayout155.xml"/><Relationship Id="rId16" Type="http://schemas.openxmlformats.org/officeDocument/2006/relationships/slideLayout" Target="../slideLayouts/slideLayout156.xml"/><Relationship Id="rId17" Type="http://schemas.openxmlformats.org/officeDocument/2006/relationships/theme" Target="../theme/theme13.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65.xml"/><Relationship Id="rId20" Type="http://schemas.openxmlformats.org/officeDocument/2006/relationships/theme" Target="../theme/theme14.xml"/><Relationship Id="rId10" Type="http://schemas.openxmlformats.org/officeDocument/2006/relationships/slideLayout" Target="../slideLayouts/slideLayout166.xml"/><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slideLayout" Target="../slideLayouts/slideLayout170.xml"/><Relationship Id="rId15" Type="http://schemas.openxmlformats.org/officeDocument/2006/relationships/slideLayout" Target="../slideLayouts/slideLayout171.xml"/><Relationship Id="rId16" Type="http://schemas.openxmlformats.org/officeDocument/2006/relationships/slideLayout" Target="../slideLayouts/slideLayout172.xml"/><Relationship Id="rId17" Type="http://schemas.openxmlformats.org/officeDocument/2006/relationships/slideLayout" Target="../slideLayouts/slideLayout173.xml"/><Relationship Id="rId18" Type="http://schemas.openxmlformats.org/officeDocument/2006/relationships/slideLayout" Target="../slideLayouts/slideLayout174.xml"/><Relationship Id="rId19" Type="http://schemas.openxmlformats.org/officeDocument/2006/relationships/slideLayout" Target="../slideLayouts/slideLayout17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15.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theme" Target="../theme/theme16.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00.xml"/><Relationship Id="rId4" Type="http://schemas.openxmlformats.org/officeDocument/2006/relationships/slideLayout" Target="../slideLayouts/slideLayout201.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 Id="rId9" Type="http://schemas.openxmlformats.org/officeDocument/2006/relationships/theme" Target="../theme/theme17.xml"/><Relationship Id="rId1" Type="http://schemas.openxmlformats.org/officeDocument/2006/relationships/slideLayout" Target="../slideLayouts/slideLayout198.xml"/><Relationship Id="rId2"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18.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slideLayout" Target="../slideLayouts/slideLayout228.xml"/><Relationship Id="rId13" Type="http://schemas.openxmlformats.org/officeDocument/2006/relationships/slideLayout" Target="../slideLayouts/slideLayout229.xml"/><Relationship Id="rId14" Type="http://schemas.openxmlformats.org/officeDocument/2006/relationships/slideLayout" Target="../slideLayouts/slideLayout230.xml"/><Relationship Id="rId15" Type="http://schemas.openxmlformats.org/officeDocument/2006/relationships/slideLayout" Target="../slideLayouts/slideLayout231.xml"/><Relationship Id="rId16" Type="http://schemas.openxmlformats.org/officeDocument/2006/relationships/slideLayout" Target="../slideLayouts/slideLayout232.xml"/><Relationship Id="rId17" Type="http://schemas.openxmlformats.org/officeDocument/2006/relationships/theme" Target="../theme/theme19.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Relationship Id="rId14" Type="http://schemas.openxmlformats.org/officeDocument/2006/relationships/slideLayout" Target="../slideLayouts/slideLayout73.xml"/><Relationship Id="rId15" Type="http://schemas.openxmlformats.org/officeDocument/2006/relationships/slideLayout" Target="../slideLayouts/slideLayout74.xml"/><Relationship Id="rId16"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8.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9.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FA303-95C6-3341-BFF7-BAE0B631D651}" type="datetime1">
              <a:rPr lang="en-US" smtClean="0"/>
              <a:pPr/>
              <a:t>5/30/17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fld id="{80F841FE-AAB4-2B4F-B885-807E04686C20}" type="datetime1">
              <a:rPr lang="en-US" smtClean="0">
                <a:solidFill>
                  <a:srgbClr val="000000"/>
                </a:solidFill>
                <a:cs typeface="Arial" pitchFamily="34" charset="0"/>
              </a:rPr>
              <a:pPr eaLnBrk="0" fontAlgn="base" hangingPunct="0">
                <a:spcBef>
                  <a:spcPct val="0"/>
                </a:spcBef>
                <a:spcAft>
                  <a:spcPct val="0"/>
                </a:spcAft>
              </a:pPr>
              <a:t>5/30/17</a:t>
            </a:fld>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E06C9F6E-F344-41CA-B292-68382B9587F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Tree>
    <p:extLst>
      <p:ext uri="{BB962C8B-B14F-4D97-AF65-F5344CB8AC3E}">
        <p14:creationId xmlns:p14="http://schemas.microsoft.com/office/powerpoint/2010/main" val="2567115400"/>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100FAA02-C7CE-334C-BB03-2FA0F99E46B2}"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31D5E4D-7859-4FDD-9452-44252EC0333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35698888"/>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C533A-BD92-E040-89D1-90417DC82994}"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68100"/>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fld id="{F3551E42-BBAA-1048-AAF9-16ADC417FAEC}" type="datetime1">
              <a:rPr lang="en-US" smtClean="0"/>
              <a:pPr fontAlgn="base">
                <a:spcBef>
                  <a:spcPct val="0"/>
                </a:spcBef>
                <a:spcAft>
                  <a:spcPct val="0"/>
                </a:spcAft>
                <a:defRPr/>
              </a:pPr>
              <a:t>5/30/17</a:t>
            </a:fld>
            <a:endParaRPr lang="en-US"/>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solidFill>
                  <a:srgbClr val="000000"/>
                </a:solidFill>
                <a:cs typeface="+mn-cs"/>
              </a:defRPr>
            </a:lvl1pPr>
          </a:lstStyle>
          <a:p>
            <a:pPr fontAlgn="base">
              <a:spcBef>
                <a:spcPct val="0"/>
              </a:spcBef>
              <a:spcAft>
                <a:spcPct val="0"/>
              </a:spcAft>
              <a:defRPr/>
            </a:pPr>
            <a:fld id="{BFE8A7D0-2B12-4B50-B77A-E5D4A57D9AC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93483975"/>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 id="2147484949" r:id="rId14"/>
    <p:sldLayoutId id="2147484950" r:id="rId15"/>
    <p:sldLayoutId id="2147484951" r:id="rId16"/>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eaLnBrk="0" fontAlgn="base" hangingPunct="0">
              <a:spcBef>
                <a:spcPct val="0"/>
              </a:spcBef>
              <a:spcAft>
                <a:spcPct val="0"/>
              </a:spcAft>
              <a:defRPr/>
            </a:pPr>
            <a:fld id="{37A8E8B8-495D-4142-AD17-B6C4D44F0C0E}" type="datetime1">
              <a:rPr lang="en-US" smtClean="0"/>
              <a:pPr eaLnBrk="0" fontAlgn="base" hangingPunct="0">
                <a:spcBef>
                  <a:spcPct val="0"/>
                </a:spcBef>
                <a:spcAft>
                  <a:spcPct val="0"/>
                </a:spcAft>
                <a:defRPr/>
              </a:pPr>
              <a:t>5/30/17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b="0">
                <a:solidFill>
                  <a:srgbClr val="000000"/>
                </a:solidFill>
                <a:latin typeface="+mn-lt"/>
              </a:defRPr>
            </a:lvl1pPr>
          </a:lstStyle>
          <a:p>
            <a:pPr eaLnBrk="0" fontAlgn="base" hangingPunct="0">
              <a:spcBef>
                <a:spcPct val="0"/>
              </a:spcBef>
              <a:spcAft>
                <a:spcPct val="0"/>
              </a:spcAft>
              <a:defRPr/>
            </a:pPr>
            <a:fld id="{1A0C2FDB-1B11-45C4-B96B-1955F80E1685}"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056761094"/>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 id="2147484964" r:id="rId12"/>
    <p:sldLayoutId id="2147484965" r:id="rId13"/>
    <p:sldLayoutId id="2147484966" r:id="rId14"/>
    <p:sldLayoutId id="2147484967" r:id="rId15"/>
    <p:sldLayoutId id="2147484968" r:id="rId16"/>
    <p:sldLayoutId id="2147484969" r:id="rId17"/>
    <p:sldLayoutId id="2147484970" r:id="rId18"/>
    <p:sldLayoutId id="2147484971" r:id="rId19"/>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34781E90-F99D-604B-9118-8C620FC42E53}"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36968829-70D5-4202-AAB8-F508E447BEF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01349363"/>
      </p:ext>
    </p:extLst>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B96E609F-1EBD-6942-80D9-747823225956}" type="datetime1">
              <a:rPr lang="en-US" smtClean="0"/>
              <a:pPr fontAlgn="base">
                <a:spcBef>
                  <a:spcPct val="0"/>
                </a:spcBef>
                <a:spcAft>
                  <a:spcPct val="0"/>
                </a:spcAft>
                <a:defRPr/>
              </a:pPr>
              <a:t>5/30/17</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51148B07-08BA-4C76-8FCE-91A45E0428A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58085929"/>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13315"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eaLnBrk="0" fontAlgn="base" hangingPunct="0">
              <a:spcBef>
                <a:spcPct val="0"/>
              </a:spcBef>
              <a:spcAft>
                <a:spcPct val="0"/>
              </a:spcAft>
              <a:defRPr/>
            </a:pPr>
            <a:fld id="{3CC162F7-6775-4EF8-8B32-B59A73A0438F}"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2"/>
                </a:solidFill>
              </a:defRPr>
            </a:lvl1pPr>
          </a:lstStyle>
          <a:p>
            <a:pPr eaLnBrk="0" fontAlgn="base" hangingPunct="0">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1670849935"/>
      </p:ext>
    </p:extLst>
  </p:cSld>
  <p:clrMap bg1="dk2" tx1="lt1" bg2="dk1" tx2="lt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fld id="{3725B290-A61F-5044-AF54-2CC8C3F792F0}" type="datetime1">
              <a:rPr lang="en-US" smtClean="0"/>
              <a:pPr fontAlgn="base">
                <a:spcBef>
                  <a:spcPct val="0"/>
                </a:spcBef>
                <a:spcAft>
                  <a:spcPct val="0"/>
                </a:spcAft>
                <a:defRPr/>
              </a:pPr>
              <a:t>5/30/17</a:t>
            </a:fld>
            <a:endParaRPr lang="en-US"/>
          </a:p>
        </p:txBody>
      </p:sp>
      <p:sp>
        <p:nvSpPr>
          <p:cNvPr id="113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13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solidFill>
                  <a:srgbClr val="000000"/>
                </a:solidFill>
                <a:cs typeface="+mn-cs"/>
              </a:defRPr>
            </a:lvl1pPr>
          </a:lstStyle>
          <a:p>
            <a:pPr fontAlgn="base">
              <a:spcBef>
                <a:spcPct val="0"/>
              </a:spcBef>
              <a:spcAft>
                <a:spcPct val="0"/>
              </a:spcAft>
              <a:defRPr/>
            </a:pPr>
            <a:fld id="{5E31614A-1B6A-4F67-8588-BBF4D0CB8EF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74284270"/>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0033CC"/>
          </a:solidFill>
          <a:latin typeface="+mj-lt"/>
          <a:ea typeface="+mj-ea"/>
          <a:cs typeface="+mj-cs"/>
        </a:defRPr>
      </a:lvl1pPr>
      <a:lvl2pPr algn="ctr" rtl="0" eaLnBrk="0" fontAlgn="base" hangingPunct="0">
        <a:spcBef>
          <a:spcPct val="0"/>
        </a:spcBef>
        <a:spcAft>
          <a:spcPct val="0"/>
        </a:spcAft>
        <a:defRPr sz="4400">
          <a:solidFill>
            <a:srgbClr val="0033CC"/>
          </a:solidFill>
          <a:latin typeface="Arial" pitchFamily="34" charset="0"/>
          <a:cs typeface="Arial" pitchFamily="34" charset="0"/>
        </a:defRPr>
      </a:lvl2pPr>
      <a:lvl3pPr algn="ctr" rtl="0" eaLnBrk="0" fontAlgn="base" hangingPunct="0">
        <a:spcBef>
          <a:spcPct val="0"/>
        </a:spcBef>
        <a:spcAft>
          <a:spcPct val="0"/>
        </a:spcAft>
        <a:defRPr sz="4400">
          <a:solidFill>
            <a:srgbClr val="0033CC"/>
          </a:solidFill>
          <a:latin typeface="Arial" pitchFamily="34" charset="0"/>
          <a:cs typeface="Arial" pitchFamily="34" charset="0"/>
        </a:defRPr>
      </a:lvl3pPr>
      <a:lvl4pPr algn="ctr" rtl="0" eaLnBrk="0" fontAlgn="base" hangingPunct="0">
        <a:spcBef>
          <a:spcPct val="0"/>
        </a:spcBef>
        <a:spcAft>
          <a:spcPct val="0"/>
        </a:spcAft>
        <a:defRPr sz="4400">
          <a:solidFill>
            <a:srgbClr val="0033CC"/>
          </a:solidFill>
          <a:latin typeface="Arial" pitchFamily="34" charset="0"/>
          <a:cs typeface="Arial" pitchFamily="34" charset="0"/>
        </a:defRPr>
      </a:lvl4pPr>
      <a:lvl5pPr algn="ctr" rtl="0" eaLnBrk="0" fontAlgn="base" hangingPunct="0">
        <a:spcBef>
          <a:spcPct val="0"/>
        </a:spcBef>
        <a:spcAft>
          <a:spcPct val="0"/>
        </a:spcAft>
        <a:defRPr sz="4400">
          <a:solidFill>
            <a:srgbClr val="0033CC"/>
          </a:solidFill>
          <a:latin typeface="Arial" pitchFamily="34" charset="0"/>
          <a:cs typeface="Arial" pitchFamily="34" charset="0"/>
        </a:defRPr>
      </a:lvl5pPr>
      <a:lvl6pPr marL="457200" algn="ctr" rtl="0" fontAlgn="base">
        <a:spcBef>
          <a:spcPct val="0"/>
        </a:spcBef>
        <a:spcAft>
          <a:spcPct val="0"/>
        </a:spcAft>
        <a:defRPr sz="4400">
          <a:solidFill>
            <a:srgbClr val="0033CC"/>
          </a:solidFill>
          <a:latin typeface="Arial" pitchFamily="34" charset="0"/>
          <a:cs typeface="Arial" pitchFamily="34" charset="0"/>
        </a:defRPr>
      </a:lvl6pPr>
      <a:lvl7pPr marL="914400" algn="ctr" rtl="0" fontAlgn="base">
        <a:spcBef>
          <a:spcPct val="0"/>
        </a:spcBef>
        <a:spcAft>
          <a:spcPct val="0"/>
        </a:spcAft>
        <a:defRPr sz="4400">
          <a:solidFill>
            <a:srgbClr val="0033CC"/>
          </a:solidFill>
          <a:latin typeface="Arial" pitchFamily="34" charset="0"/>
          <a:cs typeface="Arial" pitchFamily="34" charset="0"/>
        </a:defRPr>
      </a:lvl7pPr>
      <a:lvl8pPr marL="1371600" algn="ctr" rtl="0" fontAlgn="base">
        <a:spcBef>
          <a:spcPct val="0"/>
        </a:spcBef>
        <a:spcAft>
          <a:spcPct val="0"/>
        </a:spcAft>
        <a:defRPr sz="4400">
          <a:solidFill>
            <a:srgbClr val="0033CC"/>
          </a:solidFill>
          <a:latin typeface="Arial" pitchFamily="34" charset="0"/>
          <a:cs typeface="Arial" pitchFamily="34" charset="0"/>
        </a:defRPr>
      </a:lvl8pPr>
      <a:lvl9pPr marL="1828800" algn="ctr" rtl="0" fontAlgn="base">
        <a:spcBef>
          <a:spcPct val="0"/>
        </a:spcBef>
        <a:spcAft>
          <a:spcPct val="0"/>
        </a:spcAft>
        <a:defRPr sz="4400">
          <a:solidFill>
            <a:srgbClr val="0033CC"/>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fld id="{C229CA3E-03C6-754B-A8FE-03F85015D911}" type="datetime1">
              <a:rPr lang="en-US" smtClean="0"/>
              <a:pPr fontAlgn="base">
                <a:spcBef>
                  <a:spcPct val="0"/>
                </a:spcBef>
                <a:spcAft>
                  <a:spcPct val="0"/>
                </a:spcAft>
                <a:defRPr/>
              </a:pPr>
              <a:t>5/30/17</a:t>
            </a:fld>
            <a:endParaRPr lang="en-US"/>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000">
                <a:solidFill>
                  <a:srgbClr val="000000"/>
                </a:solidFill>
                <a:cs typeface="+mn-cs"/>
              </a:defRPr>
            </a:lvl1pPr>
          </a:lstStyle>
          <a:p>
            <a:pPr fontAlgn="base">
              <a:spcBef>
                <a:spcPct val="0"/>
              </a:spcBef>
              <a:spcAft>
                <a:spcPct val="0"/>
              </a:spcAft>
              <a:defRPr/>
            </a:pPr>
            <a:fld id="{F8808C28-DCB9-40B2-96E4-207477C47F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87362571"/>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 id="2147485109" r:id="rId16"/>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C059F-8C7D-9F46-80CD-D066CBD2A01C}"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96572-D821-EE42-8A8F-AFC3B4C19D98}"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0D7BE51E-3CE2-3F4A-835B-9E62692C4698}" type="datetime1">
              <a:rPr lang="en-US" smtClean="0">
                <a:solidFill>
                  <a:srgbClr val="000000"/>
                </a:solidFill>
              </a:rPr>
              <a:pPr fontAlgn="base">
                <a:spcBef>
                  <a:spcPct val="0"/>
                </a:spcBef>
                <a:spcAft>
                  <a:spcPct val="0"/>
                </a:spcAft>
                <a:defRPr/>
              </a:pPr>
              <a:t>5/30/17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F8C4DAFF-DA16-4982-B1D1-5DC3E1891AE0}"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2CC0F54E-02BC-574A-B082-85382D16BE29}" type="datetime1">
              <a:rPr lang="en-US" smtClean="0">
                <a:solidFill>
                  <a:srgbClr val="000000"/>
                </a:solidFill>
              </a:rPr>
              <a:pPr fontAlgn="base">
                <a:spcBef>
                  <a:spcPct val="0"/>
                </a:spcBef>
                <a:spcAft>
                  <a:spcPct val="0"/>
                </a:spcAft>
              </a:pPr>
              <a:t>5/30/17</a:t>
            </a:fld>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C983382-AECC-441E-8012-ACEF4D71A4F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22905078-61E6-6F44-84C6-1146BDD18EC0}" type="datetime1">
              <a:rPr lang="en-US" smtClean="0">
                <a:solidFill>
                  <a:srgbClr val="000000"/>
                </a:solidFill>
              </a:rPr>
              <a:pPr fontAlgn="base">
                <a:spcBef>
                  <a:spcPct val="0"/>
                </a:spcBef>
                <a:spcAft>
                  <a:spcPct val="0"/>
                </a:spcAft>
              </a:pPr>
              <a:t>5/30/17</a:t>
            </a:fld>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C983382-AECC-441E-8012-ACEF4D71A4F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2BCB5F9B-1E0A-7B46-87EB-CD59F6EDAC1B}" type="datetime1">
              <a:rPr lang="en-US" b="1" smtClean="0"/>
              <a:pPr eaLnBrk="0" fontAlgn="base" hangingPunct="0">
                <a:spcBef>
                  <a:spcPct val="0"/>
                </a:spcBef>
                <a:spcAft>
                  <a:spcPct val="0"/>
                </a:spcAft>
                <a:defRPr/>
              </a:pPr>
              <a:t>5/30/17</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00E79C33-613B-4A08-83FE-77A556999557}" type="slidenum">
              <a:rPr lang="en-US" b="1"/>
              <a:pPr eaLnBrk="0" fontAlgn="base" hangingPunct="0">
                <a:spcBef>
                  <a:spcPct val="0"/>
                </a:spcBef>
                <a:spcAft>
                  <a:spcPct val="0"/>
                </a:spcAft>
                <a:defRPr/>
              </a:pPr>
              <a:t>‹#›</a:t>
            </a:fld>
            <a:endParaRPr lang="en-US" b="1"/>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8FFC3-1FC7-F54C-8145-4F6F0683B88A}"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D9413-FADB-4216-ABF7-D47E9C86A079}"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DE58D-8830-9C46-AC48-957ABF13A352}" type="datetime1">
              <a:rPr lang="en-US" smtClean="0">
                <a:solidFill>
                  <a:prstClr val="black">
                    <a:tint val="75000"/>
                  </a:prstClr>
                </a:solidFill>
              </a:rPr>
              <a:pPr/>
              <a:t>5/30/17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232270"/>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kernel-machines.org/software" TargetMode="External"/><Relationship Id="rId4" Type="http://schemas.openxmlformats.org/officeDocument/2006/relationships/hyperlink" Target="http://www.csie.ntu.edu.tw/~cjlin/libsvm/"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image" Target="../media/image2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1" Type="http://schemas.openxmlformats.org/officeDocument/2006/relationships/image" Target="../media/image26.wmf"/><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56.xml"/><Relationship Id="rId3" Type="http://schemas.openxmlformats.org/officeDocument/2006/relationships/notesSlide" Target="../notesSlides/notesSlide22.xml"/><Relationship Id="rId4" Type="http://schemas.openxmlformats.org/officeDocument/2006/relationships/oleObject" Target="../embeddings/oleObject2.bin"/><Relationship Id="rId5" Type="http://schemas.openxmlformats.org/officeDocument/2006/relationships/image" Target="../media/image23.wmf"/><Relationship Id="rId6" Type="http://schemas.openxmlformats.org/officeDocument/2006/relationships/oleObject" Target="../embeddings/oleObject3.bin"/><Relationship Id="rId7" Type="http://schemas.openxmlformats.org/officeDocument/2006/relationships/image" Target="../media/image24.wmf"/><Relationship Id="rId8" Type="http://schemas.openxmlformats.org/officeDocument/2006/relationships/oleObject" Target="../embeddings/oleObject4.bin"/><Relationship Id="rId9" Type="http://schemas.openxmlformats.org/officeDocument/2006/relationships/image" Target="../media/image25.wmf"/><Relationship Id="rId10"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3.xml"/><Relationship Id="rId3" Type="http://schemas.openxmlformats.org/officeDocument/2006/relationships/image" Target="../media/image30.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8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88.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88.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6.png"/><Relationship Id="rId1" Type="http://schemas.openxmlformats.org/officeDocument/2006/relationships/slideLayout" Target="../slideLayouts/slideLayout15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5.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15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40.png"/><Relationship Id="rId15" Type="http://schemas.openxmlformats.org/officeDocument/2006/relationships/image" Target="../media/image41.png"/><Relationship Id="rId1" Type="http://schemas.openxmlformats.org/officeDocument/2006/relationships/slideLayout" Target="../slideLayouts/slideLayout152.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9" Type="http://schemas.openxmlformats.org/officeDocument/2006/relationships/image" Target="../media/image45.jpeg"/><Relationship Id="rId10"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4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1" Type="http://schemas.openxmlformats.org/officeDocument/2006/relationships/image" Target="../media/image61.jpeg"/><Relationship Id="rId12" Type="http://schemas.openxmlformats.org/officeDocument/2006/relationships/image" Target="../media/image62.png"/><Relationship Id="rId13" Type="http://schemas.openxmlformats.org/officeDocument/2006/relationships/image" Target="../media/image63.jpeg"/><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66.png"/><Relationship Id="rId1" Type="http://schemas.openxmlformats.org/officeDocument/2006/relationships/slideLayout" Target="../slideLayouts/slideLayout160.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png"/><Relationship Id="rId8" Type="http://schemas.openxmlformats.org/officeDocument/2006/relationships/image" Target="../media/image59.jpeg"/><Relationship Id="rId9" Type="http://schemas.openxmlformats.org/officeDocument/2006/relationships/image" Target="../media/image47.png"/><Relationship Id="rId10"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notesSlide" Target="../notesSlides/notesSlide34.xml"/><Relationship Id="rId3" Type="http://schemas.openxmlformats.org/officeDocument/2006/relationships/image" Target="../media/image6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71.wmf"/><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8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1.wmf"/><Relationship Id="rId1" Type="http://schemas.openxmlformats.org/officeDocument/2006/relationships/slideLayout" Target="../slideLayouts/slideLayout131.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0.xml"/><Relationship Id="rId3" Type="http://schemas.openxmlformats.org/officeDocument/2006/relationships/image" Target="../media/image1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hyperlink" Target="http://www.pascal-network.org/challenges/VOC/pubs/leibe04.pdf" TargetMode="External"/><Relationship Id="rId5" Type="http://schemas.openxmlformats.org/officeDocument/2006/relationships/image" Target="../media/image78.wmf"/><Relationship Id="rId6" Type="http://schemas.openxmlformats.org/officeDocument/2006/relationships/oleObject" Target="../embeddings/oleObject6.bin"/><Relationship Id="rId7" Type="http://schemas.openxmlformats.org/officeDocument/2006/relationships/image" Target="../media/image77.png"/><Relationship Id="rId1" Type="http://schemas.openxmlformats.org/officeDocument/2006/relationships/vmlDrawing" Target="../drawings/vmlDrawing3.vml"/><Relationship Id="rId2"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hyperlink" Target="http://www.pascal-network.org/challenges/VOC/pubs/leibe04.pdf" TargetMode="External"/><Relationship Id="rId1" Type="http://schemas.openxmlformats.org/officeDocument/2006/relationships/slideLayout" Target="../slideLayouts/slideLayout109.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4.xml"/><Relationship Id="rId3" Type="http://schemas.openxmlformats.org/officeDocument/2006/relationships/image" Target="../media/image80.wmf"/></Relationships>
</file>

<file path=ppt/slides/_rels/slide47.xml.rels><?xml version="1.0" encoding="UTF-8" standalone="yes"?>
<Relationships xmlns="http://schemas.openxmlformats.org/package/2006/relationships"><Relationship Id="rId3" Type="http://schemas.openxmlformats.org/officeDocument/2006/relationships/image" Target="../media/image81.wmf"/><Relationship Id="rId4" Type="http://schemas.openxmlformats.org/officeDocument/2006/relationships/image" Target="../media/image82.wmf"/><Relationship Id="rId1" Type="http://schemas.openxmlformats.org/officeDocument/2006/relationships/slideLayout" Target="../slideLayouts/slideLayout109.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82.wmf"/><Relationship Id="rId4" Type="http://schemas.openxmlformats.org/officeDocument/2006/relationships/image" Target="../media/image81.wmf"/><Relationship Id="rId1" Type="http://schemas.openxmlformats.org/officeDocument/2006/relationships/slideLayout" Target="../slideLayouts/slideLayout109.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7.bin"/><Relationship Id="rId5" Type="http://schemas.openxmlformats.org/officeDocument/2006/relationships/image" Target="../media/image83.png"/><Relationship Id="rId1" Type="http://schemas.openxmlformats.org/officeDocument/2006/relationships/vmlDrawing" Target="../drawings/vmlDrawing4.vml"/><Relationship Id="rId2"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49.xml"/><Relationship Id="rId3"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198.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198.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198.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8.png"/><Relationship Id="rId1" Type="http://schemas.openxmlformats.org/officeDocument/2006/relationships/slideLayout" Target="../slideLayouts/slideLayout198.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9.png"/><Relationship Id="rId1" Type="http://schemas.openxmlformats.org/officeDocument/2006/relationships/slideLayout" Target="../slideLayouts/slideLayout198.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90.png"/><Relationship Id="rId1" Type="http://schemas.openxmlformats.org/officeDocument/2006/relationships/slideLayout" Target="../slideLayouts/slideLayout198.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1" Type="http://schemas.openxmlformats.org/officeDocument/2006/relationships/image" Target="../media/image99.wmf"/><Relationship Id="rId12" Type="http://schemas.openxmlformats.org/officeDocument/2006/relationships/image" Target="../media/image100.wmf"/><Relationship Id="rId13" Type="http://schemas.openxmlformats.org/officeDocument/2006/relationships/image" Target="../media/image101.wmf"/><Relationship Id="rId14" Type="http://schemas.openxmlformats.org/officeDocument/2006/relationships/image" Target="../media/image102.wmf"/><Relationship Id="rId15" Type="http://schemas.openxmlformats.org/officeDocument/2006/relationships/image" Target="../media/image103.wmf"/><Relationship Id="rId16" Type="http://schemas.openxmlformats.org/officeDocument/2006/relationships/image" Target="../media/image104.wmf"/><Relationship Id="rId17" Type="http://schemas.openxmlformats.org/officeDocument/2006/relationships/image" Target="../media/image105.wmf"/><Relationship Id="rId1" Type="http://schemas.openxmlformats.org/officeDocument/2006/relationships/slideLayout" Target="../slideLayouts/slideLayout205.xml"/><Relationship Id="rId2" Type="http://schemas.openxmlformats.org/officeDocument/2006/relationships/notesSlide" Target="../notesSlides/notesSlide56.xml"/><Relationship Id="rId3" Type="http://schemas.openxmlformats.org/officeDocument/2006/relationships/image" Target="../media/image91.wmf"/><Relationship Id="rId4" Type="http://schemas.openxmlformats.org/officeDocument/2006/relationships/image" Target="../media/image92.wmf"/><Relationship Id="rId5" Type="http://schemas.openxmlformats.org/officeDocument/2006/relationships/image" Target="../media/image93.wmf"/><Relationship Id="rId6" Type="http://schemas.openxmlformats.org/officeDocument/2006/relationships/image" Target="../media/image94.wmf"/><Relationship Id="rId7" Type="http://schemas.openxmlformats.org/officeDocument/2006/relationships/image" Target="../media/image95.wmf"/><Relationship Id="rId8" Type="http://schemas.openxmlformats.org/officeDocument/2006/relationships/image" Target="../media/image96.wmf"/><Relationship Id="rId9" Type="http://schemas.openxmlformats.org/officeDocument/2006/relationships/image" Target="../media/image97.wmf"/><Relationship Id="rId10" Type="http://schemas.openxmlformats.org/officeDocument/2006/relationships/image" Target="../media/image98.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7.xml"/><Relationship Id="rId3" Type="http://schemas.openxmlformats.org/officeDocument/2006/relationships/image" Target="../media/image91.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6.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109.png"/><Relationship Id="rId5" Type="http://schemas.openxmlformats.org/officeDocument/2006/relationships/image" Target="../media/image91.wmf"/><Relationship Id="rId6" Type="http://schemas.openxmlformats.org/officeDocument/2006/relationships/oleObject" Target="../embeddings/oleObject8.bin"/><Relationship Id="rId7" Type="http://schemas.openxmlformats.org/officeDocument/2006/relationships/image" Target="../media/image106.wmf"/><Relationship Id="rId8" Type="http://schemas.openxmlformats.org/officeDocument/2006/relationships/oleObject" Target="../embeddings/oleObject9.bin"/><Relationship Id="rId9" Type="http://schemas.openxmlformats.org/officeDocument/2006/relationships/image" Target="../media/image107.wmf"/><Relationship Id="rId10" Type="http://schemas.openxmlformats.org/officeDocument/2006/relationships/oleObject" Target="../embeddings/Microsoft_Equation1.bin"/><Relationship Id="rId11" Type="http://schemas.openxmlformats.org/officeDocument/2006/relationships/image" Target="../media/image108.wmf"/><Relationship Id="rId1" Type="http://schemas.openxmlformats.org/officeDocument/2006/relationships/vmlDrawing" Target="../drawings/vmlDrawing5.vml"/><Relationship Id="rId2"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9.xml"/><Relationship Id="rId3"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78.wmf"/><Relationship Id="rId8"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Part-based and local feature models for generic object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30</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2017</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19409830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2"/>
          <p:cNvPicPr>
            <a:picLocks noChangeAspect="1" noChangeArrowheads="1"/>
          </p:cNvPicPr>
          <p:nvPr/>
        </p:nvPicPr>
        <p:blipFill>
          <a:blip r:embed="rId3"/>
          <a:srcRect l="23334" t="18462" r="19167" b="14529"/>
          <a:stretch>
            <a:fillRect/>
          </a:stretch>
        </p:blipFill>
        <p:spPr bwMode="auto">
          <a:xfrm>
            <a:off x="304800" y="228600"/>
            <a:ext cx="8534400" cy="6059488"/>
          </a:xfrm>
          <a:prstGeom prst="rect">
            <a:avLst/>
          </a:prstGeom>
          <a:noFill/>
          <a:ln w="9525">
            <a:noFill/>
            <a:miter lim="800000"/>
            <a:headEnd/>
            <a:tailEnd/>
          </a:ln>
        </p:spPr>
      </p:pic>
      <p:sp>
        <p:nvSpPr>
          <p:cNvPr id="47109" name="TextBox 3"/>
          <p:cNvSpPr txBox="1">
            <a:spLocks noChangeArrowheads="1"/>
          </p:cNvSpPr>
          <p:nvPr/>
        </p:nvSpPr>
        <p:spPr bwMode="auto">
          <a:xfrm>
            <a:off x="0" y="6629400"/>
            <a:ext cx="8839200" cy="2746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err="1">
                <a:solidFill>
                  <a:srgbClr val="000000"/>
                </a:solidFill>
              </a:rPr>
              <a:t>Moghaddam</a:t>
            </a:r>
            <a:r>
              <a:rPr lang="en-US" sz="1200" dirty="0">
                <a:solidFill>
                  <a:srgbClr val="000000"/>
                </a:solidFill>
              </a:rPr>
              <a:t> and Yang, Face &amp; Gesture 2000.</a:t>
            </a:r>
          </a:p>
        </p:txBody>
      </p:sp>
      <p:sp>
        <p:nvSpPr>
          <p:cNvPr id="47110" name="Rectangle 7"/>
          <p:cNvSpPr>
            <a:spLocks noChangeArrowheads="1"/>
          </p:cNvSpPr>
          <p:nvPr/>
        </p:nvSpPr>
        <p:spPr bwMode="auto">
          <a:xfrm>
            <a:off x="6019800" y="304800"/>
            <a:ext cx="3657600" cy="4495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1" name="Rectangle 8"/>
          <p:cNvSpPr>
            <a:spLocks noChangeArrowheads="1"/>
          </p:cNvSpPr>
          <p:nvPr/>
        </p:nvSpPr>
        <p:spPr bwMode="auto">
          <a:xfrm rot="5400000">
            <a:off x="2514600" y="-5562600"/>
            <a:ext cx="3657600" cy="103632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2" name="Text Box 10"/>
          <p:cNvSpPr txBox="1">
            <a:spLocks noChangeArrowheads="1"/>
          </p:cNvSpPr>
          <p:nvPr/>
        </p:nvSpPr>
        <p:spPr bwMode="auto">
          <a:xfrm>
            <a:off x="990600" y="-1219200"/>
            <a:ext cx="8153400" cy="366712"/>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000000"/>
              </a:solidFill>
            </a:endParaRPr>
          </a:p>
        </p:txBody>
      </p:sp>
      <p:sp>
        <p:nvSpPr>
          <p:cNvPr id="47113" name="Title 1"/>
          <p:cNvSpPr>
            <a:spLocks/>
          </p:cNvSpPr>
          <p:nvPr/>
        </p:nvSpPr>
        <p:spPr bwMode="auto">
          <a:xfrm>
            <a:off x="609600" y="0"/>
            <a:ext cx="8229600" cy="1143000"/>
          </a:xfrm>
          <a:prstGeom prst="rect">
            <a:avLst/>
          </a:prstGeom>
          <a:noFill/>
          <a:ln w="9525">
            <a:noFill/>
            <a:miter lim="800000"/>
            <a:headEnd/>
            <a:tailEnd/>
          </a:ln>
        </p:spPr>
        <p:txBody>
          <a:bodyPr anchor="ctr"/>
          <a:lstStyle/>
          <a:p>
            <a:pPr algn="ctr" fontAlgn="base">
              <a:spcBef>
                <a:spcPct val="0"/>
              </a:spcBef>
              <a:spcAft>
                <a:spcPct val="0"/>
              </a:spcAft>
            </a:pPr>
            <a:r>
              <a:rPr lang="en-US" sz="4000">
                <a:solidFill>
                  <a:srgbClr val="000000"/>
                </a:solidFill>
              </a:rPr>
              <a:t>Gender perception experiment:</a:t>
            </a:r>
            <a:br>
              <a:rPr lang="en-US" sz="4000">
                <a:solidFill>
                  <a:srgbClr val="000000"/>
                </a:solidFill>
              </a:rPr>
            </a:br>
            <a:r>
              <a:rPr lang="en-US" sz="4000">
                <a:solidFill>
                  <a:srgbClr val="000000"/>
                </a:solidFill>
              </a:rPr>
              <a:t>How well can humans do?</a:t>
            </a:r>
          </a:p>
        </p:txBody>
      </p:sp>
      <p:sp>
        <p:nvSpPr>
          <p:cNvPr id="47115" name="Text Box 11"/>
          <p:cNvSpPr txBox="1">
            <a:spLocks noChangeArrowheads="1"/>
          </p:cNvSpPr>
          <p:nvPr/>
        </p:nvSpPr>
        <p:spPr bwMode="auto">
          <a:xfrm>
            <a:off x="30480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47116" name="Text Box 12"/>
          <p:cNvSpPr txBox="1">
            <a:spLocks noChangeArrowheads="1"/>
          </p:cNvSpPr>
          <p:nvPr/>
        </p:nvSpPr>
        <p:spPr bwMode="auto">
          <a:xfrm>
            <a:off x="48768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12" name="Slide Number Placeholder 11"/>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10</a:t>
            </a:fld>
            <a:endParaRPr lang="en-US">
              <a:solidFill>
                <a:srgbClr val="000000"/>
              </a:solidFill>
            </a:endParaRPr>
          </a:p>
        </p:txBody>
      </p:sp>
    </p:spTree>
    <p:extLst>
      <p:ext uri="{BB962C8B-B14F-4D97-AF65-F5344CB8AC3E}">
        <p14:creationId xmlns:p14="http://schemas.microsoft.com/office/powerpoint/2010/main" val="3130247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Human vs. Machine</a:t>
            </a:r>
          </a:p>
        </p:txBody>
      </p:sp>
      <p:sp>
        <p:nvSpPr>
          <p:cNvPr id="48131" name="Content Placeholder 2"/>
          <p:cNvSpPr>
            <a:spLocks noGrp="1"/>
          </p:cNvSpPr>
          <p:nvPr>
            <p:ph idx="1"/>
          </p:nvPr>
        </p:nvSpPr>
        <p:spPr>
          <a:xfrm>
            <a:off x="5715000" y="1874837"/>
            <a:ext cx="3200400" cy="4525963"/>
          </a:xfrm>
        </p:spPr>
        <p:txBody>
          <a:bodyPr/>
          <a:lstStyle/>
          <a:p>
            <a:pPr eaLnBrk="1" hangingPunct="1"/>
            <a:r>
              <a:rPr lang="en-US" sz="2800" dirty="0" smtClean="0"/>
              <a:t>SVMs performed better than any single human test subject, at either resolution</a:t>
            </a:r>
          </a:p>
        </p:txBody>
      </p:sp>
      <p:pic>
        <p:nvPicPr>
          <p:cNvPr id="48132" name="Picture 2"/>
          <p:cNvPicPr>
            <a:picLocks noChangeAspect="1" noChangeArrowheads="1"/>
          </p:cNvPicPr>
          <p:nvPr/>
        </p:nvPicPr>
        <p:blipFill>
          <a:blip r:embed="rId3"/>
          <a:srcRect l="58749" t="53333" r="13750" b="3590"/>
          <a:stretch>
            <a:fillRect/>
          </a:stretch>
        </p:blipFill>
        <p:spPr bwMode="auto">
          <a:xfrm>
            <a:off x="609600" y="1447800"/>
            <a:ext cx="502920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11</a:t>
            </a:fld>
            <a:endParaRPr lang="en-US">
              <a:solidFill>
                <a:srgbClr val="000000"/>
              </a:solidFill>
            </a:endParaRPr>
          </a:p>
        </p:txBody>
      </p:sp>
    </p:spTree>
    <p:extLst>
      <p:ext uri="{BB962C8B-B14F-4D97-AF65-F5344CB8AC3E}">
        <p14:creationId xmlns:p14="http://schemas.microsoft.com/office/powerpoint/2010/main" val="20593670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Hardest examples for humans</a:t>
            </a:r>
          </a:p>
        </p:txBody>
      </p:sp>
      <p:sp>
        <p:nvSpPr>
          <p:cNvPr id="49155" name="Content Placeholder 2"/>
          <p:cNvSpPr>
            <a:spLocks noGrp="1"/>
          </p:cNvSpPr>
          <p:nvPr>
            <p:ph idx="1"/>
          </p:nvPr>
        </p:nvSpPr>
        <p:spPr/>
        <p:txBody>
          <a:bodyPr/>
          <a:lstStyle/>
          <a:p>
            <a:pPr eaLnBrk="1" hangingPunct="1"/>
            <a:endParaRPr lang="en-US" smtClean="0"/>
          </a:p>
        </p:txBody>
      </p:sp>
      <p:sp>
        <p:nvSpPr>
          <p:cNvPr id="49156" name="TextBox 3"/>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Face &amp; Gesture 2000.</a:t>
            </a:r>
          </a:p>
        </p:txBody>
      </p:sp>
      <p:pic>
        <p:nvPicPr>
          <p:cNvPr id="49157" name="Picture 2"/>
          <p:cNvPicPr>
            <a:picLocks noChangeAspect="1" noChangeArrowheads="1"/>
          </p:cNvPicPr>
          <p:nvPr/>
        </p:nvPicPr>
        <p:blipFill>
          <a:blip r:embed="rId3"/>
          <a:srcRect l="23750" t="41574" r="22501" b="11795"/>
          <a:stretch>
            <a:fillRect/>
          </a:stretch>
        </p:blipFill>
        <p:spPr bwMode="auto">
          <a:xfrm>
            <a:off x="304800" y="1676400"/>
            <a:ext cx="8382000" cy="4430713"/>
          </a:xfrm>
          <a:prstGeom prst="rect">
            <a:avLst/>
          </a:prstGeom>
          <a:noFill/>
          <a:ln w="9525">
            <a:noFill/>
            <a:miter lim="800000"/>
            <a:headEnd/>
            <a:tailEnd/>
          </a:ln>
        </p:spPr>
      </p:pic>
      <p:sp>
        <p:nvSpPr>
          <p:cNvPr id="6" name="Rectangle 5"/>
          <p:cNvSpPr/>
          <p:nvPr/>
        </p:nvSpPr>
        <p:spPr bwMode="auto">
          <a:xfrm>
            <a:off x="533400" y="5029200"/>
            <a:ext cx="81534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12</a:t>
            </a:fld>
            <a:endParaRPr lang="en-US">
              <a:solidFill>
                <a:srgbClr val="000000"/>
              </a:solidFill>
            </a:endParaRPr>
          </a:p>
        </p:txBody>
      </p:sp>
    </p:spTree>
    <p:extLst>
      <p:ext uri="{BB962C8B-B14F-4D97-AF65-F5344CB8AC3E}">
        <p14:creationId xmlns:p14="http://schemas.microsoft.com/office/powerpoint/2010/main" val="1105998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dirty="0" smtClean="0"/>
              <a:t>What if the data is not linearly separable?</a:t>
            </a:r>
          </a:p>
          <a:p>
            <a:r>
              <a:rPr lang="en-US" b="1" dirty="0" smtClean="0"/>
              <a:t>What if we have more than just two categories?</a:t>
            </a:r>
            <a:endParaRPr lang="en-US" b="1"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25928966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rial" pitchFamily="34" charset="0"/>
                <a:cs typeface="Arial" pitchFamily="34" charset="0"/>
              </a:rPr>
              <a:t>Multi-class SVMs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89037"/>
            <a:ext cx="8229600" cy="4525963"/>
          </a:xfrm>
        </p:spPr>
        <p:txBody>
          <a:bodyPr>
            <a:noAutofit/>
          </a:bodyPr>
          <a:lstStyle/>
          <a:p>
            <a:r>
              <a:rPr lang="en-US" sz="2400" dirty="0" smtClean="0">
                <a:latin typeface="Arial" pitchFamily="34" charset="0"/>
                <a:cs typeface="Arial" pitchFamily="34" charset="0"/>
              </a:rPr>
              <a:t>Achieve multi-class classifier by combining a number of binary classifiers</a:t>
            </a:r>
          </a:p>
          <a:p>
            <a:endParaRPr lang="en-US" sz="12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all</a:t>
            </a:r>
          </a:p>
          <a:p>
            <a:pPr lvl="1"/>
            <a:r>
              <a:rPr lang="en-US" sz="2400" dirty="0" smtClean="0">
                <a:latin typeface="Arial" pitchFamily="34" charset="0"/>
                <a:cs typeface="Arial" pitchFamily="34" charset="0"/>
              </a:rPr>
              <a:t>Training: learn an SVM for each class vs. the rest</a:t>
            </a:r>
          </a:p>
          <a:p>
            <a:pPr lvl="1"/>
            <a:r>
              <a:rPr lang="en-US" sz="2400" dirty="0" smtClean="0">
                <a:latin typeface="Arial" pitchFamily="34" charset="0"/>
                <a:cs typeface="Arial" pitchFamily="34" charset="0"/>
              </a:rPr>
              <a:t>Testing: apply each SVM to test example and assign to it the class of the SVM that returns the highest decision value</a:t>
            </a:r>
          </a:p>
          <a:p>
            <a:pPr lvl="1"/>
            <a:endParaRPr lang="en-US" sz="24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one</a:t>
            </a:r>
          </a:p>
          <a:p>
            <a:pPr lvl="1"/>
            <a:r>
              <a:rPr lang="en-US" sz="2400" dirty="0" smtClean="0">
                <a:latin typeface="Arial" pitchFamily="34" charset="0"/>
                <a:cs typeface="Arial" pitchFamily="34" charset="0"/>
              </a:rPr>
              <a:t>Training: learn an SVM for each pair of classes</a:t>
            </a:r>
          </a:p>
          <a:p>
            <a:pPr lvl="1"/>
            <a:r>
              <a:rPr lang="en-US" sz="2400" dirty="0" smtClean="0">
                <a:latin typeface="Arial" pitchFamily="34" charset="0"/>
                <a:cs typeface="Arial" pitchFamily="34" charset="0"/>
              </a:rPr>
              <a:t>Testing: each learned SVM “votes” for a class to assign to the test example</a:t>
            </a:r>
          </a:p>
          <a:p>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696525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dirty="0"/>
              <a:t>SVMs: Pros and cons</a:t>
            </a:r>
          </a:p>
        </p:txBody>
      </p:sp>
      <p:sp>
        <p:nvSpPr>
          <p:cNvPr id="993283" name="Rectangle 3"/>
          <p:cNvSpPr>
            <a:spLocks noGrp="1" noChangeArrowheads="1"/>
          </p:cNvSpPr>
          <p:nvPr>
            <p:ph type="body" idx="1"/>
          </p:nvPr>
        </p:nvSpPr>
        <p:spPr>
          <a:xfrm>
            <a:off x="685800" y="1386408"/>
            <a:ext cx="7772400" cy="5715000"/>
          </a:xfrm>
        </p:spPr>
        <p:txBody>
          <a:bodyPr>
            <a:normAutofit fontScale="77500" lnSpcReduction="20000"/>
          </a:bodyPr>
          <a:lstStyle/>
          <a:p>
            <a:pPr>
              <a:buFontTx/>
              <a:buChar char="•"/>
            </a:pPr>
            <a:r>
              <a:rPr lang="en-US" dirty="0"/>
              <a:t>Pros</a:t>
            </a:r>
          </a:p>
          <a:p>
            <a:pPr lvl="1"/>
            <a:r>
              <a:rPr lang="en-US" dirty="0"/>
              <a:t>Many publicly available SVM packages:</a:t>
            </a:r>
            <a:br>
              <a:rPr lang="en-US" dirty="0"/>
            </a:br>
            <a:r>
              <a:rPr lang="en-US" dirty="0">
                <a:hlinkClick r:id="rId3"/>
              </a:rPr>
              <a:t>http://</a:t>
            </a:r>
            <a:r>
              <a:rPr lang="en-US" dirty="0" smtClean="0">
                <a:hlinkClick r:id="rId3"/>
              </a:rPr>
              <a:t>www.kernel-machines.org/software</a:t>
            </a:r>
            <a:endParaRPr lang="en-US" dirty="0" smtClean="0"/>
          </a:p>
          <a:p>
            <a:pPr lvl="1"/>
            <a:r>
              <a:rPr lang="en-US" dirty="0" smtClean="0">
                <a:hlinkClick r:id="rId4"/>
              </a:rPr>
              <a:t>http://www.csie.ntu.edu.tw/~cjlin/libsvm/</a:t>
            </a:r>
            <a:endParaRPr lang="en-US" dirty="0"/>
          </a:p>
          <a:p>
            <a:pPr lvl="1"/>
            <a:r>
              <a:rPr lang="en-US" dirty="0"/>
              <a:t>Kernel-based framework is very powerful, </a:t>
            </a:r>
            <a:r>
              <a:rPr lang="en-US" dirty="0" smtClean="0"/>
              <a:t>flexible</a:t>
            </a:r>
          </a:p>
          <a:p>
            <a:pPr lvl="1"/>
            <a:r>
              <a:rPr lang="en-US" dirty="0" smtClean="0"/>
              <a:t>Often a sparse set of support vectors – compact at test time</a:t>
            </a:r>
            <a:endParaRPr lang="en-US" dirty="0"/>
          </a:p>
          <a:p>
            <a:pPr lvl="1"/>
            <a:r>
              <a:rPr lang="en-US" dirty="0" smtClean="0"/>
              <a:t>Work </a:t>
            </a:r>
            <a:r>
              <a:rPr lang="en-US" dirty="0"/>
              <a:t>very well in practice, even with very small training sample sizes</a:t>
            </a:r>
            <a:br>
              <a:rPr lang="en-US" dirty="0"/>
            </a:br>
            <a:endParaRPr lang="en-US" sz="1200" dirty="0"/>
          </a:p>
          <a:p>
            <a:pPr>
              <a:buFontTx/>
              <a:buChar char="•"/>
            </a:pPr>
            <a:r>
              <a:rPr lang="en-US" dirty="0"/>
              <a:t>Cons</a:t>
            </a:r>
          </a:p>
          <a:p>
            <a:pPr lvl="1"/>
            <a:r>
              <a:rPr lang="en-US" dirty="0"/>
              <a:t>No “direct” multi-class SVM, must combine two-class </a:t>
            </a:r>
            <a:r>
              <a:rPr lang="en-US" dirty="0" smtClean="0"/>
              <a:t>SVMs</a:t>
            </a:r>
          </a:p>
          <a:p>
            <a:pPr lvl="1"/>
            <a:r>
              <a:rPr lang="en-US" dirty="0" smtClean="0"/>
              <a:t>Can be tricky to select best kernel function for a problem</a:t>
            </a:r>
            <a:endParaRPr lang="en-US" dirty="0"/>
          </a:p>
          <a:p>
            <a:pPr lvl="1"/>
            <a:r>
              <a:rPr lang="en-US" dirty="0"/>
              <a:t>Computation, memory </a:t>
            </a:r>
          </a:p>
          <a:p>
            <a:pPr lvl="2"/>
            <a:r>
              <a:rPr lang="en-US" dirty="0"/>
              <a:t>During training time, must compute matrix of kernel values for every pair of </a:t>
            </a:r>
            <a:r>
              <a:rPr lang="en-US" dirty="0" smtClean="0"/>
              <a:t>examples</a:t>
            </a:r>
            <a:endParaRPr lang="en-US" dirty="0"/>
          </a:p>
          <a:p>
            <a:pPr lvl="2"/>
            <a:r>
              <a:rPr lang="en-US" dirty="0"/>
              <a:t>Learning can take a very long time for large-scale problems</a:t>
            </a:r>
          </a:p>
        </p:txBody>
      </p:sp>
      <p:sp>
        <p:nvSpPr>
          <p:cNvPr id="4" name="TextBox 3"/>
          <p:cNvSpPr txBox="1"/>
          <p:nvPr/>
        </p:nvSpPr>
        <p:spPr>
          <a:xfrm>
            <a:off x="6934200" y="6657201"/>
            <a:ext cx="3124200" cy="276999"/>
          </a:xfrm>
          <a:prstGeom prst="rect">
            <a:avLst/>
          </a:prstGeom>
          <a:noFill/>
        </p:spPr>
        <p:txBody>
          <a:bodyPr wrap="square" rtlCol="0">
            <a:spAutoFit/>
          </a:bodyPr>
          <a:lstStyle/>
          <a:p>
            <a:r>
              <a:rPr lang="en-US" sz="1200" dirty="0" smtClean="0">
                <a:solidFill>
                  <a:srgbClr val="000000"/>
                </a:solidFill>
              </a:rPr>
              <a:t>Adapted from Lana </a:t>
            </a:r>
            <a:r>
              <a:rPr lang="en-US" sz="1200" dirty="0" err="1" smtClean="0">
                <a:solidFill>
                  <a:srgbClr val="000000"/>
                </a:solidFill>
              </a:rPr>
              <a:t>Lazebnik</a:t>
            </a:r>
            <a:endParaRPr lang="en-US" sz="1200"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15</a:t>
            </a:fld>
            <a:endParaRPr lang="en-US">
              <a:solidFill>
                <a:srgbClr val="000000"/>
              </a:solidFill>
              <a:cs typeface="Arial" pitchFamily="34" charset="0"/>
            </a:endParaRPr>
          </a:p>
        </p:txBody>
      </p:sp>
    </p:spTree>
    <p:extLst>
      <p:ext uri="{BB962C8B-B14F-4D97-AF65-F5344CB8AC3E}">
        <p14:creationId xmlns:p14="http://schemas.microsoft.com/office/powerpoint/2010/main" val="4275766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9328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328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9328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9328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932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Previously</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latin typeface="Arial" pitchFamily="34" charset="0"/>
                <a:cs typeface="Arial" pitchFamily="34" charset="0"/>
              </a:rPr>
              <a:t>Discriminative classifiers</a:t>
            </a:r>
          </a:p>
          <a:p>
            <a:pPr lvl="1"/>
            <a:r>
              <a:rPr lang="en-US" sz="2400" dirty="0" smtClean="0">
                <a:latin typeface="Arial" pitchFamily="34" charset="0"/>
                <a:cs typeface="Arial" pitchFamily="34" charset="0"/>
              </a:rPr>
              <a:t>Boosting </a:t>
            </a:r>
          </a:p>
          <a:p>
            <a:pPr lvl="1"/>
            <a:r>
              <a:rPr lang="en-US" sz="2400" dirty="0" smtClean="0">
                <a:latin typeface="Arial" pitchFamily="34" charset="0"/>
                <a:cs typeface="Arial" pitchFamily="34" charset="0"/>
              </a:rPr>
              <a:t>Nearest neighbors</a:t>
            </a:r>
          </a:p>
          <a:p>
            <a:pPr lvl="1"/>
            <a:r>
              <a:rPr lang="en-US" sz="2400" dirty="0" smtClean="0">
                <a:latin typeface="Arial" pitchFamily="34" charset="0"/>
                <a:cs typeface="Arial" pitchFamily="34" charset="0"/>
              </a:rPr>
              <a:t>Support vector machines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Useful for object recognition when combined with “</a:t>
            </a:r>
            <a:r>
              <a:rPr lang="en-US" sz="2800" dirty="0">
                <a:latin typeface="Arial" pitchFamily="34" charset="0"/>
                <a:cs typeface="Arial" pitchFamily="34" charset="0"/>
              </a:rPr>
              <a:t>window-based” or </a:t>
            </a:r>
            <a:r>
              <a:rPr lang="en-US" sz="2800" dirty="0" smtClean="0">
                <a:latin typeface="Arial" pitchFamily="34" charset="0"/>
                <a:cs typeface="Arial" pitchFamily="34" charset="0"/>
              </a:rPr>
              <a:t>holistic appearance descriptors</a:t>
            </a: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1605856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Global window-based </a:t>
            </a:r>
            <a:br>
              <a:rPr lang="en-US" sz="3600" dirty="0" smtClean="0"/>
            </a:br>
            <a:r>
              <a:rPr lang="en-US" sz="3600" dirty="0" smtClean="0"/>
              <a:t>appearance representations</a:t>
            </a:r>
            <a:endParaRPr lang="en-US" sz="3600" dirty="0"/>
          </a:p>
        </p:txBody>
      </p:sp>
      <p:sp>
        <p:nvSpPr>
          <p:cNvPr id="3" name="Content Placeholder 2"/>
          <p:cNvSpPr>
            <a:spLocks noGrp="1"/>
          </p:cNvSpPr>
          <p:nvPr>
            <p:ph idx="1"/>
          </p:nvPr>
        </p:nvSpPr>
        <p:spPr>
          <a:xfrm>
            <a:off x="299979" y="4306889"/>
            <a:ext cx="8624943" cy="2551111"/>
          </a:xfrm>
        </p:spPr>
        <p:txBody>
          <a:bodyPr/>
          <a:lstStyle/>
          <a:p>
            <a:r>
              <a:rPr lang="en-US" sz="2800" dirty="0" smtClean="0"/>
              <a:t>These examples are truly global; each pixel in the window contributes to the representation.</a:t>
            </a:r>
          </a:p>
          <a:p>
            <a:r>
              <a:rPr lang="en-US" sz="2800" dirty="0" smtClean="0"/>
              <a:t>Classifier can account for relative relevance…</a:t>
            </a:r>
          </a:p>
          <a:p>
            <a:r>
              <a:rPr lang="en-US" sz="2800" i="1" dirty="0" smtClean="0"/>
              <a:t>When might this not be ideal?</a:t>
            </a:r>
          </a:p>
        </p:txBody>
      </p:sp>
      <p:pic>
        <p:nvPicPr>
          <p:cNvPr id="4" name="Picture 5"/>
          <p:cNvPicPr>
            <a:picLocks noChangeAspect="1" noChangeArrowheads="1"/>
          </p:cNvPicPr>
          <p:nvPr/>
        </p:nvPicPr>
        <p:blipFill>
          <a:blip r:embed="rId3" cstate="print"/>
          <a:srcRect/>
          <a:stretch>
            <a:fillRect/>
          </a:stretch>
        </p:blipFill>
        <p:spPr bwMode="auto">
          <a:xfrm>
            <a:off x="6525445" y="1912351"/>
            <a:ext cx="693747" cy="137435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t="34238" r="55405" b="35499"/>
          <a:stretch>
            <a:fillRect/>
          </a:stretch>
        </p:blipFill>
        <p:spPr bwMode="auto">
          <a:xfrm>
            <a:off x="4298152" y="1875838"/>
            <a:ext cx="1558467" cy="1683355"/>
          </a:xfrm>
          <a:prstGeom prst="rect">
            <a:avLst/>
          </a:prstGeom>
          <a:noFill/>
          <a:ln w="12700" cap="sq">
            <a:noFill/>
            <a:miter lim="800000"/>
            <a:headEnd type="none" w="sm" len="sm"/>
            <a:tailEnd type="none" w="sm" len="sm"/>
          </a:ln>
        </p:spPr>
      </p:pic>
      <p:pic>
        <p:nvPicPr>
          <p:cNvPr id="7" name="Picture 2"/>
          <p:cNvPicPr>
            <a:picLocks noChangeAspect="1" noChangeArrowheads="1"/>
          </p:cNvPicPr>
          <p:nvPr/>
        </p:nvPicPr>
        <p:blipFill>
          <a:blip r:embed="rId5" cstate="print"/>
          <a:srcRect l="33260" t="43721" r="41280" b="28093"/>
          <a:stretch>
            <a:fillRect/>
          </a:stretch>
        </p:blipFill>
        <p:spPr bwMode="auto">
          <a:xfrm>
            <a:off x="1304086" y="1875838"/>
            <a:ext cx="2592423" cy="2079636"/>
          </a:xfrm>
          <a:prstGeom prst="rect">
            <a:avLst/>
          </a:prstGeom>
          <a:noFill/>
          <a:ln w="9525">
            <a:noFill/>
            <a:miter lim="800000"/>
            <a:headEnd/>
            <a:tailEnd/>
          </a:ln>
        </p:spPr>
      </p:pic>
      <p:sp>
        <p:nvSpPr>
          <p:cNvPr id="9" name="TextBox 8"/>
          <p:cNvSpPr txBox="1"/>
          <p:nvPr/>
        </p:nvSpPr>
        <p:spPr>
          <a:xfrm>
            <a:off x="2326450" y="3664975"/>
            <a:ext cx="1277955" cy="307777"/>
          </a:xfrm>
          <a:prstGeom prst="rect">
            <a:avLst/>
          </a:prstGeom>
          <a:noFill/>
        </p:spPr>
        <p:txBody>
          <a:bodyPr wrap="square" rtlCol="0">
            <a:spAutoFit/>
          </a:bodyPr>
          <a:lstStyle/>
          <a:p>
            <a:pPr algn="ctr"/>
            <a:r>
              <a:rPr lang="en-US" sz="1400" dirty="0" smtClean="0"/>
              <a:t>Gist</a:t>
            </a:r>
            <a:endParaRPr lang="en-US" sz="1400" dirty="0"/>
          </a:p>
        </p:txBody>
      </p:sp>
      <p:sp>
        <p:nvSpPr>
          <p:cNvPr id="10" name="TextBox 9"/>
          <p:cNvSpPr txBox="1"/>
          <p:nvPr/>
        </p:nvSpPr>
        <p:spPr>
          <a:xfrm>
            <a:off x="6306367" y="3437493"/>
            <a:ext cx="1277955" cy="738664"/>
          </a:xfrm>
          <a:prstGeom prst="rect">
            <a:avLst/>
          </a:prstGeom>
          <a:noFill/>
        </p:spPr>
        <p:txBody>
          <a:bodyPr wrap="square" rtlCol="0">
            <a:spAutoFit/>
          </a:bodyPr>
          <a:lstStyle/>
          <a:p>
            <a:pPr algn="ctr"/>
            <a:r>
              <a:rPr lang="en-US" sz="1400" dirty="0" smtClean="0"/>
              <a:t>Histograms of oriented gradients</a:t>
            </a:r>
            <a:endParaRPr lang="en-US" sz="1400" dirty="0"/>
          </a:p>
        </p:txBody>
      </p:sp>
      <p:sp>
        <p:nvSpPr>
          <p:cNvPr id="11" name="TextBox 10"/>
          <p:cNvSpPr txBox="1"/>
          <p:nvPr/>
        </p:nvSpPr>
        <p:spPr>
          <a:xfrm>
            <a:off x="4480717" y="3628462"/>
            <a:ext cx="1277955" cy="523220"/>
          </a:xfrm>
          <a:prstGeom prst="rect">
            <a:avLst/>
          </a:prstGeom>
          <a:noFill/>
        </p:spPr>
        <p:txBody>
          <a:bodyPr wrap="square" rtlCol="0">
            <a:spAutoFit/>
          </a:bodyPr>
          <a:lstStyle/>
          <a:p>
            <a:pPr algn="ctr"/>
            <a:r>
              <a:rPr lang="en-US" sz="1400" dirty="0" smtClean="0"/>
              <a:t>Map of local orientations</a:t>
            </a:r>
            <a:endParaRPr lang="en-US" sz="1400" dirty="0"/>
          </a:p>
        </p:txBody>
      </p:sp>
      <p:sp>
        <p:nvSpPr>
          <p:cNvPr id="12" name="TextBox 11"/>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a:defRPr/>
            </a:pPr>
            <a:fld id="{7869ADE3-FCDF-4463-98DF-A3BB246EF849}" type="slidenum">
              <a:rPr lang="en-US" smtClean="0"/>
              <a:pPr>
                <a:defRPr/>
              </a:pPr>
              <a:t>17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Part-based and local feature models for recognition</a:t>
            </a:r>
            <a:endParaRPr lang="en-US" sz="3800" dirty="0"/>
          </a:p>
        </p:txBody>
      </p:sp>
      <p:pic>
        <p:nvPicPr>
          <p:cNvPr id="4" name="Picture 4" descr="First%20Bought%20Car%20Front"/>
          <p:cNvPicPr>
            <a:picLocks noChangeAspect="1" noChangeArrowheads="1"/>
          </p:cNvPicPr>
          <p:nvPr/>
        </p:nvPicPr>
        <p:blipFill>
          <a:blip r:embed="rId3"/>
          <a:srcRect/>
          <a:stretch>
            <a:fillRect/>
          </a:stretch>
        </p:blipFill>
        <p:spPr bwMode="auto">
          <a:xfrm>
            <a:off x="150407" y="2068833"/>
            <a:ext cx="3816350" cy="2384425"/>
          </a:xfrm>
          <a:prstGeom prst="rect">
            <a:avLst/>
          </a:prstGeom>
          <a:noFill/>
        </p:spPr>
      </p:pic>
      <p:sp>
        <p:nvSpPr>
          <p:cNvPr id="5" name="Oval 4"/>
          <p:cNvSpPr>
            <a:spLocks noChangeArrowheads="1"/>
          </p:cNvSpPr>
          <p:nvPr/>
        </p:nvSpPr>
        <p:spPr bwMode="auto">
          <a:xfrm>
            <a:off x="2525307" y="2133921"/>
            <a:ext cx="731838" cy="741362"/>
          </a:xfrm>
          <a:prstGeom prst="ellipse">
            <a:avLst/>
          </a:prstGeom>
          <a:noFill/>
          <a:ln w="25416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6" name="Oval 10"/>
          <p:cNvSpPr>
            <a:spLocks noChangeArrowheads="1"/>
          </p:cNvSpPr>
          <p:nvPr/>
        </p:nvSpPr>
        <p:spPr bwMode="auto">
          <a:xfrm>
            <a:off x="2525307" y="2133921"/>
            <a:ext cx="731838" cy="741362"/>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7" name="Oval 11"/>
          <p:cNvSpPr>
            <a:spLocks noChangeArrowheads="1"/>
          </p:cNvSpPr>
          <p:nvPr/>
        </p:nvSpPr>
        <p:spPr bwMode="auto">
          <a:xfrm>
            <a:off x="3136495" y="2959421"/>
            <a:ext cx="731837"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8" name="Oval 12"/>
          <p:cNvSpPr>
            <a:spLocks noChangeArrowheads="1"/>
          </p:cNvSpPr>
          <p:nvPr/>
        </p:nvSpPr>
        <p:spPr bwMode="auto">
          <a:xfrm>
            <a:off x="845732"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9" name="Oval 13"/>
          <p:cNvSpPr>
            <a:spLocks noChangeArrowheads="1"/>
          </p:cNvSpPr>
          <p:nvPr/>
        </p:nvSpPr>
        <p:spPr bwMode="auto">
          <a:xfrm>
            <a:off x="334557"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0" name="Oval 14"/>
          <p:cNvSpPr>
            <a:spLocks noChangeArrowheads="1"/>
          </p:cNvSpPr>
          <p:nvPr/>
        </p:nvSpPr>
        <p:spPr bwMode="auto">
          <a:xfrm>
            <a:off x="2893607" y="3516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1" name="Oval 15"/>
          <p:cNvSpPr>
            <a:spLocks noChangeArrowheads="1"/>
          </p:cNvSpPr>
          <p:nvPr/>
        </p:nvSpPr>
        <p:spPr bwMode="auto">
          <a:xfrm>
            <a:off x="988607" y="21450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2" name="Oval 16"/>
          <p:cNvSpPr>
            <a:spLocks noChangeArrowheads="1"/>
          </p:cNvSpPr>
          <p:nvPr/>
        </p:nvSpPr>
        <p:spPr bwMode="auto">
          <a:xfrm>
            <a:off x="1674407" y="3135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3" name="Oval 17"/>
          <p:cNvSpPr>
            <a:spLocks noChangeArrowheads="1"/>
          </p:cNvSpPr>
          <p:nvPr/>
        </p:nvSpPr>
        <p:spPr bwMode="auto">
          <a:xfrm>
            <a:off x="1598207" y="2221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4" name="Oval 18"/>
          <p:cNvSpPr>
            <a:spLocks noChangeArrowheads="1"/>
          </p:cNvSpPr>
          <p:nvPr/>
        </p:nvSpPr>
        <p:spPr bwMode="auto">
          <a:xfrm>
            <a:off x="379007" y="20688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5" name="Oval 7"/>
          <p:cNvSpPr>
            <a:spLocks noChangeArrowheads="1"/>
          </p:cNvSpPr>
          <p:nvPr/>
        </p:nvSpPr>
        <p:spPr bwMode="auto">
          <a:xfrm>
            <a:off x="3136495" y="2959421"/>
            <a:ext cx="731837" cy="742950"/>
          </a:xfrm>
          <a:prstGeom prst="ellipse">
            <a:avLst/>
          </a:prstGeom>
          <a:noFill/>
          <a:ln w="254160">
            <a:solidFill>
              <a:srgbClr val="FF33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6" name="Oval 9"/>
          <p:cNvSpPr>
            <a:spLocks noChangeArrowheads="1"/>
          </p:cNvSpPr>
          <p:nvPr/>
        </p:nvSpPr>
        <p:spPr bwMode="auto">
          <a:xfrm>
            <a:off x="693332" y="3530921"/>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7" name="Oval 5"/>
          <p:cNvSpPr>
            <a:spLocks noChangeArrowheads="1"/>
          </p:cNvSpPr>
          <p:nvPr/>
        </p:nvSpPr>
        <p:spPr bwMode="auto">
          <a:xfrm>
            <a:off x="693332" y="3530921"/>
            <a:ext cx="730250" cy="742950"/>
          </a:xfrm>
          <a:prstGeom prst="ellipse">
            <a:avLst/>
          </a:prstGeom>
          <a:noFill/>
          <a:ln w="254160">
            <a:solidFill>
              <a:srgbClr val="3366FF"/>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8" name="TextBox 17"/>
          <p:cNvSpPr txBox="1"/>
          <p:nvPr/>
        </p:nvSpPr>
        <p:spPr>
          <a:xfrm>
            <a:off x="4176464" y="1999287"/>
            <a:ext cx="4716016" cy="3877985"/>
          </a:xfrm>
          <a:prstGeom prst="rect">
            <a:avLst/>
          </a:prstGeom>
          <a:noFill/>
        </p:spPr>
        <p:txBody>
          <a:bodyPr wrap="square" rtlCol="0">
            <a:spAutoFit/>
          </a:bodyPr>
          <a:lstStyle/>
          <a:p>
            <a:r>
              <a:rPr lang="en-US" sz="2400" b="1" dirty="0" smtClean="0"/>
              <a:t>Main idea:</a:t>
            </a:r>
          </a:p>
          <a:p>
            <a:r>
              <a:rPr lang="en-US" sz="2400" b="1" dirty="0" smtClean="0"/>
              <a:t> </a:t>
            </a:r>
            <a:endParaRPr lang="en-US" sz="100" b="1" dirty="0" smtClean="0"/>
          </a:p>
          <a:p>
            <a:r>
              <a:rPr lang="en-US" sz="2400" dirty="0"/>
              <a:t>R</a:t>
            </a:r>
            <a:r>
              <a:rPr lang="en-US" sz="2400" dirty="0" smtClean="0"/>
              <a:t>ather than a representation based on holistic appearance, decompose the image into:</a:t>
            </a:r>
          </a:p>
          <a:p>
            <a:pPr marL="285750" indent="-285750">
              <a:spcBef>
                <a:spcPts val="1200"/>
              </a:spcBef>
              <a:buFont typeface="Arial" pitchFamily="34" charset="0"/>
              <a:buChar char="•"/>
            </a:pPr>
            <a:r>
              <a:rPr lang="en-US" sz="2400" dirty="0" smtClean="0"/>
              <a:t>local parts or patches, and</a:t>
            </a:r>
          </a:p>
          <a:p>
            <a:pPr marL="285750" indent="-285750">
              <a:spcBef>
                <a:spcPts val="1200"/>
              </a:spcBef>
              <a:buFont typeface="Arial" pitchFamily="34" charset="0"/>
              <a:buChar char="•"/>
            </a:pPr>
            <a:r>
              <a:rPr lang="en-US" sz="2400" dirty="0" smtClean="0"/>
              <a:t>their relative spatial relationships</a:t>
            </a:r>
          </a:p>
          <a:p>
            <a:pPr lvl="1">
              <a:spcBef>
                <a:spcPts val="1200"/>
              </a:spcBef>
            </a:pPr>
            <a:r>
              <a:rPr lang="en-US" sz="2400" dirty="0" smtClean="0"/>
              <a:t> </a:t>
            </a:r>
            <a:endParaRPr lang="en-US" sz="2400" dirty="0"/>
          </a:p>
        </p:txBody>
      </p:sp>
      <p:sp>
        <p:nvSpPr>
          <p:cNvPr id="19" name="TextBox 18"/>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defRPr/>
            </a:pPr>
            <a:fld id="{7869ADE3-FCDF-4463-98DF-A3BB246EF849}" type="slidenum">
              <a:rPr lang="en-US" smtClean="0"/>
              <a:pPr>
                <a:defRPr/>
              </a:pPr>
              <a:t>18</a:t>
            </a:fld>
            <a:endParaRPr lang="en-US"/>
          </a:p>
        </p:txBody>
      </p:sp>
    </p:spTree>
    <p:extLst>
      <p:ext uri="{BB962C8B-B14F-4D97-AF65-F5344CB8AC3E}">
        <p14:creationId xmlns:p14="http://schemas.microsoft.com/office/powerpoint/2010/main" val="2241915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Part-based and local feature models for recognition</a:t>
            </a:r>
            <a:endParaRPr lang="en-US" sz="3800" dirty="0"/>
          </a:p>
        </p:txBody>
      </p:sp>
      <p:pic>
        <p:nvPicPr>
          <p:cNvPr id="4" name="Picture 4" descr="First%20Bought%20Car%20Front"/>
          <p:cNvPicPr>
            <a:picLocks noChangeAspect="1" noChangeArrowheads="1"/>
          </p:cNvPicPr>
          <p:nvPr/>
        </p:nvPicPr>
        <p:blipFill>
          <a:blip r:embed="rId2"/>
          <a:srcRect/>
          <a:stretch>
            <a:fillRect/>
          </a:stretch>
        </p:blipFill>
        <p:spPr bwMode="auto">
          <a:xfrm>
            <a:off x="150407" y="2068833"/>
            <a:ext cx="3816350" cy="2384425"/>
          </a:xfrm>
          <a:prstGeom prst="rect">
            <a:avLst/>
          </a:prstGeom>
          <a:noFill/>
        </p:spPr>
      </p:pic>
      <p:sp>
        <p:nvSpPr>
          <p:cNvPr id="5" name="Oval 4"/>
          <p:cNvSpPr>
            <a:spLocks noChangeArrowheads="1"/>
          </p:cNvSpPr>
          <p:nvPr/>
        </p:nvSpPr>
        <p:spPr bwMode="auto">
          <a:xfrm>
            <a:off x="2525307" y="2133921"/>
            <a:ext cx="731838" cy="741362"/>
          </a:xfrm>
          <a:prstGeom prst="ellipse">
            <a:avLst/>
          </a:prstGeom>
          <a:noFill/>
          <a:ln w="25416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6" name="Oval 10"/>
          <p:cNvSpPr>
            <a:spLocks noChangeArrowheads="1"/>
          </p:cNvSpPr>
          <p:nvPr/>
        </p:nvSpPr>
        <p:spPr bwMode="auto">
          <a:xfrm>
            <a:off x="2525307" y="2133921"/>
            <a:ext cx="731838" cy="741362"/>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7" name="Oval 11"/>
          <p:cNvSpPr>
            <a:spLocks noChangeArrowheads="1"/>
          </p:cNvSpPr>
          <p:nvPr/>
        </p:nvSpPr>
        <p:spPr bwMode="auto">
          <a:xfrm>
            <a:off x="3136495" y="2959421"/>
            <a:ext cx="731837"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8" name="Oval 12"/>
          <p:cNvSpPr>
            <a:spLocks noChangeArrowheads="1"/>
          </p:cNvSpPr>
          <p:nvPr/>
        </p:nvSpPr>
        <p:spPr bwMode="auto">
          <a:xfrm>
            <a:off x="845732"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9" name="Oval 13"/>
          <p:cNvSpPr>
            <a:spLocks noChangeArrowheads="1"/>
          </p:cNvSpPr>
          <p:nvPr/>
        </p:nvSpPr>
        <p:spPr bwMode="auto">
          <a:xfrm>
            <a:off x="334557" y="2983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0" name="Oval 14"/>
          <p:cNvSpPr>
            <a:spLocks noChangeArrowheads="1"/>
          </p:cNvSpPr>
          <p:nvPr/>
        </p:nvSpPr>
        <p:spPr bwMode="auto">
          <a:xfrm>
            <a:off x="2893607" y="3516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1" name="Oval 15"/>
          <p:cNvSpPr>
            <a:spLocks noChangeArrowheads="1"/>
          </p:cNvSpPr>
          <p:nvPr/>
        </p:nvSpPr>
        <p:spPr bwMode="auto">
          <a:xfrm>
            <a:off x="988607" y="21450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2" name="Oval 16"/>
          <p:cNvSpPr>
            <a:spLocks noChangeArrowheads="1"/>
          </p:cNvSpPr>
          <p:nvPr/>
        </p:nvSpPr>
        <p:spPr bwMode="auto">
          <a:xfrm>
            <a:off x="1674407" y="31356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3" name="Oval 17"/>
          <p:cNvSpPr>
            <a:spLocks noChangeArrowheads="1"/>
          </p:cNvSpPr>
          <p:nvPr/>
        </p:nvSpPr>
        <p:spPr bwMode="auto">
          <a:xfrm>
            <a:off x="1598207" y="22212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4" name="Oval 18"/>
          <p:cNvSpPr>
            <a:spLocks noChangeArrowheads="1"/>
          </p:cNvSpPr>
          <p:nvPr/>
        </p:nvSpPr>
        <p:spPr bwMode="auto">
          <a:xfrm>
            <a:off x="379007" y="2068833"/>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5" name="Oval 7"/>
          <p:cNvSpPr>
            <a:spLocks noChangeArrowheads="1"/>
          </p:cNvSpPr>
          <p:nvPr/>
        </p:nvSpPr>
        <p:spPr bwMode="auto">
          <a:xfrm>
            <a:off x="3136495" y="2959421"/>
            <a:ext cx="731837" cy="742950"/>
          </a:xfrm>
          <a:prstGeom prst="ellipse">
            <a:avLst/>
          </a:prstGeom>
          <a:noFill/>
          <a:ln w="254160">
            <a:solidFill>
              <a:srgbClr val="FF33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6" name="Oval 9"/>
          <p:cNvSpPr>
            <a:spLocks noChangeArrowheads="1"/>
          </p:cNvSpPr>
          <p:nvPr/>
        </p:nvSpPr>
        <p:spPr bwMode="auto">
          <a:xfrm>
            <a:off x="693332" y="3530921"/>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7" name="Oval 5"/>
          <p:cNvSpPr>
            <a:spLocks noChangeArrowheads="1"/>
          </p:cNvSpPr>
          <p:nvPr/>
        </p:nvSpPr>
        <p:spPr bwMode="auto">
          <a:xfrm>
            <a:off x="693332" y="3530921"/>
            <a:ext cx="730250" cy="742950"/>
          </a:xfrm>
          <a:prstGeom prst="ellipse">
            <a:avLst/>
          </a:prstGeom>
          <a:noFill/>
          <a:ln w="254160">
            <a:solidFill>
              <a:srgbClr val="3366FF"/>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8" name="TextBox 17"/>
          <p:cNvSpPr txBox="1"/>
          <p:nvPr/>
        </p:nvSpPr>
        <p:spPr>
          <a:xfrm>
            <a:off x="4427984" y="1952836"/>
            <a:ext cx="4716016" cy="1877437"/>
          </a:xfrm>
          <a:prstGeom prst="rect">
            <a:avLst/>
          </a:prstGeom>
          <a:noFill/>
        </p:spPr>
        <p:txBody>
          <a:bodyPr wrap="square" rtlCol="0">
            <a:spAutoFit/>
          </a:bodyPr>
          <a:lstStyle/>
          <a:p>
            <a:pPr>
              <a:spcAft>
                <a:spcPts val="1200"/>
              </a:spcAft>
            </a:pPr>
            <a:r>
              <a:rPr lang="en-US" sz="2400" dirty="0" smtClean="0"/>
              <a:t>We’ll look at </a:t>
            </a:r>
            <a:r>
              <a:rPr lang="en-US" sz="2400" dirty="0" smtClean="0"/>
              <a:t>two forms</a:t>
            </a:r>
            <a:r>
              <a:rPr lang="en-US" sz="2400" dirty="0" smtClean="0"/>
              <a:t>:</a:t>
            </a:r>
          </a:p>
          <a:p>
            <a:pPr marL="457200" indent="-457200">
              <a:spcAft>
                <a:spcPts val="1200"/>
              </a:spcAft>
              <a:buFont typeface="+mj-lt"/>
              <a:buAutoNum type="arabicPeriod"/>
            </a:pPr>
            <a:r>
              <a:rPr lang="en-US" sz="2400" b="1" dirty="0" smtClean="0"/>
              <a:t>Bag of words </a:t>
            </a:r>
            <a:r>
              <a:rPr lang="en-US" sz="2400" dirty="0" smtClean="0"/>
              <a:t>(no geometry)</a:t>
            </a:r>
          </a:p>
          <a:p>
            <a:pPr marL="457200" indent="-457200">
              <a:spcAft>
                <a:spcPts val="1200"/>
              </a:spcAft>
              <a:buFont typeface="+mj-lt"/>
              <a:buAutoNum type="arabicPeriod"/>
            </a:pPr>
            <a:r>
              <a:rPr lang="en-US" sz="2400" b="1" dirty="0" smtClean="0"/>
              <a:t>Implicit shape model </a:t>
            </a:r>
            <a:r>
              <a:rPr lang="en-US" sz="2400" dirty="0" smtClean="0"/>
              <a:t>(star graph for spatial model</a:t>
            </a:r>
            <a:r>
              <a:rPr lang="en-US" sz="2400" dirty="0" smtClean="0"/>
              <a:t>)</a:t>
            </a:r>
            <a:endParaRPr lang="en-US" sz="2400" dirty="0" smtClean="0"/>
          </a:p>
        </p:txBody>
      </p:sp>
      <p:sp>
        <p:nvSpPr>
          <p:cNvPr id="19" name="TextBox 18"/>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defRPr/>
            </a:pPr>
            <a:fld id="{7869ADE3-FCDF-4463-98DF-A3BB246EF849}" type="slidenum">
              <a:rPr lang="en-US" smtClean="0"/>
              <a:pPr>
                <a:defRPr/>
              </a:pPr>
              <a:t>19</a:t>
            </a:fld>
            <a:endParaRPr lang="en-US"/>
          </a:p>
        </p:txBody>
      </p:sp>
    </p:spTree>
    <p:extLst>
      <p:ext uri="{BB962C8B-B14F-4D97-AF65-F5344CB8AC3E}">
        <p14:creationId xmlns:p14="http://schemas.microsoft.com/office/powerpoint/2010/main" val="3161465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4000" dirty="0" smtClean="0">
                <a:latin typeface="Arial" pitchFamily="34" charset="0"/>
              </a:rPr>
              <a:t>Support Vector Machines (SVMs)</a:t>
            </a:r>
          </a:p>
        </p:txBody>
      </p:sp>
      <p:sp>
        <p:nvSpPr>
          <p:cNvPr id="445443" name="Rectangle 3"/>
          <p:cNvSpPr>
            <a:spLocks noGrp="1" noChangeArrowheads="1"/>
          </p:cNvSpPr>
          <p:nvPr>
            <p:ph type="body" idx="1"/>
          </p:nvPr>
        </p:nvSpPr>
        <p:spPr>
          <a:xfrm>
            <a:off x="5257800" y="1905000"/>
            <a:ext cx="3962400" cy="4114800"/>
          </a:xfrm>
        </p:spPr>
        <p:txBody>
          <a:bodyPr/>
          <a:lstStyle/>
          <a:p>
            <a:r>
              <a:rPr lang="en-US" sz="2800" dirty="0" smtClean="0">
                <a:latin typeface="Arial" pitchFamily="34" charset="0"/>
              </a:rPr>
              <a:t>Discriminative classifier based on </a:t>
            </a:r>
            <a:r>
              <a:rPr lang="en-US" sz="2800" i="1" dirty="0" smtClean="0">
                <a:latin typeface="Arial" pitchFamily="34" charset="0"/>
              </a:rPr>
              <a:t>optimal separating line (for 2d case)</a:t>
            </a:r>
          </a:p>
          <a:p>
            <a:endParaRPr lang="en-US" sz="2800" dirty="0" smtClean="0">
              <a:latin typeface="Arial" pitchFamily="34" charset="0"/>
            </a:endParaRPr>
          </a:p>
          <a:p>
            <a:r>
              <a:rPr lang="en-US" sz="2800" dirty="0" smtClean="0">
                <a:latin typeface="Arial" pitchFamily="34" charset="0"/>
              </a:rPr>
              <a:t>Maximize the </a:t>
            </a:r>
            <a:r>
              <a:rPr lang="en-US" sz="2800" i="1" dirty="0" smtClean="0">
                <a:solidFill>
                  <a:srgbClr val="00B050"/>
                </a:solidFill>
                <a:latin typeface="Arial" pitchFamily="34" charset="0"/>
              </a:rPr>
              <a:t>margin</a:t>
            </a:r>
            <a:r>
              <a:rPr lang="en-US" sz="2800" i="1" dirty="0" smtClean="0">
                <a:latin typeface="Arial" pitchFamily="34" charset="0"/>
              </a:rPr>
              <a:t> </a:t>
            </a:r>
            <a:r>
              <a:rPr lang="en-US" sz="2800" dirty="0" smtClean="0">
                <a:latin typeface="Arial" pitchFamily="34" charset="0"/>
              </a:rPr>
              <a:t>between the positive and negative training examples</a:t>
            </a:r>
          </a:p>
        </p:txBody>
      </p:sp>
      <p:sp>
        <p:nvSpPr>
          <p:cNvPr id="5" name="Oval 8"/>
          <p:cNvSpPr>
            <a:spLocks noChangeArrowheads="1"/>
          </p:cNvSpPr>
          <p:nvPr/>
        </p:nvSpPr>
        <p:spPr bwMode="auto">
          <a:xfrm>
            <a:off x="381000" y="35814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6" name="Oval 9"/>
          <p:cNvSpPr>
            <a:spLocks noChangeArrowheads="1"/>
          </p:cNvSpPr>
          <p:nvPr/>
        </p:nvSpPr>
        <p:spPr bwMode="auto">
          <a:xfrm>
            <a:off x="1066800" y="36576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7" name="Oval 10"/>
          <p:cNvSpPr>
            <a:spLocks noChangeArrowheads="1"/>
          </p:cNvSpPr>
          <p:nvPr/>
        </p:nvSpPr>
        <p:spPr bwMode="auto">
          <a:xfrm>
            <a:off x="1066800" y="43434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8" name="Oval 11"/>
          <p:cNvSpPr>
            <a:spLocks noChangeArrowheads="1"/>
          </p:cNvSpPr>
          <p:nvPr/>
        </p:nvSpPr>
        <p:spPr bwMode="auto">
          <a:xfrm>
            <a:off x="304800" y="38862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9" name="Oval 12"/>
          <p:cNvSpPr>
            <a:spLocks noChangeArrowheads="1"/>
          </p:cNvSpPr>
          <p:nvPr/>
        </p:nvSpPr>
        <p:spPr bwMode="auto">
          <a:xfrm>
            <a:off x="1828800" y="37338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0" name="Oval 13"/>
          <p:cNvSpPr>
            <a:spLocks noChangeArrowheads="1"/>
          </p:cNvSpPr>
          <p:nvPr/>
        </p:nvSpPr>
        <p:spPr bwMode="auto">
          <a:xfrm>
            <a:off x="2438400" y="45720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1" name="Oval 14"/>
          <p:cNvSpPr>
            <a:spLocks noChangeArrowheads="1"/>
          </p:cNvSpPr>
          <p:nvPr/>
        </p:nvSpPr>
        <p:spPr bwMode="auto">
          <a:xfrm>
            <a:off x="2667000" y="2667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2" name="Oval 15"/>
          <p:cNvSpPr>
            <a:spLocks noChangeArrowheads="1"/>
          </p:cNvSpPr>
          <p:nvPr/>
        </p:nvSpPr>
        <p:spPr bwMode="auto">
          <a:xfrm>
            <a:off x="3429000" y="2971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3" name="Oval 16"/>
          <p:cNvSpPr>
            <a:spLocks noChangeArrowheads="1"/>
          </p:cNvSpPr>
          <p:nvPr/>
        </p:nvSpPr>
        <p:spPr bwMode="auto">
          <a:xfrm>
            <a:off x="36576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4" name="Oval 17"/>
          <p:cNvSpPr>
            <a:spLocks noChangeArrowheads="1"/>
          </p:cNvSpPr>
          <p:nvPr/>
        </p:nvSpPr>
        <p:spPr bwMode="auto">
          <a:xfrm>
            <a:off x="29718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5" name="Oval 18"/>
          <p:cNvSpPr>
            <a:spLocks noChangeArrowheads="1"/>
          </p:cNvSpPr>
          <p:nvPr/>
        </p:nvSpPr>
        <p:spPr bwMode="auto">
          <a:xfrm>
            <a:off x="2209800" y="2362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6" name="Oval 19"/>
          <p:cNvSpPr>
            <a:spLocks noChangeArrowheads="1"/>
          </p:cNvSpPr>
          <p:nvPr/>
        </p:nvSpPr>
        <p:spPr bwMode="auto">
          <a:xfrm>
            <a:off x="4267200" y="4419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7" name="Oval 20"/>
          <p:cNvSpPr>
            <a:spLocks noChangeArrowheads="1"/>
          </p:cNvSpPr>
          <p:nvPr/>
        </p:nvSpPr>
        <p:spPr bwMode="auto">
          <a:xfrm>
            <a:off x="4495800" y="3276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8" name="Oval 21"/>
          <p:cNvSpPr>
            <a:spLocks noChangeArrowheads="1"/>
          </p:cNvSpPr>
          <p:nvPr/>
        </p:nvSpPr>
        <p:spPr bwMode="auto">
          <a:xfrm>
            <a:off x="1828800" y="53340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9" name="Oval 22"/>
          <p:cNvSpPr>
            <a:spLocks noChangeArrowheads="1"/>
          </p:cNvSpPr>
          <p:nvPr/>
        </p:nvSpPr>
        <p:spPr bwMode="auto">
          <a:xfrm>
            <a:off x="36576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 name="Oval 23"/>
          <p:cNvSpPr>
            <a:spLocks noChangeArrowheads="1"/>
          </p:cNvSpPr>
          <p:nvPr/>
        </p:nvSpPr>
        <p:spPr bwMode="auto">
          <a:xfrm>
            <a:off x="49530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2" name="Oval 25"/>
          <p:cNvSpPr>
            <a:spLocks noChangeArrowheads="1"/>
          </p:cNvSpPr>
          <p:nvPr/>
        </p:nvSpPr>
        <p:spPr bwMode="auto">
          <a:xfrm>
            <a:off x="2514600" y="1752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3" name="Oval 26"/>
          <p:cNvSpPr>
            <a:spLocks noChangeArrowheads="1"/>
          </p:cNvSpPr>
          <p:nvPr/>
        </p:nvSpPr>
        <p:spPr bwMode="auto">
          <a:xfrm>
            <a:off x="2667000" y="5791200"/>
            <a:ext cx="152400" cy="1524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6" name="Line 30"/>
          <p:cNvSpPr>
            <a:spLocks noChangeShapeType="1"/>
          </p:cNvSpPr>
          <p:nvPr/>
        </p:nvSpPr>
        <p:spPr bwMode="auto">
          <a:xfrm>
            <a:off x="457200" y="2209800"/>
            <a:ext cx="3581400" cy="40386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nvGrpSpPr>
          <p:cNvPr id="29" name="Group 28"/>
          <p:cNvGrpSpPr/>
          <p:nvPr/>
        </p:nvGrpSpPr>
        <p:grpSpPr>
          <a:xfrm>
            <a:off x="838200" y="1600200"/>
            <a:ext cx="3962400" cy="4343400"/>
            <a:chOff x="4724400" y="1600200"/>
            <a:chExt cx="3962400" cy="4343400"/>
          </a:xfrm>
        </p:grpSpPr>
        <p:sp>
          <p:nvSpPr>
            <p:cNvPr id="27" name="Line 30"/>
            <p:cNvSpPr>
              <a:spLocks noChangeShapeType="1"/>
            </p:cNvSpPr>
            <p:nvPr/>
          </p:nvSpPr>
          <p:spPr bwMode="auto">
            <a:xfrm>
              <a:off x="5029200" y="1600200"/>
              <a:ext cx="3657600" cy="39624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8" name="Line 30"/>
            <p:cNvSpPr>
              <a:spLocks noChangeShapeType="1"/>
            </p:cNvSpPr>
            <p:nvPr/>
          </p:nvSpPr>
          <p:spPr bwMode="auto">
            <a:xfrm>
              <a:off x="4724400" y="1981200"/>
              <a:ext cx="3657600" cy="3962400"/>
            </a:xfrm>
            <a:prstGeom prst="line">
              <a:avLst/>
            </a:prstGeom>
            <a:noFill/>
            <a:ln w="38100">
              <a:solidFill>
                <a:schemeClr val="tx1"/>
              </a:solidFill>
              <a:prstDash val="solid"/>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cxnSp>
        <p:nvCxnSpPr>
          <p:cNvPr id="31" name="Straight Arrow Connector 30"/>
          <p:cNvCxnSpPr/>
          <p:nvPr/>
        </p:nvCxnSpPr>
        <p:spPr bwMode="auto">
          <a:xfrm flipV="1">
            <a:off x="1295400" y="2514600"/>
            <a:ext cx="685800" cy="609600"/>
          </a:xfrm>
          <a:prstGeom prst="straightConnector1">
            <a:avLst/>
          </a:prstGeom>
          <a:solidFill>
            <a:schemeClr val="accent1"/>
          </a:solidFill>
          <a:ln w="38100" cap="flat" cmpd="sng" algn="ctr">
            <a:solidFill>
              <a:srgbClr val="00B050"/>
            </a:solidFill>
            <a:prstDash val="solid"/>
            <a:round/>
            <a:headEnd type="arrow"/>
            <a:tailEnd type="arrow"/>
          </a:ln>
          <a:effectLst/>
        </p:spPr>
      </p:cxnSp>
      <p:sp>
        <p:nvSpPr>
          <p:cNvPr id="30" name="Slide Number Placeholder 29"/>
          <p:cNvSpPr>
            <a:spLocks noGrp="1"/>
          </p:cNvSpPr>
          <p:nvPr>
            <p:ph type="sldNum" sz="quarter" idx="12"/>
          </p:nvPr>
        </p:nvSpPr>
        <p:spPr/>
        <p:txBody>
          <a:bodyPr/>
          <a:lstStyle/>
          <a:p>
            <a:pPr fontAlgn="base">
              <a:spcBef>
                <a:spcPct val="0"/>
              </a:spcBef>
              <a:spcAft>
                <a:spcPct val="0"/>
              </a:spcAft>
              <a:defRPr/>
            </a:pPr>
            <a:fld id="{5B527DA4-6E60-4521-9C0F-FDDAD653A4B8}" type="slidenum">
              <a:rPr lang="en-US" smtClean="0">
                <a:solidFill>
                  <a:srgbClr val="000000"/>
                </a:solidFill>
              </a:rPr>
              <a:pPr fontAlgn="base">
                <a:spcBef>
                  <a:spcPct val="0"/>
                </a:spcBef>
                <a:spcAft>
                  <a:spcPct val="0"/>
                </a:spcAft>
                <a:defRPr/>
              </a:pPr>
              <a:t>2</a:t>
            </a:fld>
            <a:endParaRPr lang="en-US">
              <a:solidFill>
                <a:srgbClr val="000000"/>
              </a:solidFill>
            </a:endParaRPr>
          </a:p>
        </p:txBody>
      </p:sp>
    </p:spTree>
    <p:extLst>
      <p:ext uri="{BB962C8B-B14F-4D97-AF65-F5344CB8AC3E}">
        <p14:creationId xmlns:p14="http://schemas.microsoft.com/office/powerpoint/2010/main" val="2903283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Content Placeholder 6"/>
          <p:cNvSpPr>
            <a:spLocks noGrp="1"/>
          </p:cNvSpPr>
          <p:nvPr>
            <p:ph idx="4294967295"/>
          </p:nvPr>
        </p:nvSpPr>
        <p:spPr>
          <a:xfrm>
            <a:off x="374289" y="1662004"/>
            <a:ext cx="8515404" cy="4495800"/>
          </a:xfrm>
        </p:spPr>
        <p:txBody>
          <a:bodyPr/>
          <a:lstStyle/>
          <a:p>
            <a:pPr eaLnBrk="1" hangingPunct="1">
              <a:spcAft>
                <a:spcPts val="1200"/>
              </a:spcAft>
            </a:pPr>
            <a:r>
              <a:rPr lang="en-US" sz="2800" dirty="0" smtClean="0"/>
              <a:t>Summarize entire image based on its distribution (histogram) of word occurrences.</a:t>
            </a:r>
          </a:p>
          <a:p>
            <a:pPr lvl="1" eaLnBrk="1" hangingPunct="1">
              <a:spcAft>
                <a:spcPts val="1200"/>
              </a:spcAft>
            </a:pPr>
            <a:r>
              <a:rPr lang="en-US" sz="2400" dirty="0" smtClean="0"/>
              <a:t>Total freedom on spatial positions, relative geometry.</a:t>
            </a:r>
          </a:p>
          <a:p>
            <a:pPr lvl="1" eaLnBrk="1" hangingPunct="1">
              <a:spcAft>
                <a:spcPts val="1200"/>
              </a:spcAft>
            </a:pPr>
            <a:r>
              <a:rPr lang="en-US" sz="2400" dirty="0" smtClean="0"/>
              <a:t>Vector representation easily usable by most classifiers.</a:t>
            </a:r>
          </a:p>
        </p:txBody>
      </p:sp>
      <p:grpSp>
        <p:nvGrpSpPr>
          <p:cNvPr id="3" name="Group 115"/>
          <p:cNvGrpSpPr>
            <a:grpSpLocks/>
          </p:cNvGrpSpPr>
          <p:nvPr/>
        </p:nvGrpSpPr>
        <p:grpSpPr bwMode="auto">
          <a:xfrm>
            <a:off x="1115616" y="4329100"/>
            <a:ext cx="1858962" cy="1604962"/>
            <a:chOff x="6415312" y="1018940"/>
            <a:chExt cx="1859659" cy="1604894"/>
          </a:xfrm>
        </p:grpSpPr>
        <p:sp>
          <p:nvSpPr>
            <p:cNvPr id="82974"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5"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6"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7"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78"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sp>
          <p:nvSpPr>
            <p:cNvPr id="82979"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pic>
          <p:nvPicPr>
            <p:cNvPr id="82980" name="Picture 38" descr="ermine"/>
            <p:cNvPicPr>
              <a:picLocks noChangeAspect="1" noChangeArrowheads="1"/>
            </p:cNvPicPr>
            <p:nvPr/>
          </p:nvPicPr>
          <p:blipFill>
            <a:blip r:embed="rId3" cstate="print"/>
            <a:srcRect l="50569" t="17148" r="37727" b="76851"/>
            <a:stretch>
              <a:fillRect/>
            </a:stretch>
          </p:blipFill>
          <p:spPr bwMode="auto">
            <a:xfrm>
              <a:off x="7767791" y="2383159"/>
              <a:ext cx="281766" cy="197236"/>
            </a:xfrm>
            <a:prstGeom prst="rect">
              <a:avLst/>
            </a:prstGeom>
            <a:noFill/>
            <a:ln w="9525">
              <a:noFill/>
              <a:miter lim="800000"/>
              <a:headEnd/>
              <a:tailEnd/>
            </a:ln>
          </p:spPr>
        </p:pic>
        <p:pic>
          <p:nvPicPr>
            <p:cNvPr id="82981" name="Picture 39" descr="bicycle"/>
            <p:cNvPicPr>
              <a:picLocks noChangeAspect="1" noChangeArrowheads="1"/>
            </p:cNvPicPr>
            <p:nvPr/>
          </p:nvPicPr>
          <p:blipFill>
            <a:blip r:embed="rId4" cstate="print"/>
            <a:srcRect l="20000" r="55000" b="54236"/>
            <a:stretch>
              <a:fillRect/>
            </a:stretch>
          </p:blipFill>
          <p:spPr bwMode="auto">
            <a:xfrm>
              <a:off x="6584372" y="2371418"/>
              <a:ext cx="231283" cy="252416"/>
            </a:xfrm>
            <a:prstGeom prst="rect">
              <a:avLst/>
            </a:prstGeom>
            <a:noFill/>
            <a:ln w="9525">
              <a:noFill/>
              <a:miter lim="800000"/>
              <a:headEnd/>
              <a:tailEnd/>
            </a:ln>
          </p:spPr>
        </p:pic>
        <p:pic>
          <p:nvPicPr>
            <p:cNvPr id="82982" name="Picture 40" descr="ermine"/>
            <p:cNvPicPr>
              <a:picLocks noChangeAspect="1" noChangeArrowheads="1"/>
            </p:cNvPicPr>
            <p:nvPr/>
          </p:nvPicPr>
          <p:blipFill>
            <a:blip r:embed="rId3" cstate="print"/>
            <a:srcRect l="49399" t="22293" r="38898" b="71706"/>
            <a:stretch>
              <a:fillRect/>
            </a:stretch>
          </p:blipFill>
          <p:spPr bwMode="auto">
            <a:xfrm>
              <a:off x="6922492" y="2371418"/>
              <a:ext cx="281766" cy="197236"/>
            </a:xfrm>
            <a:prstGeom prst="rect">
              <a:avLst/>
            </a:prstGeom>
            <a:noFill/>
            <a:ln w="9525">
              <a:noFill/>
              <a:miter lim="800000"/>
              <a:headEnd/>
              <a:tailEnd/>
            </a:ln>
          </p:spPr>
        </p:pic>
        <p:pic>
          <p:nvPicPr>
            <p:cNvPr id="82983" name="Picture 45" descr="violin"/>
            <p:cNvPicPr>
              <a:picLocks noChangeAspect="1" noChangeArrowheads="1"/>
            </p:cNvPicPr>
            <p:nvPr/>
          </p:nvPicPr>
          <p:blipFill>
            <a:blip r:embed="rId5" cstate="print"/>
            <a:srcRect t="76233"/>
            <a:stretch>
              <a:fillRect/>
            </a:stretch>
          </p:blipFill>
          <p:spPr bwMode="auto">
            <a:xfrm>
              <a:off x="7260611" y="2398421"/>
              <a:ext cx="394473" cy="204281"/>
            </a:xfrm>
            <a:prstGeom prst="rect">
              <a:avLst/>
            </a:prstGeom>
            <a:noFill/>
            <a:ln w="9525">
              <a:noFill/>
              <a:miter lim="800000"/>
              <a:headEnd/>
              <a:tailEnd/>
            </a:ln>
          </p:spPr>
        </p:pic>
        <p:pic>
          <p:nvPicPr>
            <p:cNvPr id="82984" name="Picture 54" descr="DaVinci_face_only"/>
            <p:cNvPicPr>
              <a:picLocks noChangeAspect="1" noChangeArrowheads="1"/>
            </p:cNvPicPr>
            <p:nvPr/>
          </p:nvPicPr>
          <p:blipFill>
            <a:blip r:embed="rId6" cstate="print"/>
            <a:srcRect/>
            <a:stretch>
              <a:fillRect/>
            </a:stretch>
          </p:blipFill>
          <p:spPr bwMode="auto">
            <a:xfrm>
              <a:off x="6471665" y="1246701"/>
              <a:ext cx="429694" cy="531834"/>
            </a:xfrm>
            <a:prstGeom prst="rect">
              <a:avLst/>
            </a:prstGeom>
            <a:noFill/>
            <a:ln w="9525">
              <a:noFill/>
              <a:miter lim="800000"/>
              <a:headEnd/>
              <a:tailEnd/>
            </a:ln>
          </p:spPr>
        </p:pic>
      </p:grpSp>
      <p:grpSp>
        <p:nvGrpSpPr>
          <p:cNvPr id="4" name="Group 116"/>
          <p:cNvGrpSpPr>
            <a:grpSpLocks/>
          </p:cNvGrpSpPr>
          <p:nvPr/>
        </p:nvGrpSpPr>
        <p:grpSpPr bwMode="auto">
          <a:xfrm>
            <a:off x="3843339" y="4399550"/>
            <a:ext cx="1858963" cy="1577975"/>
            <a:chOff x="8782150" y="1045942"/>
            <a:chExt cx="1859659" cy="1577892"/>
          </a:xfrm>
        </p:grpSpPr>
        <p:sp>
          <p:nvSpPr>
            <p:cNvPr id="82963"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4"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5"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6"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67"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sp>
          <p:nvSpPr>
            <p:cNvPr id="82968"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pic>
          <p:nvPicPr>
            <p:cNvPr id="82969" name="Picture 46" descr="ermine"/>
            <p:cNvPicPr>
              <a:picLocks noChangeAspect="1" noChangeArrowheads="1"/>
            </p:cNvPicPr>
            <p:nvPr/>
          </p:nvPicPr>
          <p:blipFill>
            <a:blip r:embed="rId3" cstate="print"/>
            <a:srcRect l="50569" t="17148" r="37727" b="76851"/>
            <a:stretch>
              <a:fillRect/>
            </a:stretch>
          </p:blipFill>
          <p:spPr bwMode="auto">
            <a:xfrm>
              <a:off x="10190983" y="2383159"/>
              <a:ext cx="281766" cy="197236"/>
            </a:xfrm>
            <a:prstGeom prst="rect">
              <a:avLst/>
            </a:prstGeom>
            <a:noFill/>
            <a:ln w="9525">
              <a:noFill/>
              <a:miter lim="800000"/>
              <a:headEnd/>
              <a:tailEnd/>
            </a:ln>
          </p:spPr>
        </p:pic>
        <p:pic>
          <p:nvPicPr>
            <p:cNvPr id="82970" name="Picture 47" descr="bicycle"/>
            <p:cNvPicPr>
              <a:picLocks noChangeAspect="1" noChangeArrowheads="1"/>
            </p:cNvPicPr>
            <p:nvPr/>
          </p:nvPicPr>
          <p:blipFill>
            <a:blip r:embed="rId4" cstate="print"/>
            <a:srcRect l="20000" r="55000" b="54236"/>
            <a:stretch>
              <a:fillRect/>
            </a:stretch>
          </p:blipFill>
          <p:spPr bwMode="auto">
            <a:xfrm>
              <a:off x="8951210" y="2371418"/>
              <a:ext cx="231283" cy="252416"/>
            </a:xfrm>
            <a:prstGeom prst="rect">
              <a:avLst/>
            </a:prstGeom>
            <a:noFill/>
            <a:ln w="9525">
              <a:noFill/>
              <a:miter lim="800000"/>
              <a:headEnd/>
              <a:tailEnd/>
            </a:ln>
          </p:spPr>
        </p:pic>
        <p:pic>
          <p:nvPicPr>
            <p:cNvPr id="82971" name="Picture 48" descr="ermine"/>
            <p:cNvPicPr>
              <a:picLocks noChangeAspect="1" noChangeArrowheads="1"/>
            </p:cNvPicPr>
            <p:nvPr/>
          </p:nvPicPr>
          <p:blipFill>
            <a:blip r:embed="rId3" cstate="print"/>
            <a:srcRect l="49399" t="22293" r="38898" b="71706"/>
            <a:stretch>
              <a:fillRect/>
            </a:stretch>
          </p:blipFill>
          <p:spPr bwMode="auto">
            <a:xfrm>
              <a:off x="9289330" y="2398421"/>
              <a:ext cx="281766" cy="197236"/>
            </a:xfrm>
            <a:prstGeom prst="rect">
              <a:avLst/>
            </a:prstGeom>
            <a:noFill/>
            <a:ln w="9525">
              <a:noFill/>
              <a:miter lim="800000"/>
              <a:headEnd/>
              <a:tailEnd/>
            </a:ln>
          </p:spPr>
        </p:pic>
        <p:pic>
          <p:nvPicPr>
            <p:cNvPr id="82972" name="Picture 49" descr="violin"/>
            <p:cNvPicPr>
              <a:picLocks noChangeAspect="1" noChangeArrowheads="1"/>
            </p:cNvPicPr>
            <p:nvPr/>
          </p:nvPicPr>
          <p:blipFill>
            <a:blip r:embed="rId5" cstate="print"/>
            <a:srcRect t="76233"/>
            <a:stretch>
              <a:fillRect/>
            </a:stretch>
          </p:blipFill>
          <p:spPr bwMode="auto">
            <a:xfrm>
              <a:off x="9571097" y="2398421"/>
              <a:ext cx="394473" cy="204281"/>
            </a:xfrm>
            <a:prstGeom prst="rect">
              <a:avLst/>
            </a:prstGeom>
            <a:noFill/>
            <a:ln w="9525">
              <a:noFill/>
              <a:miter lim="800000"/>
              <a:headEnd/>
              <a:tailEnd/>
            </a:ln>
          </p:spPr>
        </p:pic>
        <p:pic>
          <p:nvPicPr>
            <p:cNvPr id="82973" name="Picture 55" descr="bicycl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83803" y="1292488"/>
              <a:ext cx="732593" cy="436738"/>
            </a:xfrm>
            <a:prstGeom prst="rect">
              <a:avLst/>
            </a:prstGeom>
            <a:noFill/>
            <a:ln w="9525">
              <a:noFill/>
              <a:miter lim="800000"/>
              <a:headEnd/>
              <a:tailEnd/>
            </a:ln>
          </p:spPr>
        </p:pic>
      </p:grpSp>
      <p:grpSp>
        <p:nvGrpSpPr>
          <p:cNvPr id="5" name="Group 117"/>
          <p:cNvGrpSpPr>
            <a:grpSpLocks/>
          </p:cNvGrpSpPr>
          <p:nvPr/>
        </p:nvGrpSpPr>
        <p:grpSpPr bwMode="auto">
          <a:xfrm>
            <a:off x="6435725" y="4342400"/>
            <a:ext cx="1858963" cy="1635125"/>
            <a:chOff x="11036282" y="989589"/>
            <a:chExt cx="1859659" cy="1634245"/>
          </a:xfrm>
        </p:grpSpPr>
        <p:sp>
          <p:nvSpPr>
            <p:cNvPr id="82952"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3"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4"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5"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2956"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sp>
          <p:nvSpPr>
            <p:cNvPr id="82957"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p:spPr>
          <p:txBody>
            <a:bodyPr/>
            <a:lstStyle/>
            <a:p>
              <a:pPr eaLnBrk="0" fontAlgn="base" hangingPunct="0">
                <a:spcBef>
                  <a:spcPct val="0"/>
                </a:spcBef>
                <a:spcAft>
                  <a:spcPct val="0"/>
                </a:spcAft>
              </a:pPr>
              <a:endParaRPr lang="en-US" smtClean="0">
                <a:solidFill>
                  <a:srgbClr val="000000"/>
                </a:solidFill>
              </a:endParaRPr>
            </a:p>
          </p:txBody>
        </p:sp>
        <p:pic>
          <p:nvPicPr>
            <p:cNvPr id="82958" name="Picture 50" descr="ermine"/>
            <p:cNvPicPr>
              <a:picLocks noChangeAspect="1" noChangeArrowheads="1"/>
            </p:cNvPicPr>
            <p:nvPr/>
          </p:nvPicPr>
          <p:blipFill>
            <a:blip r:embed="rId3" cstate="print"/>
            <a:srcRect l="50569" t="17148" r="37727" b="76851"/>
            <a:stretch>
              <a:fillRect/>
            </a:stretch>
          </p:blipFill>
          <p:spPr bwMode="auto">
            <a:xfrm>
              <a:off x="12445115" y="2383159"/>
              <a:ext cx="281766" cy="197236"/>
            </a:xfrm>
            <a:prstGeom prst="rect">
              <a:avLst/>
            </a:prstGeom>
            <a:noFill/>
            <a:ln w="9525">
              <a:noFill/>
              <a:miter lim="800000"/>
              <a:headEnd/>
              <a:tailEnd/>
            </a:ln>
          </p:spPr>
        </p:pic>
        <p:pic>
          <p:nvPicPr>
            <p:cNvPr id="82959" name="Picture 51" descr="bicycle"/>
            <p:cNvPicPr>
              <a:picLocks noChangeAspect="1" noChangeArrowheads="1"/>
            </p:cNvPicPr>
            <p:nvPr/>
          </p:nvPicPr>
          <p:blipFill>
            <a:blip r:embed="rId4" cstate="print"/>
            <a:srcRect l="20000" r="55000" b="54236"/>
            <a:stretch>
              <a:fillRect/>
            </a:stretch>
          </p:blipFill>
          <p:spPr bwMode="auto">
            <a:xfrm>
              <a:off x="11205342" y="2371418"/>
              <a:ext cx="231283" cy="252416"/>
            </a:xfrm>
            <a:prstGeom prst="rect">
              <a:avLst/>
            </a:prstGeom>
            <a:noFill/>
            <a:ln w="9525">
              <a:noFill/>
              <a:miter lim="800000"/>
              <a:headEnd/>
              <a:tailEnd/>
            </a:ln>
          </p:spPr>
        </p:pic>
        <p:pic>
          <p:nvPicPr>
            <p:cNvPr id="82960" name="Picture 52" descr="ermine"/>
            <p:cNvPicPr>
              <a:picLocks noChangeAspect="1" noChangeArrowheads="1"/>
            </p:cNvPicPr>
            <p:nvPr/>
          </p:nvPicPr>
          <p:blipFill>
            <a:blip r:embed="rId3" cstate="print"/>
            <a:srcRect l="49399" t="22293" r="38898" b="71706"/>
            <a:stretch>
              <a:fillRect/>
            </a:stretch>
          </p:blipFill>
          <p:spPr bwMode="auto">
            <a:xfrm>
              <a:off x="11599815" y="2371418"/>
              <a:ext cx="281766" cy="197236"/>
            </a:xfrm>
            <a:prstGeom prst="rect">
              <a:avLst/>
            </a:prstGeom>
            <a:noFill/>
            <a:ln w="9525">
              <a:noFill/>
              <a:miter lim="800000"/>
              <a:headEnd/>
              <a:tailEnd/>
            </a:ln>
          </p:spPr>
        </p:pic>
        <p:pic>
          <p:nvPicPr>
            <p:cNvPr id="82961" name="Picture 53" descr="violin"/>
            <p:cNvPicPr>
              <a:picLocks noChangeAspect="1" noChangeArrowheads="1"/>
            </p:cNvPicPr>
            <p:nvPr/>
          </p:nvPicPr>
          <p:blipFill>
            <a:blip r:embed="rId5" cstate="print"/>
            <a:srcRect t="76233"/>
            <a:stretch>
              <a:fillRect/>
            </a:stretch>
          </p:blipFill>
          <p:spPr bwMode="auto">
            <a:xfrm>
              <a:off x="11937935" y="2398421"/>
              <a:ext cx="394473" cy="204281"/>
            </a:xfrm>
            <a:prstGeom prst="rect">
              <a:avLst/>
            </a:prstGeom>
            <a:noFill/>
            <a:ln w="9525">
              <a:noFill/>
              <a:miter lim="800000"/>
              <a:headEnd/>
              <a:tailEnd/>
            </a:ln>
          </p:spPr>
        </p:pic>
        <p:pic>
          <p:nvPicPr>
            <p:cNvPr id="82962" name="Picture 56" descr="violin"/>
            <p:cNvPicPr>
              <a:picLocks noChangeAspect="1" noChangeArrowheads="1"/>
            </p:cNvPicPr>
            <p:nvPr/>
          </p:nvPicPr>
          <p:blipFill>
            <a:blip r:embed="rId7" cstate="print"/>
            <a:srcRect/>
            <a:stretch>
              <a:fillRect/>
            </a:stretch>
          </p:blipFill>
          <p:spPr bwMode="auto">
            <a:xfrm rot="2301100">
              <a:off x="11261695" y="1021288"/>
              <a:ext cx="284115" cy="678587"/>
            </a:xfrm>
            <a:prstGeom prst="rect">
              <a:avLst/>
            </a:prstGeom>
            <a:noFill/>
            <a:ln w="9525">
              <a:noFill/>
              <a:miter lim="800000"/>
              <a:headEnd/>
              <a:tailEnd/>
            </a:ln>
          </p:spPr>
        </p:pic>
      </p:grpSp>
      <p:sp>
        <p:nvSpPr>
          <p:cNvPr id="59" name="TextBox 58"/>
          <p:cNvSpPr txBox="1"/>
          <p:nvPr/>
        </p:nvSpPr>
        <p:spPr>
          <a:xfrm>
            <a:off x="1358856" y="308846"/>
            <a:ext cx="6827931" cy="707886"/>
          </a:xfrm>
          <a:prstGeom prst="rect">
            <a:avLst/>
          </a:prstGeom>
          <a:noFill/>
        </p:spPr>
        <p:txBody>
          <a:bodyPr wrap="square" rtlCol="0">
            <a:spAutoFit/>
          </a:bodyPr>
          <a:lstStyle/>
          <a:p>
            <a:pPr algn="ctr"/>
            <a:r>
              <a:rPr lang="en-US" sz="4000" dirty="0" smtClean="0"/>
              <a:t>Bag-of-words model</a:t>
            </a:r>
            <a:endParaRPr lang="en-US" sz="4000" dirty="0"/>
          </a:p>
        </p:txBody>
      </p:sp>
      <p:sp>
        <p:nvSpPr>
          <p:cNvPr id="40" name="TextBox 39"/>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1" name="Slide Number Placeholder 40"/>
          <p:cNvSpPr>
            <a:spLocks noGrp="1"/>
          </p:cNvSpPr>
          <p:nvPr>
            <p:ph type="sldNum" sz="quarter" idx="12"/>
          </p:nvPr>
        </p:nvSpPr>
        <p:spPr/>
        <p:txBody>
          <a:bodyPr/>
          <a:lstStyle/>
          <a:p>
            <a:pPr>
              <a:defRPr/>
            </a:pPr>
            <a:fld id="{39FB4CAD-92EA-46E0-809F-55DE137DF20C}" type="slidenum">
              <a:rPr lang="en-US" smtClean="0">
                <a:solidFill>
                  <a:srgbClr val="000000"/>
                </a:solidFill>
              </a:rPr>
              <a:pPr>
                <a:defRPr/>
              </a:pPr>
              <a:t>20</a:t>
            </a:fld>
            <a:endParaRPr lang="en-US">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1458" name="Picture 2"/>
          <p:cNvPicPr>
            <a:picLocks noChangeAspect="1" noChangeArrowheads="1"/>
          </p:cNvPicPr>
          <p:nvPr/>
        </p:nvPicPr>
        <p:blipFill>
          <a:blip r:embed="rId3" cstate="print"/>
          <a:srcRect b="90384"/>
          <a:stretch>
            <a:fillRect/>
          </a:stretch>
        </p:blipFill>
        <p:spPr bwMode="auto">
          <a:xfrm>
            <a:off x="364643" y="5869637"/>
            <a:ext cx="8763000" cy="547695"/>
          </a:xfrm>
          <a:prstGeom prst="rect">
            <a:avLst/>
          </a:prstGeom>
          <a:noFill/>
          <a:ln w="9525">
            <a:noFill/>
            <a:miter lim="800000"/>
            <a:headEnd/>
            <a:tailEnd/>
          </a:ln>
          <a:effectLst/>
        </p:spPr>
      </p:pic>
      <p:sp>
        <p:nvSpPr>
          <p:cNvPr id="531459" name="Text Box 3"/>
          <p:cNvSpPr txBox="1">
            <a:spLocks noChangeArrowheads="1"/>
          </p:cNvSpPr>
          <p:nvPr/>
        </p:nvSpPr>
        <p:spPr bwMode="auto">
          <a:xfrm>
            <a:off x="265974" y="6480048"/>
            <a:ext cx="6759223"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dirty="0" err="1" smtClean="0">
                <a:solidFill>
                  <a:srgbClr val="000000"/>
                </a:solidFill>
              </a:rPr>
              <a:t>Csurka</a:t>
            </a:r>
            <a:r>
              <a:rPr lang="en-US" dirty="0" smtClean="0">
                <a:solidFill>
                  <a:srgbClr val="000000"/>
                </a:solidFill>
              </a:rPr>
              <a:t> et al. </a:t>
            </a:r>
            <a:r>
              <a:rPr lang="en-US" dirty="0"/>
              <a:t>Visual Categorization with Bags of </a:t>
            </a:r>
            <a:r>
              <a:rPr lang="en-US" dirty="0" err="1" smtClean="0"/>
              <a:t>Keypoints</a:t>
            </a:r>
            <a:r>
              <a:rPr lang="en-US" dirty="0" smtClean="0"/>
              <a:t>, </a:t>
            </a:r>
            <a:r>
              <a:rPr lang="en-US" dirty="0" smtClean="0">
                <a:solidFill>
                  <a:srgbClr val="000000"/>
                </a:solidFill>
              </a:rPr>
              <a:t>2004</a:t>
            </a:r>
          </a:p>
        </p:txBody>
      </p:sp>
      <p:pic>
        <p:nvPicPr>
          <p:cNvPr id="6" name="Picture 2"/>
          <p:cNvPicPr>
            <a:picLocks noChangeAspect="1" noChangeArrowheads="1"/>
          </p:cNvPicPr>
          <p:nvPr/>
        </p:nvPicPr>
        <p:blipFill>
          <a:blip r:embed="rId3" cstate="print"/>
          <a:srcRect t="18479"/>
          <a:stretch>
            <a:fillRect/>
          </a:stretch>
        </p:blipFill>
        <p:spPr bwMode="auto">
          <a:xfrm>
            <a:off x="215516" y="1197847"/>
            <a:ext cx="8763000" cy="4643421"/>
          </a:xfrm>
          <a:prstGeom prst="rect">
            <a:avLst/>
          </a:prstGeom>
          <a:noFill/>
          <a:ln w="9525">
            <a:noFill/>
            <a:miter lim="800000"/>
            <a:headEnd/>
            <a:tailEnd/>
          </a:ln>
          <a:effectLst/>
        </p:spPr>
      </p:pic>
      <p:sp>
        <p:nvSpPr>
          <p:cNvPr id="8" name="TextBox 7"/>
          <p:cNvSpPr txBox="1"/>
          <p:nvPr/>
        </p:nvSpPr>
        <p:spPr>
          <a:xfrm>
            <a:off x="1358856" y="308846"/>
            <a:ext cx="6827931" cy="707886"/>
          </a:xfrm>
          <a:prstGeom prst="rect">
            <a:avLst/>
          </a:prstGeom>
          <a:noFill/>
        </p:spPr>
        <p:txBody>
          <a:bodyPr wrap="square" rtlCol="0">
            <a:spAutoFit/>
          </a:bodyPr>
          <a:lstStyle/>
          <a:p>
            <a:pPr algn="ctr"/>
            <a:r>
              <a:rPr lang="en-US" sz="4000" dirty="0" smtClean="0"/>
              <a:t>Bag-of-words model</a:t>
            </a:r>
            <a:endParaRPr lang="en-US" sz="4000" dirty="0"/>
          </a:p>
        </p:txBody>
      </p:sp>
      <p:sp>
        <p:nvSpPr>
          <p:cNvPr id="7" name="Slide Number Placeholder 6"/>
          <p:cNvSpPr>
            <a:spLocks noGrp="1"/>
          </p:cNvSpPr>
          <p:nvPr>
            <p:ph type="sldNum" sz="quarter" idx="12"/>
          </p:nvPr>
        </p:nvSpPr>
        <p:spPr/>
        <p:txBody>
          <a:bodyPr/>
          <a:lstStyle/>
          <a:p>
            <a:fld id="{CDC3BC0E-BCB5-4558-8EB1-9F9E99BE1B74}" type="slidenum">
              <a:rPr lang="en-US" smtClean="0">
                <a:solidFill>
                  <a:srgbClr val="000000"/>
                </a:solidFill>
              </a:rPr>
              <a:pPr/>
              <a:t>21</a:t>
            </a:fld>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16632"/>
            <a:ext cx="8229600" cy="1143000"/>
          </a:xfrm>
        </p:spPr>
        <p:txBody>
          <a:bodyPr/>
          <a:lstStyle/>
          <a:p>
            <a:r>
              <a:rPr lang="en-US" sz="3800" dirty="0" smtClean="0"/>
              <a:t>Words as parts</a:t>
            </a:r>
            <a:endParaRPr lang="en-US" sz="3800" dirty="0"/>
          </a:p>
        </p:txBody>
      </p:sp>
      <p:pic>
        <p:nvPicPr>
          <p:cNvPr id="10106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66" t="17403" r="11500" b="15228"/>
          <a:stretch/>
        </p:blipFill>
        <p:spPr bwMode="auto">
          <a:xfrm>
            <a:off x="0" y="1196752"/>
            <a:ext cx="9144000" cy="463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0"/>
          <p:cNvSpPr txBox="1">
            <a:spLocks noChangeArrowheads="1"/>
          </p:cNvSpPr>
          <p:nvPr/>
        </p:nvSpPr>
        <p:spPr bwMode="auto">
          <a:xfrm>
            <a:off x="0" y="6599609"/>
            <a:ext cx="1833563"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dirty="0" err="1" smtClean="0">
                <a:solidFill>
                  <a:srgbClr val="000000"/>
                </a:solidFill>
              </a:rPr>
              <a:t>Csurka</a:t>
            </a:r>
            <a:r>
              <a:rPr lang="en-US" sz="1600" dirty="0" smtClean="0">
                <a:solidFill>
                  <a:srgbClr val="000000"/>
                </a:solidFill>
              </a:rPr>
              <a:t> et al. 2004</a:t>
            </a:r>
          </a:p>
        </p:txBody>
      </p:sp>
      <p:sp>
        <p:nvSpPr>
          <p:cNvPr id="7" name="TextBox 6"/>
          <p:cNvSpPr txBox="1"/>
          <p:nvPr/>
        </p:nvSpPr>
        <p:spPr>
          <a:xfrm>
            <a:off x="827584" y="5765302"/>
            <a:ext cx="3204356" cy="461665"/>
          </a:xfrm>
          <a:prstGeom prst="rect">
            <a:avLst/>
          </a:prstGeom>
          <a:noFill/>
        </p:spPr>
        <p:txBody>
          <a:bodyPr wrap="square" rtlCol="0">
            <a:spAutoFit/>
          </a:bodyPr>
          <a:lstStyle/>
          <a:p>
            <a:r>
              <a:rPr lang="en-US" sz="2400" dirty="0" smtClean="0"/>
              <a:t>All local features </a:t>
            </a:r>
            <a:endParaRPr lang="en-US" sz="2400" dirty="0"/>
          </a:p>
        </p:txBody>
      </p:sp>
      <p:sp>
        <p:nvSpPr>
          <p:cNvPr id="10" name="TextBox 9"/>
          <p:cNvSpPr txBox="1"/>
          <p:nvPr/>
        </p:nvSpPr>
        <p:spPr>
          <a:xfrm>
            <a:off x="5328084" y="5568725"/>
            <a:ext cx="3399674" cy="1200329"/>
          </a:xfrm>
          <a:prstGeom prst="rect">
            <a:avLst/>
          </a:prstGeom>
          <a:noFill/>
        </p:spPr>
        <p:txBody>
          <a:bodyPr wrap="square" rtlCol="0">
            <a:spAutoFit/>
          </a:bodyPr>
          <a:lstStyle/>
          <a:p>
            <a:pPr algn="ctr"/>
            <a:r>
              <a:rPr lang="en-US" sz="2400" dirty="0" smtClean="0"/>
              <a:t>Local features from two selected clusters occurring in this image</a:t>
            </a:r>
            <a:endParaRPr lang="en-US" sz="2400" dirty="0"/>
          </a:p>
        </p:txBody>
      </p:sp>
      <p:sp>
        <p:nvSpPr>
          <p:cNvPr id="9" name="Slide Number Placeholder 8"/>
          <p:cNvSpPr>
            <a:spLocks noGrp="1"/>
          </p:cNvSpPr>
          <p:nvPr>
            <p:ph type="sldNum" sz="quarter" idx="12"/>
          </p:nvPr>
        </p:nvSpPr>
        <p:spPr/>
        <p:txBody>
          <a:bodyPr/>
          <a:lstStyle/>
          <a:p>
            <a:fld id="{65A5758B-0FE8-4495-9C5E-88DC45C2DB20}"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40016288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AE8E5"/>
        </a:solidFill>
        <a:effectLst/>
      </p:bgPr>
    </p:bg>
    <p:spTree>
      <p:nvGrpSpPr>
        <p:cNvPr id="1" name=""/>
        <p:cNvGrpSpPr/>
        <p:nvPr/>
      </p:nvGrpSpPr>
      <p:grpSpPr>
        <a:xfrm>
          <a:off x="0" y="0"/>
          <a:ext cx="0" cy="0"/>
          <a:chOff x="0" y="0"/>
          <a:chExt cx="0" cy="0"/>
        </a:xfrm>
      </p:grpSpPr>
      <p:sp>
        <p:nvSpPr>
          <p:cNvPr id="530443" name="Text Box 11"/>
          <p:cNvSpPr txBox="1">
            <a:spLocks noChangeArrowheads="1"/>
          </p:cNvSpPr>
          <p:nvPr/>
        </p:nvSpPr>
        <p:spPr bwMode="auto">
          <a:xfrm>
            <a:off x="457200" y="166688"/>
            <a:ext cx="8305800" cy="677108"/>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3800" dirty="0" smtClean="0">
                <a:solidFill>
                  <a:srgbClr val="000000"/>
                </a:solidFill>
              </a:rPr>
              <a:t>Naïve Bayes model for classification</a:t>
            </a:r>
          </a:p>
        </p:txBody>
      </p:sp>
      <p:grpSp>
        <p:nvGrpSpPr>
          <p:cNvPr id="2" name="Group 12"/>
          <p:cNvGrpSpPr>
            <a:grpSpLocks/>
          </p:cNvGrpSpPr>
          <p:nvPr/>
        </p:nvGrpSpPr>
        <p:grpSpPr bwMode="auto">
          <a:xfrm>
            <a:off x="237492" y="1304764"/>
            <a:ext cx="8763000" cy="2378075"/>
            <a:chOff x="96" y="2016"/>
            <a:chExt cx="5520" cy="1498"/>
          </a:xfrm>
        </p:grpSpPr>
        <p:grpSp>
          <p:nvGrpSpPr>
            <p:cNvPr id="3" name="Group 13"/>
            <p:cNvGrpSpPr>
              <a:grpSpLocks/>
            </p:cNvGrpSpPr>
            <p:nvPr/>
          </p:nvGrpSpPr>
          <p:grpSpPr bwMode="auto">
            <a:xfrm>
              <a:off x="96" y="2016"/>
              <a:ext cx="5520" cy="1056"/>
              <a:chOff x="96" y="2016"/>
              <a:chExt cx="5520" cy="1056"/>
            </a:xfrm>
          </p:grpSpPr>
          <p:sp>
            <p:nvSpPr>
              <p:cNvPr id="530446" name="Rectangle 14"/>
              <p:cNvSpPr>
                <a:spLocks noChangeArrowheads="1"/>
              </p:cNvSpPr>
              <p:nvPr/>
            </p:nvSpPr>
            <p:spPr bwMode="auto">
              <a:xfrm>
                <a:off x="96" y="2016"/>
                <a:ext cx="5520" cy="864"/>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graphicFrame>
            <p:nvGraphicFramePr>
              <p:cNvPr id="530447" name="Object 15"/>
              <p:cNvGraphicFramePr>
                <a:graphicFrameLocks noChangeAspect="1"/>
              </p:cNvGraphicFramePr>
              <p:nvPr/>
            </p:nvGraphicFramePr>
            <p:xfrm>
              <a:off x="2373" y="2215"/>
              <a:ext cx="1369" cy="353"/>
            </p:xfrm>
            <a:graphic>
              <a:graphicData uri="http://schemas.openxmlformats.org/presentationml/2006/ole">
                <mc:AlternateContent xmlns:mc="http://schemas.openxmlformats.org/markup-compatibility/2006">
                  <mc:Choice xmlns:v="urn:schemas-microsoft-com:vml" Requires="v">
                    <p:oleObj spid="_x0000_s972267" name="Equation" r:id="rId4" imgW="787320" imgH="203040" progId="Equation.3">
                      <p:embed/>
                    </p:oleObj>
                  </mc:Choice>
                  <mc:Fallback>
                    <p:oleObj name="Equation" r:id="rId4" imgW="787320" imgH="203040" progId="Equation.3">
                      <p:embed/>
                      <p:pic>
                        <p:nvPicPr>
                          <p:cNvPr id="0" name="Picture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 y="2215"/>
                            <a:ext cx="1369" cy="353"/>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530448" name="Freeform 16"/>
              <p:cNvSpPr>
                <a:spLocks/>
              </p:cNvSpPr>
              <p:nvPr/>
            </p:nvSpPr>
            <p:spPr bwMode="auto">
              <a:xfrm>
                <a:off x="2240" y="2496"/>
                <a:ext cx="496" cy="576"/>
              </a:xfrm>
              <a:custGeom>
                <a:avLst/>
                <a:gdLst/>
                <a:ahLst/>
                <a:cxnLst>
                  <a:cxn ang="0">
                    <a:pos x="32" y="624"/>
                  </a:cxn>
                  <a:cxn ang="0">
                    <a:pos x="128" y="288"/>
                  </a:cxn>
                  <a:cxn ang="0">
                    <a:pos x="800" y="240"/>
                  </a:cxn>
                  <a:cxn ang="0">
                    <a:pos x="896" y="0"/>
                  </a:cxn>
                </a:cxnLst>
                <a:rect l="0" t="0" r="r" b="b"/>
                <a:pathLst>
                  <a:path w="928" h="624">
                    <a:moveTo>
                      <a:pt x="32" y="624"/>
                    </a:moveTo>
                    <a:cubicBezTo>
                      <a:pt x="16" y="488"/>
                      <a:pt x="0" y="352"/>
                      <a:pt x="128" y="288"/>
                    </a:cubicBezTo>
                    <a:cubicBezTo>
                      <a:pt x="256" y="224"/>
                      <a:pt x="672" y="288"/>
                      <a:pt x="800" y="240"/>
                    </a:cubicBezTo>
                    <a:cubicBezTo>
                      <a:pt x="928" y="192"/>
                      <a:pt x="912" y="96"/>
                      <a:pt x="896" y="0"/>
                    </a:cubicBezTo>
                  </a:path>
                </a:pathLst>
              </a:custGeom>
              <a:noFill/>
              <a:ln w="63500">
                <a:solidFill>
                  <a:srgbClr val="008000"/>
                </a:solidFill>
                <a:round/>
                <a:headEnd/>
                <a:tailEnd type="triangle" w="med" len="med"/>
              </a:ln>
              <a:effectLst/>
            </p:spPr>
            <p:txBody>
              <a:bodyPr/>
              <a:lstStyle/>
              <a:p>
                <a:pPr fontAlgn="base">
                  <a:spcBef>
                    <a:spcPct val="0"/>
                  </a:spcBef>
                  <a:spcAft>
                    <a:spcPct val="0"/>
                  </a:spcAft>
                </a:pPr>
                <a:endParaRPr lang="en-US" smtClean="0">
                  <a:solidFill>
                    <a:srgbClr val="000000"/>
                  </a:solidFill>
                </a:endParaRPr>
              </a:p>
            </p:txBody>
          </p:sp>
          <p:sp>
            <p:nvSpPr>
              <p:cNvPr id="530449" name="Freeform 17"/>
              <p:cNvSpPr>
                <a:spLocks/>
              </p:cNvSpPr>
              <p:nvPr/>
            </p:nvSpPr>
            <p:spPr bwMode="auto">
              <a:xfrm flipH="1">
                <a:off x="3376" y="2496"/>
                <a:ext cx="224" cy="576"/>
              </a:xfrm>
              <a:custGeom>
                <a:avLst/>
                <a:gdLst/>
                <a:ahLst/>
                <a:cxnLst>
                  <a:cxn ang="0">
                    <a:pos x="32" y="624"/>
                  </a:cxn>
                  <a:cxn ang="0">
                    <a:pos x="128" y="288"/>
                  </a:cxn>
                  <a:cxn ang="0">
                    <a:pos x="800" y="240"/>
                  </a:cxn>
                  <a:cxn ang="0">
                    <a:pos x="896" y="0"/>
                  </a:cxn>
                </a:cxnLst>
                <a:rect l="0" t="0" r="r" b="b"/>
                <a:pathLst>
                  <a:path w="928" h="624">
                    <a:moveTo>
                      <a:pt x="32" y="624"/>
                    </a:moveTo>
                    <a:cubicBezTo>
                      <a:pt x="16" y="488"/>
                      <a:pt x="0" y="352"/>
                      <a:pt x="128" y="288"/>
                    </a:cubicBezTo>
                    <a:cubicBezTo>
                      <a:pt x="256" y="224"/>
                      <a:pt x="672" y="288"/>
                      <a:pt x="800" y="240"/>
                    </a:cubicBezTo>
                    <a:cubicBezTo>
                      <a:pt x="928" y="192"/>
                      <a:pt x="912" y="96"/>
                      <a:pt x="896" y="0"/>
                    </a:cubicBezTo>
                  </a:path>
                </a:pathLst>
              </a:custGeom>
              <a:noFill/>
              <a:ln w="63500">
                <a:solidFill>
                  <a:srgbClr val="008000"/>
                </a:solidFill>
                <a:round/>
                <a:headEnd/>
                <a:tailEnd type="triangle" w="med" len="med"/>
              </a:ln>
              <a:effectLst/>
            </p:spPr>
            <p:txBody>
              <a:bodyPr/>
              <a:lstStyle/>
              <a:p>
                <a:pPr fontAlgn="base">
                  <a:spcBef>
                    <a:spcPct val="0"/>
                  </a:spcBef>
                  <a:spcAft>
                    <a:spcPct val="0"/>
                  </a:spcAft>
                </a:pPr>
                <a:endParaRPr lang="en-US" smtClean="0">
                  <a:solidFill>
                    <a:srgbClr val="000000"/>
                  </a:solidFill>
                </a:endParaRPr>
              </a:p>
            </p:txBody>
          </p:sp>
        </p:grpSp>
        <p:sp>
          <p:nvSpPr>
            <p:cNvPr id="530450" name="Text Box 18"/>
            <p:cNvSpPr txBox="1">
              <a:spLocks noChangeArrowheads="1"/>
            </p:cNvSpPr>
            <p:nvPr/>
          </p:nvSpPr>
          <p:spPr bwMode="auto">
            <a:xfrm>
              <a:off x="1488" y="3072"/>
              <a:ext cx="1387" cy="44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smtClean="0">
                  <a:solidFill>
                    <a:srgbClr val="000000"/>
                  </a:solidFill>
                </a:rPr>
                <a:t>Prior prob. of </a:t>
              </a:r>
            </a:p>
            <a:p>
              <a:pPr algn="ctr" fontAlgn="base">
                <a:spcBef>
                  <a:spcPct val="0"/>
                </a:spcBef>
                <a:spcAft>
                  <a:spcPct val="0"/>
                </a:spcAft>
              </a:pPr>
              <a:r>
                <a:rPr lang="en-US" sz="2000" smtClean="0">
                  <a:solidFill>
                    <a:srgbClr val="000000"/>
                  </a:solidFill>
                </a:rPr>
                <a:t>the object classes</a:t>
              </a:r>
            </a:p>
          </p:txBody>
        </p:sp>
        <p:sp>
          <p:nvSpPr>
            <p:cNvPr id="530451" name="Text Box 19"/>
            <p:cNvSpPr txBox="1">
              <a:spLocks noChangeArrowheads="1"/>
            </p:cNvSpPr>
            <p:nvPr/>
          </p:nvSpPr>
          <p:spPr bwMode="auto">
            <a:xfrm>
              <a:off x="2994" y="3072"/>
              <a:ext cx="1273" cy="44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smtClean="0">
                  <a:solidFill>
                    <a:srgbClr val="000000"/>
                  </a:solidFill>
                </a:rPr>
                <a:t>Image likelihood</a:t>
              </a:r>
            </a:p>
            <a:p>
              <a:pPr algn="ctr" fontAlgn="base">
                <a:spcBef>
                  <a:spcPct val="0"/>
                </a:spcBef>
                <a:spcAft>
                  <a:spcPct val="0"/>
                </a:spcAft>
              </a:pPr>
              <a:r>
                <a:rPr lang="en-US" sz="2000" smtClean="0">
                  <a:solidFill>
                    <a:srgbClr val="000000"/>
                  </a:solidFill>
                </a:rPr>
                <a:t>given the class</a:t>
              </a:r>
            </a:p>
          </p:txBody>
        </p:sp>
      </p:grpSp>
      <p:graphicFrame>
        <p:nvGraphicFramePr>
          <p:cNvPr id="530453" name="Object 21"/>
          <p:cNvGraphicFramePr>
            <a:graphicFrameLocks noGrp="1" noChangeAspect="1"/>
          </p:cNvGraphicFramePr>
          <p:nvPr>
            <p:ph sz="quarter" idx="4"/>
            <p:extLst>
              <p:ext uri="{D42A27DB-BD31-4B8C-83A1-F6EECF244321}">
                <p14:modId xmlns:p14="http://schemas.microsoft.com/office/powerpoint/2010/main" val="1080486209"/>
              </p:ext>
            </p:extLst>
          </p:nvPr>
        </p:nvGraphicFramePr>
        <p:xfrm>
          <a:off x="6025517" y="1376202"/>
          <a:ext cx="2898775" cy="1071562"/>
        </p:xfrm>
        <a:graphic>
          <a:graphicData uri="http://schemas.openxmlformats.org/presentationml/2006/ole">
            <mc:AlternateContent xmlns:mc="http://schemas.openxmlformats.org/markup-compatibility/2006">
              <mc:Choice xmlns:v="urn:schemas-microsoft-com:vml" Requires="v">
                <p:oleObj spid="_x0000_s972268" name="Equation" r:id="rId6" imgW="1168200" imgH="431640" progId="Equation.3">
                  <p:embed/>
                </p:oleObj>
              </mc:Choice>
              <mc:Fallback>
                <p:oleObj name="Equation" r:id="rId6" imgW="1168200" imgH="431640" progId="Equation.3">
                  <p:embed/>
                  <p:pic>
                    <p:nvPicPr>
                      <p:cNvPr id="0" name="Picture 16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517" y="1376202"/>
                        <a:ext cx="2898775" cy="1071562"/>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nvGrpSpPr>
          <p:cNvPr id="4" name="Group 22"/>
          <p:cNvGrpSpPr>
            <a:grpSpLocks/>
          </p:cNvGrpSpPr>
          <p:nvPr/>
        </p:nvGrpSpPr>
        <p:grpSpPr bwMode="auto">
          <a:xfrm>
            <a:off x="162880" y="1620677"/>
            <a:ext cx="3784600" cy="2062162"/>
            <a:chOff x="49" y="2215"/>
            <a:chExt cx="2384" cy="1299"/>
          </a:xfrm>
        </p:grpSpPr>
        <p:sp>
          <p:nvSpPr>
            <p:cNvPr id="530455" name="Text Box 23"/>
            <p:cNvSpPr txBox="1">
              <a:spLocks noChangeArrowheads="1"/>
            </p:cNvSpPr>
            <p:nvPr/>
          </p:nvSpPr>
          <p:spPr bwMode="auto">
            <a:xfrm>
              <a:off x="49" y="3072"/>
              <a:ext cx="987" cy="44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smtClean="0">
                  <a:solidFill>
                    <a:srgbClr val="000000"/>
                  </a:solidFill>
                </a:rPr>
                <a:t>Object class</a:t>
              </a:r>
            </a:p>
            <a:p>
              <a:pPr algn="ctr" fontAlgn="base">
                <a:spcBef>
                  <a:spcPct val="0"/>
                </a:spcBef>
                <a:spcAft>
                  <a:spcPct val="0"/>
                </a:spcAft>
              </a:pPr>
              <a:r>
                <a:rPr lang="en-US" sz="2000" smtClean="0">
                  <a:solidFill>
                    <a:srgbClr val="000000"/>
                  </a:solidFill>
                </a:rPr>
                <a:t>decision</a:t>
              </a:r>
            </a:p>
          </p:txBody>
        </p:sp>
        <p:graphicFrame>
          <p:nvGraphicFramePr>
            <p:cNvPr id="530456" name="Object 24"/>
            <p:cNvGraphicFramePr>
              <a:graphicFrameLocks noChangeAspect="1"/>
            </p:cNvGraphicFramePr>
            <p:nvPr/>
          </p:nvGraphicFramePr>
          <p:xfrm>
            <a:off x="1308" y="2215"/>
            <a:ext cx="1125" cy="353"/>
          </p:xfrm>
          <a:graphic>
            <a:graphicData uri="http://schemas.openxmlformats.org/presentationml/2006/ole">
              <mc:AlternateContent xmlns:mc="http://schemas.openxmlformats.org/markup-compatibility/2006">
                <mc:Choice xmlns:v="urn:schemas-microsoft-com:vml" Requires="v">
                  <p:oleObj spid="_x0000_s972269" name="Equation" r:id="rId8" imgW="647640" imgH="203040" progId="Equation.3">
                    <p:embed/>
                  </p:oleObj>
                </mc:Choice>
                <mc:Fallback>
                  <p:oleObj name="Equation" r:id="rId8" imgW="647640" imgH="203040" progId="Equation.3">
                    <p:embed/>
                    <p:pic>
                      <p:nvPicPr>
                        <p:cNvPr id="0" name="Picture 1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8" y="2215"/>
                          <a:ext cx="1125" cy="353"/>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530457" name="Object 25"/>
            <p:cNvGraphicFramePr>
              <a:graphicFrameLocks noChangeAspect="1"/>
            </p:cNvGraphicFramePr>
            <p:nvPr/>
          </p:nvGraphicFramePr>
          <p:xfrm>
            <a:off x="192" y="2233"/>
            <a:ext cx="1116" cy="436"/>
          </p:xfrm>
          <a:graphic>
            <a:graphicData uri="http://schemas.openxmlformats.org/presentationml/2006/ole">
              <mc:AlternateContent xmlns:mc="http://schemas.openxmlformats.org/markup-compatibility/2006">
                <mc:Choice xmlns:v="urn:schemas-microsoft-com:vml" Requires="v">
                  <p:oleObj spid="_x0000_s972270" name="Equation" r:id="rId10" imgW="812520" imgH="317160" progId="Equation.3">
                    <p:embed/>
                  </p:oleObj>
                </mc:Choice>
                <mc:Fallback>
                  <p:oleObj name="Equation" r:id="rId10" imgW="812520" imgH="317160" progId="Equation.3">
                    <p:embed/>
                    <p:pic>
                      <p:nvPicPr>
                        <p:cNvPr id="0" name="Picture 1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 y="2233"/>
                          <a:ext cx="1116" cy="436"/>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sp>
          <p:nvSpPr>
            <p:cNvPr id="530458" name="Freeform 26"/>
            <p:cNvSpPr>
              <a:spLocks/>
            </p:cNvSpPr>
            <p:nvPr/>
          </p:nvSpPr>
          <p:spPr bwMode="auto">
            <a:xfrm flipH="1">
              <a:off x="286" y="2496"/>
              <a:ext cx="224" cy="576"/>
            </a:xfrm>
            <a:custGeom>
              <a:avLst/>
              <a:gdLst/>
              <a:ahLst/>
              <a:cxnLst>
                <a:cxn ang="0">
                  <a:pos x="32" y="624"/>
                </a:cxn>
                <a:cxn ang="0">
                  <a:pos x="128" y="288"/>
                </a:cxn>
                <a:cxn ang="0">
                  <a:pos x="800" y="240"/>
                </a:cxn>
                <a:cxn ang="0">
                  <a:pos x="896" y="0"/>
                </a:cxn>
              </a:cxnLst>
              <a:rect l="0" t="0" r="r" b="b"/>
              <a:pathLst>
                <a:path w="928" h="624">
                  <a:moveTo>
                    <a:pt x="32" y="624"/>
                  </a:moveTo>
                  <a:cubicBezTo>
                    <a:pt x="16" y="488"/>
                    <a:pt x="0" y="352"/>
                    <a:pt x="128" y="288"/>
                  </a:cubicBezTo>
                  <a:cubicBezTo>
                    <a:pt x="256" y="224"/>
                    <a:pt x="672" y="288"/>
                    <a:pt x="800" y="240"/>
                  </a:cubicBezTo>
                  <a:cubicBezTo>
                    <a:pt x="928" y="192"/>
                    <a:pt x="912" y="96"/>
                    <a:pt x="896" y="0"/>
                  </a:cubicBezTo>
                </a:path>
              </a:pathLst>
            </a:custGeom>
            <a:noFill/>
            <a:ln w="63500">
              <a:solidFill>
                <a:srgbClr val="008000"/>
              </a:solidFill>
              <a:round/>
              <a:headEnd/>
              <a:tailEnd type="triangle" w="med" len="med"/>
            </a:ln>
            <a:effectLst/>
          </p:spPr>
          <p:txBody>
            <a:bodyPr/>
            <a:lstStyle/>
            <a:p>
              <a:pPr fontAlgn="base">
                <a:spcBef>
                  <a:spcPct val="0"/>
                </a:spcBef>
                <a:spcAft>
                  <a:spcPct val="0"/>
                </a:spcAft>
              </a:pPr>
              <a:endParaRPr lang="en-US" smtClean="0">
                <a:solidFill>
                  <a:srgbClr val="000000"/>
                </a:solidFill>
              </a:endParaRPr>
            </a:p>
          </p:txBody>
        </p:sp>
      </p:grpSp>
      <p:pic>
        <p:nvPicPr>
          <p:cNvPr id="36" name="Picture 2" descr="bag_jun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9209" y="5049180"/>
            <a:ext cx="2116200" cy="160445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4" descr="image_007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9743" y="5052918"/>
            <a:ext cx="2396931" cy="1613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AutoShape 5"/>
          <p:cNvSpPr>
            <a:spLocks noChangeArrowheads="1"/>
          </p:cNvSpPr>
          <p:nvPr/>
        </p:nvSpPr>
        <p:spPr bwMode="auto">
          <a:xfrm>
            <a:off x="4467720" y="5454821"/>
            <a:ext cx="409463" cy="487379"/>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mc:AlternateContent xmlns:mc="http://schemas.openxmlformats.org/markup-compatibility/2006">
        <mc:Choice xmlns:a14="http://schemas.microsoft.com/office/drawing/2010/main" Requires="a14">
          <p:sp>
            <p:nvSpPr>
              <p:cNvPr id="6" name="TextBox 5"/>
              <p:cNvSpPr txBox="1"/>
              <p:nvPr/>
            </p:nvSpPr>
            <p:spPr>
              <a:xfrm>
                <a:off x="7448089" y="2833772"/>
                <a:ext cx="688307" cy="523220"/>
              </a:xfrm>
              <a:prstGeom prst="rect">
                <a:avLst/>
              </a:prstGeom>
              <a:noFill/>
            </p:spPr>
            <p:txBody>
              <a:bodyPr wrap="square" rtlCol="0">
                <a:spAutoFit/>
              </a:bodyPr>
              <a:lstStyle/>
              <a:p>
                <a14:m>
                  <m:oMathPara xmlns:m="http://schemas.openxmlformats.org/officeDocument/2006/math" xmlns="">
                    <m:oMathParaPr>
                      <m:jc m:val="centerGroup"/>
                    </m:oMathParaPr>
                    <m:oMath xmlns:m="http://schemas.openxmlformats.org/officeDocument/2006/math">
                      <m:r>
                        <a:rPr lang="en-US" sz="2800" b="0" i="1" smtClean="0">
                          <a:latin typeface="Cambria Math"/>
                        </a:rPr>
                        <m:t>𝑁</m:t>
                      </m:r>
                    </m:oMath>
                  </m:oMathPara>
                </a14:m>
                <a:endParaRPr lang="en-US" sz="2800" dirty="0"/>
              </a:p>
            </p:txBody>
          </p:sp>
        </mc:Choice>
        <mc:Fallback>
          <p:sp>
            <p:nvSpPr>
              <p:cNvPr id="6" name="TextBox 5"/>
              <p:cNvSpPr txBox="1">
                <a:spLocks noRot="1" noChangeAspect="1" noMove="1" noResize="1" noEditPoints="1" noAdjustHandles="1" noChangeArrowheads="1" noChangeShapeType="1" noTextEdit="1"/>
              </p:cNvSpPr>
              <p:nvPr/>
            </p:nvSpPr>
            <p:spPr>
              <a:xfrm>
                <a:off x="7448089" y="2833772"/>
                <a:ext cx="688307" cy="523220"/>
              </a:xfrm>
              <a:prstGeom prst="rect">
                <a:avLst/>
              </a:prstGeom>
              <a:blipFill rotWithShape="1">
                <a:blip r:embed="rId14"/>
                <a:stretch>
                  <a:fillRect/>
                </a:stretch>
              </a:blipFill>
            </p:spPr>
            <p:txBody>
              <a:bodyPr/>
              <a:lstStyle/>
              <a:p>
                <a:r>
                  <a:rPr lang="en-US">
                    <a:noFill/>
                  </a:rPr>
                  <a:t> </a:t>
                </a:r>
              </a:p>
            </p:txBody>
          </p:sp>
        </mc:Fallback>
      </mc:AlternateContent>
      <p:sp>
        <p:nvSpPr>
          <p:cNvPr id="7" name="TextBox 6"/>
          <p:cNvSpPr txBox="1"/>
          <p:nvPr/>
        </p:nvSpPr>
        <p:spPr>
          <a:xfrm>
            <a:off x="7734389" y="2827588"/>
            <a:ext cx="1028611" cy="369332"/>
          </a:xfrm>
          <a:prstGeom prst="rect">
            <a:avLst/>
          </a:prstGeom>
          <a:noFill/>
        </p:spPr>
        <p:txBody>
          <a:bodyPr wrap="square" rtlCol="0">
            <a:spAutoFit/>
          </a:bodyPr>
          <a:lstStyle/>
          <a:p>
            <a:r>
              <a:rPr lang="en-US" dirty="0" smtClean="0"/>
              <a:t>patches</a:t>
            </a:r>
            <a:endParaRPr lang="en-US" dirty="0"/>
          </a:p>
        </p:txBody>
      </p:sp>
      <p:sp>
        <p:nvSpPr>
          <p:cNvPr id="23" name="Slide Number Placeholder 22"/>
          <p:cNvSpPr>
            <a:spLocks noGrp="1"/>
          </p:cNvSpPr>
          <p:nvPr>
            <p:ph type="sldNum" sz="quarter" idx="12"/>
          </p:nvPr>
        </p:nvSpPr>
        <p:spPr/>
        <p:txBody>
          <a:bodyPr/>
          <a:lstStyle/>
          <a:p>
            <a:fld id="{65A5758B-0FE8-4495-9C5E-88DC45C2DB20}" type="slidenum">
              <a:rPr lang="en-US" smtClean="0">
                <a:solidFill>
                  <a:srgbClr val="000000"/>
                </a:solidFill>
              </a:rPr>
              <a:pPr/>
              <a:t>23</a:t>
            </a:fld>
            <a:endParaRPr lang="en-US">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0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p:cNvPicPr>
            <a:picLocks noChangeAspect="1" noChangeArrowheads="1"/>
          </p:cNvPicPr>
          <p:nvPr/>
        </p:nvPicPr>
        <p:blipFill rotWithShape="1">
          <a:blip r:embed="rId3" cstate="print"/>
          <a:srcRect t="9335" b="13702"/>
          <a:stretch/>
        </p:blipFill>
        <p:spPr bwMode="auto">
          <a:xfrm>
            <a:off x="502552" y="1880828"/>
            <a:ext cx="8450263" cy="2548647"/>
          </a:xfrm>
          <a:prstGeom prst="rect">
            <a:avLst/>
          </a:prstGeom>
          <a:noFill/>
          <a:ln w="9525">
            <a:noFill/>
            <a:miter lim="800000"/>
            <a:headEnd/>
            <a:tailEnd/>
          </a:ln>
          <a:effectLst/>
        </p:spPr>
      </p:pic>
      <p:sp>
        <p:nvSpPr>
          <p:cNvPr id="532483" name="Text Box 3"/>
          <p:cNvSpPr txBox="1">
            <a:spLocks noChangeArrowheads="1"/>
          </p:cNvSpPr>
          <p:nvPr/>
        </p:nvSpPr>
        <p:spPr bwMode="auto">
          <a:xfrm>
            <a:off x="7239000" y="6445250"/>
            <a:ext cx="1833563"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smtClean="0">
                <a:solidFill>
                  <a:srgbClr val="000000"/>
                </a:solidFill>
              </a:rPr>
              <a:t>Csurka et al. 2004</a:t>
            </a:r>
          </a:p>
        </p:txBody>
      </p:sp>
      <p:sp>
        <p:nvSpPr>
          <p:cNvPr id="4" name="TextBox 3"/>
          <p:cNvSpPr txBox="1"/>
          <p:nvPr/>
        </p:nvSpPr>
        <p:spPr>
          <a:xfrm>
            <a:off x="1358856" y="380854"/>
            <a:ext cx="6827931" cy="707886"/>
          </a:xfrm>
          <a:prstGeom prst="rect">
            <a:avLst/>
          </a:prstGeom>
          <a:noFill/>
        </p:spPr>
        <p:txBody>
          <a:bodyPr wrap="square" rtlCol="0">
            <a:spAutoFit/>
          </a:bodyPr>
          <a:lstStyle/>
          <a:p>
            <a:pPr algn="ctr"/>
            <a:r>
              <a:rPr lang="en-US" sz="4000" dirty="0" smtClean="0"/>
              <a:t>Confusion matrix</a:t>
            </a:r>
            <a:endParaRPr lang="en-US" sz="4000" dirty="0"/>
          </a:p>
        </p:txBody>
      </p:sp>
      <p:sp>
        <p:nvSpPr>
          <p:cNvPr id="5" name="TextBox 4"/>
          <p:cNvSpPr txBox="1"/>
          <p:nvPr/>
        </p:nvSpPr>
        <p:spPr>
          <a:xfrm>
            <a:off x="507199" y="4833156"/>
            <a:ext cx="8100900" cy="830997"/>
          </a:xfrm>
          <a:prstGeom prst="rect">
            <a:avLst/>
          </a:prstGeom>
          <a:noFill/>
        </p:spPr>
        <p:txBody>
          <a:bodyPr wrap="square" rtlCol="0">
            <a:spAutoFit/>
          </a:bodyPr>
          <a:lstStyle/>
          <a:p>
            <a:r>
              <a:rPr lang="en-US" sz="2400" dirty="0" smtClean="0"/>
              <a:t>Example bag of words + Naïve Bayes classification results for generic categorization of objects</a:t>
            </a:r>
            <a:endParaRPr lang="en-US" sz="2400" dirty="0"/>
          </a:p>
        </p:txBody>
      </p:sp>
      <p:sp>
        <p:nvSpPr>
          <p:cNvPr id="6" name="Slide Number Placeholder 5"/>
          <p:cNvSpPr>
            <a:spLocks noGrp="1"/>
          </p:cNvSpPr>
          <p:nvPr>
            <p:ph type="sldNum" sz="quarter" idx="12"/>
          </p:nvPr>
        </p:nvSpPr>
        <p:spPr/>
        <p:txBody>
          <a:bodyPr/>
          <a:lstStyle/>
          <a:p>
            <a:fld id="{CDC3BC0E-BCB5-4558-8EB1-9F9E99BE1B74}" type="slidenum">
              <a:rPr lang="en-US" smtClean="0">
                <a:solidFill>
                  <a:srgbClr val="000000"/>
                </a:solidFill>
              </a:rPr>
              <a:pPr/>
              <a:t>24</a:t>
            </a:fld>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33" t="17684" r="8001" b="45825"/>
          <a:stretch/>
        </p:blipFill>
        <p:spPr bwMode="auto">
          <a:xfrm>
            <a:off x="0" y="1844824"/>
            <a:ext cx="9161207" cy="227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Clutter…or context?</a:t>
            </a:r>
            <a:endParaRPr lang="en-US" dirty="0"/>
          </a:p>
        </p:txBody>
      </p:sp>
      <p:sp>
        <p:nvSpPr>
          <p:cNvPr id="4" name="TextBox 3"/>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064AEBB8-633D-4803-9DAF-D469F96F5410}"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30106750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17003" r="17188" b="6535"/>
          <a:stretch>
            <a:fillRect/>
          </a:stretch>
        </p:blipFill>
        <p:spPr bwMode="auto">
          <a:xfrm>
            <a:off x="0" y="1457325"/>
            <a:ext cx="42370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55" name="Picture 3"/>
          <p:cNvPicPr>
            <a:picLocks noChangeAspect="1" noChangeArrowheads="1"/>
          </p:cNvPicPr>
          <p:nvPr/>
        </p:nvPicPr>
        <p:blipFill>
          <a:blip r:embed="rId4">
            <a:extLst>
              <a:ext uri="{28A0092B-C50C-407E-A947-70E740481C1C}">
                <a14:useLocalDpi xmlns:a14="http://schemas.microsoft.com/office/drawing/2010/main" val="0"/>
              </a:ext>
            </a:extLst>
          </a:blip>
          <a:srcRect l="12190" t="22102" r="25667" b="8153"/>
          <a:stretch>
            <a:fillRect/>
          </a:stretch>
        </p:blipFill>
        <p:spPr bwMode="auto">
          <a:xfrm>
            <a:off x="4906963" y="1566863"/>
            <a:ext cx="4237037"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3"/>
          <p:cNvSpPr txBox="1">
            <a:spLocks noChangeArrowheads="1"/>
          </p:cNvSpPr>
          <p:nvPr/>
        </p:nvSpPr>
        <p:spPr bwMode="auto">
          <a:xfrm>
            <a:off x="1066800" y="6396038"/>
            <a:ext cx="233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400" smtClean="0">
                <a:solidFill>
                  <a:srgbClr val="000000"/>
                </a:solidFill>
              </a:rPr>
              <a:t>Specific object</a:t>
            </a:r>
          </a:p>
        </p:txBody>
      </p:sp>
      <p:sp>
        <p:nvSpPr>
          <p:cNvPr id="95237" name="TextBox 4"/>
          <p:cNvSpPr txBox="1">
            <a:spLocks noChangeArrowheads="1"/>
          </p:cNvSpPr>
          <p:nvPr/>
        </p:nvSpPr>
        <p:spPr bwMode="auto">
          <a:xfrm>
            <a:off x="6178550" y="6396038"/>
            <a:ext cx="233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400" smtClean="0">
                <a:solidFill>
                  <a:srgbClr val="000000"/>
                </a:solidFill>
              </a:rPr>
              <a:t>Category </a:t>
            </a:r>
          </a:p>
        </p:txBody>
      </p:sp>
      <p:sp>
        <p:nvSpPr>
          <p:cNvPr id="95238" name="Title 5"/>
          <p:cNvSpPr>
            <a:spLocks noGrp="1"/>
          </p:cNvSpPr>
          <p:nvPr>
            <p:ph type="title"/>
          </p:nvPr>
        </p:nvSpPr>
        <p:spPr>
          <a:xfrm>
            <a:off x="457200" y="142875"/>
            <a:ext cx="8229600" cy="1143000"/>
          </a:xfrm>
        </p:spPr>
        <p:txBody>
          <a:bodyPr/>
          <a:lstStyle/>
          <a:p>
            <a:r>
              <a:rPr lang="en-US" smtClean="0"/>
              <a:t>Sampling strategies</a:t>
            </a:r>
          </a:p>
        </p:txBody>
      </p:sp>
      <p:pic>
        <p:nvPicPr>
          <p:cNvPr id="535556" name="Picture 4"/>
          <p:cNvPicPr>
            <a:picLocks noChangeAspect="1" noChangeArrowheads="1"/>
          </p:cNvPicPr>
          <p:nvPr/>
        </p:nvPicPr>
        <p:blipFill>
          <a:blip r:embed="rId5">
            <a:extLst>
              <a:ext uri="{28A0092B-C50C-407E-A947-70E740481C1C}">
                <a14:useLocalDpi xmlns:a14="http://schemas.microsoft.com/office/drawing/2010/main" val="0"/>
              </a:ext>
            </a:extLst>
          </a:blip>
          <a:srcRect l="15430" t="19586" r="44141" b="11702"/>
          <a:stretch>
            <a:fillRect/>
          </a:stretch>
        </p:blipFill>
        <p:spPr bwMode="auto">
          <a:xfrm>
            <a:off x="4864100" y="1347788"/>
            <a:ext cx="394335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pPr>
              <a:defRPr/>
            </a:pPr>
            <a:fld id="{67324A0B-262C-43FA-A5F4-D047FD160E0C}" type="slidenum">
              <a:rPr lang="en-US"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2406523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555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35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46088" y="0"/>
            <a:ext cx="8229600" cy="1143000"/>
          </a:xfrm>
        </p:spPr>
        <p:txBody>
          <a:bodyPr/>
          <a:lstStyle/>
          <a:p>
            <a:r>
              <a:rPr lang="en-US" smtClean="0"/>
              <a:t>Sampling strategies</a:t>
            </a:r>
          </a:p>
        </p:txBody>
      </p:sp>
      <p:grpSp>
        <p:nvGrpSpPr>
          <p:cNvPr id="3" name="Group 94"/>
          <p:cNvGrpSpPr>
            <a:grpSpLocks noChangeAspect="1"/>
          </p:cNvGrpSpPr>
          <p:nvPr/>
        </p:nvGrpSpPr>
        <p:grpSpPr bwMode="auto">
          <a:xfrm>
            <a:off x="3476625" y="1135063"/>
            <a:ext cx="2490788" cy="1866900"/>
            <a:chOff x="4343400" y="2667000"/>
            <a:chExt cx="4572000" cy="3429000"/>
          </a:xfrm>
        </p:grpSpPr>
        <p:pic>
          <p:nvPicPr>
            <p:cNvPr id="96269" name="Picture 4" descr="tmp"/>
            <p:cNvPicPr>
              <a:picLocks noChangeAspect="1" noChangeArrowheads="1"/>
            </p:cNvPicPr>
            <p:nvPr/>
          </p:nvPicPr>
          <p:blipFill>
            <a:blip r:embed="rId2">
              <a:extLst>
                <a:ext uri="{28A0092B-C50C-407E-A947-70E740481C1C}">
                  <a14:useLocalDpi xmlns:a14="http://schemas.microsoft.com/office/drawing/2010/main" val="0"/>
                </a:ext>
              </a:extLst>
            </a:blip>
            <a:srcRect l="2948" t="17174" r="66127" b="47049"/>
            <a:stretch>
              <a:fillRect/>
            </a:stretch>
          </p:blipFill>
          <p:spPr bwMode="auto">
            <a:xfrm>
              <a:off x="4343400" y="2667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70" name="Group 5"/>
            <p:cNvGrpSpPr>
              <a:grpSpLocks/>
            </p:cNvGrpSpPr>
            <p:nvPr/>
          </p:nvGrpSpPr>
          <p:grpSpPr bwMode="auto">
            <a:xfrm>
              <a:off x="2736" y="2667000"/>
              <a:ext cx="2880" cy="3429000"/>
              <a:chOff x="2736" y="1680"/>
              <a:chExt cx="2880" cy="2160"/>
            </a:xfrm>
          </p:grpSpPr>
          <p:sp>
            <p:nvSpPr>
              <p:cNvPr id="45" name="Line 6"/>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6" name="Line 7"/>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7" name="Line 8"/>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8" name="Line 9"/>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49" name="Line 10"/>
              <p:cNvSpPr>
                <a:spLocks noChangeShapeType="1"/>
              </p:cNvSpPr>
              <p:nvPr/>
            </p:nvSpPr>
            <p:spPr bwMode="auto">
              <a:xfrm>
                <a:off x="1603"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0" name="Line 11"/>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1" name="Line 12"/>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2" name="Line 13"/>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3" name="Line 14"/>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4" name="Line 15"/>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5" name="Line 16"/>
              <p:cNvSpPr>
                <a:spLocks noChangeShapeType="1"/>
              </p:cNvSpPr>
              <p:nvPr/>
            </p:nvSpPr>
            <p:spPr bwMode="auto">
              <a:xfrm>
                <a:off x="4518" y="1680"/>
                <a:ext cx="0" cy="216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6" name="Line 17"/>
              <p:cNvSpPr>
                <a:spLocks noChangeShapeType="1"/>
              </p:cNvSpPr>
              <p:nvPr/>
            </p:nvSpPr>
            <p:spPr bwMode="auto">
              <a:xfrm>
                <a:off x="1603" y="1921"/>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7" name="Line 18"/>
              <p:cNvSpPr>
                <a:spLocks noChangeShapeType="1"/>
              </p:cNvSpPr>
              <p:nvPr/>
            </p:nvSpPr>
            <p:spPr bwMode="auto">
              <a:xfrm>
                <a:off x="1603" y="2159"/>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8" name="Line 19"/>
              <p:cNvSpPr>
                <a:spLocks noChangeShapeType="1"/>
              </p:cNvSpPr>
              <p:nvPr/>
            </p:nvSpPr>
            <p:spPr bwMode="auto">
              <a:xfrm>
                <a:off x="1603" y="2400"/>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59" name="Line 20"/>
              <p:cNvSpPr>
                <a:spLocks noChangeShapeType="1"/>
              </p:cNvSpPr>
              <p:nvPr/>
            </p:nvSpPr>
            <p:spPr bwMode="auto">
              <a:xfrm>
                <a:off x="1603" y="2641"/>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0" name="Line 21"/>
              <p:cNvSpPr>
                <a:spLocks noChangeShapeType="1"/>
              </p:cNvSpPr>
              <p:nvPr/>
            </p:nvSpPr>
            <p:spPr bwMode="auto">
              <a:xfrm>
                <a:off x="1603" y="2879"/>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1" name="Line 22"/>
              <p:cNvSpPr>
                <a:spLocks noChangeShapeType="1"/>
              </p:cNvSpPr>
              <p:nvPr/>
            </p:nvSpPr>
            <p:spPr bwMode="auto">
              <a:xfrm>
                <a:off x="1603" y="3120"/>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2" name="Line 23"/>
              <p:cNvSpPr>
                <a:spLocks noChangeShapeType="1"/>
              </p:cNvSpPr>
              <p:nvPr/>
            </p:nvSpPr>
            <p:spPr bwMode="auto">
              <a:xfrm>
                <a:off x="1603" y="3361"/>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3" name="Line 24"/>
              <p:cNvSpPr>
                <a:spLocks noChangeShapeType="1"/>
              </p:cNvSpPr>
              <p:nvPr/>
            </p:nvSpPr>
            <p:spPr bwMode="auto">
              <a:xfrm>
                <a:off x="1603" y="3599"/>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sp>
            <p:nvSpPr>
              <p:cNvPr id="64" name="Line 25"/>
              <p:cNvSpPr>
                <a:spLocks noChangeShapeType="1"/>
              </p:cNvSpPr>
              <p:nvPr/>
            </p:nvSpPr>
            <p:spPr bwMode="auto">
              <a:xfrm>
                <a:off x="1603" y="3840"/>
                <a:ext cx="2915" cy="0"/>
              </a:xfrm>
              <a:prstGeom prst="line">
                <a:avLst/>
              </a:prstGeom>
              <a:noFill/>
              <a:ln w="57150">
                <a:solidFill>
                  <a:srgbClr val="FFFFFF"/>
                </a:solidFill>
                <a:round/>
                <a:headEnd/>
                <a:tailEnd/>
              </a:ln>
            </p:spPr>
            <p:txBody>
              <a:bodyPr/>
              <a:lstStyle/>
              <a:p>
                <a:pPr>
                  <a:defRPr/>
                </a:pPr>
                <a:endParaRPr lang="en-US" kern="0">
                  <a:solidFill>
                    <a:sysClr val="windowText" lastClr="000000"/>
                  </a:solidFill>
                </a:endParaRPr>
              </a:p>
            </p:txBody>
          </p:sp>
        </p:grpSp>
      </p:grpSp>
      <p:sp>
        <p:nvSpPr>
          <p:cNvPr id="96260" name="TextBox 95"/>
          <p:cNvSpPr txBox="1">
            <a:spLocks noChangeArrowheads="1"/>
          </p:cNvSpPr>
          <p:nvPr/>
        </p:nvSpPr>
        <p:spPr bwMode="auto">
          <a:xfrm>
            <a:off x="373063" y="6548438"/>
            <a:ext cx="299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Image credits: F-F. Li, E. Nowak, J. Sivic</a:t>
            </a:r>
          </a:p>
        </p:txBody>
      </p:sp>
      <p:pic>
        <p:nvPicPr>
          <p:cNvPr id="96261" name="Picture 5" descr="tmp"/>
          <p:cNvPicPr>
            <a:picLocks noChangeAspect="1" noChangeArrowheads="1"/>
          </p:cNvPicPr>
          <p:nvPr/>
        </p:nvPicPr>
        <p:blipFill>
          <a:blip r:embed="rId2">
            <a:extLst>
              <a:ext uri="{28A0092B-C50C-407E-A947-70E740481C1C}">
                <a14:useLocalDpi xmlns:a14="http://schemas.microsoft.com/office/drawing/2010/main" val="0"/>
              </a:ext>
            </a:extLst>
          </a:blip>
          <a:srcRect l="61917" t="15742" r="4668" b="44186"/>
          <a:stretch>
            <a:fillRect/>
          </a:stretch>
        </p:blipFill>
        <p:spPr bwMode="auto">
          <a:xfrm>
            <a:off x="628650" y="1171575"/>
            <a:ext cx="23812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66"/>
          <p:cNvSpPr txBox="1">
            <a:spLocks noChangeArrowheads="1"/>
          </p:cNvSpPr>
          <p:nvPr/>
        </p:nvSpPr>
        <p:spPr bwMode="auto">
          <a:xfrm>
            <a:off x="3659188" y="3033713"/>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Dense, uniformly </a:t>
            </a:r>
          </a:p>
        </p:txBody>
      </p:sp>
      <p:sp>
        <p:nvSpPr>
          <p:cNvPr id="96263" name="TextBox 121"/>
          <p:cNvSpPr txBox="1">
            <a:spLocks noChangeArrowheads="1"/>
          </p:cNvSpPr>
          <p:nvPr/>
        </p:nvSpPr>
        <p:spPr bwMode="auto">
          <a:xfrm>
            <a:off x="701675" y="2946400"/>
            <a:ext cx="219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Sparse, at interest points</a:t>
            </a:r>
          </a:p>
        </p:txBody>
      </p:sp>
      <p:sp>
        <p:nvSpPr>
          <p:cNvPr id="69" name="TextBox 68"/>
          <p:cNvSpPr txBox="1">
            <a:spLocks noChangeArrowheads="1"/>
          </p:cNvSpPr>
          <p:nvPr/>
        </p:nvSpPr>
        <p:spPr bwMode="auto">
          <a:xfrm>
            <a:off x="6507163" y="3035300"/>
            <a:ext cx="2227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Randomly</a:t>
            </a:r>
          </a:p>
        </p:txBody>
      </p:sp>
      <p:sp>
        <p:nvSpPr>
          <p:cNvPr id="96265" name="TextBox 124"/>
          <p:cNvSpPr txBox="1">
            <a:spLocks noChangeArrowheads="1"/>
          </p:cNvSpPr>
          <p:nvPr/>
        </p:nvSpPr>
        <p:spPr bwMode="auto">
          <a:xfrm>
            <a:off x="592138" y="5729288"/>
            <a:ext cx="2409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0000"/>
                </a:solidFill>
                <a:latin typeface="Trebuchet MS" pitchFamily="34" charset="0"/>
              </a:rPr>
              <a:t>Multiple interest operators</a:t>
            </a:r>
          </a:p>
        </p:txBody>
      </p:sp>
      <p:pic>
        <p:nvPicPr>
          <p:cNvPr id="71" name="Picture 2"/>
          <p:cNvPicPr>
            <a:picLocks noChangeAspect="1" noChangeArrowheads="1"/>
          </p:cNvPicPr>
          <p:nvPr/>
        </p:nvPicPr>
        <p:blipFill>
          <a:blip r:embed="rId3">
            <a:extLst>
              <a:ext uri="{28A0092B-C50C-407E-A947-70E740481C1C}">
                <a14:useLocalDpi xmlns:a14="http://schemas.microsoft.com/office/drawing/2010/main" val="0"/>
              </a:ext>
            </a:extLst>
          </a:blip>
          <a:srcRect l="74953"/>
          <a:stretch>
            <a:fillRect/>
          </a:stretch>
        </p:blipFill>
        <p:spPr bwMode="auto">
          <a:xfrm>
            <a:off x="6357144" y="1143000"/>
            <a:ext cx="25257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96267" name="Picture 4"/>
          <p:cNvPicPr>
            <a:picLocks noChangeAspect="1" noChangeArrowheads="1"/>
          </p:cNvPicPr>
          <p:nvPr/>
        </p:nvPicPr>
        <p:blipFill>
          <a:blip r:embed="rId4">
            <a:extLst>
              <a:ext uri="{28A0092B-C50C-407E-A947-70E740481C1C}">
                <a14:useLocalDpi xmlns:a14="http://schemas.microsoft.com/office/drawing/2010/main" val="0"/>
              </a:ext>
            </a:extLst>
          </a:blip>
          <a:srcRect l="36423" t="38245" r="35625" b="25511"/>
          <a:stretch>
            <a:fillRect/>
          </a:stretch>
        </p:blipFill>
        <p:spPr bwMode="auto">
          <a:xfrm>
            <a:off x="592138" y="3794125"/>
            <a:ext cx="2439987"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3" name="TextBox 72"/>
          <p:cNvSpPr txBox="1">
            <a:spLocks noChangeArrowheads="1"/>
          </p:cNvSpPr>
          <p:nvPr/>
        </p:nvSpPr>
        <p:spPr bwMode="auto">
          <a:xfrm>
            <a:off x="3403600" y="3603625"/>
            <a:ext cx="5432425" cy="3293209"/>
          </a:xfrm>
          <a:prstGeom prst="rect">
            <a:avLst/>
          </a:prstGeom>
          <a:noFill/>
          <a:ln w="9525">
            <a:noFill/>
            <a:miter lim="800000"/>
            <a:headEnd/>
            <a:tailEnd/>
          </a:ln>
        </p:spPr>
        <p:txBody>
          <a:bodyPr>
            <a:spAutoFit/>
          </a:bodyPr>
          <a:lstStyle/>
          <a:p>
            <a:pPr marL="290513" indent="-290513" eaLnBrk="0" fontAlgn="base" hangingPunct="0">
              <a:spcBef>
                <a:spcPct val="0"/>
              </a:spcBef>
              <a:spcAft>
                <a:spcPts val="1800"/>
              </a:spcAft>
              <a:buFont typeface="Arial" pitchFamily="34" charset="0"/>
              <a:buChar char="•"/>
              <a:defRPr/>
            </a:pPr>
            <a:r>
              <a:rPr lang="en-US" sz="2000" dirty="0">
                <a:solidFill>
                  <a:srgbClr val="000000"/>
                </a:solidFill>
              </a:rPr>
              <a:t>To find specific, textured objects, sparse sampling from interest points </a:t>
            </a:r>
            <a:r>
              <a:rPr lang="en-US" sz="2000" dirty="0" smtClean="0">
                <a:solidFill>
                  <a:srgbClr val="000000"/>
                </a:solidFill>
              </a:rPr>
              <a:t>more </a:t>
            </a:r>
            <a:r>
              <a:rPr lang="en-US" sz="2000" dirty="0">
                <a:solidFill>
                  <a:srgbClr val="000000"/>
                </a:solidFill>
              </a:rPr>
              <a:t>reliable.</a:t>
            </a:r>
          </a:p>
          <a:p>
            <a:pPr marL="290513" indent="-290513" eaLnBrk="0" fontAlgn="base" hangingPunct="0">
              <a:spcBef>
                <a:spcPct val="0"/>
              </a:spcBef>
              <a:spcAft>
                <a:spcPts val="1800"/>
              </a:spcAft>
              <a:buFont typeface="Arial" pitchFamily="34" charset="0"/>
              <a:buChar char="•"/>
              <a:defRPr/>
            </a:pPr>
            <a:r>
              <a:rPr lang="en-US" sz="2000" dirty="0">
                <a:solidFill>
                  <a:srgbClr val="000000"/>
                </a:solidFill>
              </a:rPr>
              <a:t>Multiple complementary interest operators offer more image coverage.</a:t>
            </a:r>
          </a:p>
          <a:p>
            <a:pPr marL="290513" indent="-290513" eaLnBrk="0" fontAlgn="base" hangingPunct="0">
              <a:spcBef>
                <a:spcPct val="0"/>
              </a:spcBef>
              <a:spcAft>
                <a:spcPts val="1800"/>
              </a:spcAft>
              <a:buFont typeface="Arial" pitchFamily="34" charset="0"/>
              <a:buChar char="•"/>
              <a:defRPr/>
            </a:pPr>
            <a:r>
              <a:rPr lang="en-US" sz="2000" dirty="0">
                <a:solidFill>
                  <a:srgbClr val="000000"/>
                </a:solidFill>
              </a:rPr>
              <a:t>For object categorization, dense sampling offers better coverage.</a:t>
            </a:r>
          </a:p>
          <a:p>
            <a:pPr eaLnBrk="0" fontAlgn="base" hangingPunct="0">
              <a:spcBef>
                <a:spcPct val="0"/>
              </a:spcBef>
              <a:spcAft>
                <a:spcPts val="600"/>
              </a:spcAft>
              <a:defRPr/>
            </a:pPr>
            <a:endParaRPr lang="en-US" sz="400" dirty="0">
              <a:solidFill>
                <a:srgbClr val="000000"/>
              </a:solidFill>
            </a:endParaRPr>
          </a:p>
          <a:p>
            <a:pPr marL="290513" indent="-290513" eaLnBrk="0" fontAlgn="base" hangingPunct="0">
              <a:spcBef>
                <a:spcPct val="0"/>
              </a:spcBef>
              <a:spcAft>
                <a:spcPts val="600"/>
              </a:spcAft>
              <a:buFont typeface="Arial" pitchFamily="34" charset="0"/>
              <a:buChar char="•"/>
              <a:defRPr/>
            </a:pPr>
            <a:endParaRPr lang="en-US" sz="400" dirty="0" smtClean="0">
              <a:solidFill>
                <a:srgbClr val="000000"/>
              </a:solidFill>
            </a:endParaRPr>
          </a:p>
          <a:p>
            <a:pPr marL="290513" indent="-290513" eaLnBrk="0" fontAlgn="base" hangingPunct="0">
              <a:spcBef>
                <a:spcPct val="0"/>
              </a:spcBef>
              <a:spcAft>
                <a:spcPts val="600"/>
              </a:spcAft>
              <a:buFont typeface="Arial" pitchFamily="34" charset="0"/>
              <a:buChar char="•"/>
              <a:defRPr/>
            </a:pPr>
            <a:endParaRPr lang="en-US" sz="400" dirty="0">
              <a:solidFill>
                <a:srgbClr val="000000"/>
              </a:solidFill>
            </a:endParaRPr>
          </a:p>
          <a:p>
            <a:pPr marL="290513" indent="-290513" eaLnBrk="0" fontAlgn="base" hangingPunct="0">
              <a:spcBef>
                <a:spcPct val="0"/>
              </a:spcBef>
              <a:spcAft>
                <a:spcPts val="600"/>
              </a:spcAft>
              <a:defRPr/>
            </a:pPr>
            <a:r>
              <a:rPr lang="en-US" sz="1600" dirty="0">
                <a:solidFill>
                  <a:srgbClr val="000000"/>
                </a:solidFill>
              </a:rPr>
              <a:t>    [See Nowak, </a:t>
            </a:r>
            <a:r>
              <a:rPr lang="en-US" sz="1600" dirty="0" err="1">
                <a:solidFill>
                  <a:srgbClr val="000000"/>
                </a:solidFill>
              </a:rPr>
              <a:t>Jurie</a:t>
            </a:r>
            <a:r>
              <a:rPr lang="en-US" sz="1600" dirty="0">
                <a:solidFill>
                  <a:srgbClr val="000000"/>
                </a:solidFill>
              </a:rPr>
              <a:t> &amp; </a:t>
            </a:r>
            <a:r>
              <a:rPr lang="en-US" sz="1600" dirty="0" err="1">
                <a:solidFill>
                  <a:srgbClr val="000000"/>
                </a:solidFill>
              </a:rPr>
              <a:t>Triggs</a:t>
            </a:r>
            <a:r>
              <a:rPr lang="en-US" sz="1600" dirty="0">
                <a:solidFill>
                  <a:srgbClr val="000000"/>
                </a:solidFill>
              </a:rPr>
              <a:t>, ECCV 2006]</a:t>
            </a:r>
          </a:p>
        </p:txBody>
      </p:sp>
      <p:sp>
        <p:nvSpPr>
          <p:cNvPr id="35" name="TextBox 34"/>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6" name="Slide Number Placeholder 35"/>
          <p:cNvSpPr>
            <a:spLocks noGrp="1"/>
          </p:cNvSpPr>
          <p:nvPr>
            <p:ph type="sldNum" sz="quarter" idx="12"/>
          </p:nvPr>
        </p:nvSpPr>
        <p:spPr/>
        <p:txBody>
          <a:bodyPr/>
          <a:lstStyle/>
          <a:p>
            <a:pPr>
              <a:defRPr/>
            </a:pPr>
            <a:fld id="{A14CC749-3002-447E-BDA0-BCBBDB93DC8C}" type="slidenum">
              <a:rPr lang="en-US" smtClean="0"/>
              <a:pPr>
                <a:defRPr/>
              </a:pPr>
              <a:t>27</a:t>
            </a:fld>
            <a:endParaRPr lang="en-US"/>
          </a:p>
        </p:txBody>
      </p:sp>
    </p:spTree>
    <p:extLst>
      <p:ext uri="{BB962C8B-B14F-4D97-AF65-F5344CB8AC3E}">
        <p14:creationId xmlns:p14="http://schemas.microsoft.com/office/powerpoint/2010/main" val="602550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P spid="7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Local feature correspondence </a:t>
            </a:r>
            <a:br>
              <a:rPr lang="en-US" sz="3800" dirty="0" smtClean="0"/>
            </a:br>
            <a:r>
              <a:rPr lang="en-US" sz="3800" dirty="0" smtClean="0"/>
              <a:t>for generic object categories</a:t>
            </a:r>
            <a:endParaRPr lang="en-US" sz="3800" dirty="0"/>
          </a:p>
        </p:txBody>
      </p:sp>
      <p:pic>
        <p:nvPicPr>
          <p:cNvPr id="4" name="Picture 23" descr="panda1_patches"/>
          <p:cNvPicPr>
            <a:picLocks noChangeAspect="1" noChangeArrowheads="1"/>
          </p:cNvPicPr>
          <p:nvPr/>
        </p:nvPicPr>
        <p:blipFill>
          <a:blip r:embed="rId3"/>
          <a:srcRect/>
          <a:stretch>
            <a:fillRect/>
          </a:stretch>
        </p:blipFill>
        <p:spPr bwMode="auto">
          <a:xfrm>
            <a:off x="1575030" y="2245209"/>
            <a:ext cx="2263511" cy="2599136"/>
          </a:xfrm>
          <a:prstGeom prst="rect">
            <a:avLst/>
          </a:prstGeom>
          <a:noFill/>
          <a:ln w="9525">
            <a:noFill/>
            <a:miter lim="800000"/>
            <a:headEnd/>
            <a:tailEnd/>
          </a:ln>
        </p:spPr>
      </p:pic>
      <p:pic>
        <p:nvPicPr>
          <p:cNvPr id="5" name="Picture 24" descr="panda_patches"/>
          <p:cNvPicPr>
            <a:picLocks noChangeAspect="1" noChangeArrowheads="1"/>
          </p:cNvPicPr>
          <p:nvPr/>
        </p:nvPicPr>
        <p:blipFill>
          <a:blip r:embed="rId4"/>
          <a:srcRect/>
          <a:stretch>
            <a:fillRect/>
          </a:stretch>
        </p:blipFill>
        <p:spPr bwMode="auto">
          <a:xfrm>
            <a:off x="4907290" y="2515666"/>
            <a:ext cx="2644856" cy="2323932"/>
          </a:xfrm>
          <a:prstGeom prst="rect">
            <a:avLst/>
          </a:prstGeom>
          <a:noFill/>
          <a:ln w="9525">
            <a:noFill/>
            <a:miter lim="800000"/>
            <a:headEnd/>
            <a:tailEnd/>
          </a:ln>
        </p:spPr>
      </p:pic>
      <p:pic>
        <p:nvPicPr>
          <p:cNvPr id="13" name="Picture 26" descr="xset"/>
          <p:cNvPicPr>
            <a:picLocks noChangeAspect="1" noChangeArrowheads="1"/>
          </p:cNvPicPr>
          <p:nvPr/>
        </p:nvPicPr>
        <p:blipFill>
          <a:blip r:embed="rId5"/>
          <a:srcRect/>
          <a:stretch>
            <a:fillRect/>
          </a:stretch>
        </p:blipFill>
        <p:spPr bwMode="auto">
          <a:xfrm>
            <a:off x="1575029" y="4890485"/>
            <a:ext cx="2661637" cy="374802"/>
          </a:xfrm>
          <a:prstGeom prst="rect">
            <a:avLst/>
          </a:prstGeom>
          <a:noFill/>
          <a:ln w="9525">
            <a:noFill/>
            <a:miter lim="800000"/>
            <a:headEnd/>
            <a:tailEnd/>
          </a:ln>
        </p:spPr>
      </p:pic>
      <p:pic>
        <p:nvPicPr>
          <p:cNvPr id="14" name="Picture 12" descr="yset"/>
          <p:cNvPicPr>
            <a:picLocks noChangeAspect="1" noChangeArrowheads="1"/>
          </p:cNvPicPr>
          <p:nvPr/>
        </p:nvPicPr>
        <p:blipFill>
          <a:blip r:embed="rId6"/>
          <a:srcRect/>
          <a:stretch>
            <a:fillRect/>
          </a:stretch>
        </p:blipFill>
        <p:spPr bwMode="auto">
          <a:xfrm>
            <a:off x="5062032" y="4896199"/>
            <a:ext cx="2490114" cy="369088"/>
          </a:xfrm>
          <a:prstGeom prst="rect">
            <a:avLst/>
          </a:prstGeom>
          <a:noFill/>
          <a:ln w="9525">
            <a:noFill/>
            <a:miter lim="800000"/>
            <a:headEnd/>
            <a:tailEnd/>
          </a:ln>
        </p:spPr>
      </p:pic>
      <p:cxnSp>
        <p:nvCxnSpPr>
          <p:cNvPr id="16" name="Straight Connector 15"/>
          <p:cNvCxnSpPr/>
          <p:nvPr/>
        </p:nvCxnSpPr>
        <p:spPr bwMode="auto">
          <a:xfrm>
            <a:off x="3178389" y="2515666"/>
            <a:ext cx="3051329" cy="258227"/>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2905847" y="3421965"/>
            <a:ext cx="3116858"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2530317" y="3962025"/>
            <a:ext cx="3492388" cy="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flipV="1">
            <a:off x="3430417" y="3205941"/>
            <a:ext cx="2876672" cy="471691"/>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a:off x="2170277" y="2644779"/>
            <a:ext cx="2891755" cy="561162"/>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a:off x="2530317" y="3358341"/>
            <a:ext cx="2952328" cy="319291"/>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
        <p:nvSpPr>
          <p:cNvPr id="15" name="TextBox 14"/>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pPr>
              <a:defRPr/>
            </a:pPr>
            <a:fld id="{A14CC749-3002-447E-BDA0-BCBBDB93DC8C}" type="slidenum">
              <a:rPr lang="en-US" smtClean="0"/>
              <a:pPr>
                <a:defRPr/>
              </a:pPr>
              <a:t>28</a:t>
            </a:fld>
            <a:endParaRPr lang="en-US"/>
          </a:p>
        </p:txBody>
      </p:sp>
    </p:spTree>
    <p:extLst>
      <p:ext uri="{BB962C8B-B14F-4D97-AF65-F5344CB8AC3E}">
        <p14:creationId xmlns:p14="http://schemas.microsoft.com/office/powerpoint/2010/main" val="4175944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987" y="1531927"/>
            <a:ext cx="8686800" cy="1143001"/>
          </a:xfrm>
        </p:spPr>
        <p:txBody>
          <a:bodyPr>
            <a:noAutofit/>
          </a:bodyPr>
          <a:lstStyle/>
          <a:p>
            <a:r>
              <a:rPr lang="en-US" sz="2400" dirty="0" smtClean="0">
                <a:latin typeface="Arial" pitchFamily="34" charset="0"/>
                <a:cs typeface="Arial" pitchFamily="34" charset="0"/>
              </a:rPr>
              <a:t>Comparing bags of words histograms coarsely reflects agreement between local “parts” (patches, words).</a:t>
            </a:r>
          </a:p>
          <a:p>
            <a:r>
              <a:rPr lang="en-US" sz="2400" i="1" dirty="0" smtClean="0">
                <a:latin typeface="Arial" pitchFamily="34" charset="0"/>
                <a:cs typeface="Arial" pitchFamily="34" charset="0"/>
              </a:rPr>
              <a:t>But</a:t>
            </a:r>
            <a:r>
              <a:rPr lang="en-US" sz="2400" dirty="0" smtClean="0">
                <a:latin typeface="Arial" pitchFamily="34" charset="0"/>
                <a:cs typeface="Arial" pitchFamily="34" charset="0"/>
              </a:rPr>
              <a:t> choice of quantization directly determines what we consider to be similar…</a:t>
            </a:r>
            <a:endParaRPr lang="en-US" sz="2400" dirty="0">
              <a:latin typeface="Arial" pitchFamily="34" charset="0"/>
              <a:cs typeface="Arial" pitchFamily="34" charset="0"/>
            </a:endParaRPr>
          </a:p>
        </p:txBody>
      </p:sp>
      <p:grpSp>
        <p:nvGrpSpPr>
          <p:cNvPr id="4" name="Group 341"/>
          <p:cNvGrpSpPr>
            <a:grpSpLocks/>
          </p:cNvGrpSpPr>
          <p:nvPr/>
        </p:nvGrpSpPr>
        <p:grpSpPr bwMode="auto">
          <a:xfrm>
            <a:off x="884187" y="3360966"/>
            <a:ext cx="3051175" cy="2760663"/>
            <a:chOff x="2855590" y="1201707"/>
            <a:chExt cx="3051026" cy="2760644"/>
          </a:xfrm>
        </p:grpSpPr>
        <p:pic>
          <p:nvPicPr>
            <p:cNvPr id="5" name="Picture 133" descr="pandapatch2.jpg"/>
            <p:cNvPicPr>
              <a:picLocks noChangeAspect="1"/>
            </p:cNvPicPr>
            <p:nvPr/>
          </p:nvPicPr>
          <p:blipFill>
            <a:blip r:embed="rId3" cstate="print"/>
            <a:srcRect l="78825" t="58859" r="9622" b="28198"/>
            <a:stretch>
              <a:fillRect/>
            </a:stretch>
          </p:blipFill>
          <p:spPr bwMode="auto">
            <a:xfrm>
              <a:off x="5377485" y="3462046"/>
              <a:ext cx="529131" cy="500305"/>
            </a:xfrm>
            <a:prstGeom prst="rect">
              <a:avLst/>
            </a:prstGeom>
            <a:noFill/>
            <a:ln w="28575">
              <a:noFill/>
              <a:miter lim="800000"/>
              <a:headEnd/>
              <a:tailEnd/>
            </a:ln>
          </p:spPr>
        </p:pic>
        <p:grpSp>
          <p:nvGrpSpPr>
            <p:cNvPr id="6" name="Group 41"/>
            <p:cNvGrpSpPr>
              <a:grpSpLocks/>
            </p:cNvGrpSpPr>
            <p:nvPr/>
          </p:nvGrpSpPr>
          <p:grpSpPr bwMode="auto">
            <a:xfrm>
              <a:off x="2855590" y="1201707"/>
              <a:ext cx="1497332" cy="1547516"/>
              <a:chOff x="-519707" y="690680"/>
              <a:chExt cx="2394424" cy="2474714"/>
            </a:xfrm>
          </p:grpSpPr>
          <p:pic>
            <p:nvPicPr>
              <p:cNvPr id="8" name="Picture 126" descr="pandapatch4.jpg"/>
              <p:cNvPicPr>
                <a:picLocks noChangeAspect="1"/>
              </p:cNvPicPr>
              <p:nvPr/>
            </p:nvPicPr>
            <p:blipFill>
              <a:blip r:embed="rId4" cstate="print"/>
              <a:srcRect l="29974" t="23907" r="59059" b="62508"/>
              <a:stretch>
                <a:fillRect/>
              </a:stretch>
            </p:blipFill>
            <p:spPr bwMode="auto">
              <a:xfrm>
                <a:off x="1071431" y="2325596"/>
                <a:ext cx="803286" cy="839798"/>
              </a:xfrm>
              <a:prstGeom prst="rect">
                <a:avLst/>
              </a:prstGeom>
              <a:noFill/>
              <a:ln w="28575">
                <a:noFill/>
                <a:miter lim="800000"/>
                <a:headEnd/>
                <a:tailEnd/>
              </a:ln>
            </p:spPr>
          </p:pic>
          <p:pic>
            <p:nvPicPr>
              <p:cNvPr id="9" name="Picture 124" descr="pandapatch4.jpg"/>
              <p:cNvPicPr>
                <a:picLocks noChangeAspect="1"/>
              </p:cNvPicPr>
              <p:nvPr/>
            </p:nvPicPr>
            <p:blipFill>
              <a:blip r:embed="rId4" cstate="print"/>
              <a:srcRect l="28976" t="6882" r="59059" b="79636"/>
              <a:stretch>
                <a:fillRect/>
              </a:stretch>
            </p:blipFill>
            <p:spPr bwMode="auto">
              <a:xfrm>
                <a:off x="-519707" y="690680"/>
                <a:ext cx="876312" cy="833451"/>
              </a:xfrm>
              <a:prstGeom prst="rect">
                <a:avLst/>
              </a:prstGeom>
              <a:noFill/>
              <a:ln w="28575">
                <a:noFill/>
                <a:miter lim="800000"/>
                <a:headEnd/>
                <a:tailEnd/>
              </a:ln>
            </p:spPr>
          </p:pic>
        </p:grpSp>
        <p:pic>
          <p:nvPicPr>
            <p:cNvPr id="7" name="Picture 8" descr="C:\Documents and Settings\grauman\Desktop\slides\panda_ex\pandapatch5.jpg"/>
            <p:cNvPicPr>
              <a:picLocks noChangeAspect="1" noChangeArrowheads="1"/>
            </p:cNvPicPr>
            <p:nvPr/>
          </p:nvPicPr>
          <p:blipFill>
            <a:blip r:embed="rId5" cstate="print"/>
            <a:srcRect l="29713" t="6779" r="58823" b="79045"/>
            <a:stretch>
              <a:fillRect/>
            </a:stretch>
          </p:blipFill>
          <p:spPr bwMode="auto">
            <a:xfrm>
              <a:off x="3180591" y="3325054"/>
              <a:ext cx="525162" cy="547985"/>
            </a:xfrm>
            <a:prstGeom prst="rect">
              <a:avLst/>
            </a:prstGeom>
            <a:noFill/>
            <a:ln w="38100">
              <a:noFill/>
              <a:miter lim="800000"/>
              <a:headEnd/>
              <a:tailEnd/>
            </a:ln>
          </p:spPr>
        </p:pic>
      </p:grpSp>
      <p:grpSp>
        <p:nvGrpSpPr>
          <p:cNvPr id="10" name="Group 373"/>
          <p:cNvGrpSpPr>
            <a:grpSpLocks/>
          </p:cNvGrpSpPr>
          <p:nvPr/>
        </p:nvGrpSpPr>
        <p:grpSpPr bwMode="auto">
          <a:xfrm>
            <a:off x="1139775" y="3726091"/>
            <a:ext cx="2992437" cy="2811463"/>
            <a:chOff x="3074668" y="1530324"/>
            <a:chExt cx="2992737" cy="2811497"/>
          </a:xfrm>
        </p:grpSpPr>
        <p:grpSp>
          <p:nvGrpSpPr>
            <p:cNvPr id="11" name="Group 25"/>
            <p:cNvGrpSpPr>
              <a:grpSpLocks/>
            </p:cNvGrpSpPr>
            <p:nvPr/>
          </p:nvGrpSpPr>
          <p:grpSpPr bwMode="auto">
            <a:xfrm>
              <a:off x="5103490" y="1886592"/>
              <a:ext cx="963915" cy="956959"/>
              <a:chOff x="3476610" y="1639863"/>
              <a:chExt cx="1541421" cy="1530324"/>
            </a:xfrm>
          </p:grpSpPr>
          <p:pic>
            <p:nvPicPr>
              <p:cNvPr id="15" name="Picture 135" descr="pandapatch1.jpg"/>
              <p:cNvPicPr>
                <a:picLocks noChangeAspect="1"/>
              </p:cNvPicPr>
              <p:nvPr/>
            </p:nvPicPr>
            <p:blipFill>
              <a:blip r:embed="rId6" cstate="print"/>
              <a:srcRect l="12613" t="6291" r="74513" b="79585"/>
              <a:stretch>
                <a:fillRect/>
              </a:stretch>
            </p:blipFill>
            <p:spPr bwMode="auto">
              <a:xfrm>
                <a:off x="3476610" y="2297097"/>
                <a:ext cx="942990" cy="873090"/>
              </a:xfrm>
              <a:prstGeom prst="rect">
                <a:avLst/>
              </a:prstGeom>
              <a:noFill/>
              <a:ln w="28575">
                <a:noFill/>
                <a:miter lim="800000"/>
                <a:headEnd/>
                <a:tailEnd/>
              </a:ln>
            </p:spPr>
          </p:pic>
          <p:pic>
            <p:nvPicPr>
              <p:cNvPr id="16" name="Picture 136" descr="pandapatch1.jpg"/>
              <p:cNvPicPr>
                <a:picLocks noChangeAspect="1"/>
              </p:cNvPicPr>
              <p:nvPr/>
            </p:nvPicPr>
            <p:blipFill>
              <a:blip r:embed="rId6" cstate="print"/>
              <a:srcRect l="13416" t="58115" r="74513" b="27710"/>
              <a:stretch>
                <a:fillRect/>
              </a:stretch>
            </p:blipFill>
            <p:spPr bwMode="auto">
              <a:xfrm>
                <a:off x="4133844" y="1639863"/>
                <a:ext cx="884187" cy="876312"/>
              </a:xfrm>
              <a:prstGeom prst="rect">
                <a:avLst/>
              </a:prstGeom>
              <a:noFill/>
              <a:ln w="28575">
                <a:noFill/>
                <a:miter lim="800000"/>
                <a:headEnd/>
                <a:tailEnd/>
              </a:ln>
            </p:spPr>
          </p:pic>
        </p:grpSp>
        <p:pic>
          <p:nvPicPr>
            <p:cNvPr id="12" name="Picture 134" descr="pandapatch2.jpg"/>
            <p:cNvPicPr>
              <a:picLocks noChangeAspect="1"/>
            </p:cNvPicPr>
            <p:nvPr/>
          </p:nvPicPr>
          <p:blipFill>
            <a:blip r:embed="rId3" cstate="print"/>
            <a:srcRect l="61964" t="59451" r="26572" b="28198"/>
            <a:stretch>
              <a:fillRect/>
            </a:stretch>
          </p:blipFill>
          <p:spPr bwMode="auto">
            <a:xfrm>
              <a:off x="4498971" y="3864349"/>
              <a:ext cx="525161" cy="477472"/>
            </a:xfrm>
            <a:prstGeom prst="rect">
              <a:avLst/>
            </a:prstGeom>
            <a:noFill/>
            <a:ln w="28575">
              <a:noFill/>
              <a:miter lim="800000"/>
              <a:headEnd/>
              <a:tailEnd/>
            </a:ln>
          </p:spPr>
        </p:pic>
        <p:pic>
          <p:nvPicPr>
            <p:cNvPr id="13" name="Picture 127" descr="pandapatch4.jpg"/>
            <p:cNvPicPr>
              <a:picLocks noChangeAspect="1"/>
            </p:cNvPicPr>
            <p:nvPr/>
          </p:nvPicPr>
          <p:blipFill>
            <a:blip r:embed="rId4" cstate="print"/>
            <a:srcRect l="61964" t="6882" r="25574" b="79636"/>
            <a:stretch>
              <a:fillRect/>
            </a:stretch>
          </p:blipFill>
          <p:spPr bwMode="auto">
            <a:xfrm>
              <a:off x="3074668" y="1530324"/>
              <a:ext cx="570827" cy="521183"/>
            </a:xfrm>
            <a:prstGeom prst="rect">
              <a:avLst/>
            </a:prstGeom>
            <a:noFill/>
            <a:ln w="28575">
              <a:noFill/>
              <a:miter lim="800000"/>
              <a:headEnd/>
              <a:tailEnd/>
            </a:ln>
          </p:spPr>
        </p:pic>
        <p:pic>
          <p:nvPicPr>
            <p:cNvPr id="14" name="Picture 8" descr="C:\Documents and Settings\grauman\Desktop\slides\panda_ex\pandapatch5.jpg"/>
            <p:cNvPicPr>
              <a:picLocks noChangeAspect="1" noChangeArrowheads="1"/>
            </p:cNvPicPr>
            <p:nvPr/>
          </p:nvPicPr>
          <p:blipFill>
            <a:blip r:embed="rId5" cstate="print"/>
            <a:srcRect l="45752" t="6779" r="42284" b="79045"/>
            <a:stretch>
              <a:fillRect/>
            </a:stretch>
          </p:blipFill>
          <p:spPr bwMode="auto">
            <a:xfrm>
              <a:off x="4167341" y="3302221"/>
              <a:ext cx="547995" cy="547985"/>
            </a:xfrm>
            <a:prstGeom prst="rect">
              <a:avLst/>
            </a:prstGeom>
            <a:noFill/>
            <a:ln w="28575">
              <a:noFill/>
              <a:miter lim="800000"/>
              <a:headEnd/>
              <a:tailEnd/>
            </a:ln>
          </p:spPr>
        </p:pic>
      </p:grpSp>
      <p:grpSp>
        <p:nvGrpSpPr>
          <p:cNvPr id="17" name="Group 272"/>
          <p:cNvGrpSpPr/>
          <p:nvPr/>
        </p:nvGrpSpPr>
        <p:grpSpPr>
          <a:xfrm>
            <a:off x="1036587" y="3513366"/>
            <a:ext cx="3228474" cy="3228722"/>
            <a:chOff x="6236223" y="1165196"/>
            <a:chExt cx="3228474" cy="3228722"/>
          </a:xfrm>
          <a:effectLst>
            <a:outerShdw blurRad="50800" dist="38100" dir="8100000" algn="tr" rotWithShape="0">
              <a:prstClr val="black">
                <a:alpha val="40000"/>
              </a:prstClr>
            </a:outerShdw>
          </a:effectLst>
        </p:grpSpPr>
        <p:cxnSp>
          <p:nvCxnSpPr>
            <p:cNvPr id="1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1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grpSp>
        <p:nvGrpSpPr>
          <p:cNvPr id="20" name="Group 341"/>
          <p:cNvGrpSpPr>
            <a:grpSpLocks/>
          </p:cNvGrpSpPr>
          <p:nvPr/>
        </p:nvGrpSpPr>
        <p:grpSpPr bwMode="auto">
          <a:xfrm>
            <a:off x="4743399" y="3300641"/>
            <a:ext cx="3051175" cy="2760663"/>
            <a:chOff x="2855590" y="1201707"/>
            <a:chExt cx="3051026" cy="2760644"/>
          </a:xfrm>
        </p:grpSpPr>
        <p:pic>
          <p:nvPicPr>
            <p:cNvPr id="21" name="Picture 133" descr="pandapatch2.jpg"/>
            <p:cNvPicPr>
              <a:picLocks noChangeAspect="1"/>
            </p:cNvPicPr>
            <p:nvPr/>
          </p:nvPicPr>
          <p:blipFill>
            <a:blip r:embed="rId3" cstate="print"/>
            <a:srcRect l="78825" t="58859" r="9622" b="28198"/>
            <a:stretch>
              <a:fillRect/>
            </a:stretch>
          </p:blipFill>
          <p:spPr bwMode="auto">
            <a:xfrm>
              <a:off x="5377485" y="3462046"/>
              <a:ext cx="529131" cy="500305"/>
            </a:xfrm>
            <a:prstGeom prst="rect">
              <a:avLst/>
            </a:prstGeom>
            <a:noFill/>
            <a:ln w="28575">
              <a:noFill/>
              <a:miter lim="800000"/>
              <a:headEnd/>
              <a:tailEnd/>
            </a:ln>
          </p:spPr>
        </p:pic>
        <p:grpSp>
          <p:nvGrpSpPr>
            <p:cNvPr id="22" name="Group 41"/>
            <p:cNvGrpSpPr>
              <a:grpSpLocks/>
            </p:cNvGrpSpPr>
            <p:nvPr/>
          </p:nvGrpSpPr>
          <p:grpSpPr bwMode="auto">
            <a:xfrm>
              <a:off x="2855590" y="1201707"/>
              <a:ext cx="1497332" cy="1547516"/>
              <a:chOff x="-519707" y="690680"/>
              <a:chExt cx="2394424" cy="2474714"/>
            </a:xfrm>
          </p:grpSpPr>
          <p:pic>
            <p:nvPicPr>
              <p:cNvPr id="24" name="Picture 126" descr="pandapatch4.jpg"/>
              <p:cNvPicPr>
                <a:picLocks noChangeAspect="1"/>
              </p:cNvPicPr>
              <p:nvPr/>
            </p:nvPicPr>
            <p:blipFill>
              <a:blip r:embed="rId4" cstate="print"/>
              <a:srcRect l="29974" t="23907" r="59059" b="62508"/>
              <a:stretch>
                <a:fillRect/>
              </a:stretch>
            </p:blipFill>
            <p:spPr bwMode="auto">
              <a:xfrm>
                <a:off x="1071431" y="2325596"/>
                <a:ext cx="803286" cy="839798"/>
              </a:xfrm>
              <a:prstGeom prst="rect">
                <a:avLst/>
              </a:prstGeom>
              <a:noFill/>
              <a:ln w="28575">
                <a:noFill/>
                <a:miter lim="800000"/>
                <a:headEnd/>
                <a:tailEnd/>
              </a:ln>
            </p:spPr>
          </p:pic>
          <p:pic>
            <p:nvPicPr>
              <p:cNvPr id="25" name="Picture 124" descr="pandapatch4.jpg"/>
              <p:cNvPicPr>
                <a:picLocks noChangeAspect="1"/>
              </p:cNvPicPr>
              <p:nvPr/>
            </p:nvPicPr>
            <p:blipFill>
              <a:blip r:embed="rId4" cstate="print"/>
              <a:srcRect l="28976" t="6882" r="59059" b="79636"/>
              <a:stretch>
                <a:fillRect/>
              </a:stretch>
            </p:blipFill>
            <p:spPr bwMode="auto">
              <a:xfrm>
                <a:off x="-519707" y="690680"/>
                <a:ext cx="876312" cy="833451"/>
              </a:xfrm>
              <a:prstGeom prst="rect">
                <a:avLst/>
              </a:prstGeom>
              <a:noFill/>
              <a:ln w="28575">
                <a:noFill/>
                <a:miter lim="800000"/>
                <a:headEnd/>
                <a:tailEnd/>
              </a:ln>
            </p:spPr>
          </p:pic>
        </p:grpSp>
        <p:pic>
          <p:nvPicPr>
            <p:cNvPr id="23" name="Picture 8" descr="C:\Documents and Settings\grauman\Desktop\slides\panda_ex\pandapatch5.jpg"/>
            <p:cNvPicPr>
              <a:picLocks noChangeAspect="1" noChangeArrowheads="1"/>
            </p:cNvPicPr>
            <p:nvPr/>
          </p:nvPicPr>
          <p:blipFill>
            <a:blip r:embed="rId5" cstate="print"/>
            <a:srcRect l="29713" t="6779" r="58823" b="79045"/>
            <a:stretch>
              <a:fillRect/>
            </a:stretch>
          </p:blipFill>
          <p:spPr bwMode="auto">
            <a:xfrm>
              <a:off x="3180591" y="3325054"/>
              <a:ext cx="525162" cy="547985"/>
            </a:xfrm>
            <a:prstGeom prst="rect">
              <a:avLst/>
            </a:prstGeom>
            <a:noFill/>
            <a:ln w="38100">
              <a:noFill/>
              <a:miter lim="800000"/>
              <a:headEnd/>
              <a:tailEnd/>
            </a:ln>
          </p:spPr>
        </p:pic>
      </p:grpSp>
      <p:grpSp>
        <p:nvGrpSpPr>
          <p:cNvPr id="26" name="Group 373"/>
          <p:cNvGrpSpPr>
            <a:grpSpLocks/>
          </p:cNvGrpSpPr>
          <p:nvPr/>
        </p:nvGrpSpPr>
        <p:grpSpPr bwMode="auto">
          <a:xfrm>
            <a:off x="4998987" y="3665766"/>
            <a:ext cx="2992437" cy="2811463"/>
            <a:chOff x="3074668" y="1530324"/>
            <a:chExt cx="2992737" cy="2811497"/>
          </a:xfrm>
        </p:grpSpPr>
        <p:grpSp>
          <p:nvGrpSpPr>
            <p:cNvPr id="27" name="Group 25"/>
            <p:cNvGrpSpPr>
              <a:grpSpLocks/>
            </p:cNvGrpSpPr>
            <p:nvPr/>
          </p:nvGrpSpPr>
          <p:grpSpPr bwMode="auto">
            <a:xfrm>
              <a:off x="5103490" y="1886592"/>
              <a:ext cx="963915" cy="956959"/>
              <a:chOff x="3476610" y="1639863"/>
              <a:chExt cx="1541421" cy="1530324"/>
            </a:xfrm>
          </p:grpSpPr>
          <p:pic>
            <p:nvPicPr>
              <p:cNvPr id="31" name="Picture 135" descr="pandapatch1.jpg"/>
              <p:cNvPicPr>
                <a:picLocks noChangeAspect="1"/>
              </p:cNvPicPr>
              <p:nvPr/>
            </p:nvPicPr>
            <p:blipFill>
              <a:blip r:embed="rId6" cstate="print"/>
              <a:srcRect l="12613" t="6291" r="74513" b="79585"/>
              <a:stretch>
                <a:fillRect/>
              </a:stretch>
            </p:blipFill>
            <p:spPr bwMode="auto">
              <a:xfrm>
                <a:off x="3476610" y="2297097"/>
                <a:ext cx="942990" cy="873090"/>
              </a:xfrm>
              <a:prstGeom prst="rect">
                <a:avLst/>
              </a:prstGeom>
              <a:noFill/>
              <a:ln w="28575">
                <a:noFill/>
                <a:miter lim="800000"/>
                <a:headEnd/>
                <a:tailEnd/>
              </a:ln>
            </p:spPr>
          </p:pic>
          <p:pic>
            <p:nvPicPr>
              <p:cNvPr id="32" name="Picture 136" descr="pandapatch1.jpg"/>
              <p:cNvPicPr>
                <a:picLocks noChangeAspect="1"/>
              </p:cNvPicPr>
              <p:nvPr/>
            </p:nvPicPr>
            <p:blipFill>
              <a:blip r:embed="rId6" cstate="print"/>
              <a:srcRect l="13416" t="58115" r="74513" b="27710"/>
              <a:stretch>
                <a:fillRect/>
              </a:stretch>
            </p:blipFill>
            <p:spPr bwMode="auto">
              <a:xfrm>
                <a:off x="4133844" y="1639863"/>
                <a:ext cx="884187" cy="876312"/>
              </a:xfrm>
              <a:prstGeom prst="rect">
                <a:avLst/>
              </a:prstGeom>
              <a:noFill/>
              <a:ln w="28575">
                <a:noFill/>
                <a:miter lim="800000"/>
                <a:headEnd/>
                <a:tailEnd/>
              </a:ln>
            </p:spPr>
          </p:pic>
        </p:grpSp>
        <p:pic>
          <p:nvPicPr>
            <p:cNvPr id="28" name="Picture 134" descr="pandapatch2.jpg"/>
            <p:cNvPicPr>
              <a:picLocks noChangeAspect="1"/>
            </p:cNvPicPr>
            <p:nvPr/>
          </p:nvPicPr>
          <p:blipFill>
            <a:blip r:embed="rId3" cstate="print"/>
            <a:srcRect l="61964" t="59451" r="26572" b="28198"/>
            <a:stretch>
              <a:fillRect/>
            </a:stretch>
          </p:blipFill>
          <p:spPr bwMode="auto">
            <a:xfrm>
              <a:off x="4498971" y="3864349"/>
              <a:ext cx="525161" cy="477472"/>
            </a:xfrm>
            <a:prstGeom prst="rect">
              <a:avLst/>
            </a:prstGeom>
            <a:noFill/>
            <a:ln w="28575">
              <a:noFill/>
              <a:miter lim="800000"/>
              <a:headEnd/>
              <a:tailEnd/>
            </a:ln>
          </p:spPr>
        </p:pic>
        <p:pic>
          <p:nvPicPr>
            <p:cNvPr id="29" name="Picture 127" descr="pandapatch4.jpg"/>
            <p:cNvPicPr>
              <a:picLocks noChangeAspect="1"/>
            </p:cNvPicPr>
            <p:nvPr/>
          </p:nvPicPr>
          <p:blipFill>
            <a:blip r:embed="rId4" cstate="print"/>
            <a:srcRect l="61964" t="6882" r="25574" b="79636"/>
            <a:stretch>
              <a:fillRect/>
            </a:stretch>
          </p:blipFill>
          <p:spPr bwMode="auto">
            <a:xfrm>
              <a:off x="3074668" y="1530324"/>
              <a:ext cx="570827" cy="521183"/>
            </a:xfrm>
            <a:prstGeom prst="rect">
              <a:avLst/>
            </a:prstGeom>
            <a:noFill/>
            <a:ln w="28575">
              <a:noFill/>
              <a:miter lim="800000"/>
              <a:headEnd/>
              <a:tailEnd/>
            </a:ln>
          </p:spPr>
        </p:pic>
        <p:pic>
          <p:nvPicPr>
            <p:cNvPr id="30" name="Picture 8" descr="C:\Documents and Settings\grauman\Desktop\slides\panda_ex\pandapatch5.jpg"/>
            <p:cNvPicPr>
              <a:picLocks noChangeAspect="1" noChangeArrowheads="1"/>
            </p:cNvPicPr>
            <p:nvPr/>
          </p:nvPicPr>
          <p:blipFill>
            <a:blip r:embed="rId5" cstate="print"/>
            <a:srcRect l="45752" t="6779" r="42284" b="79045"/>
            <a:stretch>
              <a:fillRect/>
            </a:stretch>
          </p:blipFill>
          <p:spPr bwMode="auto">
            <a:xfrm>
              <a:off x="4167341" y="3302221"/>
              <a:ext cx="547995" cy="547985"/>
            </a:xfrm>
            <a:prstGeom prst="rect">
              <a:avLst/>
            </a:prstGeom>
            <a:noFill/>
            <a:ln w="28575">
              <a:noFill/>
              <a:miter lim="800000"/>
              <a:headEnd/>
              <a:tailEnd/>
            </a:ln>
          </p:spPr>
        </p:pic>
      </p:grpSp>
      <p:grpSp>
        <p:nvGrpSpPr>
          <p:cNvPr id="33" name="Group 272"/>
          <p:cNvGrpSpPr/>
          <p:nvPr/>
        </p:nvGrpSpPr>
        <p:grpSpPr>
          <a:xfrm>
            <a:off x="4895799" y="3453041"/>
            <a:ext cx="3228474" cy="3228722"/>
            <a:chOff x="6236223" y="1165196"/>
            <a:chExt cx="3228474" cy="3228722"/>
          </a:xfrm>
          <a:effectLst>
            <a:outerShdw blurRad="50800" dist="38100" dir="8100000" algn="tr" rotWithShape="0">
              <a:prstClr val="black">
                <a:alpha val="40000"/>
              </a:prstClr>
            </a:outerShdw>
          </a:effectLst>
        </p:grpSpPr>
        <p:cxnSp>
          <p:nvCxnSpPr>
            <p:cNvPr id="34"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35"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36" name="Straight Connector 29"/>
          <p:cNvCxnSpPr>
            <a:cxnSpLocks noChangeShapeType="1"/>
          </p:cNvCxnSpPr>
          <p:nvPr/>
        </p:nvCxnSpPr>
        <p:spPr bwMode="auto">
          <a:xfrm>
            <a:off x="4770387" y="4199166"/>
            <a:ext cx="3228474" cy="1254"/>
          </a:xfrm>
          <a:prstGeom prst="line">
            <a:avLst/>
          </a:prstGeom>
          <a:noFill/>
          <a:ln w="57150" algn="ctr">
            <a:solidFill>
              <a:srgbClr val="00B0F0"/>
            </a:solidFill>
            <a:prstDash val="sysDash"/>
            <a:round/>
            <a:headEnd/>
            <a:tailEnd/>
          </a:ln>
        </p:spPr>
      </p:cxnSp>
      <p:cxnSp>
        <p:nvCxnSpPr>
          <p:cNvPr id="37" name="Straight Connector 29"/>
          <p:cNvCxnSpPr>
            <a:cxnSpLocks noChangeShapeType="1"/>
          </p:cNvCxnSpPr>
          <p:nvPr/>
        </p:nvCxnSpPr>
        <p:spPr bwMode="auto">
          <a:xfrm>
            <a:off x="4894713" y="5951766"/>
            <a:ext cx="3228474" cy="1254"/>
          </a:xfrm>
          <a:prstGeom prst="line">
            <a:avLst/>
          </a:prstGeom>
          <a:noFill/>
          <a:ln w="57150" algn="ctr">
            <a:solidFill>
              <a:srgbClr val="00B0F0"/>
            </a:solidFill>
            <a:prstDash val="sysDash"/>
            <a:round/>
            <a:headEnd/>
            <a:tailEnd/>
          </a:ln>
        </p:spPr>
      </p:cxnSp>
      <p:cxnSp>
        <p:nvCxnSpPr>
          <p:cNvPr id="39" name="Straight Connector 27"/>
          <p:cNvCxnSpPr>
            <a:cxnSpLocks noChangeShapeType="1"/>
          </p:cNvCxnSpPr>
          <p:nvPr/>
        </p:nvCxnSpPr>
        <p:spPr bwMode="auto">
          <a:xfrm rot="5400000">
            <a:off x="5442027" y="5203926"/>
            <a:ext cx="3228722" cy="2"/>
          </a:xfrm>
          <a:prstGeom prst="line">
            <a:avLst/>
          </a:prstGeom>
          <a:noFill/>
          <a:ln w="57150" algn="ctr">
            <a:solidFill>
              <a:srgbClr val="00B0F0"/>
            </a:solidFill>
            <a:prstDash val="sysDash"/>
            <a:round/>
            <a:headEnd/>
            <a:tailEnd/>
          </a:ln>
        </p:spPr>
      </p:cxnSp>
      <p:cxnSp>
        <p:nvCxnSpPr>
          <p:cNvPr id="40" name="Straight Connector 27"/>
          <p:cNvCxnSpPr>
            <a:cxnSpLocks noChangeShapeType="1"/>
          </p:cNvCxnSpPr>
          <p:nvPr/>
        </p:nvCxnSpPr>
        <p:spPr bwMode="auto">
          <a:xfrm rot="5400000">
            <a:off x="4070427" y="5203926"/>
            <a:ext cx="3228722" cy="2"/>
          </a:xfrm>
          <a:prstGeom prst="line">
            <a:avLst/>
          </a:prstGeom>
          <a:noFill/>
          <a:ln w="57150" algn="ctr">
            <a:solidFill>
              <a:srgbClr val="00B0F0"/>
            </a:solidFill>
            <a:prstDash val="sysDash"/>
            <a:round/>
            <a:headEnd/>
            <a:tailEnd/>
          </a:ln>
        </p:spPr>
      </p:cxnSp>
      <p:sp>
        <p:nvSpPr>
          <p:cNvPr id="42" name="Title 1"/>
          <p:cNvSpPr>
            <a:spLocks noGrp="1"/>
          </p:cNvSpPr>
          <p:nvPr>
            <p:ph type="title"/>
          </p:nvPr>
        </p:nvSpPr>
        <p:spPr>
          <a:xfrm>
            <a:off x="457200" y="274638"/>
            <a:ext cx="8229600" cy="1143000"/>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Local feature correspondence </a:t>
            </a:r>
            <a:br>
              <a:rPr kumimoji="0" lang="en-US" sz="3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br>
            <a:r>
              <a:rPr kumimoji="0" lang="en-US" sz="3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for generic object categories</a:t>
            </a:r>
          </a:p>
        </p:txBody>
      </p:sp>
      <p:sp>
        <p:nvSpPr>
          <p:cNvPr id="41" name="TextBox 40"/>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3" name="Slide Number Placeholder 42"/>
          <p:cNvSpPr>
            <a:spLocks noGrp="1"/>
          </p:cNvSpPr>
          <p:nvPr>
            <p:ph type="sldNum" sz="quarter" idx="12"/>
          </p:nvPr>
        </p:nvSpPr>
        <p:spPr/>
        <p:txBody>
          <a:bodyPr/>
          <a:lstStyle/>
          <a:p>
            <a:fld id="{E49D9413-FADB-4216-ABF7-D47E9C86A079}" type="slidenum">
              <a:rPr lang="en-US" smtClean="0">
                <a:solidFill>
                  <a:prstClr val="black">
                    <a:tint val="75000"/>
                  </a:prstClr>
                </a:solidFill>
              </a:rPr>
              <a:pPr/>
              <a:t>29</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1143000"/>
          </a:xfrm>
        </p:spPr>
        <p:txBody>
          <a:bodyPr/>
          <a:lstStyle/>
          <a:p>
            <a:r>
              <a:rPr lang="en-US" dirty="0" smtClean="0"/>
              <a:t>SVMs for recognition</a:t>
            </a:r>
          </a:p>
        </p:txBody>
      </p:sp>
      <p:pic>
        <p:nvPicPr>
          <p:cNvPr id="39939" name="Picture 2"/>
          <p:cNvPicPr>
            <a:picLocks noChangeAspect="1" noChangeArrowheads="1"/>
          </p:cNvPicPr>
          <p:nvPr/>
        </p:nvPicPr>
        <p:blipFill>
          <a:blip r:embed="rId3"/>
          <a:srcRect l="43402" t="39658" r="27499" b="12479"/>
          <a:stretch>
            <a:fillRect/>
          </a:stretch>
        </p:blipFill>
        <p:spPr bwMode="auto">
          <a:xfrm>
            <a:off x="5943600" y="1981200"/>
            <a:ext cx="2819400" cy="2825476"/>
          </a:xfrm>
          <a:prstGeom prst="rect">
            <a:avLst/>
          </a:prstGeom>
          <a:noFill/>
          <a:ln w="9525">
            <a:noFill/>
            <a:miter lim="800000"/>
            <a:headEnd/>
            <a:tailEnd/>
          </a:ln>
        </p:spPr>
      </p:pic>
      <p:sp>
        <p:nvSpPr>
          <p:cNvPr id="39942" name="Text Box 6"/>
          <p:cNvSpPr txBox="1">
            <a:spLocks noChangeArrowheads="1"/>
          </p:cNvSpPr>
          <p:nvPr/>
        </p:nvSpPr>
        <p:spPr bwMode="auto">
          <a:xfrm>
            <a:off x="457200" y="1066800"/>
            <a:ext cx="5486400" cy="4893647"/>
          </a:xfrm>
          <a:prstGeom prst="rect">
            <a:avLst/>
          </a:prstGeom>
          <a:noFill/>
          <a:ln w="9525">
            <a:noFill/>
            <a:miter lim="800000"/>
            <a:headEnd/>
            <a:tailEnd/>
          </a:ln>
          <a:effectLst/>
        </p:spPr>
        <p:txBody>
          <a:bodyPr wrap="square">
            <a:spAutoFit/>
          </a:bodyPr>
          <a:lstStyle/>
          <a:p>
            <a:pPr marL="342900" indent="-342900" eaLnBrk="0" fontAlgn="base" hangingPunct="0">
              <a:spcBef>
                <a:spcPct val="50000"/>
              </a:spcBef>
              <a:spcAft>
                <a:spcPct val="0"/>
              </a:spcAft>
              <a:buFontTx/>
              <a:buAutoNum type="arabicPeriod"/>
            </a:pPr>
            <a:r>
              <a:rPr lang="en-US" sz="2400" dirty="0">
                <a:solidFill>
                  <a:srgbClr val="000000"/>
                </a:solidFill>
              </a:rPr>
              <a:t>Define your representation for each example.</a:t>
            </a:r>
          </a:p>
          <a:p>
            <a:pPr marL="342900" indent="-342900" eaLnBrk="0" fontAlgn="base" hangingPunct="0">
              <a:spcBef>
                <a:spcPct val="50000"/>
              </a:spcBef>
              <a:spcAft>
                <a:spcPct val="0"/>
              </a:spcAft>
              <a:buFontTx/>
              <a:buAutoNum type="arabicPeriod"/>
            </a:pPr>
            <a:r>
              <a:rPr lang="en-US" sz="2400" dirty="0">
                <a:solidFill>
                  <a:srgbClr val="000000"/>
                </a:solidFill>
              </a:rPr>
              <a:t>Select a kernel function.</a:t>
            </a:r>
          </a:p>
          <a:p>
            <a:pPr marL="342900" indent="-342900" eaLnBrk="0" fontAlgn="base" hangingPunct="0">
              <a:spcBef>
                <a:spcPct val="50000"/>
              </a:spcBef>
              <a:spcAft>
                <a:spcPct val="0"/>
              </a:spcAft>
              <a:buFontTx/>
              <a:buAutoNum type="arabicPeriod"/>
            </a:pPr>
            <a:r>
              <a:rPr lang="en-US" sz="2400" dirty="0">
                <a:solidFill>
                  <a:srgbClr val="000000"/>
                </a:solidFill>
              </a:rPr>
              <a:t>Compute </a:t>
            </a:r>
            <a:r>
              <a:rPr lang="en-US" sz="2400" dirty="0" err="1">
                <a:solidFill>
                  <a:srgbClr val="000000"/>
                </a:solidFill>
              </a:rPr>
              <a:t>pairwise</a:t>
            </a:r>
            <a:r>
              <a:rPr lang="en-US" sz="2400" dirty="0">
                <a:solidFill>
                  <a:srgbClr val="000000"/>
                </a:solidFill>
              </a:rPr>
              <a:t> kernel values between labeled </a:t>
            </a:r>
            <a:r>
              <a:rPr lang="en-US" sz="2400" dirty="0" smtClean="0">
                <a:solidFill>
                  <a:srgbClr val="000000"/>
                </a:solidFill>
              </a:rPr>
              <a:t>examples</a:t>
            </a:r>
          </a:p>
          <a:p>
            <a:pPr marL="342900" indent="-342900" eaLnBrk="0" fontAlgn="base" hangingPunct="0">
              <a:spcBef>
                <a:spcPct val="50000"/>
              </a:spcBef>
              <a:spcAft>
                <a:spcPct val="0"/>
              </a:spcAft>
              <a:buFontTx/>
              <a:buAutoNum type="arabicPeriod"/>
            </a:pPr>
            <a:r>
              <a:rPr lang="en-US" sz="2400" dirty="0" smtClean="0">
                <a:solidFill>
                  <a:srgbClr val="000000"/>
                </a:solidFill>
              </a:rPr>
              <a:t>Use this “kernel matrix” to solve for SVM support vectors &amp; weights.</a:t>
            </a:r>
            <a:endParaRPr lang="en-US" sz="2400" dirty="0">
              <a:solidFill>
                <a:srgbClr val="000000"/>
              </a:solidFill>
            </a:endParaRPr>
          </a:p>
          <a:p>
            <a:pPr marL="342900" indent="-342900" eaLnBrk="0" fontAlgn="base" hangingPunct="0">
              <a:spcBef>
                <a:spcPct val="50000"/>
              </a:spcBef>
              <a:spcAft>
                <a:spcPct val="0"/>
              </a:spcAft>
              <a:buFontTx/>
              <a:buAutoNum type="arabicPeriod"/>
            </a:pPr>
            <a:r>
              <a:rPr lang="en-US" sz="2400" dirty="0" smtClean="0">
                <a:solidFill>
                  <a:srgbClr val="000000"/>
                </a:solidFill>
              </a:rPr>
              <a:t>To classify a new example: compute </a:t>
            </a:r>
            <a:r>
              <a:rPr lang="en-US" sz="2400" dirty="0">
                <a:solidFill>
                  <a:srgbClr val="000000"/>
                </a:solidFill>
              </a:rPr>
              <a:t>kernel values between new </a:t>
            </a:r>
            <a:r>
              <a:rPr lang="en-US" sz="2400" dirty="0" smtClean="0">
                <a:solidFill>
                  <a:srgbClr val="000000"/>
                </a:solidFill>
              </a:rPr>
              <a:t>input </a:t>
            </a:r>
            <a:r>
              <a:rPr lang="en-US" sz="2400" dirty="0">
                <a:solidFill>
                  <a:srgbClr val="000000"/>
                </a:solidFill>
              </a:rPr>
              <a:t>and support </a:t>
            </a:r>
            <a:r>
              <a:rPr lang="en-US" sz="2400" dirty="0" smtClean="0">
                <a:solidFill>
                  <a:srgbClr val="000000"/>
                </a:solidFill>
              </a:rPr>
              <a:t>vectors, apply weights, check sign of output.</a:t>
            </a:r>
            <a:endParaRPr lang="en-US" sz="2400" dirty="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F10EC4E-5D57-4C6D-B1E0-A7099829EA99}" type="slidenum">
              <a:rPr lang="en-US" smtClean="0">
                <a:solidFill>
                  <a:srgbClr val="000000"/>
                </a:solidFill>
              </a:rPr>
              <a:pPr fontAlgn="base">
                <a:spcBef>
                  <a:spcPct val="0"/>
                </a:spcBef>
                <a:spcAft>
                  <a:spcPct val="0"/>
                </a:spcAft>
                <a:defRPr/>
              </a:pPr>
              <a:t>3</a:t>
            </a:fld>
            <a:endParaRPr lang="en-US">
              <a:solidFill>
                <a:srgbClr val="000000"/>
              </a:solidFill>
            </a:endParaRPr>
          </a:p>
        </p:txBody>
      </p:sp>
    </p:spTree>
    <p:extLst>
      <p:ext uri="{BB962C8B-B14F-4D97-AF65-F5344CB8AC3E}">
        <p14:creationId xmlns:p14="http://schemas.microsoft.com/office/powerpoint/2010/main" val="1065059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3" descr="panda1_patches"/>
          <p:cNvPicPr>
            <a:picLocks noChangeAspect="1" noChangeArrowheads="1"/>
          </p:cNvPicPr>
          <p:nvPr/>
        </p:nvPicPr>
        <p:blipFill>
          <a:blip r:embed="rId3"/>
          <a:srcRect/>
          <a:stretch>
            <a:fillRect/>
          </a:stretch>
        </p:blipFill>
        <p:spPr bwMode="auto">
          <a:xfrm>
            <a:off x="1057275" y="1581150"/>
            <a:ext cx="1381125" cy="1585913"/>
          </a:xfrm>
          <a:prstGeom prst="rect">
            <a:avLst/>
          </a:prstGeom>
          <a:noFill/>
          <a:ln w="9525">
            <a:noFill/>
            <a:miter lim="800000"/>
            <a:headEnd/>
            <a:tailEnd/>
          </a:ln>
        </p:spPr>
      </p:pic>
      <p:pic>
        <p:nvPicPr>
          <p:cNvPr id="53251" name="Picture 24" descr="panda_patches"/>
          <p:cNvPicPr>
            <a:picLocks noChangeAspect="1" noChangeArrowheads="1"/>
          </p:cNvPicPr>
          <p:nvPr/>
        </p:nvPicPr>
        <p:blipFill>
          <a:blip r:embed="rId4"/>
          <a:srcRect/>
          <a:stretch>
            <a:fillRect/>
          </a:stretch>
        </p:blipFill>
        <p:spPr bwMode="auto">
          <a:xfrm>
            <a:off x="2892425" y="1712913"/>
            <a:ext cx="1517650" cy="1333500"/>
          </a:xfrm>
          <a:prstGeom prst="rect">
            <a:avLst/>
          </a:prstGeom>
          <a:noFill/>
          <a:ln w="9525">
            <a:noFill/>
            <a:miter lim="800000"/>
            <a:headEnd/>
            <a:tailEnd/>
          </a:ln>
        </p:spPr>
      </p:pic>
      <p:sp>
        <p:nvSpPr>
          <p:cNvPr id="87065" name="Line 25"/>
          <p:cNvSpPr>
            <a:spLocks noChangeAspect="1" noChangeShapeType="1"/>
          </p:cNvSpPr>
          <p:nvPr/>
        </p:nvSpPr>
        <p:spPr bwMode="auto">
          <a:xfrm>
            <a:off x="1843088" y="2170113"/>
            <a:ext cx="1573212" cy="66675"/>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6" name="Line 26"/>
          <p:cNvSpPr>
            <a:spLocks noChangeAspect="1" noChangeShapeType="1"/>
          </p:cNvSpPr>
          <p:nvPr/>
        </p:nvSpPr>
        <p:spPr bwMode="auto">
          <a:xfrm>
            <a:off x="1646238" y="2236788"/>
            <a:ext cx="1573212" cy="195262"/>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7" name="Line 27"/>
          <p:cNvSpPr>
            <a:spLocks noChangeAspect="1" noChangeShapeType="1"/>
          </p:cNvSpPr>
          <p:nvPr/>
        </p:nvSpPr>
        <p:spPr bwMode="auto">
          <a:xfrm>
            <a:off x="2301875" y="1843088"/>
            <a:ext cx="982663" cy="0"/>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8" name="Line 28"/>
          <p:cNvSpPr>
            <a:spLocks noChangeAspect="1" noChangeShapeType="1"/>
          </p:cNvSpPr>
          <p:nvPr/>
        </p:nvSpPr>
        <p:spPr bwMode="auto">
          <a:xfrm>
            <a:off x="1450975" y="1712913"/>
            <a:ext cx="2030413" cy="195262"/>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69" name="Line 29"/>
          <p:cNvSpPr>
            <a:spLocks noChangeAspect="1" noChangeShapeType="1"/>
          </p:cNvSpPr>
          <p:nvPr/>
        </p:nvSpPr>
        <p:spPr bwMode="auto">
          <a:xfrm>
            <a:off x="2105025" y="1974850"/>
            <a:ext cx="1573213" cy="65088"/>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70" name="Line 30"/>
          <p:cNvSpPr>
            <a:spLocks noChangeAspect="1" noChangeShapeType="1"/>
          </p:cNvSpPr>
          <p:nvPr/>
        </p:nvSpPr>
        <p:spPr bwMode="auto">
          <a:xfrm flipV="1">
            <a:off x="1712913" y="2563813"/>
            <a:ext cx="1768475" cy="131762"/>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87071" name="Line 31"/>
          <p:cNvSpPr>
            <a:spLocks noChangeAspect="1" noChangeShapeType="1"/>
          </p:cNvSpPr>
          <p:nvPr/>
        </p:nvSpPr>
        <p:spPr bwMode="auto">
          <a:xfrm flipV="1">
            <a:off x="1581150" y="2498725"/>
            <a:ext cx="1900238" cy="130175"/>
          </a:xfrm>
          <a:prstGeom prst="line">
            <a:avLst/>
          </a:prstGeom>
          <a:noFill/>
          <a:ln w="28575">
            <a:solidFill>
              <a:srgbClr val="000000"/>
            </a:solidFill>
            <a:round/>
            <a:headEnd/>
            <a:tailEnd/>
          </a:ln>
        </p:spPr>
        <p:txBody>
          <a:bodyPr/>
          <a:lstStyle/>
          <a:p>
            <a:pPr eaLnBrk="0" fontAlgn="base" hangingPunct="0">
              <a:spcBef>
                <a:spcPct val="0"/>
              </a:spcBef>
              <a:spcAft>
                <a:spcPct val="0"/>
              </a:spcAft>
            </a:pPr>
            <a:endParaRPr lang="en-US">
              <a:solidFill>
                <a:srgbClr val="000000"/>
              </a:solidFill>
            </a:endParaRPr>
          </a:p>
        </p:txBody>
      </p:sp>
      <p:pic>
        <p:nvPicPr>
          <p:cNvPr id="53259" name="Picture 26" descr="xset"/>
          <p:cNvPicPr>
            <a:picLocks noChangeAspect="1" noChangeArrowheads="1"/>
          </p:cNvPicPr>
          <p:nvPr/>
        </p:nvPicPr>
        <p:blipFill>
          <a:blip r:embed="rId5"/>
          <a:srcRect/>
          <a:stretch>
            <a:fillRect/>
          </a:stretch>
        </p:blipFill>
        <p:spPr bwMode="auto">
          <a:xfrm>
            <a:off x="993775" y="3282950"/>
            <a:ext cx="1555750" cy="219075"/>
          </a:xfrm>
          <a:prstGeom prst="rect">
            <a:avLst/>
          </a:prstGeom>
          <a:noFill/>
          <a:ln w="9525">
            <a:noFill/>
            <a:miter lim="800000"/>
            <a:headEnd/>
            <a:tailEnd/>
          </a:ln>
        </p:spPr>
      </p:pic>
      <p:pic>
        <p:nvPicPr>
          <p:cNvPr id="53260" name="Picture 12" descr="yset"/>
          <p:cNvPicPr>
            <a:picLocks noChangeAspect="1" noChangeArrowheads="1"/>
          </p:cNvPicPr>
          <p:nvPr/>
        </p:nvPicPr>
        <p:blipFill>
          <a:blip r:embed="rId6"/>
          <a:srcRect/>
          <a:stretch>
            <a:fillRect/>
          </a:stretch>
        </p:blipFill>
        <p:spPr bwMode="auto">
          <a:xfrm>
            <a:off x="2892425" y="3282950"/>
            <a:ext cx="1606550" cy="238125"/>
          </a:xfrm>
          <a:prstGeom prst="rect">
            <a:avLst/>
          </a:prstGeom>
          <a:noFill/>
          <a:ln w="9525">
            <a:noFill/>
            <a:miter lim="800000"/>
            <a:headEnd/>
            <a:tailEnd/>
          </a:ln>
        </p:spPr>
      </p:pic>
      <p:sp>
        <p:nvSpPr>
          <p:cNvPr id="53261" name="Title 1"/>
          <p:cNvSpPr>
            <a:spLocks noGrp="1"/>
          </p:cNvSpPr>
          <p:nvPr>
            <p:ph type="title"/>
          </p:nvPr>
        </p:nvSpPr>
        <p:spPr>
          <a:xfrm>
            <a:off x="457200" y="142875"/>
            <a:ext cx="8229600" cy="1143000"/>
          </a:xfrm>
        </p:spPr>
        <p:txBody>
          <a:bodyPr/>
          <a:lstStyle/>
          <a:p>
            <a:pPr eaLnBrk="1" hangingPunct="1"/>
            <a:r>
              <a:rPr lang="en-US" sz="4000" smtClean="0">
                <a:solidFill>
                  <a:srgbClr val="000000"/>
                </a:solidFill>
              </a:rPr>
              <a:t>Partially matching sets of features</a:t>
            </a:r>
          </a:p>
        </p:txBody>
      </p:sp>
      <p:sp>
        <p:nvSpPr>
          <p:cNvPr id="38" name="Rectangle 37"/>
          <p:cNvSpPr>
            <a:spLocks noChangeArrowheads="1"/>
          </p:cNvSpPr>
          <p:nvPr/>
        </p:nvSpPr>
        <p:spPr bwMode="auto">
          <a:xfrm>
            <a:off x="4973638" y="2382838"/>
            <a:ext cx="3030537" cy="365125"/>
          </a:xfrm>
          <a:prstGeom prst="rect">
            <a:avLst/>
          </a:prstGeom>
          <a:solidFill>
            <a:srgbClr val="FFFF00"/>
          </a:solidFill>
          <a:ln w="25400" algn="ctr">
            <a:solidFill>
              <a:srgbClr val="FFFF00"/>
            </a:solidFill>
            <a:miter lim="800000"/>
            <a:headEnd/>
            <a:tailEnd/>
          </a:ln>
        </p:spPr>
        <p:txBody>
          <a:bodyPr anchor="ctr"/>
          <a:lstStyle/>
          <a:p>
            <a:pPr algn="ctr" eaLnBrk="0" fontAlgn="base" hangingPunct="0">
              <a:spcBef>
                <a:spcPct val="0"/>
              </a:spcBef>
              <a:spcAft>
                <a:spcPct val="0"/>
              </a:spcAft>
            </a:pPr>
            <a:endParaRPr lang="en-US">
              <a:solidFill>
                <a:srgbClr val="FFFFFF"/>
              </a:solidFill>
            </a:endParaRPr>
          </a:p>
        </p:txBody>
      </p:sp>
      <p:sp>
        <p:nvSpPr>
          <p:cNvPr id="39" name="TextBox 38"/>
          <p:cNvSpPr txBox="1">
            <a:spLocks noChangeArrowheads="1"/>
          </p:cNvSpPr>
          <p:nvPr/>
        </p:nvSpPr>
        <p:spPr bwMode="auto">
          <a:xfrm>
            <a:off x="920750" y="4013200"/>
            <a:ext cx="7704138"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rPr>
              <a:t>We introduce an approximate matching kernel that makes it practical to compare large sets of features based on their partial correspondences.</a:t>
            </a:r>
          </a:p>
          <a:p>
            <a:pPr eaLnBrk="0" fontAlgn="base" hangingPunct="0">
              <a:spcBef>
                <a:spcPct val="0"/>
              </a:spcBef>
              <a:spcAft>
                <a:spcPct val="0"/>
              </a:spcAft>
            </a:pPr>
            <a:endParaRPr lang="en-US" sz="2400">
              <a:solidFill>
                <a:srgbClr val="000000"/>
              </a:solidFill>
            </a:endParaRPr>
          </a:p>
        </p:txBody>
      </p:sp>
      <p:sp>
        <p:nvSpPr>
          <p:cNvPr id="56" name="TextBox 55"/>
          <p:cNvSpPr txBox="1">
            <a:spLocks noChangeArrowheads="1"/>
          </p:cNvSpPr>
          <p:nvPr/>
        </p:nvSpPr>
        <p:spPr bwMode="auto">
          <a:xfrm>
            <a:off x="4900613" y="1676400"/>
            <a:ext cx="4746625" cy="144621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b="1">
                <a:solidFill>
                  <a:srgbClr val="000000"/>
                </a:solidFill>
              </a:rPr>
              <a:t>Optimal match:  O(m</a:t>
            </a:r>
            <a:r>
              <a:rPr lang="en-US" sz="2200" b="1" baseline="30000">
                <a:solidFill>
                  <a:srgbClr val="000000"/>
                </a:solidFill>
              </a:rPr>
              <a:t>3</a:t>
            </a:r>
            <a:r>
              <a:rPr lang="en-US" sz="2200" b="1">
                <a:solidFill>
                  <a:srgbClr val="000000"/>
                </a:solidFill>
              </a:rPr>
              <a:t>)</a:t>
            </a:r>
          </a:p>
          <a:p>
            <a:pPr eaLnBrk="0" fontAlgn="base" hangingPunct="0">
              <a:spcBef>
                <a:spcPct val="0"/>
              </a:spcBef>
              <a:spcAft>
                <a:spcPct val="0"/>
              </a:spcAft>
            </a:pPr>
            <a:r>
              <a:rPr lang="en-US" sz="2200" b="1">
                <a:solidFill>
                  <a:srgbClr val="000000"/>
                </a:solidFill>
              </a:rPr>
              <a:t>Greedy match:   O(m</a:t>
            </a:r>
            <a:r>
              <a:rPr lang="en-US" sz="2200" b="1" baseline="30000">
                <a:solidFill>
                  <a:srgbClr val="000000"/>
                </a:solidFill>
              </a:rPr>
              <a:t>2</a:t>
            </a:r>
            <a:r>
              <a:rPr lang="en-US" sz="2200" b="1">
                <a:solidFill>
                  <a:srgbClr val="000000"/>
                </a:solidFill>
              </a:rPr>
              <a:t> log m)</a:t>
            </a:r>
          </a:p>
          <a:p>
            <a:pPr eaLnBrk="0" fontAlgn="base" hangingPunct="0">
              <a:spcBef>
                <a:spcPct val="0"/>
              </a:spcBef>
              <a:spcAft>
                <a:spcPct val="0"/>
              </a:spcAft>
            </a:pPr>
            <a:r>
              <a:rPr lang="en-US" sz="2200" b="1">
                <a:solidFill>
                  <a:srgbClr val="000000"/>
                </a:solidFill>
              </a:rPr>
              <a:t>Pyramid match: O(m)</a:t>
            </a:r>
          </a:p>
          <a:p>
            <a:pPr eaLnBrk="0" fontAlgn="base" hangingPunct="0">
              <a:spcBef>
                <a:spcPct val="0"/>
              </a:spcBef>
              <a:spcAft>
                <a:spcPct val="0"/>
              </a:spcAft>
            </a:pPr>
            <a:endParaRPr lang="en-US" sz="2200" b="1">
              <a:solidFill>
                <a:srgbClr val="000000"/>
              </a:solidFill>
            </a:endParaRPr>
          </a:p>
        </p:txBody>
      </p:sp>
      <p:sp>
        <p:nvSpPr>
          <p:cNvPr id="40" name="TextBox 39"/>
          <p:cNvSpPr txBox="1">
            <a:spLocks noChangeArrowheads="1"/>
          </p:cNvSpPr>
          <p:nvPr/>
        </p:nvSpPr>
        <p:spPr bwMode="auto">
          <a:xfrm>
            <a:off x="4937125" y="3136900"/>
            <a:ext cx="3395663" cy="3698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solidFill>
                  <a:srgbClr val="000000"/>
                </a:solidFill>
              </a:rPr>
              <a:t>(</a:t>
            </a:r>
            <a:r>
              <a:rPr lang="en-US" b="1">
                <a:solidFill>
                  <a:srgbClr val="000000"/>
                </a:solidFill>
              </a:rPr>
              <a:t>m</a:t>
            </a:r>
            <a:r>
              <a:rPr lang="en-US">
                <a:solidFill>
                  <a:srgbClr val="000000"/>
                </a:solidFill>
              </a:rPr>
              <a:t>=num pts)</a:t>
            </a:r>
          </a:p>
        </p:txBody>
      </p:sp>
      <p:sp>
        <p:nvSpPr>
          <p:cNvPr id="42" name="Rectangle 41"/>
          <p:cNvSpPr>
            <a:spLocks noChangeArrowheads="1"/>
          </p:cNvSpPr>
          <p:nvPr/>
        </p:nvSpPr>
        <p:spPr bwMode="auto">
          <a:xfrm>
            <a:off x="446088" y="5765800"/>
            <a:ext cx="7850187" cy="708025"/>
          </a:xfrm>
          <a:prstGeom prst="rect">
            <a:avLst/>
          </a:prstGeom>
          <a:noFill/>
          <a:ln w="9525">
            <a:noFill/>
            <a:miter lim="800000"/>
            <a:headEnd/>
            <a:tailEnd/>
          </a:ln>
        </p:spPr>
        <p:txBody>
          <a:bodyPr>
            <a:spAutoFit/>
          </a:bodyPr>
          <a:lstStyle/>
          <a:p>
            <a:pPr marL="395288" lvl="1" indent="4763" eaLnBrk="0" fontAlgn="base" hangingPunct="0">
              <a:spcBef>
                <a:spcPct val="0"/>
              </a:spcBef>
              <a:spcAft>
                <a:spcPct val="0"/>
              </a:spcAft>
            </a:pPr>
            <a:r>
              <a:rPr lang="en-US" sz="2000" i="1">
                <a:solidFill>
                  <a:srgbClr val="000000"/>
                </a:solidFill>
              </a:rPr>
              <a:t>[Previous work: Indyk &amp; Thaper, Bartal, Charikar, Agarwal &amp; Varadarajan, …]</a:t>
            </a:r>
          </a:p>
        </p:txBody>
      </p:sp>
      <p:pic>
        <p:nvPicPr>
          <p:cNvPr id="50195" name="Picture 23" descr="http://euclid.hamline.edu/~arundquist/latex/showequation.php?eqn_id=94809"/>
          <p:cNvPicPr>
            <a:picLocks noChangeAspect="1" noChangeArrowheads="1"/>
          </p:cNvPicPr>
          <p:nvPr/>
        </p:nvPicPr>
        <p:blipFill>
          <a:blip r:embed="rId7"/>
          <a:srcRect/>
          <a:stretch>
            <a:fillRect/>
          </a:stretch>
        </p:blipFill>
        <p:spPr bwMode="auto">
          <a:xfrm>
            <a:off x="1103313" y="3794125"/>
            <a:ext cx="3322637" cy="754063"/>
          </a:xfrm>
          <a:prstGeom prst="rect">
            <a:avLst/>
          </a:prstGeom>
          <a:noFill/>
          <a:ln w="9525">
            <a:noFill/>
            <a:miter lim="800000"/>
            <a:headEnd/>
            <a:tailEnd/>
          </a:ln>
        </p:spPr>
      </p:pic>
      <p:sp>
        <p:nvSpPr>
          <p:cNvPr id="20" name="TextBox 19"/>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1" name="Slide Number Placeholder 20"/>
          <p:cNvSpPr>
            <a:spLocks noGrp="1"/>
          </p:cNvSpPr>
          <p:nvPr>
            <p:ph type="sldNum" sz="quarter" idx="12"/>
          </p:nvPr>
        </p:nvSpPr>
        <p:spPr/>
        <p:txBody>
          <a:bodyPr/>
          <a:lstStyle/>
          <a:p>
            <a:pPr fontAlgn="base">
              <a:spcBef>
                <a:spcPct val="0"/>
              </a:spcBef>
              <a:spcAft>
                <a:spcPct val="0"/>
              </a:spcAft>
              <a:defRPr/>
            </a:pPr>
            <a:fld id="{83A4DEB3-E5FE-4441-A81E-3B85AEC9112E}" type="slidenum">
              <a:rPr lang="en-US" smtClean="0"/>
              <a:pPr fontAlgn="base">
                <a:spcBef>
                  <a:spcPct val="0"/>
                </a:spcBef>
                <a:spcAft>
                  <a:spcPct val="0"/>
                </a:spcAft>
                <a:defRPr/>
              </a:pPr>
              <a:t>30</a:t>
            </a:fld>
            <a:endParaRPr lang="en-US"/>
          </a:p>
        </p:txBody>
      </p:sp>
    </p:spTree>
    <p:extLst>
      <p:ext uri="{BB962C8B-B14F-4D97-AF65-F5344CB8AC3E}">
        <p14:creationId xmlns:p14="http://schemas.microsoft.com/office/powerpoint/2010/main" val="11848215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87065"/>
                                        </p:tgtEl>
                                        <p:attrNameLst>
                                          <p:attrName>style.visibility</p:attrName>
                                        </p:attrNameLst>
                                      </p:cBhvr>
                                      <p:to>
                                        <p:strVal val="visible"/>
                                      </p:to>
                                    </p:set>
                                    <p:animEffect transition="in" filter="strips(upRight)">
                                      <p:cBhvr>
                                        <p:cTn id="7" dur="500"/>
                                        <p:tgtEl>
                                          <p:spTgt spid="8706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87066"/>
                                        </p:tgtEl>
                                        <p:attrNameLst>
                                          <p:attrName>style.visibility</p:attrName>
                                        </p:attrNameLst>
                                      </p:cBhvr>
                                      <p:to>
                                        <p:strVal val="visible"/>
                                      </p:to>
                                    </p:set>
                                    <p:animEffect transition="in" filter="strips(upRight)">
                                      <p:cBhvr>
                                        <p:cTn id="10" dur="500"/>
                                        <p:tgtEl>
                                          <p:spTgt spid="87066"/>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87067"/>
                                        </p:tgtEl>
                                        <p:attrNameLst>
                                          <p:attrName>style.visibility</p:attrName>
                                        </p:attrNameLst>
                                      </p:cBhvr>
                                      <p:to>
                                        <p:strVal val="visible"/>
                                      </p:to>
                                    </p:set>
                                    <p:animEffect transition="in" filter="strips(upRight)">
                                      <p:cBhvr>
                                        <p:cTn id="13" dur="500"/>
                                        <p:tgtEl>
                                          <p:spTgt spid="87067"/>
                                        </p:tgtEl>
                                      </p:cBhvr>
                                    </p:animEffect>
                                  </p:childTnLst>
                                </p:cTn>
                              </p:par>
                              <p:par>
                                <p:cTn id="14" presetID="18" presetClass="entr" presetSubtype="3" fill="hold" grpId="0" nodeType="withEffect">
                                  <p:stCondLst>
                                    <p:cond delay="0"/>
                                  </p:stCondLst>
                                  <p:childTnLst>
                                    <p:set>
                                      <p:cBhvr>
                                        <p:cTn id="15" dur="1" fill="hold">
                                          <p:stCondLst>
                                            <p:cond delay="0"/>
                                          </p:stCondLst>
                                        </p:cTn>
                                        <p:tgtEl>
                                          <p:spTgt spid="87068"/>
                                        </p:tgtEl>
                                        <p:attrNameLst>
                                          <p:attrName>style.visibility</p:attrName>
                                        </p:attrNameLst>
                                      </p:cBhvr>
                                      <p:to>
                                        <p:strVal val="visible"/>
                                      </p:to>
                                    </p:set>
                                    <p:animEffect transition="in" filter="strips(upRight)">
                                      <p:cBhvr>
                                        <p:cTn id="16" dur="500"/>
                                        <p:tgtEl>
                                          <p:spTgt spid="8706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87069"/>
                                        </p:tgtEl>
                                        <p:attrNameLst>
                                          <p:attrName>style.visibility</p:attrName>
                                        </p:attrNameLst>
                                      </p:cBhvr>
                                      <p:to>
                                        <p:strVal val="visible"/>
                                      </p:to>
                                    </p:set>
                                    <p:animEffect transition="in" filter="strips(upRight)">
                                      <p:cBhvr>
                                        <p:cTn id="19" dur="500"/>
                                        <p:tgtEl>
                                          <p:spTgt spid="87069"/>
                                        </p:tgtEl>
                                      </p:cBhvr>
                                    </p:animEffect>
                                  </p:childTnLst>
                                </p:cTn>
                              </p:par>
                              <p:par>
                                <p:cTn id="20" presetID="18" presetClass="entr" presetSubtype="3" fill="hold" grpId="0" nodeType="withEffect">
                                  <p:stCondLst>
                                    <p:cond delay="0"/>
                                  </p:stCondLst>
                                  <p:childTnLst>
                                    <p:set>
                                      <p:cBhvr>
                                        <p:cTn id="21" dur="1" fill="hold">
                                          <p:stCondLst>
                                            <p:cond delay="0"/>
                                          </p:stCondLst>
                                        </p:cTn>
                                        <p:tgtEl>
                                          <p:spTgt spid="87070"/>
                                        </p:tgtEl>
                                        <p:attrNameLst>
                                          <p:attrName>style.visibility</p:attrName>
                                        </p:attrNameLst>
                                      </p:cBhvr>
                                      <p:to>
                                        <p:strVal val="visible"/>
                                      </p:to>
                                    </p:set>
                                    <p:animEffect transition="in" filter="strips(upRight)">
                                      <p:cBhvr>
                                        <p:cTn id="22" dur="500"/>
                                        <p:tgtEl>
                                          <p:spTgt spid="87070"/>
                                        </p:tgtEl>
                                      </p:cBhvr>
                                    </p:animEffect>
                                  </p:childTnLst>
                                </p:cTn>
                              </p:par>
                              <p:par>
                                <p:cTn id="23" presetID="18" presetClass="entr" presetSubtype="3" fill="hold" grpId="0" nodeType="withEffect">
                                  <p:stCondLst>
                                    <p:cond delay="0"/>
                                  </p:stCondLst>
                                  <p:childTnLst>
                                    <p:set>
                                      <p:cBhvr>
                                        <p:cTn id="24" dur="1" fill="hold">
                                          <p:stCondLst>
                                            <p:cond delay="0"/>
                                          </p:stCondLst>
                                        </p:cTn>
                                        <p:tgtEl>
                                          <p:spTgt spid="87071"/>
                                        </p:tgtEl>
                                        <p:attrNameLst>
                                          <p:attrName>style.visibility</p:attrName>
                                        </p:attrNameLst>
                                      </p:cBhvr>
                                      <p:to>
                                        <p:strVal val="visible"/>
                                      </p:to>
                                    </p:set>
                                    <p:animEffect transition="in" filter="strips(upRight)">
                                      <p:cBhvr>
                                        <p:cTn id="25" dur="500"/>
                                        <p:tgtEl>
                                          <p:spTgt spid="8707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5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499"/>
                                          </p:stCondLst>
                                        </p:cTn>
                                        <p:tgtEl>
                                          <p:spTgt spid="3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6">
                                            <p:txEl>
                                              <p:pRg st="2" end="2"/>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499"/>
                                          </p:stCondLst>
                                        </p:cTn>
                                        <p:tgtEl>
                                          <p:spTgt spid="3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50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5" grpId="0" animBg="1"/>
      <p:bldP spid="87066" grpId="0" animBg="1"/>
      <p:bldP spid="87067" grpId="0" animBg="1"/>
      <p:bldP spid="87068" grpId="0" animBg="1"/>
      <p:bldP spid="87069" grpId="0" animBg="1"/>
      <p:bldP spid="87070" grpId="0" animBg="1"/>
      <p:bldP spid="87071" grpId="0" animBg="1"/>
      <p:bldP spid="38" grpId="0" animBg="1" autoUpdateAnimBg="0"/>
      <p:bldP spid="39" grpId="0" autoUpdateAnimBg="0"/>
      <p:bldP spid="56" grpId="0" build="allAtOnce" autoUpdateAnimBg="0"/>
      <p:bldP spid="40" grpId="0" autoUpdateAnimBg="0"/>
      <p:bldP spid="4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01675" y="69850"/>
            <a:ext cx="7772400" cy="1143000"/>
          </a:xfrm>
        </p:spPr>
        <p:txBody>
          <a:bodyPr/>
          <a:lstStyle/>
          <a:p>
            <a:r>
              <a:rPr lang="en-US" sz="4000" smtClean="0"/>
              <a:t>Pyramid match: main idea</a:t>
            </a:r>
          </a:p>
        </p:txBody>
      </p:sp>
      <p:pic>
        <p:nvPicPr>
          <p:cNvPr id="54275" name="Picture 22" descr="rd"/>
          <p:cNvPicPr preferRelativeResize="0">
            <a:picLocks noChangeAspect="1" noChangeArrowheads="1"/>
          </p:cNvPicPr>
          <p:nvPr/>
        </p:nvPicPr>
        <p:blipFill>
          <a:blip r:embed="rId3"/>
          <a:srcRect/>
          <a:stretch>
            <a:fillRect/>
          </a:stretch>
        </p:blipFill>
        <p:spPr bwMode="auto">
          <a:xfrm>
            <a:off x="304800" y="1676400"/>
            <a:ext cx="323850" cy="266700"/>
          </a:xfrm>
          <a:prstGeom prst="rect">
            <a:avLst/>
          </a:prstGeom>
          <a:noFill/>
          <a:ln w="9525">
            <a:noFill/>
            <a:miter lim="800000"/>
            <a:headEnd/>
            <a:tailEnd/>
          </a:ln>
        </p:spPr>
      </p:pic>
      <p:grpSp>
        <p:nvGrpSpPr>
          <p:cNvPr id="2" name="Group 274"/>
          <p:cNvGrpSpPr>
            <a:grpSpLocks/>
          </p:cNvGrpSpPr>
          <p:nvPr/>
        </p:nvGrpSpPr>
        <p:grpSpPr bwMode="auto">
          <a:xfrm>
            <a:off x="993775" y="1165225"/>
            <a:ext cx="3211513" cy="3140075"/>
            <a:chOff x="2855590" y="1201707"/>
            <a:chExt cx="3211812" cy="3140118"/>
          </a:xfrm>
        </p:grpSpPr>
        <p:grpSp>
          <p:nvGrpSpPr>
            <p:cNvPr id="3" name="Group 25"/>
            <p:cNvGrpSpPr>
              <a:grpSpLocks/>
            </p:cNvGrpSpPr>
            <p:nvPr/>
          </p:nvGrpSpPr>
          <p:grpSpPr bwMode="auto">
            <a:xfrm>
              <a:off x="4327163" y="1384272"/>
              <a:ext cx="1740239" cy="1575457"/>
              <a:chOff x="2235168" y="836577"/>
              <a:chExt cx="2782863" cy="2519397"/>
            </a:xfrm>
          </p:grpSpPr>
          <p:pic>
            <p:nvPicPr>
              <p:cNvPr id="54409" name="Picture 135" descr="pandapatch1.jpg"/>
              <p:cNvPicPr>
                <a:picLocks noChangeAspect="1"/>
              </p:cNvPicPr>
              <p:nvPr/>
            </p:nvPicPr>
            <p:blipFill>
              <a:blip r:embed="rId4"/>
              <a:srcRect l="12613" t="6291" r="74513" b="79585"/>
              <a:stretch>
                <a:fillRect/>
              </a:stretch>
            </p:blipFill>
            <p:spPr bwMode="auto">
              <a:xfrm>
                <a:off x="3476610" y="2297097"/>
                <a:ext cx="942990" cy="873090"/>
              </a:xfrm>
              <a:prstGeom prst="rect">
                <a:avLst/>
              </a:prstGeom>
              <a:noFill/>
              <a:ln w="9525">
                <a:noFill/>
                <a:miter lim="800000"/>
                <a:headEnd/>
                <a:tailEnd/>
              </a:ln>
            </p:spPr>
          </p:pic>
          <p:pic>
            <p:nvPicPr>
              <p:cNvPr id="54410" name="Picture 136" descr="pandapatch1.jpg"/>
              <p:cNvPicPr>
                <a:picLocks noChangeAspect="1"/>
              </p:cNvPicPr>
              <p:nvPr/>
            </p:nvPicPr>
            <p:blipFill>
              <a:blip r:embed="rId4"/>
              <a:srcRect l="13416" t="58115" r="74513" b="27710"/>
              <a:stretch>
                <a:fillRect/>
              </a:stretch>
            </p:blipFill>
            <p:spPr bwMode="auto">
              <a:xfrm>
                <a:off x="4133844" y="1639863"/>
                <a:ext cx="884187" cy="876312"/>
              </a:xfrm>
              <a:prstGeom prst="rect">
                <a:avLst/>
              </a:prstGeom>
              <a:noFill/>
              <a:ln w="9525">
                <a:noFill/>
                <a:miter lim="800000"/>
                <a:headEnd/>
                <a:tailEnd/>
              </a:ln>
            </p:spPr>
          </p:pic>
          <p:pic>
            <p:nvPicPr>
              <p:cNvPr id="54411" name="Picture 137" descr="pandapatch1.jpg"/>
              <p:cNvPicPr>
                <a:picLocks noChangeAspect="1"/>
              </p:cNvPicPr>
              <p:nvPr/>
            </p:nvPicPr>
            <p:blipFill>
              <a:blip r:embed="rId4"/>
              <a:srcRect l="12613" t="41525" r="75011" b="44299"/>
              <a:stretch>
                <a:fillRect/>
              </a:stretch>
            </p:blipFill>
            <p:spPr bwMode="auto">
              <a:xfrm>
                <a:off x="2628904" y="993264"/>
                <a:ext cx="906476" cy="876312"/>
              </a:xfrm>
              <a:prstGeom prst="rect">
                <a:avLst/>
              </a:prstGeom>
              <a:noFill/>
              <a:ln w="9525">
                <a:noFill/>
                <a:miter lim="800000"/>
                <a:headEnd/>
                <a:tailEnd/>
              </a:ln>
            </p:spPr>
          </p:pic>
          <p:pic>
            <p:nvPicPr>
              <p:cNvPr id="54412" name="Picture 138" descr="pandapatch1.jpg"/>
              <p:cNvPicPr>
                <a:picLocks noChangeAspect="1"/>
              </p:cNvPicPr>
              <p:nvPr/>
            </p:nvPicPr>
            <p:blipFill>
              <a:blip r:embed="rId4"/>
              <a:srcRect l="29475" t="6291" r="58063" b="79636"/>
              <a:stretch>
                <a:fillRect/>
              </a:stretch>
            </p:blipFill>
            <p:spPr bwMode="auto">
              <a:xfrm>
                <a:off x="3622662" y="836577"/>
                <a:ext cx="912825" cy="869964"/>
              </a:xfrm>
              <a:prstGeom prst="rect">
                <a:avLst/>
              </a:prstGeom>
              <a:noFill/>
              <a:ln w="9525">
                <a:noFill/>
                <a:miter lim="800000"/>
                <a:headEnd/>
                <a:tailEnd/>
              </a:ln>
            </p:spPr>
          </p:pic>
          <p:pic>
            <p:nvPicPr>
              <p:cNvPr id="54413" name="Picture 139" descr="pandapatch1.jpg"/>
              <p:cNvPicPr>
                <a:picLocks noChangeAspect="1"/>
              </p:cNvPicPr>
              <p:nvPr/>
            </p:nvPicPr>
            <p:blipFill>
              <a:blip r:embed="rId4"/>
              <a:srcRect l="29388" t="58655" r="58063" b="27760"/>
              <a:stretch>
                <a:fillRect/>
              </a:stretch>
            </p:blipFill>
            <p:spPr bwMode="auto">
              <a:xfrm>
                <a:off x="2381220" y="2516175"/>
                <a:ext cx="919173" cy="839799"/>
              </a:xfrm>
              <a:prstGeom prst="rect">
                <a:avLst/>
              </a:prstGeom>
              <a:noFill/>
              <a:ln w="9525">
                <a:noFill/>
                <a:miter lim="800000"/>
                <a:headEnd/>
                <a:tailEnd/>
              </a:ln>
            </p:spPr>
          </p:pic>
          <p:pic>
            <p:nvPicPr>
              <p:cNvPr id="54414" name="Picture 140" descr="pandapatch1.jpg"/>
              <p:cNvPicPr>
                <a:picLocks noChangeAspect="1"/>
              </p:cNvPicPr>
              <p:nvPr/>
            </p:nvPicPr>
            <p:blipFill>
              <a:blip r:embed="rId4"/>
              <a:srcRect l="29887" t="24396" r="58063" b="62608"/>
              <a:stretch>
                <a:fillRect/>
              </a:stretch>
            </p:blipFill>
            <p:spPr bwMode="auto">
              <a:xfrm>
                <a:off x="2819376" y="2004993"/>
                <a:ext cx="882660" cy="803286"/>
              </a:xfrm>
              <a:prstGeom prst="rect">
                <a:avLst/>
              </a:prstGeom>
              <a:noFill/>
              <a:ln w="9525">
                <a:noFill/>
                <a:miter lim="800000"/>
                <a:headEnd/>
                <a:tailEnd/>
              </a:ln>
            </p:spPr>
          </p:pic>
          <p:pic>
            <p:nvPicPr>
              <p:cNvPr id="54415" name="Picture 141" descr="pandapatch1.jpg"/>
              <p:cNvPicPr>
                <a:picLocks noChangeAspect="1"/>
              </p:cNvPicPr>
              <p:nvPr/>
            </p:nvPicPr>
            <p:blipFill>
              <a:blip r:embed="rId4"/>
              <a:srcRect l="61964" t="7472" r="26160" b="78941"/>
              <a:stretch>
                <a:fillRect/>
              </a:stretch>
            </p:blipFill>
            <p:spPr bwMode="auto">
              <a:xfrm>
                <a:off x="2235168" y="1566837"/>
                <a:ext cx="869964" cy="839799"/>
              </a:xfrm>
              <a:prstGeom prst="rect">
                <a:avLst/>
              </a:prstGeom>
              <a:noFill/>
              <a:ln w="9525">
                <a:noFill/>
                <a:miter lim="800000"/>
                <a:headEnd/>
                <a:tailEnd/>
              </a:ln>
            </p:spPr>
          </p:pic>
          <p:pic>
            <p:nvPicPr>
              <p:cNvPr id="54416" name="Picture 142" descr="pandapatch1.jpg"/>
              <p:cNvPicPr>
                <a:picLocks noChangeAspect="1"/>
              </p:cNvPicPr>
              <p:nvPr/>
            </p:nvPicPr>
            <p:blipFill>
              <a:blip r:embed="rId4"/>
              <a:srcRect l="61964" t="24602" r="26160" b="62019"/>
              <a:stretch>
                <a:fillRect/>
              </a:stretch>
            </p:blipFill>
            <p:spPr bwMode="auto">
              <a:xfrm>
                <a:off x="3257532" y="1384272"/>
                <a:ext cx="869964" cy="827103"/>
              </a:xfrm>
              <a:prstGeom prst="rect">
                <a:avLst/>
              </a:prstGeom>
              <a:noFill/>
              <a:ln w="9525">
                <a:noFill/>
                <a:miter lim="800000"/>
                <a:headEnd/>
                <a:tailEnd/>
              </a:ln>
            </p:spPr>
          </p:pic>
        </p:grpSp>
        <p:grpSp>
          <p:nvGrpSpPr>
            <p:cNvPr id="4" name="Group 26"/>
            <p:cNvGrpSpPr>
              <a:grpSpLocks/>
            </p:cNvGrpSpPr>
            <p:nvPr/>
          </p:nvGrpSpPr>
          <p:grpSpPr bwMode="auto">
            <a:xfrm>
              <a:off x="4498975" y="2936896"/>
              <a:ext cx="1407643" cy="1404929"/>
              <a:chOff x="4226025" y="4013208"/>
              <a:chExt cx="2250999" cy="2246696"/>
            </a:xfrm>
          </p:grpSpPr>
          <p:pic>
            <p:nvPicPr>
              <p:cNvPr id="54402" name="Picture 128" descr="pandapatch2.jpg"/>
              <p:cNvPicPr>
                <a:picLocks noChangeAspect="1"/>
              </p:cNvPicPr>
              <p:nvPr/>
            </p:nvPicPr>
            <p:blipFill>
              <a:blip r:embed="rId5"/>
              <a:srcRect l="12115" t="58859" r="75423" b="28198"/>
              <a:stretch>
                <a:fillRect/>
              </a:stretch>
            </p:blipFill>
            <p:spPr bwMode="auto">
              <a:xfrm>
                <a:off x="5484825" y="4013208"/>
                <a:ext cx="912825" cy="800064"/>
              </a:xfrm>
              <a:prstGeom prst="rect">
                <a:avLst/>
              </a:prstGeom>
              <a:noFill/>
              <a:ln w="9525">
                <a:noFill/>
                <a:miter lim="800000"/>
                <a:headEnd/>
                <a:tailEnd/>
              </a:ln>
            </p:spPr>
          </p:pic>
          <p:pic>
            <p:nvPicPr>
              <p:cNvPr id="54403" name="Picture 129" descr="pandapatch2.jpg"/>
              <p:cNvPicPr>
                <a:picLocks noChangeAspect="1"/>
              </p:cNvPicPr>
              <p:nvPr/>
            </p:nvPicPr>
            <p:blipFill>
              <a:blip r:embed="rId5"/>
              <a:srcRect l="45427" t="6882" r="42111" b="79636"/>
              <a:stretch>
                <a:fillRect/>
              </a:stretch>
            </p:blipFill>
            <p:spPr bwMode="auto">
              <a:xfrm>
                <a:off x="4316409" y="4013208"/>
                <a:ext cx="912825" cy="833451"/>
              </a:xfrm>
              <a:prstGeom prst="rect">
                <a:avLst/>
              </a:prstGeom>
              <a:noFill/>
              <a:ln w="9525">
                <a:noFill/>
                <a:miter lim="800000"/>
                <a:headEnd/>
                <a:tailEnd/>
              </a:ln>
            </p:spPr>
          </p:pic>
          <p:pic>
            <p:nvPicPr>
              <p:cNvPr id="54404" name="Picture 130" descr="pandapatch2.jpg"/>
              <p:cNvPicPr>
                <a:picLocks noChangeAspect="1"/>
              </p:cNvPicPr>
              <p:nvPr/>
            </p:nvPicPr>
            <p:blipFill>
              <a:blip r:embed="rId5"/>
              <a:srcRect l="45839" t="6882" r="42696" b="79636"/>
              <a:stretch>
                <a:fillRect/>
              </a:stretch>
            </p:blipFill>
            <p:spPr bwMode="auto">
              <a:xfrm>
                <a:off x="5182339" y="4159260"/>
                <a:ext cx="839799" cy="833451"/>
              </a:xfrm>
              <a:prstGeom prst="rect">
                <a:avLst/>
              </a:prstGeom>
              <a:noFill/>
              <a:ln w="9525">
                <a:noFill/>
                <a:miter lim="800000"/>
                <a:headEnd/>
                <a:tailEnd/>
              </a:ln>
            </p:spPr>
          </p:pic>
          <p:pic>
            <p:nvPicPr>
              <p:cNvPr id="54405" name="Picture 131" descr="pandapatch2.jpg"/>
              <p:cNvPicPr>
                <a:picLocks noChangeAspect="1"/>
              </p:cNvPicPr>
              <p:nvPr/>
            </p:nvPicPr>
            <p:blipFill>
              <a:blip r:embed="rId5"/>
              <a:srcRect l="77829" t="58167" r="9622" b="27658"/>
              <a:stretch>
                <a:fillRect/>
              </a:stretch>
            </p:blipFill>
            <p:spPr bwMode="auto">
              <a:xfrm>
                <a:off x="5010156" y="5218137"/>
                <a:ext cx="919173" cy="876312"/>
              </a:xfrm>
              <a:prstGeom prst="rect">
                <a:avLst/>
              </a:prstGeom>
              <a:noFill/>
              <a:ln w="9525">
                <a:noFill/>
                <a:miter lim="800000"/>
                <a:headEnd/>
                <a:tailEnd/>
              </a:ln>
            </p:spPr>
          </p:pic>
          <p:pic>
            <p:nvPicPr>
              <p:cNvPr id="54406" name="Picture 132" descr="pandapatch2.jpg"/>
              <p:cNvPicPr>
                <a:picLocks noChangeAspect="1"/>
              </p:cNvPicPr>
              <p:nvPr/>
            </p:nvPicPr>
            <p:blipFill>
              <a:blip r:embed="rId5"/>
              <a:srcRect l="77829" t="75783" r="9622" b="10426"/>
              <a:stretch>
                <a:fillRect/>
              </a:stretch>
            </p:blipFill>
            <p:spPr bwMode="auto">
              <a:xfrm>
                <a:off x="4608513" y="4743468"/>
                <a:ext cx="919173" cy="852495"/>
              </a:xfrm>
              <a:prstGeom prst="rect">
                <a:avLst/>
              </a:prstGeom>
              <a:noFill/>
              <a:ln w="9525">
                <a:noFill/>
                <a:miter lim="800000"/>
                <a:headEnd/>
                <a:tailEnd/>
              </a:ln>
            </p:spPr>
          </p:pic>
          <p:pic>
            <p:nvPicPr>
              <p:cNvPr id="54407" name="Picture 133" descr="pandapatch2.jpg"/>
              <p:cNvPicPr>
                <a:picLocks noChangeAspect="1"/>
              </p:cNvPicPr>
              <p:nvPr/>
            </p:nvPicPr>
            <p:blipFill>
              <a:blip r:embed="rId5"/>
              <a:srcRect l="78825" t="58859" r="9622" b="28198"/>
              <a:stretch>
                <a:fillRect/>
              </a:stretch>
            </p:blipFill>
            <p:spPr bwMode="auto">
              <a:xfrm>
                <a:off x="5630877" y="4853007"/>
                <a:ext cx="846147" cy="800064"/>
              </a:xfrm>
              <a:prstGeom prst="rect">
                <a:avLst/>
              </a:prstGeom>
              <a:noFill/>
              <a:ln w="9525">
                <a:noFill/>
                <a:miter lim="800000"/>
                <a:headEnd/>
                <a:tailEnd/>
              </a:ln>
            </p:spPr>
          </p:pic>
          <p:pic>
            <p:nvPicPr>
              <p:cNvPr id="54408" name="Picture 134" descr="pandapatch2.jpg"/>
              <p:cNvPicPr>
                <a:picLocks noChangeAspect="1"/>
              </p:cNvPicPr>
              <p:nvPr/>
            </p:nvPicPr>
            <p:blipFill>
              <a:blip r:embed="rId5"/>
              <a:srcRect l="61964" t="59451" r="26572" b="28198"/>
              <a:stretch>
                <a:fillRect/>
              </a:stretch>
            </p:blipFill>
            <p:spPr bwMode="auto">
              <a:xfrm>
                <a:off x="4226025" y="5496353"/>
                <a:ext cx="839799" cy="763551"/>
              </a:xfrm>
              <a:prstGeom prst="rect">
                <a:avLst/>
              </a:prstGeom>
              <a:noFill/>
              <a:ln w="9525">
                <a:noFill/>
                <a:miter lim="800000"/>
                <a:headEnd/>
                <a:tailEnd/>
              </a:ln>
            </p:spPr>
          </p:pic>
        </p:grpSp>
        <p:grpSp>
          <p:nvGrpSpPr>
            <p:cNvPr id="5" name="Group 41"/>
            <p:cNvGrpSpPr>
              <a:grpSpLocks/>
            </p:cNvGrpSpPr>
            <p:nvPr/>
          </p:nvGrpSpPr>
          <p:grpSpPr bwMode="auto">
            <a:xfrm>
              <a:off x="2855590" y="1201707"/>
              <a:ext cx="1562905" cy="1547516"/>
              <a:chOff x="-519707" y="690680"/>
              <a:chExt cx="2499284" cy="2474714"/>
            </a:xfrm>
          </p:grpSpPr>
          <p:pic>
            <p:nvPicPr>
              <p:cNvPr id="54397" name="Picture 123" descr="pandapatch4.jpg"/>
              <p:cNvPicPr>
                <a:picLocks noChangeAspect="1"/>
              </p:cNvPicPr>
              <p:nvPr/>
            </p:nvPicPr>
            <p:blipFill>
              <a:blip r:embed="rId6"/>
              <a:srcRect l="46011" t="75398" r="42523" b="9834"/>
              <a:stretch>
                <a:fillRect/>
              </a:stretch>
            </p:blipFill>
            <p:spPr bwMode="auto">
              <a:xfrm>
                <a:off x="1139778" y="1216189"/>
                <a:ext cx="839799" cy="912825"/>
              </a:xfrm>
              <a:prstGeom prst="rect">
                <a:avLst/>
              </a:prstGeom>
              <a:noFill/>
              <a:ln w="9525">
                <a:noFill/>
                <a:miter lim="800000"/>
                <a:headEnd/>
                <a:tailEnd/>
              </a:ln>
            </p:spPr>
          </p:pic>
          <p:pic>
            <p:nvPicPr>
              <p:cNvPr id="54398" name="Picture 125" descr="pandapatch4.jpg"/>
              <p:cNvPicPr>
                <a:picLocks noChangeAspect="1"/>
              </p:cNvPicPr>
              <p:nvPr/>
            </p:nvPicPr>
            <p:blipFill>
              <a:blip r:embed="rId6"/>
              <a:srcRect l="13112" t="6882" r="75597" b="79636"/>
              <a:stretch>
                <a:fillRect/>
              </a:stretch>
            </p:blipFill>
            <p:spPr bwMode="auto">
              <a:xfrm>
                <a:off x="-285673" y="2208817"/>
                <a:ext cx="827102" cy="833451"/>
              </a:xfrm>
              <a:prstGeom prst="rect">
                <a:avLst/>
              </a:prstGeom>
              <a:noFill/>
              <a:ln w="9525">
                <a:noFill/>
                <a:miter lim="800000"/>
                <a:headEnd/>
                <a:tailEnd/>
              </a:ln>
            </p:spPr>
          </p:pic>
          <p:pic>
            <p:nvPicPr>
              <p:cNvPr id="54399" name="Picture 126" descr="pandapatch4.jpg"/>
              <p:cNvPicPr>
                <a:picLocks noChangeAspect="1"/>
              </p:cNvPicPr>
              <p:nvPr/>
            </p:nvPicPr>
            <p:blipFill>
              <a:blip r:embed="rId6"/>
              <a:srcRect l="29974" t="23907" r="59059" b="62508"/>
              <a:stretch>
                <a:fillRect/>
              </a:stretch>
            </p:blipFill>
            <p:spPr bwMode="auto">
              <a:xfrm>
                <a:off x="1071431" y="2325596"/>
                <a:ext cx="803286" cy="839798"/>
              </a:xfrm>
              <a:prstGeom prst="rect">
                <a:avLst/>
              </a:prstGeom>
              <a:noFill/>
              <a:ln w="9525">
                <a:noFill/>
                <a:miter lim="800000"/>
                <a:headEnd/>
                <a:tailEnd/>
              </a:ln>
            </p:spPr>
          </p:pic>
          <p:pic>
            <p:nvPicPr>
              <p:cNvPr id="54400" name="Picture 127" descr="pandapatch4.jpg"/>
              <p:cNvPicPr>
                <a:picLocks noChangeAspect="1"/>
              </p:cNvPicPr>
              <p:nvPr/>
            </p:nvPicPr>
            <p:blipFill>
              <a:blip r:embed="rId6"/>
              <a:srcRect l="61964" t="6882" r="25574" b="79636"/>
              <a:stretch>
                <a:fillRect/>
              </a:stretch>
            </p:blipFill>
            <p:spPr bwMode="auto">
              <a:xfrm>
                <a:off x="-110507" y="1274579"/>
                <a:ext cx="912825" cy="833451"/>
              </a:xfrm>
              <a:prstGeom prst="rect">
                <a:avLst/>
              </a:prstGeom>
              <a:noFill/>
              <a:ln w="9525">
                <a:noFill/>
                <a:miter lim="800000"/>
                <a:headEnd/>
                <a:tailEnd/>
              </a:ln>
            </p:spPr>
          </p:pic>
          <p:pic>
            <p:nvPicPr>
              <p:cNvPr id="54401" name="Picture 124" descr="pandapatch4.jpg"/>
              <p:cNvPicPr>
                <a:picLocks noChangeAspect="1"/>
              </p:cNvPicPr>
              <p:nvPr/>
            </p:nvPicPr>
            <p:blipFill>
              <a:blip r:embed="rId6"/>
              <a:srcRect l="28976" t="6882" r="59059" b="79636"/>
              <a:stretch>
                <a:fillRect/>
              </a:stretch>
            </p:blipFill>
            <p:spPr bwMode="auto">
              <a:xfrm>
                <a:off x="-519707" y="690680"/>
                <a:ext cx="876312" cy="833451"/>
              </a:xfrm>
              <a:prstGeom prst="rect">
                <a:avLst/>
              </a:prstGeom>
              <a:noFill/>
              <a:ln w="9525">
                <a:noFill/>
                <a:miter lim="800000"/>
                <a:headEnd/>
                <a:tailEnd/>
              </a:ln>
            </p:spPr>
          </p:pic>
        </p:grpSp>
        <p:grpSp>
          <p:nvGrpSpPr>
            <p:cNvPr id="6" name="Group 41"/>
            <p:cNvGrpSpPr>
              <a:grpSpLocks/>
            </p:cNvGrpSpPr>
            <p:nvPr/>
          </p:nvGrpSpPr>
          <p:grpSpPr bwMode="auto">
            <a:xfrm>
              <a:off x="3180584" y="2662904"/>
              <a:ext cx="1534741" cy="1643955"/>
              <a:chOff x="5886468" y="1493811"/>
              <a:chExt cx="2454246" cy="2628936"/>
            </a:xfrm>
          </p:grpSpPr>
          <p:pic>
            <p:nvPicPr>
              <p:cNvPr id="54390" name="Picture 8" descr="C:\Documents and Settings\grauman\Desktop\slides\panda_ex\pandapatch5.jpg"/>
              <p:cNvPicPr>
                <a:picLocks noChangeAspect="1" noChangeArrowheads="1"/>
              </p:cNvPicPr>
              <p:nvPr/>
            </p:nvPicPr>
            <p:blipFill>
              <a:blip r:embed="rId7"/>
              <a:srcRect l="61920" t="41473" r="26009" b="45531"/>
              <a:stretch>
                <a:fillRect/>
              </a:stretch>
            </p:blipFill>
            <p:spPr bwMode="auto">
              <a:xfrm>
                <a:off x="6170697" y="1493811"/>
                <a:ext cx="884187" cy="803286"/>
              </a:xfrm>
              <a:prstGeom prst="rect">
                <a:avLst/>
              </a:prstGeom>
              <a:noFill/>
              <a:ln w="9525">
                <a:noFill/>
                <a:miter lim="800000"/>
                <a:headEnd/>
                <a:tailEnd/>
              </a:ln>
            </p:spPr>
          </p:pic>
          <p:pic>
            <p:nvPicPr>
              <p:cNvPr id="54391" name="Picture 8" descr="C:\Documents and Settings\grauman\Desktop\slides\panda_ex\pandapatch5.jpg"/>
              <p:cNvPicPr>
                <a:picLocks noChangeAspect="1" noChangeArrowheads="1"/>
              </p:cNvPicPr>
              <p:nvPr/>
            </p:nvPicPr>
            <p:blipFill>
              <a:blip r:embed="rId7"/>
              <a:srcRect l="78371" t="58115" r="9666" b="27708"/>
              <a:stretch>
                <a:fillRect/>
              </a:stretch>
            </p:blipFill>
            <p:spPr bwMode="auto">
              <a:xfrm>
                <a:off x="6142059" y="3246435"/>
                <a:ext cx="876312" cy="876312"/>
              </a:xfrm>
              <a:prstGeom prst="rect">
                <a:avLst/>
              </a:prstGeom>
              <a:noFill/>
              <a:ln w="9525">
                <a:noFill/>
                <a:miter lim="800000"/>
                <a:headEnd/>
                <a:tailEnd/>
              </a:ln>
            </p:spPr>
          </p:pic>
          <p:pic>
            <p:nvPicPr>
              <p:cNvPr id="54392" name="Picture 8" descr="C:\Documents and Settings\grauman\Desktop\slides\panda_ex\pandapatch5.jpg"/>
              <p:cNvPicPr>
                <a:picLocks noChangeAspect="1" noChangeArrowheads="1"/>
              </p:cNvPicPr>
              <p:nvPr/>
            </p:nvPicPr>
            <p:blipFill>
              <a:blip r:embed="rId7"/>
              <a:srcRect l="13350" t="6779" r="75185" b="79045"/>
              <a:stretch>
                <a:fillRect/>
              </a:stretch>
            </p:blipFill>
            <p:spPr bwMode="auto">
              <a:xfrm>
                <a:off x="6807168" y="2990844"/>
                <a:ext cx="839799" cy="876312"/>
              </a:xfrm>
              <a:prstGeom prst="rect">
                <a:avLst/>
              </a:prstGeom>
              <a:noFill/>
              <a:ln w="9525">
                <a:noFill/>
                <a:miter lim="800000"/>
                <a:headEnd/>
                <a:tailEnd/>
              </a:ln>
            </p:spPr>
          </p:pic>
          <p:pic>
            <p:nvPicPr>
              <p:cNvPr id="54393" name="Picture 8" descr="C:\Documents and Settings\grauman\Desktop\slides\panda_ex\pandapatch5.jpg"/>
              <p:cNvPicPr>
                <a:picLocks noChangeAspect="1" noChangeArrowheads="1"/>
              </p:cNvPicPr>
              <p:nvPr/>
            </p:nvPicPr>
            <p:blipFill>
              <a:blip r:embed="rId7"/>
              <a:srcRect l="13068" t="41473" r="74968" b="45531"/>
              <a:stretch>
                <a:fillRect/>
              </a:stretch>
            </p:blipFill>
            <p:spPr bwMode="auto">
              <a:xfrm>
                <a:off x="6405525" y="2297097"/>
                <a:ext cx="876312" cy="803286"/>
              </a:xfrm>
              <a:prstGeom prst="rect">
                <a:avLst/>
              </a:prstGeom>
              <a:noFill/>
              <a:ln w="9525">
                <a:noFill/>
                <a:miter lim="800000"/>
                <a:headEnd/>
                <a:tailEnd/>
              </a:ln>
            </p:spPr>
          </p:pic>
          <p:pic>
            <p:nvPicPr>
              <p:cNvPr id="54394" name="Picture 8" descr="C:\Documents and Settings\grauman\Desktop\slides\panda_ex\pandapatch5.jpg"/>
              <p:cNvPicPr>
                <a:picLocks noChangeAspect="1" noChangeArrowheads="1"/>
              </p:cNvPicPr>
              <p:nvPr/>
            </p:nvPicPr>
            <p:blipFill>
              <a:blip r:embed="rId7"/>
              <a:srcRect l="45752" t="6779" r="42284" b="79045"/>
              <a:stretch>
                <a:fillRect/>
              </a:stretch>
            </p:blipFill>
            <p:spPr bwMode="auto">
              <a:xfrm>
                <a:off x="7464402" y="2516175"/>
                <a:ext cx="876312" cy="876312"/>
              </a:xfrm>
              <a:prstGeom prst="rect">
                <a:avLst/>
              </a:prstGeom>
              <a:noFill/>
              <a:ln w="9525">
                <a:noFill/>
                <a:miter lim="800000"/>
                <a:headEnd/>
                <a:tailEnd/>
              </a:ln>
            </p:spPr>
          </p:pic>
          <p:pic>
            <p:nvPicPr>
              <p:cNvPr id="54395" name="Picture 8" descr="C:\Documents and Settings\grauman\Desktop\slides\panda_ex\pandapatch5.jpg"/>
              <p:cNvPicPr>
                <a:picLocks noChangeAspect="1" noChangeArrowheads="1"/>
              </p:cNvPicPr>
              <p:nvPr/>
            </p:nvPicPr>
            <p:blipFill>
              <a:blip r:embed="rId7"/>
              <a:srcRect l="29713" t="6779" r="58823" b="79045"/>
              <a:stretch>
                <a:fillRect/>
              </a:stretch>
            </p:blipFill>
            <p:spPr bwMode="auto">
              <a:xfrm>
                <a:off x="5886468" y="2552688"/>
                <a:ext cx="839799" cy="876312"/>
              </a:xfrm>
              <a:prstGeom prst="rect">
                <a:avLst/>
              </a:prstGeom>
              <a:noFill/>
              <a:ln w="9525">
                <a:noFill/>
                <a:miter lim="800000"/>
                <a:headEnd/>
                <a:tailEnd/>
              </a:ln>
            </p:spPr>
          </p:pic>
          <p:pic>
            <p:nvPicPr>
              <p:cNvPr id="54396" name="Picture 8" descr="C:\Documents and Settings\grauman\Desktop\slides\panda_ex\pandapatch5.jpg"/>
              <p:cNvPicPr>
                <a:picLocks noChangeAspect="1" noChangeArrowheads="1"/>
              </p:cNvPicPr>
              <p:nvPr/>
            </p:nvPicPr>
            <p:blipFill>
              <a:blip r:embed="rId7"/>
              <a:srcRect l="78783" t="41473" r="9666" b="45531"/>
              <a:stretch>
                <a:fillRect/>
              </a:stretch>
            </p:blipFill>
            <p:spPr bwMode="auto">
              <a:xfrm>
                <a:off x="7127910" y="1530324"/>
                <a:ext cx="846147" cy="803286"/>
              </a:xfrm>
              <a:prstGeom prst="rect">
                <a:avLst/>
              </a:prstGeom>
              <a:noFill/>
              <a:ln w="9525">
                <a:noFill/>
                <a:miter lim="800000"/>
                <a:headEnd/>
                <a:tailEnd/>
              </a:ln>
            </p:spPr>
          </p:pic>
        </p:grpSp>
      </p:grpSp>
      <p:sp>
        <p:nvSpPr>
          <p:cNvPr id="46085" name="TextBox 51"/>
          <p:cNvSpPr txBox="1">
            <a:spLocks noChangeArrowheads="1"/>
          </p:cNvSpPr>
          <p:nvPr/>
        </p:nvSpPr>
        <p:spPr bwMode="auto">
          <a:xfrm>
            <a:off x="1760538" y="4352925"/>
            <a:ext cx="1350962" cy="64611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b="1">
                <a:solidFill>
                  <a:srgbClr val="000000"/>
                </a:solidFill>
              </a:rPr>
              <a:t>descriptor space</a:t>
            </a:r>
          </a:p>
        </p:txBody>
      </p:sp>
      <p:grpSp>
        <p:nvGrpSpPr>
          <p:cNvPr id="7" name="Group 190"/>
          <p:cNvGrpSpPr>
            <a:grpSpLocks noChangeAspect="1"/>
          </p:cNvGrpSpPr>
          <p:nvPr/>
        </p:nvGrpSpPr>
        <p:grpSpPr bwMode="auto">
          <a:xfrm>
            <a:off x="300038" y="4743450"/>
            <a:ext cx="2487612" cy="1724025"/>
            <a:chOff x="-758898" y="1273488"/>
            <a:chExt cx="5915106" cy="4098989"/>
          </a:xfrm>
        </p:grpSpPr>
        <p:pic>
          <p:nvPicPr>
            <p:cNvPr id="54335" name="Picture 23" descr="panda1_patches"/>
            <p:cNvPicPr>
              <a:picLocks noChangeAspect="1" noChangeArrowheads="1"/>
            </p:cNvPicPr>
            <p:nvPr/>
          </p:nvPicPr>
          <p:blipFill>
            <a:blip r:embed="rId8"/>
            <a:srcRect/>
            <a:stretch>
              <a:fillRect/>
            </a:stretch>
          </p:blipFill>
          <p:spPr bwMode="auto">
            <a:xfrm>
              <a:off x="409518" y="1274733"/>
              <a:ext cx="3561389" cy="4089456"/>
            </a:xfrm>
            <a:prstGeom prst="rect">
              <a:avLst/>
            </a:prstGeom>
            <a:noFill/>
            <a:ln w="19050">
              <a:noFill/>
              <a:miter lim="800000"/>
              <a:headEnd/>
              <a:tailEnd/>
            </a:ln>
          </p:spPr>
        </p:pic>
        <p:sp>
          <p:nvSpPr>
            <p:cNvPr id="54336" name="Rectangle 192"/>
            <p:cNvSpPr>
              <a:spLocks noChangeArrowheads="1"/>
            </p:cNvSpPr>
            <p:nvPr/>
          </p:nvSpPr>
          <p:spPr bwMode="auto">
            <a:xfrm rot="2403778">
              <a:off x="2748329" y="1658115"/>
              <a:ext cx="332771" cy="35439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7" name="Rectangle 193"/>
            <p:cNvSpPr>
              <a:spLocks noChangeArrowheads="1"/>
            </p:cNvSpPr>
            <p:nvPr/>
          </p:nvSpPr>
          <p:spPr bwMode="auto">
            <a:xfrm rot="4479566">
              <a:off x="2925336" y="2041915"/>
              <a:ext cx="429398" cy="42877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8" name="Rectangle 194"/>
            <p:cNvSpPr>
              <a:spLocks noChangeArrowheads="1"/>
            </p:cNvSpPr>
            <p:nvPr/>
          </p:nvSpPr>
          <p:spPr bwMode="auto">
            <a:xfrm rot="6076419">
              <a:off x="3351119" y="2398793"/>
              <a:ext cx="283942" cy="27485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9" name="Rectangle 195"/>
            <p:cNvSpPr>
              <a:spLocks noChangeArrowheads="1"/>
            </p:cNvSpPr>
            <p:nvPr/>
          </p:nvSpPr>
          <p:spPr bwMode="auto">
            <a:xfrm rot="7967323">
              <a:off x="3408187" y="1920754"/>
              <a:ext cx="279465" cy="2540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0" name="Rectangle 196"/>
            <p:cNvSpPr>
              <a:spLocks noChangeArrowheads="1"/>
            </p:cNvSpPr>
            <p:nvPr/>
          </p:nvSpPr>
          <p:spPr bwMode="auto">
            <a:xfrm rot="6547857">
              <a:off x="3384419" y="1531827"/>
              <a:ext cx="204489" cy="18223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1" name="Rectangle 197"/>
            <p:cNvSpPr>
              <a:spLocks noChangeArrowheads="1"/>
            </p:cNvSpPr>
            <p:nvPr/>
          </p:nvSpPr>
          <p:spPr bwMode="auto">
            <a:xfrm rot="6076419">
              <a:off x="1709285" y="2872434"/>
              <a:ext cx="340502" cy="34635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2" name="Rectangle 198"/>
            <p:cNvSpPr>
              <a:spLocks noChangeArrowheads="1"/>
            </p:cNvSpPr>
            <p:nvPr/>
          </p:nvSpPr>
          <p:spPr bwMode="auto">
            <a:xfrm rot="3812729">
              <a:off x="1276500" y="1399218"/>
              <a:ext cx="383790" cy="37999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3" name="Rectangle 199"/>
            <p:cNvSpPr>
              <a:spLocks noChangeArrowheads="1"/>
            </p:cNvSpPr>
            <p:nvPr/>
          </p:nvSpPr>
          <p:spPr bwMode="auto">
            <a:xfrm rot="3812729">
              <a:off x="1340811" y="1529510"/>
              <a:ext cx="218653" cy="17668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4" name="Rectangle 200"/>
            <p:cNvSpPr>
              <a:spLocks noChangeArrowheads="1"/>
            </p:cNvSpPr>
            <p:nvPr/>
          </p:nvSpPr>
          <p:spPr bwMode="auto">
            <a:xfrm rot="3812729">
              <a:off x="977685" y="1393416"/>
              <a:ext cx="141620" cy="1334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5" name="Rectangle 201"/>
            <p:cNvSpPr>
              <a:spLocks noChangeArrowheads="1"/>
            </p:cNvSpPr>
            <p:nvPr/>
          </p:nvSpPr>
          <p:spPr bwMode="auto">
            <a:xfrm rot="7300187">
              <a:off x="1118560" y="1270438"/>
              <a:ext cx="179029" cy="18513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6" name="Rectangle 202"/>
            <p:cNvSpPr>
              <a:spLocks noChangeArrowheads="1"/>
            </p:cNvSpPr>
            <p:nvPr/>
          </p:nvSpPr>
          <p:spPr bwMode="auto">
            <a:xfrm rot="2090564">
              <a:off x="1395775" y="1933164"/>
              <a:ext cx="191409" cy="1892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7" name="Rectangle 203"/>
            <p:cNvSpPr>
              <a:spLocks noChangeArrowheads="1"/>
            </p:cNvSpPr>
            <p:nvPr/>
          </p:nvSpPr>
          <p:spPr bwMode="auto">
            <a:xfrm rot="-170145">
              <a:off x="819067" y="2634908"/>
              <a:ext cx="312805" cy="32736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8" name="Rectangle 204"/>
            <p:cNvSpPr>
              <a:spLocks noChangeArrowheads="1"/>
            </p:cNvSpPr>
            <p:nvPr/>
          </p:nvSpPr>
          <p:spPr bwMode="auto">
            <a:xfrm rot="368009">
              <a:off x="866549" y="2804242"/>
              <a:ext cx="371516" cy="37320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49" name="Rectangle 205"/>
            <p:cNvSpPr>
              <a:spLocks noChangeArrowheads="1"/>
            </p:cNvSpPr>
            <p:nvPr/>
          </p:nvSpPr>
          <p:spPr bwMode="auto">
            <a:xfrm rot="1313508">
              <a:off x="1752091" y="2953910"/>
              <a:ext cx="162867" cy="1822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0" name="Rectangle 206"/>
            <p:cNvSpPr>
              <a:spLocks noChangeArrowheads="1"/>
            </p:cNvSpPr>
            <p:nvPr/>
          </p:nvSpPr>
          <p:spPr bwMode="auto">
            <a:xfrm rot="850053">
              <a:off x="2378571" y="2761016"/>
              <a:ext cx="236372" cy="20806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1" name="Rectangle 207"/>
            <p:cNvSpPr>
              <a:spLocks noChangeArrowheads="1"/>
            </p:cNvSpPr>
            <p:nvPr/>
          </p:nvSpPr>
          <p:spPr bwMode="auto">
            <a:xfrm rot="850053">
              <a:off x="2256882" y="2938345"/>
              <a:ext cx="226575" cy="21053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2" name="Rectangle 208"/>
            <p:cNvSpPr>
              <a:spLocks noChangeArrowheads="1"/>
            </p:cNvSpPr>
            <p:nvPr/>
          </p:nvSpPr>
          <p:spPr bwMode="auto">
            <a:xfrm rot="-1803540">
              <a:off x="2298828" y="3110113"/>
              <a:ext cx="155329" cy="1878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3" name="Rectangle 209"/>
            <p:cNvSpPr>
              <a:spLocks noChangeArrowheads="1"/>
            </p:cNvSpPr>
            <p:nvPr/>
          </p:nvSpPr>
          <p:spPr bwMode="auto">
            <a:xfrm rot="-3404993">
              <a:off x="888081" y="3123869"/>
              <a:ext cx="151133" cy="17102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4" name="Rectangle 210"/>
            <p:cNvSpPr>
              <a:spLocks noChangeArrowheads="1"/>
            </p:cNvSpPr>
            <p:nvPr/>
          </p:nvSpPr>
          <p:spPr bwMode="auto">
            <a:xfrm rot="-1652809">
              <a:off x="3030606" y="3732460"/>
              <a:ext cx="222913" cy="17861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5" name="Rectangle 211"/>
            <p:cNvSpPr>
              <a:spLocks noChangeArrowheads="1"/>
            </p:cNvSpPr>
            <p:nvPr/>
          </p:nvSpPr>
          <p:spPr bwMode="auto">
            <a:xfrm rot="2176634">
              <a:off x="3405359" y="4553565"/>
              <a:ext cx="153120" cy="17958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6" name="Rectangle 212"/>
            <p:cNvSpPr>
              <a:spLocks noChangeArrowheads="1"/>
            </p:cNvSpPr>
            <p:nvPr/>
          </p:nvSpPr>
          <p:spPr bwMode="auto">
            <a:xfrm rot="3376059">
              <a:off x="3730962" y="4754725"/>
              <a:ext cx="146832" cy="16742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7" name="Rectangle 213"/>
            <p:cNvSpPr>
              <a:spLocks noChangeArrowheads="1"/>
            </p:cNvSpPr>
            <p:nvPr/>
          </p:nvSpPr>
          <p:spPr bwMode="auto">
            <a:xfrm rot="1689288">
              <a:off x="1971662" y="4766091"/>
              <a:ext cx="134758" cy="15500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8" name="Rectangle 214"/>
            <p:cNvSpPr>
              <a:spLocks noChangeArrowheads="1"/>
            </p:cNvSpPr>
            <p:nvPr/>
          </p:nvSpPr>
          <p:spPr bwMode="auto">
            <a:xfrm rot="5608739">
              <a:off x="2333934" y="4897542"/>
              <a:ext cx="407143" cy="38559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59" name="Rectangle 215"/>
            <p:cNvSpPr>
              <a:spLocks noChangeArrowheads="1"/>
            </p:cNvSpPr>
            <p:nvPr/>
          </p:nvSpPr>
          <p:spPr bwMode="auto">
            <a:xfrm rot="6793417">
              <a:off x="2086214" y="4934216"/>
              <a:ext cx="454733" cy="42178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0" name="Rectangle 216"/>
            <p:cNvSpPr>
              <a:spLocks noChangeArrowheads="1"/>
            </p:cNvSpPr>
            <p:nvPr/>
          </p:nvSpPr>
          <p:spPr bwMode="auto">
            <a:xfrm rot="8126368">
              <a:off x="785051" y="5051600"/>
              <a:ext cx="230270" cy="22807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1" name="Rectangle 217"/>
            <p:cNvSpPr>
              <a:spLocks noChangeArrowheads="1"/>
            </p:cNvSpPr>
            <p:nvPr/>
          </p:nvSpPr>
          <p:spPr bwMode="auto">
            <a:xfrm rot="8879187">
              <a:off x="1651945" y="3732547"/>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2" name="Rectangle 218"/>
            <p:cNvSpPr>
              <a:spLocks noChangeArrowheads="1"/>
            </p:cNvSpPr>
            <p:nvPr/>
          </p:nvSpPr>
          <p:spPr bwMode="auto">
            <a:xfrm rot="5057823">
              <a:off x="2131361" y="3833433"/>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3" name="Rectangle 219"/>
            <p:cNvSpPr>
              <a:spLocks noChangeArrowheads="1"/>
            </p:cNvSpPr>
            <p:nvPr/>
          </p:nvSpPr>
          <p:spPr bwMode="auto">
            <a:xfrm rot="5057823">
              <a:off x="1972836" y="3979484"/>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4" name="Rectangle 220"/>
            <p:cNvSpPr>
              <a:spLocks noChangeArrowheads="1"/>
            </p:cNvSpPr>
            <p:nvPr/>
          </p:nvSpPr>
          <p:spPr bwMode="auto">
            <a:xfrm rot="2884398">
              <a:off x="2001284" y="3894557"/>
              <a:ext cx="429419" cy="43226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5" name="Rectangle 221"/>
            <p:cNvSpPr>
              <a:spLocks noChangeArrowheads="1"/>
            </p:cNvSpPr>
            <p:nvPr/>
          </p:nvSpPr>
          <p:spPr bwMode="auto">
            <a:xfrm rot="900791">
              <a:off x="230583" y="3672046"/>
              <a:ext cx="435006" cy="36726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6" name="Rectangle 222"/>
            <p:cNvSpPr>
              <a:spLocks noChangeArrowheads="1"/>
            </p:cNvSpPr>
            <p:nvPr/>
          </p:nvSpPr>
          <p:spPr bwMode="auto">
            <a:xfrm rot="508543">
              <a:off x="249100" y="3493634"/>
              <a:ext cx="401763" cy="27237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7" name="Rectangle 223"/>
            <p:cNvSpPr>
              <a:spLocks noChangeArrowheads="1"/>
            </p:cNvSpPr>
            <p:nvPr/>
          </p:nvSpPr>
          <p:spPr bwMode="auto">
            <a:xfrm rot="2425690">
              <a:off x="1685954" y="3893578"/>
              <a:ext cx="385646" cy="36702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8" name="Rectangle 224"/>
            <p:cNvSpPr>
              <a:spLocks noChangeArrowheads="1"/>
            </p:cNvSpPr>
            <p:nvPr/>
          </p:nvSpPr>
          <p:spPr bwMode="auto">
            <a:xfrm rot="1740742">
              <a:off x="3628479" y="3923526"/>
              <a:ext cx="246820" cy="2266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69" name="Rectangle 225"/>
            <p:cNvSpPr>
              <a:spLocks noChangeArrowheads="1"/>
            </p:cNvSpPr>
            <p:nvPr/>
          </p:nvSpPr>
          <p:spPr bwMode="auto">
            <a:xfrm rot="-1135016">
              <a:off x="3506054" y="3799961"/>
              <a:ext cx="196704" cy="2144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0" name="Rectangle 226"/>
            <p:cNvSpPr>
              <a:spLocks noChangeArrowheads="1"/>
            </p:cNvSpPr>
            <p:nvPr/>
          </p:nvSpPr>
          <p:spPr bwMode="auto">
            <a:xfrm rot="1124235">
              <a:off x="3257044" y="3568740"/>
              <a:ext cx="220240" cy="19519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1" name="Rectangle 227"/>
            <p:cNvSpPr>
              <a:spLocks noChangeArrowheads="1"/>
            </p:cNvSpPr>
            <p:nvPr/>
          </p:nvSpPr>
          <p:spPr bwMode="auto">
            <a:xfrm rot="4174381">
              <a:off x="623865" y="3992638"/>
              <a:ext cx="161159" cy="16773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2" name="Rectangle 228"/>
            <p:cNvSpPr>
              <a:spLocks noChangeArrowheads="1"/>
            </p:cNvSpPr>
            <p:nvPr/>
          </p:nvSpPr>
          <p:spPr bwMode="auto">
            <a:xfrm rot="2422202">
              <a:off x="1515836" y="3841261"/>
              <a:ext cx="152158" cy="222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3" name="Rectangle 229"/>
            <p:cNvSpPr>
              <a:spLocks noChangeArrowheads="1"/>
            </p:cNvSpPr>
            <p:nvPr/>
          </p:nvSpPr>
          <p:spPr bwMode="auto">
            <a:xfrm rot="2422202">
              <a:off x="1413879" y="4004297"/>
              <a:ext cx="161421" cy="1580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4" name="Rectangle 230"/>
            <p:cNvSpPr>
              <a:spLocks noChangeArrowheads="1"/>
            </p:cNvSpPr>
            <p:nvPr/>
          </p:nvSpPr>
          <p:spPr bwMode="auto">
            <a:xfrm rot="2422202">
              <a:off x="1361960" y="4257991"/>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5" name="Rectangle 231"/>
            <p:cNvSpPr>
              <a:spLocks noChangeArrowheads="1"/>
            </p:cNvSpPr>
            <p:nvPr/>
          </p:nvSpPr>
          <p:spPr bwMode="auto">
            <a:xfrm rot="2422202">
              <a:off x="1266375" y="4367530"/>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6" name="Rectangle 232"/>
            <p:cNvSpPr>
              <a:spLocks noChangeArrowheads="1"/>
            </p:cNvSpPr>
            <p:nvPr/>
          </p:nvSpPr>
          <p:spPr bwMode="auto">
            <a:xfrm rot="1748824">
              <a:off x="415557" y="3898635"/>
              <a:ext cx="161766" cy="19720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7" name="Rectangle 233"/>
            <p:cNvSpPr>
              <a:spLocks noChangeArrowheads="1"/>
            </p:cNvSpPr>
            <p:nvPr/>
          </p:nvSpPr>
          <p:spPr bwMode="auto">
            <a:xfrm rot="1452515">
              <a:off x="1962839" y="3695226"/>
              <a:ext cx="194426" cy="138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8" name="Rectangle 234"/>
            <p:cNvSpPr>
              <a:spLocks noChangeArrowheads="1"/>
            </p:cNvSpPr>
            <p:nvPr/>
          </p:nvSpPr>
          <p:spPr bwMode="auto">
            <a:xfrm rot="-735569">
              <a:off x="316533" y="3001994"/>
              <a:ext cx="219613" cy="17951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79" name="Rectangle 235"/>
            <p:cNvSpPr>
              <a:spLocks noChangeArrowheads="1"/>
            </p:cNvSpPr>
            <p:nvPr/>
          </p:nvSpPr>
          <p:spPr bwMode="auto">
            <a:xfrm rot="2090564">
              <a:off x="1426879" y="2002910"/>
              <a:ext cx="147433" cy="15656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0" name="Rectangle 236"/>
            <p:cNvSpPr>
              <a:spLocks noChangeArrowheads="1"/>
            </p:cNvSpPr>
            <p:nvPr/>
          </p:nvSpPr>
          <p:spPr bwMode="auto">
            <a:xfrm rot="2090564">
              <a:off x="2878773" y="3784809"/>
              <a:ext cx="135410" cy="12818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1" name="Rectangle 237"/>
            <p:cNvSpPr>
              <a:spLocks noChangeArrowheads="1"/>
            </p:cNvSpPr>
            <p:nvPr/>
          </p:nvSpPr>
          <p:spPr bwMode="auto">
            <a:xfrm rot="2090564">
              <a:off x="1772952" y="3788081"/>
              <a:ext cx="156271" cy="1581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2" name="Rectangle 238"/>
            <p:cNvSpPr>
              <a:spLocks noChangeArrowheads="1"/>
            </p:cNvSpPr>
            <p:nvPr/>
          </p:nvSpPr>
          <p:spPr bwMode="auto">
            <a:xfrm rot="889161" flipV="1">
              <a:off x="3829101" y="4059040"/>
              <a:ext cx="456210" cy="3024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3" name="Rectangle 239"/>
            <p:cNvSpPr>
              <a:spLocks noChangeArrowheads="1"/>
            </p:cNvSpPr>
            <p:nvPr/>
          </p:nvSpPr>
          <p:spPr bwMode="auto">
            <a:xfrm rot="-318622">
              <a:off x="3239418" y="3659663"/>
              <a:ext cx="194443" cy="14377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4" name="Rectangle 240"/>
            <p:cNvSpPr>
              <a:spLocks noChangeArrowheads="1"/>
            </p:cNvSpPr>
            <p:nvPr/>
          </p:nvSpPr>
          <p:spPr bwMode="auto">
            <a:xfrm>
              <a:off x="3987792" y="361156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85" name="Rectangle 241"/>
            <p:cNvSpPr>
              <a:spLocks noChangeArrowheads="1"/>
            </p:cNvSpPr>
            <p:nvPr/>
          </p:nvSpPr>
          <p:spPr bwMode="auto">
            <a:xfrm>
              <a:off x="-758898" y="288130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8" name="Group 242"/>
          <p:cNvGrpSpPr>
            <a:grpSpLocks noChangeAspect="1"/>
          </p:cNvGrpSpPr>
          <p:nvPr/>
        </p:nvGrpSpPr>
        <p:grpSpPr bwMode="auto">
          <a:xfrm>
            <a:off x="2782888" y="4670425"/>
            <a:ext cx="1930400" cy="1898650"/>
            <a:chOff x="4498974" y="1055655"/>
            <a:chExt cx="4527612" cy="4454586"/>
          </a:xfrm>
        </p:grpSpPr>
        <p:pic>
          <p:nvPicPr>
            <p:cNvPr id="54306" name="Picture 24" descr="panda_patches"/>
            <p:cNvPicPr>
              <a:picLocks noChangeAspect="1" noChangeArrowheads="1"/>
            </p:cNvPicPr>
            <p:nvPr/>
          </p:nvPicPr>
          <p:blipFill>
            <a:blip r:embed="rId9"/>
            <a:srcRect/>
            <a:stretch>
              <a:fillRect/>
            </a:stretch>
          </p:blipFill>
          <p:spPr bwMode="auto">
            <a:xfrm>
              <a:off x="4498974" y="1274733"/>
              <a:ext cx="4527612" cy="3976633"/>
            </a:xfrm>
            <a:prstGeom prst="rect">
              <a:avLst/>
            </a:prstGeom>
            <a:noFill/>
            <a:ln w="9525">
              <a:noFill/>
              <a:miter lim="800000"/>
              <a:headEnd/>
              <a:tailEnd/>
            </a:ln>
          </p:spPr>
        </p:pic>
        <p:sp>
          <p:nvSpPr>
            <p:cNvPr id="54307" name="Rectangle 244"/>
            <p:cNvSpPr>
              <a:spLocks noChangeArrowheads="1"/>
            </p:cNvSpPr>
            <p:nvPr/>
          </p:nvSpPr>
          <p:spPr bwMode="auto">
            <a:xfrm rot="5141941">
              <a:off x="5564298" y="1498838"/>
              <a:ext cx="328619" cy="3651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08" name="Rectangle 245"/>
            <p:cNvSpPr>
              <a:spLocks noChangeArrowheads="1"/>
            </p:cNvSpPr>
            <p:nvPr/>
          </p:nvSpPr>
          <p:spPr bwMode="auto">
            <a:xfrm rot="5803388">
              <a:off x="6169716" y="1424606"/>
              <a:ext cx="528894" cy="5035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09" name="Rectangle 246"/>
            <p:cNvSpPr>
              <a:spLocks noChangeArrowheads="1"/>
            </p:cNvSpPr>
            <p:nvPr/>
          </p:nvSpPr>
          <p:spPr bwMode="auto">
            <a:xfrm rot="4500892">
              <a:off x="6116497" y="1782994"/>
              <a:ext cx="428642" cy="4299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0" name="Rectangle 247"/>
            <p:cNvSpPr>
              <a:spLocks noChangeArrowheads="1"/>
            </p:cNvSpPr>
            <p:nvPr/>
          </p:nvSpPr>
          <p:spPr bwMode="auto">
            <a:xfrm rot="3780541">
              <a:off x="6668110" y="1951353"/>
              <a:ext cx="605003" cy="59952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1" name="Rectangle 248"/>
            <p:cNvSpPr>
              <a:spLocks noChangeArrowheads="1"/>
            </p:cNvSpPr>
            <p:nvPr/>
          </p:nvSpPr>
          <p:spPr bwMode="auto">
            <a:xfrm rot="4166865">
              <a:off x="7665747" y="1945368"/>
              <a:ext cx="403198"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2" name="Rectangle 249"/>
            <p:cNvSpPr>
              <a:spLocks noChangeArrowheads="1"/>
            </p:cNvSpPr>
            <p:nvPr/>
          </p:nvSpPr>
          <p:spPr bwMode="auto">
            <a:xfrm rot="260839">
              <a:off x="7765020" y="2787234"/>
              <a:ext cx="425133"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3" name="Rectangle 250"/>
            <p:cNvSpPr>
              <a:spLocks noChangeArrowheads="1"/>
            </p:cNvSpPr>
            <p:nvPr/>
          </p:nvSpPr>
          <p:spPr bwMode="auto">
            <a:xfrm rot="260839">
              <a:off x="5904184" y="1218739"/>
              <a:ext cx="456006" cy="48473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4" name="Rectangle 251"/>
            <p:cNvSpPr>
              <a:spLocks noChangeArrowheads="1"/>
            </p:cNvSpPr>
            <p:nvPr/>
          </p:nvSpPr>
          <p:spPr bwMode="auto">
            <a:xfrm rot="734976">
              <a:off x="4653733" y="2427960"/>
              <a:ext cx="603308" cy="541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5" name="Rectangle 252"/>
            <p:cNvSpPr>
              <a:spLocks noChangeArrowheads="1"/>
            </p:cNvSpPr>
            <p:nvPr/>
          </p:nvSpPr>
          <p:spPr bwMode="auto">
            <a:xfrm rot="-293446">
              <a:off x="4540474" y="1960543"/>
              <a:ext cx="700675" cy="70962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6" name="Rectangle 253"/>
            <p:cNvSpPr>
              <a:spLocks noChangeArrowheads="1"/>
            </p:cNvSpPr>
            <p:nvPr/>
          </p:nvSpPr>
          <p:spPr bwMode="auto">
            <a:xfrm rot="-1020721">
              <a:off x="4571935" y="2173518"/>
              <a:ext cx="467500" cy="429722"/>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7" name="Rectangle 254"/>
            <p:cNvSpPr>
              <a:spLocks noChangeArrowheads="1"/>
            </p:cNvSpPr>
            <p:nvPr/>
          </p:nvSpPr>
          <p:spPr bwMode="auto">
            <a:xfrm rot="-1020721">
              <a:off x="5020329" y="3118286"/>
              <a:ext cx="426697" cy="3658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8" name="Rectangle 255"/>
            <p:cNvSpPr>
              <a:spLocks noChangeArrowheads="1"/>
            </p:cNvSpPr>
            <p:nvPr/>
          </p:nvSpPr>
          <p:spPr bwMode="auto">
            <a:xfrm rot="-3547688">
              <a:off x="5092492" y="3094034"/>
              <a:ext cx="677210" cy="61997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19" name="Rectangle 256"/>
            <p:cNvSpPr>
              <a:spLocks noChangeArrowheads="1"/>
            </p:cNvSpPr>
            <p:nvPr/>
          </p:nvSpPr>
          <p:spPr bwMode="auto">
            <a:xfrm rot="-3547688">
              <a:off x="5244706" y="3115236"/>
              <a:ext cx="332102" cy="3711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0" name="Rectangle 257"/>
            <p:cNvSpPr>
              <a:spLocks noChangeArrowheads="1"/>
            </p:cNvSpPr>
            <p:nvPr/>
          </p:nvSpPr>
          <p:spPr bwMode="auto">
            <a:xfrm rot="-5857429">
              <a:off x="5896326" y="2683175"/>
              <a:ext cx="379210" cy="3850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1" name="Rectangle 258"/>
            <p:cNvSpPr>
              <a:spLocks noChangeArrowheads="1"/>
            </p:cNvSpPr>
            <p:nvPr/>
          </p:nvSpPr>
          <p:spPr bwMode="auto">
            <a:xfrm rot="-4247964">
              <a:off x="6222825" y="2656946"/>
              <a:ext cx="255286" cy="26615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2" name="Rectangle 259"/>
            <p:cNvSpPr>
              <a:spLocks noChangeArrowheads="1"/>
            </p:cNvSpPr>
            <p:nvPr/>
          </p:nvSpPr>
          <p:spPr bwMode="auto">
            <a:xfrm rot="-6536316">
              <a:off x="6746578" y="2633664"/>
              <a:ext cx="493721" cy="51559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3" name="Rectangle 260"/>
            <p:cNvSpPr>
              <a:spLocks noChangeArrowheads="1"/>
            </p:cNvSpPr>
            <p:nvPr/>
          </p:nvSpPr>
          <p:spPr bwMode="auto">
            <a:xfrm rot="-7636424">
              <a:off x="6354671" y="2916861"/>
              <a:ext cx="435538" cy="42222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4" name="Rectangle 261"/>
            <p:cNvSpPr>
              <a:spLocks noChangeArrowheads="1"/>
            </p:cNvSpPr>
            <p:nvPr/>
          </p:nvSpPr>
          <p:spPr bwMode="auto">
            <a:xfrm rot="-9682559">
              <a:off x="6770956" y="3150746"/>
              <a:ext cx="384028" cy="33524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5" name="Rectangle 262"/>
            <p:cNvSpPr>
              <a:spLocks noChangeArrowheads="1"/>
            </p:cNvSpPr>
            <p:nvPr/>
          </p:nvSpPr>
          <p:spPr bwMode="auto">
            <a:xfrm rot="9367836">
              <a:off x="6371895" y="4009441"/>
              <a:ext cx="655241" cy="62668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6" name="Rectangle 263"/>
            <p:cNvSpPr>
              <a:spLocks noChangeArrowheads="1"/>
            </p:cNvSpPr>
            <p:nvPr/>
          </p:nvSpPr>
          <p:spPr bwMode="auto">
            <a:xfrm rot="8712282">
              <a:off x="5860412" y="3564208"/>
              <a:ext cx="417241" cy="4233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7" name="Rectangle 264"/>
            <p:cNvSpPr>
              <a:spLocks noChangeArrowheads="1"/>
            </p:cNvSpPr>
            <p:nvPr/>
          </p:nvSpPr>
          <p:spPr bwMode="auto">
            <a:xfrm rot="9754339">
              <a:off x="6185929" y="3475213"/>
              <a:ext cx="419887" cy="37416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8" name="Rectangle 265"/>
            <p:cNvSpPr>
              <a:spLocks noChangeArrowheads="1"/>
            </p:cNvSpPr>
            <p:nvPr/>
          </p:nvSpPr>
          <p:spPr bwMode="auto">
            <a:xfrm rot="7814351">
              <a:off x="4603388" y="4136953"/>
              <a:ext cx="838413" cy="85640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29" name="Rectangle 266"/>
            <p:cNvSpPr>
              <a:spLocks noChangeArrowheads="1"/>
            </p:cNvSpPr>
            <p:nvPr/>
          </p:nvSpPr>
          <p:spPr bwMode="auto">
            <a:xfrm rot="5400000">
              <a:off x="5064925" y="4579160"/>
              <a:ext cx="547695" cy="7302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0" name="Rectangle 267"/>
            <p:cNvSpPr>
              <a:spLocks noChangeArrowheads="1"/>
            </p:cNvSpPr>
            <p:nvPr/>
          </p:nvSpPr>
          <p:spPr bwMode="auto">
            <a:xfrm rot="7590695">
              <a:off x="8047458" y="4761686"/>
              <a:ext cx="535775" cy="56941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1" name="Rectangle 268"/>
            <p:cNvSpPr>
              <a:spLocks noChangeArrowheads="1"/>
            </p:cNvSpPr>
            <p:nvPr/>
          </p:nvSpPr>
          <p:spPr bwMode="auto">
            <a:xfrm rot="6131475">
              <a:off x="8090073" y="4213976"/>
              <a:ext cx="497341" cy="51124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2" name="Rectangle 269"/>
            <p:cNvSpPr>
              <a:spLocks noChangeArrowheads="1"/>
            </p:cNvSpPr>
            <p:nvPr/>
          </p:nvSpPr>
          <p:spPr bwMode="auto">
            <a:xfrm rot="6400600">
              <a:off x="8135849" y="4489137"/>
              <a:ext cx="449813" cy="4576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3" name="Rectangle 270"/>
            <p:cNvSpPr>
              <a:spLocks noChangeArrowheads="1"/>
            </p:cNvSpPr>
            <p:nvPr/>
          </p:nvSpPr>
          <p:spPr bwMode="auto">
            <a:xfrm>
              <a:off x="7675605" y="5254650"/>
              <a:ext cx="1168416" cy="255591"/>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4334" name="Rectangle 271"/>
            <p:cNvSpPr>
              <a:spLocks noChangeArrowheads="1"/>
            </p:cNvSpPr>
            <p:nvPr/>
          </p:nvSpPr>
          <p:spPr bwMode="auto">
            <a:xfrm>
              <a:off x="5375286" y="1055655"/>
              <a:ext cx="1168416" cy="219078"/>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340" name="TextBox 339"/>
          <p:cNvSpPr txBox="1">
            <a:spLocks noChangeArrowheads="1"/>
          </p:cNvSpPr>
          <p:nvPr/>
        </p:nvSpPr>
        <p:spPr bwMode="auto">
          <a:xfrm>
            <a:off x="4900613" y="2111375"/>
            <a:ext cx="4198937"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rPr>
              <a:t>Feature space partitions serve to “match” the local descriptors within successively wider regions.</a:t>
            </a:r>
          </a:p>
        </p:txBody>
      </p:sp>
      <p:grpSp>
        <p:nvGrpSpPr>
          <p:cNvPr id="9" name="Group 341"/>
          <p:cNvGrpSpPr>
            <a:grpSpLocks/>
          </p:cNvGrpSpPr>
          <p:nvPr/>
        </p:nvGrpSpPr>
        <p:grpSpPr bwMode="auto">
          <a:xfrm>
            <a:off x="993775" y="1165225"/>
            <a:ext cx="3051175" cy="2760663"/>
            <a:chOff x="2855590" y="1201707"/>
            <a:chExt cx="3051026" cy="2760644"/>
          </a:xfrm>
        </p:grpSpPr>
        <p:pic>
          <p:nvPicPr>
            <p:cNvPr id="54301" name="Picture 133" descr="pandapatch2.jpg"/>
            <p:cNvPicPr>
              <a:picLocks noChangeAspect="1"/>
            </p:cNvPicPr>
            <p:nvPr/>
          </p:nvPicPr>
          <p:blipFill>
            <a:blip r:embed="rId5"/>
            <a:srcRect l="78825" t="58859" r="9622" b="28198"/>
            <a:stretch>
              <a:fillRect/>
            </a:stretch>
          </p:blipFill>
          <p:spPr bwMode="auto">
            <a:xfrm>
              <a:off x="5377485" y="3462046"/>
              <a:ext cx="529131" cy="500305"/>
            </a:xfrm>
            <a:prstGeom prst="rect">
              <a:avLst/>
            </a:prstGeom>
            <a:noFill/>
            <a:ln w="28575">
              <a:solidFill>
                <a:srgbClr val="3333FF"/>
              </a:solidFill>
              <a:miter lim="800000"/>
              <a:headEnd/>
              <a:tailEnd/>
            </a:ln>
          </p:spPr>
        </p:pic>
        <p:grpSp>
          <p:nvGrpSpPr>
            <p:cNvPr id="10" name="Group 41"/>
            <p:cNvGrpSpPr>
              <a:grpSpLocks/>
            </p:cNvGrpSpPr>
            <p:nvPr/>
          </p:nvGrpSpPr>
          <p:grpSpPr bwMode="auto">
            <a:xfrm>
              <a:off x="2855590" y="1201707"/>
              <a:ext cx="1497332" cy="1547516"/>
              <a:chOff x="-519707" y="690680"/>
              <a:chExt cx="2394424" cy="2474714"/>
            </a:xfrm>
          </p:grpSpPr>
          <p:pic>
            <p:nvPicPr>
              <p:cNvPr id="54304" name="Picture 126" descr="pandapatch4.jpg"/>
              <p:cNvPicPr>
                <a:picLocks noChangeAspect="1"/>
              </p:cNvPicPr>
              <p:nvPr/>
            </p:nvPicPr>
            <p:blipFill>
              <a:blip r:embed="rId6"/>
              <a:srcRect l="29974" t="23907" r="59059" b="62508"/>
              <a:stretch>
                <a:fillRect/>
              </a:stretch>
            </p:blipFill>
            <p:spPr bwMode="auto">
              <a:xfrm>
                <a:off x="1071431" y="2325596"/>
                <a:ext cx="803286" cy="839798"/>
              </a:xfrm>
              <a:prstGeom prst="rect">
                <a:avLst/>
              </a:prstGeom>
              <a:noFill/>
              <a:ln w="28575">
                <a:solidFill>
                  <a:srgbClr val="3333FF"/>
                </a:solidFill>
                <a:miter lim="800000"/>
                <a:headEnd/>
                <a:tailEnd/>
              </a:ln>
            </p:spPr>
          </p:pic>
          <p:pic>
            <p:nvPicPr>
              <p:cNvPr id="54305" name="Picture 124" descr="pandapatch4.jpg"/>
              <p:cNvPicPr>
                <a:picLocks noChangeAspect="1"/>
              </p:cNvPicPr>
              <p:nvPr/>
            </p:nvPicPr>
            <p:blipFill>
              <a:blip r:embed="rId6"/>
              <a:srcRect l="28976" t="6882" r="59059" b="79636"/>
              <a:stretch>
                <a:fillRect/>
              </a:stretch>
            </p:blipFill>
            <p:spPr bwMode="auto">
              <a:xfrm>
                <a:off x="-519707" y="690680"/>
                <a:ext cx="876312" cy="833451"/>
              </a:xfrm>
              <a:prstGeom prst="rect">
                <a:avLst/>
              </a:prstGeom>
              <a:noFill/>
              <a:ln w="28575">
                <a:solidFill>
                  <a:srgbClr val="3333FF"/>
                </a:solidFill>
                <a:miter lim="800000"/>
                <a:headEnd/>
                <a:tailEnd/>
              </a:ln>
            </p:spPr>
          </p:pic>
        </p:grpSp>
        <p:pic>
          <p:nvPicPr>
            <p:cNvPr id="54303" name="Picture 8" descr="C:\Documents and Settings\grauman\Desktop\slides\panda_ex\pandapatch5.jpg"/>
            <p:cNvPicPr>
              <a:picLocks noChangeAspect="1" noChangeArrowheads="1"/>
            </p:cNvPicPr>
            <p:nvPr/>
          </p:nvPicPr>
          <p:blipFill>
            <a:blip r:embed="rId7"/>
            <a:srcRect l="29713" t="6779" r="58823" b="79045"/>
            <a:stretch>
              <a:fillRect/>
            </a:stretch>
          </p:blipFill>
          <p:spPr bwMode="auto">
            <a:xfrm>
              <a:off x="3180591" y="3325054"/>
              <a:ext cx="525162" cy="547985"/>
            </a:xfrm>
            <a:prstGeom prst="rect">
              <a:avLst/>
            </a:prstGeom>
            <a:noFill/>
            <a:ln w="38100">
              <a:solidFill>
                <a:srgbClr val="3333FF"/>
              </a:solidFill>
              <a:miter lim="800000"/>
              <a:headEnd/>
              <a:tailEnd/>
            </a:ln>
          </p:spPr>
        </p:pic>
      </p:grpSp>
      <p:grpSp>
        <p:nvGrpSpPr>
          <p:cNvPr id="11" name="Group 373"/>
          <p:cNvGrpSpPr>
            <a:grpSpLocks/>
          </p:cNvGrpSpPr>
          <p:nvPr/>
        </p:nvGrpSpPr>
        <p:grpSpPr bwMode="auto">
          <a:xfrm>
            <a:off x="1249363" y="1530350"/>
            <a:ext cx="2992437" cy="2811463"/>
            <a:chOff x="3074668" y="1530324"/>
            <a:chExt cx="2992737" cy="2811497"/>
          </a:xfrm>
        </p:grpSpPr>
        <p:grpSp>
          <p:nvGrpSpPr>
            <p:cNvPr id="12" name="Group 25"/>
            <p:cNvGrpSpPr>
              <a:grpSpLocks/>
            </p:cNvGrpSpPr>
            <p:nvPr/>
          </p:nvGrpSpPr>
          <p:grpSpPr bwMode="auto">
            <a:xfrm>
              <a:off x="5103490" y="1886592"/>
              <a:ext cx="963915" cy="956959"/>
              <a:chOff x="3476610" y="1639863"/>
              <a:chExt cx="1541421" cy="1530324"/>
            </a:xfrm>
          </p:grpSpPr>
          <p:pic>
            <p:nvPicPr>
              <p:cNvPr id="54299" name="Picture 135" descr="pandapatch1.jpg"/>
              <p:cNvPicPr>
                <a:picLocks noChangeAspect="1"/>
              </p:cNvPicPr>
              <p:nvPr/>
            </p:nvPicPr>
            <p:blipFill>
              <a:blip r:embed="rId4"/>
              <a:srcRect l="12613" t="6291" r="74513" b="79585"/>
              <a:stretch>
                <a:fillRect/>
              </a:stretch>
            </p:blipFill>
            <p:spPr bwMode="auto">
              <a:xfrm>
                <a:off x="3476610" y="2297097"/>
                <a:ext cx="942990" cy="873090"/>
              </a:xfrm>
              <a:prstGeom prst="rect">
                <a:avLst/>
              </a:prstGeom>
              <a:noFill/>
              <a:ln w="28575">
                <a:solidFill>
                  <a:srgbClr val="FF0000"/>
                </a:solidFill>
                <a:miter lim="800000"/>
                <a:headEnd/>
                <a:tailEnd/>
              </a:ln>
            </p:spPr>
          </p:pic>
          <p:pic>
            <p:nvPicPr>
              <p:cNvPr id="54300" name="Picture 136" descr="pandapatch1.jpg"/>
              <p:cNvPicPr>
                <a:picLocks noChangeAspect="1"/>
              </p:cNvPicPr>
              <p:nvPr/>
            </p:nvPicPr>
            <p:blipFill>
              <a:blip r:embed="rId4"/>
              <a:srcRect l="13416" t="58115" r="74513" b="27710"/>
              <a:stretch>
                <a:fillRect/>
              </a:stretch>
            </p:blipFill>
            <p:spPr bwMode="auto">
              <a:xfrm>
                <a:off x="4133844" y="1639863"/>
                <a:ext cx="884187" cy="876312"/>
              </a:xfrm>
              <a:prstGeom prst="rect">
                <a:avLst/>
              </a:prstGeom>
              <a:noFill/>
              <a:ln w="28575">
                <a:solidFill>
                  <a:srgbClr val="FF0000"/>
                </a:solidFill>
                <a:miter lim="800000"/>
                <a:headEnd/>
                <a:tailEnd/>
              </a:ln>
            </p:spPr>
          </p:pic>
        </p:grpSp>
        <p:pic>
          <p:nvPicPr>
            <p:cNvPr id="54296" name="Picture 134" descr="pandapatch2.jpg"/>
            <p:cNvPicPr>
              <a:picLocks noChangeAspect="1"/>
            </p:cNvPicPr>
            <p:nvPr/>
          </p:nvPicPr>
          <p:blipFill>
            <a:blip r:embed="rId5"/>
            <a:srcRect l="61964" t="59451" r="26572" b="28198"/>
            <a:stretch>
              <a:fillRect/>
            </a:stretch>
          </p:blipFill>
          <p:spPr bwMode="auto">
            <a:xfrm>
              <a:off x="4498971" y="3864349"/>
              <a:ext cx="525161" cy="477472"/>
            </a:xfrm>
            <a:prstGeom prst="rect">
              <a:avLst/>
            </a:prstGeom>
            <a:noFill/>
            <a:ln w="28575">
              <a:solidFill>
                <a:srgbClr val="FF0000"/>
              </a:solidFill>
              <a:miter lim="800000"/>
              <a:headEnd/>
              <a:tailEnd/>
            </a:ln>
          </p:spPr>
        </p:pic>
        <p:pic>
          <p:nvPicPr>
            <p:cNvPr id="54297" name="Picture 127" descr="pandapatch4.jpg"/>
            <p:cNvPicPr>
              <a:picLocks noChangeAspect="1"/>
            </p:cNvPicPr>
            <p:nvPr/>
          </p:nvPicPr>
          <p:blipFill>
            <a:blip r:embed="rId6"/>
            <a:srcRect l="61964" t="6882" r="25574" b="79636"/>
            <a:stretch>
              <a:fillRect/>
            </a:stretch>
          </p:blipFill>
          <p:spPr bwMode="auto">
            <a:xfrm>
              <a:off x="3074668" y="1530324"/>
              <a:ext cx="570827" cy="521183"/>
            </a:xfrm>
            <a:prstGeom prst="rect">
              <a:avLst/>
            </a:prstGeom>
            <a:noFill/>
            <a:ln w="28575">
              <a:solidFill>
                <a:srgbClr val="FF0000"/>
              </a:solidFill>
              <a:miter lim="800000"/>
              <a:headEnd/>
              <a:tailEnd/>
            </a:ln>
          </p:spPr>
        </p:pic>
        <p:pic>
          <p:nvPicPr>
            <p:cNvPr id="54298" name="Picture 8" descr="C:\Documents and Settings\grauman\Desktop\slides\panda_ex\pandapatch5.jpg"/>
            <p:cNvPicPr>
              <a:picLocks noChangeAspect="1" noChangeArrowheads="1"/>
            </p:cNvPicPr>
            <p:nvPr/>
          </p:nvPicPr>
          <p:blipFill>
            <a:blip r:embed="rId7"/>
            <a:srcRect l="45752" t="6779" r="42284" b="79045"/>
            <a:stretch>
              <a:fillRect/>
            </a:stretch>
          </p:blipFill>
          <p:spPr bwMode="auto">
            <a:xfrm>
              <a:off x="4167341" y="3302221"/>
              <a:ext cx="547995" cy="547985"/>
            </a:xfrm>
            <a:prstGeom prst="rect">
              <a:avLst/>
            </a:prstGeom>
            <a:noFill/>
            <a:ln w="28575">
              <a:solidFill>
                <a:srgbClr val="FF0000"/>
              </a:solidFill>
              <a:miter lim="800000"/>
              <a:headEnd/>
              <a:tailEnd/>
            </a:ln>
          </p:spPr>
        </p:pic>
      </p:grpSp>
      <p:grpSp>
        <p:nvGrpSpPr>
          <p:cNvPr id="13" name="Group 273"/>
          <p:cNvGrpSpPr/>
          <p:nvPr/>
        </p:nvGrpSpPr>
        <p:grpSpPr>
          <a:xfrm>
            <a:off x="1066704" y="1238218"/>
            <a:ext cx="3257300" cy="3257550"/>
            <a:chOff x="6178572" y="1165194"/>
            <a:chExt cx="3257300" cy="3257550"/>
          </a:xfrm>
          <a:effectLst>
            <a:outerShdw blurRad="50800" dist="38100" dir="8100000" algn="tr" rotWithShape="0">
              <a:prstClr val="black">
                <a:alpha val="40000"/>
              </a:prstClr>
            </a:outerShdw>
          </a:effectLst>
        </p:grpSpPr>
        <p:cxnSp>
          <p:nvCxnSpPr>
            <p:cNvPr id="50190" name="Straight Connector 27"/>
            <p:cNvCxnSpPr>
              <a:cxnSpLocks noChangeShapeType="1"/>
            </p:cNvCxnSpPr>
            <p:nvPr/>
          </p:nvCxnSpPr>
          <p:spPr bwMode="auto">
            <a:xfrm rot="5400000">
              <a:off x="7083607" y="2779554"/>
              <a:ext cx="3228722" cy="2"/>
            </a:xfrm>
            <a:prstGeom prst="line">
              <a:avLst/>
            </a:prstGeom>
            <a:noFill/>
            <a:ln w="57150" algn="ctr">
              <a:solidFill>
                <a:srgbClr val="00B0F0"/>
              </a:solidFill>
              <a:prstDash val="sysDash"/>
              <a:round/>
              <a:headEnd/>
              <a:tailEnd/>
            </a:ln>
          </p:spPr>
        </p:cxnSp>
        <p:cxnSp>
          <p:nvCxnSpPr>
            <p:cNvPr id="50191" name="Straight Connector 27"/>
            <p:cNvCxnSpPr>
              <a:cxnSpLocks noChangeShapeType="1"/>
            </p:cNvCxnSpPr>
            <p:nvPr/>
          </p:nvCxnSpPr>
          <p:spPr bwMode="auto">
            <a:xfrm rot="5400000">
              <a:off x="5294472" y="2808382"/>
              <a:ext cx="3228722" cy="2"/>
            </a:xfrm>
            <a:prstGeom prst="line">
              <a:avLst/>
            </a:prstGeom>
            <a:noFill/>
            <a:ln w="57150" algn="ctr">
              <a:solidFill>
                <a:srgbClr val="00B0F0"/>
              </a:solidFill>
              <a:prstDash val="sysDash"/>
              <a:round/>
              <a:headEnd/>
              <a:tailEnd/>
            </a:ln>
          </p:spPr>
        </p:cxnSp>
        <p:cxnSp>
          <p:nvCxnSpPr>
            <p:cNvPr id="50192" name="Straight Connector 29"/>
            <p:cNvCxnSpPr>
              <a:cxnSpLocks noChangeShapeType="1"/>
            </p:cNvCxnSpPr>
            <p:nvPr/>
          </p:nvCxnSpPr>
          <p:spPr bwMode="auto">
            <a:xfrm>
              <a:off x="6207398" y="3683339"/>
              <a:ext cx="3228474" cy="1254"/>
            </a:xfrm>
            <a:prstGeom prst="line">
              <a:avLst/>
            </a:prstGeom>
            <a:noFill/>
            <a:ln w="57150" algn="ctr">
              <a:solidFill>
                <a:srgbClr val="00B0F0"/>
              </a:solidFill>
              <a:prstDash val="sysDash"/>
              <a:round/>
              <a:headEnd/>
              <a:tailEnd/>
            </a:ln>
          </p:spPr>
        </p:cxnSp>
        <p:cxnSp>
          <p:nvCxnSpPr>
            <p:cNvPr id="50193" name="Straight Connector 29"/>
            <p:cNvCxnSpPr>
              <a:cxnSpLocks noChangeShapeType="1"/>
            </p:cNvCxnSpPr>
            <p:nvPr/>
          </p:nvCxnSpPr>
          <p:spPr bwMode="auto">
            <a:xfrm>
              <a:off x="6178572" y="1968482"/>
              <a:ext cx="3228474" cy="1254"/>
            </a:xfrm>
            <a:prstGeom prst="line">
              <a:avLst/>
            </a:prstGeom>
            <a:noFill/>
            <a:ln w="57150" algn="ctr">
              <a:solidFill>
                <a:srgbClr val="00B0F0"/>
              </a:solidFill>
              <a:prstDash val="sysDash"/>
              <a:round/>
              <a:headEnd/>
              <a:tailEnd/>
            </a:ln>
          </p:spPr>
        </p:cxnSp>
      </p:grpSp>
      <p:grpSp>
        <p:nvGrpSpPr>
          <p:cNvPr id="14" name="Group 272"/>
          <p:cNvGrpSpPr/>
          <p:nvPr/>
        </p:nvGrpSpPr>
        <p:grpSpPr>
          <a:xfrm>
            <a:off x="1139730" y="1238220"/>
            <a:ext cx="3228474" cy="3228722"/>
            <a:chOff x="6236223" y="1165196"/>
            <a:chExt cx="3228474" cy="3228722"/>
          </a:xfrm>
          <a:effectLst>
            <a:outerShdw blurRad="50800" dist="38100" dir="8100000" algn="tr" rotWithShape="0">
              <a:prstClr val="black">
                <a:alpha val="40000"/>
              </a:prstClr>
            </a:outerShdw>
          </a:effectLst>
        </p:grpSpPr>
        <p:cxnSp>
          <p:nvCxnSpPr>
            <p:cNvPr id="5018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5018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407" name="Straight Connector 406"/>
          <p:cNvCxnSpPr>
            <a:cxnSpLocks noChangeShapeType="1"/>
          </p:cNvCxnSpPr>
          <p:nvPr/>
        </p:nvCxnSpPr>
        <p:spPr bwMode="auto">
          <a:xfrm rot="16200000" flipH="1">
            <a:off x="1176338" y="1420813"/>
            <a:ext cx="401637" cy="255587"/>
          </a:xfrm>
          <a:prstGeom prst="line">
            <a:avLst/>
          </a:prstGeom>
          <a:noFill/>
          <a:ln w="57150" algn="ctr">
            <a:solidFill>
              <a:srgbClr val="00FF00"/>
            </a:solidFill>
            <a:round/>
            <a:headEnd/>
            <a:tailEnd/>
          </a:ln>
        </p:spPr>
      </p:cxnSp>
      <p:cxnSp>
        <p:nvCxnSpPr>
          <p:cNvPr id="409" name="Straight Connector 408"/>
          <p:cNvCxnSpPr>
            <a:cxnSpLocks noChangeShapeType="1"/>
          </p:cNvCxnSpPr>
          <p:nvPr/>
        </p:nvCxnSpPr>
        <p:spPr bwMode="auto">
          <a:xfrm flipV="1">
            <a:off x="1358900" y="5473700"/>
            <a:ext cx="2154238" cy="36513"/>
          </a:xfrm>
          <a:prstGeom prst="line">
            <a:avLst/>
          </a:prstGeom>
          <a:noFill/>
          <a:ln w="57150" algn="ctr">
            <a:solidFill>
              <a:srgbClr val="00FF00"/>
            </a:solidFill>
            <a:round/>
            <a:headEnd/>
            <a:tailEnd/>
          </a:ln>
        </p:spPr>
      </p:cxnSp>
      <p:cxnSp>
        <p:nvCxnSpPr>
          <p:cNvPr id="411" name="Straight Connector 410"/>
          <p:cNvCxnSpPr>
            <a:cxnSpLocks noChangeShapeType="1"/>
          </p:cNvCxnSpPr>
          <p:nvPr/>
        </p:nvCxnSpPr>
        <p:spPr bwMode="auto">
          <a:xfrm>
            <a:off x="1577975" y="3575050"/>
            <a:ext cx="1022350" cy="1588"/>
          </a:xfrm>
          <a:prstGeom prst="line">
            <a:avLst/>
          </a:prstGeom>
          <a:noFill/>
          <a:ln w="57150" algn="ctr">
            <a:solidFill>
              <a:srgbClr val="00FF00"/>
            </a:solidFill>
            <a:round/>
            <a:headEnd/>
            <a:tailEnd/>
          </a:ln>
        </p:spPr>
      </p:cxnSp>
      <p:cxnSp>
        <p:nvCxnSpPr>
          <p:cNvPr id="413" name="Straight Connector 412"/>
          <p:cNvCxnSpPr>
            <a:cxnSpLocks noChangeShapeType="1"/>
          </p:cNvCxnSpPr>
          <p:nvPr/>
        </p:nvCxnSpPr>
        <p:spPr bwMode="auto">
          <a:xfrm rot="10800000" flipH="1" flipV="1">
            <a:off x="1165225" y="4911725"/>
            <a:ext cx="1843088" cy="296863"/>
          </a:xfrm>
          <a:prstGeom prst="line">
            <a:avLst/>
          </a:prstGeom>
          <a:noFill/>
          <a:ln w="57150" algn="ctr">
            <a:solidFill>
              <a:srgbClr val="00FF00"/>
            </a:solidFill>
            <a:round/>
            <a:headEnd/>
            <a:tailEnd/>
          </a:ln>
        </p:spPr>
      </p:cxnSp>
      <p:cxnSp>
        <p:nvCxnSpPr>
          <p:cNvPr id="416" name="Straight Connector 415"/>
          <p:cNvCxnSpPr>
            <a:cxnSpLocks noChangeShapeType="1"/>
          </p:cNvCxnSpPr>
          <p:nvPr/>
        </p:nvCxnSpPr>
        <p:spPr bwMode="auto">
          <a:xfrm flipV="1">
            <a:off x="2965450" y="3722688"/>
            <a:ext cx="876300" cy="400050"/>
          </a:xfrm>
          <a:prstGeom prst="line">
            <a:avLst/>
          </a:prstGeom>
          <a:noFill/>
          <a:ln w="57150" algn="ctr">
            <a:solidFill>
              <a:srgbClr val="00FF00"/>
            </a:solidFill>
            <a:round/>
            <a:headEnd/>
            <a:tailEnd/>
          </a:ln>
        </p:spPr>
      </p:cxnSp>
      <p:cxnSp>
        <p:nvCxnSpPr>
          <p:cNvPr id="418" name="Straight Connector 417"/>
          <p:cNvCxnSpPr>
            <a:cxnSpLocks noChangeShapeType="1"/>
          </p:cNvCxnSpPr>
          <p:nvPr/>
        </p:nvCxnSpPr>
        <p:spPr bwMode="auto">
          <a:xfrm rot="16200000" flipH="1">
            <a:off x="2457450" y="5586413"/>
            <a:ext cx="273050" cy="889000"/>
          </a:xfrm>
          <a:prstGeom prst="line">
            <a:avLst/>
          </a:prstGeom>
          <a:noFill/>
          <a:ln w="57150" algn="ctr">
            <a:solidFill>
              <a:srgbClr val="00FF00"/>
            </a:solidFill>
            <a:round/>
            <a:headEnd/>
            <a:tailEnd/>
          </a:ln>
        </p:spPr>
      </p:cxnSp>
      <p:cxnSp>
        <p:nvCxnSpPr>
          <p:cNvPr id="148" name="Straight Connector 147"/>
          <p:cNvCxnSpPr>
            <a:cxnSpLocks noChangeShapeType="1"/>
          </p:cNvCxnSpPr>
          <p:nvPr/>
        </p:nvCxnSpPr>
        <p:spPr bwMode="auto">
          <a:xfrm>
            <a:off x="2381250" y="2516188"/>
            <a:ext cx="1204913" cy="73025"/>
          </a:xfrm>
          <a:prstGeom prst="line">
            <a:avLst/>
          </a:prstGeom>
          <a:noFill/>
          <a:ln w="57150" algn="ctr">
            <a:solidFill>
              <a:srgbClr val="00FF00"/>
            </a:solidFill>
            <a:round/>
            <a:headEnd/>
            <a:tailEnd/>
          </a:ln>
        </p:spPr>
      </p:cxnSp>
      <p:cxnSp>
        <p:nvCxnSpPr>
          <p:cNvPr id="149" name="Straight Connector 148"/>
          <p:cNvCxnSpPr>
            <a:cxnSpLocks noChangeShapeType="1"/>
          </p:cNvCxnSpPr>
          <p:nvPr/>
        </p:nvCxnSpPr>
        <p:spPr bwMode="auto">
          <a:xfrm flipV="1">
            <a:off x="1614488" y="5353050"/>
            <a:ext cx="2197100" cy="484188"/>
          </a:xfrm>
          <a:prstGeom prst="line">
            <a:avLst/>
          </a:prstGeom>
          <a:noFill/>
          <a:ln w="57150" algn="ctr">
            <a:solidFill>
              <a:srgbClr val="00FF00"/>
            </a:solidFill>
            <a:round/>
            <a:headEnd/>
            <a:tailEnd/>
          </a:ln>
        </p:spPr>
      </p:cxnSp>
      <p:pic>
        <p:nvPicPr>
          <p:cNvPr id="150" name="Picture 26" descr="xset"/>
          <p:cNvPicPr>
            <a:picLocks noChangeAspect="1" noChangeArrowheads="1"/>
          </p:cNvPicPr>
          <p:nvPr/>
        </p:nvPicPr>
        <p:blipFill>
          <a:blip r:embed="rId10"/>
          <a:srcRect/>
          <a:stretch>
            <a:fillRect/>
          </a:stretch>
        </p:blipFill>
        <p:spPr bwMode="auto">
          <a:xfrm>
            <a:off x="774700" y="6496050"/>
            <a:ext cx="1555750" cy="219075"/>
          </a:xfrm>
          <a:prstGeom prst="rect">
            <a:avLst/>
          </a:prstGeom>
          <a:noFill/>
          <a:ln w="9525">
            <a:noFill/>
            <a:miter lim="800000"/>
            <a:headEnd/>
            <a:tailEnd/>
          </a:ln>
        </p:spPr>
      </p:pic>
      <p:pic>
        <p:nvPicPr>
          <p:cNvPr id="151" name="Picture 12" descr="yset"/>
          <p:cNvPicPr>
            <a:picLocks noChangeAspect="1" noChangeArrowheads="1"/>
          </p:cNvPicPr>
          <p:nvPr/>
        </p:nvPicPr>
        <p:blipFill>
          <a:blip r:embed="rId11"/>
          <a:srcRect/>
          <a:stretch>
            <a:fillRect/>
          </a:stretch>
        </p:blipFill>
        <p:spPr bwMode="auto">
          <a:xfrm>
            <a:off x="2965450" y="6496050"/>
            <a:ext cx="1606550" cy="238125"/>
          </a:xfrm>
          <a:prstGeom prst="rect">
            <a:avLst/>
          </a:prstGeom>
          <a:noFill/>
          <a:ln w="9525">
            <a:noFill/>
            <a:miter lim="800000"/>
            <a:headEnd/>
            <a:tailEnd/>
          </a:ln>
        </p:spPr>
      </p:pic>
      <p:sp>
        <p:nvSpPr>
          <p:cNvPr id="152"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153" name="Slide Number Placeholder 152"/>
          <p:cNvSpPr>
            <a:spLocks noGrp="1"/>
          </p:cNvSpPr>
          <p:nvPr>
            <p:ph type="sldNum" sz="quarter" idx="12"/>
          </p:nvPr>
        </p:nvSpPr>
        <p:spPr/>
        <p:txBody>
          <a:bodyPr/>
          <a:lstStyle/>
          <a:p>
            <a:pPr fontAlgn="base">
              <a:spcBef>
                <a:spcPct val="0"/>
              </a:spcBef>
              <a:spcAft>
                <a:spcPct val="0"/>
              </a:spcAft>
              <a:defRPr/>
            </a:pPr>
            <a:fld id="{83A4DEB3-E5FE-4441-A81E-3B85AEC9112E}" type="slidenum">
              <a:rPr lang="en-US" smtClean="0"/>
              <a:pPr fontAlgn="base">
                <a:spcBef>
                  <a:spcPct val="0"/>
                </a:spcBef>
                <a:spcAft>
                  <a:spcPct val="0"/>
                </a:spcAft>
                <a:defRPr/>
              </a:pPr>
              <a:t>31</a:t>
            </a:fld>
            <a:endParaRPr lang="en-US"/>
          </a:p>
        </p:txBody>
      </p:sp>
    </p:spTree>
    <p:extLst>
      <p:ext uri="{BB962C8B-B14F-4D97-AF65-F5344CB8AC3E}">
        <p14:creationId xmlns:p14="http://schemas.microsoft.com/office/powerpoint/2010/main" val="2260576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608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09"/>
                                        </p:tgtEl>
                                        <p:attrNameLst>
                                          <p:attrName>style.visibility</p:attrName>
                                        </p:attrNameLst>
                                      </p:cBhvr>
                                      <p:to>
                                        <p:strVal val="visible"/>
                                      </p:to>
                                    </p:set>
                                    <p:animEffect transition="in" filter="dissolve">
                                      <p:cBhvr>
                                        <p:cTn id="35" dur="500"/>
                                        <p:tgtEl>
                                          <p:spTgt spid="409"/>
                                        </p:tgtEl>
                                      </p:cBhvr>
                                    </p:animEffect>
                                  </p:childTnLst>
                                </p:cTn>
                              </p:par>
                              <p:par>
                                <p:cTn id="36" presetID="22" presetClass="entr" presetSubtype="4" fill="hold" nodeType="withEffect">
                                  <p:stCondLst>
                                    <p:cond delay="0"/>
                                  </p:stCondLst>
                                  <p:childTnLst>
                                    <p:set>
                                      <p:cBhvr>
                                        <p:cTn id="37" dur="1" fill="hold">
                                          <p:stCondLst>
                                            <p:cond delay="0"/>
                                          </p:stCondLst>
                                        </p:cTn>
                                        <p:tgtEl>
                                          <p:spTgt spid="407"/>
                                        </p:tgtEl>
                                        <p:attrNameLst>
                                          <p:attrName>style.visibility</p:attrName>
                                        </p:attrNameLst>
                                      </p:cBhvr>
                                      <p:to>
                                        <p:strVal val="visible"/>
                                      </p:to>
                                    </p:set>
                                    <p:animEffect transition="in" filter="wipe(down)">
                                      <p:cBhvr>
                                        <p:cTn id="38" dur="500"/>
                                        <p:tgtEl>
                                          <p:spTgt spid="40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11"/>
                                        </p:tgtEl>
                                        <p:attrNameLst>
                                          <p:attrName>style.visibility</p:attrName>
                                        </p:attrNameLst>
                                      </p:cBhvr>
                                      <p:to>
                                        <p:strVal val="visible"/>
                                      </p:to>
                                    </p:set>
                                    <p:animEffect transition="in" filter="dissolve">
                                      <p:cBhvr>
                                        <p:cTn id="47" dur="500"/>
                                        <p:tgtEl>
                                          <p:spTgt spid="411"/>
                                        </p:tgtEl>
                                      </p:cBhvr>
                                    </p:animEffect>
                                  </p:childTnLst>
                                </p:cTn>
                              </p:par>
                              <p:par>
                                <p:cTn id="48" presetID="9" presetClass="entr" presetSubtype="0" fill="hold" nodeType="withEffect">
                                  <p:stCondLst>
                                    <p:cond delay="0"/>
                                  </p:stCondLst>
                                  <p:childTnLst>
                                    <p:set>
                                      <p:cBhvr>
                                        <p:cTn id="49" dur="1" fill="hold">
                                          <p:stCondLst>
                                            <p:cond delay="0"/>
                                          </p:stCondLst>
                                        </p:cTn>
                                        <p:tgtEl>
                                          <p:spTgt spid="413"/>
                                        </p:tgtEl>
                                        <p:attrNameLst>
                                          <p:attrName>style.visibility</p:attrName>
                                        </p:attrNameLst>
                                      </p:cBhvr>
                                      <p:to>
                                        <p:strVal val="visible"/>
                                      </p:to>
                                    </p:set>
                                    <p:animEffect transition="in" filter="dissolve">
                                      <p:cBhvr>
                                        <p:cTn id="50" dur="500"/>
                                        <p:tgtEl>
                                          <p:spTgt spid="413"/>
                                        </p:tgtEl>
                                      </p:cBhvr>
                                    </p:animEffect>
                                  </p:childTnLst>
                                </p:cTn>
                              </p:par>
                              <p:par>
                                <p:cTn id="51" presetID="9" presetClass="entr" presetSubtype="0" fill="hold" nodeType="withEffect">
                                  <p:stCondLst>
                                    <p:cond delay="0"/>
                                  </p:stCondLst>
                                  <p:childTnLst>
                                    <p:set>
                                      <p:cBhvr>
                                        <p:cTn id="52" dur="1" fill="hold">
                                          <p:stCondLst>
                                            <p:cond delay="0"/>
                                          </p:stCondLst>
                                        </p:cTn>
                                        <p:tgtEl>
                                          <p:spTgt spid="416"/>
                                        </p:tgtEl>
                                        <p:attrNameLst>
                                          <p:attrName>style.visibility</p:attrName>
                                        </p:attrNameLst>
                                      </p:cBhvr>
                                      <p:to>
                                        <p:strVal val="visible"/>
                                      </p:to>
                                    </p:set>
                                    <p:animEffect transition="in" filter="dissolve">
                                      <p:cBhvr>
                                        <p:cTn id="53" dur="500"/>
                                        <p:tgtEl>
                                          <p:spTgt spid="416"/>
                                        </p:tgtEl>
                                      </p:cBhvr>
                                    </p:animEffect>
                                  </p:childTnLst>
                                </p:cTn>
                              </p:par>
                              <p:par>
                                <p:cTn id="54" presetID="9" presetClass="entr" presetSubtype="0" fill="hold" nodeType="withEffect">
                                  <p:stCondLst>
                                    <p:cond delay="0"/>
                                  </p:stCondLst>
                                  <p:childTnLst>
                                    <p:set>
                                      <p:cBhvr>
                                        <p:cTn id="55" dur="1" fill="hold">
                                          <p:stCondLst>
                                            <p:cond delay="0"/>
                                          </p:stCondLst>
                                        </p:cTn>
                                        <p:tgtEl>
                                          <p:spTgt spid="418"/>
                                        </p:tgtEl>
                                        <p:attrNameLst>
                                          <p:attrName>style.visibility</p:attrName>
                                        </p:attrNameLst>
                                      </p:cBhvr>
                                      <p:to>
                                        <p:strVal val="visible"/>
                                      </p:to>
                                    </p:set>
                                    <p:animEffect transition="in" filter="dissolve">
                                      <p:cBhvr>
                                        <p:cTn id="56" dur="500"/>
                                        <p:tgtEl>
                                          <p:spTgt spid="41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nodeType="clickEffect">
                                  <p:stCondLst>
                                    <p:cond delay="0"/>
                                  </p:stCondLst>
                                  <p:childTnLst>
                                    <p:set>
                                      <p:cBhvr>
                                        <p:cTn id="64" dur="1" fill="hold">
                                          <p:stCondLst>
                                            <p:cond delay="0"/>
                                          </p:stCondLst>
                                        </p:cTn>
                                        <p:tgtEl>
                                          <p:spTgt spid="148"/>
                                        </p:tgtEl>
                                        <p:attrNameLst>
                                          <p:attrName>style.visibility</p:attrName>
                                        </p:attrNameLst>
                                      </p:cBhvr>
                                      <p:to>
                                        <p:strVal val="visible"/>
                                      </p:to>
                                    </p:set>
                                    <p:animEffect transition="in" filter="box(out)">
                                      <p:cBhvr>
                                        <p:cTn id="65" dur="500"/>
                                        <p:tgtEl>
                                          <p:spTgt spid="148"/>
                                        </p:tgtEl>
                                      </p:cBhvr>
                                    </p:animEffect>
                                  </p:childTnLst>
                                </p:cTn>
                              </p:par>
                              <p:par>
                                <p:cTn id="66" presetID="4" presetClass="entr" presetSubtype="32" fill="hold" nodeType="withEffect">
                                  <p:stCondLst>
                                    <p:cond delay="0"/>
                                  </p:stCondLst>
                                  <p:childTnLst>
                                    <p:set>
                                      <p:cBhvr>
                                        <p:cTn id="67" dur="1" fill="hold">
                                          <p:stCondLst>
                                            <p:cond delay="0"/>
                                          </p:stCondLst>
                                        </p:cTn>
                                        <p:tgtEl>
                                          <p:spTgt spid="149"/>
                                        </p:tgtEl>
                                        <p:attrNameLst>
                                          <p:attrName>style.visibility</p:attrName>
                                        </p:attrNameLst>
                                      </p:cBhvr>
                                      <p:to>
                                        <p:strVal val="visible"/>
                                      </p:to>
                                    </p:set>
                                    <p:animEffect transition="in" filter="box(out)">
                                      <p:cBhvr>
                                        <p:cTn id="68"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3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01675" y="69850"/>
            <a:ext cx="7772400" cy="1143000"/>
          </a:xfrm>
        </p:spPr>
        <p:txBody>
          <a:bodyPr/>
          <a:lstStyle/>
          <a:p>
            <a:r>
              <a:rPr lang="en-US" sz="4000" smtClean="0"/>
              <a:t>Pyramid match: main idea</a:t>
            </a:r>
          </a:p>
        </p:txBody>
      </p:sp>
      <p:pic>
        <p:nvPicPr>
          <p:cNvPr id="55299" name="Picture 22" descr="rd"/>
          <p:cNvPicPr preferRelativeResize="0">
            <a:picLocks noChangeAspect="1" noChangeArrowheads="1"/>
          </p:cNvPicPr>
          <p:nvPr/>
        </p:nvPicPr>
        <p:blipFill>
          <a:blip r:embed="rId3"/>
          <a:srcRect/>
          <a:stretch>
            <a:fillRect/>
          </a:stretch>
        </p:blipFill>
        <p:spPr bwMode="auto">
          <a:xfrm>
            <a:off x="304800" y="1676400"/>
            <a:ext cx="323850" cy="266700"/>
          </a:xfrm>
          <a:prstGeom prst="rect">
            <a:avLst/>
          </a:prstGeom>
          <a:noFill/>
          <a:ln w="9525">
            <a:noFill/>
            <a:miter lim="800000"/>
            <a:headEnd/>
            <a:tailEnd/>
          </a:ln>
        </p:spPr>
      </p:pic>
      <p:grpSp>
        <p:nvGrpSpPr>
          <p:cNvPr id="2" name="Group 190"/>
          <p:cNvGrpSpPr>
            <a:grpSpLocks noChangeAspect="1"/>
          </p:cNvGrpSpPr>
          <p:nvPr/>
        </p:nvGrpSpPr>
        <p:grpSpPr bwMode="auto">
          <a:xfrm>
            <a:off x="300038" y="4743450"/>
            <a:ext cx="2487612" cy="1724025"/>
            <a:chOff x="-758898" y="1273488"/>
            <a:chExt cx="5915106" cy="4098989"/>
          </a:xfrm>
        </p:grpSpPr>
        <p:pic>
          <p:nvPicPr>
            <p:cNvPr id="55375" name="Picture 23" descr="panda1_patches"/>
            <p:cNvPicPr>
              <a:picLocks noChangeAspect="1" noChangeArrowheads="1"/>
            </p:cNvPicPr>
            <p:nvPr/>
          </p:nvPicPr>
          <p:blipFill>
            <a:blip r:embed="rId4"/>
            <a:srcRect/>
            <a:stretch>
              <a:fillRect/>
            </a:stretch>
          </p:blipFill>
          <p:spPr bwMode="auto">
            <a:xfrm>
              <a:off x="409518" y="1274733"/>
              <a:ext cx="3561389" cy="4089456"/>
            </a:xfrm>
            <a:prstGeom prst="rect">
              <a:avLst/>
            </a:prstGeom>
            <a:noFill/>
            <a:ln w="19050">
              <a:noFill/>
              <a:miter lim="800000"/>
              <a:headEnd/>
              <a:tailEnd/>
            </a:ln>
          </p:spPr>
        </p:pic>
        <p:sp>
          <p:nvSpPr>
            <p:cNvPr id="55376" name="Rectangle 192"/>
            <p:cNvSpPr>
              <a:spLocks noChangeArrowheads="1"/>
            </p:cNvSpPr>
            <p:nvPr/>
          </p:nvSpPr>
          <p:spPr bwMode="auto">
            <a:xfrm rot="2403778">
              <a:off x="2748329" y="1658115"/>
              <a:ext cx="332771" cy="35439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7" name="Rectangle 193"/>
            <p:cNvSpPr>
              <a:spLocks noChangeArrowheads="1"/>
            </p:cNvSpPr>
            <p:nvPr/>
          </p:nvSpPr>
          <p:spPr bwMode="auto">
            <a:xfrm rot="4479566">
              <a:off x="2925336" y="2041915"/>
              <a:ext cx="429398" cy="42877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8" name="Rectangle 194"/>
            <p:cNvSpPr>
              <a:spLocks noChangeArrowheads="1"/>
            </p:cNvSpPr>
            <p:nvPr/>
          </p:nvSpPr>
          <p:spPr bwMode="auto">
            <a:xfrm rot="6076419">
              <a:off x="3351119" y="2398793"/>
              <a:ext cx="283942" cy="27485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9" name="Rectangle 195"/>
            <p:cNvSpPr>
              <a:spLocks noChangeArrowheads="1"/>
            </p:cNvSpPr>
            <p:nvPr/>
          </p:nvSpPr>
          <p:spPr bwMode="auto">
            <a:xfrm rot="7967323">
              <a:off x="3408187" y="1920754"/>
              <a:ext cx="279465" cy="2540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0" name="Rectangle 196"/>
            <p:cNvSpPr>
              <a:spLocks noChangeArrowheads="1"/>
            </p:cNvSpPr>
            <p:nvPr/>
          </p:nvSpPr>
          <p:spPr bwMode="auto">
            <a:xfrm rot="6547857">
              <a:off x="3384419" y="1531827"/>
              <a:ext cx="204489" cy="18223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1" name="Rectangle 197"/>
            <p:cNvSpPr>
              <a:spLocks noChangeArrowheads="1"/>
            </p:cNvSpPr>
            <p:nvPr/>
          </p:nvSpPr>
          <p:spPr bwMode="auto">
            <a:xfrm rot="6076419">
              <a:off x="1709285" y="2872434"/>
              <a:ext cx="340502" cy="34635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2" name="Rectangle 198"/>
            <p:cNvSpPr>
              <a:spLocks noChangeArrowheads="1"/>
            </p:cNvSpPr>
            <p:nvPr/>
          </p:nvSpPr>
          <p:spPr bwMode="auto">
            <a:xfrm rot="3812729">
              <a:off x="1276500" y="1399218"/>
              <a:ext cx="383790" cy="379998"/>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3" name="Rectangle 199"/>
            <p:cNvSpPr>
              <a:spLocks noChangeArrowheads="1"/>
            </p:cNvSpPr>
            <p:nvPr/>
          </p:nvSpPr>
          <p:spPr bwMode="auto">
            <a:xfrm rot="3812729">
              <a:off x="1340811" y="1529510"/>
              <a:ext cx="218653" cy="17668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4" name="Rectangle 200"/>
            <p:cNvSpPr>
              <a:spLocks noChangeArrowheads="1"/>
            </p:cNvSpPr>
            <p:nvPr/>
          </p:nvSpPr>
          <p:spPr bwMode="auto">
            <a:xfrm rot="3812729">
              <a:off x="977685" y="1393416"/>
              <a:ext cx="141620" cy="1334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5" name="Rectangle 201"/>
            <p:cNvSpPr>
              <a:spLocks noChangeArrowheads="1"/>
            </p:cNvSpPr>
            <p:nvPr/>
          </p:nvSpPr>
          <p:spPr bwMode="auto">
            <a:xfrm rot="7300187">
              <a:off x="1118560" y="1270438"/>
              <a:ext cx="179029" cy="18513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6" name="Rectangle 202"/>
            <p:cNvSpPr>
              <a:spLocks noChangeArrowheads="1"/>
            </p:cNvSpPr>
            <p:nvPr/>
          </p:nvSpPr>
          <p:spPr bwMode="auto">
            <a:xfrm rot="2090564">
              <a:off x="1395775" y="1933164"/>
              <a:ext cx="191409" cy="1892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7" name="Rectangle 203"/>
            <p:cNvSpPr>
              <a:spLocks noChangeArrowheads="1"/>
            </p:cNvSpPr>
            <p:nvPr/>
          </p:nvSpPr>
          <p:spPr bwMode="auto">
            <a:xfrm rot="-170145">
              <a:off x="819067" y="2634908"/>
              <a:ext cx="312805" cy="32736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8" name="Rectangle 204"/>
            <p:cNvSpPr>
              <a:spLocks noChangeArrowheads="1"/>
            </p:cNvSpPr>
            <p:nvPr/>
          </p:nvSpPr>
          <p:spPr bwMode="auto">
            <a:xfrm rot="368009">
              <a:off x="866549" y="2804242"/>
              <a:ext cx="371516" cy="37320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89" name="Rectangle 205"/>
            <p:cNvSpPr>
              <a:spLocks noChangeArrowheads="1"/>
            </p:cNvSpPr>
            <p:nvPr/>
          </p:nvSpPr>
          <p:spPr bwMode="auto">
            <a:xfrm rot="1313508">
              <a:off x="1752091" y="2953910"/>
              <a:ext cx="162867" cy="1822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0" name="Rectangle 206"/>
            <p:cNvSpPr>
              <a:spLocks noChangeArrowheads="1"/>
            </p:cNvSpPr>
            <p:nvPr/>
          </p:nvSpPr>
          <p:spPr bwMode="auto">
            <a:xfrm rot="850053">
              <a:off x="2378571" y="2761016"/>
              <a:ext cx="236372" cy="20806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1" name="Rectangle 207"/>
            <p:cNvSpPr>
              <a:spLocks noChangeArrowheads="1"/>
            </p:cNvSpPr>
            <p:nvPr/>
          </p:nvSpPr>
          <p:spPr bwMode="auto">
            <a:xfrm rot="850053">
              <a:off x="2256882" y="2938345"/>
              <a:ext cx="226575" cy="21053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2" name="Rectangle 208"/>
            <p:cNvSpPr>
              <a:spLocks noChangeArrowheads="1"/>
            </p:cNvSpPr>
            <p:nvPr/>
          </p:nvSpPr>
          <p:spPr bwMode="auto">
            <a:xfrm rot="-1803540">
              <a:off x="2298828" y="3110113"/>
              <a:ext cx="155329" cy="18785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3" name="Rectangle 209"/>
            <p:cNvSpPr>
              <a:spLocks noChangeArrowheads="1"/>
            </p:cNvSpPr>
            <p:nvPr/>
          </p:nvSpPr>
          <p:spPr bwMode="auto">
            <a:xfrm rot="-3404993">
              <a:off x="888081" y="3123869"/>
              <a:ext cx="151133" cy="17102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4" name="Rectangle 210"/>
            <p:cNvSpPr>
              <a:spLocks noChangeArrowheads="1"/>
            </p:cNvSpPr>
            <p:nvPr/>
          </p:nvSpPr>
          <p:spPr bwMode="auto">
            <a:xfrm rot="-1652809">
              <a:off x="3030606" y="3732460"/>
              <a:ext cx="222913" cy="17861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5" name="Rectangle 211"/>
            <p:cNvSpPr>
              <a:spLocks noChangeArrowheads="1"/>
            </p:cNvSpPr>
            <p:nvPr/>
          </p:nvSpPr>
          <p:spPr bwMode="auto">
            <a:xfrm rot="2176634">
              <a:off x="3405359" y="4553565"/>
              <a:ext cx="153120" cy="17958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6" name="Rectangle 212"/>
            <p:cNvSpPr>
              <a:spLocks noChangeArrowheads="1"/>
            </p:cNvSpPr>
            <p:nvPr/>
          </p:nvSpPr>
          <p:spPr bwMode="auto">
            <a:xfrm rot="3376059">
              <a:off x="3730962" y="4754725"/>
              <a:ext cx="146832" cy="16742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7" name="Rectangle 213"/>
            <p:cNvSpPr>
              <a:spLocks noChangeArrowheads="1"/>
            </p:cNvSpPr>
            <p:nvPr/>
          </p:nvSpPr>
          <p:spPr bwMode="auto">
            <a:xfrm rot="1689288">
              <a:off x="1971662" y="4766091"/>
              <a:ext cx="134758" cy="15500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8" name="Rectangle 214"/>
            <p:cNvSpPr>
              <a:spLocks noChangeArrowheads="1"/>
            </p:cNvSpPr>
            <p:nvPr/>
          </p:nvSpPr>
          <p:spPr bwMode="auto">
            <a:xfrm rot="5608739">
              <a:off x="2333934" y="4897542"/>
              <a:ext cx="407143" cy="38559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99" name="Rectangle 215"/>
            <p:cNvSpPr>
              <a:spLocks noChangeArrowheads="1"/>
            </p:cNvSpPr>
            <p:nvPr/>
          </p:nvSpPr>
          <p:spPr bwMode="auto">
            <a:xfrm rot="6793417">
              <a:off x="2086214" y="4934216"/>
              <a:ext cx="454733" cy="42178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0" name="Rectangle 216"/>
            <p:cNvSpPr>
              <a:spLocks noChangeArrowheads="1"/>
            </p:cNvSpPr>
            <p:nvPr/>
          </p:nvSpPr>
          <p:spPr bwMode="auto">
            <a:xfrm rot="8126368">
              <a:off x="785051" y="5051600"/>
              <a:ext cx="230270" cy="228074"/>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1" name="Rectangle 217"/>
            <p:cNvSpPr>
              <a:spLocks noChangeArrowheads="1"/>
            </p:cNvSpPr>
            <p:nvPr/>
          </p:nvSpPr>
          <p:spPr bwMode="auto">
            <a:xfrm rot="8879187">
              <a:off x="1651945" y="3732547"/>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2" name="Rectangle 218"/>
            <p:cNvSpPr>
              <a:spLocks noChangeArrowheads="1"/>
            </p:cNvSpPr>
            <p:nvPr/>
          </p:nvSpPr>
          <p:spPr bwMode="auto">
            <a:xfrm rot="5057823">
              <a:off x="2131361" y="3833433"/>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3" name="Rectangle 219"/>
            <p:cNvSpPr>
              <a:spLocks noChangeArrowheads="1"/>
            </p:cNvSpPr>
            <p:nvPr/>
          </p:nvSpPr>
          <p:spPr bwMode="auto">
            <a:xfrm rot="5057823">
              <a:off x="1972836" y="3979484"/>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4" name="Rectangle 220"/>
            <p:cNvSpPr>
              <a:spLocks noChangeArrowheads="1"/>
            </p:cNvSpPr>
            <p:nvPr/>
          </p:nvSpPr>
          <p:spPr bwMode="auto">
            <a:xfrm rot="2884398">
              <a:off x="2001284" y="3894557"/>
              <a:ext cx="429419" cy="432267"/>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5" name="Rectangle 221"/>
            <p:cNvSpPr>
              <a:spLocks noChangeArrowheads="1"/>
            </p:cNvSpPr>
            <p:nvPr/>
          </p:nvSpPr>
          <p:spPr bwMode="auto">
            <a:xfrm rot="900791">
              <a:off x="230583" y="3672046"/>
              <a:ext cx="435006" cy="36726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6" name="Rectangle 222"/>
            <p:cNvSpPr>
              <a:spLocks noChangeArrowheads="1"/>
            </p:cNvSpPr>
            <p:nvPr/>
          </p:nvSpPr>
          <p:spPr bwMode="auto">
            <a:xfrm rot="508543">
              <a:off x="249100" y="3493634"/>
              <a:ext cx="401763" cy="272375"/>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7" name="Rectangle 223"/>
            <p:cNvSpPr>
              <a:spLocks noChangeArrowheads="1"/>
            </p:cNvSpPr>
            <p:nvPr/>
          </p:nvSpPr>
          <p:spPr bwMode="auto">
            <a:xfrm rot="2425690">
              <a:off x="1685954" y="3893578"/>
              <a:ext cx="385646" cy="36702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8" name="Rectangle 224"/>
            <p:cNvSpPr>
              <a:spLocks noChangeArrowheads="1"/>
            </p:cNvSpPr>
            <p:nvPr/>
          </p:nvSpPr>
          <p:spPr bwMode="auto">
            <a:xfrm rot="1740742">
              <a:off x="3628479" y="3923526"/>
              <a:ext cx="246820" cy="2266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09" name="Rectangle 225"/>
            <p:cNvSpPr>
              <a:spLocks noChangeArrowheads="1"/>
            </p:cNvSpPr>
            <p:nvPr/>
          </p:nvSpPr>
          <p:spPr bwMode="auto">
            <a:xfrm rot="-1135016">
              <a:off x="3506054" y="3799961"/>
              <a:ext cx="196704" cy="21440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0" name="Rectangle 226"/>
            <p:cNvSpPr>
              <a:spLocks noChangeArrowheads="1"/>
            </p:cNvSpPr>
            <p:nvPr/>
          </p:nvSpPr>
          <p:spPr bwMode="auto">
            <a:xfrm rot="1124235">
              <a:off x="3257044" y="3568740"/>
              <a:ext cx="220240" cy="19519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1" name="Rectangle 227"/>
            <p:cNvSpPr>
              <a:spLocks noChangeArrowheads="1"/>
            </p:cNvSpPr>
            <p:nvPr/>
          </p:nvSpPr>
          <p:spPr bwMode="auto">
            <a:xfrm rot="4174381">
              <a:off x="623865" y="3992638"/>
              <a:ext cx="161159" cy="16773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2" name="Rectangle 228"/>
            <p:cNvSpPr>
              <a:spLocks noChangeArrowheads="1"/>
            </p:cNvSpPr>
            <p:nvPr/>
          </p:nvSpPr>
          <p:spPr bwMode="auto">
            <a:xfrm rot="2422202">
              <a:off x="1515836" y="3841261"/>
              <a:ext cx="152158" cy="222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3" name="Rectangle 229"/>
            <p:cNvSpPr>
              <a:spLocks noChangeArrowheads="1"/>
            </p:cNvSpPr>
            <p:nvPr/>
          </p:nvSpPr>
          <p:spPr bwMode="auto">
            <a:xfrm rot="2422202">
              <a:off x="1413879" y="4004297"/>
              <a:ext cx="161421" cy="15801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4" name="Rectangle 230"/>
            <p:cNvSpPr>
              <a:spLocks noChangeArrowheads="1"/>
            </p:cNvSpPr>
            <p:nvPr/>
          </p:nvSpPr>
          <p:spPr bwMode="auto">
            <a:xfrm rot="2422202">
              <a:off x="1361960" y="4257991"/>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5" name="Rectangle 231"/>
            <p:cNvSpPr>
              <a:spLocks noChangeArrowheads="1"/>
            </p:cNvSpPr>
            <p:nvPr/>
          </p:nvSpPr>
          <p:spPr bwMode="auto">
            <a:xfrm rot="2422202">
              <a:off x="1266375" y="4367530"/>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6" name="Rectangle 232"/>
            <p:cNvSpPr>
              <a:spLocks noChangeArrowheads="1"/>
            </p:cNvSpPr>
            <p:nvPr/>
          </p:nvSpPr>
          <p:spPr bwMode="auto">
            <a:xfrm rot="1748824">
              <a:off x="415557" y="3898635"/>
              <a:ext cx="161766" cy="19720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7" name="Rectangle 233"/>
            <p:cNvSpPr>
              <a:spLocks noChangeArrowheads="1"/>
            </p:cNvSpPr>
            <p:nvPr/>
          </p:nvSpPr>
          <p:spPr bwMode="auto">
            <a:xfrm rot="1452515">
              <a:off x="1962839" y="3695226"/>
              <a:ext cx="194426" cy="13814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8" name="Rectangle 234"/>
            <p:cNvSpPr>
              <a:spLocks noChangeArrowheads="1"/>
            </p:cNvSpPr>
            <p:nvPr/>
          </p:nvSpPr>
          <p:spPr bwMode="auto">
            <a:xfrm rot="-735569">
              <a:off x="316533" y="3001994"/>
              <a:ext cx="219613" cy="17951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19" name="Rectangle 235"/>
            <p:cNvSpPr>
              <a:spLocks noChangeArrowheads="1"/>
            </p:cNvSpPr>
            <p:nvPr/>
          </p:nvSpPr>
          <p:spPr bwMode="auto">
            <a:xfrm rot="2090564">
              <a:off x="1426879" y="2002910"/>
              <a:ext cx="147433" cy="156566"/>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0" name="Rectangle 236"/>
            <p:cNvSpPr>
              <a:spLocks noChangeArrowheads="1"/>
            </p:cNvSpPr>
            <p:nvPr/>
          </p:nvSpPr>
          <p:spPr bwMode="auto">
            <a:xfrm rot="2090564">
              <a:off x="2878773" y="3784809"/>
              <a:ext cx="135410" cy="128182"/>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1" name="Rectangle 237"/>
            <p:cNvSpPr>
              <a:spLocks noChangeArrowheads="1"/>
            </p:cNvSpPr>
            <p:nvPr/>
          </p:nvSpPr>
          <p:spPr bwMode="auto">
            <a:xfrm rot="2090564">
              <a:off x="1772952" y="3788081"/>
              <a:ext cx="156271" cy="158150"/>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2" name="Rectangle 238"/>
            <p:cNvSpPr>
              <a:spLocks noChangeArrowheads="1"/>
            </p:cNvSpPr>
            <p:nvPr/>
          </p:nvSpPr>
          <p:spPr bwMode="auto">
            <a:xfrm rot="889161" flipV="1">
              <a:off x="3829101" y="4059040"/>
              <a:ext cx="456210" cy="302499"/>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3" name="Rectangle 239"/>
            <p:cNvSpPr>
              <a:spLocks noChangeArrowheads="1"/>
            </p:cNvSpPr>
            <p:nvPr/>
          </p:nvSpPr>
          <p:spPr bwMode="auto">
            <a:xfrm rot="-318622">
              <a:off x="3239418" y="3659663"/>
              <a:ext cx="194443" cy="143773"/>
            </a:xfrm>
            <a:prstGeom prst="rect">
              <a:avLst/>
            </a:prstGeom>
            <a:noFill/>
            <a:ln w="19050" algn="ctr">
              <a:solidFill>
                <a:srgbClr val="3333FF"/>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4" name="Rectangle 240"/>
            <p:cNvSpPr>
              <a:spLocks noChangeArrowheads="1"/>
            </p:cNvSpPr>
            <p:nvPr/>
          </p:nvSpPr>
          <p:spPr bwMode="auto">
            <a:xfrm>
              <a:off x="3987792" y="361156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425" name="Rectangle 241"/>
            <p:cNvSpPr>
              <a:spLocks noChangeArrowheads="1"/>
            </p:cNvSpPr>
            <p:nvPr/>
          </p:nvSpPr>
          <p:spPr bwMode="auto">
            <a:xfrm>
              <a:off x="-758898" y="288130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3" name="Group 242"/>
          <p:cNvGrpSpPr>
            <a:grpSpLocks noChangeAspect="1"/>
          </p:cNvGrpSpPr>
          <p:nvPr/>
        </p:nvGrpSpPr>
        <p:grpSpPr bwMode="auto">
          <a:xfrm>
            <a:off x="2782888" y="4670425"/>
            <a:ext cx="1930400" cy="1898650"/>
            <a:chOff x="4498974" y="1055655"/>
            <a:chExt cx="4527612" cy="4454586"/>
          </a:xfrm>
        </p:grpSpPr>
        <p:pic>
          <p:nvPicPr>
            <p:cNvPr id="55346" name="Picture 24" descr="panda_patches"/>
            <p:cNvPicPr>
              <a:picLocks noChangeAspect="1" noChangeArrowheads="1"/>
            </p:cNvPicPr>
            <p:nvPr/>
          </p:nvPicPr>
          <p:blipFill>
            <a:blip r:embed="rId5"/>
            <a:srcRect/>
            <a:stretch>
              <a:fillRect/>
            </a:stretch>
          </p:blipFill>
          <p:spPr bwMode="auto">
            <a:xfrm>
              <a:off x="4498974" y="1274733"/>
              <a:ext cx="4527612" cy="3976633"/>
            </a:xfrm>
            <a:prstGeom prst="rect">
              <a:avLst/>
            </a:prstGeom>
            <a:noFill/>
            <a:ln w="9525">
              <a:noFill/>
              <a:miter lim="800000"/>
              <a:headEnd/>
              <a:tailEnd/>
            </a:ln>
          </p:spPr>
        </p:pic>
        <p:sp>
          <p:nvSpPr>
            <p:cNvPr id="55347" name="Rectangle 244"/>
            <p:cNvSpPr>
              <a:spLocks noChangeArrowheads="1"/>
            </p:cNvSpPr>
            <p:nvPr/>
          </p:nvSpPr>
          <p:spPr bwMode="auto">
            <a:xfrm rot="5141941">
              <a:off x="5564298" y="1498838"/>
              <a:ext cx="328619" cy="3651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48" name="Rectangle 245"/>
            <p:cNvSpPr>
              <a:spLocks noChangeArrowheads="1"/>
            </p:cNvSpPr>
            <p:nvPr/>
          </p:nvSpPr>
          <p:spPr bwMode="auto">
            <a:xfrm rot="5803388">
              <a:off x="6169716" y="1424606"/>
              <a:ext cx="528894" cy="5035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49" name="Rectangle 246"/>
            <p:cNvSpPr>
              <a:spLocks noChangeArrowheads="1"/>
            </p:cNvSpPr>
            <p:nvPr/>
          </p:nvSpPr>
          <p:spPr bwMode="auto">
            <a:xfrm rot="4500892">
              <a:off x="6116497" y="1782994"/>
              <a:ext cx="428642" cy="4299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0" name="Rectangle 247"/>
            <p:cNvSpPr>
              <a:spLocks noChangeArrowheads="1"/>
            </p:cNvSpPr>
            <p:nvPr/>
          </p:nvSpPr>
          <p:spPr bwMode="auto">
            <a:xfrm rot="3780541">
              <a:off x="6668110" y="1951353"/>
              <a:ext cx="605003" cy="59952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1" name="Rectangle 248"/>
            <p:cNvSpPr>
              <a:spLocks noChangeArrowheads="1"/>
            </p:cNvSpPr>
            <p:nvPr/>
          </p:nvSpPr>
          <p:spPr bwMode="auto">
            <a:xfrm rot="4166865">
              <a:off x="7665747" y="1945368"/>
              <a:ext cx="403198"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2" name="Rectangle 249"/>
            <p:cNvSpPr>
              <a:spLocks noChangeArrowheads="1"/>
            </p:cNvSpPr>
            <p:nvPr/>
          </p:nvSpPr>
          <p:spPr bwMode="auto">
            <a:xfrm rot="260839">
              <a:off x="7765020" y="2787234"/>
              <a:ext cx="425133"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3" name="Rectangle 250"/>
            <p:cNvSpPr>
              <a:spLocks noChangeArrowheads="1"/>
            </p:cNvSpPr>
            <p:nvPr/>
          </p:nvSpPr>
          <p:spPr bwMode="auto">
            <a:xfrm rot="260839">
              <a:off x="5904184" y="1218739"/>
              <a:ext cx="456006" cy="48473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4" name="Rectangle 251"/>
            <p:cNvSpPr>
              <a:spLocks noChangeArrowheads="1"/>
            </p:cNvSpPr>
            <p:nvPr/>
          </p:nvSpPr>
          <p:spPr bwMode="auto">
            <a:xfrm rot="734976">
              <a:off x="4653733" y="2427960"/>
              <a:ext cx="603308" cy="5415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5" name="Rectangle 252"/>
            <p:cNvSpPr>
              <a:spLocks noChangeArrowheads="1"/>
            </p:cNvSpPr>
            <p:nvPr/>
          </p:nvSpPr>
          <p:spPr bwMode="auto">
            <a:xfrm rot="-293446">
              <a:off x="4540474" y="1960543"/>
              <a:ext cx="700675" cy="70962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6" name="Rectangle 253"/>
            <p:cNvSpPr>
              <a:spLocks noChangeArrowheads="1"/>
            </p:cNvSpPr>
            <p:nvPr/>
          </p:nvSpPr>
          <p:spPr bwMode="auto">
            <a:xfrm rot="-1020721">
              <a:off x="4571935" y="2173518"/>
              <a:ext cx="467500" cy="429722"/>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7" name="Rectangle 254"/>
            <p:cNvSpPr>
              <a:spLocks noChangeArrowheads="1"/>
            </p:cNvSpPr>
            <p:nvPr/>
          </p:nvSpPr>
          <p:spPr bwMode="auto">
            <a:xfrm rot="-1020721">
              <a:off x="5020329" y="3118286"/>
              <a:ext cx="426697" cy="365837"/>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8" name="Rectangle 255"/>
            <p:cNvSpPr>
              <a:spLocks noChangeArrowheads="1"/>
            </p:cNvSpPr>
            <p:nvPr/>
          </p:nvSpPr>
          <p:spPr bwMode="auto">
            <a:xfrm rot="-3547688">
              <a:off x="5092492" y="3094034"/>
              <a:ext cx="677210" cy="61997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59" name="Rectangle 256"/>
            <p:cNvSpPr>
              <a:spLocks noChangeArrowheads="1"/>
            </p:cNvSpPr>
            <p:nvPr/>
          </p:nvSpPr>
          <p:spPr bwMode="auto">
            <a:xfrm rot="-3547688">
              <a:off x="5244706" y="3115236"/>
              <a:ext cx="332102" cy="3711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0" name="Rectangle 257"/>
            <p:cNvSpPr>
              <a:spLocks noChangeArrowheads="1"/>
            </p:cNvSpPr>
            <p:nvPr/>
          </p:nvSpPr>
          <p:spPr bwMode="auto">
            <a:xfrm rot="-5857429">
              <a:off x="5896326" y="2683175"/>
              <a:ext cx="379210" cy="38504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1" name="Rectangle 258"/>
            <p:cNvSpPr>
              <a:spLocks noChangeArrowheads="1"/>
            </p:cNvSpPr>
            <p:nvPr/>
          </p:nvSpPr>
          <p:spPr bwMode="auto">
            <a:xfrm rot="-4247964">
              <a:off x="6222825" y="2656946"/>
              <a:ext cx="255286" cy="26615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2" name="Rectangle 259"/>
            <p:cNvSpPr>
              <a:spLocks noChangeArrowheads="1"/>
            </p:cNvSpPr>
            <p:nvPr/>
          </p:nvSpPr>
          <p:spPr bwMode="auto">
            <a:xfrm rot="-6536316">
              <a:off x="6746578" y="2633664"/>
              <a:ext cx="493721" cy="51559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3" name="Rectangle 260"/>
            <p:cNvSpPr>
              <a:spLocks noChangeArrowheads="1"/>
            </p:cNvSpPr>
            <p:nvPr/>
          </p:nvSpPr>
          <p:spPr bwMode="auto">
            <a:xfrm rot="-7636424">
              <a:off x="6354671" y="2916861"/>
              <a:ext cx="435538" cy="422224"/>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4" name="Rectangle 261"/>
            <p:cNvSpPr>
              <a:spLocks noChangeArrowheads="1"/>
            </p:cNvSpPr>
            <p:nvPr/>
          </p:nvSpPr>
          <p:spPr bwMode="auto">
            <a:xfrm rot="-9682559">
              <a:off x="6770956" y="3150746"/>
              <a:ext cx="384028" cy="33524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5" name="Rectangle 262"/>
            <p:cNvSpPr>
              <a:spLocks noChangeArrowheads="1"/>
            </p:cNvSpPr>
            <p:nvPr/>
          </p:nvSpPr>
          <p:spPr bwMode="auto">
            <a:xfrm rot="9367836">
              <a:off x="6371895" y="4009441"/>
              <a:ext cx="655241" cy="62668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6" name="Rectangle 263"/>
            <p:cNvSpPr>
              <a:spLocks noChangeArrowheads="1"/>
            </p:cNvSpPr>
            <p:nvPr/>
          </p:nvSpPr>
          <p:spPr bwMode="auto">
            <a:xfrm rot="8712282">
              <a:off x="5860412" y="3564208"/>
              <a:ext cx="417241" cy="423329"/>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7" name="Rectangle 264"/>
            <p:cNvSpPr>
              <a:spLocks noChangeArrowheads="1"/>
            </p:cNvSpPr>
            <p:nvPr/>
          </p:nvSpPr>
          <p:spPr bwMode="auto">
            <a:xfrm rot="9754339">
              <a:off x="6185929" y="3475213"/>
              <a:ext cx="419887" cy="374165"/>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8" name="Rectangle 265"/>
            <p:cNvSpPr>
              <a:spLocks noChangeArrowheads="1"/>
            </p:cNvSpPr>
            <p:nvPr/>
          </p:nvSpPr>
          <p:spPr bwMode="auto">
            <a:xfrm rot="7814351">
              <a:off x="4603388" y="4136953"/>
              <a:ext cx="838413" cy="856401"/>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69" name="Rectangle 266"/>
            <p:cNvSpPr>
              <a:spLocks noChangeArrowheads="1"/>
            </p:cNvSpPr>
            <p:nvPr/>
          </p:nvSpPr>
          <p:spPr bwMode="auto">
            <a:xfrm rot="5400000">
              <a:off x="5064925" y="4579160"/>
              <a:ext cx="547695" cy="73026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0" name="Rectangle 267"/>
            <p:cNvSpPr>
              <a:spLocks noChangeArrowheads="1"/>
            </p:cNvSpPr>
            <p:nvPr/>
          </p:nvSpPr>
          <p:spPr bwMode="auto">
            <a:xfrm rot="7590695">
              <a:off x="8047458" y="4761686"/>
              <a:ext cx="535775" cy="569410"/>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1" name="Rectangle 268"/>
            <p:cNvSpPr>
              <a:spLocks noChangeArrowheads="1"/>
            </p:cNvSpPr>
            <p:nvPr/>
          </p:nvSpPr>
          <p:spPr bwMode="auto">
            <a:xfrm rot="6131475">
              <a:off x="8090073" y="4213976"/>
              <a:ext cx="497341" cy="511248"/>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2" name="Rectangle 269"/>
            <p:cNvSpPr>
              <a:spLocks noChangeArrowheads="1"/>
            </p:cNvSpPr>
            <p:nvPr/>
          </p:nvSpPr>
          <p:spPr bwMode="auto">
            <a:xfrm rot="6400600">
              <a:off x="8135849" y="4489137"/>
              <a:ext cx="449813" cy="457626"/>
            </a:xfrm>
            <a:prstGeom prst="rect">
              <a:avLst/>
            </a:prstGeom>
            <a:noFill/>
            <a:ln w="28575" algn="ctr">
              <a:solidFill>
                <a:srgbClr val="FF0000"/>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3" name="Rectangle 270"/>
            <p:cNvSpPr>
              <a:spLocks noChangeArrowheads="1"/>
            </p:cNvSpPr>
            <p:nvPr/>
          </p:nvSpPr>
          <p:spPr bwMode="auto">
            <a:xfrm>
              <a:off x="7675605" y="5254650"/>
              <a:ext cx="1168416" cy="255591"/>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74" name="Rectangle 271"/>
            <p:cNvSpPr>
              <a:spLocks noChangeArrowheads="1"/>
            </p:cNvSpPr>
            <p:nvPr/>
          </p:nvSpPr>
          <p:spPr bwMode="auto">
            <a:xfrm>
              <a:off x="5375286" y="1055655"/>
              <a:ext cx="1168416" cy="219078"/>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4" name="Group 341"/>
          <p:cNvGrpSpPr>
            <a:grpSpLocks/>
          </p:cNvGrpSpPr>
          <p:nvPr/>
        </p:nvGrpSpPr>
        <p:grpSpPr bwMode="auto">
          <a:xfrm>
            <a:off x="993775" y="1165225"/>
            <a:ext cx="3051175" cy="2760663"/>
            <a:chOff x="2855590" y="1201707"/>
            <a:chExt cx="3051026" cy="2760644"/>
          </a:xfrm>
        </p:grpSpPr>
        <p:pic>
          <p:nvPicPr>
            <p:cNvPr id="55341" name="Picture 133" descr="pandapatch2.jpg"/>
            <p:cNvPicPr>
              <a:picLocks noChangeAspect="1"/>
            </p:cNvPicPr>
            <p:nvPr/>
          </p:nvPicPr>
          <p:blipFill>
            <a:blip r:embed="rId6"/>
            <a:srcRect l="78825" t="58859" r="9622" b="28198"/>
            <a:stretch>
              <a:fillRect/>
            </a:stretch>
          </p:blipFill>
          <p:spPr bwMode="auto">
            <a:xfrm>
              <a:off x="5377485" y="3462046"/>
              <a:ext cx="529131" cy="500305"/>
            </a:xfrm>
            <a:prstGeom prst="rect">
              <a:avLst/>
            </a:prstGeom>
            <a:noFill/>
            <a:ln w="28575">
              <a:solidFill>
                <a:srgbClr val="3333FF"/>
              </a:solidFill>
              <a:miter lim="800000"/>
              <a:headEnd/>
              <a:tailEnd/>
            </a:ln>
          </p:spPr>
        </p:pic>
        <p:grpSp>
          <p:nvGrpSpPr>
            <p:cNvPr id="5" name="Group 41"/>
            <p:cNvGrpSpPr>
              <a:grpSpLocks/>
            </p:cNvGrpSpPr>
            <p:nvPr/>
          </p:nvGrpSpPr>
          <p:grpSpPr bwMode="auto">
            <a:xfrm>
              <a:off x="2855590" y="1201707"/>
              <a:ext cx="1497332" cy="1547516"/>
              <a:chOff x="-519707" y="690680"/>
              <a:chExt cx="2394424" cy="2474714"/>
            </a:xfrm>
          </p:grpSpPr>
          <p:pic>
            <p:nvPicPr>
              <p:cNvPr id="55344" name="Picture 126" descr="pandapatch4.jpg"/>
              <p:cNvPicPr>
                <a:picLocks noChangeAspect="1"/>
              </p:cNvPicPr>
              <p:nvPr/>
            </p:nvPicPr>
            <p:blipFill>
              <a:blip r:embed="rId7"/>
              <a:srcRect l="29974" t="23907" r="59059" b="62508"/>
              <a:stretch>
                <a:fillRect/>
              </a:stretch>
            </p:blipFill>
            <p:spPr bwMode="auto">
              <a:xfrm>
                <a:off x="1071431" y="2325596"/>
                <a:ext cx="803286" cy="839798"/>
              </a:xfrm>
              <a:prstGeom prst="rect">
                <a:avLst/>
              </a:prstGeom>
              <a:noFill/>
              <a:ln w="28575">
                <a:solidFill>
                  <a:srgbClr val="3333FF"/>
                </a:solidFill>
                <a:miter lim="800000"/>
                <a:headEnd/>
                <a:tailEnd/>
              </a:ln>
            </p:spPr>
          </p:pic>
          <p:pic>
            <p:nvPicPr>
              <p:cNvPr id="55345" name="Picture 124" descr="pandapatch4.jpg"/>
              <p:cNvPicPr>
                <a:picLocks noChangeAspect="1"/>
              </p:cNvPicPr>
              <p:nvPr/>
            </p:nvPicPr>
            <p:blipFill>
              <a:blip r:embed="rId7"/>
              <a:srcRect l="28976" t="6882" r="59059" b="79636"/>
              <a:stretch>
                <a:fillRect/>
              </a:stretch>
            </p:blipFill>
            <p:spPr bwMode="auto">
              <a:xfrm>
                <a:off x="-519707" y="690680"/>
                <a:ext cx="876312" cy="833451"/>
              </a:xfrm>
              <a:prstGeom prst="rect">
                <a:avLst/>
              </a:prstGeom>
              <a:noFill/>
              <a:ln w="28575">
                <a:solidFill>
                  <a:srgbClr val="3333FF"/>
                </a:solidFill>
                <a:miter lim="800000"/>
                <a:headEnd/>
                <a:tailEnd/>
              </a:ln>
            </p:spPr>
          </p:pic>
        </p:grpSp>
        <p:pic>
          <p:nvPicPr>
            <p:cNvPr id="55343" name="Picture 8" descr="C:\Documents and Settings\grauman\Desktop\slides\panda_ex\pandapatch5.jpg"/>
            <p:cNvPicPr>
              <a:picLocks noChangeAspect="1" noChangeArrowheads="1"/>
            </p:cNvPicPr>
            <p:nvPr/>
          </p:nvPicPr>
          <p:blipFill>
            <a:blip r:embed="rId8"/>
            <a:srcRect l="29713" t="6779" r="58823" b="79045"/>
            <a:stretch>
              <a:fillRect/>
            </a:stretch>
          </p:blipFill>
          <p:spPr bwMode="auto">
            <a:xfrm>
              <a:off x="3180591" y="3325054"/>
              <a:ext cx="525162" cy="547985"/>
            </a:xfrm>
            <a:prstGeom prst="rect">
              <a:avLst/>
            </a:prstGeom>
            <a:noFill/>
            <a:ln w="38100">
              <a:solidFill>
                <a:srgbClr val="3333FF"/>
              </a:solidFill>
              <a:miter lim="800000"/>
              <a:headEnd/>
              <a:tailEnd/>
            </a:ln>
          </p:spPr>
        </p:pic>
      </p:grpSp>
      <p:grpSp>
        <p:nvGrpSpPr>
          <p:cNvPr id="6" name="Group 373"/>
          <p:cNvGrpSpPr>
            <a:grpSpLocks/>
          </p:cNvGrpSpPr>
          <p:nvPr/>
        </p:nvGrpSpPr>
        <p:grpSpPr bwMode="auto">
          <a:xfrm>
            <a:off x="1249363" y="1530350"/>
            <a:ext cx="2992437" cy="2811463"/>
            <a:chOff x="3074668" y="1530324"/>
            <a:chExt cx="2992737" cy="2811497"/>
          </a:xfrm>
        </p:grpSpPr>
        <p:grpSp>
          <p:nvGrpSpPr>
            <p:cNvPr id="7" name="Group 25"/>
            <p:cNvGrpSpPr>
              <a:grpSpLocks/>
            </p:cNvGrpSpPr>
            <p:nvPr/>
          </p:nvGrpSpPr>
          <p:grpSpPr bwMode="auto">
            <a:xfrm>
              <a:off x="5103490" y="1886592"/>
              <a:ext cx="963915" cy="956959"/>
              <a:chOff x="3476610" y="1639863"/>
              <a:chExt cx="1541421" cy="1530324"/>
            </a:xfrm>
          </p:grpSpPr>
          <p:pic>
            <p:nvPicPr>
              <p:cNvPr id="55339" name="Picture 135" descr="pandapatch1.jpg"/>
              <p:cNvPicPr>
                <a:picLocks noChangeAspect="1"/>
              </p:cNvPicPr>
              <p:nvPr/>
            </p:nvPicPr>
            <p:blipFill>
              <a:blip r:embed="rId9"/>
              <a:srcRect l="12613" t="6291" r="74513" b="79585"/>
              <a:stretch>
                <a:fillRect/>
              </a:stretch>
            </p:blipFill>
            <p:spPr bwMode="auto">
              <a:xfrm>
                <a:off x="3476610" y="2297097"/>
                <a:ext cx="942990" cy="873090"/>
              </a:xfrm>
              <a:prstGeom prst="rect">
                <a:avLst/>
              </a:prstGeom>
              <a:noFill/>
              <a:ln w="28575">
                <a:solidFill>
                  <a:srgbClr val="FF0000"/>
                </a:solidFill>
                <a:miter lim="800000"/>
                <a:headEnd/>
                <a:tailEnd/>
              </a:ln>
            </p:spPr>
          </p:pic>
          <p:pic>
            <p:nvPicPr>
              <p:cNvPr id="55340" name="Picture 136" descr="pandapatch1.jpg"/>
              <p:cNvPicPr>
                <a:picLocks noChangeAspect="1"/>
              </p:cNvPicPr>
              <p:nvPr/>
            </p:nvPicPr>
            <p:blipFill>
              <a:blip r:embed="rId9"/>
              <a:srcRect l="13416" t="58115" r="74513" b="27710"/>
              <a:stretch>
                <a:fillRect/>
              </a:stretch>
            </p:blipFill>
            <p:spPr bwMode="auto">
              <a:xfrm>
                <a:off x="4133844" y="1639863"/>
                <a:ext cx="884187" cy="876312"/>
              </a:xfrm>
              <a:prstGeom prst="rect">
                <a:avLst/>
              </a:prstGeom>
              <a:noFill/>
              <a:ln w="28575">
                <a:solidFill>
                  <a:srgbClr val="FF0000"/>
                </a:solidFill>
                <a:miter lim="800000"/>
                <a:headEnd/>
                <a:tailEnd/>
              </a:ln>
            </p:spPr>
          </p:pic>
        </p:grpSp>
        <p:pic>
          <p:nvPicPr>
            <p:cNvPr id="55336" name="Picture 134" descr="pandapatch2.jpg"/>
            <p:cNvPicPr>
              <a:picLocks noChangeAspect="1"/>
            </p:cNvPicPr>
            <p:nvPr/>
          </p:nvPicPr>
          <p:blipFill>
            <a:blip r:embed="rId6"/>
            <a:srcRect l="61964" t="59451" r="26572" b="28198"/>
            <a:stretch>
              <a:fillRect/>
            </a:stretch>
          </p:blipFill>
          <p:spPr bwMode="auto">
            <a:xfrm>
              <a:off x="4498971" y="3864349"/>
              <a:ext cx="525161" cy="477472"/>
            </a:xfrm>
            <a:prstGeom prst="rect">
              <a:avLst/>
            </a:prstGeom>
            <a:noFill/>
            <a:ln w="28575">
              <a:solidFill>
                <a:srgbClr val="FF0000"/>
              </a:solidFill>
              <a:miter lim="800000"/>
              <a:headEnd/>
              <a:tailEnd/>
            </a:ln>
          </p:spPr>
        </p:pic>
        <p:pic>
          <p:nvPicPr>
            <p:cNvPr id="55337" name="Picture 127" descr="pandapatch4.jpg"/>
            <p:cNvPicPr>
              <a:picLocks noChangeAspect="1"/>
            </p:cNvPicPr>
            <p:nvPr/>
          </p:nvPicPr>
          <p:blipFill>
            <a:blip r:embed="rId7"/>
            <a:srcRect l="61964" t="6882" r="25574" b="79636"/>
            <a:stretch>
              <a:fillRect/>
            </a:stretch>
          </p:blipFill>
          <p:spPr bwMode="auto">
            <a:xfrm>
              <a:off x="3074668" y="1530324"/>
              <a:ext cx="570827" cy="521183"/>
            </a:xfrm>
            <a:prstGeom prst="rect">
              <a:avLst/>
            </a:prstGeom>
            <a:noFill/>
            <a:ln w="28575">
              <a:solidFill>
                <a:srgbClr val="FF0000"/>
              </a:solidFill>
              <a:miter lim="800000"/>
              <a:headEnd/>
              <a:tailEnd/>
            </a:ln>
          </p:spPr>
        </p:pic>
        <p:pic>
          <p:nvPicPr>
            <p:cNvPr id="55338" name="Picture 8" descr="C:\Documents and Settings\grauman\Desktop\slides\panda_ex\pandapatch5.jpg"/>
            <p:cNvPicPr>
              <a:picLocks noChangeAspect="1" noChangeArrowheads="1"/>
            </p:cNvPicPr>
            <p:nvPr/>
          </p:nvPicPr>
          <p:blipFill>
            <a:blip r:embed="rId8"/>
            <a:srcRect l="45752" t="6779" r="42284" b="79045"/>
            <a:stretch>
              <a:fillRect/>
            </a:stretch>
          </p:blipFill>
          <p:spPr bwMode="auto">
            <a:xfrm>
              <a:off x="4167341" y="3302221"/>
              <a:ext cx="547995" cy="547985"/>
            </a:xfrm>
            <a:prstGeom prst="rect">
              <a:avLst/>
            </a:prstGeom>
            <a:noFill/>
            <a:ln w="28575">
              <a:solidFill>
                <a:srgbClr val="FF0000"/>
              </a:solidFill>
              <a:miter lim="800000"/>
              <a:headEnd/>
              <a:tailEnd/>
            </a:ln>
          </p:spPr>
        </p:pic>
      </p:grpSp>
      <p:grpSp>
        <p:nvGrpSpPr>
          <p:cNvPr id="8" name="Group 272"/>
          <p:cNvGrpSpPr/>
          <p:nvPr/>
        </p:nvGrpSpPr>
        <p:grpSpPr>
          <a:xfrm>
            <a:off x="1139730" y="1238220"/>
            <a:ext cx="3228474" cy="3228722"/>
            <a:chOff x="6236223" y="1165196"/>
            <a:chExt cx="3228474" cy="3228722"/>
          </a:xfrm>
          <a:effectLst>
            <a:outerShdw blurRad="50800" dist="38100" dir="8100000" algn="tr" rotWithShape="0">
              <a:prstClr val="black">
                <a:alpha val="40000"/>
              </a:prstClr>
            </a:outerShdw>
          </a:effectLst>
        </p:grpSpPr>
        <p:cxnSp>
          <p:nvCxnSpPr>
            <p:cNvPr id="5018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5018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55305" name="Straight Connector 406"/>
          <p:cNvCxnSpPr>
            <a:cxnSpLocks noChangeShapeType="1"/>
          </p:cNvCxnSpPr>
          <p:nvPr/>
        </p:nvCxnSpPr>
        <p:spPr bwMode="auto">
          <a:xfrm rot="16200000" flipH="1">
            <a:off x="1176338" y="1420813"/>
            <a:ext cx="401637" cy="255587"/>
          </a:xfrm>
          <a:prstGeom prst="line">
            <a:avLst/>
          </a:prstGeom>
          <a:noFill/>
          <a:ln w="57150" algn="ctr">
            <a:solidFill>
              <a:srgbClr val="00FF00"/>
            </a:solidFill>
            <a:round/>
            <a:headEnd/>
            <a:tailEnd/>
          </a:ln>
        </p:spPr>
      </p:cxnSp>
      <p:cxnSp>
        <p:nvCxnSpPr>
          <p:cNvPr id="55306" name="Straight Connector 408"/>
          <p:cNvCxnSpPr>
            <a:cxnSpLocks noChangeShapeType="1"/>
          </p:cNvCxnSpPr>
          <p:nvPr/>
        </p:nvCxnSpPr>
        <p:spPr bwMode="auto">
          <a:xfrm flipV="1">
            <a:off x="1358900" y="5473700"/>
            <a:ext cx="2154238" cy="36513"/>
          </a:xfrm>
          <a:prstGeom prst="line">
            <a:avLst/>
          </a:prstGeom>
          <a:noFill/>
          <a:ln w="57150" algn="ctr">
            <a:solidFill>
              <a:srgbClr val="00FF00"/>
            </a:solidFill>
            <a:round/>
            <a:headEnd/>
            <a:tailEnd/>
          </a:ln>
        </p:spPr>
      </p:cxnSp>
      <p:cxnSp>
        <p:nvCxnSpPr>
          <p:cNvPr id="55307" name="Straight Connector 410"/>
          <p:cNvCxnSpPr>
            <a:cxnSpLocks noChangeShapeType="1"/>
          </p:cNvCxnSpPr>
          <p:nvPr/>
        </p:nvCxnSpPr>
        <p:spPr bwMode="auto">
          <a:xfrm>
            <a:off x="1577975" y="3575050"/>
            <a:ext cx="1022350" cy="1588"/>
          </a:xfrm>
          <a:prstGeom prst="line">
            <a:avLst/>
          </a:prstGeom>
          <a:noFill/>
          <a:ln w="57150" algn="ctr">
            <a:solidFill>
              <a:srgbClr val="00FF00"/>
            </a:solidFill>
            <a:round/>
            <a:headEnd/>
            <a:tailEnd/>
          </a:ln>
        </p:spPr>
      </p:cxnSp>
      <p:cxnSp>
        <p:nvCxnSpPr>
          <p:cNvPr id="55308" name="Straight Connector 412"/>
          <p:cNvCxnSpPr>
            <a:cxnSpLocks noChangeShapeType="1"/>
          </p:cNvCxnSpPr>
          <p:nvPr/>
        </p:nvCxnSpPr>
        <p:spPr bwMode="auto">
          <a:xfrm rot="10800000" flipH="1" flipV="1">
            <a:off x="1165225" y="4911725"/>
            <a:ext cx="1843088" cy="296863"/>
          </a:xfrm>
          <a:prstGeom prst="line">
            <a:avLst/>
          </a:prstGeom>
          <a:noFill/>
          <a:ln w="57150" algn="ctr">
            <a:solidFill>
              <a:srgbClr val="00FF00"/>
            </a:solidFill>
            <a:round/>
            <a:headEnd/>
            <a:tailEnd/>
          </a:ln>
        </p:spPr>
      </p:cxnSp>
      <p:cxnSp>
        <p:nvCxnSpPr>
          <p:cNvPr id="55309" name="Straight Connector 415"/>
          <p:cNvCxnSpPr>
            <a:cxnSpLocks noChangeShapeType="1"/>
          </p:cNvCxnSpPr>
          <p:nvPr/>
        </p:nvCxnSpPr>
        <p:spPr bwMode="auto">
          <a:xfrm flipV="1">
            <a:off x="2965450" y="3722688"/>
            <a:ext cx="876300" cy="400050"/>
          </a:xfrm>
          <a:prstGeom prst="line">
            <a:avLst/>
          </a:prstGeom>
          <a:noFill/>
          <a:ln w="57150" algn="ctr">
            <a:solidFill>
              <a:srgbClr val="00FF00"/>
            </a:solidFill>
            <a:round/>
            <a:headEnd/>
            <a:tailEnd/>
          </a:ln>
        </p:spPr>
      </p:cxnSp>
      <p:cxnSp>
        <p:nvCxnSpPr>
          <p:cNvPr id="55310" name="Straight Connector 417"/>
          <p:cNvCxnSpPr>
            <a:cxnSpLocks noChangeShapeType="1"/>
          </p:cNvCxnSpPr>
          <p:nvPr/>
        </p:nvCxnSpPr>
        <p:spPr bwMode="auto">
          <a:xfrm rot="16200000" flipH="1">
            <a:off x="2457450" y="5586413"/>
            <a:ext cx="273050" cy="889000"/>
          </a:xfrm>
          <a:prstGeom prst="line">
            <a:avLst/>
          </a:prstGeom>
          <a:noFill/>
          <a:ln w="57150" algn="ctr">
            <a:solidFill>
              <a:srgbClr val="00FF00"/>
            </a:solidFill>
            <a:round/>
            <a:headEnd/>
            <a:tailEnd/>
          </a:ln>
        </p:spPr>
      </p:cxnSp>
      <p:grpSp>
        <p:nvGrpSpPr>
          <p:cNvPr id="9" name="Group 149"/>
          <p:cNvGrpSpPr>
            <a:grpSpLocks/>
          </p:cNvGrpSpPr>
          <p:nvPr/>
        </p:nvGrpSpPr>
        <p:grpSpPr bwMode="auto">
          <a:xfrm>
            <a:off x="5959475" y="1419225"/>
            <a:ext cx="1679575" cy="2265363"/>
            <a:chOff x="6543702" y="2003418"/>
            <a:chExt cx="1679598" cy="2265381"/>
          </a:xfrm>
        </p:grpSpPr>
        <p:sp>
          <p:nvSpPr>
            <p:cNvPr id="55326" name="Rectangle 150"/>
            <p:cNvSpPr>
              <a:spLocks noChangeArrowheads="1"/>
            </p:cNvSpPr>
            <p:nvPr/>
          </p:nvSpPr>
          <p:spPr bwMode="auto">
            <a:xfrm>
              <a:off x="6689439" y="3792555"/>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7" name="Rectangle 151"/>
            <p:cNvSpPr>
              <a:spLocks noChangeArrowheads="1"/>
            </p:cNvSpPr>
            <p:nvPr/>
          </p:nvSpPr>
          <p:spPr bwMode="auto">
            <a:xfrm>
              <a:off x="7383186" y="2460618"/>
              <a:ext cx="182880" cy="4572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8" name="Rectangle 152"/>
            <p:cNvSpPr>
              <a:spLocks noChangeArrowheads="1"/>
            </p:cNvSpPr>
            <p:nvPr/>
          </p:nvSpPr>
          <p:spPr bwMode="auto">
            <a:xfrm>
              <a:off x="7748316" y="2460618"/>
              <a:ext cx="182880" cy="4572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9" name="Rectangle 153"/>
            <p:cNvSpPr>
              <a:spLocks noChangeArrowheads="1"/>
            </p:cNvSpPr>
            <p:nvPr/>
          </p:nvSpPr>
          <p:spPr bwMode="auto">
            <a:xfrm>
              <a:off x="6653241" y="2003418"/>
              <a:ext cx="182880" cy="9144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30" name="Rectangle 154"/>
            <p:cNvSpPr>
              <a:spLocks noChangeArrowheads="1"/>
            </p:cNvSpPr>
            <p:nvPr/>
          </p:nvSpPr>
          <p:spPr bwMode="auto">
            <a:xfrm>
              <a:off x="7383501" y="3794130"/>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31" name="Rectangle 155"/>
            <p:cNvSpPr>
              <a:spLocks noChangeArrowheads="1"/>
            </p:cNvSpPr>
            <p:nvPr/>
          </p:nvSpPr>
          <p:spPr bwMode="auto">
            <a:xfrm>
              <a:off x="7748316" y="3794130"/>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cxnSp>
          <p:nvCxnSpPr>
            <p:cNvPr id="55332" name="Straight Connector 156"/>
            <p:cNvCxnSpPr>
              <a:cxnSpLocks noChangeShapeType="1"/>
            </p:cNvCxnSpPr>
            <p:nvPr/>
          </p:nvCxnSpPr>
          <p:spPr bwMode="auto">
            <a:xfrm>
              <a:off x="6543702" y="2917818"/>
              <a:ext cx="1643085" cy="1588"/>
            </a:xfrm>
            <a:prstGeom prst="line">
              <a:avLst/>
            </a:prstGeom>
            <a:noFill/>
            <a:ln w="9525" algn="ctr">
              <a:solidFill>
                <a:schemeClr val="tx1"/>
              </a:solidFill>
              <a:round/>
              <a:headEnd/>
              <a:tailEnd/>
            </a:ln>
          </p:spPr>
        </p:cxnSp>
        <p:cxnSp>
          <p:nvCxnSpPr>
            <p:cNvPr id="55333" name="Straight Connector 157"/>
            <p:cNvCxnSpPr>
              <a:cxnSpLocks noChangeShapeType="1"/>
            </p:cNvCxnSpPr>
            <p:nvPr/>
          </p:nvCxnSpPr>
          <p:spPr bwMode="auto">
            <a:xfrm>
              <a:off x="6580215" y="4267211"/>
              <a:ext cx="1643085" cy="1588"/>
            </a:xfrm>
            <a:prstGeom prst="line">
              <a:avLst/>
            </a:prstGeom>
            <a:noFill/>
            <a:ln w="9525" algn="ctr">
              <a:solidFill>
                <a:schemeClr val="tx1"/>
              </a:solidFill>
              <a:round/>
              <a:headEnd/>
              <a:tailEnd/>
            </a:ln>
          </p:spPr>
        </p:cxnSp>
        <p:sp>
          <p:nvSpPr>
            <p:cNvPr id="55334" name="Rectangle 158"/>
            <p:cNvSpPr>
              <a:spLocks noChangeArrowheads="1"/>
            </p:cNvSpPr>
            <p:nvPr/>
          </p:nvSpPr>
          <p:spPr bwMode="auto">
            <a:xfrm>
              <a:off x="7054884" y="3354399"/>
              <a:ext cx="182880" cy="9144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pic>
        <p:nvPicPr>
          <p:cNvPr id="160" name="Picture 2" descr="http://euclid.hamline.edu/~arundquist/latex/showequation.php?eqn_id=94547"/>
          <p:cNvPicPr>
            <a:picLocks noChangeAspect="1" noChangeArrowheads="1"/>
          </p:cNvPicPr>
          <p:nvPr/>
        </p:nvPicPr>
        <p:blipFill>
          <a:blip r:embed="rId10"/>
          <a:srcRect/>
          <a:stretch>
            <a:fillRect/>
          </a:stretch>
        </p:blipFill>
        <p:spPr bwMode="auto">
          <a:xfrm>
            <a:off x="5032375" y="4159250"/>
            <a:ext cx="3848100" cy="547688"/>
          </a:xfrm>
          <a:prstGeom prst="rect">
            <a:avLst/>
          </a:prstGeom>
          <a:noFill/>
          <a:ln w="9525">
            <a:noFill/>
            <a:miter lim="800000"/>
            <a:headEnd/>
            <a:tailEnd/>
          </a:ln>
        </p:spPr>
      </p:pic>
      <p:grpSp>
        <p:nvGrpSpPr>
          <p:cNvPr id="10" name="Group 160"/>
          <p:cNvGrpSpPr>
            <a:grpSpLocks/>
          </p:cNvGrpSpPr>
          <p:nvPr/>
        </p:nvGrpSpPr>
        <p:grpSpPr bwMode="auto">
          <a:xfrm>
            <a:off x="6069013" y="1858963"/>
            <a:ext cx="1277937" cy="1789112"/>
            <a:chOff x="6653241" y="2443149"/>
            <a:chExt cx="1277955" cy="1789137"/>
          </a:xfrm>
        </p:grpSpPr>
        <p:sp>
          <p:nvSpPr>
            <p:cNvPr id="55320" name="Rectangle 161"/>
            <p:cNvSpPr>
              <a:spLocks noChangeArrowheads="1"/>
            </p:cNvSpPr>
            <p:nvPr/>
          </p:nvSpPr>
          <p:spPr bwMode="auto">
            <a:xfrm>
              <a:off x="7383501" y="2443149"/>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1" name="Rectangle 162"/>
            <p:cNvSpPr>
              <a:spLocks noChangeArrowheads="1"/>
            </p:cNvSpPr>
            <p:nvPr/>
          </p:nvSpPr>
          <p:spPr bwMode="auto">
            <a:xfrm>
              <a:off x="7748316" y="2443149"/>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2" name="Rectangle 163"/>
            <p:cNvSpPr>
              <a:spLocks noChangeArrowheads="1"/>
            </p:cNvSpPr>
            <p:nvPr/>
          </p:nvSpPr>
          <p:spPr bwMode="auto">
            <a:xfrm>
              <a:off x="7383501"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3" name="Rectangle 164"/>
            <p:cNvSpPr>
              <a:spLocks noChangeArrowheads="1"/>
            </p:cNvSpPr>
            <p:nvPr/>
          </p:nvSpPr>
          <p:spPr bwMode="auto">
            <a:xfrm>
              <a:off x="7748316"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4" name="Rectangle 165"/>
            <p:cNvSpPr>
              <a:spLocks noChangeArrowheads="1"/>
            </p:cNvSpPr>
            <p:nvPr/>
          </p:nvSpPr>
          <p:spPr bwMode="auto">
            <a:xfrm>
              <a:off x="6653241" y="2460618"/>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5325" name="Rectangle 166"/>
            <p:cNvSpPr>
              <a:spLocks noChangeArrowheads="1"/>
            </p:cNvSpPr>
            <p:nvPr/>
          </p:nvSpPr>
          <p:spPr bwMode="auto">
            <a:xfrm>
              <a:off x="6689754"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pic>
        <p:nvPicPr>
          <p:cNvPr id="168" name="Picture 2" descr="http://euclid.hamline.edu/~arundquist/latex/showequation.php?eqn_id=94548"/>
          <p:cNvPicPr>
            <a:picLocks noChangeAspect="1" noChangeArrowheads="1"/>
          </p:cNvPicPr>
          <p:nvPr/>
        </p:nvPicPr>
        <p:blipFill>
          <a:blip r:embed="rId11"/>
          <a:srcRect/>
          <a:stretch>
            <a:fillRect/>
          </a:stretch>
        </p:blipFill>
        <p:spPr bwMode="auto">
          <a:xfrm>
            <a:off x="7675563" y="2179638"/>
            <a:ext cx="401637" cy="254000"/>
          </a:xfrm>
          <a:prstGeom prst="rect">
            <a:avLst/>
          </a:prstGeom>
          <a:noFill/>
          <a:ln w="9525">
            <a:noFill/>
            <a:miter lim="800000"/>
            <a:headEnd/>
            <a:tailEnd/>
          </a:ln>
        </p:spPr>
      </p:pic>
      <p:pic>
        <p:nvPicPr>
          <p:cNvPr id="169" name="Picture 4" descr="http://euclid.hamline.edu/~arundquist/latex/showequation.php?eqn_id=94549"/>
          <p:cNvPicPr>
            <a:picLocks noChangeAspect="1" noChangeArrowheads="1"/>
          </p:cNvPicPr>
          <p:nvPr/>
        </p:nvPicPr>
        <p:blipFill>
          <a:blip r:embed="rId12"/>
          <a:srcRect/>
          <a:stretch>
            <a:fillRect/>
          </a:stretch>
        </p:blipFill>
        <p:spPr bwMode="auto">
          <a:xfrm>
            <a:off x="7727950" y="3575050"/>
            <a:ext cx="385763" cy="255588"/>
          </a:xfrm>
          <a:prstGeom prst="rect">
            <a:avLst/>
          </a:prstGeom>
          <a:noFill/>
          <a:ln w="9525">
            <a:noFill/>
            <a:miter lim="800000"/>
            <a:headEnd/>
            <a:tailEnd/>
          </a:ln>
        </p:spPr>
      </p:pic>
      <p:pic>
        <p:nvPicPr>
          <p:cNvPr id="170" name="Picture 6" descr="http://euclid.hamline.edu/~arundquist/latex/showequation.php?eqn_id=94550"/>
          <p:cNvPicPr>
            <a:picLocks noChangeAspect="1" noChangeArrowheads="1"/>
          </p:cNvPicPr>
          <p:nvPr/>
        </p:nvPicPr>
        <p:blipFill>
          <a:blip r:embed="rId13"/>
          <a:srcRect l="74242" t="-418"/>
          <a:stretch>
            <a:fillRect/>
          </a:stretch>
        </p:blipFill>
        <p:spPr bwMode="auto">
          <a:xfrm>
            <a:off x="6178550" y="4852988"/>
            <a:ext cx="474663" cy="288925"/>
          </a:xfrm>
          <a:prstGeom prst="rect">
            <a:avLst/>
          </a:prstGeom>
          <a:noFill/>
          <a:ln w="9525">
            <a:noFill/>
            <a:miter lim="800000"/>
            <a:headEnd/>
            <a:tailEnd/>
          </a:ln>
        </p:spPr>
      </p:pic>
      <p:sp>
        <p:nvSpPr>
          <p:cNvPr id="172" name="TextBox 171"/>
          <p:cNvSpPr txBox="1">
            <a:spLocks noChangeArrowheads="1"/>
          </p:cNvSpPr>
          <p:nvPr/>
        </p:nvSpPr>
        <p:spPr bwMode="auto">
          <a:xfrm>
            <a:off x="5046663" y="5029200"/>
            <a:ext cx="4097337"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dirty="0">
                <a:solidFill>
                  <a:srgbClr val="000000"/>
                </a:solidFill>
              </a:rPr>
              <a:t>Histogram intersection counts number of possible matches at a given partitioning.</a:t>
            </a:r>
          </a:p>
        </p:txBody>
      </p:sp>
      <p:pic>
        <p:nvPicPr>
          <p:cNvPr id="55318" name="Picture 26" descr="xset"/>
          <p:cNvPicPr>
            <a:picLocks noChangeAspect="1" noChangeArrowheads="1"/>
          </p:cNvPicPr>
          <p:nvPr/>
        </p:nvPicPr>
        <p:blipFill>
          <a:blip r:embed="rId14"/>
          <a:srcRect/>
          <a:stretch>
            <a:fillRect/>
          </a:stretch>
        </p:blipFill>
        <p:spPr bwMode="auto">
          <a:xfrm>
            <a:off x="774700" y="6496050"/>
            <a:ext cx="1555750" cy="219075"/>
          </a:xfrm>
          <a:prstGeom prst="rect">
            <a:avLst/>
          </a:prstGeom>
          <a:noFill/>
          <a:ln w="9525">
            <a:noFill/>
            <a:miter lim="800000"/>
            <a:headEnd/>
            <a:tailEnd/>
          </a:ln>
        </p:spPr>
      </p:pic>
      <p:pic>
        <p:nvPicPr>
          <p:cNvPr id="55319" name="Picture 12" descr="yset"/>
          <p:cNvPicPr>
            <a:picLocks noChangeAspect="1" noChangeArrowheads="1"/>
          </p:cNvPicPr>
          <p:nvPr/>
        </p:nvPicPr>
        <p:blipFill>
          <a:blip r:embed="rId15"/>
          <a:srcRect/>
          <a:stretch>
            <a:fillRect/>
          </a:stretch>
        </p:blipFill>
        <p:spPr bwMode="auto">
          <a:xfrm>
            <a:off x="2965450" y="6496050"/>
            <a:ext cx="1606550" cy="238125"/>
          </a:xfrm>
          <a:prstGeom prst="rect">
            <a:avLst/>
          </a:prstGeom>
          <a:noFill/>
          <a:ln w="9525">
            <a:noFill/>
            <a:miter lim="800000"/>
            <a:headEnd/>
            <a:tailEnd/>
          </a:ln>
        </p:spPr>
      </p:pic>
      <p:sp>
        <p:nvSpPr>
          <p:cNvPr id="132"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133" name="Slide Number Placeholder 132"/>
          <p:cNvSpPr>
            <a:spLocks noGrp="1"/>
          </p:cNvSpPr>
          <p:nvPr>
            <p:ph type="sldNum" sz="quarter" idx="12"/>
          </p:nvPr>
        </p:nvSpPr>
        <p:spPr/>
        <p:txBody>
          <a:bodyPr/>
          <a:lstStyle/>
          <a:p>
            <a:pPr fontAlgn="base">
              <a:spcBef>
                <a:spcPct val="0"/>
              </a:spcBef>
              <a:spcAft>
                <a:spcPct val="0"/>
              </a:spcAft>
              <a:defRPr/>
            </a:pPr>
            <a:fld id="{83A4DEB3-E5FE-4441-A81E-3B85AEC9112E}" type="slidenum">
              <a:rPr lang="en-US" smtClean="0"/>
              <a:pPr fontAlgn="base">
                <a:spcBef>
                  <a:spcPct val="0"/>
                </a:spcBef>
                <a:spcAft>
                  <a:spcPct val="0"/>
                </a:spcAft>
                <a:defRPr/>
              </a:pPr>
              <a:t>32</a:t>
            </a:fld>
            <a:endParaRPr lang="en-US"/>
          </a:p>
        </p:txBody>
      </p:sp>
    </p:spTree>
    <p:extLst>
      <p:ext uri="{BB962C8B-B14F-4D97-AF65-F5344CB8AC3E}">
        <p14:creationId xmlns:p14="http://schemas.microsoft.com/office/powerpoint/2010/main" val="3434952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01675" y="58738"/>
            <a:ext cx="7772400" cy="1143000"/>
          </a:xfrm>
        </p:spPr>
        <p:txBody>
          <a:bodyPr/>
          <a:lstStyle/>
          <a:p>
            <a:pPr eaLnBrk="1" hangingPunct="1"/>
            <a:r>
              <a:rPr lang="en-US" sz="4000" dirty="0" smtClean="0"/>
              <a:t>Pyramid match kernel</a:t>
            </a:r>
          </a:p>
        </p:txBody>
      </p:sp>
      <p:sp>
        <p:nvSpPr>
          <p:cNvPr id="103427" name="Text Box 3"/>
          <p:cNvSpPr txBox="1">
            <a:spLocks noChangeArrowheads="1"/>
          </p:cNvSpPr>
          <p:nvPr/>
        </p:nvSpPr>
        <p:spPr bwMode="auto">
          <a:xfrm>
            <a:off x="592138" y="4524375"/>
            <a:ext cx="8369300" cy="830997"/>
          </a:xfrm>
          <a:prstGeom prst="rect">
            <a:avLst/>
          </a:prstGeom>
          <a:noFill/>
          <a:ln w="9525">
            <a:noFill/>
            <a:miter lim="800000"/>
            <a:headEnd/>
            <a:tailEnd/>
          </a:ln>
        </p:spPr>
        <p:txBody>
          <a:bodyPr>
            <a:spAutoFit/>
          </a:bodyPr>
          <a:lstStyle/>
          <a:p>
            <a:pPr eaLnBrk="0" fontAlgn="base" hangingPunct="0">
              <a:spcBef>
                <a:spcPct val="50000"/>
              </a:spcBef>
              <a:spcAft>
                <a:spcPct val="0"/>
              </a:spcAft>
              <a:buFontTx/>
              <a:buChar char="•"/>
              <a:tabLst>
                <a:tab pos="228600" algn="l"/>
              </a:tabLst>
            </a:pPr>
            <a:r>
              <a:rPr lang="en-US" sz="2400" dirty="0">
                <a:solidFill>
                  <a:srgbClr val="000000"/>
                </a:solidFill>
              </a:rPr>
              <a:t>  For similarity, weights inversely proportional to bin size	(or may be learned</a:t>
            </a:r>
            <a:r>
              <a:rPr lang="en-US" sz="2400" dirty="0" smtClean="0">
                <a:solidFill>
                  <a:srgbClr val="000000"/>
                </a:solidFill>
              </a:rPr>
              <a:t>)</a:t>
            </a:r>
            <a:endParaRPr lang="en-US" sz="2400" dirty="0">
              <a:solidFill>
                <a:srgbClr val="000000"/>
              </a:solidFill>
            </a:endParaRPr>
          </a:p>
        </p:txBody>
      </p:sp>
      <p:sp>
        <p:nvSpPr>
          <p:cNvPr id="56324" name="Rectangle 7"/>
          <p:cNvSpPr>
            <a:spLocks noChangeArrowheads="1"/>
          </p:cNvSpPr>
          <p:nvPr/>
        </p:nvSpPr>
        <p:spPr bwMode="auto">
          <a:xfrm>
            <a:off x="685800" y="1638300"/>
            <a:ext cx="1295400" cy="3810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grpSp>
        <p:nvGrpSpPr>
          <p:cNvPr id="2" name="Group 32"/>
          <p:cNvGrpSpPr>
            <a:grpSpLocks/>
          </p:cNvGrpSpPr>
          <p:nvPr/>
        </p:nvGrpSpPr>
        <p:grpSpPr bwMode="auto">
          <a:xfrm>
            <a:off x="2125663" y="2808288"/>
            <a:ext cx="1935162" cy="1381125"/>
            <a:chOff x="139837" y="3246432"/>
            <a:chExt cx="2605684" cy="1311208"/>
          </a:xfrm>
        </p:grpSpPr>
        <p:grpSp>
          <p:nvGrpSpPr>
            <p:cNvPr id="3" name="Group 29"/>
            <p:cNvGrpSpPr>
              <a:grpSpLocks/>
            </p:cNvGrpSpPr>
            <p:nvPr/>
          </p:nvGrpSpPr>
          <p:grpSpPr bwMode="auto">
            <a:xfrm>
              <a:off x="139837" y="3593162"/>
              <a:ext cx="2605684" cy="964478"/>
              <a:chOff x="113925" y="3885266"/>
              <a:chExt cx="2605684" cy="964478"/>
            </a:xfrm>
          </p:grpSpPr>
          <p:sp>
            <p:nvSpPr>
              <p:cNvPr id="56335" name="Text Box 12"/>
              <p:cNvSpPr txBox="1">
                <a:spLocks noChangeArrowheads="1"/>
              </p:cNvSpPr>
              <p:nvPr/>
            </p:nvSpPr>
            <p:spPr bwMode="auto">
              <a:xfrm>
                <a:off x="113925" y="3885266"/>
                <a:ext cx="2595301" cy="964478"/>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000">
                    <a:solidFill>
                      <a:srgbClr val="000000"/>
                    </a:solidFill>
                  </a:rPr>
                  <a:t>measures difficulty of a match at level  </a:t>
                </a:r>
                <a:endParaRPr lang="en-US" sz="2000" b="1" i="1">
                  <a:solidFill>
                    <a:srgbClr val="000000"/>
                  </a:solidFill>
                </a:endParaRPr>
              </a:p>
            </p:txBody>
          </p:sp>
          <p:pic>
            <p:nvPicPr>
              <p:cNvPr id="56336" name="Picture 5" descr="ktilde_part1"/>
              <p:cNvPicPr>
                <a:picLocks noChangeAspect="1" noChangeArrowheads="1"/>
              </p:cNvPicPr>
              <p:nvPr/>
            </p:nvPicPr>
            <p:blipFill>
              <a:blip r:embed="rId3"/>
              <a:srcRect l="9280" t="80597" r="87544" b="-6512"/>
              <a:stretch>
                <a:fillRect/>
              </a:stretch>
            </p:blipFill>
            <p:spPr bwMode="auto">
              <a:xfrm>
                <a:off x="2573557" y="4544050"/>
                <a:ext cx="146052" cy="303201"/>
              </a:xfrm>
              <a:prstGeom prst="rect">
                <a:avLst/>
              </a:prstGeom>
              <a:noFill/>
              <a:ln w="9525">
                <a:noFill/>
                <a:miter lim="800000"/>
                <a:headEnd/>
                <a:tailEnd/>
              </a:ln>
            </p:spPr>
          </p:pic>
        </p:grpSp>
        <p:sp>
          <p:nvSpPr>
            <p:cNvPr id="56334" name="AutoShape 19"/>
            <p:cNvSpPr>
              <a:spLocks/>
            </p:cNvSpPr>
            <p:nvPr/>
          </p:nvSpPr>
          <p:spPr bwMode="auto">
            <a:xfrm rot="-5400000">
              <a:off x="1482052" y="3050209"/>
              <a:ext cx="228600" cy="621045"/>
            </a:xfrm>
            <a:prstGeom prst="leftBrace">
              <a:avLst>
                <a:gd name="adj1" fmla="val 241676"/>
                <a:gd name="adj2" fmla="val 49995"/>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4" name="Group 31"/>
          <p:cNvGrpSpPr>
            <a:grpSpLocks/>
          </p:cNvGrpSpPr>
          <p:nvPr/>
        </p:nvGrpSpPr>
        <p:grpSpPr bwMode="auto">
          <a:xfrm>
            <a:off x="3622675" y="2808288"/>
            <a:ext cx="5002213" cy="1041400"/>
            <a:chOff x="3425826" y="3192426"/>
            <a:chExt cx="5002213" cy="1041400"/>
          </a:xfrm>
        </p:grpSpPr>
        <p:grpSp>
          <p:nvGrpSpPr>
            <p:cNvPr id="5" name="Group 17"/>
            <p:cNvGrpSpPr>
              <a:grpSpLocks/>
            </p:cNvGrpSpPr>
            <p:nvPr/>
          </p:nvGrpSpPr>
          <p:grpSpPr bwMode="auto">
            <a:xfrm>
              <a:off x="3425826" y="3192426"/>
              <a:ext cx="5002213" cy="1041400"/>
              <a:chOff x="2158" y="2352"/>
              <a:chExt cx="3151" cy="656"/>
            </a:xfrm>
          </p:grpSpPr>
          <p:sp>
            <p:nvSpPr>
              <p:cNvPr id="56331" name="Text Box 18"/>
              <p:cNvSpPr txBox="1">
                <a:spLocks noChangeArrowheads="1"/>
              </p:cNvSpPr>
              <p:nvPr/>
            </p:nvSpPr>
            <p:spPr bwMode="auto">
              <a:xfrm>
                <a:off x="2756" y="2562"/>
                <a:ext cx="2185" cy="446"/>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000">
                    <a:solidFill>
                      <a:srgbClr val="000000"/>
                    </a:solidFill>
                  </a:rPr>
                  <a:t>number of newly matched pairs at level</a:t>
                </a:r>
                <a:endParaRPr lang="en-US" sz="2000" i="1">
                  <a:solidFill>
                    <a:srgbClr val="000000"/>
                  </a:solidFill>
                </a:endParaRPr>
              </a:p>
            </p:txBody>
          </p:sp>
          <p:sp>
            <p:nvSpPr>
              <p:cNvPr id="56332" name="AutoShape 19"/>
              <p:cNvSpPr>
                <a:spLocks/>
              </p:cNvSpPr>
              <p:nvPr/>
            </p:nvSpPr>
            <p:spPr bwMode="auto">
              <a:xfrm rot="-5400000">
                <a:off x="3630" y="880"/>
                <a:ext cx="207" cy="3151"/>
              </a:xfrm>
              <a:prstGeom prst="leftBrace">
                <a:avLst>
                  <a:gd name="adj1" fmla="val 241723"/>
                  <a:gd name="adj2" fmla="val 49995"/>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endParaRPr>
              </a:p>
            </p:txBody>
          </p:sp>
        </p:grpSp>
        <p:pic>
          <p:nvPicPr>
            <p:cNvPr id="56330" name="Picture 5" descr="ktilde_part1"/>
            <p:cNvPicPr>
              <a:picLocks noChangeAspect="1" noChangeArrowheads="1"/>
            </p:cNvPicPr>
            <p:nvPr/>
          </p:nvPicPr>
          <p:blipFill>
            <a:blip r:embed="rId3"/>
            <a:srcRect l="9280" t="80597" r="87544" b="-6512"/>
            <a:stretch>
              <a:fillRect/>
            </a:stretch>
          </p:blipFill>
          <p:spPr bwMode="auto">
            <a:xfrm>
              <a:off x="6931060" y="3922727"/>
              <a:ext cx="146052" cy="303201"/>
            </a:xfrm>
            <a:prstGeom prst="rect">
              <a:avLst/>
            </a:prstGeom>
            <a:noFill/>
            <a:ln w="9525">
              <a:noFill/>
              <a:miter lim="800000"/>
              <a:headEnd/>
              <a:tailEnd/>
            </a:ln>
          </p:spPr>
        </p:pic>
      </p:grpSp>
      <p:pic>
        <p:nvPicPr>
          <p:cNvPr id="56328" name="Picture 2" descr="http://euclid.hamline.edu/~arundquist/latex/showequation.php?eqn_id=94560"/>
          <p:cNvPicPr>
            <a:picLocks noChangeAspect="1" noChangeArrowheads="1"/>
          </p:cNvPicPr>
          <p:nvPr/>
        </p:nvPicPr>
        <p:blipFill>
          <a:blip r:embed="rId4"/>
          <a:srcRect/>
          <a:stretch>
            <a:fillRect/>
          </a:stretch>
        </p:blipFill>
        <p:spPr bwMode="auto">
          <a:xfrm>
            <a:off x="373063" y="1676400"/>
            <a:ext cx="8389937" cy="1036638"/>
          </a:xfrm>
          <a:prstGeom prst="rect">
            <a:avLst/>
          </a:prstGeom>
          <a:noFill/>
          <a:ln w="9525">
            <a:noFill/>
            <a:miter lim="800000"/>
            <a:headEnd/>
            <a:tailEnd/>
          </a:ln>
        </p:spPr>
      </p:pic>
      <p:sp>
        <p:nvSpPr>
          <p:cNvPr id="17"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18" name="Slide Number Placeholder 17"/>
          <p:cNvSpPr>
            <a:spLocks noGrp="1"/>
          </p:cNvSpPr>
          <p:nvPr>
            <p:ph type="sldNum" sz="quarter" idx="12"/>
          </p:nvPr>
        </p:nvSpPr>
        <p:spPr/>
        <p:txBody>
          <a:bodyPr/>
          <a:lstStyle/>
          <a:p>
            <a:pPr fontAlgn="base">
              <a:spcBef>
                <a:spcPct val="0"/>
              </a:spcBef>
              <a:spcAft>
                <a:spcPct val="0"/>
              </a:spcAft>
              <a:defRPr/>
            </a:pPr>
            <a:fld id="{5182EDEB-0F4F-42B4-9FD2-53B0F51F3A8E}" type="slidenum">
              <a:rPr lang="en-US" smtClean="0"/>
              <a:pPr fontAlgn="base">
                <a:spcBef>
                  <a:spcPct val="0"/>
                </a:spcBef>
                <a:spcAft>
                  <a:spcPct val="0"/>
                </a:spcAft>
                <a:defRPr/>
              </a:pPr>
              <a:t>33</a:t>
            </a:fld>
            <a:endParaRPr lang="en-US"/>
          </a:p>
        </p:txBody>
      </p:sp>
    </p:spTree>
    <p:extLst>
      <p:ext uri="{BB962C8B-B14F-4D97-AF65-F5344CB8AC3E}">
        <p14:creationId xmlns:p14="http://schemas.microsoft.com/office/powerpoint/2010/main" val="2832422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58738"/>
            <a:ext cx="7772400" cy="1143000"/>
          </a:xfrm>
        </p:spPr>
        <p:txBody>
          <a:bodyPr/>
          <a:lstStyle/>
          <a:p>
            <a:pPr eaLnBrk="1" hangingPunct="1"/>
            <a:r>
              <a:rPr lang="en-US" sz="4000" dirty="0" smtClean="0"/>
              <a:t>Pyramid match kernel</a:t>
            </a:r>
          </a:p>
        </p:txBody>
      </p:sp>
      <p:grpSp>
        <p:nvGrpSpPr>
          <p:cNvPr id="2" name="Group 3"/>
          <p:cNvGrpSpPr>
            <a:grpSpLocks/>
          </p:cNvGrpSpPr>
          <p:nvPr/>
        </p:nvGrpSpPr>
        <p:grpSpPr bwMode="auto">
          <a:xfrm>
            <a:off x="2519363" y="3176588"/>
            <a:ext cx="3732212" cy="946150"/>
            <a:chOff x="1654" y="2026"/>
            <a:chExt cx="2351" cy="596"/>
          </a:xfrm>
        </p:grpSpPr>
        <p:pic>
          <p:nvPicPr>
            <p:cNvPr id="57427" name="Picture 4" descr="approx"/>
            <p:cNvPicPr>
              <a:picLocks noChangeAspect="1" noChangeArrowheads="1"/>
            </p:cNvPicPr>
            <p:nvPr/>
          </p:nvPicPr>
          <p:blipFill>
            <a:blip r:embed="rId3"/>
            <a:srcRect/>
            <a:stretch>
              <a:fillRect/>
            </a:stretch>
          </p:blipFill>
          <p:spPr bwMode="auto">
            <a:xfrm>
              <a:off x="3556" y="2026"/>
              <a:ext cx="449" cy="343"/>
            </a:xfrm>
            <a:prstGeom prst="rect">
              <a:avLst/>
            </a:prstGeom>
            <a:noFill/>
            <a:ln w="9525">
              <a:noFill/>
              <a:miter lim="800000"/>
              <a:headEnd/>
              <a:tailEnd/>
            </a:ln>
          </p:spPr>
        </p:pic>
        <p:pic>
          <p:nvPicPr>
            <p:cNvPr id="57428" name="Picture 5" descr="intersect"/>
            <p:cNvPicPr>
              <a:picLocks noChangeAspect="1" noChangeArrowheads="1"/>
            </p:cNvPicPr>
            <p:nvPr/>
          </p:nvPicPr>
          <p:blipFill>
            <a:blip r:embed="rId4"/>
            <a:srcRect/>
            <a:stretch>
              <a:fillRect/>
            </a:stretch>
          </p:blipFill>
          <p:spPr bwMode="auto">
            <a:xfrm>
              <a:off x="1654" y="2254"/>
              <a:ext cx="282" cy="368"/>
            </a:xfrm>
            <a:prstGeom prst="rect">
              <a:avLst/>
            </a:prstGeom>
            <a:noFill/>
            <a:ln w="9525">
              <a:noFill/>
              <a:miter lim="800000"/>
              <a:headEnd/>
              <a:tailEnd/>
            </a:ln>
          </p:spPr>
        </p:pic>
      </p:grpSp>
      <p:grpSp>
        <p:nvGrpSpPr>
          <p:cNvPr id="3" name="Group 6"/>
          <p:cNvGrpSpPr>
            <a:grpSpLocks/>
          </p:cNvGrpSpPr>
          <p:nvPr/>
        </p:nvGrpSpPr>
        <p:grpSpPr bwMode="auto">
          <a:xfrm>
            <a:off x="6088063" y="3136900"/>
            <a:ext cx="3048000" cy="2212975"/>
            <a:chOff x="3553" y="1488"/>
            <a:chExt cx="2460" cy="1662"/>
          </a:xfrm>
        </p:grpSpPr>
        <p:pic>
          <p:nvPicPr>
            <p:cNvPr id="57425" name="Picture 7" descr="flow"/>
            <p:cNvPicPr>
              <a:picLocks noChangeAspect="1" noChangeArrowheads="1"/>
            </p:cNvPicPr>
            <p:nvPr/>
          </p:nvPicPr>
          <p:blipFill>
            <a:blip r:embed="rId5"/>
            <a:srcRect/>
            <a:stretch>
              <a:fillRect/>
            </a:stretch>
          </p:blipFill>
          <p:spPr bwMode="auto">
            <a:xfrm>
              <a:off x="3984" y="1488"/>
              <a:ext cx="1536" cy="994"/>
            </a:xfrm>
            <a:prstGeom prst="rect">
              <a:avLst/>
            </a:prstGeom>
            <a:noFill/>
            <a:ln w="9525">
              <a:solidFill>
                <a:schemeClr val="tx1"/>
              </a:solidFill>
              <a:miter lim="800000"/>
              <a:headEnd/>
              <a:tailEnd/>
            </a:ln>
          </p:spPr>
        </p:pic>
        <p:sp>
          <p:nvSpPr>
            <p:cNvPr id="57426" name="Text Box 8"/>
            <p:cNvSpPr txBox="1">
              <a:spLocks noChangeArrowheads="1"/>
            </p:cNvSpPr>
            <p:nvPr/>
          </p:nvSpPr>
          <p:spPr bwMode="auto">
            <a:xfrm>
              <a:off x="3553" y="2480"/>
              <a:ext cx="2460" cy="67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600">
                  <a:solidFill>
                    <a:srgbClr val="000000"/>
                  </a:solidFill>
                </a:rPr>
                <a:t>optimal partial matching</a:t>
              </a:r>
            </a:p>
          </p:txBody>
        </p:sp>
      </p:grpSp>
      <p:pic>
        <p:nvPicPr>
          <p:cNvPr id="57349" name="Picture 10" descr="pts1"/>
          <p:cNvPicPr>
            <a:picLocks noGrp="1" noChangeAspect="1" noChangeArrowheads="1"/>
          </p:cNvPicPr>
          <p:nvPr>
            <p:ph sz="quarter" idx="4294967295"/>
          </p:nvPr>
        </p:nvPicPr>
        <p:blipFill>
          <a:blip r:embed="rId6"/>
          <a:srcRect/>
          <a:stretch>
            <a:fillRect/>
          </a:stretch>
        </p:blipFill>
        <p:spPr>
          <a:xfrm>
            <a:off x="3260725" y="3276600"/>
            <a:ext cx="1981200" cy="998538"/>
          </a:xfrm>
          <a:noFill/>
          <a:ln w="28575">
            <a:solidFill>
              <a:schemeClr val="tx1"/>
            </a:solidFill>
          </a:ln>
        </p:spPr>
      </p:pic>
      <p:grpSp>
        <p:nvGrpSpPr>
          <p:cNvPr id="4" name="Group 11"/>
          <p:cNvGrpSpPr>
            <a:grpSpLocks/>
          </p:cNvGrpSpPr>
          <p:nvPr/>
        </p:nvGrpSpPr>
        <p:grpSpPr bwMode="auto">
          <a:xfrm>
            <a:off x="3032125" y="3886200"/>
            <a:ext cx="2562225" cy="2905125"/>
            <a:chOff x="1824" y="2453"/>
            <a:chExt cx="1614" cy="1830"/>
          </a:xfrm>
        </p:grpSpPr>
        <p:pic>
          <p:nvPicPr>
            <p:cNvPr id="57419" name="Picture 12" descr="yset"/>
            <p:cNvPicPr>
              <a:picLocks noChangeAspect="1" noChangeArrowheads="1"/>
            </p:cNvPicPr>
            <p:nvPr/>
          </p:nvPicPr>
          <p:blipFill>
            <a:blip r:embed="rId7"/>
            <a:srcRect/>
            <a:stretch>
              <a:fillRect/>
            </a:stretch>
          </p:blipFill>
          <p:spPr bwMode="auto">
            <a:xfrm>
              <a:off x="1824" y="4043"/>
              <a:ext cx="1614" cy="240"/>
            </a:xfrm>
            <a:prstGeom prst="rect">
              <a:avLst/>
            </a:prstGeom>
            <a:noFill/>
            <a:ln w="9525">
              <a:noFill/>
              <a:miter lim="800000"/>
              <a:headEnd/>
              <a:tailEnd/>
            </a:ln>
          </p:spPr>
        </p:pic>
        <p:pic>
          <p:nvPicPr>
            <p:cNvPr id="57420" name="Picture 13" descr="panda_patches"/>
            <p:cNvPicPr>
              <a:picLocks noChangeAspect="1" noChangeArrowheads="1"/>
            </p:cNvPicPr>
            <p:nvPr/>
          </p:nvPicPr>
          <p:blipFill>
            <a:blip r:embed="rId8"/>
            <a:srcRect/>
            <a:stretch>
              <a:fillRect/>
            </a:stretch>
          </p:blipFill>
          <p:spPr bwMode="auto">
            <a:xfrm>
              <a:off x="1998" y="2837"/>
              <a:ext cx="1249" cy="1098"/>
            </a:xfrm>
            <a:prstGeom prst="rect">
              <a:avLst/>
            </a:prstGeom>
            <a:noFill/>
            <a:ln w="9525">
              <a:noFill/>
              <a:miter lim="800000"/>
              <a:headEnd/>
              <a:tailEnd/>
            </a:ln>
          </p:spPr>
        </p:pic>
        <p:sp>
          <p:nvSpPr>
            <p:cNvPr id="57421" name="Freeform 14"/>
            <p:cNvSpPr>
              <a:spLocks/>
            </p:cNvSpPr>
            <p:nvPr/>
          </p:nvSpPr>
          <p:spPr bwMode="auto">
            <a:xfrm>
              <a:off x="2910" y="2453"/>
              <a:ext cx="66" cy="624"/>
            </a:xfrm>
            <a:custGeom>
              <a:avLst/>
              <a:gdLst>
                <a:gd name="T0" fmla="*/ 0 w 168"/>
                <a:gd name="T1" fmla="*/ 440049 h 480"/>
                <a:gd name="T2" fmla="*/ 0 w 168"/>
                <a:gd name="T3" fmla="*/ 131944 h 480"/>
                <a:gd name="T4" fmla="*/ 0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sp>
          <p:nvSpPr>
            <p:cNvPr id="57422" name="Freeform 15"/>
            <p:cNvSpPr>
              <a:spLocks/>
            </p:cNvSpPr>
            <p:nvPr/>
          </p:nvSpPr>
          <p:spPr bwMode="auto">
            <a:xfrm flipH="1">
              <a:off x="2400" y="2597"/>
              <a:ext cx="270" cy="432"/>
            </a:xfrm>
            <a:custGeom>
              <a:avLst/>
              <a:gdLst>
                <a:gd name="T0" fmla="*/ 5526453 w 168"/>
                <a:gd name="T1" fmla="*/ 32 h 480"/>
                <a:gd name="T2" fmla="*/ 5526453 w 168"/>
                <a:gd name="T3" fmla="*/ 10 h 480"/>
                <a:gd name="T4" fmla="*/ 38231922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57423" name="Picture 16" descr="rd"/>
            <p:cNvPicPr>
              <a:picLocks noChangeAspect="1" noChangeArrowheads="1"/>
            </p:cNvPicPr>
            <p:nvPr/>
          </p:nvPicPr>
          <p:blipFill>
            <a:blip r:embed="rId9"/>
            <a:srcRect/>
            <a:stretch>
              <a:fillRect/>
            </a:stretch>
          </p:blipFill>
          <p:spPr bwMode="auto">
            <a:xfrm>
              <a:off x="2016" y="2453"/>
              <a:ext cx="240" cy="195"/>
            </a:xfrm>
            <a:prstGeom prst="rect">
              <a:avLst/>
            </a:prstGeom>
            <a:noFill/>
            <a:ln w="9525">
              <a:noFill/>
              <a:miter lim="800000"/>
              <a:headEnd/>
              <a:tailEnd/>
            </a:ln>
          </p:spPr>
        </p:pic>
        <p:sp>
          <p:nvSpPr>
            <p:cNvPr id="57424" name="Rectangle 17"/>
            <p:cNvSpPr>
              <a:spLocks noChangeArrowheads="1"/>
            </p:cNvSpPr>
            <p:nvPr/>
          </p:nvSpPr>
          <p:spPr bwMode="auto">
            <a:xfrm>
              <a:off x="2256" y="2453"/>
              <a:ext cx="96" cy="69"/>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712722" name="AutoShape 18"/>
          <p:cNvSpPr>
            <a:spLocks noChangeArrowheads="1"/>
          </p:cNvSpPr>
          <p:nvPr/>
        </p:nvSpPr>
        <p:spPr bwMode="auto">
          <a:xfrm>
            <a:off x="5638800" y="3638550"/>
            <a:ext cx="685800" cy="228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57352" name="Picture 19" descr="pts2"/>
          <p:cNvPicPr>
            <a:picLocks noChangeAspect="1" noChangeArrowheads="1"/>
          </p:cNvPicPr>
          <p:nvPr/>
        </p:nvPicPr>
        <p:blipFill>
          <a:blip r:embed="rId10"/>
          <a:srcRect/>
          <a:stretch>
            <a:fillRect/>
          </a:stretch>
        </p:blipFill>
        <p:spPr bwMode="auto">
          <a:xfrm>
            <a:off x="593725" y="3276600"/>
            <a:ext cx="1601788" cy="1023938"/>
          </a:xfrm>
          <a:prstGeom prst="rect">
            <a:avLst/>
          </a:prstGeom>
          <a:noFill/>
          <a:ln w="28575">
            <a:solidFill>
              <a:schemeClr val="tx1"/>
            </a:solidFill>
            <a:miter lim="800000"/>
            <a:headEnd/>
            <a:tailEnd/>
          </a:ln>
        </p:spPr>
      </p:pic>
      <p:grpSp>
        <p:nvGrpSpPr>
          <p:cNvPr id="5" name="Group 20"/>
          <p:cNvGrpSpPr>
            <a:grpSpLocks noChangeAspect="1"/>
          </p:cNvGrpSpPr>
          <p:nvPr/>
        </p:nvGrpSpPr>
        <p:grpSpPr bwMode="auto">
          <a:xfrm>
            <a:off x="669925" y="3694113"/>
            <a:ext cx="381000" cy="542925"/>
            <a:chOff x="288" y="2496"/>
            <a:chExt cx="240" cy="336"/>
          </a:xfrm>
        </p:grpSpPr>
        <p:pic>
          <p:nvPicPr>
            <p:cNvPr id="57417" name="Picture 21" descr="rd"/>
            <p:cNvPicPr>
              <a:picLocks noChangeAspect="1" noChangeArrowheads="1"/>
            </p:cNvPicPr>
            <p:nvPr/>
          </p:nvPicPr>
          <p:blipFill>
            <a:blip r:embed="rId9"/>
            <a:srcRect/>
            <a:stretch>
              <a:fillRect/>
            </a:stretch>
          </p:blipFill>
          <p:spPr bwMode="auto">
            <a:xfrm>
              <a:off x="288" y="2637"/>
              <a:ext cx="240" cy="195"/>
            </a:xfrm>
            <a:prstGeom prst="rect">
              <a:avLst/>
            </a:prstGeom>
            <a:noFill/>
            <a:ln w="9525">
              <a:noFill/>
              <a:miter lim="800000"/>
              <a:headEnd/>
              <a:tailEnd/>
            </a:ln>
          </p:spPr>
        </p:pic>
        <p:sp>
          <p:nvSpPr>
            <p:cNvPr id="57418" name="Rectangle 22"/>
            <p:cNvSpPr>
              <a:spLocks noChangeAspect="1" noChangeArrowheads="1"/>
            </p:cNvSpPr>
            <p:nvPr/>
          </p:nvSpPr>
          <p:spPr bwMode="auto">
            <a:xfrm>
              <a:off x="384" y="2496"/>
              <a:ext cx="144" cy="144"/>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6" name="Group 23"/>
          <p:cNvGrpSpPr>
            <a:grpSpLocks/>
          </p:cNvGrpSpPr>
          <p:nvPr/>
        </p:nvGrpSpPr>
        <p:grpSpPr bwMode="auto">
          <a:xfrm>
            <a:off x="230188" y="3960813"/>
            <a:ext cx="2420937" cy="2820987"/>
            <a:chOff x="59" y="2495"/>
            <a:chExt cx="1525" cy="1777"/>
          </a:xfrm>
        </p:grpSpPr>
        <p:pic>
          <p:nvPicPr>
            <p:cNvPr id="57413" name="Picture 24" descr="panda1_patches"/>
            <p:cNvPicPr>
              <a:picLocks noChangeAspect="1" noChangeArrowheads="1"/>
            </p:cNvPicPr>
            <p:nvPr/>
          </p:nvPicPr>
          <p:blipFill>
            <a:blip r:embed="rId11"/>
            <a:srcRect/>
            <a:stretch>
              <a:fillRect/>
            </a:stretch>
          </p:blipFill>
          <p:spPr bwMode="auto">
            <a:xfrm>
              <a:off x="271" y="2771"/>
              <a:ext cx="1079" cy="1238"/>
            </a:xfrm>
            <a:prstGeom prst="rect">
              <a:avLst/>
            </a:prstGeom>
            <a:noFill/>
            <a:ln w="9525">
              <a:noFill/>
              <a:miter lim="800000"/>
              <a:headEnd/>
              <a:tailEnd/>
            </a:ln>
          </p:spPr>
        </p:pic>
        <p:sp>
          <p:nvSpPr>
            <p:cNvPr id="57414" name="Freeform 25"/>
            <p:cNvSpPr>
              <a:spLocks noChangeAspect="1"/>
            </p:cNvSpPr>
            <p:nvPr/>
          </p:nvSpPr>
          <p:spPr bwMode="auto">
            <a:xfrm>
              <a:off x="589" y="2619"/>
              <a:ext cx="104" cy="380"/>
            </a:xfrm>
            <a:custGeom>
              <a:avLst/>
              <a:gdLst>
                <a:gd name="T0" fmla="*/ 1 w 168"/>
                <a:gd name="T1" fmla="*/ 2 h 480"/>
                <a:gd name="T2" fmla="*/ 1 w 168"/>
                <a:gd name="T3" fmla="*/ 2 h 480"/>
                <a:gd name="T4" fmla="*/ 1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pic>
          <p:nvPicPr>
            <p:cNvPr id="57415" name="Picture 26" descr="xset"/>
            <p:cNvPicPr>
              <a:picLocks noChangeAspect="1" noChangeArrowheads="1"/>
            </p:cNvPicPr>
            <p:nvPr/>
          </p:nvPicPr>
          <p:blipFill>
            <a:blip r:embed="rId12"/>
            <a:srcRect/>
            <a:stretch>
              <a:fillRect/>
            </a:stretch>
          </p:blipFill>
          <p:spPr bwMode="auto">
            <a:xfrm>
              <a:off x="59" y="4058"/>
              <a:ext cx="1525" cy="214"/>
            </a:xfrm>
            <a:prstGeom prst="rect">
              <a:avLst/>
            </a:prstGeom>
            <a:noFill/>
            <a:ln w="9525">
              <a:noFill/>
              <a:miter lim="800000"/>
              <a:headEnd/>
              <a:tailEnd/>
            </a:ln>
          </p:spPr>
        </p:pic>
        <p:sp>
          <p:nvSpPr>
            <p:cNvPr id="57416" name="Freeform 27"/>
            <p:cNvSpPr>
              <a:spLocks/>
            </p:cNvSpPr>
            <p:nvPr/>
          </p:nvSpPr>
          <p:spPr bwMode="auto">
            <a:xfrm>
              <a:off x="984" y="2495"/>
              <a:ext cx="168" cy="456"/>
            </a:xfrm>
            <a:custGeom>
              <a:avLst/>
              <a:gdLst>
                <a:gd name="T0" fmla="*/ 24 w 168"/>
                <a:gd name="T1" fmla="*/ 456 h 456"/>
                <a:gd name="T2" fmla="*/ 24 w 168"/>
                <a:gd name="T3" fmla="*/ 72 h 456"/>
                <a:gd name="T4" fmla="*/ 168 w 168"/>
                <a:gd name="T5" fmla="*/ 24 h 456"/>
                <a:gd name="T6" fmla="*/ 0 60000 65536"/>
                <a:gd name="T7" fmla="*/ 0 60000 65536"/>
                <a:gd name="T8" fmla="*/ 0 60000 65536"/>
                <a:gd name="T9" fmla="*/ 0 w 168"/>
                <a:gd name="T10" fmla="*/ 0 h 456"/>
                <a:gd name="T11" fmla="*/ 168 w 168"/>
                <a:gd name="T12" fmla="*/ 456 h 456"/>
              </a:gdLst>
              <a:ahLst/>
              <a:cxnLst>
                <a:cxn ang="T6">
                  <a:pos x="T0" y="T1"/>
                </a:cxn>
                <a:cxn ang="T7">
                  <a:pos x="T2" y="T3"/>
                </a:cxn>
                <a:cxn ang="T8">
                  <a:pos x="T4" y="T5"/>
                </a:cxn>
              </a:cxnLst>
              <a:rect l="T9" t="T10" r="T11" b="T12"/>
              <a:pathLst>
                <a:path w="168" h="456">
                  <a:moveTo>
                    <a:pt x="24" y="456"/>
                  </a:moveTo>
                  <a:cubicBezTo>
                    <a:pt x="12" y="300"/>
                    <a:pt x="0" y="144"/>
                    <a:pt x="24" y="72"/>
                  </a:cubicBezTo>
                  <a:cubicBezTo>
                    <a:pt x="48" y="0"/>
                    <a:pt x="144" y="32"/>
                    <a:pt x="168" y="24"/>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7" name="Group 28"/>
          <p:cNvGrpSpPr>
            <a:grpSpLocks/>
          </p:cNvGrpSpPr>
          <p:nvPr/>
        </p:nvGrpSpPr>
        <p:grpSpPr bwMode="auto">
          <a:xfrm>
            <a:off x="593725" y="1066800"/>
            <a:ext cx="4648200" cy="1066800"/>
            <a:chOff x="288" y="672"/>
            <a:chExt cx="2928" cy="672"/>
          </a:xfrm>
        </p:grpSpPr>
        <p:pic>
          <p:nvPicPr>
            <p:cNvPr id="57388" name="Picture 29" descr="pts2"/>
            <p:cNvPicPr>
              <a:picLocks noChangeAspect="1" noChangeArrowheads="1"/>
            </p:cNvPicPr>
            <p:nvPr/>
          </p:nvPicPr>
          <p:blipFill>
            <a:blip r:embed="rId10"/>
            <a:srcRect/>
            <a:stretch>
              <a:fillRect/>
            </a:stretch>
          </p:blipFill>
          <p:spPr bwMode="auto">
            <a:xfrm>
              <a:off x="288" y="672"/>
              <a:ext cx="1008" cy="645"/>
            </a:xfrm>
            <a:prstGeom prst="rect">
              <a:avLst/>
            </a:prstGeom>
            <a:noFill/>
            <a:ln w="28575">
              <a:solidFill>
                <a:schemeClr val="tx1"/>
              </a:solidFill>
              <a:miter lim="800000"/>
              <a:headEnd/>
              <a:tailEnd/>
            </a:ln>
          </p:spPr>
        </p:pic>
        <p:sp>
          <p:nvSpPr>
            <p:cNvPr id="57389" name="Line 30"/>
            <p:cNvSpPr>
              <a:spLocks noChangeShapeType="1"/>
            </p:cNvSpPr>
            <p:nvPr/>
          </p:nvSpPr>
          <p:spPr bwMode="auto">
            <a:xfrm>
              <a:off x="384"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0" name="Line 31"/>
            <p:cNvSpPr>
              <a:spLocks noChangeShapeType="1"/>
            </p:cNvSpPr>
            <p:nvPr/>
          </p:nvSpPr>
          <p:spPr bwMode="auto">
            <a:xfrm>
              <a:off x="528"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1" name="Line 32"/>
            <p:cNvSpPr>
              <a:spLocks noChangeShapeType="1"/>
            </p:cNvSpPr>
            <p:nvPr/>
          </p:nvSpPr>
          <p:spPr bwMode="auto">
            <a:xfrm>
              <a:off x="672"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2" name="Line 33"/>
            <p:cNvSpPr>
              <a:spLocks noChangeShapeType="1"/>
            </p:cNvSpPr>
            <p:nvPr/>
          </p:nvSpPr>
          <p:spPr bwMode="auto">
            <a:xfrm>
              <a:off x="816"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3" name="Line 34"/>
            <p:cNvSpPr>
              <a:spLocks noChangeShapeType="1"/>
            </p:cNvSpPr>
            <p:nvPr/>
          </p:nvSpPr>
          <p:spPr bwMode="auto">
            <a:xfrm>
              <a:off x="960"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4" name="Line 35"/>
            <p:cNvSpPr>
              <a:spLocks noChangeShapeType="1"/>
            </p:cNvSpPr>
            <p:nvPr/>
          </p:nvSpPr>
          <p:spPr bwMode="auto">
            <a:xfrm>
              <a:off x="1104"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5" name="Line 36"/>
            <p:cNvSpPr>
              <a:spLocks noChangeShapeType="1"/>
            </p:cNvSpPr>
            <p:nvPr/>
          </p:nvSpPr>
          <p:spPr bwMode="auto">
            <a:xfrm>
              <a:off x="1248"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6" name="Line 37"/>
            <p:cNvSpPr>
              <a:spLocks noChangeShapeType="1"/>
            </p:cNvSpPr>
            <p:nvPr/>
          </p:nvSpPr>
          <p:spPr bwMode="auto">
            <a:xfrm>
              <a:off x="288" y="816"/>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7" name="Line 38"/>
            <p:cNvSpPr>
              <a:spLocks noChangeShapeType="1"/>
            </p:cNvSpPr>
            <p:nvPr/>
          </p:nvSpPr>
          <p:spPr bwMode="auto">
            <a:xfrm>
              <a:off x="288" y="960"/>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8" name="Line 39"/>
            <p:cNvSpPr>
              <a:spLocks noChangeShapeType="1"/>
            </p:cNvSpPr>
            <p:nvPr/>
          </p:nvSpPr>
          <p:spPr bwMode="auto">
            <a:xfrm>
              <a:off x="288" y="1104"/>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99" name="Line 40"/>
            <p:cNvSpPr>
              <a:spLocks noChangeShapeType="1"/>
            </p:cNvSpPr>
            <p:nvPr/>
          </p:nvSpPr>
          <p:spPr bwMode="auto">
            <a:xfrm>
              <a:off x="288" y="1248"/>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pic>
          <p:nvPicPr>
            <p:cNvPr id="57400" name="Picture 41" descr="pts1"/>
            <p:cNvPicPr>
              <a:picLocks noChangeAspect="1" noChangeArrowheads="1"/>
            </p:cNvPicPr>
            <p:nvPr/>
          </p:nvPicPr>
          <p:blipFill>
            <a:blip r:embed="rId6"/>
            <a:srcRect/>
            <a:stretch>
              <a:fillRect/>
            </a:stretch>
          </p:blipFill>
          <p:spPr bwMode="auto">
            <a:xfrm>
              <a:off x="1968" y="702"/>
              <a:ext cx="1248" cy="629"/>
            </a:xfrm>
            <a:prstGeom prst="rect">
              <a:avLst/>
            </a:prstGeom>
            <a:noFill/>
            <a:ln w="28575">
              <a:solidFill>
                <a:schemeClr val="tx1"/>
              </a:solidFill>
              <a:miter lim="800000"/>
              <a:headEnd/>
              <a:tailEnd/>
            </a:ln>
          </p:spPr>
        </p:pic>
        <p:sp>
          <p:nvSpPr>
            <p:cNvPr id="57401" name="Line 42"/>
            <p:cNvSpPr>
              <a:spLocks noChangeShapeType="1"/>
            </p:cNvSpPr>
            <p:nvPr/>
          </p:nvSpPr>
          <p:spPr bwMode="auto">
            <a:xfrm>
              <a:off x="2064"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2" name="Line 43"/>
            <p:cNvSpPr>
              <a:spLocks noChangeShapeType="1"/>
            </p:cNvSpPr>
            <p:nvPr/>
          </p:nvSpPr>
          <p:spPr bwMode="auto">
            <a:xfrm>
              <a:off x="2208"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3" name="Line 44"/>
            <p:cNvSpPr>
              <a:spLocks noChangeShapeType="1"/>
            </p:cNvSpPr>
            <p:nvPr/>
          </p:nvSpPr>
          <p:spPr bwMode="auto">
            <a:xfrm>
              <a:off x="2352"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4" name="Line 45"/>
            <p:cNvSpPr>
              <a:spLocks noChangeShapeType="1"/>
            </p:cNvSpPr>
            <p:nvPr/>
          </p:nvSpPr>
          <p:spPr bwMode="auto">
            <a:xfrm>
              <a:off x="2496"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5" name="Line 46"/>
            <p:cNvSpPr>
              <a:spLocks noChangeShapeType="1"/>
            </p:cNvSpPr>
            <p:nvPr/>
          </p:nvSpPr>
          <p:spPr bwMode="auto">
            <a:xfrm>
              <a:off x="2640"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6" name="Line 47"/>
            <p:cNvSpPr>
              <a:spLocks noChangeShapeType="1"/>
            </p:cNvSpPr>
            <p:nvPr/>
          </p:nvSpPr>
          <p:spPr bwMode="auto">
            <a:xfrm>
              <a:off x="2784"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7" name="Line 48"/>
            <p:cNvSpPr>
              <a:spLocks noChangeShapeType="1"/>
            </p:cNvSpPr>
            <p:nvPr/>
          </p:nvSpPr>
          <p:spPr bwMode="auto">
            <a:xfrm>
              <a:off x="2928"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8" name="Line 49"/>
            <p:cNvSpPr>
              <a:spLocks noChangeShapeType="1"/>
            </p:cNvSpPr>
            <p:nvPr/>
          </p:nvSpPr>
          <p:spPr bwMode="auto">
            <a:xfrm>
              <a:off x="3072"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09" name="Line 50"/>
            <p:cNvSpPr>
              <a:spLocks noChangeShapeType="1"/>
            </p:cNvSpPr>
            <p:nvPr/>
          </p:nvSpPr>
          <p:spPr bwMode="auto">
            <a:xfrm>
              <a:off x="1968" y="816"/>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10" name="Line 51"/>
            <p:cNvSpPr>
              <a:spLocks noChangeShapeType="1"/>
            </p:cNvSpPr>
            <p:nvPr/>
          </p:nvSpPr>
          <p:spPr bwMode="auto">
            <a:xfrm>
              <a:off x="1968" y="960"/>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11" name="Line 52"/>
            <p:cNvSpPr>
              <a:spLocks noChangeShapeType="1"/>
            </p:cNvSpPr>
            <p:nvPr/>
          </p:nvSpPr>
          <p:spPr bwMode="auto">
            <a:xfrm>
              <a:off x="1968" y="1104"/>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412" name="Line 53"/>
            <p:cNvSpPr>
              <a:spLocks noChangeShapeType="1"/>
            </p:cNvSpPr>
            <p:nvPr/>
          </p:nvSpPr>
          <p:spPr bwMode="auto">
            <a:xfrm>
              <a:off x="1968" y="1248"/>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8" name="Group 54"/>
          <p:cNvGrpSpPr>
            <a:grpSpLocks/>
          </p:cNvGrpSpPr>
          <p:nvPr/>
        </p:nvGrpSpPr>
        <p:grpSpPr bwMode="auto">
          <a:xfrm>
            <a:off x="593725" y="2165350"/>
            <a:ext cx="4648200" cy="1035050"/>
            <a:chOff x="288" y="1364"/>
            <a:chExt cx="2928" cy="652"/>
          </a:xfrm>
        </p:grpSpPr>
        <p:pic>
          <p:nvPicPr>
            <p:cNvPr id="57374" name="Picture 55" descr="pts2"/>
            <p:cNvPicPr>
              <a:picLocks noChangeAspect="1" noChangeArrowheads="1"/>
            </p:cNvPicPr>
            <p:nvPr/>
          </p:nvPicPr>
          <p:blipFill>
            <a:blip r:embed="rId10"/>
            <a:srcRect/>
            <a:stretch>
              <a:fillRect/>
            </a:stretch>
          </p:blipFill>
          <p:spPr bwMode="auto">
            <a:xfrm>
              <a:off x="288" y="1371"/>
              <a:ext cx="1008" cy="645"/>
            </a:xfrm>
            <a:prstGeom prst="rect">
              <a:avLst/>
            </a:prstGeom>
            <a:noFill/>
            <a:ln w="28575">
              <a:solidFill>
                <a:schemeClr val="tx1"/>
              </a:solidFill>
              <a:miter lim="800000"/>
              <a:headEnd/>
              <a:tailEnd/>
            </a:ln>
          </p:spPr>
        </p:pic>
        <p:pic>
          <p:nvPicPr>
            <p:cNvPr id="57375" name="Picture 56" descr="pts1"/>
            <p:cNvPicPr>
              <a:picLocks noChangeAspect="1" noChangeArrowheads="1"/>
            </p:cNvPicPr>
            <p:nvPr/>
          </p:nvPicPr>
          <p:blipFill>
            <a:blip r:embed="rId13"/>
            <a:srcRect/>
            <a:stretch>
              <a:fillRect/>
            </a:stretch>
          </p:blipFill>
          <p:spPr bwMode="auto">
            <a:xfrm>
              <a:off x="1968" y="1388"/>
              <a:ext cx="1239" cy="626"/>
            </a:xfrm>
            <a:prstGeom prst="rect">
              <a:avLst/>
            </a:prstGeom>
            <a:noFill/>
            <a:ln w="28575">
              <a:solidFill>
                <a:schemeClr val="tx1"/>
              </a:solidFill>
              <a:miter lim="800000"/>
              <a:headEnd/>
              <a:tailEnd/>
            </a:ln>
          </p:spPr>
        </p:pic>
        <p:sp>
          <p:nvSpPr>
            <p:cNvPr id="57376" name="Line 57"/>
            <p:cNvSpPr>
              <a:spLocks noChangeShapeType="1"/>
            </p:cNvSpPr>
            <p:nvPr/>
          </p:nvSpPr>
          <p:spPr bwMode="auto">
            <a:xfrm>
              <a:off x="2064"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7" name="Line 58"/>
            <p:cNvSpPr>
              <a:spLocks noChangeShapeType="1"/>
            </p:cNvSpPr>
            <p:nvPr/>
          </p:nvSpPr>
          <p:spPr bwMode="auto">
            <a:xfrm>
              <a:off x="2352"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8" name="Line 59"/>
            <p:cNvSpPr>
              <a:spLocks noChangeShapeType="1"/>
            </p:cNvSpPr>
            <p:nvPr/>
          </p:nvSpPr>
          <p:spPr bwMode="auto">
            <a:xfrm>
              <a:off x="2640"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9" name="Line 60"/>
            <p:cNvSpPr>
              <a:spLocks noChangeShapeType="1"/>
            </p:cNvSpPr>
            <p:nvPr/>
          </p:nvSpPr>
          <p:spPr bwMode="auto">
            <a:xfrm>
              <a:off x="2928"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0" name="Line 61"/>
            <p:cNvSpPr>
              <a:spLocks noChangeShapeType="1"/>
            </p:cNvSpPr>
            <p:nvPr/>
          </p:nvSpPr>
          <p:spPr bwMode="auto">
            <a:xfrm>
              <a:off x="384"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1" name="Line 62"/>
            <p:cNvSpPr>
              <a:spLocks noChangeShapeType="1"/>
            </p:cNvSpPr>
            <p:nvPr/>
          </p:nvSpPr>
          <p:spPr bwMode="auto">
            <a:xfrm>
              <a:off x="672"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2" name="Line 63"/>
            <p:cNvSpPr>
              <a:spLocks noChangeShapeType="1"/>
            </p:cNvSpPr>
            <p:nvPr/>
          </p:nvSpPr>
          <p:spPr bwMode="auto">
            <a:xfrm>
              <a:off x="960"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3" name="Line 64"/>
            <p:cNvSpPr>
              <a:spLocks noChangeShapeType="1"/>
            </p:cNvSpPr>
            <p:nvPr/>
          </p:nvSpPr>
          <p:spPr bwMode="auto">
            <a:xfrm>
              <a:off x="1248"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4" name="Line 65"/>
            <p:cNvSpPr>
              <a:spLocks noChangeShapeType="1"/>
            </p:cNvSpPr>
            <p:nvPr/>
          </p:nvSpPr>
          <p:spPr bwMode="auto">
            <a:xfrm>
              <a:off x="1968" y="1652"/>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5" name="Line 66"/>
            <p:cNvSpPr>
              <a:spLocks noChangeShapeType="1"/>
            </p:cNvSpPr>
            <p:nvPr/>
          </p:nvSpPr>
          <p:spPr bwMode="auto">
            <a:xfrm>
              <a:off x="1968" y="1940"/>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6" name="Line 67"/>
            <p:cNvSpPr>
              <a:spLocks noChangeShapeType="1"/>
            </p:cNvSpPr>
            <p:nvPr/>
          </p:nvSpPr>
          <p:spPr bwMode="auto">
            <a:xfrm>
              <a:off x="288" y="1652"/>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87" name="Line 68"/>
            <p:cNvSpPr>
              <a:spLocks noChangeShapeType="1"/>
            </p:cNvSpPr>
            <p:nvPr/>
          </p:nvSpPr>
          <p:spPr bwMode="auto">
            <a:xfrm>
              <a:off x="288" y="1940"/>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grpSp>
        <p:nvGrpSpPr>
          <p:cNvPr id="9" name="Group 69"/>
          <p:cNvGrpSpPr>
            <a:grpSpLocks/>
          </p:cNvGrpSpPr>
          <p:nvPr/>
        </p:nvGrpSpPr>
        <p:grpSpPr bwMode="auto">
          <a:xfrm>
            <a:off x="593725" y="3252788"/>
            <a:ext cx="4648200" cy="1057275"/>
            <a:chOff x="288" y="2049"/>
            <a:chExt cx="2928" cy="666"/>
          </a:xfrm>
        </p:grpSpPr>
        <p:grpSp>
          <p:nvGrpSpPr>
            <p:cNvPr id="10" name="Group 70"/>
            <p:cNvGrpSpPr>
              <a:grpSpLocks/>
            </p:cNvGrpSpPr>
            <p:nvPr/>
          </p:nvGrpSpPr>
          <p:grpSpPr bwMode="auto">
            <a:xfrm>
              <a:off x="672" y="2049"/>
              <a:ext cx="2256" cy="666"/>
              <a:chOff x="672" y="2049"/>
              <a:chExt cx="2256" cy="666"/>
            </a:xfrm>
          </p:grpSpPr>
          <p:sp>
            <p:nvSpPr>
              <p:cNvPr id="57370" name="Line 71"/>
              <p:cNvSpPr>
                <a:spLocks noChangeShapeType="1"/>
              </p:cNvSpPr>
              <p:nvPr/>
            </p:nvSpPr>
            <p:spPr bwMode="auto">
              <a:xfrm>
                <a:off x="672" y="20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1" name="Line 72"/>
              <p:cNvSpPr>
                <a:spLocks noChangeShapeType="1"/>
              </p:cNvSpPr>
              <p:nvPr/>
            </p:nvSpPr>
            <p:spPr bwMode="auto">
              <a:xfrm>
                <a:off x="1248" y="20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2" name="Line 73"/>
              <p:cNvSpPr>
                <a:spLocks noChangeShapeType="1"/>
              </p:cNvSpPr>
              <p:nvPr/>
            </p:nvSpPr>
            <p:spPr bwMode="auto">
              <a:xfrm>
                <a:off x="2352" y="2049"/>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73" name="Line 74"/>
              <p:cNvSpPr>
                <a:spLocks noChangeShapeType="1"/>
              </p:cNvSpPr>
              <p:nvPr/>
            </p:nvSpPr>
            <p:spPr bwMode="auto">
              <a:xfrm>
                <a:off x="2928" y="2049"/>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57368" name="Line 75"/>
            <p:cNvSpPr>
              <a:spLocks noChangeShapeType="1"/>
            </p:cNvSpPr>
            <p:nvPr/>
          </p:nvSpPr>
          <p:spPr bwMode="auto">
            <a:xfrm>
              <a:off x="288" y="2448"/>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57369" name="Line 76"/>
            <p:cNvSpPr>
              <a:spLocks noChangeShapeType="1"/>
            </p:cNvSpPr>
            <p:nvPr/>
          </p:nvSpPr>
          <p:spPr bwMode="auto">
            <a:xfrm>
              <a:off x="1968" y="2448"/>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57358" name="Text Box 77"/>
          <p:cNvSpPr txBox="1">
            <a:spLocks noChangeArrowheads="1"/>
          </p:cNvSpPr>
          <p:nvPr/>
        </p:nvSpPr>
        <p:spPr bwMode="auto">
          <a:xfrm>
            <a:off x="6019800" y="6400800"/>
            <a:ext cx="3124200" cy="457200"/>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sz="2400" b="1">
              <a:solidFill>
                <a:srgbClr val="000000"/>
              </a:solidFill>
              <a:latin typeface="Times New Roman" pitchFamily="18" charset="0"/>
            </a:endParaRPr>
          </a:p>
        </p:txBody>
      </p:sp>
      <p:pic>
        <p:nvPicPr>
          <p:cNvPr id="46158" name="Picture 78" descr="http://euclid.hamline.edu/~arundquist/latex/showequation.php?eqn_id=94163"/>
          <p:cNvPicPr>
            <a:picLocks noChangeAspect="1" noChangeArrowheads="1"/>
          </p:cNvPicPr>
          <p:nvPr/>
        </p:nvPicPr>
        <p:blipFill>
          <a:blip r:embed="rId14"/>
          <a:srcRect/>
          <a:stretch>
            <a:fillRect/>
          </a:stretch>
        </p:blipFill>
        <p:spPr bwMode="auto">
          <a:xfrm>
            <a:off x="0" y="1420813"/>
            <a:ext cx="477838" cy="292100"/>
          </a:xfrm>
          <a:prstGeom prst="rect">
            <a:avLst/>
          </a:prstGeom>
          <a:noFill/>
          <a:ln w="9525">
            <a:noFill/>
            <a:miter lim="800000"/>
            <a:headEnd/>
            <a:tailEnd/>
          </a:ln>
        </p:spPr>
      </p:pic>
      <p:pic>
        <p:nvPicPr>
          <p:cNvPr id="46160" name="Picture 80" descr="http://euclid.hamline.edu/~arundquist/latex/showequation.php?eqn_id=94165"/>
          <p:cNvPicPr>
            <a:picLocks noChangeAspect="1" noChangeArrowheads="1"/>
          </p:cNvPicPr>
          <p:nvPr/>
        </p:nvPicPr>
        <p:blipFill>
          <a:blip r:embed="rId15"/>
          <a:srcRect/>
          <a:stretch>
            <a:fillRect/>
          </a:stretch>
        </p:blipFill>
        <p:spPr bwMode="auto">
          <a:xfrm>
            <a:off x="0" y="2479675"/>
            <a:ext cx="500063" cy="307975"/>
          </a:xfrm>
          <a:prstGeom prst="rect">
            <a:avLst/>
          </a:prstGeom>
          <a:noFill/>
          <a:ln w="9525">
            <a:noFill/>
            <a:miter lim="800000"/>
            <a:headEnd/>
            <a:tailEnd/>
          </a:ln>
        </p:spPr>
      </p:pic>
      <p:pic>
        <p:nvPicPr>
          <p:cNvPr id="46162" name="Picture 82" descr="http://euclid.hamline.edu/~arundquist/latex/showequation.php?eqn_id=94167"/>
          <p:cNvPicPr>
            <a:picLocks noChangeAspect="1" noChangeArrowheads="1"/>
          </p:cNvPicPr>
          <p:nvPr/>
        </p:nvPicPr>
        <p:blipFill>
          <a:blip r:embed="rId16"/>
          <a:srcRect/>
          <a:stretch>
            <a:fillRect/>
          </a:stretch>
        </p:blipFill>
        <p:spPr bwMode="auto">
          <a:xfrm>
            <a:off x="0" y="3611563"/>
            <a:ext cx="508000" cy="307975"/>
          </a:xfrm>
          <a:prstGeom prst="rect">
            <a:avLst/>
          </a:prstGeom>
          <a:noFill/>
          <a:ln w="9525">
            <a:noFill/>
            <a:miter lim="800000"/>
            <a:headEnd/>
            <a:tailEnd/>
          </a:ln>
        </p:spPr>
      </p:pic>
      <p:grpSp>
        <p:nvGrpSpPr>
          <p:cNvPr id="11" name="Group 81"/>
          <p:cNvGrpSpPr>
            <a:grpSpLocks/>
          </p:cNvGrpSpPr>
          <p:nvPr/>
        </p:nvGrpSpPr>
        <p:grpSpPr bwMode="auto">
          <a:xfrm>
            <a:off x="5740400" y="1238250"/>
            <a:ext cx="4746625" cy="1108075"/>
            <a:chOff x="5740416" y="1238220"/>
            <a:chExt cx="4746625" cy="1107996"/>
          </a:xfrm>
        </p:grpSpPr>
        <p:sp>
          <p:nvSpPr>
            <p:cNvPr id="57365" name="Rectangle 79"/>
            <p:cNvSpPr>
              <a:spLocks noChangeArrowheads="1"/>
            </p:cNvSpPr>
            <p:nvPr/>
          </p:nvSpPr>
          <p:spPr bwMode="auto">
            <a:xfrm>
              <a:off x="5813442" y="1639863"/>
              <a:ext cx="3030537" cy="365125"/>
            </a:xfrm>
            <a:prstGeom prst="rect">
              <a:avLst/>
            </a:prstGeom>
            <a:solidFill>
              <a:srgbClr val="FFFF00"/>
            </a:solidFill>
            <a:ln w="25400" algn="ctr">
              <a:solidFill>
                <a:srgbClr val="FFFF00"/>
              </a:solidFill>
              <a:miter lim="800000"/>
              <a:headEnd/>
              <a:tailEnd/>
            </a:ln>
          </p:spPr>
          <p:txBody>
            <a:bodyPr anchor="ctr"/>
            <a:lstStyle/>
            <a:p>
              <a:pPr algn="ctr" eaLnBrk="0" fontAlgn="base" hangingPunct="0">
                <a:spcBef>
                  <a:spcPct val="0"/>
                </a:spcBef>
                <a:spcAft>
                  <a:spcPct val="0"/>
                </a:spcAft>
              </a:pPr>
              <a:endParaRPr lang="en-US">
                <a:solidFill>
                  <a:srgbClr val="FFFFFF"/>
                </a:solidFill>
              </a:endParaRPr>
            </a:p>
          </p:txBody>
        </p:sp>
        <p:sp>
          <p:nvSpPr>
            <p:cNvPr id="57366" name="TextBox 80"/>
            <p:cNvSpPr txBox="1">
              <a:spLocks noChangeArrowheads="1"/>
            </p:cNvSpPr>
            <p:nvPr/>
          </p:nvSpPr>
          <p:spPr bwMode="auto">
            <a:xfrm>
              <a:off x="5740416" y="1238220"/>
              <a:ext cx="4746625" cy="1107996"/>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b="1">
                  <a:solidFill>
                    <a:srgbClr val="000000"/>
                  </a:solidFill>
                </a:rPr>
                <a:t>Optimal match:  O(m</a:t>
              </a:r>
              <a:r>
                <a:rPr lang="en-US" sz="2200" b="1" baseline="30000">
                  <a:solidFill>
                    <a:srgbClr val="000000"/>
                  </a:solidFill>
                </a:rPr>
                <a:t>3</a:t>
              </a:r>
              <a:r>
                <a:rPr lang="en-US" sz="2200" b="1">
                  <a:solidFill>
                    <a:srgbClr val="000000"/>
                  </a:solidFill>
                </a:rPr>
                <a:t>)</a:t>
              </a:r>
            </a:p>
            <a:p>
              <a:pPr eaLnBrk="0" fontAlgn="base" hangingPunct="0">
                <a:spcBef>
                  <a:spcPct val="0"/>
                </a:spcBef>
                <a:spcAft>
                  <a:spcPct val="0"/>
                </a:spcAft>
              </a:pPr>
              <a:r>
                <a:rPr lang="en-US" sz="2200" b="1">
                  <a:solidFill>
                    <a:srgbClr val="000000"/>
                  </a:solidFill>
                </a:rPr>
                <a:t>Pyramid match: O(mL)</a:t>
              </a:r>
            </a:p>
            <a:p>
              <a:pPr eaLnBrk="0" fontAlgn="base" hangingPunct="0">
                <a:spcBef>
                  <a:spcPct val="0"/>
                </a:spcBef>
                <a:spcAft>
                  <a:spcPct val="0"/>
                </a:spcAft>
              </a:pPr>
              <a:endParaRPr lang="en-US" sz="2200" b="1">
                <a:solidFill>
                  <a:srgbClr val="000000"/>
                </a:solidFill>
              </a:endParaRPr>
            </a:p>
          </p:txBody>
        </p:sp>
      </p:grpSp>
      <p:pic>
        <p:nvPicPr>
          <p:cNvPr id="83" name="Picture 5" descr="intersect"/>
          <p:cNvPicPr>
            <a:picLocks noChangeAspect="1" noChangeArrowheads="1"/>
          </p:cNvPicPr>
          <p:nvPr/>
        </p:nvPicPr>
        <p:blipFill>
          <a:blip r:embed="rId4"/>
          <a:srcRect/>
          <a:stretch>
            <a:fillRect/>
          </a:stretch>
        </p:blipFill>
        <p:spPr bwMode="auto">
          <a:xfrm>
            <a:off x="2527300" y="2419350"/>
            <a:ext cx="438150" cy="571500"/>
          </a:xfrm>
          <a:prstGeom prst="rect">
            <a:avLst/>
          </a:prstGeom>
          <a:noFill/>
          <a:ln w="9525">
            <a:noFill/>
            <a:miter lim="800000"/>
            <a:headEnd/>
            <a:tailEnd/>
          </a:ln>
        </p:spPr>
      </p:pic>
      <p:pic>
        <p:nvPicPr>
          <p:cNvPr id="84" name="Picture 5" descr="intersect"/>
          <p:cNvPicPr>
            <a:picLocks noChangeAspect="1" noChangeArrowheads="1"/>
          </p:cNvPicPr>
          <p:nvPr/>
        </p:nvPicPr>
        <p:blipFill>
          <a:blip r:embed="rId4"/>
          <a:srcRect/>
          <a:stretch>
            <a:fillRect/>
          </a:stretch>
        </p:blipFill>
        <p:spPr bwMode="auto">
          <a:xfrm>
            <a:off x="2527300" y="1384300"/>
            <a:ext cx="438150" cy="571500"/>
          </a:xfrm>
          <a:prstGeom prst="rect">
            <a:avLst/>
          </a:prstGeom>
          <a:noFill/>
          <a:ln w="9525">
            <a:noFill/>
            <a:miter lim="800000"/>
            <a:headEnd/>
            <a:tailEnd/>
          </a:ln>
        </p:spPr>
      </p:pic>
      <p:sp>
        <p:nvSpPr>
          <p:cNvPr id="85" name="TextBox 57"/>
          <p:cNvSpPr txBox="1">
            <a:spLocks noChangeArrowheads="1"/>
          </p:cNvSpPr>
          <p:nvPr/>
        </p:nvSpPr>
        <p:spPr bwMode="auto">
          <a:xfrm>
            <a:off x="4968044" y="6516052"/>
            <a:ext cx="4198937" cy="36933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i="1" dirty="0">
                <a:solidFill>
                  <a:srgbClr val="000000"/>
                </a:solidFill>
              </a:rPr>
              <a:t>[</a:t>
            </a:r>
            <a:r>
              <a:rPr lang="en-US" i="1" dirty="0" err="1">
                <a:solidFill>
                  <a:srgbClr val="000000"/>
                </a:solidFill>
              </a:rPr>
              <a:t>Grauman</a:t>
            </a:r>
            <a:r>
              <a:rPr lang="en-US" i="1" dirty="0">
                <a:solidFill>
                  <a:srgbClr val="000000"/>
                </a:solidFill>
              </a:rPr>
              <a:t> &amp; Darrell, ICCV 2005]</a:t>
            </a:r>
          </a:p>
        </p:txBody>
      </p:sp>
      <p:sp>
        <p:nvSpPr>
          <p:cNvPr id="86" name="Slide Number Placeholder 85"/>
          <p:cNvSpPr>
            <a:spLocks noGrp="1"/>
          </p:cNvSpPr>
          <p:nvPr>
            <p:ph type="sldNum" sz="quarter" idx="12"/>
          </p:nvPr>
        </p:nvSpPr>
        <p:spPr/>
        <p:txBody>
          <a:bodyPr/>
          <a:lstStyle/>
          <a:p>
            <a:pPr eaLnBrk="0" fontAlgn="base" hangingPunct="0">
              <a:spcBef>
                <a:spcPct val="0"/>
              </a:spcBef>
              <a:spcAft>
                <a:spcPct val="0"/>
              </a:spcAft>
              <a:defRPr/>
            </a:pPr>
            <a:fld id="{39CA93EA-1D87-4958-8522-33607EFF8509}" type="slidenum">
              <a:rPr lang="en-US" smtClean="0"/>
              <a:pPr eaLnBrk="0" fontAlgn="base" hangingPunct="0">
                <a:spcBef>
                  <a:spcPct val="0"/>
                </a:spcBef>
                <a:spcAft>
                  <a:spcPct val="0"/>
                </a:spcAft>
                <a:defRPr/>
              </a:pPr>
              <a:t>34</a:t>
            </a:fld>
            <a:endParaRPr lang="en-US"/>
          </a:p>
        </p:txBody>
      </p:sp>
    </p:spTree>
    <p:extLst>
      <p:ext uri="{BB962C8B-B14F-4D97-AF65-F5344CB8AC3E}">
        <p14:creationId xmlns:p14="http://schemas.microsoft.com/office/powerpoint/2010/main" val="1476610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1272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4615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61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16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44450"/>
            <a:ext cx="9144000" cy="1143000"/>
          </a:xfrm>
        </p:spPr>
        <p:txBody>
          <a:bodyPr/>
          <a:lstStyle/>
          <a:p>
            <a:pPr eaLnBrk="1" hangingPunct="1"/>
            <a:r>
              <a:rPr lang="en-US" sz="4000" smtClean="0">
                <a:solidFill>
                  <a:schemeClr val="tx1"/>
                </a:solidFill>
              </a:rPr>
              <a:t>Highlights of the pyramid match</a:t>
            </a:r>
          </a:p>
        </p:txBody>
      </p:sp>
      <p:sp>
        <p:nvSpPr>
          <p:cNvPr id="38925" name="Rectangle 13"/>
          <p:cNvSpPr>
            <a:spLocks noGrp="1" noChangeArrowheads="1"/>
          </p:cNvSpPr>
          <p:nvPr>
            <p:ph type="body" idx="4294967295"/>
          </p:nvPr>
        </p:nvSpPr>
        <p:spPr>
          <a:xfrm>
            <a:off x="685800" y="1300163"/>
            <a:ext cx="8062664" cy="5049837"/>
          </a:xfrm>
        </p:spPr>
        <p:txBody>
          <a:bodyPr/>
          <a:lstStyle/>
          <a:p>
            <a:pPr>
              <a:spcAft>
                <a:spcPts val="1200"/>
              </a:spcAft>
            </a:pPr>
            <a:r>
              <a:rPr lang="en-US" sz="2800" dirty="0" smtClean="0"/>
              <a:t>Linear time complexity</a:t>
            </a:r>
          </a:p>
          <a:p>
            <a:pPr>
              <a:spcAft>
                <a:spcPts val="1200"/>
              </a:spcAft>
            </a:pPr>
            <a:r>
              <a:rPr lang="en-US" sz="2800" dirty="0" smtClean="0"/>
              <a:t>Formal bounds on expected error</a:t>
            </a:r>
          </a:p>
          <a:p>
            <a:pPr>
              <a:spcAft>
                <a:spcPts val="1200"/>
              </a:spcAft>
            </a:pPr>
            <a:r>
              <a:rPr lang="en-US" sz="2800" dirty="0" smtClean="0"/>
              <a:t>Mercer </a:t>
            </a:r>
            <a:r>
              <a:rPr lang="en-US" sz="2800" dirty="0" smtClean="0"/>
              <a:t>kernel: ca</a:t>
            </a:r>
            <a:r>
              <a:rPr lang="en-US" sz="2800" dirty="0" smtClean="0"/>
              <a:t>n be used in non-linear SVMs</a:t>
            </a:r>
            <a:endParaRPr lang="en-US" sz="2800" dirty="0" smtClean="0"/>
          </a:p>
          <a:p>
            <a:pPr>
              <a:spcAft>
                <a:spcPts val="1200"/>
              </a:spcAft>
            </a:pPr>
            <a:r>
              <a:rPr lang="en-US" sz="2800" dirty="0" smtClean="0"/>
              <a:t>Data-driven partitions allow accurate matches even in high-dim. feature spaces</a:t>
            </a:r>
          </a:p>
          <a:p>
            <a:pPr>
              <a:spcAft>
                <a:spcPts val="1200"/>
              </a:spcAft>
            </a:pPr>
            <a:r>
              <a:rPr lang="en-US" sz="2800" dirty="0" smtClean="0"/>
              <a:t>Strong performance on benchmark object recognition datasets</a:t>
            </a:r>
          </a:p>
        </p:txBody>
      </p:sp>
      <p:sp>
        <p:nvSpPr>
          <p:cNvPr id="4" name="TextBox 3"/>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B780B6D7-28FF-42C9-B4D9-3C14F74BE247}" type="slidenum">
              <a:rPr lang="en-US" smtClean="0"/>
              <a:pPr>
                <a:defRPr/>
              </a:pPr>
              <a:t>35</a:t>
            </a:fld>
            <a:endParaRPr lang="en-US"/>
          </a:p>
        </p:txBody>
      </p:sp>
    </p:spTree>
    <p:extLst>
      <p:ext uri="{BB962C8B-B14F-4D97-AF65-F5344CB8AC3E}">
        <p14:creationId xmlns:p14="http://schemas.microsoft.com/office/powerpoint/2010/main" val="152005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892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2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2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sz="quarter"/>
          </p:nvPr>
        </p:nvSpPr>
        <p:spPr>
          <a:xfrm>
            <a:off x="457200" y="131763"/>
            <a:ext cx="8229600" cy="1143000"/>
          </a:xfrm>
        </p:spPr>
        <p:txBody>
          <a:bodyPr/>
          <a:lstStyle/>
          <a:p>
            <a:r>
              <a:rPr lang="en-US" sz="4000" dirty="0" smtClean="0"/>
              <a:t>Example recognition results: </a:t>
            </a:r>
            <a:br>
              <a:rPr lang="en-US" sz="4000" dirty="0" smtClean="0"/>
            </a:br>
            <a:r>
              <a:rPr lang="en-US" sz="3400" dirty="0" smtClean="0"/>
              <a:t>Caltech-101 dataset</a:t>
            </a:r>
          </a:p>
        </p:txBody>
      </p:sp>
      <p:sp>
        <p:nvSpPr>
          <p:cNvPr id="59395" name="Text Box 3"/>
          <p:cNvSpPr txBox="1">
            <a:spLocks noChangeArrowheads="1"/>
          </p:cNvSpPr>
          <p:nvPr/>
        </p:nvSpPr>
        <p:spPr bwMode="auto">
          <a:xfrm>
            <a:off x="4786313" y="6521450"/>
            <a:ext cx="853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1600" smtClean="0">
                <a:solidFill>
                  <a:srgbClr val="000000"/>
                </a:solidFill>
              </a:rPr>
              <a:t>Data provided by Fei-Fei, Fergus, and Perona</a:t>
            </a:r>
          </a:p>
        </p:txBody>
      </p:sp>
      <p:sp>
        <p:nvSpPr>
          <p:cNvPr id="59396" name="Rectangle 21"/>
          <p:cNvSpPr>
            <a:spLocks noChangeArrowheads="1"/>
          </p:cNvSpPr>
          <p:nvPr/>
        </p:nvSpPr>
        <p:spPr bwMode="auto">
          <a:xfrm>
            <a:off x="71438" y="1733550"/>
            <a:ext cx="4572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50000"/>
              </a:spcBef>
              <a:spcAft>
                <a:spcPct val="0"/>
              </a:spcAft>
              <a:buFontTx/>
              <a:buChar char="•"/>
            </a:pPr>
            <a:r>
              <a:rPr lang="en-US" sz="2400" smtClean="0">
                <a:solidFill>
                  <a:srgbClr val="000000"/>
                </a:solidFill>
              </a:rPr>
              <a:t>101 categories                    40-800 images per class                       </a:t>
            </a:r>
          </a:p>
        </p:txBody>
      </p:sp>
      <p:pic>
        <p:nvPicPr>
          <p:cNvPr id="59397" name="Picture 23" descr="ct101images"/>
          <p:cNvPicPr>
            <a:picLocks noChangeAspect="1" noChangeArrowheads="1"/>
          </p:cNvPicPr>
          <p:nvPr/>
        </p:nvPicPr>
        <p:blipFill>
          <a:blip r:embed="rId3">
            <a:extLst>
              <a:ext uri="{28A0092B-C50C-407E-A947-70E740481C1C}">
                <a14:useLocalDpi xmlns:a14="http://schemas.microsoft.com/office/drawing/2010/main" val="0"/>
              </a:ext>
            </a:extLst>
          </a:blip>
          <a:srcRect t="22330" r="67661" b="44452"/>
          <a:stretch>
            <a:fillRect/>
          </a:stretch>
        </p:blipFill>
        <p:spPr bwMode="auto">
          <a:xfrm>
            <a:off x="6543675" y="1539875"/>
            <a:ext cx="2411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24" descr="ct101images"/>
          <p:cNvPicPr>
            <a:picLocks noChangeAspect="1" noChangeArrowheads="1"/>
          </p:cNvPicPr>
          <p:nvPr/>
        </p:nvPicPr>
        <p:blipFill>
          <a:blip r:embed="rId3">
            <a:extLst>
              <a:ext uri="{28A0092B-C50C-407E-A947-70E740481C1C}">
                <a14:useLocalDpi xmlns:a14="http://schemas.microsoft.com/office/drawing/2010/main" val="0"/>
              </a:ext>
            </a:extLst>
          </a:blip>
          <a:srcRect l="68959" t="10890" b="32944"/>
          <a:stretch>
            <a:fillRect/>
          </a:stretch>
        </p:blipFill>
        <p:spPr bwMode="auto">
          <a:xfrm>
            <a:off x="3951288" y="1603375"/>
            <a:ext cx="2314575"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5" descr="ct101images"/>
          <p:cNvPicPr>
            <a:picLocks noChangeAspect="1" noChangeArrowheads="1"/>
          </p:cNvPicPr>
          <p:nvPr/>
        </p:nvPicPr>
        <p:blipFill>
          <a:blip r:embed="rId3">
            <a:extLst>
              <a:ext uri="{28A0092B-C50C-407E-A947-70E740481C1C}">
                <a14:useLocalDpi xmlns:a14="http://schemas.microsoft.com/office/drawing/2010/main" val="0"/>
              </a:ext>
            </a:extLst>
          </a:blip>
          <a:srcRect l="68959" t="78105" b="9975"/>
          <a:stretch>
            <a:fillRect/>
          </a:stretch>
        </p:blipFill>
        <p:spPr bwMode="auto">
          <a:xfrm>
            <a:off x="3951288" y="5392738"/>
            <a:ext cx="231457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6" descr="ct101images"/>
          <p:cNvPicPr>
            <a:picLocks noChangeAspect="1" noChangeArrowheads="1"/>
          </p:cNvPicPr>
          <p:nvPr/>
        </p:nvPicPr>
        <p:blipFill>
          <a:blip r:embed="rId3">
            <a:extLst>
              <a:ext uri="{28A0092B-C50C-407E-A947-70E740481C1C}">
                <a14:useLocalDpi xmlns:a14="http://schemas.microsoft.com/office/drawing/2010/main" val="0"/>
              </a:ext>
            </a:extLst>
          </a:blip>
          <a:srcRect t="66942" r="68214"/>
          <a:stretch>
            <a:fillRect/>
          </a:stretch>
        </p:blipFill>
        <p:spPr bwMode="auto">
          <a:xfrm>
            <a:off x="6580188" y="3881438"/>
            <a:ext cx="2370137"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p:cNvSpPr>
            <a:spLocks noGrp="1"/>
          </p:cNvSpPr>
          <p:nvPr>
            <p:ph type="sldNum" sz="quarter" idx="12"/>
          </p:nvPr>
        </p:nvSpPr>
        <p:spPr/>
        <p:txBody>
          <a:bodyPr/>
          <a:lstStyle/>
          <a:p>
            <a:pPr>
              <a:defRPr/>
            </a:pPr>
            <a:fld id="{8792C17D-5588-4B5F-A08D-D34C2638F8FC}" type="slidenum">
              <a:rPr lang="en-US" smtClean="0"/>
              <a:pPr>
                <a:defRPr/>
              </a:pPr>
              <a:t>36</a:t>
            </a:fld>
            <a:endParaRPr lang="en-US"/>
          </a:p>
        </p:txBody>
      </p:sp>
    </p:spTree>
    <p:extLst>
      <p:ext uri="{BB962C8B-B14F-4D97-AF65-F5344CB8AC3E}">
        <p14:creationId xmlns:p14="http://schemas.microsoft.com/office/powerpoint/2010/main" val="676699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cttimevsaccuracy"/>
          <p:cNvPicPr>
            <a:picLocks noChangeAspect="1" noChangeArrowheads="1"/>
          </p:cNvPicPr>
          <p:nvPr/>
        </p:nvPicPr>
        <p:blipFill>
          <a:blip r:embed="rId3">
            <a:extLst>
              <a:ext uri="{28A0092B-C50C-407E-A947-70E740481C1C}">
                <a14:useLocalDpi xmlns:a14="http://schemas.microsoft.com/office/drawing/2010/main" val="0"/>
              </a:ext>
            </a:extLst>
          </a:blip>
          <a:srcRect t="6075"/>
          <a:stretch>
            <a:fillRect/>
          </a:stretch>
        </p:blipFill>
        <p:spPr bwMode="auto">
          <a:xfrm>
            <a:off x="431800" y="1201738"/>
            <a:ext cx="78835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7"/>
          <p:cNvSpPr>
            <a:spLocks noChangeArrowheads="1"/>
          </p:cNvSpPr>
          <p:nvPr/>
        </p:nvSpPr>
        <p:spPr bwMode="auto">
          <a:xfrm>
            <a:off x="1873250" y="3325813"/>
            <a:ext cx="2879725" cy="2159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0420" name="Text Box 10"/>
          <p:cNvSpPr txBox="1">
            <a:spLocks noChangeArrowheads="1"/>
          </p:cNvSpPr>
          <p:nvPr/>
        </p:nvSpPr>
        <p:spPr bwMode="auto">
          <a:xfrm>
            <a:off x="1763713" y="2676525"/>
            <a:ext cx="3889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806950">
              <a:defRPr>
                <a:solidFill>
                  <a:schemeClr val="tx1"/>
                </a:solidFill>
                <a:latin typeface="Arial" pitchFamily="34" charset="0"/>
              </a:defRPr>
            </a:lvl1pPr>
            <a:lvl2pPr marL="742950" indent="-285750" defTabSz="4806950">
              <a:defRPr>
                <a:solidFill>
                  <a:schemeClr val="tx1"/>
                </a:solidFill>
                <a:latin typeface="Arial" pitchFamily="34" charset="0"/>
              </a:defRPr>
            </a:lvl2pPr>
            <a:lvl3pPr marL="1143000" indent="-228600" defTabSz="4806950">
              <a:defRPr>
                <a:solidFill>
                  <a:schemeClr val="tx1"/>
                </a:solidFill>
                <a:latin typeface="Arial" pitchFamily="34" charset="0"/>
              </a:defRPr>
            </a:lvl3pPr>
            <a:lvl4pPr marL="1600200" indent="-228600" defTabSz="4806950">
              <a:defRPr>
                <a:solidFill>
                  <a:schemeClr val="tx1"/>
                </a:solidFill>
                <a:latin typeface="Arial" pitchFamily="34" charset="0"/>
              </a:defRPr>
            </a:lvl4pPr>
            <a:lvl5pPr marL="2057400" indent="-228600" defTabSz="4806950">
              <a:defRPr>
                <a:solidFill>
                  <a:schemeClr val="tx1"/>
                </a:solidFill>
                <a:latin typeface="Arial" pitchFamily="34" charset="0"/>
              </a:defRPr>
            </a:lvl5pPr>
            <a:lvl6pPr marL="2514600" indent="-228600" defTabSz="4806950" eaLnBrk="0" fontAlgn="base" hangingPunct="0">
              <a:spcBef>
                <a:spcPct val="0"/>
              </a:spcBef>
              <a:spcAft>
                <a:spcPct val="0"/>
              </a:spcAft>
              <a:defRPr>
                <a:solidFill>
                  <a:schemeClr val="tx1"/>
                </a:solidFill>
                <a:latin typeface="Arial" pitchFamily="34" charset="0"/>
              </a:defRPr>
            </a:lvl6pPr>
            <a:lvl7pPr marL="2971800" indent="-228600" defTabSz="4806950" eaLnBrk="0" fontAlgn="base" hangingPunct="0">
              <a:spcBef>
                <a:spcPct val="0"/>
              </a:spcBef>
              <a:spcAft>
                <a:spcPct val="0"/>
              </a:spcAft>
              <a:defRPr>
                <a:solidFill>
                  <a:schemeClr val="tx1"/>
                </a:solidFill>
                <a:latin typeface="Arial" pitchFamily="34" charset="0"/>
              </a:defRPr>
            </a:lvl7pPr>
            <a:lvl8pPr marL="3429000" indent="-228600" defTabSz="4806950" eaLnBrk="0" fontAlgn="base" hangingPunct="0">
              <a:spcBef>
                <a:spcPct val="0"/>
              </a:spcBef>
              <a:spcAft>
                <a:spcPct val="0"/>
              </a:spcAft>
              <a:defRPr>
                <a:solidFill>
                  <a:schemeClr val="tx1"/>
                </a:solidFill>
                <a:latin typeface="Arial" pitchFamily="34" charset="0"/>
              </a:defRPr>
            </a:lvl8pPr>
            <a:lvl9pPr marL="3886200" indent="-228600" defTabSz="480695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1600" b="1" smtClean="0">
                <a:solidFill>
                  <a:srgbClr val="000000"/>
                </a:solidFill>
                <a:latin typeface="Arial Black" pitchFamily="34" charset="0"/>
              </a:rPr>
              <a:t>Jain, Huynh, &amp; Grauman (2007)</a:t>
            </a:r>
          </a:p>
        </p:txBody>
      </p:sp>
      <p:sp>
        <p:nvSpPr>
          <p:cNvPr id="60421" name="Oval 11"/>
          <p:cNvSpPr>
            <a:spLocks noChangeArrowheads="1"/>
          </p:cNvSpPr>
          <p:nvPr/>
        </p:nvSpPr>
        <p:spPr bwMode="auto">
          <a:xfrm>
            <a:off x="1655763" y="2857500"/>
            <a:ext cx="73025" cy="730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5783" name="Rectangle 12"/>
          <p:cNvSpPr>
            <a:spLocks noChangeArrowheads="1"/>
          </p:cNvSpPr>
          <p:nvPr/>
        </p:nvSpPr>
        <p:spPr bwMode="auto">
          <a:xfrm>
            <a:off x="1800225" y="2705100"/>
            <a:ext cx="3575050" cy="2555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 name="Rectangle 2"/>
          <p:cNvSpPr txBox="1">
            <a:spLocks noChangeArrowheads="1"/>
          </p:cNvSpPr>
          <p:nvPr/>
        </p:nvSpPr>
        <p:spPr bwMode="auto">
          <a:xfrm>
            <a:off x="457200" y="131763"/>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000" kern="0" dirty="0">
                <a:solidFill>
                  <a:srgbClr val="000000"/>
                </a:solidFill>
              </a:rPr>
              <a:t>Recognition results: </a:t>
            </a:r>
            <a:br>
              <a:rPr lang="en-US" sz="4000" kern="0" dirty="0">
                <a:solidFill>
                  <a:srgbClr val="000000"/>
                </a:solidFill>
              </a:rPr>
            </a:br>
            <a:r>
              <a:rPr lang="en-US" sz="3400" kern="0" dirty="0">
                <a:solidFill>
                  <a:srgbClr val="000000"/>
                </a:solidFill>
              </a:rPr>
              <a:t>Caltech-101 dataset</a:t>
            </a:r>
          </a:p>
        </p:txBody>
      </p:sp>
      <p:sp>
        <p:nvSpPr>
          <p:cNvPr id="9" name="Slide Number Placeholder 8"/>
          <p:cNvSpPr>
            <a:spLocks noGrp="1"/>
          </p:cNvSpPr>
          <p:nvPr>
            <p:ph type="sldNum" sz="quarter" idx="12"/>
          </p:nvPr>
        </p:nvSpPr>
        <p:spPr/>
        <p:txBody>
          <a:bodyPr/>
          <a:lstStyle/>
          <a:p>
            <a:pPr>
              <a:defRPr/>
            </a:pPr>
            <a:fld id="{1D8A115F-3735-467D-A466-7DB5CF5B1138}" type="slidenum">
              <a:rPr lang="en-US" smtClean="0"/>
              <a:pPr>
                <a:defRPr/>
              </a:pPr>
              <a:t>37</a:t>
            </a:fld>
            <a:endParaRPr lang="en-US"/>
          </a:p>
        </p:txBody>
      </p:sp>
    </p:spTree>
    <p:extLst>
      <p:ext uri="{BB962C8B-B14F-4D97-AF65-F5344CB8AC3E}">
        <p14:creationId xmlns:p14="http://schemas.microsoft.com/office/powerpoint/2010/main" val="295280283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4000" dirty="0" smtClean="0">
                <a:latin typeface="Arial" pitchFamily="34" charset="0"/>
                <a:cs typeface="Arial" pitchFamily="34" charset="0"/>
              </a:rPr>
              <a:t>Unordered sets of local features:</a:t>
            </a:r>
            <a:br>
              <a:rPr lang="en-US" sz="4000" dirty="0" smtClean="0">
                <a:latin typeface="Arial" pitchFamily="34" charset="0"/>
                <a:cs typeface="Arial" pitchFamily="34" charset="0"/>
              </a:rPr>
            </a:br>
            <a:r>
              <a:rPr lang="en-US" sz="4000" b="1" dirty="0" smtClean="0">
                <a:latin typeface="Arial" pitchFamily="34" charset="0"/>
                <a:cs typeface="Arial" pitchFamily="34" charset="0"/>
              </a:rPr>
              <a:t>No</a:t>
            </a:r>
            <a:r>
              <a:rPr lang="en-US" sz="4000" dirty="0" smtClean="0">
                <a:latin typeface="Arial" pitchFamily="34" charset="0"/>
                <a:cs typeface="Arial" pitchFamily="34" charset="0"/>
              </a:rPr>
              <a:t> spatial layout preserved!</a:t>
            </a:r>
            <a:endParaRPr lang="en-US" sz="4000" dirty="0">
              <a:latin typeface="Arial" pitchFamily="34" charset="0"/>
              <a:cs typeface="Arial" pitchFamily="34" charset="0"/>
            </a:endParaRPr>
          </a:p>
        </p:txBody>
      </p:sp>
      <p:pic>
        <p:nvPicPr>
          <p:cNvPr id="5" name="Picture 4"/>
          <p:cNvPicPr>
            <a:picLocks noChangeAspect="1" noChangeArrowheads="1"/>
          </p:cNvPicPr>
          <p:nvPr/>
        </p:nvPicPr>
        <p:blipFill>
          <a:blip r:embed="rId3" cstate="print"/>
          <a:srcRect l="21666" t="11159" r="16251" b="3662"/>
          <a:stretch>
            <a:fillRect/>
          </a:stretch>
        </p:blipFill>
        <p:spPr bwMode="auto">
          <a:xfrm>
            <a:off x="5448312" y="2114532"/>
            <a:ext cx="3257556" cy="2732727"/>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226953" y="2078019"/>
            <a:ext cx="2828717" cy="2774988"/>
          </a:xfrm>
          <a:prstGeom prst="rect">
            <a:avLst/>
          </a:prstGeom>
          <a:noFill/>
          <a:ln w="12700" cap="sq">
            <a:noFill/>
            <a:miter lim="800000"/>
            <a:headEnd type="none" w="sm" len="sm"/>
            <a:tailEnd type="none" w="sm" len="sm"/>
          </a:ln>
        </p:spPr>
      </p:pic>
      <p:sp>
        <p:nvSpPr>
          <p:cNvPr id="8" name="TextBox 7"/>
          <p:cNvSpPr txBox="1"/>
          <p:nvPr/>
        </p:nvSpPr>
        <p:spPr>
          <a:xfrm>
            <a:off x="592083" y="4962546"/>
            <a:ext cx="2848014" cy="584775"/>
          </a:xfrm>
          <a:prstGeom prst="rect">
            <a:avLst/>
          </a:prstGeom>
          <a:noFill/>
        </p:spPr>
        <p:txBody>
          <a:bodyPr wrap="square" rtlCol="0">
            <a:spAutoFit/>
          </a:bodyPr>
          <a:lstStyle/>
          <a:p>
            <a:r>
              <a:rPr lang="en-US" sz="3200" dirty="0" smtClean="0">
                <a:latin typeface="Arial" pitchFamily="34" charset="0"/>
                <a:cs typeface="Arial" pitchFamily="34" charset="0"/>
              </a:rPr>
              <a:t>Too much?</a:t>
            </a:r>
            <a:endParaRPr lang="en-US" sz="3200" dirty="0">
              <a:latin typeface="Arial" pitchFamily="34" charset="0"/>
              <a:cs typeface="Arial" pitchFamily="34" charset="0"/>
            </a:endParaRPr>
          </a:p>
        </p:txBody>
      </p:sp>
      <p:sp>
        <p:nvSpPr>
          <p:cNvPr id="9" name="TextBox 8"/>
          <p:cNvSpPr txBox="1"/>
          <p:nvPr/>
        </p:nvSpPr>
        <p:spPr>
          <a:xfrm>
            <a:off x="6215085" y="4998492"/>
            <a:ext cx="2848014" cy="584775"/>
          </a:xfrm>
          <a:prstGeom prst="rect">
            <a:avLst/>
          </a:prstGeom>
          <a:noFill/>
        </p:spPr>
        <p:txBody>
          <a:bodyPr wrap="square" rtlCol="0">
            <a:spAutoFit/>
          </a:bodyPr>
          <a:lstStyle/>
          <a:p>
            <a:r>
              <a:rPr lang="en-US" sz="3200" dirty="0" smtClean="0">
                <a:latin typeface="Arial" pitchFamily="34" charset="0"/>
                <a:cs typeface="Arial" pitchFamily="34" charset="0"/>
              </a:rPr>
              <a:t>Too little?</a:t>
            </a:r>
            <a:endParaRPr lang="en-US" sz="3200" dirty="0">
              <a:latin typeface="Arial" pitchFamily="34" charset="0"/>
              <a:cs typeface="Arial" pitchFamily="34" charset="0"/>
            </a:endParaRPr>
          </a:p>
        </p:txBody>
      </p:sp>
      <p:cxnSp>
        <p:nvCxnSpPr>
          <p:cNvPr id="11" name="Straight Arrow Connector 10"/>
          <p:cNvCxnSpPr/>
          <p:nvPr/>
        </p:nvCxnSpPr>
        <p:spPr>
          <a:xfrm>
            <a:off x="3403584" y="3502026"/>
            <a:ext cx="1898676" cy="1588"/>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E49D9413-FADB-4216-ABF7-D47E9C86A079}" type="slidenum">
              <a:rPr lang="en-US" smtClean="0">
                <a:solidFill>
                  <a:prstClr val="black">
                    <a:tint val="75000"/>
                  </a:prstClr>
                </a:solidFill>
              </a:rPr>
              <a:pPr/>
              <a:t>38</a:t>
            </a:fld>
            <a:endParaRPr lang="en-US">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8"/>
          <p:cNvPicPr>
            <a:picLocks noChangeAspect="1" noChangeArrowheads="1"/>
          </p:cNvPicPr>
          <p:nvPr/>
        </p:nvPicPr>
        <p:blipFill>
          <a:blip r:embed="rId3" cstate="print"/>
          <a:srcRect/>
          <a:stretch>
            <a:fillRect/>
          </a:stretch>
        </p:blipFill>
        <p:spPr bwMode="auto">
          <a:xfrm>
            <a:off x="-6148" y="2484225"/>
            <a:ext cx="4397492" cy="2519397"/>
          </a:xfrm>
          <a:prstGeom prst="rect">
            <a:avLst/>
          </a:prstGeom>
          <a:noFill/>
          <a:ln w="9525">
            <a:noFill/>
            <a:miter lim="800000"/>
            <a:headEnd/>
            <a:tailEnd/>
          </a:ln>
        </p:spPr>
      </p:pic>
      <p:sp>
        <p:nvSpPr>
          <p:cNvPr id="6" name="TextBox 7"/>
          <p:cNvSpPr txBox="1">
            <a:spLocks noChangeArrowheads="1"/>
          </p:cNvSpPr>
          <p:nvPr/>
        </p:nvSpPr>
        <p:spPr bwMode="auto">
          <a:xfrm>
            <a:off x="25408" y="6418864"/>
            <a:ext cx="5167313" cy="36933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dirty="0">
                <a:solidFill>
                  <a:srgbClr val="000000"/>
                </a:solidFill>
                <a:latin typeface="Arial" pitchFamily="34" charset="0"/>
                <a:cs typeface="Arial" pitchFamily="34" charset="0"/>
              </a:rPr>
              <a:t>[</a:t>
            </a:r>
            <a:r>
              <a:rPr lang="en-US" dirty="0" err="1">
                <a:solidFill>
                  <a:srgbClr val="000000"/>
                </a:solidFill>
                <a:latin typeface="Arial" pitchFamily="34" charset="0"/>
                <a:cs typeface="Arial" pitchFamily="34" charset="0"/>
              </a:rPr>
              <a:t>Lazebnik</a:t>
            </a:r>
            <a:r>
              <a:rPr lang="en-US" dirty="0">
                <a:solidFill>
                  <a:srgbClr val="000000"/>
                </a:solidFill>
                <a:latin typeface="Arial" pitchFamily="34" charset="0"/>
                <a:cs typeface="Arial" pitchFamily="34" charset="0"/>
              </a:rPr>
              <a:t>, </a:t>
            </a:r>
            <a:r>
              <a:rPr lang="en-US" dirty="0" err="1">
                <a:solidFill>
                  <a:srgbClr val="000000"/>
                </a:solidFill>
                <a:latin typeface="Arial" pitchFamily="34" charset="0"/>
                <a:cs typeface="Arial" pitchFamily="34" charset="0"/>
              </a:rPr>
              <a:t>Schmid</a:t>
            </a:r>
            <a:r>
              <a:rPr lang="en-US" dirty="0">
                <a:solidFill>
                  <a:srgbClr val="000000"/>
                </a:solidFill>
                <a:latin typeface="Arial" pitchFamily="34" charset="0"/>
                <a:cs typeface="Arial" pitchFamily="34" charset="0"/>
              </a:rPr>
              <a:t> &amp; Ponce, CVPR 2006]</a:t>
            </a:r>
          </a:p>
        </p:txBody>
      </p:sp>
      <p:sp>
        <p:nvSpPr>
          <p:cNvPr id="7" name="Content Placeholder 6"/>
          <p:cNvSpPr>
            <a:spLocks noGrp="1"/>
          </p:cNvSpPr>
          <p:nvPr>
            <p:ph idx="1"/>
          </p:nvPr>
        </p:nvSpPr>
        <p:spPr>
          <a:xfrm>
            <a:off x="381000" y="1112837"/>
            <a:ext cx="8686800" cy="4525963"/>
          </a:xfrm>
        </p:spPr>
        <p:txBody>
          <a:bodyPr>
            <a:normAutofit/>
          </a:bodyPr>
          <a:lstStyle/>
          <a:p>
            <a:r>
              <a:rPr lang="en-US" sz="2400" dirty="0" smtClean="0">
                <a:latin typeface="Arial" pitchFamily="34" charset="0"/>
                <a:cs typeface="Arial" pitchFamily="34" charset="0"/>
              </a:rPr>
              <a:t>Make a pyramid of bag-of-words histograms.</a:t>
            </a:r>
          </a:p>
          <a:p>
            <a:r>
              <a:rPr lang="en-US" sz="2400" dirty="0" smtClean="0">
                <a:latin typeface="Arial" pitchFamily="34" charset="0"/>
                <a:cs typeface="Arial" pitchFamily="34" charset="0"/>
              </a:rPr>
              <a:t>Provides some loose (global) spatial layout information</a:t>
            </a:r>
            <a:endParaRPr lang="en-US" sz="2400" dirty="0">
              <a:latin typeface="Arial" pitchFamily="34" charset="0"/>
              <a:cs typeface="Arial" pitchFamily="34" charset="0"/>
            </a:endParaRPr>
          </a:p>
        </p:txBody>
      </p:sp>
      <p:sp>
        <p:nvSpPr>
          <p:cNvPr id="10" name="Title 1"/>
          <p:cNvSpPr>
            <a:spLocks noGrp="1"/>
          </p:cNvSpPr>
          <p:nvPr>
            <p:ph type="title"/>
          </p:nvPr>
        </p:nvSpPr>
        <p:spPr>
          <a:xfrm>
            <a:off x="701675" y="33291"/>
            <a:ext cx="7772400" cy="11430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Spatial pyramid match</a:t>
            </a:r>
          </a:p>
        </p:txBody>
      </p:sp>
      <p:pic>
        <p:nvPicPr>
          <p:cNvPr id="1489922" name="Picture 2"/>
          <p:cNvPicPr>
            <a:picLocks noChangeAspect="1" noChangeArrowheads="1"/>
          </p:cNvPicPr>
          <p:nvPr/>
        </p:nvPicPr>
        <p:blipFill>
          <a:blip r:embed="rId4" cstate="print"/>
          <a:srcRect l="19547" t="37668" r="22054" b="42183"/>
          <a:stretch>
            <a:fillRect/>
          </a:stretch>
        </p:blipFill>
        <p:spPr bwMode="auto">
          <a:xfrm>
            <a:off x="4786379" y="3200793"/>
            <a:ext cx="4345047" cy="1086262"/>
          </a:xfrm>
          <a:prstGeom prst="rect">
            <a:avLst/>
          </a:prstGeom>
          <a:noFill/>
          <a:ln w="9525">
            <a:noFill/>
            <a:miter lim="800000"/>
            <a:headEnd/>
            <a:tailEnd/>
          </a:ln>
        </p:spPr>
      </p:pic>
      <p:sp>
        <p:nvSpPr>
          <p:cNvPr id="9" name="TextBox 8"/>
          <p:cNvSpPr txBox="1"/>
          <p:nvPr/>
        </p:nvSpPr>
        <p:spPr>
          <a:xfrm>
            <a:off x="1497496" y="5307499"/>
            <a:ext cx="7390450" cy="830997"/>
          </a:xfrm>
          <a:prstGeom prst="rect">
            <a:avLst/>
          </a:prstGeom>
          <a:noFill/>
        </p:spPr>
        <p:txBody>
          <a:bodyPr wrap="square" rtlCol="0">
            <a:spAutoFit/>
          </a:bodyPr>
          <a:lstStyle/>
          <a:p>
            <a:r>
              <a:rPr lang="en-US" sz="2400" dirty="0" smtClean="0">
                <a:latin typeface="Arial" pitchFamily="34" charset="0"/>
                <a:cs typeface="Arial" pitchFamily="34" charset="0"/>
              </a:rPr>
              <a:t>Sum over PMKs computed in </a:t>
            </a:r>
            <a:r>
              <a:rPr lang="en-US" sz="2400" i="1" dirty="0" smtClean="0">
                <a:latin typeface="Arial" pitchFamily="34" charset="0"/>
                <a:cs typeface="Arial" pitchFamily="34" charset="0"/>
              </a:rPr>
              <a:t>image coordinate </a:t>
            </a:r>
            <a:r>
              <a:rPr lang="en-US" sz="2400" dirty="0" smtClean="0">
                <a:latin typeface="Arial" pitchFamily="34" charset="0"/>
                <a:cs typeface="Arial" pitchFamily="34" charset="0"/>
              </a:rPr>
              <a:t>space, one per word.</a:t>
            </a:r>
            <a:endParaRPr lang="en-US" sz="2400" dirty="0">
              <a:latin typeface="Arial" pitchFamily="34" charset="0"/>
              <a:cs typeface="Arial" pitchFamily="34" charset="0"/>
            </a:endParaRPr>
          </a:p>
        </p:txBody>
      </p:sp>
      <p:sp>
        <p:nvSpPr>
          <p:cNvPr id="8" name="TextBox 7"/>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E49D9413-FADB-4216-ABF7-D47E9C86A079}" type="slidenum">
              <a:rPr lang="en-US" smtClean="0">
                <a:solidFill>
                  <a:prstClr val="black">
                    <a:tint val="75000"/>
                  </a:prstClr>
                </a:solidFill>
              </a:rPr>
              <a:pPr/>
              <a:t>39</a:t>
            </a:fld>
            <a:endParaRPr lang="en-US">
              <a:solidFill>
                <a:prstClr val="black">
                  <a:tint val="75000"/>
                </a:prstClr>
              </a:solidFill>
            </a:endParaRPr>
          </a:p>
        </p:txBody>
      </p:sp>
      <p:pic>
        <p:nvPicPr>
          <p:cNvPr id="12" name="Picture 11"/>
          <p:cNvPicPr>
            <a:picLocks noChangeAspect="1"/>
          </p:cNvPicPr>
          <p:nvPr/>
        </p:nvPicPr>
        <p:blipFill>
          <a:blip r:embed="rId5"/>
          <a:stretch>
            <a:fillRect/>
          </a:stretch>
        </p:blipFill>
        <p:spPr>
          <a:xfrm>
            <a:off x="-76200" y="2438400"/>
            <a:ext cx="4912442" cy="2667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9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l="24167" t="32822" r="24167" b="18633"/>
          <a:stretch>
            <a:fillRect/>
          </a:stretch>
        </p:blipFill>
        <p:spPr bwMode="auto">
          <a:xfrm>
            <a:off x="1066800" y="914400"/>
            <a:ext cx="7185025" cy="4113213"/>
          </a:xfrm>
          <a:prstGeom prst="rect">
            <a:avLst/>
          </a:prstGeom>
          <a:noFill/>
          <a:ln w="9525">
            <a:noFill/>
            <a:miter lim="800000"/>
            <a:headEnd/>
            <a:tailEnd/>
          </a:ln>
        </p:spPr>
      </p:pic>
      <p:sp>
        <p:nvSpPr>
          <p:cNvPr id="40963" name="Rectangle 10"/>
          <p:cNvSpPr>
            <a:spLocks noGrp="1" noChangeArrowheads="1"/>
          </p:cNvSpPr>
          <p:nvPr>
            <p:ph type="title" idx="4294967295"/>
          </p:nvPr>
        </p:nvSpPr>
        <p:spPr>
          <a:xfrm>
            <a:off x="0" y="152400"/>
            <a:ext cx="9144000" cy="1143000"/>
          </a:xfrm>
        </p:spPr>
        <p:txBody>
          <a:bodyPr/>
          <a:lstStyle/>
          <a:p>
            <a:r>
              <a:rPr lang="en-US" sz="4000" smtClean="0"/>
              <a:t>Example: learning gender with SVMs</a:t>
            </a:r>
          </a:p>
        </p:txBody>
      </p:sp>
      <p:sp>
        <p:nvSpPr>
          <p:cNvPr id="40964" name="TextBox 4"/>
          <p:cNvSpPr txBox="1">
            <a:spLocks noChangeArrowheads="1"/>
          </p:cNvSpPr>
          <p:nvPr/>
        </p:nvSpPr>
        <p:spPr bwMode="auto">
          <a:xfrm>
            <a:off x="533400" y="5029200"/>
            <a:ext cx="8001000" cy="7620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Learning Gender with Support Faces, TPAMI 2002.</a:t>
            </a:r>
          </a:p>
        </p:txBody>
      </p:sp>
      <p:sp>
        <p:nvSpPr>
          <p:cNvPr id="40965" name="TextBox 3"/>
          <p:cNvSpPr txBox="1">
            <a:spLocks noChangeArrowheads="1"/>
          </p:cNvSpPr>
          <p:nvPr/>
        </p:nvSpPr>
        <p:spPr bwMode="auto">
          <a:xfrm>
            <a:off x="533400" y="5943600"/>
            <a:ext cx="8839200" cy="427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Face &amp; Gesture 2000.</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4</a:t>
            </a:fld>
            <a:endParaRPr lang="en-US">
              <a:solidFill>
                <a:srgbClr val="000000"/>
              </a:solidFill>
            </a:endParaRPr>
          </a:p>
        </p:txBody>
      </p:sp>
    </p:spTree>
    <p:extLst>
      <p:ext uri="{BB962C8B-B14F-4D97-AF65-F5344CB8AC3E}">
        <p14:creationId xmlns:p14="http://schemas.microsoft.com/office/powerpoint/2010/main" val="30909618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ChangeAspect="1" noChangeArrowheads="1"/>
          </p:cNvPicPr>
          <p:nvPr/>
        </p:nvPicPr>
        <p:blipFill>
          <a:blip r:embed="rId3" cstate="print"/>
          <a:srcRect l="6250" t="33423" r="51563" b="9434"/>
          <a:stretch>
            <a:fillRect/>
          </a:stretch>
        </p:blipFill>
        <p:spPr bwMode="auto">
          <a:xfrm>
            <a:off x="4038600" y="2039931"/>
            <a:ext cx="4114800" cy="4038600"/>
          </a:xfrm>
          <a:prstGeom prst="rect">
            <a:avLst/>
          </a:prstGeom>
          <a:noFill/>
          <a:ln w="9525">
            <a:noFill/>
            <a:miter lim="800000"/>
            <a:headEnd/>
            <a:tailEnd/>
          </a:ln>
          <a:effectLst/>
        </p:spPr>
      </p:pic>
      <p:pic>
        <p:nvPicPr>
          <p:cNvPr id="546818" name="Picture 2"/>
          <p:cNvPicPr>
            <a:picLocks noChangeAspect="1" noChangeArrowheads="1"/>
          </p:cNvPicPr>
          <p:nvPr/>
        </p:nvPicPr>
        <p:blipFill>
          <a:blip r:embed="rId4" cstate="print"/>
          <a:srcRect l="7031" t="41846" r="63281" b="6199"/>
          <a:stretch>
            <a:fillRect/>
          </a:stretch>
        </p:blipFill>
        <p:spPr bwMode="auto">
          <a:xfrm>
            <a:off x="791580" y="2406636"/>
            <a:ext cx="2895600" cy="3671895"/>
          </a:xfrm>
          <a:prstGeom prst="rect">
            <a:avLst/>
          </a:prstGeom>
          <a:noFill/>
          <a:ln w="9525">
            <a:noFill/>
            <a:miter lim="800000"/>
            <a:headEnd/>
            <a:tailEnd/>
          </a:ln>
          <a:effectLst/>
        </p:spPr>
      </p:pic>
      <p:sp>
        <p:nvSpPr>
          <p:cNvPr id="10" name="TextBox 9"/>
          <p:cNvSpPr txBox="1"/>
          <p:nvPr/>
        </p:nvSpPr>
        <p:spPr>
          <a:xfrm>
            <a:off x="5571128" y="6152606"/>
            <a:ext cx="1905000" cy="369332"/>
          </a:xfrm>
          <a:prstGeom prst="rect">
            <a:avLst/>
          </a:prstGeom>
          <a:noFill/>
        </p:spPr>
        <p:txBody>
          <a:bodyPr wrap="square" rtlCol="0">
            <a:spAutoFit/>
          </a:bodyPr>
          <a:lstStyle/>
          <a:p>
            <a:r>
              <a:rPr lang="en-US" dirty="0" smtClean="0">
                <a:solidFill>
                  <a:prstClr val="black"/>
                </a:solidFill>
              </a:rPr>
              <a:t>Confusion matrix</a:t>
            </a:r>
            <a:endParaRPr lang="en-US" dirty="0">
              <a:solidFill>
                <a:prstClr val="black"/>
              </a:solidFill>
            </a:endParaRPr>
          </a:p>
        </p:txBody>
      </p:sp>
      <p:sp>
        <p:nvSpPr>
          <p:cNvPr id="8" name="Title 1"/>
          <p:cNvSpPr txBox="1">
            <a:spLocks/>
          </p:cNvSpPr>
          <p:nvPr/>
        </p:nvSpPr>
        <p:spPr>
          <a:xfrm>
            <a:off x="457200" y="22194"/>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4000" dirty="0" smtClean="0">
                <a:solidFill>
                  <a:prstClr val="black"/>
                </a:solidFill>
                <a:latin typeface="Arial" pitchFamily="34" charset="0"/>
                <a:cs typeface="Arial" pitchFamily="34" charset="0"/>
              </a:rPr>
              <a:t>Spatial pyramid match</a:t>
            </a:r>
            <a:endParaRPr lang="en-US" sz="4000" dirty="0">
              <a:solidFill>
                <a:prstClr val="black"/>
              </a:solidFill>
              <a:latin typeface="Arial" pitchFamily="34" charset="0"/>
              <a:cs typeface="Arial" pitchFamily="34" charset="0"/>
            </a:endParaRPr>
          </a:p>
        </p:txBody>
      </p:sp>
      <p:sp>
        <p:nvSpPr>
          <p:cNvPr id="9" name="Content Placeholder 2"/>
          <p:cNvSpPr txBox="1">
            <a:spLocks/>
          </p:cNvSpPr>
          <p:nvPr/>
        </p:nvSpPr>
        <p:spPr>
          <a:xfrm>
            <a:off x="457200" y="105273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smtClean="0">
                <a:latin typeface="Arial" pitchFamily="34" charset="0"/>
                <a:cs typeface="Arial" pitchFamily="34" charset="0"/>
              </a:rPr>
              <a:t>Captures scene categories well---texture-like patterns but with some variability in the positions of all the local pieces.</a:t>
            </a:r>
            <a:endParaRPr lang="en-US" sz="2400" dirty="0">
              <a:latin typeface="Arial" pitchFamily="34" charset="0"/>
              <a:cs typeface="Arial" pitchFamily="34" charset="0"/>
            </a:endParaRPr>
          </a:p>
        </p:txBody>
      </p:sp>
      <p:sp>
        <p:nvSpPr>
          <p:cNvPr id="7" name="TextBox 6"/>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E49D9413-FADB-4216-ABF7-D47E9C86A079}" type="slidenum">
              <a:rPr lang="en-US" smtClean="0">
                <a:solidFill>
                  <a:prstClr val="black">
                    <a:tint val="75000"/>
                  </a:prstClr>
                </a:solidFill>
              </a:rPr>
              <a:pPr/>
              <a:t>40</a:t>
            </a:fld>
            <a:endParaRPr lang="en-US">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48200" y="2590800"/>
            <a:ext cx="4114800" cy="2236788"/>
            <a:chOff x="4648200" y="2971800"/>
            <a:chExt cx="4114800" cy="2236788"/>
          </a:xfrm>
        </p:grpSpPr>
        <p:pic>
          <p:nvPicPr>
            <p:cNvPr id="4" name="Picture 4" descr="scene_categories_results2"/>
            <p:cNvPicPr>
              <a:picLocks noChangeAspect="1" noChangeArrowheads="1"/>
            </p:cNvPicPr>
            <p:nvPr/>
          </p:nvPicPr>
          <p:blipFill>
            <a:blip r:embed="rId3"/>
            <a:srcRect l="59341"/>
            <a:stretch>
              <a:fillRect/>
            </a:stretch>
          </p:blipFill>
          <p:spPr bwMode="auto">
            <a:xfrm>
              <a:off x="5943600" y="2971800"/>
              <a:ext cx="2819400" cy="2236788"/>
            </a:xfrm>
            <a:prstGeom prst="rect">
              <a:avLst/>
            </a:prstGeom>
            <a:noFill/>
            <a:ln w="9525">
              <a:noFill/>
              <a:miter lim="800000"/>
              <a:headEnd/>
              <a:tailEnd/>
            </a:ln>
          </p:spPr>
        </p:pic>
        <p:pic>
          <p:nvPicPr>
            <p:cNvPr id="5" name="Picture 4" descr="scene_categories_results2"/>
            <p:cNvPicPr>
              <a:picLocks noChangeAspect="1" noChangeArrowheads="1"/>
            </p:cNvPicPr>
            <p:nvPr/>
          </p:nvPicPr>
          <p:blipFill>
            <a:blip r:embed="rId3"/>
            <a:srcRect r="80220"/>
            <a:stretch>
              <a:fillRect/>
            </a:stretch>
          </p:blipFill>
          <p:spPr bwMode="auto">
            <a:xfrm>
              <a:off x="4648200" y="2971800"/>
              <a:ext cx="1371600" cy="2236788"/>
            </a:xfrm>
            <a:prstGeom prst="rect">
              <a:avLst/>
            </a:prstGeom>
            <a:noFill/>
            <a:ln w="9525">
              <a:noFill/>
              <a:miter lim="800000"/>
              <a:headEnd/>
              <a:tailEnd/>
            </a:ln>
          </p:spPr>
        </p:pic>
      </p:grpSp>
      <p:pic>
        <p:nvPicPr>
          <p:cNvPr id="8" name="Picture 138"/>
          <p:cNvPicPr>
            <a:picLocks noChangeAspect="1" noChangeArrowheads="1"/>
          </p:cNvPicPr>
          <p:nvPr/>
        </p:nvPicPr>
        <p:blipFill>
          <a:blip r:embed="rId4"/>
          <a:srcRect/>
          <a:stretch>
            <a:fillRect/>
          </a:stretch>
        </p:blipFill>
        <p:spPr bwMode="auto">
          <a:xfrm>
            <a:off x="381000" y="2362200"/>
            <a:ext cx="4256116" cy="2438400"/>
          </a:xfrm>
          <a:prstGeom prst="rect">
            <a:avLst/>
          </a:prstGeom>
          <a:noFill/>
          <a:ln w="9525">
            <a:noFill/>
            <a:miter lim="800000"/>
            <a:headEnd/>
            <a:tailEnd/>
          </a:ln>
        </p:spPr>
      </p:pic>
      <p:sp>
        <p:nvSpPr>
          <p:cNvPr id="10" name="Content Placeholder 2"/>
          <p:cNvSpPr txBox="1">
            <a:spLocks/>
          </p:cNvSpPr>
          <p:nvPr/>
        </p:nvSpPr>
        <p:spPr>
          <a:xfrm>
            <a:off x="457200" y="1066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smtClean="0">
                <a:latin typeface="Arial" pitchFamily="34" charset="0"/>
                <a:cs typeface="Arial" pitchFamily="34" charset="0"/>
              </a:rPr>
              <a:t>Captures scene categories well---texture-like patterns but with some variability in the positions of all the local pieces.</a:t>
            </a:r>
            <a:endParaRPr lang="en-US" sz="2400" dirty="0">
              <a:latin typeface="Arial" pitchFamily="34" charset="0"/>
              <a:cs typeface="Arial" pitchFamily="34" charset="0"/>
            </a:endParaRPr>
          </a:p>
        </p:txBody>
      </p:sp>
      <p:sp>
        <p:nvSpPr>
          <p:cNvPr id="11" name="Title 1"/>
          <p:cNvSpPr txBox="1">
            <a:spLocks/>
          </p:cNvSpPr>
          <p:nvPr/>
        </p:nvSpPr>
        <p:spPr>
          <a:xfrm>
            <a:off x="457200" y="22194"/>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4000" dirty="0" smtClean="0">
                <a:solidFill>
                  <a:prstClr val="black"/>
                </a:solidFill>
                <a:latin typeface="Arial" pitchFamily="34" charset="0"/>
                <a:cs typeface="Arial" pitchFamily="34" charset="0"/>
              </a:rPr>
              <a:t>Spatial pyramid match</a:t>
            </a:r>
            <a:endParaRPr lang="en-US" sz="4000" dirty="0">
              <a:solidFill>
                <a:prstClr val="black"/>
              </a:solidFill>
              <a:latin typeface="Arial" pitchFamily="34" charset="0"/>
              <a:cs typeface="Arial" pitchFamily="34" charset="0"/>
            </a:endParaRPr>
          </a:p>
        </p:txBody>
      </p:sp>
      <p:sp>
        <p:nvSpPr>
          <p:cNvPr id="12" name="TextBox 11"/>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fld id="{E49D9413-FADB-4216-ABF7-D47E9C86A079}"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55020509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Part-based and local feature models for recognition</a:t>
            </a:r>
            <a:endParaRPr lang="en-US" sz="3800" dirty="0"/>
          </a:p>
        </p:txBody>
      </p:sp>
      <p:pic>
        <p:nvPicPr>
          <p:cNvPr id="4" name="Picture 4" descr="First%20Bought%20Car%20Front"/>
          <p:cNvPicPr>
            <a:picLocks noChangeAspect="1" noChangeArrowheads="1"/>
          </p:cNvPicPr>
          <p:nvPr/>
        </p:nvPicPr>
        <p:blipFill>
          <a:blip r:embed="rId3"/>
          <a:srcRect/>
          <a:stretch>
            <a:fillRect/>
          </a:stretch>
        </p:blipFill>
        <p:spPr bwMode="auto">
          <a:xfrm>
            <a:off x="150407" y="2068833"/>
            <a:ext cx="3816350" cy="2384425"/>
          </a:xfrm>
          <a:prstGeom prst="rect">
            <a:avLst/>
          </a:prstGeom>
          <a:noFill/>
        </p:spPr>
      </p:pic>
      <p:sp>
        <p:nvSpPr>
          <p:cNvPr id="5" name="Oval 4"/>
          <p:cNvSpPr>
            <a:spLocks noChangeArrowheads="1"/>
          </p:cNvSpPr>
          <p:nvPr/>
        </p:nvSpPr>
        <p:spPr bwMode="auto">
          <a:xfrm>
            <a:off x="2525307" y="2133921"/>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6" name="Oval 10"/>
          <p:cNvSpPr>
            <a:spLocks noChangeArrowheads="1"/>
          </p:cNvSpPr>
          <p:nvPr/>
        </p:nvSpPr>
        <p:spPr bwMode="auto">
          <a:xfrm>
            <a:off x="2525307" y="2133921"/>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7" name="Oval 11"/>
          <p:cNvSpPr>
            <a:spLocks noChangeArrowheads="1"/>
          </p:cNvSpPr>
          <p:nvPr/>
        </p:nvSpPr>
        <p:spPr bwMode="auto">
          <a:xfrm>
            <a:off x="3136495" y="2959421"/>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8" name="Oval 12"/>
          <p:cNvSpPr>
            <a:spLocks noChangeArrowheads="1"/>
          </p:cNvSpPr>
          <p:nvPr/>
        </p:nvSpPr>
        <p:spPr bwMode="auto">
          <a:xfrm>
            <a:off x="845732" y="29832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 name="Oval 13"/>
          <p:cNvSpPr>
            <a:spLocks noChangeArrowheads="1"/>
          </p:cNvSpPr>
          <p:nvPr/>
        </p:nvSpPr>
        <p:spPr bwMode="auto">
          <a:xfrm>
            <a:off x="334557" y="29832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0" name="Oval 14"/>
          <p:cNvSpPr>
            <a:spLocks noChangeArrowheads="1"/>
          </p:cNvSpPr>
          <p:nvPr/>
        </p:nvSpPr>
        <p:spPr bwMode="auto">
          <a:xfrm>
            <a:off x="2893607" y="35166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 name="Oval 15"/>
          <p:cNvSpPr>
            <a:spLocks noChangeArrowheads="1"/>
          </p:cNvSpPr>
          <p:nvPr/>
        </p:nvSpPr>
        <p:spPr bwMode="auto">
          <a:xfrm>
            <a:off x="988607" y="21450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 name="Oval 16"/>
          <p:cNvSpPr>
            <a:spLocks noChangeArrowheads="1"/>
          </p:cNvSpPr>
          <p:nvPr/>
        </p:nvSpPr>
        <p:spPr bwMode="auto">
          <a:xfrm>
            <a:off x="1674407" y="31356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3" name="Oval 17"/>
          <p:cNvSpPr>
            <a:spLocks noChangeArrowheads="1"/>
          </p:cNvSpPr>
          <p:nvPr/>
        </p:nvSpPr>
        <p:spPr bwMode="auto">
          <a:xfrm>
            <a:off x="1598207" y="22212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4" name="Oval 18"/>
          <p:cNvSpPr>
            <a:spLocks noChangeArrowheads="1"/>
          </p:cNvSpPr>
          <p:nvPr/>
        </p:nvSpPr>
        <p:spPr bwMode="auto">
          <a:xfrm>
            <a:off x="379007" y="2068833"/>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5" name="Oval 7"/>
          <p:cNvSpPr>
            <a:spLocks noChangeArrowheads="1"/>
          </p:cNvSpPr>
          <p:nvPr/>
        </p:nvSpPr>
        <p:spPr bwMode="auto">
          <a:xfrm>
            <a:off x="3136495" y="2959421"/>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6" name="Oval 9"/>
          <p:cNvSpPr>
            <a:spLocks noChangeArrowheads="1"/>
          </p:cNvSpPr>
          <p:nvPr/>
        </p:nvSpPr>
        <p:spPr bwMode="auto">
          <a:xfrm>
            <a:off x="693332" y="3530921"/>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7" name="Oval 5"/>
          <p:cNvSpPr>
            <a:spLocks noChangeArrowheads="1"/>
          </p:cNvSpPr>
          <p:nvPr/>
        </p:nvSpPr>
        <p:spPr bwMode="auto">
          <a:xfrm>
            <a:off x="693332" y="3530921"/>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8" name="TextBox 17"/>
          <p:cNvSpPr txBox="1"/>
          <p:nvPr/>
        </p:nvSpPr>
        <p:spPr>
          <a:xfrm>
            <a:off x="4427984" y="1981867"/>
            <a:ext cx="4716016" cy="1877437"/>
          </a:xfrm>
          <a:prstGeom prst="rect">
            <a:avLst/>
          </a:prstGeom>
          <a:noFill/>
        </p:spPr>
        <p:txBody>
          <a:bodyPr wrap="square" rtlCol="0">
            <a:spAutoFit/>
          </a:bodyPr>
          <a:lstStyle/>
          <a:p>
            <a:pPr>
              <a:spcAft>
                <a:spcPts val="1200"/>
              </a:spcAft>
            </a:pPr>
            <a:r>
              <a:rPr lang="en-US" sz="2400" dirty="0" smtClean="0">
                <a:solidFill>
                  <a:srgbClr val="000000"/>
                </a:solidFill>
              </a:rPr>
              <a:t>We’ll look at </a:t>
            </a:r>
            <a:r>
              <a:rPr lang="en-US" sz="2400" dirty="0" smtClean="0">
                <a:solidFill>
                  <a:srgbClr val="000000"/>
                </a:solidFill>
              </a:rPr>
              <a:t>two forms</a:t>
            </a:r>
            <a:r>
              <a:rPr lang="en-US" sz="2400" dirty="0" smtClean="0">
                <a:solidFill>
                  <a:srgbClr val="000000"/>
                </a:solidFill>
              </a:rPr>
              <a:t>:</a:t>
            </a:r>
          </a:p>
          <a:p>
            <a:pPr marL="457200" indent="-457200">
              <a:spcAft>
                <a:spcPts val="1200"/>
              </a:spcAft>
              <a:buFont typeface="+mj-lt"/>
              <a:buAutoNum type="arabicPeriod"/>
            </a:pPr>
            <a:r>
              <a:rPr lang="en-US" sz="2400" b="1" dirty="0" smtClean="0">
                <a:solidFill>
                  <a:srgbClr val="000000"/>
                </a:solidFill>
              </a:rPr>
              <a:t>Bag of words </a:t>
            </a:r>
            <a:r>
              <a:rPr lang="en-US" sz="2400" dirty="0" smtClean="0">
                <a:solidFill>
                  <a:srgbClr val="000000"/>
                </a:solidFill>
              </a:rPr>
              <a:t>(no geometry)</a:t>
            </a:r>
          </a:p>
          <a:p>
            <a:pPr marL="457200" indent="-457200">
              <a:spcAft>
                <a:spcPts val="1200"/>
              </a:spcAft>
              <a:buFont typeface="+mj-lt"/>
              <a:buAutoNum type="arabicPeriod"/>
            </a:pPr>
            <a:r>
              <a:rPr lang="en-US" sz="2400" b="1" dirty="0" smtClean="0">
                <a:solidFill>
                  <a:srgbClr val="000000"/>
                </a:solidFill>
              </a:rPr>
              <a:t>Implicit shape model </a:t>
            </a:r>
            <a:r>
              <a:rPr lang="en-US" sz="2400" dirty="0" smtClean="0">
                <a:solidFill>
                  <a:srgbClr val="000000"/>
                </a:solidFill>
              </a:rPr>
              <a:t>(star graph for spatial model</a:t>
            </a:r>
            <a:r>
              <a:rPr lang="en-US" sz="2400" dirty="0" smtClean="0">
                <a:solidFill>
                  <a:srgbClr val="000000"/>
                </a:solidFill>
              </a:rPr>
              <a:t>)</a:t>
            </a:r>
            <a:endParaRPr lang="en-US" sz="2400" dirty="0" smtClean="0">
              <a:solidFill>
                <a:srgbClr val="000000"/>
              </a:solidFill>
            </a:endParaRPr>
          </a:p>
        </p:txBody>
      </p:sp>
      <p:sp>
        <p:nvSpPr>
          <p:cNvPr id="3" name="Rectangle 2"/>
          <p:cNvSpPr/>
          <p:nvPr/>
        </p:nvSpPr>
        <p:spPr>
          <a:xfrm>
            <a:off x="4319972" y="2953018"/>
            <a:ext cx="4788532" cy="98003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84322" y="6577607"/>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defRPr/>
            </a:pPr>
            <a:fld id="{7869ADE3-FCDF-4463-98DF-A3BB246EF849}" type="slidenum">
              <a:rPr lang="en-US" smtClean="0"/>
              <a:pPr>
                <a:defRPr/>
              </a:pPr>
              <a:t>42</a:t>
            </a:fld>
            <a:endParaRPr lang="en-US"/>
          </a:p>
        </p:txBody>
      </p:sp>
    </p:spTree>
    <p:extLst>
      <p:ext uri="{BB962C8B-B14F-4D97-AF65-F5344CB8AC3E}">
        <p14:creationId xmlns:p14="http://schemas.microsoft.com/office/powerpoint/2010/main" val="8788769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Shape representation </a:t>
            </a:r>
            <a:br>
              <a:rPr lang="en-US" sz="3800" dirty="0" smtClean="0"/>
            </a:br>
            <a:r>
              <a:rPr lang="en-US" sz="3800" dirty="0" smtClean="0"/>
              <a:t>in part-based models</a:t>
            </a:r>
            <a:endParaRPr lang="en-US" sz="3800" dirty="0"/>
          </a:p>
        </p:txBody>
      </p:sp>
      <p:grpSp>
        <p:nvGrpSpPr>
          <p:cNvPr id="20" name="Group 19"/>
          <p:cNvGrpSpPr/>
          <p:nvPr/>
        </p:nvGrpSpPr>
        <p:grpSpPr>
          <a:xfrm>
            <a:off x="2725016" y="1811425"/>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664296" y="5867400"/>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19" name="Slide Number Placeholder 18"/>
          <p:cNvSpPr>
            <a:spLocks noGrp="1"/>
          </p:cNvSpPr>
          <p:nvPr>
            <p:ph type="sldNum" sz="quarter" idx="12"/>
          </p:nvPr>
        </p:nvSpPr>
        <p:spPr/>
        <p:txBody>
          <a:bodyPr/>
          <a:lstStyle/>
          <a:p>
            <a:pPr>
              <a:defRPr/>
            </a:pPr>
            <a:fld id="{7869ADE3-FCDF-4463-98DF-A3BB246EF849}" type="slidenum">
              <a:rPr lang="en-US" smtClean="0"/>
              <a:pPr>
                <a:defRPr/>
              </a:pPr>
              <a:t>43</a:t>
            </a:fld>
            <a:endParaRPr lang="en-US"/>
          </a:p>
        </p:txBody>
      </p:sp>
    </p:spTree>
    <p:extLst>
      <p:ext uri="{BB962C8B-B14F-4D97-AF65-F5344CB8AC3E}">
        <p14:creationId xmlns:p14="http://schemas.microsoft.com/office/powerpoint/2010/main" val="27294601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304800" y="5942012"/>
            <a:ext cx="8610600" cy="9159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dirty="0">
                <a:solidFill>
                  <a:srgbClr val="000000"/>
                </a:solidFill>
                <a:cs typeface="Arial" pitchFamily="34" charset="0"/>
              </a:rPr>
              <a:t>B. </a:t>
            </a:r>
            <a:r>
              <a:rPr lang="en-US" dirty="0" err="1">
                <a:solidFill>
                  <a:srgbClr val="000000"/>
                </a:solidFill>
                <a:cs typeface="Arial" pitchFamily="34" charset="0"/>
              </a:rPr>
              <a:t>Leibe</a:t>
            </a:r>
            <a:r>
              <a:rPr lang="en-US" dirty="0">
                <a:solidFill>
                  <a:srgbClr val="000000"/>
                </a:solidFill>
                <a:cs typeface="Arial" pitchFamily="34" charset="0"/>
              </a:rPr>
              <a:t>, A. </a:t>
            </a:r>
            <a:r>
              <a:rPr lang="en-US" dirty="0" err="1">
                <a:solidFill>
                  <a:srgbClr val="000000"/>
                </a:solidFill>
                <a:cs typeface="Arial" pitchFamily="34" charset="0"/>
              </a:rPr>
              <a:t>Leonardis</a:t>
            </a:r>
            <a:r>
              <a:rPr lang="en-US" dirty="0">
                <a:solidFill>
                  <a:srgbClr val="000000"/>
                </a:solidFill>
                <a:cs typeface="Arial" pitchFamily="34" charset="0"/>
              </a:rPr>
              <a:t>, and B. </a:t>
            </a:r>
            <a:r>
              <a:rPr lang="en-US" dirty="0" err="1">
                <a:solidFill>
                  <a:srgbClr val="000000"/>
                </a:solidFill>
                <a:cs typeface="Arial" pitchFamily="34" charset="0"/>
              </a:rPr>
              <a:t>Schiele</a:t>
            </a:r>
            <a:r>
              <a:rPr lang="en-US" dirty="0">
                <a:solidFill>
                  <a:srgbClr val="000000"/>
                </a:solidFill>
                <a:cs typeface="Arial" pitchFamily="34" charset="0"/>
              </a:rPr>
              <a:t>, </a:t>
            </a:r>
            <a:r>
              <a:rPr lang="en-US" dirty="0">
                <a:solidFill>
                  <a:srgbClr val="000000"/>
                </a:solidFill>
                <a:cs typeface="Arial" pitchFamily="34" charset="0"/>
                <a:hlinkClick r:id="rId4"/>
              </a:rPr>
              <a:t>Combined Object Categorization and Segmentation with an Implicit Shape Model</a:t>
            </a:r>
            <a:r>
              <a:rPr lang="en-US"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012830" name="Image" r:id="rId6" imgW="1066291" imgH="1041270" progId="">
                    <p:embed/>
                  </p:oleObj>
                </mc:Choice>
                <mc:Fallback>
                  <p:oleObj name="Image" r:id="rId6" imgW="1066291" imgH="1041270" progId="">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20" name="Slide Number Placeholder 19"/>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44</a:t>
            </a:fld>
            <a:endParaRPr lang="en-US">
              <a:solidFill>
                <a:srgbClr val="000000"/>
              </a:solidFill>
              <a:cs typeface="Arial" pitchFamily="34" charset="0"/>
            </a:endParaRPr>
          </a:p>
        </p:txBody>
      </p:sp>
    </p:spTree>
    <p:extLst>
      <p:ext uri="{BB962C8B-B14F-4D97-AF65-F5344CB8AC3E}">
        <p14:creationId xmlns:p14="http://schemas.microsoft.com/office/powerpoint/2010/main" val="2464769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1981200"/>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p:txBody>
          <a:bodyPr/>
          <a:lstStyle/>
          <a:p>
            <a:pPr>
              <a:buFontTx/>
              <a:buChar char="•"/>
            </a:pPr>
            <a:r>
              <a:rPr lang="en-US" dirty="0" smtClean="0"/>
              <a:t>Visual vocabulary is used to index votes for object position [a visual word = “part”]</a:t>
            </a:r>
            <a:endParaRPr lang="en-US" dirty="0"/>
          </a:p>
        </p:txBody>
      </p:sp>
      <p:sp>
        <p:nvSpPr>
          <p:cNvPr id="1126405" name="Rectangle 5"/>
          <p:cNvSpPr>
            <a:spLocks noChangeArrowheads="1"/>
          </p:cNvSpPr>
          <p:nvPr/>
        </p:nvSpPr>
        <p:spPr bwMode="auto">
          <a:xfrm>
            <a:off x="304800" y="5715000"/>
            <a:ext cx="8610600" cy="9159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a:solidFill>
                  <a:srgbClr val="000000"/>
                </a:solidFill>
                <a:cs typeface="Arial" pitchFamily="34" charset="0"/>
              </a:rPr>
              <a:t>B. Leibe, A. Leonardis, and B. Schiele, </a:t>
            </a:r>
            <a:r>
              <a:rPr lang="en-US">
                <a:solidFill>
                  <a:srgbClr val="000000"/>
                </a:solidFill>
                <a:cs typeface="Arial" pitchFamily="34" charset="0"/>
                <a:hlinkClick r:id="rId4"/>
              </a:rPr>
              <a:t>Combined Object Categorization and Segmentation with an Implicit Shape Model</a:t>
            </a:r>
            <a:r>
              <a:rPr lang="en-US">
                <a:solidFill>
                  <a:srgbClr val="000000"/>
                </a:solidFill>
                <a:cs typeface="Arial" pitchFamily="34" charset="0"/>
              </a:rPr>
              <a:t>, ECCV Workshop on Statistical Learning in Computer Vision 2004</a:t>
            </a:r>
          </a:p>
        </p:txBody>
      </p:sp>
      <p:grpSp>
        <p:nvGrpSpPr>
          <p:cNvPr id="2" name="Group 6"/>
          <p:cNvGrpSpPr>
            <a:grpSpLocks/>
          </p:cNvGrpSpPr>
          <p:nvPr/>
        </p:nvGrpSpPr>
        <p:grpSpPr bwMode="auto">
          <a:xfrm>
            <a:off x="914400" y="3532188"/>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684588"/>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181600"/>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608388"/>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Slide Number Placeholder 2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45</a:t>
            </a:fld>
            <a:endParaRPr lang="en-US">
              <a:solidFill>
                <a:srgbClr val="000000"/>
              </a:solidFill>
              <a:cs typeface="Arial" pitchFamily="34" charset="0"/>
            </a:endParaRPr>
          </a:p>
        </p:txBody>
      </p:sp>
    </p:spTree>
    <p:extLst>
      <p:ext uri="{BB962C8B-B14F-4D97-AF65-F5344CB8AC3E}">
        <p14:creationId xmlns:p14="http://schemas.microsoft.com/office/powerpoint/2010/main" val="1172062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46</a:t>
            </a:fld>
            <a:endParaRPr lang="en-US">
              <a:solidFill>
                <a:srgbClr val="000000"/>
              </a:solidFill>
              <a:cs typeface="Arial" pitchFamily="34" charset="0"/>
            </a:endParaRPr>
          </a:p>
        </p:txBody>
      </p:sp>
    </p:spTree>
    <p:extLst>
      <p:ext uri="{BB962C8B-B14F-4D97-AF65-F5344CB8AC3E}">
        <p14:creationId xmlns:p14="http://schemas.microsoft.com/office/powerpoint/2010/main" val="30754094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visual 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270375"/>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5024438"/>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724400"/>
            <a:ext cx="3184525" cy="10668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47</a:t>
            </a:fld>
            <a:endParaRPr lang="en-US">
              <a:solidFill>
                <a:srgbClr val="000000"/>
              </a:solidFill>
              <a:cs typeface="Arial" pitchFamily="34" charset="0"/>
            </a:endParaRPr>
          </a:p>
        </p:txBody>
      </p:sp>
    </p:spTree>
    <p:extLst>
      <p:ext uri="{BB962C8B-B14F-4D97-AF65-F5344CB8AC3E}">
        <p14:creationId xmlns:p14="http://schemas.microsoft.com/office/powerpoint/2010/main" val="11842440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visual word</a:t>
            </a:r>
            <a:endParaRPr lang="en-US" dirty="0"/>
          </a:p>
          <a:p>
            <a:pPr marL="533400" indent="-533400">
              <a:buFontTx/>
              <a:buAutoNum type="arabicPeriod"/>
            </a:pPr>
            <a:r>
              <a:rPr lang="en-US" dirty="0"/>
              <a:t>For each </a:t>
            </a:r>
            <a:r>
              <a:rPr lang="en-US" dirty="0" smtClean="0"/>
              <a:t>visual word</a:t>
            </a:r>
            <a:r>
              <a:rPr lang="en-US" dirty="0" smtClean="0"/>
              <a:t>,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724400"/>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270375"/>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5024438"/>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953000"/>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908550"/>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422900"/>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534025"/>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924425"/>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5105400"/>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310188"/>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470525"/>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534025"/>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310188"/>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454650"/>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357813"/>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470525"/>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213350"/>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357813"/>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5005388"/>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845050"/>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334000"/>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5" name="Slide Number Placeholder 2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48</a:t>
            </a:fld>
            <a:endParaRPr lang="en-US">
              <a:solidFill>
                <a:srgbClr val="000000"/>
              </a:solidFill>
              <a:cs typeface="Arial" pitchFamily="34" charset="0"/>
            </a:endParaRPr>
          </a:p>
        </p:txBody>
      </p:sp>
    </p:spTree>
    <p:extLst>
      <p:ext uri="{BB962C8B-B14F-4D97-AF65-F5344CB8AC3E}">
        <p14:creationId xmlns:p14="http://schemas.microsoft.com/office/powerpoint/2010/main" val="41535836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914400"/>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3962400"/>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49</a:t>
            </a:fld>
            <a:endParaRPr lang="en-US">
              <a:solidFill>
                <a:srgbClr val="000000"/>
              </a:solidFill>
              <a:cs typeface="Arial" pitchFamily="34" charset="0"/>
            </a:endParaRPr>
          </a:p>
        </p:txBody>
      </p:sp>
    </p:spTree>
    <p:extLst>
      <p:ext uri="{BB962C8B-B14F-4D97-AF65-F5344CB8AC3E}">
        <p14:creationId xmlns:p14="http://schemas.microsoft.com/office/powerpoint/2010/main" val="2778298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4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4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4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4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595"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4294967295"/>
          </p:nvPr>
        </p:nvSpPr>
        <p:spPr>
          <a:xfrm>
            <a:off x="457200" y="1295400"/>
            <a:ext cx="8229600" cy="4525963"/>
          </a:xfrm>
        </p:spPr>
        <p:txBody>
          <a:bodyPr/>
          <a:lstStyle/>
          <a:p>
            <a:pPr eaLnBrk="1" hangingPunct="1"/>
            <a:endParaRPr lang="en-US" smtClean="0"/>
          </a:p>
        </p:txBody>
      </p:sp>
      <p:pic>
        <p:nvPicPr>
          <p:cNvPr id="41987" name="Picture 2"/>
          <p:cNvPicPr>
            <a:picLocks noChangeAspect="1" noChangeArrowheads="1"/>
          </p:cNvPicPr>
          <p:nvPr/>
        </p:nvPicPr>
        <p:blipFill>
          <a:blip r:embed="rId3"/>
          <a:srcRect l="21274" t="36623" r="19778" b="15361"/>
          <a:stretch>
            <a:fillRect/>
          </a:stretch>
        </p:blipFill>
        <p:spPr bwMode="auto">
          <a:xfrm>
            <a:off x="228600" y="76200"/>
            <a:ext cx="8686800" cy="3852863"/>
          </a:xfrm>
          <a:prstGeom prst="rect">
            <a:avLst/>
          </a:prstGeom>
          <a:noFill/>
          <a:ln w="9525">
            <a:noFill/>
            <a:miter lim="800000"/>
            <a:headEnd/>
            <a:tailEnd/>
          </a:ln>
        </p:spPr>
      </p:pic>
      <p:sp>
        <p:nvSpPr>
          <p:cNvPr id="41988" name="TextBox 4"/>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pic>
        <p:nvPicPr>
          <p:cNvPr id="453637" name="Picture 3"/>
          <p:cNvPicPr>
            <a:picLocks noChangeAspect="1" noChangeArrowheads="1"/>
          </p:cNvPicPr>
          <p:nvPr/>
        </p:nvPicPr>
        <p:blipFill>
          <a:blip r:embed="rId4"/>
          <a:srcRect/>
          <a:stretch>
            <a:fillRect/>
          </a:stretch>
        </p:blipFill>
        <p:spPr bwMode="auto">
          <a:xfrm>
            <a:off x="2057400" y="4343400"/>
            <a:ext cx="6019800" cy="1497013"/>
          </a:xfrm>
          <a:prstGeom prst="rect">
            <a:avLst/>
          </a:prstGeom>
          <a:noFill/>
          <a:ln w="9525">
            <a:noFill/>
            <a:miter lim="800000"/>
            <a:headEnd/>
            <a:tailEnd/>
          </a:ln>
        </p:spPr>
      </p:pic>
      <p:sp>
        <p:nvSpPr>
          <p:cNvPr id="453638" name="Text Box 6"/>
          <p:cNvSpPr txBox="1">
            <a:spLocks noChangeArrowheads="1"/>
          </p:cNvSpPr>
          <p:nvPr/>
        </p:nvSpPr>
        <p:spPr bwMode="auto">
          <a:xfrm>
            <a:off x="457200" y="4724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solidFill>
                  <a:srgbClr val="000000"/>
                </a:solidFill>
              </a:rPr>
              <a:t>Processed faces</a:t>
            </a:r>
          </a:p>
        </p:txBody>
      </p:sp>
      <p:sp>
        <p:nvSpPr>
          <p:cNvPr id="41991" name="Text Box 7"/>
          <p:cNvSpPr txBox="1">
            <a:spLocks noChangeArrowheads="1"/>
          </p:cNvSpPr>
          <p:nvPr/>
        </p:nvSpPr>
        <p:spPr bwMode="auto">
          <a:xfrm>
            <a:off x="381000" y="533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dirty="0">
                <a:solidFill>
                  <a:srgbClr val="000000"/>
                </a:solidFill>
              </a:rPr>
              <a:t>Face alignment processing</a:t>
            </a:r>
          </a:p>
        </p:txBody>
      </p:sp>
      <p:sp>
        <p:nvSpPr>
          <p:cNvPr id="41992" name="Rectangle 8"/>
          <p:cNvSpPr>
            <a:spLocks noChangeArrowheads="1"/>
          </p:cNvSpPr>
          <p:nvPr/>
        </p:nvSpPr>
        <p:spPr bwMode="auto">
          <a:xfrm>
            <a:off x="381000" y="-3048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endParaRPr lang="en-US" sz="300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1D35894-93A5-4F78-96AA-E46E9937F925}" type="slidenum">
              <a:rPr lang="en-US" smtClean="0">
                <a:solidFill>
                  <a:srgbClr val="000000"/>
                </a:solidFill>
              </a:rPr>
              <a:pPr fontAlgn="base">
                <a:spcBef>
                  <a:spcPct val="0"/>
                </a:spcBef>
                <a:spcAft>
                  <a:spcPct val="0"/>
                </a:spcAft>
                <a:defRPr/>
              </a:pPr>
              <a:t>5</a:t>
            </a:fld>
            <a:endParaRPr lang="en-US">
              <a:solidFill>
                <a:srgbClr val="000000"/>
              </a:solidFill>
            </a:endParaRPr>
          </a:p>
        </p:txBody>
      </p:sp>
    </p:spTree>
    <p:extLst>
      <p:ext uri="{BB962C8B-B14F-4D97-AF65-F5344CB8AC3E}">
        <p14:creationId xmlns:p14="http://schemas.microsoft.com/office/powerpoint/2010/main" val="1198686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3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nvPr>
        </p:nvGraphicFramePr>
        <p:xfrm>
          <a:off x="228600" y="1447800"/>
          <a:ext cx="8680830" cy="3429000"/>
        </p:xfrm>
        <a:graphic>
          <a:graphicData uri="http://schemas.openxmlformats.org/presentationml/2006/ole">
            <mc:AlternateContent xmlns:mc="http://schemas.openxmlformats.org/markup-compatibility/2006">
              <mc:Choice xmlns:v="urn:schemas-microsoft-com:vml" Requires="v">
                <p:oleObj spid="_x0000_s1013854" name="Image" r:id="rId4" imgW="11606349" imgH="4584127" progId="">
                  <p:embed/>
                </p:oleObj>
              </mc:Choice>
              <mc:Fallback>
                <p:oleObj name="Image" r:id="rId4" imgW="11606349" imgH="4584127" progId="">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447800"/>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447800"/>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2860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2004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0480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048000"/>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362200"/>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990600"/>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581400"/>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572000"/>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50</a:t>
            </a:fld>
            <a:endParaRPr lang="en-US">
              <a:solidFill>
                <a:srgbClr val="000000"/>
              </a:solidFill>
              <a:cs typeface="Arial" pitchFamily="34" charset="0"/>
            </a:endParaRPr>
          </a:p>
        </p:txBody>
      </p:sp>
    </p:spTree>
    <p:extLst>
      <p:ext uri="{BB962C8B-B14F-4D97-AF65-F5344CB8AC3E}">
        <p14:creationId xmlns:p14="http://schemas.microsoft.com/office/powerpoint/2010/main" val="461199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80000"/>
            <a:chOff x="720" y="720"/>
            <a:chExt cx="4320" cy="3200"/>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Original image</a:t>
              </a:r>
              <a:endParaRPr lang="en-GB" sz="2400" b="1">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7" name="Slide Number Placeholder 6"/>
          <p:cNvSpPr>
            <a:spLocks noGrp="1"/>
          </p:cNvSpPr>
          <p:nvPr>
            <p:ph type="sldNum" sz="quarter" idx="10"/>
          </p:nvPr>
        </p:nvSpPr>
        <p:spPr/>
        <p:txBody>
          <a:bodyPr/>
          <a:lstStyle/>
          <a:p>
            <a:pPr eaLnBrk="0" fontAlgn="base" hangingPunct="0">
              <a:spcBef>
                <a:spcPct val="0"/>
              </a:spcBef>
              <a:spcAft>
                <a:spcPct val="0"/>
              </a:spcAft>
              <a:defRPr/>
            </a:pPr>
            <a:fld id="{29EB8057-E32A-468C-874C-0BC1B0A24EB4}" type="slidenum">
              <a:rPr lang="de-DE" smtClean="0">
                <a:solidFill>
                  <a:srgbClr val="000000"/>
                </a:solidFill>
              </a:rPr>
              <a:pPr eaLnBrk="0" fontAlgn="base" hangingPunct="0">
                <a:spcBef>
                  <a:spcPct val="0"/>
                </a:spcBef>
                <a:spcAft>
                  <a:spcPct val="0"/>
                </a:spcAft>
                <a:defRPr/>
              </a:pPr>
              <a:t>51</a:t>
            </a:fld>
            <a:endParaRPr lang="de-DE">
              <a:solidFill>
                <a:srgbClr val="000000"/>
              </a:solidFill>
            </a:endParaRPr>
          </a:p>
        </p:txBody>
      </p:sp>
    </p:spTree>
    <p:extLst>
      <p:ext uri="{BB962C8B-B14F-4D97-AF65-F5344CB8AC3E}">
        <p14:creationId xmlns:p14="http://schemas.microsoft.com/office/powerpoint/2010/main" val="3748601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80000"/>
            <a:chOff x="720" y="720"/>
            <a:chExt cx="4320" cy="3200"/>
          </a:xfrm>
        </p:grpSpPr>
        <p:pic>
          <p:nvPicPr>
            <p:cNvPr id="36873"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6874"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Original image</a:t>
              </a:r>
              <a:endParaRPr lang="en-GB" sz="2400" b="1">
                <a:solidFill>
                  <a:srgbClr val="000000"/>
                </a:solidFill>
              </a:endParaRPr>
            </a:p>
          </p:txBody>
        </p:sp>
      </p:grpSp>
      <p:grpSp>
        <p:nvGrpSpPr>
          <p:cNvPr id="3" name="Group 5"/>
          <p:cNvGrpSpPr>
            <a:grpSpLocks/>
          </p:cNvGrpSpPr>
          <p:nvPr/>
        </p:nvGrpSpPr>
        <p:grpSpPr bwMode="auto">
          <a:xfrm>
            <a:off x="1143000" y="1441450"/>
            <a:ext cx="6859588" cy="5080000"/>
            <a:chOff x="720" y="720"/>
            <a:chExt cx="4321" cy="3200"/>
          </a:xfrm>
        </p:grpSpPr>
        <p:pic>
          <p:nvPicPr>
            <p:cNvPr id="36871" name="Picture 6" descr="cows-150007-intpts"/>
            <p:cNvPicPr>
              <a:picLocks noChangeAspect="1" noChangeArrowheads="1"/>
            </p:cNvPicPr>
            <p:nvPr/>
          </p:nvPicPr>
          <p:blipFill>
            <a:blip r:embed="rId4"/>
            <a:srcRect/>
            <a:stretch>
              <a:fillRect/>
            </a:stretch>
          </p:blipFill>
          <p:spPr bwMode="auto">
            <a:xfrm>
              <a:off x="720" y="720"/>
              <a:ext cx="4321" cy="2880"/>
            </a:xfrm>
            <a:prstGeom prst="rect">
              <a:avLst/>
            </a:prstGeom>
            <a:noFill/>
            <a:ln w="9525">
              <a:noFill/>
              <a:miter lim="800000"/>
              <a:headEnd/>
              <a:tailEnd/>
            </a:ln>
          </p:spPr>
        </p:pic>
        <p:sp>
          <p:nvSpPr>
            <p:cNvPr id="36872" name="Text Box 7"/>
            <p:cNvSpPr txBox="1">
              <a:spLocks noChangeArrowheads="1"/>
            </p:cNvSpPr>
            <p:nvPr/>
          </p:nvSpPr>
          <p:spPr bwMode="auto">
            <a:xfrm>
              <a:off x="2112" y="3632"/>
              <a:ext cx="1488"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Interest points</a:t>
              </a:r>
              <a:endParaRPr lang="en-GB" sz="2400" b="1">
                <a:solidFill>
                  <a:srgbClr val="000000"/>
                </a:solidFill>
              </a:endParaRPr>
            </a:p>
          </p:txBody>
        </p:sp>
      </p:grpSp>
      <p:sp>
        <p:nvSpPr>
          <p:cNvPr id="36870" name="Rectangle 14"/>
          <p:cNvSpPr>
            <a:spLocks noGrp="1" noChangeArrowheads="1"/>
          </p:cNvSpPr>
          <p:nvPr>
            <p:ph type="title"/>
          </p:nvPr>
        </p:nvSpPr>
        <p:spPr/>
        <p:txBody>
          <a:bodyPr/>
          <a:lstStyle/>
          <a:p>
            <a:r>
              <a:rPr lang="en-US" smtClean="0"/>
              <a:t>Example: Results on Cows</a:t>
            </a:r>
          </a:p>
        </p:txBody>
      </p:sp>
      <p:sp>
        <p:nvSpPr>
          <p:cNvPr id="10" name="Slide Number Placeholder 9"/>
          <p:cNvSpPr>
            <a:spLocks noGrp="1"/>
          </p:cNvSpPr>
          <p:nvPr>
            <p:ph type="sldNum" sz="quarter" idx="10"/>
          </p:nvPr>
        </p:nvSpPr>
        <p:spPr/>
        <p:txBody>
          <a:bodyPr/>
          <a:lstStyle/>
          <a:p>
            <a:pPr eaLnBrk="0" fontAlgn="base" hangingPunct="0">
              <a:spcBef>
                <a:spcPct val="0"/>
              </a:spcBef>
              <a:spcAft>
                <a:spcPct val="0"/>
              </a:spcAft>
              <a:defRPr/>
            </a:pPr>
            <a:fld id="{29EB8057-E32A-468C-874C-0BC1B0A24EB4}" type="slidenum">
              <a:rPr lang="de-DE" smtClean="0">
                <a:solidFill>
                  <a:srgbClr val="000000"/>
                </a:solidFill>
              </a:rPr>
              <a:pPr eaLnBrk="0" fontAlgn="base" hangingPunct="0">
                <a:spcBef>
                  <a:spcPct val="0"/>
                </a:spcBef>
                <a:spcAft>
                  <a:spcPct val="0"/>
                </a:spcAft>
                <a:defRPr/>
              </a:pPr>
              <a:t>52</a:t>
            </a:fld>
            <a:endParaRPr lang="de-DE">
              <a:solidFill>
                <a:srgbClr val="000000"/>
              </a:solidFill>
            </a:endParaRPr>
          </a:p>
        </p:txBody>
      </p:sp>
    </p:spTree>
    <p:extLst>
      <p:ext uri="{BB962C8B-B14F-4D97-AF65-F5344CB8AC3E}">
        <p14:creationId xmlns:p14="http://schemas.microsoft.com/office/powerpoint/2010/main" val="3960142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80000"/>
            <a:chOff x="720" y="720"/>
            <a:chExt cx="4320" cy="3200"/>
          </a:xfrm>
        </p:grpSpPr>
        <p:pic>
          <p:nvPicPr>
            <p:cNvPr id="37900"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7901"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3" name="Group 5"/>
          <p:cNvGrpSpPr>
            <a:grpSpLocks/>
          </p:cNvGrpSpPr>
          <p:nvPr/>
        </p:nvGrpSpPr>
        <p:grpSpPr bwMode="auto">
          <a:xfrm>
            <a:off x="1143000" y="1441450"/>
            <a:ext cx="6859588" cy="5080000"/>
            <a:chOff x="720" y="720"/>
            <a:chExt cx="4321" cy="3200"/>
          </a:xfrm>
        </p:grpSpPr>
        <p:pic>
          <p:nvPicPr>
            <p:cNvPr id="37898" name="Picture 6" descr="cows-150007-intpts"/>
            <p:cNvPicPr>
              <a:picLocks noChangeAspect="1" noChangeArrowheads="1"/>
            </p:cNvPicPr>
            <p:nvPr/>
          </p:nvPicPr>
          <p:blipFill>
            <a:blip r:embed="rId4"/>
            <a:srcRect/>
            <a:stretch>
              <a:fillRect/>
            </a:stretch>
          </p:blipFill>
          <p:spPr bwMode="auto">
            <a:xfrm>
              <a:off x="720" y="720"/>
              <a:ext cx="4321" cy="2880"/>
            </a:xfrm>
            <a:prstGeom prst="rect">
              <a:avLst/>
            </a:prstGeom>
            <a:noFill/>
            <a:ln w="9525">
              <a:noFill/>
              <a:miter lim="800000"/>
              <a:headEnd/>
              <a:tailEnd/>
            </a:ln>
          </p:spPr>
        </p:pic>
        <p:sp>
          <p:nvSpPr>
            <p:cNvPr id="37899" name="Text Box 7"/>
            <p:cNvSpPr txBox="1">
              <a:spLocks noChangeArrowheads="1"/>
            </p:cNvSpPr>
            <p:nvPr/>
          </p:nvSpPr>
          <p:spPr bwMode="auto">
            <a:xfrm>
              <a:off x="2112" y="3632"/>
              <a:ext cx="1488"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 name="Group 8"/>
          <p:cNvGrpSpPr>
            <a:grpSpLocks/>
          </p:cNvGrpSpPr>
          <p:nvPr/>
        </p:nvGrpSpPr>
        <p:grpSpPr bwMode="auto">
          <a:xfrm>
            <a:off x="1143000" y="1441450"/>
            <a:ext cx="6859588" cy="5108575"/>
            <a:chOff x="720" y="720"/>
            <a:chExt cx="4321" cy="3218"/>
          </a:xfrm>
        </p:grpSpPr>
        <p:pic>
          <p:nvPicPr>
            <p:cNvPr id="37896" name="Picture 9" descr="cows-150007-patches"/>
            <p:cNvPicPr>
              <a:picLocks noChangeAspect="1" noChangeArrowheads="1"/>
            </p:cNvPicPr>
            <p:nvPr/>
          </p:nvPicPr>
          <p:blipFill>
            <a:blip r:embed="rId5"/>
            <a:srcRect/>
            <a:stretch>
              <a:fillRect/>
            </a:stretch>
          </p:blipFill>
          <p:spPr bwMode="auto">
            <a:xfrm>
              <a:off x="720" y="720"/>
              <a:ext cx="4321" cy="2880"/>
            </a:xfrm>
            <a:prstGeom prst="rect">
              <a:avLst/>
            </a:prstGeom>
            <a:noFill/>
            <a:ln w="9525">
              <a:noFill/>
              <a:miter lim="800000"/>
              <a:headEnd/>
              <a:tailEnd/>
            </a:ln>
          </p:spPr>
        </p:pic>
        <p:sp>
          <p:nvSpPr>
            <p:cNvPr id="37897" name="Text Box 10"/>
            <p:cNvSpPr txBox="1">
              <a:spLocks noChangeArrowheads="1"/>
            </p:cNvSpPr>
            <p:nvPr/>
          </p:nvSpPr>
          <p:spPr bwMode="auto">
            <a:xfrm>
              <a:off x="2099" y="3650"/>
              <a:ext cx="1623" cy="288"/>
            </a:xfrm>
            <a:prstGeom prst="rect">
              <a:avLst/>
            </a:prstGeom>
            <a:solidFill>
              <a:schemeClr val="tx1"/>
            </a:solid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a:solidFill>
                    <a:srgbClr val="000000"/>
                  </a:solidFill>
                </a:rPr>
                <a:t>Matched patches</a:t>
              </a:r>
              <a:endParaRPr lang="en-GB" sz="2400" b="1">
                <a:solidFill>
                  <a:srgbClr val="000000"/>
                </a:solidFill>
              </a:endParaRPr>
            </a:p>
          </p:txBody>
        </p:sp>
      </p:grpSp>
      <p:sp>
        <p:nvSpPr>
          <p:cNvPr id="37895" name="Rectangle 14"/>
          <p:cNvSpPr>
            <a:spLocks noGrp="1" noChangeArrowheads="1"/>
          </p:cNvSpPr>
          <p:nvPr>
            <p:ph type="title"/>
          </p:nvPr>
        </p:nvSpPr>
        <p:spPr/>
        <p:txBody>
          <a:bodyPr/>
          <a:lstStyle/>
          <a:p>
            <a:r>
              <a:rPr lang="en-US" smtClean="0"/>
              <a:t>Example: Results on Cows</a:t>
            </a:r>
          </a:p>
        </p:txBody>
      </p:sp>
      <p:sp>
        <p:nvSpPr>
          <p:cNvPr id="13" name="Slide Number Placeholder 12"/>
          <p:cNvSpPr>
            <a:spLocks noGrp="1"/>
          </p:cNvSpPr>
          <p:nvPr>
            <p:ph type="sldNum" sz="quarter" idx="10"/>
          </p:nvPr>
        </p:nvSpPr>
        <p:spPr/>
        <p:txBody>
          <a:bodyPr/>
          <a:lstStyle/>
          <a:p>
            <a:pPr eaLnBrk="0" fontAlgn="base" hangingPunct="0">
              <a:spcBef>
                <a:spcPct val="0"/>
              </a:spcBef>
              <a:spcAft>
                <a:spcPct val="0"/>
              </a:spcAft>
              <a:defRPr/>
            </a:pPr>
            <a:fld id="{29EB8057-E32A-468C-874C-0BC1B0A24EB4}" type="slidenum">
              <a:rPr lang="de-DE" smtClean="0">
                <a:solidFill>
                  <a:srgbClr val="000000"/>
                </a:solidFill>
              </a:rPr>
              <a:pPr eaLnBrk="0" fontAlgn="base" hangingPunct="0">
                <a:spcBef>
                  <a:spcPct val="0"/>
                </a:spcBef>
                <a:spcAft>
                  <a:spcPct val="0"/>
                </a:spcAft>
                <a:defRPr/>
              </a:pPr>
              <a:t>53</a:t>
            </a:fld>
            <a:endParaRPr lang="de-DE">
              <a:solidFill>
                <a:srgbClr val="000000"/>
              </a:solidFill>
            </a:endParaRPr>
          </a:p>
        </p:txBody>
      </p:sp>
    </p:spTree>
    <p:extLst>
      <p:ext uri="{BB962C8B-B14F-4D97-AF65-F5344CB8AC3E}">
        <p14:creationId xmlns:p14="http://schemas.microsoft.com/office/powerpoint/2010/main" val="2153970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p>
            <a:pPr eaLnBrk="0" fontAlgn="base" hangingPunct="0">
              <a:spcBef>
                <a:spcPct val="0"/>
              </a:spcBef>
              <a:spcAft>
                <a:spcPct val="0"/>
              </a:spcAft>
            </a:pPr>
            <a:fld id="{40EDCC7B-439E-4D12-BC92-4F3741265BD0}" type="slidenum">
              <a:rPr lang="de-DE">
                <a:solidFill>
                  <a:srgbClr val="000000"/>
                </a:solidFill>
              </a:rPr>
              <a:pPr eaLnBrk="0" fontAlgn="base" hangingPunct="0">
                <a:spcBef>
                  <a:spcPct val="0"/>
                </a:spcBef>
                <a:spcAft>
                  <a:spcPct val="0"/>
                </a:spcAft>
              </a:pPr>
              <a:t>54</a:t>
            </a:fld>
            <a:endParaRPr lang="de-DE">
              <a:solidFill>
                <a:srgbClr val="000000"/>
              </a:solidFill>
            </a:endParaRPr>
          </a:p>
        </p:txBody>
      </p:sp>
      <p:grpSp>
        <p:nvGrpSpPr>
          <p:cNvPr id="2" name="Group 2"/>
          <p:cNvGrpSpPr>
            <a:grpSpLocks/>
          </p:cNvGrpSpPr>
          <p:nvPr/>
        </p:nvGrpSpPr>
        <p:grpSpPr bwMode="auto">
          <a:xfrm>
            <a:off x="1143000" y="1441450"/>
            <a:ext cx="6858000" cy="5080000"/>
            <a:chOff x="720" y="720"/>
            <a:chExt cx="4320" cy="3200"/>
          </a:xfrm>
        </p:grpSpPr>
        <p:pic>
          <p:nvPicPr>
            <p:cNvPr id="38927"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8928" name="Text Box 4"/>
            <p:cNvSpPr txBox="1">
              <a:spLocks noChangeArrowheads="1"/>
            </p:cNvSpPr>
            <p:nvPr/>
          </p:nvSpPr>
          <p:spPr bwMode="auto">
            <a:xfrm>
              <a:off x="2112" y="3632"/>
              <a:ext cx="1584"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Original image</a:t>
              </a:r>
              <a:endParaRPr lang="en-GB" sz="2400" b="1">
                <a:solidFill>
                  <a:srgbClr val="000000"/>
                </a:solidFill>
                <a:latin typeface="ETH Light" pitchFamily="2" charset="0"/>
              </a:endParaRPr>
            </a:p>
          </p:txBody>
        </p:sp>
      </p:grpSp>
      <p:grpSp>
        <p:nvGrpSpPr>
          <p:cNvPr id="3" name="Group 5"/>
          <p:cNvGrpSpPr>
            <a:grpSpLocks/>
          </p:cNvGrpSpPr>
          <p:nvPr/>
        </p:nvGrpSpPr>
        <p:grpSpPr bwMode="auto">
          <a:xfrm>
            <a:off x="1143000" y="1441450"/>
            <a:ext cx="6859588" cy="5080000"/>
            <a:chOff x="720" y="720"/>
            <a:chExt cx="4321" cy="3200"/>
          </a:xfrm>
        </p:grpSpPr>
        <p:pic>
          <p:nvPicPr>
            <p:cNvPr id="38925" name="Picture 6" descr="cows-150007-intpts"/>
            <p:cNvPicPr>
              <a:picLocks noChangeAspect="1" noChangeArrowheads="1"/>
            </p:cNvPicPr>
            <p:nvPr/>
          </p:nvPicPr>
          <p:blipFill>
            <a:blip r:embed="rId4"/>
            <a:srcRect/>
            <a:stretch>
              <a:fillRect/>
            </a:stretch>
          </p:blipFill>
          <p:spPr bwMode="auto">
            <a:xfrm>
              <a:off x="720" y="720"/>
              <a:ext cx="4321" cy="2880"/>
            </a:xfrm>
            <a:prstGeom prst="rect">
              <a:avLst/>
            </a:prstGeom>
            <a:noFill/>
            <a:ln w="9525">
              <a:noFill/>
              <a:miter lim="800000"/>
              <a:headEnd/>
              <a:tailEnd/>
            </a:ln>
          </p:spPr>
        </p:pic>
        <p:sp>
          <p:nvSpPr>
            <p:cNvPr id="38926" name="Text Box 7"/>
            <p:cNvSpPr txBox="1">
              <a:spLocks noChangeArrowheads="1"/>
            </p:cNvSpPr>
            <p:nvPr/>
          </p:nvSpPr>
          <p:spPr bwMode="auto">
            <a:xfrm>
              <a:off x="2112" y="3632"/>
              <a:ext cx="1488"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latin typeface="ETH Light" pitchFamily="2" charset="0"/>
                </a:rPr>
                <a:t>Interest points</a:t>
              </a:r>
              <a:endParaRPr lang="en-GB" sz="2400" b="1">
                <a:solidFill>
                  <a:srgbClr val="000000"/>
                </a:solidFill>
                <a:latin typeface="ETH Light" pitchFamily="2" charset="0"/>
              </a:endParaRPr>
            </a:p>
          </p:txBody>
        </p:sp>
      </p:grpSp>
      <p:grpSp>
        <p:nvGrpSpPr>
          <p:cNvPr id="4" name="Group 8"/>
          <p:cNvGrpSpPr>
            <a:grpSpLocks/>
          </p:cNvGrpSpPr>
          <p:nvPr/>
        </p:nvGrpSpPr>
        <p:grpSpPr bwMode="auto">
          <a:xfrm>
            <a:off x="1143000" y="1441450"/>
            <a:ext cx="6859588" cy="5119688"/>
            <a:chOff x="720" y="720"/>
            <a:chExt cx="4321" cy="3225"/>
          </a:xfrm>
        </p:grpSpPr>
        <p:pic>
          <p:nvPicPr>
            <p:cNvPr id="38923" name="Picture 9" descr="cows-150007-patches"/>
            <p:cNvPicPr>
              <a:picLocks noChangeAspect="1" noChangeArrowheads="1"/>
            </p:cNvPicPr>
            <p:nvPr/>
          </p:nvPicPr>
          <p:blipFill>
            <a:blip r:embed="rId5"/>
            <a:srcRect/>
            <a:stretch>
              <a:fillRect/>
            </a:stretch>
          </p:blipFill>
          <p:spPr bwMode="auto">
            <a:xfrm>
              <a:off x="720" y="720"/>
              <a:ext cx="4321" cy="2880"/>
            </a:xfrm>
            <a:prstGeom prst="rect">
              <a:avLst/>
            </a:prstGeom>
            <a:noFill/>
            <a:ln w="9525">
              <a:noFill/>
              <a:miter lim="800000"/>
              <a:headEnd/>
              <a:tailEnd/>
            </a:ln>
          </p:spPr>
        </p:pic>
        <p:sp>
          <p:nvSpPr>
            <p:cNvPr id="38924" name="Text Box 10"/>
            <p:cNvSpPr txBox="1">
              <a:spLocks noChangeArrowheads="1"/>
            </p:cNvSpPr>
            <p:nvPr/>
          </p:nvSpPr>
          <p:spPr bwMode="auto">
            <a:xfrm>
              <a:off x="2099" y="3657"/>
              <a:ext cx="1549" cy="288"/>
            </a:xfrm>
            <a:prstGeom prst="rect">
              <a:avLst/>
            </a:prstGeom>
            <a:solidFill>
              <a:schemeClr val="tx1"/>
            </a:solidFill>
            <a:ln w="12700" cap="sq">
              <a:noFill/>
              <a:miter lim="800000"/>
              <a:headEnd type="none" w="sm" len="sm"/>
              <a:tailEnd type="none" w="sm" len="sm"/>
            </a:ln>
          </p:spPr>
          <p:txBody>
            <a:bodyPr wrap="none">
              <a:spAutoFit/>
            </a:bodyPr>
            <a:lstStyle/>
            <a:p>
              <a:pPr eaLnBrk="0" fontAlgn="base" hangingPunct="0">
                <a:spcBef>
                  <a:spcPct val="0"/>
                </a:spcBef>
                <a:spcAft>
                  <a:spcPct val="0"/>
                </a:spcAft>
              </a:pPr>
              <a:r>
                <a:rPr lang="en-US" sz="2400" b="1">
                  <a:solidFill>
                    <a:srgbClr val="000000"/>
                  </a:solidFill>
                  <a:latin typeface="ETH Light" pitchFamily="2" charset="0"/>
                </a:rPr>
                <a:t>Matched patches</a:t>
              </a:r>
              <a:endParaRPr lang="en-GB" sz="2400" b="1">
                <a:solidFill>
                  <a:srgbClr val="000000"/>
                </a:solidFill>
                <a:latin typeface="ETH Light" pitchFamily="2" charset="0"/>
              </a:endParaRPr>
            </a:p>
          </p:txBody>
        </p:sp>
      </p:grpSp>
      <p:grpSp>
        <p:nvGrpSpPr>
          <p:cNvPr id="5" name="Group 11"/>
          <p:cNvGrpSpPr>
            <a:grpSpLocks/>
          </p:cNvGrpSpPr>
          <p:nvPr/>
        </p:nvGrpSpPr>
        <p:grpSpPr bwMode="auto">
          <a:xfrm>
            <a:off x="1143000" y="1441450"/>
            <a:ext cx="6848475" cy="5091113"/>
            <a:chOff x="720" y="720"/>
            <a:chExt cx="4314" cy="3207"/>
          </a:xfrm>
        </p:grpSpPr>
        <p:pic>
          <p:nvPicPr>
            <p:cNvPr id="38921" name="Picture 12" descr="cows-150007-pairvotes"/>
            <p:cNvPicPr>
              <a:picLocks noChangeAspect="1" noChangeArrowheads="1"/>
            </p:cNvPicPr>
            <p:nvPr/>
          </p:nvPicPr>
          <p:blipFill>
            <a:blip r:embed="rId6"/>
            <a:srcRect/>
            <a:stretch>
              <a:fillRect/>
            </a:stretch>
          </p:blipFill>
          <p:spPr bwMode="auto">
            <a:xfrm>
              <a:off x="720" y="720"/>
              <a:ext cx="4314" cy="2879"/>
            </a:xfrm>
            <a:prstGeom prst="rect">
              <a:avLst/>
            </a:prstGeom>
            <a:noFill/>
            <a:ln w="9525">
              <a:noFill/>
              <a:miter lim="800000"/>
              <a:headEnd/>
              <a:tailEnd/>
            </a:ln>
          </p:spPr>
        </p:pic>
        <p:sp>
          <p:nvSpPr>
            <p:cNvPr id="38922" name="Text Box 13"/>
            <p:cNvSpPr txBox="1">
              <a:spLocks noChangeArrowheads="1"/>
            </p:cNvSpPr>
            <p:nvPr/>
          </p:nvSpPr>
          <p:spPr bwMode="auto">
            <a:xfrm>
              <a:off x="2112" y="3639"/>
              <a:ext cx="1536" cy="288"/>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dirty="0" smtClean="0">
                  <a:solidFill>
                    <a:srgbClr val="000000"/>
                  </a:solidFill>
                </a:rPr>
                <a:t>Votes</a:t>
              </a:r>
              <a:endParaRPr lang="en-GB" sz="2400" b="1" dirty="0">
                <a:solidFill>
                  <a:srgbClr val="000000"/>
                </a:solidFill>
              </a:endParaRPr>
            </a:p>
          </p:txBody>
        </p:sp>
      </p:grpSp>
      <p:sp>
        <p:nvSpPr>
          <p:cNvPr id="38920" name="Rectangle 14"/>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1517453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pPr eaLnBrk="0" fontAlgn="base" hangingPunct="0">
              <a:spcBef>
                <a:spcPct val="0"/>
              </a:spcBef>
              <a:spcAft>
                <a:spcPct val="0"/>
              </a:spcAft>
            </a:pPr>
            <a:fld id="{B0A368EF-5135-48E4-BF2B-525A4CF97FA3}" type="slidenum">
              <a:rPr lang="de-DE">
                <a:solidFill>
                  <a:srgbClr val="000000"/>
                </a:solidFill>
              </a:rPr>
              <a:pPr eaLnBrk="0" fontAlgn="base" hangingPunct="0">
                <a:spcBef>
                  <a:spcPct val="0"/>
                </a:spcBef>
                <a:spcAft>
                  <a:spcPct val="0"/>
                </a:spcAft>
              </a:pPr>
              <a:t>55</a:t>
            </a:fld>
            <a:endParaRPr lang="de-DE">
              <a:solidFill>
                <a:srgbClr val="000000"/>
              </a:solidFill>
            </a:endParaRPr>
          </a:p>
        </p:txBody>
      </p:sp>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2" name="Text Box 4"/>
          <p:cNvSpPr txBox="1">
            <a:spLocks noChangeArrowheads="1"/>
          </p:cNvSpPr>
          <p:nvPr/>
        </p:nvSpPr>
        <p:spPr bwMode="auto">
          <a:xfrm>
            <a:off x="3429000" y="6067425"/>
            <a:ext cx="2362200" cy="457200"/>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1</a:t>
            </a:r>
            <a:r>
              <a:rPr lang="en-US" sz="2400" b="1" baseline="30000">
                <a:solidFill>
                  <a:srgbClr val="000000"/>
                </a:solidFill>
              </a:rPr>
              <a:t>st</a:t>
            </a:r>
            <a:r>
              <a:rPr lang="en-US" sz="2400" b="1">
                <a:solidFill>
                  <a:srgbClr val="000000"/>
                </a:solidFill>
              </a:rPr>
              <a:t> hypothesis</a:t>
            </a:r>
            <a:endParaRPr lang="en-GB" sz="2400" b="1">
              <a:solidFill>
                <a:srgbClr val="000000"/>
              </a:solidFill>
            </a:endParaRPr>
          </a:p>
        </p:txBody>
      </p:sp>
      <p:sp>
        <p:nvSpPr>
          <p:cNvPr id="39943"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2962679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p>
            <a:pPr eaLnBrk="0" fontAlgn="base" hangingPunct="0">
              <a:spcBef>
                <a:spcPct val="0"/>
              </a:spcBef>
              <a:spcAft>
                <a:spcPct val="0"/>
              </a:spcAft>
            </a:pPr>
            <a:fld id="{7F556BE5-9139-49B4-959E-B0B8062D04D3}" type="slidenum">
              <a:rPr lang="de-DE">
                <a:solidFill>
                  <a:srgbClr val="000000"/>
                </a:solidFill>
              </a:rPr>
              <a:pPr eaLnBrk="0" fontAlgn="base" hangingPunct="0">
                <a:spcBef>
                  <a:spcPct val="0"/>
                </a:spcBef>
                <a:spcAft>
                  <a:spcPct val="0"/>
                </a:spcAft>
              </a:pPr>
              <a:t>56</a:t>
            </a:fld>
            <a:endParaRPr lang="de-DE">
              <a:solidFill>
                <a:srgbClr val="000000"/>
              </a:solidFill>
            </a:endParaRPr>
          </a:p>
        </p:txBody>
      </p:sp>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6" name="Text Box 4"/>
          <p:cNvSpPr txBox="1">
            <a:spLocks noChangeArrowheads="1"/>
          </p:cNvSpPr>
          <p:nvPr/>
        </p:nvSpPr>
        <p:spPr bwMode="auto">
          <a:xfrm>
            <a:off x="3200400" y="6076950"/>
            <a:ext cx="2590800" cy="457200"/>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2</a:t>
            </a:r>
            <a:r>
              <a:rPr lang="en-US" sz="2400" b="1" baseline="30000">
                <a:solidFill>
                  <a:srgbClr val="000000"/>
                </a:solidFill>
              </a:rPr>
              <a:t>nd</a:t>
            </a:r>
            <a:r>
              <a:rPr lang="en-US" sz="2400" b="1">
                <a:solidFill>
                  <a:srgbClr val="000000"/>
                </a:solidFill>
              </a:rPr>
              <a:t> hypothesis</a:t>
            </a:r>
            <a:endParaRPr lang="en-GB" sz="2400" b="1">
              <a:solidFill>
                <a:srgbClr val="000000"/>
              </a:solidFill>
            </a:endParaRPr>
          </a:p>
        </p:txBody>
      </p:sp>
      <p:sp>
        <p:nvSpPr>
          <p:cNvPr id="40967" name="Rectangle 5"/>
          <p:cNvSpPr>
            <a:spLocks noGrp="1" noChangeArrowheads="1"/>
          </p:cNvSpPr>
          <p:nvPr>
            <p:ph type="title"/>
          </p:nvPr>
        </p:nvSpPr>
        <p:spPr/>
        <p:txBody>
          <a:bodyPr/>
          <a:lstStyle/>
          <a:p>
            <a:r>
              <a:rPr lang="en-US" smtClean="0"/>
              <a:t>Example: Results on Cows</a:t>
            </a:r>
          </a:p>
        </p:txBody>
      </p:sp>
    </p:spTree>
    <p:extLst>
      <p:ext uri="{BB962C8B-B14F-4D97-AF65-F5344CB8AC3E}">
        <p14:creationId xmlns:p14="http://schemas.microsoft.com/office/powerpoint/2010/main" val="3487010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pPr eaLnBrk="0" fontAlgn="base" hangingPunct="0">
              <a:spcBef>
                <a:spcPct val="0"/>
              </a:spcBef>
              <a:spcAft>
                <a:spcPct val="0"/>
              </a:spcAft>
            </a:pPr>
            <a:fld id="{B95A0C95-48F3-456B-9F1A-AA9BFB14B2B5}" type="slidenum">
              <a:rPr lang="de-DE">
                <a:solidFill>
                  <a:srgbClr val="000000"/>
                </a:solidFill>
              </a:rPr>
              <a:pPr eaLnBrk="0" fontAlgn="base" hangingPunct="0">
                <a:spcBef>
                  <a:spcPct val="0"/>
                </a:spcBef>
                <a:spcAft>
                  <a:spcPct val="0"/>
                </a:spcAft>
              </a:pPr>
              <a:t>57</a:t>
            </a:fld>
            <a:endParaRPr lang="de-DE">
              <a:solidFill>
                <a:srgbClr val="000000"/>
              </a:solidFill>
            </a:endParaRPr>
          </a:p>
        </p:txBody>
      </p:sp>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smtClean="0"/>
              <a:t>Example: Results on Cows</a:t>
            </a:r>
          </a:p>
        </p:txBody>
      </p:sp>
      <p:sp>
        <p:nvSpPr>
          <p:cNvPr id="41991" name="Text Box 5"/>
          <p:cNvSpPr txBox="1">
            <a:spLocks noChangeArrowheads="1"/>
          </p:cNvSpPr>
          <p:nvPr/>
        </p:nvSpPr>
        <p:spPr bwMode="auto">
          <a:xfrm>
            <a:off x="3276600" y="6067425"/>
            <a:ext cx="2590800" cy="457200"/>
          </a:xfrm>
          <a:prstGeom prst="rect">
            <a:avLst/>
          </a:prstGeom>
          <a:solidFill>
            <a:schemeClr val="tx1"/>
          </a:solid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400" b="1">
                <a:solidFill>
                  <a:srgbClr val="000000"/>
                </a:solidFill>
              </a:rPr>
              <a:t>3</a:t>
            </a:r>
            <a:r>
              <a:rPr lang="en-US" sz="2400" b="1" baseline="30000">
                <a:solidFill>
                  <a:srgbClr val="000000"/>
                </a:solidFill>
              </a:rPr>
              <a:t>rd</a:t>
            </a:r>
            <a:r>
              <a:rPr lang="en-US" sz="2400" b="1">
                <a:solidFill>
                  <a:srgbClr val="000000"/>
                </a:solidFill>
              </a:rPr>
              <a:t> hypothesis</a:t>
            </a:r>
            <a:endParaRPr lang="en-GB" sz="2400" b="1">
              <a:solidFill>
                <a:srgbClr val="000000"/>
              </a:solidFill>
            </a:endParaRPr>
          </a:p>
        </p:txBody>
      </p:sp>
    </p:spTree>
    <p:extLst>
      <p:ext uri="{BB962C8B-B14F-4D97-AF65-F5344CB8AC3E}">
        <p14:creationId xmlns:p14="http://schemas.microsoft.com/office/powerpoint/2010/main" val="2701698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noFill/>
        </p:spPr>
        <p:txBody>
          <a:bodyPr/>
          <a:lstStyle/>
          <a:p>
            <a:pPr eaLnBrk="0" fontAlgn="base" hangingPunct="0">
              <a:spcBef>
                <a:spcPct val="0"/>
              </a:spcBef>
              <a:spcAft>
                <a:spcPct val="0"/>
              </a:spcAft>
            </a:pPr>
            <a:fld id="{048ACD2B-5D79-4F24-912F-5F7B52AC416E}" type="slidenum">
              <a:rPr lang="de-DE">
                <a:solidFill>
                  <a:srgbClr val="000000"/>
                </a:solidFill>
              </a:rPr>
              <a:pPr eaLnBrk="0" fontAlgn="base" hangingPunct="0">
                <a:spcBef>
                  <a:spcPct val="0"/>
                </a:spcBef>
                <a:spcAft>
                  <a:spcPct val="0"/>
                </a:spcAft>
              </a:pPr>
              <a:t>58</a:t>
            </a:fld>
            <a:endParaRPr lang="de-DE">
              <a:solidFill>
                <a:srgbClr val="000000"/>
              </a:solidFill>
            </a:endParaRPr>
          </a:p>
        </p:txBody>
      </p:sp>
      <p:sp>
        <p:nvSpPr>
          <p:cNvPr id="47108" name="Rectangle 2"/>
          <p:cNvSpPr>
            <a:spLocks noGrp="1" noChangeArrowheads="1"/>
          </p:cNvSpPr>
          <p:nvPr>
            <p:ph type="title"/>
          </p:nvPr>
        </p:nvSpPr>
        <p:spPr/>
        <p:txBody>
          <a:bodyPr/>
          <a:lstStyle/>
          <a:p>
            <a:r>
              <a:rPr lang="en-US" smtClean="0"/>
              <a:t>Detection Results</a:t>
            </a:r>
          </a:p>
        </p:txBody>
      </p:sp>
      <p:sp>
        <p:nvSpPr>
          <p:cNvPr id="47109" name="Rectangle 3"/>
          <p:cNvSpPr>
            <a:spLocks noGrp="1" noChangeArrowheads="1"/>
          </p:cNvSpPr>
          <p:nvPr>
            <p:ph type="body" sz="half" idx="1"/>
          </p:nvPr>
        </p:nvSpPr>
        <p:spPr>
          <a:xfrm>
            <a:off x="457200" y="1219200"/>
            <a:ext cx="8362950" cy="4495800"/>
          </a:xfrm>
        </p:spPr>
        <p:txBody>
          <a:bodyPr/>
          <a:lstStyle/>
          <a:p>
            <a:r>
              <a:rPr lang="en-US" smtClean="0"/>
              <a:t>Qualitative Performance</a:t>
            </a:r>
          </a:p>
          <a:p>
            <a:pPr lvl="1"/>
            <a:r>
              <a:rPr lang="en-US" smtClean="0"/>
              <a:t>Recognizes different kinds of objects</a:t>
            </a:r>
          </a:p>
          <a:p>
            <a:pPr lvl="1"/>
            <a:r>
              <a:rPr lang="en-US" smtClean="0"/>
              <a:t>Robust to clutter, occlusion, noise, low contrast</a:t>
            </a:r>
          </a:p>
        </p:txBody>
      </p:sp>
      <p:grpSp>
        <p:nvGrpSpPr>
          <p:cNvPr id="2" name="Group 4"/>
          <p:cNvGrpSpPr>
            <a:grpSpLocks/>
          </p:cNvGrpSpPr>
          <p:nvPr/>
        </p:nvGrpSpPr>
        <p:grpSpPr bwMode="auto">
          <a:xfrm>
            <a:off x="539750" y="2789236"/>
            <a:ext cx="8243888" cy="128016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63"/>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63"/>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76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763"/>
              <a:ext cx="1020" cy="616"/>
            </a:xfrm>
            <a:prstGeom prst="rect">
              <a:avLst/>
            </a:prstGeom>
            <a:noFill/>
            <a:ln w="9525">
              <a:noFill/>
              <a:miter lim="800000"/>
              <a:headEnd/>
              <a:tailEnd/>
            </a:ln>
          </p:spPr>
        </p:pic>
      </p:grpSp>
      <p:grpSp>
        <p:nvGrpSpPr>
          <p:cNvPr id="3" name="Group 10"/>
          <p:cNvGrpSpPr>
            <a:grpSpLocks/>
          </p:cNvGrpSpPr>
          <p:nvPr/>
        </p:nvGrpSpPr>
        <p:grpSpPr bwMode="auto">
          <a:xfrm>
            <a:off x="533400" y="4077072"/>
            <a:ext cx="8243888" cy="1280160"/>
            <a:chOff x="340" y="2534"/>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35"/>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534"/>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38"/>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6"/>
              <a:ext cx="1020" cy="503"/>
            </a:xfrm>
            <a:prstGeom prst="rect">
              <a:avLst/>
            </a:prstGeom>
            <a:noFill/>
            <a:ln w="9525">
              <a:noFill/>
              <a:miter lim="800000"/>
              <a:headEnd/>
              <a:tailEnd/>
            </a:ln>
          </p:spPr>
        </p:pic>
      </p:grpSp>
      <p:grpSp>
        <p:nvGrpSpPr>
          <p:cNvPr id="4" name="Group 16"/>
          <p:cNvGrpSpPr>
            <a:grpSpLocks/>
          </p:cNvGrpSpPr>
          <p:nvPr/>
        </p:nvGrpSpPr>
        <p:grpSpPr bwMode="auto">
          <a:xfrm>
            <a:off x="539750" y="5248275"/>
            <a:ext cx="8243888" cy="1280160"/>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Tree>
    <p:extLst>
      <p:ext uri="{BB962C8B-B14F-4D97-AF65-F5344CB8AC3E}">
        <p14:creationId xmlns:p14="http://schemas.microsoft.com/office/powerpoint/2010/main" val="273644988"/>
      </p:ext>
    </p:extLst>
  </p:cSld>
  <p:clrMapOvr>
    <a:masterClrMapping/>
  </p:clrMapOvr>
  <p:transition xmlns:p14="http://schemas.microsoft.com/office/powerpoint/2010/main" advTm="20272"/>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8229600" cy="1143000"/>
          </a:xfrm>
        </p:spPr>
        <p:txBody>
          <a:bodyPr>
            <a:normAutofit fontScale="90000"/>
          </a:bodyPr>
          <a:lstStyle/>
          <a:p>
            <a:r>
              <a:rPr lang="en-US" dirty="0" smtClean="0">
                <a:latin typeface="Arial" pitchFamily="34" charset="0"/>
                <a:cs typeface="Arial" pitchFamily="34" charset="0"/>
              </a:rPr>
              <a:t>Scoring a sliding window detector</a:t>
            </a:r>
            <a:endParaRPr lang="en-US" dirty="0">
              <a:latin typeface="Arial" pitchFamily="34" charset="0"/>
              <a:cs typeface="Arial" pitchFamily="34" charset="0"/>
            </a:endParaRPr>
          </a:p>
        </p:txBody>
      </p:sp>
      <p:pic>
        <p:nvPicPr>
          <p:cNvPr id="10" name="Picture 5" descr="result-107"/>
          <p:cNvPicPr>
            <a:picLocks noChangeAspect="1" noChangeArrowheads="1"/>
          </p:cNvPicPr>
          <p:nvPr/>
        </p:nvPicPr>
        <p:blipFill>
          <a:blip r:embed="rId3" cstate="print"/>
          <a:srcRect/>
          <a:stretch>
            <a:fillRect/>
          </a:stretch>
        </p:blipFill>
        <p:spPr bwMode="auto">
          <a:xfrm>
            <a:off x="1143000" y="1752600"/>
            <a:ext cx="3900487" cy="2535318"/>
          </a:xfrm>
          <a:prstGeom prst="rect">
            <a:avLst/>
          </a:prstGeom>
          <a:noFill/>
          <a:ln w="9525">
            <a:noFill/>
            <a:miter lim="800000"/>
            <a:headEnd/>
            <a:tailEnd/>
          </a:ln>
        </p:spPr>
      </p:pic>
      <p:sp>
        <p:nvSpPr>
          <p:cNvPr id="12" name="Rectangle 11"/>
          <p:cNvSpPr/>
          <p:nvPr/>
        </p:nvSpPr>
        <p:spPr>
          <a:xfrm>
            <a:off x="1600200" y="2895600"/>
            <a:ext cx="24384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TextBox 12"/>
          <p:cNvSpPr txBox="1"/>
          <p:nvPr/>
        </p:nvSpPr>
        <p:spPr>
          <a:xfrm>
            <a:off x="533400" y="4724400"/>
            <a:ext cx="8458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If prediction and ground truth are </a:t>
            </a:r>
            <a:r>
              <a:rPr kumimoji="0" lang="en-US" sz="2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bounding boxes</a:t>
            </a:r>
            <a:r>
              <a:rPr kumimoji="0" lang="en-US" sz="2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when do we have a </a:t>
            </a:r>
            <a:r>
              <a:rPr kumimoji="0" lang="en-US" sz="2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correct detection?</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tangle 10"/>
          <p:cNvSpPr/>
          <p:nvPr/>
        </p:nvSpPr>
        <p:spPr>
          <a:xfrm>
            <a:off x="1600200" y="2895600"/>
            <a:ext cx="2438400" cy="914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7" name="TextBox 6"/>
          <p:cNvSpPr txBox="1"/>
          <p:nvPr/>
        </p:nvSpPr>
        <p:spPr>
          <a:xfrm>
            <a:off x="7632340" y="6489340"/>
            <a:ext cx="19797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Kristen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Grauman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24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1325562"/>
            <a:ext cx="8229600" cy="4525963"/>
          </a:xfrm>
        </p:spPr>
        <p:txBody>
          <a:bodyPr/>
          <a:lstStyle/>
          <a:p>
            <a:pPr eaLnBrk="1" hangingPunct="1"/>
            <a:r>
              <a:rPr lang="en-US" smtClean="0"/>
              <a:t>Training examples:</a:t>
            </a:r>
          </a:p>
          <a:p>
            <a:pPr lvl="1" eaLnBrk="1" hangingPunct="1"/>
            <a:r>
              <a:rPr lang="en-US" smtClean="0"/>
              <a:t>1044 males</a:t>
            </a:r>
          </a:p>
          <a:p>
            <a:pPr lvl="1" eaLnBrk="1" hangingPunct="1"/>
            <a:r>
              <a:rPr lang="en-US" smtClean="0"/>
              <a:t>713 females</a:t>
            </a:r>
          </a:p>
          <a:p>
            <a:pPr eaLnBrk="1" hangingPunct="1"/>
            <a:r>
              <a:rPr lang="en-US" smtClean="0"/>
              <a:t>Experiment with various kernels, select Gaussian RBF</a:t>
            </a:r>
          </a:p>
        </p:txBody>
      </p:sp>
      <p:sp>
        <p:nvSpPr>
          <p:cNvPr id="4301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a:solidFill>
                  <a:srgbClr val="000000"/>
                </a:solidFill>
              </a:rPr>
              <a:t>Learning gender with SVMs</a:t>
            </a:r>
          </a:p>
        </p:txBody>
      </p:sp>
      <p:graphicFrame>
        <p:nvGraphicFramePr>
          <p:cNvPr id="305153" name="Object 4"/>
          <p:cNvGraphicFramePr>
            <a:graphicFrameLocks noChangeAspect="1"/>
          </p:cNvGraphicFramePr>
          <p:nvPr/>
        </p:nvGraphicFramePr>
        <p:xfrm>
          <a:off x="2514600" y="3992562"/>
          <a:ext cx="3948113" cy="1095375"/>
        </p:xfrm>
        <a:graphic>
          <a:graphicData uri="http://schemas.openxmlformats.org/presentationml/2006/ole">
            <mc:AlternateContent xmlns:mc="http://schemas.openxmlformats.org/markup-compatibility/2006">
              <mc:Choice xmlns:v="urn:schemas-microsoft-com:vml" Requires="v">
                <p:oleObj spid="_x0000_s1017932" name="Equation" r:id="rId4" imgW="1739880" imgH="482400" progId="Equation.3">
                  <p:embed/>
                </p:oleObj>
              </mc:Choice>
              <mc:Fallback>
                <p:oleObj name="Equation" r:id="rId4" imgW="173988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992562"/>
                        <a:ext cx="3948113"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6</a:t>
            </a:fld>
            <a:endParaRPr lang="en-US">
              <a:solidFill>
                <a:srgbClr val="000000"/>
              </a:solidFill>
            </a:endParaRPr>
          </a:p>
        </p:txBody>
      </p:sp>
    </p:spTree>
    <p:extLst>
      <p:ext uri="{BB962C8B-B14F-4D97-AF65-F5344CB8AC3E}">
        <p14:creationId xmlns:p14="http://schemas.microsoft.com/office/powerpoint/2010/main" val="231196453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8229600" cy="1143000"/>
          </a:xfrm>
        </p:spPr>
        <p:txBody>
          <a:bodyPr>
            <a:normAutofit fontScale="90000"/>
          </a:bodyPr>
          <a:lstStyle/>
          <a:p>
            <a:r>
              <a:rPr lang="en-US" dirty="0" smtClean="0">
                <a:latin typeface="Arial" pitchFamily="34" charset="0"/>
                <a:cs typeface="Arial" pitchFamily="34" charset="0"/>
              </a:rPr>
              <a:t>Scoring a sliding window detector</a:t>
            </a:r>
            <a:endParaRPr lang="en-US" dirty="0">
              <a:latin typeface="Arial" pitchFamily="34" charset="0"/>
              <a:cs typeface="Arial" pitchFamily="34" charset="0"/>
            </a:endParaRPr>
          </a:p>
        </p:txBody>
      </p:sp>
      <p:pic>
        <p:nvPicPr>
          <p:cNvPr id="606210" name="Picture 2"/>
          <p:cNvPicPr>
            <a:picLocks noChangeAspect="1" noChangeArrowheads="1"/>
          </p:cNvPicPr>
          <p:nvPr/>
        </p:nvPicPr>
        <p:blipFill>
          <a:blip r:embed="rId4" cstate="print"/>
          <a:srcRect l="30468" t="63612" r="39063" b="24528"/>
          <a:stretch>
            <a:fillRect/>
          </a:stretch>
        </p:blipFill>
        <p:spPr bwMode="auto">
          <a:xfrm>
            <a:off x="5486400" y="1371600"/>
            <a:ext cx="2971800" cy="838200"/>
          </a:xfrm>
          <a:prstGeom prst="rect">
            <a:avLst/>
          </a:prstGeom>
          <a:noFill/>
          <a:ln w="9525">
            <a:noFill/>
            <a:miter lim="800000"/>
            <a:headEnd/>
            <a:tailEnd/>
          </a:ln>
        </p:spPr>
      </p:pic>
      <p:pic>
        <p:nvPicPr>
          <p:cNvPr id="10" name="Picture 5" descr="result-107"/>
          <p:cNvPicPr>
            <a:picLocks noChangeAspect="1" noChangeArrowheads="1"/>
          </p:cNvPicPr>
          <p:nvPr/>
        </p:nvPicPr>
        <p:blipFill>
          <a:blip r:embed="rId5" cstate="print"/>
          <a:srcRect/>
          <a:stretch>
            <a:fillRect/>
          </a:stretch>
        </p:blipFill>
        <p:spPr bwMode="auto">
          <a:xfrm>
            <a:off x="1143000" y="1752600"/>
            <a:ext cx="3900487" cy="2535318"/>
          </a:xfrm>
          <a:prstGeom prst="rect">
            <a:avLst/>
          </a:prstGeom>
          <a:noFill/>
          <a:ln w="9525">
            <a:noFill/>
            <a:miter lim="800000"/>
            <a:headEnd/>
            <a:tailEnd/>
          </a:ln>
        </p:spPr>
      </p:pic>
      <p:sp>
        <p:nvSpPr>
          <p:cNvPr id="11" name="Rectangle 10"/>
          <p:cNvSpPr/>
          <p:nvPr/>
        </p:nvSpPr>
        <p:spPr>
          <a:xfrm>
            <a:off x="1600200" y="2895600"/>
            <a:ext cx="2438400" cy="914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828800" y="2514600"/>
            <a:ext cx="24384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33400" y="4724400"/>
            <a:ext cx="8458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We’ll say the detection is correct (a “true positive”) if the intersection of the bounding boxes, divided by their union, is &gt; 50%.</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aphicFrame>
        <p:nvGraphicFramePr>
          <p:cNvPr id="14" name="Object 13"/>
          <p:cNvGraphicFramePr>
            <a:graphicFrameLocks noChangeAspect="1"/>
          </p:cNvGraphicFramePr>
          <p:nvPr/>
        </p:nvGraphicFramePr>
        <p:xfrm>
          <a:off x="5257800" y="3429000"/>
          <a:ext cx="800100" cy="844550"/>
        </p:xfrm>
        <a:graphic>
          <a:graphicData uri="http://schemas.openxmlformats.org/presentationml/2006/ole">
            <mc:AlternateContent xmlns:mc="http://schemas.openxmlformats.org/markup-compatibility/2006">
              <mc:Choice xmlns:v="urn:schemas-microsoft-com:vml" Requires="v">
                <p:oleObj spid="_x0000_s1052" name="Equation" r:id="rId6" imgW="228600" imgH="241300" progId="Equation.3">
                  <p:embed/>
                </p:oleObj>
              </mc:Choice>
              <mc:Fallback>
                <p:oleObj name="Equation" r:id="rId6" imgW="2286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429000"/>
                        <a:ext cx="800100"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6212" name="Object 4"/>
          <p:cNvGraphicFramePr>
            <a:graphicFrameLocks noChangeAspect="1"/>
          </p:cNvGraphicFramePr>
          <p:nvPr/>
        </p:nvGraphicFramePr>
        <p:xfrm>
          <a:off x="304800" y="1905000"/>
          <a:ext cx="711200" cy="844550"/>
        </p:xfrm>
        <a:graphic>
          <a:graphicData uri="http://schemas.openxmlformats.org/presentationml/2006/ole">
            <mc:AlternateContent xmlns:mc="http://schemas.openxmlformats.org/markup-compatibility/2006">
              <mc:Choice xmlns:v="urn:schemas-microsoft-com:vml" Requires="v">
                <p:oleObj spid="_x0000_s1053" name="Equation" r:id="rId8" imgW="203112" imgH="241195" progId="Equation.3">
                  <p:embed/>
                </p:oleObj>
              </mc:Choice>
              <mc:Fallback>
                <p:oleObj name="Equation" r:id="rId8" imgW="203112" imgH="24119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905000"/>
                        <a:ext cx="711200"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Arrow Connector 16"/>
          <p:cNvCxnSpPr/>
          <p:nvPr/>
        </p:nvCxnSpPr>
        <p:spPr>
          <a:xfrm rot="10800000">
            <a:off x="4038600" y="3581400"/>
            <a:ext cx="1066800" cy="3048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62000" y="2286000"/>
            <a:ext cx="990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nvGraphicFramePr>
        <p:xfrm>
          <a:off x="5638800" y="2362200"/>
          <a:ext cx="2819400" cy="545690"/>
        </p:xfrm>
        <a:graphic>
          <a:graphicData uri="http://schemas.openxmlformats.org/presentationml/2006/ole">
            <mc:AlternateContent xmlns:mc="http://schemas.openxmlformats.org/markup-compatibility/2006">
              <mc:Choice xmlns:v="urn:schemas-microsoft-com:vml" Requires="v">
                <p:oleObj spid="_x0000_s1054" name="Equation" r:id="rId10" imgW="1181100" imgH="228600" progId="Equation.3">
                  <p:embed/>
                </p:oleObj>
              </mc:Choice>
              <mc:Fallback>
                <p:oleObj name="Equation" r:id="rId10" imgW="11811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2362200"/>
                        <a:ext cx="2819400" cy="5456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7632340" y="6489340"/>
            <a:ext cx="19797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Kristen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Grauman</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3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62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62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8229600" cy="1143000"/>
          </a:xfrm>
        </p:spPr>
        <p:txBody>
          <a:bodyPr/>
          <a:lstStyle/>
          <a:p>
            <a:r>
              <a:rPr lang="en-US" dirty="0" smtClean="0">
                <a:latin typeface="Arial" pitchFamily="34" charset="0"/>
                <a:cs typeface="Arial" pitchFamily="34" charset="0"/>
              </a:rPr>
              <a:t>Scoring an object detector</a:t>
            </a:r>
            <a:endParaRPr lang="en-US" dirty="0">
              <a:latin typeface="Arial" pitchFamily="34" charset="0"/>
              <a:cs typeface="Arial" pitchFamily="34" charset="0"/>
            </a:endParaRPr>
          </a:p>
        </p:txBody>
      </p:sp>
      <p:sp>
        <p:nvSpPr>
          <p:cNvPr id="13" name="TextBox 12"/>
          <p:cNvSpPr txBox="1"/>
          <p:nvPr/>
        </p:nvSpPr>
        <p:spPr>
          <a:xfrm>
            <a:off x="215516" y="5067145"/>
            <a:ext cx="9267564"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If the detector can produce a </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confidence score </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on the detections, then we can plot its precision vs. recall as a threshold on the confidence is varied.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Average Precision (AP</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mean precision across recall levels.</a:t>
            </a:r>
          </a:p>
        </p:txBody>
      </p:sp>
      <p:pic>
        <p:nvPicPr>
          <p:cNvPr id="2" name="Picture 1"/>
          <p:cNvPicPr>
            <a:picLocks noChangeAspect="1"/>
          </p:cNvPicPr>
          <p:nvPr/>
        </p:nvPicPr>
        <p:blipFill rotWithShape="1">
          <a:blip r:embed="rId3"/>
          <a:srcRect l="17182" t="27948" r="9809" b="15574"/>
          <a:stretch/>
        </p:blipFill>
        <p:spPr>
          <a:xfrm>
            <a:off x="682112" y="1034453"/>
            <a:ext cx="7627375" cy="4032692"/>
          </a:xfrm>
          <a:prstGeom prst="rect">
            <a:avLst/>
          </a:prstGeom>
        </p:spPr>
      </p:pic>
    </p:spTree>
    <p:extLst>
      <p:ext uri="{BB962C8B-B14F-4D97-AF65-F5344CB8AC3E}">
        <p14:creationId xmlns:p14="http://schemas.microsoft.com/office/powerpoint/2010/main" val="391236244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Shape representation </a:t>
            </a:r>
            <a:br>
              <a:rPr lang="en-US" sz="3800" dirty="0" smtClean="0"/>
            </a:br>
            <a:r>
              <a:rPr lang="en-US" sz="3800" dirty="0" smtClean="0"/>
              <a:t>in part-based models</a:t>
            </a:r>
            <a:endParaRPr lang="en-US" sz="3800" dirty="0"/>
          </a:p>
        </p:txBody>
      </p:sp>
      <p:grpSp>
        <p:nvGrpSpPr>
          <p:cNvPr id="20" name="Group 19"/>
          <p:cNvGrpSpPr/>
          <p:nvPr/>
        </p:nvGrpSpPr>
        <p:grpSpPr>
          <a:xfrm>
            <a:off x="533400" y="1811425"/>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6345324"/>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844824"/>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86" name="Text Box 41"/>
          <p:cNvSpPr txBox="1">
            <a:spLocks noChangeArrowheads="1"/>
          </p:cNvSpPr>
          <p:nvPr/>
        </p:nvSpPr>
        <p:spPr bwMode="auto">
          <a:xfrm>
            <a:off x="7064375" y="6553200"/>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eaLnBrk="0" fontAlgn="base" hangingPunct="0">
              <a:spcBef>
                <a:spcPct val="0"/>
              </a:spcBef>
              <a:spcAft>
                <a:spcPct val="0"/>
              </a:spcAft>
            </a:pPr>
            <a:r>
              <a:rPr lang="en-US" sz="1400" kern="0" dirty="0" smtClean="0">
                <a:solidFill>
                  <a:srgbClr val="000099"/>
                </a:solidFill>
              </a:rPr>
              <a:t>Slide credit: Rob Fergus</a:t>
            </a:r>
          </a:p>
        </p:txBody>
      </p:sp>
      <p:sp>
        <p:nvSpPr>
          <p:cNvPr id="45" name="Slide Number Placeholder 44"/>
          <p:cNvSpPr>
            <a:spLocks noGrp="1"/>
          </p:cNvSpPr>
          <p:nvPr>
            <p:ph type="sldNum" sz="quarter" idx="12"/>
          </p:nvPr>
        </p:nvSpPr>
        <p:spPr/>
        <p:txBody>
          <a:bodyPr/>
          <a:lstStyle/>
          <a:p>
            <a:pPr>
              <a:defRPr/>
            </a:pPr>
            <a:fld id="{7869ADE3-FCDF-4463-98DF-A3BB246EF849}" type="slidenum">
              <a:rPr lang="en-US" smtClean="0"/>
              <a:pPr>
                <a:defRPr/>
              </a:pPr>
              <a:t>62</a:t>
            </a:fld>
            <a:endParaRPr lang="en-US"/>
          </a:p>
        </p:txBody>
      </p:sp>
    </p:spTree>
    <p:extLst>
      <p:ext uri="{BB962C8B-B14F-4D97-AF65-F5344CB8AC3E}">
        <p14:creationId xmlns:p14="http://schemas.microsoft.com/office/powerpoint/2010/main" val="276024239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60" y="305780"/>
            <a:ext cx="8229600" cy="1143000"/>
          </a:xfrm>
        </p:spPr>
        <p:txBody>
          <a:bodyPr/>
          <a:lstStyle/>
          <a:p>
            <a:r>
              <a:rPr lang="en-US" sz="3600" dirty="0" smtClean="0"/>
              <a:t>Summary: </a:t>
            </a:r>
            <a:br>
              <a:rPr lang="en-US" sz="3600" dirty="0" smtClean="0"/>
            </a:br>
            <a:r>
              <a:rPr lang="en-US" sz="3200" dirty="0" smtClean="0"/>
              <a:t>part-based and local feature models for generic object recognition</a:t>
            </a:r>
            <a:endParaRPr lang="en-US" sz="3200" dirty="0"/>
          </a:p>
        </p:txBody>
      </p:sp>
      <p:sp>
        <p:nvSpPr>
          <p:cNvPr id="3" name="Content Placeholder 2"/>
          <p:cNvSpPr>
            <a:spLocks noGrp="1"/>
          </p:cNvSpPr>
          <p:nvPr>
            <p:ph idx="1"/>
          </p:nvPr>
        </p:nvSpPr>
        <p:spPr>
          <a:xfrm>
            <a:off x="323528" y="1952836"/>
            <a:ext cx="8458200" cy="4830763"/>
          </a:xfrm>
        </p:spPr>
        <p:txBody>
          <a:bodyPr/>
          <a:lstStyle/>
          <a:p>
            <a:r>
              <a:rPr lang="en-US" sz="2400" b="1" dirty="0" smtClean="0"/>
              <a:t>Histograms of visual words </a:t>
            </a:r>
            <a:r>
              <a:rPr lang="en-US" sz="2400" dirty="0" smtClean="0"/>
              <a:t>to capture global or local layout in the bag-of-words framework</a:t>
            </a:r>
          </a:p>
          <a:p>
            <a:pPr lvl="1"/>
            <a:r>
              <a:rPr lang="en-US" sz="2000" dirty="0" smtClean="0"/>
              <a:t>Pyramid match</a:t>
            </a:r>
            <a:r>
              <a:rPr lang="en-US" sz="2000" dirty="0"/>
              <a:t> </a:t>
            </a:r>
            <a:r>
              <a:rPr lang="en-US" sz="2000" dirty="0" smtClean="0"/>
              <a:t>kernels</a:t>
            </a:r>
          </a:p>
          <a:p>
            <a:pPr lvl="1"/>
            <a:r>
              <a:rPr lang="en-US" sz="2000" dirty="0" smtClean="0"/>
              <a:t>Powerful in practice for image recognition</a:t>
            </a:r>
          </a:p>
          <a:p>
            <a:pPr lvl="1">
              <a:buNone/>
            </a:pPr>
            <a:endParaRPr lang="en-US" sz="1200" dirty="0" smtClean="0"/>
          </a:p>
          <a:p>
            <a:r>
              <a:rPr lang="en-US" sz="2400" b="1" dirty="0" smtClean="0"/>
              <a:t>Part-based models </a:t>
            </a:r>
            <a:r>
              <a:rPr lang="en-US" sz="2400" dirty="0" smtClean="0"/>
              <a:t>encode category’s part appearance together with 2d layout and allow detection within cluttered image</a:t>
            </a:r>
          </a:p>
          <a:p>
            <a:pPr lvl="1"/>
            <a:r>
              <a:rPr lang="en-US" sz="2000" b="1" dirty="0" smtClean="0"/>
              <a:t>“implicit shape model</a:t>
            </a:r>
            <a:r>
              <a:rPr lang="en-US" sz="2000" dirty="0" smtClean="0"/>
              <a:t>”: shape based on layout of all parts relative to a reference part; Generalized Hough for detection</a:t>
            </a:r>
          </a:p>
          <a:p>
            <a:pPr lvl="1"/>
            <a:endParaRPr lang="en-US" sz="2000" dirty="0" smtClean="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63</a:t>
            </a:fld>
            <a:endParaRPr lang="en-US">
              <a:solidFill>
                <a:srgbClr val="000000"/>
              </a:solidFill>
            </a:endParaRPr>
          </a:p>
        </p:txBody>
      </p:sp>
    </p:spTree>
    <p:extLst>
      <p:ext uri="{BB962C8B-B14F-4D97-AF65-F5344CB8AC3E}">
        <p14:creationId xmlns:p14="http://schemas.microsoft.com/office/powerpoint/2010/main" val="3458975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53752"/>
            <a:ext cx="8229600" cy="1143000"/>
          </a:xfrm>
        </p:spPr>
        <p:txBody>
          <a:bodyPr>
            <a:normAutofit/>
          </a:bodyPr>
          <a:lstStyle/>
          <a:p>
            <a:r>
              <a:rPr lang="en-US" sz="3800" dirty="0" smtClean="0">
                <a:latin typeface="Arial" pitchFamily="34" charset="0"/>
                <a:cs typeface="Arial" pitchFamily="34" charset="0"/>
              </a:rPr>
              <a:t>Recognition models</a:t>
            </a:r>
            <a:endParaRPr lang="en-US" sz="3800" dirty="0">
              <a:latin typeface="Arial" pitchFamily="34" charset="0"/>
              <a:cs typeface="Arial" pitchFamily="34" charset="0"/>
            </a:endParaRPr>
          </a:p>
        </p:txBody>
      </p:sp>
      <p:sp>
        <p:nvSpPr>
          <p:cNvPr id="4" name="TextBox 3"/>
          <p:cNvSpPr txBox="1"/>
          <p:nvPr/>
        </p:nvSpPr>
        <p:spPr>
          <a:xfrm>
            <a:off x="0" y="4989142"/>
            <a:ext cx="2681736" cy="1384995"/>
          </a:xfrm>
          <a:prstGeom prst="rect">
            <a:avLst/>
          </a:prstGeom>
          <a:noFill/>
        </p:spPr>
        <p:txBody>
          <a:bodyPr wrap="square" rtlCol="0">
            <a:spAutoFit/>
          </a:bodyPr>
          <a:lstStyle/>
          <a:p>
            <a:pPr algn="ctr"/>
            <a:r>
              <a:rPr lang="en-US" sz="2800" dirty="0" smtClean="0"/>
              <a:t>Instances: </a:t>
            </a:r>
          </a:p>
          <a:p>
            <a:pPr algn="ctr"/>
            <a:r>
              <a:rPr lang="en-US" sz="2800" dirty="0" smtClean="0"/>
              <a:t>recognition by alignment</a:t>
            </a:r>
            <a:endParaRPr lang="en-US" sz="2800" dirty="0"/>
          </a:p>
        </p:txBody>
      </p:sp>
      <p:sp>
        <p:nvSpPr>
          <p:cNvPr id="7" name="TextBox 6"/>
          <p:cNvSpPr txBox="1"/>
          <p:nvPr/>
        </p:nvSpPr>
        <p:spPr>
          <a:xfrm>
            <a:off x="2915816" y="4941168"/>
            <a:ext cx="3240360" cy="1815882"/>
          </a:xfrm>
          <a:prstGeom prst="rect">
            <a:avLst/>
          </a:prstGeom>
          <a:noFill/>
        </p:spPr>
        <p:txBody>
          <a:bodyPr wrap="square" rtlCol="0">
            <a:spAutoFit/>
          </a:bodyPr>
          <a:lstStyle/>
          <a:p>
            <a:pPr algn="ctr"/>
            <a:r>
              <a:rPr lang="en-US" sz="2800" dirty="0" smtClean="0"/>
              <a:t>Categories: </a:t>
            </a:r>
          </a:p>
          <a:p>
            <a:pPr algn="ctr"/>
            <a:r>
              <a:rPr lang="en-US" sz="2800" dirty="0" smtClean="0"/>
              <a:t>Holistic appearance models (and sliding window detection)</a:t>
            </a:r>
            <a:endParaRPr lang="en-US" sz="2800" dirty="0"/>
          </a:p>
        </p:txBody>
      </p:sp>
      <p:sp>
        <p:nvSpPr>
          <p:cNvPr id="8" name="TextBox 7"/>
          <p:cNvSpPr txBox="1"/>
          <p:nvPr/>
        </p:nvSpPr>
        <p:spPr>
          <a:xfrm>
            <a:off x="6120172" y="4989142"/>
            <a:ext cx="3240360" cy="1384995"/>
          </a:xfrm>
          <a:prstGeom prst="rect">
            <a:avLst/>
          </a:prstGeom>
          <a:noFill/>
        </p:spPr>
        <p:txBody>
          <a:bodyPr wrap="square" rtlCol="0">
            <a:spAutoFit/>
          </a:bodyPr>
          <a:lstStyle/>
          <a:p>
            <a:pPr algn="ctr"/>
            <a:r>
              <a:rPr lang="en-US" sz="2800" dirty="0" smtClean="0"/>
              <a:t>Categories: </a:t>
            </a:r>
          </a:p>
          <a:p>
            <a:pPr algn="ctr"/>
            <a:r>
              <a:rPr lang="en-US" sz="2800" dirty="0" smtClean="0"/>
              <a:t>Local feature and part-based models</a:t>
            </a:r>
            <a:endParaRPr lang="en-US" sz="2800" dirty="0"/>
          </a:p>
        </p:txBody>
      </p:sp>
      <p:pic>
        <p:nvPicPr>
          <p:cNvPr id="9" name="Picture 5"/>
          <p:cNvPicPr>
            <a:picLocks noChangeAspect="1" noChangeArrowheads="1"/>
          </p:cNvPicPr>
          <p:nvPr/>
        </p:nvPicPr>
        <p:blipFill>
          <a:blip r:embed="rId2"/>
          <a:srcRect/>
          <a:stretch>
            <a:fillRect/>
          </a:stretch>
        </p:blipFill>
        <p:spPr bwMode="auto">
          <a:xfrm>
            <a:off x="355747" y="3259593"/>
            <a:ext cx="2315445" cy="1747397"/>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64179" y="1376772"/>
            <a:ext cx="2868965" cy="1625860"/>
          </a:xfrm>
          <a:prstGeom prst="rect">
            <a:avLst/>
          </a:prstGeom>
          <a:noFill/>
          <a:ln w="9525">
            <a:noFill/>
            <a:round/>
            <a:headEnd/>
            <a:tailEnd/>
          </a:ln>
          <a:effectLst/>
        </p:spPr>
      </p:pic>
      <p:pic>
        <p:nvPicPr>
          <p:cNvPr id="12" name="Picture 2"/>
          <p:cNvPicPr>
            <a:picLocks noChangeAspect="1" noChangeArrowheads="1"/>
          </p:cNvPicPr>
          <p:nvPr/>
        </p:nvPicPr>
        <p:blipFill>
          <a:blip r:embed="rId4" cstate="print"/>
          <a:srcRect l="48184" t="41776" r="17699" b="7678"/>
          <a:stretch>
            <a:fillRect/>
          </a:stretch>
        </p:blipFill>
        <p:spPr bwMode="auto">
          <a:xfrm>
            <a:off x="3746215" y="1376772"/>
            <a:ext cx="1795482" cy="1625860"/>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srcRect/>
          <a:stretch>
            <a:fillRect/>
          </a:stretch>
        </p:blipFill>
        <p:spPr bwMode="auto">
          <a:xfrm>
            <a:off x="4709352" y="3212976"/>
            <a:ext cx="855875" cy="1695541"/>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3743908" y="3212976"/>
            <a:ext cx="882789" cy="1689911"/>
          </a:xfrm>
          <a:prstGeom prst="rect">
            <a:avLst/>
          </a:prstGeom>
          <a:noFill/>
          <a:ln w="9525">
            <a:noFill/>
            <a:miter lim="800000"/>
            <a:headEnd/>
            <a:tailEnd/>
          </a:ln>
        </p:spPr>
      </p:pic>
      <p:grpSp>
        <p:nvGrpSpPr>
          <p:cNvPr id="15" name="Group 5"/>
          <p:cNvGrpSpPr>
            <a:grpSpLocks noChangeAspect="1"/>
          </p:cNvGrpSpPr>
          <p:nvPr/>
        </p:nvGrpSpPr>
        <p:grpSpPr bwMode="auto">
          <a:xfrm>
            <a:off x="6264188" y="1448780"/>
            <a:ext cx="2538717" cy="1567623"/>
            <a:chOff x="336" y="1360"/>
            <a:chExt cx="2928" cy="1808"/>
          </a:xfrm>
        </p:grpSpPr>
        <p:pic>
          <p:nvPicPr>
            <p:cNvPr id="16" name="Picture 6"/>
            <p:cNvPicPr>
              <a:picLocks noChangeAspect="1" noChangeArrowheads="1"/>
            </p:cNvPicPr>
            <p:nvPr/>
          </p:nvPicPr>
          <p:blipFill>
            <a:blip r:embed="rId7"/>
            <a:srcRect/>
            <a:stretch>
              <a:fillRect/>
            </a:stretch>
          </p:blipFill>
          <p:spPr bwMode="auto">
            <a:xfrm>
              <a:off x="336" y="1360"/>
              <a:ext cx="2928" cy="1808"/>
            </a:xfrm>
            <a:prstGeom prst="rect">
              <a:avLst/>
            </a:prstGeom>
            <a:noFill/>
            <a:ln w="9525">
              <a:noFill/>
              <a:miter lim="800000"/>
              <a:headEnd/>
              <a:tailEnd/>
            </a:ln>
            <a:effectLst/>
          </p:spPr>
        </p:pic>
        <p:sp>
          <p:nvSpPr>
            <p:cNvPr id="17"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8"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9"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0"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1"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pic>
        <p:nvPicPr>
          <p:cNvPr id="22" name="Picture 4"/>
          <p:cNvPicPr>
            <a:picLocks noChangeAspect="1" noChangeArrowheads="1"/>
          </p:cNvPicPr>
          <p:nvPr/>
        </p:nvPicPr>
        <p:blipFill rotWithShape="1">
          <a:blip r:embed="rId8"/>
          <a:srcRect l="12500" t="77519" r="72966" b="3662"/>
          <a:stretch/>
        </p:blipFill>
        <p:spPr bwMode="auto">
          <a:xfrm>
            <a:off x="6387904" y="3140968"/>
            <a:ext cx="2324556" cy="1840235"/>
          </a:xfrm>
          <a:prstGeom prst="rect">
            <a:avLst/>
          </a:prstGeom>
          <a:noFill/>
          <a:ln w="9525">
            <a:noFill/>
            <a:miter lim="800000"/>
            <a:headEnd/>
            <a:tailEnd/>
          </a:ln>
          <a:effectLst/>
        </p:spPr>
      </p:pic>
      <p:sp>
        <p:nvSpPr>
          <p:cNvPr id="23" name="TextBox 22"/>
          <p:cNvSpPr txBox="1"/>
          <p:nvPr/>
        </p:nvSpPr>
        <p:spPr>
          <a:xfrm>
            <a:off x="-89611" y="6597352"/>
            <a:ext cx="368442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4" name="Slide Number Placeholder 23"/>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239597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tx1">
                    <a:lumMod val="50000"/>
                    <a:lumOff val="50000"/>
                  </a:schemeClr>
                </a:solidFill>
              </a:rPr>
              <a:t>See you </a:t>
            </a:r>
            <a:r>
              <a:rPr lang="en-US" dirty="0" smtClean="0">
                <a:solidFill>
                  <a:schemeClr val="tx1">
                    <a:lumMod val="50000"/>
                    <a:lumOff val="50000"/>
                  </a:schemeClr>
                </a:solidFill>
              </a:rPr>
              <a:t>Tuesday</a:t>
            </a:r>
            <a:r>
              <a:rPr lang="en-US" dirty="0" smtClean="0">
                <a:solidFill>
                  <a:schemeClr val="tx1">
                    <a:lumMod val="50000"/>
                    <a:lumOff val="50000"/>
                  </a:schemeClr>
                </a:solidFill>
              </a:rPr>
              <a:t>!</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65</a:t>
            </a:fld>
            <a:endParaRPr lang="en-US" sz="1400" kern="1200" dirty="0">
              <a:solidFill>
                <a:srgbClr val="000000"/>
              </a:solidFill>
              <a:latin typeface="Arial"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1143000"/>
          </a:xfrm>
        </p:spPr>
        <p:txBody>
          <a:bodyPr/>
          <a:lstStyle/>
          <a:p>
            <a:pPr eaLnBrk="1" hangingPunct="1"/>
            <a:r>
              <a:rPr lang="en-US" smtClean="0"/>
              <a:t>Support Faces</a:t>
            </a:r>
          </a:p>
        </p:txBody>
      </p:sp>
      <p:pic>
        <p:nvPicPr>
          <p:cNvPr id="44036" name="Picture 2"/>
          <p:cNvPicPr>
            <a:picLocks noChangeAspect="1" noChangeArrowheads="1"/>
          </p:cNvPicPr>
          <p:nvPr/>
        </p:nvPicPr>
        <p:blipFill>
          <a:blip r:embed="rId3"/>
          <a:srcRect l="27917" t="31551" r="25833" b="9061"/>
          <a:stretch>
            <a:fillRect/>
          </a:stretch>
        </p:blipFill>
        <p:spPr bwMode="auto">
          <a:xfrm>
            <a:off x="1676400" y="1173162"/>
            <a:ext cx="6400800" cy="5008563"/>
          </a:xfrm>
          <a:prstGeom prst="rect">
            <a:avLst/>
          </a:prstGeom>
          <a:noFill/>
          <a:ln w="9525">
            <a:noFill/>
            <a:miter lim="800000"/>
            <a:headEnd/>
            <a:tailEnd/>
          </a:ln>
        </p:spPr>
      </p:pic>
      <p:sp>
        <p:nvSpPr>
          <p:cNvPr id="44037" name="TextBox 4"/>
          <p:cNvSpPr txBox="1">
            <a:spLocks noChangeArrowheads="1"/>
          </p:cNvSpPr>
          <p:nvPr/>
        </p:nvSpPr>
        <p:spPr bwMode="auto">
          <a:xfrm>
            <a:off x="228600" y="6443662"/>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a:t>
            </a:fld>
            <a:endParaRPr lang="en-US">
              <a:solidFill>
                <a:srgbClr val="000000"/>
              </a:solidFill>
            </a:endParaRPr>
          </a:p>
        </p:txBody>
      </p:sp>
    </p:spTree>
    <p:extLst>
      <p:ext uri="{BB962C8B-B14F-4D97-AF65-F5344CB8AC3E}">
        <p14:creationId xmlns:p14="http://schemas.microsoft.com/office/powerpoint/2010/main" val="15650797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dirty="0"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2"/>
          <p:cNvPicPr>
            <a:picLocks noChangeAspect="1" noChangeArrowheads="1"/>
          </p:cNvPicPr>
          <p:nvPr/>
        </p:nvPicPr>
        <p:blipFill>
          <a:blip r:embed="rId3"/>
          <a:srcRect l="19167" t="21198" r="19583" b="10426"/>
          <a:stretch>
            <a:fillRect/>
          </a:stretch>
        </p:blipFill>
        <p:spPr bwMode="auto">
          <a:xfrm>
            <a:off x="76200" y="381000"/>
            <a:ext cx="8839200" cy="6013450"/>
          </a:xfrm>
          <a:prstGeom prst="rect">
            <a:avLst/>
          </a:prstGeom>
          <a:noFill/>
          <a:ln w="9525">
            <a:noFill/>
            <a:miter lim="800000"/>
            <a:headEnd/>
            <a:tailEnd/>
          </a:ln>
        </p:spPr>
      </p:pic>
      <p:sp>
        <p:nvSpPr>
          <p:cNvPr id="45061" name="Rectangle 4"/>
          <p:cNvSpPr>
            <a:spLocks noChangeArrowheads="1"/>
          </p:cNvSpPr>
          <p:nvPr/>
        </p:nvSpPr>
        <p:spPr bwMode="auto">
          <a:xfrm>
            <a:off x="6400800" y="5181600"/>
            <a:ext cx="3429000" cy="19812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45062" name="TextBox 5"/>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Learning Gender with Support Faces, TPAMI 2002.</a:t>
            </a:r>
          </a:p>
        </p:txBody>
      </p:sp>
      <p:sp>
        <p:nvSpPr>
          <p:cNvPr id="2" name="Rectangle 1"/>
          <p:cNvSpPr/>
          <p:nvPr/>
        </p:nvSpPr>
        <p:spPr bwMode="auto">
          <a:xfrm>
            <a:off x="228600" y="4437112"/>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79512" y="270892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51520" y="234888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8</a:t>
            </a:fld>
            <a:endParaRPr lang="en-US">
              <a:solidFill>
                <a:srgbClr val="000000"/>
              </a:solidFill>
            </a:endParaRPr>
          </a:p>
        </p:txBody>
      </p:sp>
    </p:spTree>
    <p:extLst>
      <p:ext uri="{BB962C8B-B14F-4D97-AF65-F5344CB8AC3E}">
        <p14:creationId xmlns:p14="http://schemas.microsoft.com/office/powerpoint/2010/main" val="7754941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fontScale="90000"/>
          </a:bodyPr>
          <a:lstStyle/>
          <a:p>
            <a:pPr eaLnBrk="1" hangingPunct="1"/>
            <a:r>
              <a:rPr lang="en-US" sz="4000" smtClean="0"/>
              <a:t>Gender perception experiment:</a:t>
            </a:r>
            <a:br>
              <a:rPr lang="en-US" sz="4000" smtClean="0"/>
            </a:br>
            <a:r>
              <a:rPr lang="en-US" sz="4000" smtClean="0"/>
              <a:t>How well can humans do?</a:t>
            </a:r>
          </a:p>
        </p:txBody>
      </p:sp>
      <p:sp>
        <p:nvSpPr>
          <p:cNvPr id="46083" name="Content Placeholder 2"/>
          <p:cNvSpPr>
            <a:spLocks noGrp="1"/>
          </p:cNvSpPr>
          <p:nvPr>
            <p:ph idx="1"/>
          </p:nvPr>
        </p:nvSpPr>
        <p:spPr/>
        <p:txBody>
          <a:bodyPr>
            <a:normAutofit fontScale="92500" lnSpcReduction="10000"/>
          </a:bodyPr>
          <a:lstStyle/>
          <a:p>
            <a:pPr eaLnBrk="1" hangingPunct="1"/>
            <a:r>
              <a:rPr lang="en-US" sz="2800" dirty="0" smtClean="0"/>
              <a:t>Subjects: </a:t>
            </a:r>
          </a:p>
          <a:p>
            <a:pPr lvl="1" eaLnBrk="1" hangingPunct="1"/>
            <a:r>
              <a:rPr lang="en-US" dirty="0" smtClean="0"/>
              <a:t>30 people (22 male, 8 female)</a:t>
            </a:r>
          </a:p>
          <a:p>
            <a:pPr lvl="1" eaLnBrk="1" hangingPunct="1"/>
            <a:r>
              <a:rPr lang="en-US" dirty="0" smtClean="0"/>
              <a:t>Ages mid-20’s to mid-40’s</a:t>
            </a:r>
          </a:p>
          <a:p>
            <a:pPr eaLnBrk="1" hangingPunct="1"/>
            <a:r>
              <a:rPr lang="en-US" sz="2800" dirty="0" smtClean="0"/>
              <a:t>Test data:</a:t>
            </a:r>
          </a:p>
          <a:p>
            <a:pPr lvl="1" eaLnBrk="1" hangingPunct="1"/>
            <a:r>
              <a:rPr lang="en-US" dirty="0" smtClean="0"/>
              <a:t>254 face images</a:t>
            </a:r>
          </a:p>
          <a:p>
            <a:pPr lvl="1" eaLnBrk="1" hangingPunct="1"/>
            <a:r>
              <a:rPr lang="en-US" dirty="0" smtClean="0"/>
              <a:t>Low res (6 males, 4 females)</a:t>
            </a:r>
          </a:p>
          <a:p>
            <a:pPr lvl="1" eaLnBrk="1" hangingPunct="1"/>
            <a:r>
              <a:rPr lang="en-US" dirty="0" smtClean="0"/>
              <a:t>High res versions</a:t>
            </a:r>
          </a:p>
          <a:p>
            <a:pPr eaLnBrk="1" hangingPunct="1"/>
            <a:r>
              <a:rPr lang="en-US" sz="2800" dirty="0" smtClean="0"/>
              <a:t>Task:</a:t>
            </a:r>
          </a:p>
          <a:p>
            <a:pPr lvl="1" eaLnBrk="1" hangingPunct="1"/>
            <a:r>
              <a:rPr lang="en-US" dirty="0" smtClean="0"/>
              <a:t>Classify as male or female, forced choice</a:t>
            </a:r>
          </a:p>
          <a:p>
            <a:pPr lvl="1" eaLnBrk="1" hangingPunct="1"/>
            <a:r>
              <a:rPr lang="en-US" dirty="0" smtClean="0"/>
              <a:t>No time limit</a:t>
            </a:r>
          </a:p>
          <a:p>
            <a:pPr lvl="1" eaLnBrk="1" hangingPunct="1"/>
            <a:endParaRPr lang="en-US" dirty="0" smtClean="0"/>
          </a:p>
          <a:p>
            <a:pPr lvl="1" eaLnBrk="1" hangingPunct="1"/>
            <a:endParaRPr lang="en-US" dirty="0" smtClean="0"/>
          </a:p>
          <a:p>
            <a:pPr eaLnBrk="1" hangingPunct="1">
              <a:buFontTx/>
              <a:buNone/>
            </a:pPr>
            <a:endParaRPr lang="en-US" sz="2800" dirty="0" smtClean="0"/>
          </a:p>
        </p:txBody>
      </p:sp>
      <p:sp>
        <p:nvSpPr>
          <p:cNvPr id="46084" name="TextBox 3"/>
          <p:cNvSpPr txBox="1">
            <a:spLocks noChangeArrowheads="1"/>
          </p:cNvSpPr>
          <p:nvPr/>
        </p:nvSpPr>
        <p:spPr bwMode="auto">
          <a:xfrm>
            <a:off x="76200" y="6583363"/>
            <a:ext cx="8839200" cy="2746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a:solidFill>
                  <a:srgbClr val="000000"/>
                </a:solidFill>
              </a:rPr>
              <a:t>Moghaddam and Yang, Face &amp; Gesture 2000.</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9</a:t>
            </a:fld>
            <a:endParaRPr lang="en-US">
              <a:solidFill>
                <a:srgbClr val="000000"/>
              </a:solidFill>
            </a:endParaRPr>
          </a:p>
        </p:txBody>
      </p:sp>
    </p:spTree>
    <p:extLst>
      <p:ext uri="{BB962C8B-B14F-4D97-AF65-F5344CB8AC3E}">
        <p14:creationId xmlns:p14="http://schemas.microsoft.com/office/powerpoint/2010/main" val="425548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08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Default Design">
  <a:themeElements>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8438</TotalTime>
  <Words>2322</Words>
  <Application>Microsoft Macintosh PowerPoint</Application>
  <PresentationFormat>On-screen Show (4:3)</PresentationFormat>
  <Paragraphs>439</Paragraphs>
  <Slides>65</Slides>
  <Notes>61</Notes>
  <HiddenSlides>0</HiddenSlides>
  <MMClips>0</MMClips>
  <ScaleCrop>false</ScaleCrop>
  <HeadingPairs>
    <vt:vector size="6" baseType="variant">
      <vt:variant>
        <vt:lpstr>Theme</vt:lpstr>
      </vt:variant>
      <vt:variant>
        <vt:i4>19</vt:i4>
      </vt:variant>
      <vt:variant>
        <vt:lpstr>Embedded OLE Servers</vt:lpstr>
      </vt:variant>
      <vt:variant>
        <vt:i4>3</vt:i4>
      </vt:variant>
      <vt:variant>
        <vt:lpstr>Slide Titles</vt:lpstr>
      </vt:variant>
      <vt:variant>
        <vt:i4>65</vt:i4>
      </vt:variant>
    </vt:vector>
  </HeadingPairs>
  <TitlesOfParts>
    <vt:vector size="87" baseType="lpstr">
      <vt:lpstr>Office Theme</vt:lpstr>
      <vt:lpstr>4_Office Theme</vt:lpstr>
      <vt:lpstr>5_Office Theme</vt:lpstr>
      <vt:lpstr>10_Default Design</vt:lpstr>
      <vt:lpstr>12_Default Design</vt:lpstr>
      <vt:lpstr>15_Default Design</vt:lpstr>
      <vt:lpstr>3_Default Design</vt:lpstr>
      <vt:lpstr>10_Office Theme</vt:lpstr>
      <vt:lpstr>6_Office Theme</vt:lpstr>
      <vt:lpstr>5_Blank Presentation</vt:lpstr>
      <vt:lpstr>6_Default Design</vt:lpstr>
      <vt:lpstr>8_Office Theme</vt:lpstr>
      <vt:lpstr>7_Default Design</vt:lpstr>
      <vt:lpstr>29_Default Design</vt:lpstr>
      <vt:lpstr>1_Default Design</vt:lpstr>
      <vt:lpstr>9_Default Design</vt:lpstr>
      <vt:lpstr>4_bernt</vt:lpstr>
      <vt:lpstr>25_Default Design</vt:lpstr>
      <vt:lpstr>8_Default Design</vt:lpstr>
      <vt:lpstr>Equation</vt:lpstr>
      <vt:lpstr>Image</vt:lpstr>
      <vt:lpstr>Microsoft Equation</vt:lpstr>
      <vt:lpstr>Part-based and local feature models for generic object recognition May 30th, 2017</vt:lpstr>
      <vt:lpstr>Support Vector Machines (SVMs)</vt:lpstr>
      <vt:lpstr>SVMs for recognition</vt:lpstr>
      <vt:lpstr>Example: learning gender with SVMs</vt:lpstr>
      <vt:lpstr>PowerPoint Presentation</vt:lpstr>
      <vt:lpstr>PowerPoint Presentation</vt:lpstr>
      <vt:lpstr>Support Faces</vt:lpstr>
      <vt:lpstr>PowerPoint Presentation</vt:lpstr>
      <vt:lpstr>Gender perception experiment: How well can humans do?</vt:lpstr>
      <vt:lpstr>PowerPoint Presentation</vt:lpstr>
      <vt:lpstr>Human vs. Machine</vt:lpstr>
      <vt:lpstr>Hardest examples for humans</vt:lpstr>
      <vt:lpstr>Questions</vt:lpstr>
      <vt:lpstr>Multi-class SVMs</vt:lpstr>
      <vt:lpstr>SVMs: Pros and cons</vt:lpstr>
      <vt:lpstr>Previously</vt:lpstr>
      <vt:lpstr>Global window-based  appearance representations</vt:lpstr>
      <vt:lpstr>Part-based and local feature models for recognition</vt:lpstr>
      <vt:lpstr>Part-based and local feature models for recognition</vt:lpstr>
      <vt:lpstr>PowerPoint Presentation</vt:lpstr>
      <vt:lpstr>PowerPoint Presentation</vt:lpstr>
      <vt:lpstr>Words as parts</vt:lpstr>
      <vt:lpstr>PowerPoint Presentation</vt:lpstr>
      <vt:lpstr>PowerPoint Presentation</vt:lpstr>
      <vt:lpstr>Clutter…or context?</vt:lpstr>
      <vt:lpstr>Sampling strategies</vt:lpstr>
      <vt:lpstr>Sampling strategies</vt:lpstr>
      <vt:lpstr>Local feature correspondence  for generic object categories</vt:lpstr>
      <vt:lpstr>Local feature correspondence  for generic object categories</vt:lpstr>
      <vt:lpstr>Partially matching sets of features</vt:lpstr>
      <vt:lpstr>Pyramid match: main idea</vt:lpstr>
      <vt:lpstr>Pyramid match: main idea</vt:lpstr>
      <vt:lpstr>Pyramid match kernel</vt:lpstr>
      <vt:lpstr>Pyramid match kernel</vt:lpstr>
      <vt:lpstr>Highlights of the pyramid match</vt:lpstr>
      <vt:lpstr>Example recognition results:  Caltech-101 dataset</vt:lpstr>
      <vt:lpstr>PowerPoint Presentation</vt:lpstr>
      <vt:lpstr>Unordered sets of local features: No spatial layout preserved!</vt:lpstr>
      <vt:lpstr>Spatial pyramid match</vt:lpstr>
      <vt:lpstr>PowerPoint Presentation</vt:lpstr>
      <vt:lpstr>PowerPoint Presentation</vt:lpstr>
      <vt:lpstr>Part-based and local feature models for recognition</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Scoring a sliding window detector</vt:lpstr>
      <vt:lpstr>Scoring a sliding window detector</vt:lpstr>
      <vt:lpstr>Scoring an object detector</vt:lpstr>
      <vt:lpstr>Shape representation  in part-based models</vt:lpstr>
      <vt:lpstr>Summary:  part-based and local feature models for generic object recognition</vt:lpstr>
      <vt:lpstr>Recognition models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Yong Jae Lee</dc:creator>
  <cp:lastModifiedBy>Yong Jae Lee</cp:lastModifiedBy>
  <cp:revision>248</cp:revision>
  <cp:lastPrinted>2011-04-20T20:44:00Z</cp:lastPrinted>
  <dcterms:created xsi:type="dcterms:W3CDTF">2013-11-05T00:00:34Z</dcterms:created>
  <dcterms:modified xsi:type="dcterms:W3CDTF">2017-05-30T20:17:49Z</dcterms:modified>
</cp:coreProperties>
</file>