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85.jpg" ContentType="image/jp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09" r:id="rId2"/>
    <p:sldId id="637" r:id="rId3"/>
    <p:sldId id="610" r:id="rId4"/>
    <p:sldId id="671" r:id="rId5"/>
    <p:sldId id="672" r:id="rId6"/>
    <p:sldId id="627" r:id="rId7"/>
    <p:sldId id="613" r:id="rId8"/>
    <p:sldId id="673" r:id="rId9"/>
    <p:sldId id="674" r:id="rId10"/>
    <p:sldId id="614" r:id="rId11"/>
    <p:sldId id="628" r:id="rId12"/>
    <p:sldId id="629" r:id="rId13"/>
    <p:sldId id="638" r:id="rId14"/>
    <p:sldId id="675" r:id="rId15"/>
    <p:sldId id="676" r:id="rId16"/>
    <p:sldId id="677" r:id="rId17"/>
    <p:sldId id="678" r:id="rId18"/>
    <p:sldId id="679" r:id="rId19"/>
    <p:sldId id="680" r:id="rId20"/>
    <p:sldId id="681" r:id="rId21"/>
    <p:sldId id="682" r:id="rId22"/>
    <p:sldId id="683" r:id="rId23"/>
    <p:sldId id="684" r:id="rId24"/>
    <p:sldId id="639" r:id="rId25"/>
    <p:sldId id="685" r:id="rId26"/>
    <p:sldId id="686" r:id="rId27"/>
    <p:sldId id="630" r:id="rId28"/>
    <p:sldId id="687" r:id="rId29"/>
    <p:sldId id="690" r:id="rId30"/>
    <p:sldId id="689" r:id="rId31"/>
    <p:sldId id="701" r:id="rId32"/>
    <p:sldId id="691" r:id="rId33"/>
    <p:sldId id="692" r:id="rId34"/>
    <p:sldId id="699" r:id="rId35"/>
    <p:sldId id="693" r:id="rId36"/>
    <p:sldId id="700" r:id="rId37"/>
    <p:sldId id="695" r:id="rId38"/>
    <p:sldId id="696" r:id="rId39"/>
    <p:sldId id="626" r:id="rId40"/>
    <p:sldId id="631" r:id="rId41"/>
    <p:sldId id="632" r:id="rId42"/>
    <p:sldId id="633" r:id="rId43"/>
    <p:sldId id="597" r:id="rId44"/>
    <p:sldId id="702" r:id="rId45"/>
    <p:sldId id="703" r:id="rId46"/>
    <p:sldId id="643" r:id="rId47"/>
    <p:sldId id="644" r:id="rId48"/>
    <p:sldId id="645" r:id="rId49"/>
    <p:sldId id="646" r:id="rId50"/>
    <p:sldId id="647" r:id="rId51"/>
    <p:sldId id="585" r:id="rId52"/>
    <p:sldId id="586" r:id="rId53"/>
    <p:sldId id="587" r:id="rId54"/>
    <p:sldId id="588" r:id="rId55"/>
    <p:sldId id="589" r:id="rId56"/>
    <p:sldId id="590" r:id="rId57"/>
    <p:sldId id="591" r:id="rId58"/>
    <p:sldId id="592" r:id="rId59"/>
    <p:sldId id="567" r:id="rId60"/>
    <p:sldId id="635" r:id="rId61"/>
    <p:sldId id="704" r:id="rId62"/>
    <p:sldId id="705" r:id="rId63"/>
    <p:sldId id="636" r:id="rId6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2000C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636" autoAdjust="0"/>
  </p:normalViewPr>
  <p:slideViewPr>
    <p:cSldViewPr>
      <p:cViewPr varScale="1">
        <p:scale>
          <a:sx n="71" d="100"/>
          <a:sy n="71" d="100"/>
        </p:scale>
        <p:origin x="-20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Relationship Id="rId2" Type="http://schemas.openxmlformats.org/officeDocument/2006/relationships/image" Target="../media/image10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E4AAD-5522-4C8A-867C-EAF59355C05C}" type="datetimeFigureOut">
              <a:rPr lang="en-US" smtClean="0"/>
              <a:t>6/1/17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E6E2D-6BBD-405C-887E-80D22F0C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6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F5A4DD30-3B45-4066-88A4-BB1CE0937140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8D7714B3-73B8-470F-B6CD-433CBAA60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052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rtificial_neural_network" TargetMode="External"/><Relationship Id="rId4" Type="http://schemas.openxmlformats.org/officeDocument/2006/relationships/hyperlink" Target="http://en.wikipedia.org/wiki/Hubel" TargetMode="External"/><Relationship Id="rId5" Type="http://schemas.openxmlformats.org/officeDocument/2006/relationships/hyperlink" Target="http://en.wikipedia.org/wiki/Torsten_Wiese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Relationship Id="rId3" Type="http://schemas.openxmlformats.org/officeDocument/2006/relationships/hyperlink" Target="http://karpathy.github.io/2014/09/02/what-i-learned-from-competing-against-a-convnet-on-imagenet/" TargetMode="Externa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80300" indent="-37704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08157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11418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14678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17941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21203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24465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27727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D. Hubel and T. Wiesel (1959, 1962, Nobel Prize 1981)</a:t>
            </a:r>
          </a:p>
          <a:p>
            <a:r>
              <a:rPr lang="en-US" sz="2500" dirty="0" smtClean="0"/>
              <a:t>Visual </a:t>
            </a:r>
            <a:r>
              <a:rPr lang="en-US" sz="2500" dirty="0"/>
              <a:t>cortex consists of a hierarchy of </a:t>
            </a:r>
            <a:r>
              <a:rPr lang="en-US" sz="2500" i="1" dirty="0"/>
              <a:t>simple</a:t>
            </a:r>
            <a:r>
              <a:rPr lang="en-US" sz="2500" dirty="0"/>
              <a:t>, </a:t>
            </a:r>
            <a:r>
              <a:rPr lang="en-US" sz="2500" i="1" dirty="0"/>
              <a:t>complex</a:t>
            </a:r>
            <a:r>
              <a:rPr lang="en-US" sz="2500" dirty="0"/>
              <a:t>, and </a:t>
            </a:r>
            <a:r>
              <a:rPr lang="en-US" sz="2500" i="1" dirty="0"/>
              <a:t>hyper-complex</a:t>
            </a:r>
            <a:r>
              <a:rPr lang="en-US" sz="2500" dirty="0"/>
              <a:t> cells </a:t>
            </a:r>
            <a:endParaRPr lang="en-US" sz="2500" dirty="0" smtClean="0"/>
          </a:p>
          <a:p>
            <a:r>
              <a:rPr lang="en-US" dirty="0" smtClean="0"/>
              <a:t>In one experiment, done in 1959, they inserted a microelectrode into the primary visual cortex of an anesthetized cat. They then projected patterns of light and dark on a screen in front of the cat. </a:t>
            </a:r>
          </a:p>
          <a:p>
            <a:pPr marL="422893" lvl="1"/>
            <a:endParaRPr lang="en-US" dirty="0" smtClean="0"/>
          </a:p>
          <a:p>
            <a:pPr defTabSz="96661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856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 smtClean="0"/>
              <a:t>simple cells: neurons</a:t>
            </a:r>
            <a:r>
              <a:rPr lang="en-US" baseline="0" dirty="0" smtClean="0"/>
              <a:t> that </a:t>
            </a:r>
            <a:r>
              <a:rPr lang="en-US" dirty="0" smtClean="0"/>
              <a:t>fire rapidly when presented with lines at one angle (</a:t>
            </a:r>
            <a:r>
              <a:rPr lang="en-US" sz="1300" dirty="0"/>
              <a:t>orientation-sensitive)</a:t>
            </a:r>
            <a:r>
              <a:rPr lang="en-US" dirty="0" smtClean="0"/>
              <a:t>. Respond</a:t>
            </a:r>
            <a:r>
              <a:rPr lang="en-US" baseline="0" dirty="0" smtClean="0"/>
              <a:t> to</a:t>
            </a:r>
            <a:r>
              <a:rPr lang="en-US" dirty="0" smtClean="0"/>
              <a:t> light patterns and dark patterns differently. </a:t>
            </a:r>
            <a:r>
              <a:rPr lang="en-US" baseline="0" dirty="0" smtClean="0"/>
              <a:t> F</a:t>
            </a:r>
            <a:r>
              <a:rPr lang="en-US" sz="1300" dirty="0"/>
              <a:t>ound all over the visual cortex.</a:t>
            </a:r>
          </a:p>
          <a:p>
            <a:pPr defTabSz="966612">
              <a:defRPr/>
            </a:pPr>
            <a:r>
              <a:rPr lang="en-US" sz="1300" dirty="0"/>
              <a:t>with excitatory and inhibitory regions (represented by white and gray regions)</a:t>
            </a:r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r>
              <a:rPr lang="en-US" dirty="0" smtClean="0"/>
              <a:t>complex cells: detect edges regardless of where they were placed in the receptive field of the neuron and could preferentially detect motion in certain directions.</a:t>
            </a:r>
          </a:p>
          <a:p>
            <a:pPr defTabSz="966612">
              <a:defRPr/>
            </a:pPr>
            <a:r>
              <a:rPr lang="en-US" sz="1300" dirty="0"/>
              <a:t>respond in a contrast-insensitive manner, i.e. the same cell might respond to a dark/light edge </a:t>
            </a:r>
            <a:r>
              <a:rPr lang="en-US" sz="1300" i="1" dirty="0"/>
              <a:t>and</a:t>
            </a:r>
            <a:r>
              <a:rPr lang="en-US" sz="1300" dirty="0"/>
              <a:t> a light/dark edge but only if it were at the proper orientation. Furthermore, the complex cells would respond to their edges in a larger region of the visual field. This suggested that complex cells received input from lower level simple cells by way of a receptive field.</a:t>
            </a:r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r>
              <a:rPr lang="en-US" sz="1300" dirty="0"/>
              <a:t>"</a:t>
            </a:r>
            <a:r>
              <a:rPr lang="en-US" sz="1300" dirty="0" err="1"/>
              <a:t>hypercomplex</a:t>
            </a:r>
            <a:r>
              <a:rPr lang="en-US" sz="1300" dirty="0"/>
              <a:t>" cells: respond to more complex combinations of the simple features, for example to two edges at right angles to each other in a yet larger region of the visual field.</a:t>
            </a:r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r>
              <a:rPr lang="en-US" dirty="0" smtClean="0"/>
              <a:t>These studies showed how the visual system constructs complex representations of visual information from simple stimulus features.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373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E963-507E-4683-82DF-3FFBB55810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35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78F489-C7F5-4DD2-AA70-5EF2F0D19A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09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6CCF8-7D36-4169-9072-2930118F13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26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lvl="0" indent="0">
              <a:buFontTx/>
              <a:buNone/>
            </a:pPr>
            <a:endParaRPr lang="en-US" alt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2D46D-8073-49E3-9134-78E357EAB6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83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7DEE3-E3A7-41F9-A78E-BBAC45C65C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23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171450">
              <a:buFontTx/>
              <a:buChar char="•"/>
            </a:pPr>
            <a:endParaRPr lang="en-US" altLang="en-US" dirty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445CA8-3788-4F90-ADA0-EE34BC0419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58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BBE40-0CE3-441A-8955-D27E7D378E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41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6EA72-4E38-44BF-8FEB-5B11E2127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2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33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628650" lvl="1" indent="-171450">
              <a:buFontTx/>
              <a:buChar char="•"/>
            </a:pPr>
            <a:endParaRPr lang="en-US" alt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1C74CA-19FF-4365-B939-F892569405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43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468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13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 hierarchical, multilayered </a:t>
            </a:r>
            <a:r>
              <a:rPr lang="en-US" sz="1300" dirty="0">
                <a:hlinkClick r:id="rId3" tooltip="Artificial neural network"/>
              </a:rPr>
              <a:t>artificial neural network</a:t>
            </a:r>
            <a:r>
              <a:rPr lang="en-US" sz="1300" dirty="0"/>
              <a:t>  inspired by the model proposed by </a:t>
            </a:r>
            <a:r>
              <a:rPr lang="en-US" sz="1300" dirty="0">
                <a:hlinkClick r:id="rId4" tooltip="Hubel"/>
              </a:rPr>
              <a:t>Hubel</a:t>
            </a:r>
            <a:r>
              <a:rPr lang="en-US" sz="1300" dirty="0"/>
              <a:t> &amp; </a:t>
            </a:r>
            <a:r>
              <a:rPr lang="en-US" sz="1300" dirty="0">
                <a:hlinkClick r:id="rId5" tooltip="Torsten Wiesel"/>
              </a:rPr>
              <a:t>Wiesel</a:t>
            </a:r>
            <a:r>
              <a:rPr lang="en-US" sz="1300" dirty="0"/>
              <a:t> in 1959</a:t>
            </a:r>
          </a:p>
          <a:p>
            <a:endParaRPr lang="en-US" sz="1300" dirty="0"/>
          </a:p>
          <a:p>
            <a:r>
              <a:rPr lang="en-US" dirty="0" smtClean="0"/>
              <a:t>The </a:t>
            </a:r>
            <a:r>
              <a:rPr lang="en-US" dirty="0" err="1" smtClean="0"/>
              <a:t>neocognitron</a:t>
            </a:r>
            <a:r>
              <a:rPr lang="en-US" dirty="0" smtClean="0"/>
              <a:t> is a natural extension of these cascading models. The </a:t>
            </a:r>
            <a:r>
              <a:rPr lang="en-US" dirty="0" err="1" smtClean="0"/>
              <a:t>neocognitron</a:t>
            </a:r>
            <a:r>
              <a:rPr lang="en-US" dirty="0" smtClean="0"/>
              <a:t> consists of multiple types of cells, the most important of which are called S-cells and C-cells.[2] The local features are extracted by S-cells, and these features' deformation, such as local shifts, are tolerated by C-cells. Local features in the input are integrated gradually and classified in the higher layers.[3] The idea of local feature integration is in several other models, such as </a:t>
            </a:r>
            <a:r>
              <a:rPr lang="en-US" dirty="0" err="1" smtClean="0"/>
              <a:t>LeNet</a:t>
            </a:r>
            <a:r>
              <a:rPr lang="en-US" dirty="0" smtClean="0"/>
              <a:t> and SIFT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32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38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each neuron to only a local region of the input volume.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394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79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54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72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Translation invariance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65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563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994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30217" indent="-319314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7257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8160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9064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9D18E-A186-7346-8D37-80FBCA8F9CA9}" type="slidenum">
              <a:rPr lang="en-US">
                <a:latin typeface="Calibri" charset="0"/>
              </a:rPr>
              <a:pPr eaLnBrk="1" hangingPunct="1"/>
              <a:t>39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597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Two-GPU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4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511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  <a:hlinkClick r:id="rId3"/>
              </a:rPr>
              <a:t>Human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  <a:hlinkClick r:id="rId3"/>
              </a:rPr>
              <a:t> expert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*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5.1%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47A-A6DA-4E4B-BABB-ACAE952B9A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4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cs typeface="Adobe Caslon Pro"/>
              </a:rPr>
              <a:t>Patches from validation images that give maximal activation of a given feature map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965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6110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54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733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7E2D4-B049-4EF6-A864-DF3FCB432F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C3C9D-016C-4EEC-BF9B-4771B85930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6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37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7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64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/>
              <a:t>At the majority of synapses, signals are sent from the axon of one neuron to a dendrite of another... All neurons are electrically excitable, maintaining voltage gradients across their membranes… If the voltage changes by a large enough amount, an all-or-none electrochemical pulse called an action potential is generated, which travels rapidly along the cell's axon, and activates synaptic connections with other cells when it arrives.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705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9A33-7FA7-4239-B156-665DE5557EF6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5A0B-3CCD-4BD4-837A-D41E6B8EB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32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9F7-7770-4284-886C-3987DBD326D3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2C04B-5647-49D6-B8AB-10F41DABE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95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120D5-1B7B-443A-BCC0-CA6FF10C9970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F61A-4251-4F40-95D1-9277F11A5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11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31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FEFB5-940C-492B-8D2F-0FB7D667C541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F58B-3786-4014-87A8-E937A948E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7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8C1A-1817-4E4D-95E9-22A13F209695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4621-6FCF-486C-B6EB-25722E122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56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FFF2-832B-412E-A6E5-695F831E965A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B518-DA5A-4198-B9AE-D79FD64DB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0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BE0C-F7C1-46E8-8134-7E83EEF29E44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8FF0-17CA-422C-9448-105878A988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94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ED29-F1DE-4A20-B0AB-D770B50F778F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28DA-7E9B-4E85-9D7A-580253ABE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1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CC24-510D-4158-B6A4-D92B643335A5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91BF-1D93-46A6-BC14-C0D2291C2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4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3B859-1B71-4B8E-891F-45F041B8E4EF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8E5BB-2E5D-4BB0-9399-9D150EDE4B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2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0F5E-9737-4BFA-A4E0-7F08813C0D2C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4ADEC-D7BE-4A5F-AB78-3DE99F7E1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D8B6E8-8C90-4D6F-99DF-9F6E9BA914DE}" type="datetimeFigureOut">
              <a:rPr lang="en-US" altLang="en-US"/>
              <a:pPr>
                <a:defRPr/>
              </a:pPr>
              <a:t>6/1/17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FC527DF-0EF7-4469-90AB-90A911848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hyperlink" Target="http://hubel.med.harvard.edu/" TargetMode="External"/><Relationship Id="rId6" Type="http://schemas.openxmlformats.org/officeDocument/2006/relationships/hyperlink" Target="https://www.youtube.com/watch?v=Yoo4GWiAx9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3.jpe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dartmouth.edu/~gvc/Cybenko_MCSS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Backpropagation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rinceton.edu/courses/archive/spr08/cos598B/Readings/Fukushima1980.pdf" TargetMode="External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yann.lecun.com/exdb/publis/pdf/lecun-01a.pdf" TargetMode="External"/><Relationship Id="rId5" Type="http://schemas.openxmlformats.org/officeDocument/2006/relationships/image" Target="../media/image43.jp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7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hyperlink" Target="http://www.cs.toronto.edu/~fritz/absps/imagenet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hyperlink" Target="http://www.cs.toronto.edu/~fritz/absps/imagenet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tp.cs.nyu.edu/~fergus/papers/zeilerECCV2014.pdf" TargetMode="External"/><Relationship Id="rId3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Relationship Id="rId3" Type="http://schemas.openxmlformats.org/officeDocument/2006/relationships/hyperlink" Target="http://ftp.cs.nyu.edu/~fergus/papers/zeilerECCV201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hyperlink" Target="http://www.cs.berkeley.edu/~rbg/papers/r-cnn-cvpr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hyperlink" Target="http://www.cs.berkeley.edu/~jonlong/long_shelhamer_fcn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hyperlink" Target="http://arxiv.org/pdf/1412.1123.pdf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hyperlink" Target="http://arxiv.org/pdf/1312.4659v3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hyperlink" Target="http://arxiv.org/pdf/1503.03832v1.pdf" TargetMode="External"/><Relationship Id="rId7" Type="http://schemas.openxmlformats.org/officeDocument/2006/relationships/hyperlink" Target="http://arxiv.org/pdf/1409.4326v1.pdf" TargetMode="External"/><Relationship Id="rId8" Type="http://schemas.openxmlformats.org/officeDocument/2006/relationships/hyperlink" Target="http://arxiv.org/pdf/1504.03641.pdf" TargetMode="External"/><Relationship Id="rId9" Type="http://schemas.openxmlformats.org/officeDocument/2006/relationships/hyperlink" Target="http://cs.brown.edu/people/hays/papers/deep_geo.pdf" TargetMode="External"/><Relationship Id="rId10" Type="http://schemas.openxmlformats.org/officeDocument/2006/relationships/image" Target="../media/image100.jpeg"/><Relationship Id="rId11" Type="http://schemas.openxmlformats.org/officeDocument/2006/relationships/hyperlink" Target="http://arxiv.org/pdf/1504.0685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hyperlink" Target="http://arxiv.org/pdf/1411.5928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2.png"/><Relationship Id="rId5" Type="http://schemas.openxmlformats.org/officeDocument/2006/relationships/hyperlink" Target="http://arxiv.org/pdf/1411.5928.pdf" TargetMode="External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Relationship Id="rId3" Type="http://schemas.openxmlformats.org/officeDocument/2006/relationships/hyperlink" Target="http://www.cv-foundation.org/openaccess/content_cvpr_2014/papers/Oquab_Learning_and_Transferring_2014_CVPR_paper.pdf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hyperlink" Target="https://www.cs.ubc.ca/~lowe/papers/ijcv04.pdf" TargetMode="External"/><Relationship Id="rId5" Type="http://schemas.openxmlformats.org/officeDocument/2006/relationships/hyperlink" Target="http://lear.inrialpes.fr/people/triggs/pubs/Dalal-cvpr05.pdf" TargetMode="External"/><Relationship Id="rId6" Type="http://schemas.openxmlformats.org/officeDocument/2006/relationships/hyperlink" Target="http://www.di.ens.fr/sierra/pdfs/cvpr06b.pdf" TargetMode="External"/><Relationship Id="rId7" Type="http://schemas.openxmlformats.org/officeDocument/2006/relationships/hyperlink" Target="http://www.cs.berkeley.edu/~rbg/latent/" TargetMode="External"/><Relationship Id="rId8" Type="http://schemas.openxmlformats.org/officeDocument/2006/relationships/hyperlink" Target="https://staff.fnwi.uva.nl/th.gevers/pub/GeversPAMI10.pdf" TargetMode="External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torch.ch/" TargetMode="External"/><Relationship Id="rId4" Type="http://schemas.openxmlformats.org/officeDocument/2006/relationships/hyperlink" Target="http://www.vlfeat.org/matconv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ensorflow.org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png"/><Relationship Id="rId3" Type="http://schemas.openxmlformats.org/officeDocument/2006/relationships/hyperlink" Target="http://arxiv.org/pdf/1312.6199v4.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5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06.emf"/><Relationship Id="rId9" Type="http://schemas.openxmlformats.org/officeDocument/2006/relationships/hyperlink" Target="http://karpathy.github.io/2015/03/30/breaking-convnets/" TargetMode="External"/><Relationship Id="rId10" Type="http://schemas.openxmlformats.org/officeDocument/2006/relationships/hyperlink" Target="http://arxiv.org/pdf/1412.6572.pdf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sz="5300"/>
              <a:t>Deep </a:t>
            </a:r>
            <a:r>
              <a:rPr lang="en-US" sz="5300" smtClean="0"/>
              <a:t>neural </a:t>
            </a:r>
            <a:r>
              <a:rPr lang="en-US" sz="5300" dirty="0" smtClean="0"/>
              <a:t>networks</a:t>
            </a:r>
            <a:r>
              <a:rPr lang="en-US" sz="5300" dirty="0"/>
              <a:t/>
            </a:r>
            <a:br>
              <a:rPr lang="en-US" sz="5300" dirty="0"/>
            </a:b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June 1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st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2017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243" y="6106190"/>
            <a:ext cx="8158815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2000" b="0" dirty="0" smtClean="0">
                <a:latin typeface="+mn-lt"/>
              </a:rPr>
              <a:t>Many slides </a:t>
            </a:r>
            <a:r>
              <a:rPr lang="en-US" sz="2000" dirty="0">
                <a:latin typeface="+mn-lt"/>
              </a:rPr>
              <a:t>from Rob Fergus, Svetlana </a:t>
            </a:r>
            <a:r>
              <a:rPr lang="en-US" sz="2000" dirty="0" err="1">
                <a:latin typeface="+mn-lt"/>
              </a:rPr>
              <a:t>Lazebnik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b="0" dirty="0" err="1" smtClean="0">
                <a:latin typeface="+mn-lt"/>
              </a:rPr>
              <a:t>Jia</a:t>
            </a:r>
            <a:r>
              <a:rPr lang="en-US" sz="2000" b="0" dirty="0" smtClean="0">
                <a:latin typeface="+mn-lt"/>
              </a:rPr>
              <a:t>-Bin Huang, Derek </a:t>
            </a:r>
            <a:r>
              <a:rPr lang="en-US" sz="2000" b="0" dirty="0" err="1" smtClean="0">
                <a:latin typeface="+mn-lt"/>
              </a:rPr>
              <a:t>Hoiem</a:t>
            </a:r>
            <a:endParaRPr lang="en-US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13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“Shallow” vs. “deep” architectures</a:t>
            </a:r>
            <a:endParaRPr lang="en-US" dirty="0"/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749425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Hand-designed</a:t>
            </a:r>
            <a:b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feature extraction</a:t>
            </a:r>
            <a:endParaRPr lang="en-US" sz="2000" b="0" dirty="0">
              <a:solidFill>
                <a:schemeClr val="bg1"/>
              </a:solidFill>
              <a:latin typeface="+mn-lt"/>
              <a:ea typeface="+mn-ea"/>
              <a:cs typeface="Adobe Caslon Pro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876310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Trainable</a:t>
            </a:r>
            <a:b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classifier</a:t>
            </a:r>
            <a:endParaRPr lang="en-US" sz="2000" b="0" dirty="0">
              <a:solidFill>
                <a:schemeClr val="bg1"/>
              </a:solidFill>
              <a:latin typeface="+mn-lt"/>
              <a:ea typeface="+mn-ea"/>
              <a:cs typeface="Adobe Caslon Pro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75347" y="2286000"/>
            <a:ext cx="137245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991827" y="2492524"/>
            <a:ext cx="925233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 smtClean="0">
                <a:latin typeface="+mn-lt"/>
              </a:rPr>
              <a:t>Object</a:t>
            </a:r>
            <a:br>
              <a:rPr lang="en-US" sz="2000" b="0" dirty="0" smtClean="0">
                <a:latin typeface="+mn-lt"/>
              </a:rPr>
            </a:br>
            <a:r>
              <a:rPr lang="en-US" sz="2000" b="0" dirty="0" smtClean="0">
                <a:latin typeface="+mn-lt"/>
              </a:rPr>
              <a:t>Class</a:t>
            </a:r>
            <a:endParaRPr lang="en-US" sz="2000" b="0" dirty="0">
              <a:latin typeface="+mn-lt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502254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035425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</a:t>
            </a:r>
            <a:r>
              <a:rPr lang="en-US" sz="2000" b="0" dirty="0" smtClean="0">
                <a:latin typeface="+mn-lt"/>
                <a:ea typeface="+mn-ea"/>
                <a:cs typeface="Adobe Caslon Pro"/>
              </a:rPr>
              <a:t>N</a:t>
            </a:r>
            <a:endParaRPr lang="en-US" sz="2000" b="0" dirty="0">
              <a:latin typeface="+mn-lt"/>
              <a:ea typeface="+mn-ea"/>
              <a:cs typeface="Adobe Caslon Pro"/>
            </a:endParaRP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0960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 smtClean="0">
                <a:latin typeface="+mn-lt"/>
                <a:ea typeface="+mn-ea"/>
                <a:cs typeface="Adobe Caslon Pro"/>
              </a:rPr>
              <a:t>Simple classifier</a:t>
            </a:r>
            <a:endParaRPr lang="en-US" sz="2000" b="0" dirty="0">
              <a:latin typeface="+mn-lt"/>
              <a:ea typeface="+mn-ea"/>
              <a:cs typeface="Adobe Caslon Pro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76200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8047183" y="4967635"/>
            <a:ext cx="1249217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 smtClean="0">
                <a:latin typeface="+mn-lt"/>
              </a:rPr>
              <a:t>Object Class</a:t>
            </a:r>
            <a:endParaRPr lang="en-US" sz="2000" b="0" dirty="0">
              <a:latin typeface="+mn-lt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-228600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55626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30294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9720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1519535"/>
            <a:ext cx="7001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recognition: “Shallow” architecture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4262735"/>
            <a:ext cx="531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learning: “Deep” architecture</a:t>
            </a:r>
            <a:endParaRPr lang="en-US" dirty="0"/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74676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3434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1200629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2829" y="509074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1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Biological neuron and Perceptrons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1" y="1766785"/>
            <a:ext cx="3963755" cy="2560320"/>
          </a:xfrm>
        </p:spPr>
      </p:pic>
      <p:sp>
        <p:nvSpPr>
          <p:cNvPr id="2" name="Rounded Rectangle 1"/>
          <p:cNvSpPr/>
          <p:nvPr/>
        </p:nvSpPr>
        <p:spPr>
          <a:xfrm>
            <a:off x="457200" y="990600"/>
            <a:ext cx="4021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021138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255712" y="4791075"/>
            <a:ext cx="242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039218" y="4791075"/>
            <a:ext cx="350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An artificial neuron (Perceptron)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  - a linear classifier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6495"/>
            <a:ext cx="3738682" cy="264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Simple</a:t>
            </a:r>
            <a:r>
              <a:rPr lang="en-US" dirty="0"/>
              <a:t>, </a:t>
            </a:r>
            <a:r>
              <a:rPr lang="en-US" dirty="0" smtClean="0"/>
              <a:t>Complex, </a:t>
            </a:r>
            <a:r>
              <a:rPr lang="en-US" dirty="0"/>
              <a:t>and </a:t>
            </a:r>
            <a:r>
              <a:rPr lang="en-US" dirty="0" smtClean="0"/>
              <a:t>Hyper-complex </a:t>
            </a:r>
            <a:r>
              <a:rPr lang="en-US" dirty="0"/>
              <a:t>cells 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3" y="1066689"/>
            <a:ext cx="4344733" cy="28979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950" y="3964592"/>
            <a:ext cx="3920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David H. Hubel and </a:t>
            </a:r>
            <a:r>
              <a:rPr lang="en-US" altLang="en-US" dirty="0" err="1"/>
              <a:t>Torsten</a:t>
            </a:r>
            <a:r>
              <a:rPr lang="en-US" altLang="en-US" dirty="0"/>
              <a:t> Wiesel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6460166"/>
            <a:ext cx="403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David Hubel's </a:t>
            </a:r>
            <a:r>
              <a:rPr lang="en-US" dirty="0" smtClean="0">
                <a:solidFill>
                  <a:srgbClr val="660099"/>
                </a:solidFill>
                <a:latin typeface="arial" panose="020B0604020202020204" pitchFamily="34" charset="0"/>
                <a:hlinkClick r:id="rId5"/>
              </a:rPr>
              <a:t>Eye</a:t>
            </a:r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5"/>
              </a:rPr>
              <a:t>, Brain, and Vision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473" y="4771072"/>
            <a:ext cx="4911165" cy="1631216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uggested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hierarchy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 detectors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the visual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cortex, with higher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level features responding to patterns of activation in lower level cells, and propagating activation upwards to still higher level cells.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981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6"/>
              </a:rPr>
              <a:t>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866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/>
              <a:t>Hubel/</a:t>
            </a:r>
            <a:r>
              <a:rPr lang="en-US" altLang="en-US" sz="2800" dirty="0" smtClean="0"/>
              <a:t>Wiesel Architecture and Multi-layer </a:t>
            </a:r>
            <a:r>
              <a:rPr lang="en-US" altLang="en-US" sz="2800" dirty="0"/>
              <a:t>Neural </a:t>
            </a:r>
            <a:r>
              <a:rPr lang="en-US" altLang="en-US" sz="2800" dirty="0" smtClean="0"/>
              <a:t>Network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</a:rPr>
              <a:t>Hubel and </a:t>
            </a:r>
            <a:r>
              <a:rPr lang="en-US" altLang="en-US" sz="2000" dirty="0" err="1" smtClean="0">
                <a:latin typeface="Arial" panose="020B0604020202020204" pitchFamily="34" charset="0"/>
              </a:rPr>
              <a:t>Weisel’s</a:t>
            </a:r>
            <a:r>
              <a:rPr lang="en-US" altLang="en-US" sz="2000" dirty="0" smtClean="0">
                <a:latin typeface="Arial" panose="020B0604020202020204" pitchFamily="34" charset="0"/>
              </a:rPr>
              <a:t> architecture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903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Multi-layer Neural 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   - A </a:t>
            </a:r>
            <a:r>
              <a:rPr lang="en-US" altLang="en-US" sz="1800" i="1" dirty="0" smtClean="0">
                <a:latin typeface="Arial" panose="020B0604020202020204" pitchFamily="34" charset="0"/>
              </a:rPr>
              <a:t>non-linear</a:t>
            </a:r>
            <a:r>
              <a:rPr lang="en-US" altLang="en-US" sz="1800" dirty="0" smtClean="0">
                <a:latin typeface="Arial" panose="020B0604020202020204" pitchFamily="34" charset="0"/>
              </a:rPr>
              <a:t> classifier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36255"/>
            <a:ext cx="4265825" cy="20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2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Neuron: Linear 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Inputs are </a:t>
            </a:r>
            <a:r>
              <a:rPr lang="en-US" altLang="en-US" sz="2800" dirty="0" smtClean="0">
                <a:solidFill>
                  <a:srgbClr val="C00000"/>
                </a:solidFill>
              </a:rPr>
              <a:t>feature values</a:t>
            </a:r>
          </a:p>
          <a:p>
            <a:r>
              <a:rPr lang="en-US" altLang="en-US" sz="2800" dirty="0" smtClean="0"/>
              <a:t>Each feature has a </a:t>
            </a:r>
            <a:r>
              <a:rPr lang="en-US" altLang="en-US" sz="2800" dirty="0" smtClean="0">
                <a:solidFill>
                  <a:srgbClr val="C00000"/>
                </a:solidFill>
              </a:rPr>
              <a:t>weight</a:t>
            </a:r>
          </a:p>
          <a:p>
            <a:r>
              <a:rPr lang="en-US" altLang="en-US" sz="2800" dirty="0" smtClean="0"/>
              <a:t>Sum is the </a:t>
            </a:r>
            <a:r>
              <a:rPr lang="en-US" altLang="en-US" sz="2800" dirty="0" smtClean="0">
                <a:solidFill>
                  <a:srgbClr val="C00000"/>
                </a:solidFill>
              </a:rPr>
              <a:t>activation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If the activation is:</a:t>
            </a:r>
          </a:p>
          <a:p>
            <a:pPr lvl="1"/>
            <a:r>
              <a:rPr lang="en-US" altLang="en-US" sz="2400" dirty="0" smtClean="0"/>
              <a:t>Positive, output +1</a:t>
            </a:r>
          </a:p>
          <a:p>
            <a:pPr lvl="1"/>
            <a:r>
              <a:rPr lang="en-US" altLang="en-US" sz="2400" dirty="0" smtClean="0"/>
              <a:t>Negative, output -1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75057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693863"/>
            <a:ext cx="3581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4540250"/>
            <a:ext cx="46561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3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2948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55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5105400"/>
            <a:ext cx="4191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138" y="3200400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100" y="1298575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9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499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55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573213"/>
            <a:ext cx="8672512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6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704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376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376488"/>
            <a:ext cx="17605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4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Learning 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Training examples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Objective: a misclassification loss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Procedure: </a:t>
            </a:r>
          </a:p>
          <a:p>
            <a:pPr lvl="1">
              <a:defRPr/>
            </a:pPr>
            <a:r>
              <a:rPr lang="en-US" dirty="0" smtClean="0"/>
              <a:t>Gradient descent / hill climbing</a:t>
            </a:r>
            <a:endParaRPr lang="en-US" dirty="0"/>
          </a:p>
        </p:txBody>
      </p:sp>
      <p:pic>
        <p:nvPicPr>
          <p:cNvPr id="890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3276600"/>
            <a:ext cx="67056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752600"/>
            <a:ext cx="6953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5745285" y="4216410"/>
            <a:ext cx="3398715" cy="2133600"/>
            <a:chOff x="4800600" y="-4191000"/>
            <a:chExt cx="10439401" cy="6553201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-3352800"/>
              <a:ext cx="8458200" cy="571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800600" y="-4191000"/>
              <a:ext cx="3885894" cy="4418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34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2527300" y="1600200"/>
            <a:ext cx="6311900" cy="3962400"/>
            <a:chOff x="4800600" y="-4191000"/>
            <a:chExt cx="10439402" cy="6553201"/>
          </a:xfrm>
        </p:grpSpPr>
        <p:pic>
          <p:nvPicPr>
            <p:cNvPr id="91142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-3352799"/>
              <a:ext cx="8458201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800600" y="-4191000"/>
              <a:ext cx="3885894" cy="4418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Hill climbing</a:t>
            </a:r>
          </a:p>
        </p:txBody>
      </p:sp>
      <p:sp>
        <p:nvSpPr>
          <p:cNvPr id="9114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Simple, general idea:</a:t>
            </a:r>
          </a:p>
          <a:p>
            <a:pPr lvl="1"/>
            <a:r>
              <a:rPr lang="en-US" altLang="en-US" sz="2400" dirty="0" smtClean="0"/>
              <a:t>Start wherever</a:t>
            </a:r>
          </a:p>
          <a:p>
            <a:pPr lvl="1"/>
            <a:r>
              <a:rPr lang="en-US" altLang="en-US" sz="2400" dirty="0" smtClean="0"/>
              <a:t>Repeat: move to the best neighboring state</a:t>
            </a:r>
          </a:p>
          <a:p>
            <a:pPr lvl="1"/>
            <a:r>
              <a:rPr lang="en-US" altLang="en-US" sz="2400" dirty="0" smtClean="0"/>
              <a:t>If no neighbors better than current, quit</a:t>
            </a:r>
          </a:p>
          <a:p>
            <a:pPr lvl="1"/>
            <a:r>
              <a:rPr lang="en-US" altLang="en-US" sz="2400" dirty="0" smtClean="0"/>
              <a:t>Neighbors = small perturbations of w</a:t>
            </a:r>
          </a:p>
          <a:p>
            <a:r>
              <a:rPr lang="en-US" altLang="en-US" sz="2800" dirty="0" smtClean="0"/>
              <a:t>What’s bad?</a:t>
            </a:r>
          </a:p>
          <a:p>
            <a:pPr lvl="1"/>
            <a:r>
              <a:rPr lang="en-US" altLang="en-US" sz="2400" dirty="0" smtClean="0"/>
              <a:t>Optimal?</a:t>
            </a:r>
          </a:p>
          <a:p>
            <a:pPr lvl="2"/>
            <a:endParaRPr lang="en-US" alt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 questions on Piazza for review-session (6/8 lecture)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318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3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4212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21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neural network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626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1600"/>
            <a:ext cx="91440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59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Neural network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dirty="0" smtClean="0"/>
              <a:t>Theorem (Universal function </a:t>
            </a:r>
            <a:r>
              <a:rPr lang="en-US" altLang="en-US" sz="2800" b="1" dirty="0" err="1" smtClean="0"/>
              <a:t>approximators</a:t>
            </a:r>
            <a:r>
              <a:rPr lang="en-US" altLang="en-US" sz="2800" b="1" dirty="0" smtClean="0"/>
              <a:t>): </a:t>
            </a:r>
            <a:r>
              <a:rPr lang="en-US" altLang="en-US" sz="2800" dirty="0" smtClean="0"/>
              <a:t>A two-layer network with a sufficient number of neurons can approximate any continuous function to any desired accuracy</a:t>
            </a:r>
          </a:p>
          <a:p>
            <a:endParaRPr lang="en-US" altLang="en-US" sz="2800" dirty="0" smtClean="0"/>
          </a:p>
          <a:p>
            <a:r>
              <a:rPr lang="en-US" altLang="en-US" sz="2800" b="1" dirty="0" smtClean="0"/>
              <a:t>Practical considerations:</a:t>
            </a:r>
          </a:p>
          <a:p>
            <a:pPr lvl="1"/>
            <a:r>
              <a:rPr lang="en-US" altLang="en-US" sz="2400" dirty="0" smtClean="0"/>
              <a:t>Can be seen as learning the features</a:t>
            </a:r>
          </a:p>
          <a:p>
            <a:pPr lvl="1"/>
            <a:r>
              <a:rPr lang="en-US" altLang="en-US" sz="2400" dirty="0" smtClean="0"/>
              <a:t>Large number of neurons</a:t>
            </a:r>
          </a:p>
          <a:p>
            <a:pPr lvl="2"/>
            <a:r>
              <a:rPr lang="en-US" altLang="en-US" sz="2000" dirty="0" smtClean="0"/>
              <a:t>Danger for overfitting</a:t>
            </a:r>
          </a:p>
          <a:p>
            <a:pPr lvl="1"/>
            <a:r>
              <a:rPr lang="en-US" altLang="en-US" sz="2400" dirty="0" smtClean="0"/>
              <a:t>Hill-climbing procedure can get stuck in bad local optima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4332"/>
            <a:ext cx="525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Approximation by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Superpositions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 of Sigmoidal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Function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</a:rPr>
              <a:t>,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</a:rPr>
              <a:t>1989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Multi-layer Neural Network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A non-linear classifier</a:t>
            </a:r>
          </a:p>
          <a:p>
            <a:r>
              <a:rPr lang="en-US" altLang="en-US" b="1" dirty="0" smtClean="0"/>
              <a:t>Training: </a:t>
            </a:r>
            <a:r>
              <a:rPr lang="en-US" altLang="en-US" dirty="0" smtClean="0"/>
              <a:t>find network weights </a:t>
            </a:r>
            <a:r>
              <a:rPr lang="en-US" altLang="en-US" b="1" dirty="0" smtClean="0"/>
              <a:t>w </a:t>
            </a:r>
            <a:r>
              <a:rPr lang="en-US" altLang="en-US" dirty="0" smtClean="0"/>
              <a:t>to minimize the error between true training labels and estimated labels 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Minimization can be done by gradient descent provided </a:t>
            </a:r>
            <a:r>
              <a:rPr lang="en-US" altLang="en-US" i="1" dirty="0" smtClean="0"/>
              <a:t>f </a:t>
            </a:r>
            <a:r>
              <a:rPr lang="en-US" altLang="en-US" dirty="0" smtClean="0"/>
              <a:t>is differentiable</a:t>
            </a:r>
          </a:p>
          <a:p>
            <a:r>
              <a:rPr lang="en-US" altLang="en-US" dirty="0" smtClean="0"/>
              <a:t>This training method is called </a:t>
            </a:r>
            <a:br>
              <a:rPr lang="en-US" altLang="en-US" dirty="0" smtClean="0"/>
            </a:br>
            <a:r>
              <a:rPr lang="en-US" altLang="en-US" b="1" dirty="0" smtClean="0">
                <a:hlinkClick r:id="rId2"/>
              </a:rPr>
              <a:t>back-propagation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971800"/>
            <a:ext cx="3606800" cy="9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76800"/>
            <a:ext cx="3489228" cy="17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Deep Neural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Convolutional Neural Networks (CNNs)</a:t>
            </a:r>
          </a:p>
        </p:txBody>
      </p:sp>
    </p:spTree>
    <p:extLst>
      <p:ext uri="{BB962C8B-B14F-4D97-AF65-F5344CB8AC3E}">
        <p14:creationId xmlns:p14="http://schemas.microsoft.com/office/powerpoint/2010/main" val="155669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28625" y="273929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Convolutional Neural Networks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CNN, </a:t>
            </a:r>
            <a:r>
              <a:rPr lang="en-US" sz="3200" dirty="0" err="1" smtClean="0"/>
              <a:t>ConvNet</a:t>
            </a:r>
            <a:r>
              <a:rPr lang="en-US" sz="3200" dirty="0" smtClean="0"/>
              <a:t>, DCN)</a:t>
            </a:r>
            <a:endParaRPr lang="en-US" altLang="en-US" sz="3200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38150" y="1464488"/>
            <a:ext cx="8229600" cy="513556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CNN = a multi-layer neural network with</a:t>
            </a:r>
          </a:p>
          <a:p>
            <a:pPr lvl="1">
              <a:defRPr/>
            </a:pPr>
            <a:r>
              <a:rPr lang="en-US" b="1" dirty="0" smtClean="0"/>
              <a:t>Local</a:t>
            </a:r>
            <a:r>
              <a:rPr lang="en-US" dirty="0" smtClean="0"/>
              <a:t> connectivity:</a:t>
            </a:r>
          </a:p>
          <a:p>
            <a:pPr lvl="2">
              <a:defRPr/>
            </a:pPr>
            <a:r>
              <a:rPr lang="en-US" dirty="0" smtClean="0"/>
              <a:t>Neurons in a layer are only connected to a small region of the layer before it </a:t>
            </a:r>
          </a:p>
          <a:p>
            <a:pPr lvl="1">
              <a:defRPr/>
            </a:pPr>
            <a:r>
              <a:rPr lang="en-US" altLang="en-US" b="1" dirty="0" smtClean="0"/>
              <a:t>Share</a:t>
            </a:r>
            <a:r>
              <a:rPr lang="en-US" altLang="en-US" dirty="0" smtClean="0"/>
              <a:t> </a:t>
            </a:r>
            <a:r>
              <a:rPr lang="en-US" dirty="0" smtClean="0"/>
              <a:t>weight parameters across spatial positions:</a:t>
            </a:r>
          </a:p>
          <a:p>
            <a:pPr lvl="2">
              <a:defRPr/>
            </a:pPr>
            <a:r>
              <a:rPr lang="en-US" dirty="0" smtClean="0"/>
              <a:t>Learning shift-invariant filter kernels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5484159" y="4267200"/>
            <a:ext cx="3200400" cy="2056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2224" y="6400800"/>
            <a:ext cx="2244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Image credit: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Karpathy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38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Neocognitron</a:t>
            </a:r>
            <a:r>
              <a:rPr lang="en-US" altLang="en-US" dirty="0" smtClean="0"/>
              <a:t> </a:t>
            </a:r>
            <a:r>
              <a:rPr lang="en-US" altLang="en-US" sz="2700" dirty="0" smtClean="0"/>
              <a:t>[</a:t>
            </a:r>
            <a:r>
              <a:rPr lang="en-US" sz="2700" dirty="0" smtClean="0">
                <a:hlinkClick r:id="rId3"/>
              </a:rPr>
              <a:t>Fukushima, </a:t>
            </a:r>
            <a:r>
              <a:rPr lang="en-US" sz="2700" dirty="0">
                <a:hlinkClick r:id="rId3"/>
              </a:rPr>
              <a:t>Biological Cybernetics </a:t>
            </a:r>
            <a:r>
              <a:rPr lang="en-US" sz="2700" dirty="0" smtClean="0">
                <a:hlinkClick r:id="rId3"/>
              </a:rPr>
              <a:t>1980</a:t>
            </a:r>
            <a:r>
              <a:rPr lang="en-US" altLang="en-US" sz="2700" dirty="0" smtClean="0"/>
              <a:t>]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490857" cy="1828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5432"/>
            <a:ext cx="5583567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3235660"/>
            <a:ext cx="3276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Deformation-Resistant Recognition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r>
              <a:rPr lang="en-US" sz="2000" dirty="0" smtClean="0">
                <a:solidFill>
                  <a:srgbClr val="252525"/>
                </a:solidFill>
              </a:rPr>
              <a:t>S-cells: (simple)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extract local features</a:t>
            </a:r>
          </a:p>
          <a:p>
            <a:endParaRPr lang="en-US" sz="2000" dirty="0" smtClean="0">
              <a:solidFill>
                <a:srgbClr val="252525"/>
              </a:solidFill>
            </a:endParaRPr>
          </a:p>
          <a:p>
            <a:r>
              <a:rPr lang="en-US" sz="2000" dirty="0" smtClean="0">
                <a:solidFill>
                  <a:srgbClr val="252525"/>
                </a:solidFill>
              </a:rPr>
              <a:t>C-cells: (complex)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</a:t>
            </a:r>
            <a:r>
              <a:rPr lang="en-US" sz="2000" dirty="0"/>
              <a:t>allow for positional errors</a:t>
            </a:r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481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 smtClean="0"/>
              <a:t>LeNet</a:t>
            </a:r>
            <a:r>
              <a:rPr lang="en-US" altLang="en-US" dirty="0" smtClean="0"/>
              <a:t> [LeCun et al. 1998]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62484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Gradient-based learning applied to document recognition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LeCun,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Bottou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Bengio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Haffner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 1998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2329"/>
            <a:ext cx="8069952" cy="22992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3866" y="6488668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LeNet-1 from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1993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Convolutional Network Demo from 199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3574340"/>
            <a:ext cx="3962400" cy="2911280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508" y="37338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400" smtClean="0"/>
              <a:t>Stack multiple stages of feature extractors</a:t>
            </a:r>
          </a:p>
          <a:p>
            <a:pPr marL="457200" indent="-457200"/>
            <a:r>
              <a:rPr lang="en-US" sz="2400" smtClean="0"/>
              <a:t>Higher stages compute more global, more invariant features</a:t>
            </a:r>
          </a:p>
          <a:p>
            <a:pPr marL="457200" indent="-457200"/>
            <a:r>
              <a:rPr lang="en-US" sz="2400" smtClean="0"/>
              <a:t>Classification layer at the end</a:t>
            </a:r>
          </a:p>
          <a:p>
            <a:pPr marL="457200" indent="-457200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83"/>
          <a:stretch/>
        </p:blipFill>
        <p:spPr>
          <a:xfrm>
            <a:off x="9220200" y="2819400"/>
            <a:ext cx="2786086" cy="22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9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Deep Neural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Convolutional Neural Networks (CNNs)</a:t>
            </a:r>
          </a:p>
        </p:txBody>
      </p:sp>
    </p:spTree>
    <p:extLst>
      <p:ext uri="{BB962C8B-B14F-4D97-AF65-F5344CB8AC3E}">
        <p14:creationId xmlns:p14="http://schemas.microsoft.com/office/powerpoint/2010/main" val="328421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94163" cy="2728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What is a Convolution?</a:t>
            </a:r>
            <a:endParaRPr lang="en-US" dirty="0">
              <a:latin typeface="+mn-lt"/>
            </a:endParaRP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/>
            <a:r>
              <a:rPr lang="en-US" altLang="en-US" sz="2400" dirty="0" smtClean="0"/>
              <a:t>Weighted moving sum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581400"/>
            <a:ext cx="4113212" cy="2776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8363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09509" y="6310313"/>
            <a:ext cx="2381144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Feature Activation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8000" y="3617913"/>
            <a:ext cx="457200" cy="322262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19600" y="3733800"/>
            <a:ext cx="20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9529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Why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Convolution?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Few parameters (filter weights)</a:t>
            </a:r>
          </a:p>
          <a:p>
            <a:pPr marL="457200" indent="-457200">
              <a:defRPr/>
            </a:pPr>
            <a:r>
              <a:rPr lang="en-US" sz="2400" dirty="0"/>
              <a:t>Dependencies are local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Translation invariance</a:t>
            </a:r>
            <a:endParaRPr lang="en-US" sz="2400" dirty="0"/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912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18284" y="6324600"/>
            <a:ext cx="193031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7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8942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57600" y="3276600"/>
            <a:ext cx="5313363" cy="3122613"/>
            <a:chOff x="77788" y="1524001"/>
            <a:chExt cx="8969375" cy="5271779"/>
          </a:xfrm>
        </p:grpSpPr>
        <p:pic>
          <p:nvPicPr>
            <p:cNvPr id="24592" name="Picture 16" descr="filter_z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3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4" name="Picture 18" descr="filter_z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7644" y="6334801"/>
              <a:ext cx="868263" cy="4609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30" tIns="45715" rIns="91430" bIns="4571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917127" y="6324080"/>
              <a:ext cx="1932153" cy="4609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30" tIns="45715" rIns="91430" bIns="4571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9034" y="4801777"/>
              <a:ext cx="458251" cy="302852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271" y="3617168"/>
              <a:ext cx="458251" cy="321613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99" name="Rectangle 26"/>
            <p:cNvSpPr>
              <a:spLocks noChangeArrowheads="1"/>
            </p:cNvSpPr>
            <p:nvPr/>
          </p:nvSpPr>
          <p:spPr bwMode="auto">
            <a:xfrm>
              <a:off x="4246475" y="3733801"/>
              <a:ext cx="204788" cy="120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39" name="Up Arrow 38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44" name="Up Arrow 43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Up Arrow 44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Up Arrow 45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48" name="Up Arrow 47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3838575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80601" y="2366700"/>
            <a:ext cx="403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Rectified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inear Unit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27" name="Up Arrow 26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33" name="Up Arrow 32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8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marL="342865" indent="-342865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Non-Linearity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027" y="1493837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Per-element (independent)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Options:</a:t>
            </a:r>
          </a:p>
          <a:p>
            <a:pPr lvl="1"/>
            <a:r>
              <a:rPr lang="en-US" sz="2400" dirty="0" err="1" smtClean="0"/>
              <a:t>Tanh</a:t>
            </a:r>
            <a:endParaRPr lang="en-US" sz="2400" dirty="0"/>
          </a:p>
          <a:p>
            <a:pPr lvl="1"/>
            <a:r>
              <a:rPr lang="en-US" sz="2400" dirty="0" smtClean="0"/>
              <a:t>Sigmoid: 1/(1+exp(-x))</a:t>
            </a:r>
          </a:p>
          <a:p>
            <a:pPr lvl="1"/>
            <a:r>
              <a:rPr lang="en-US" sz="2400" dirty="0" smtClean="0"/>
              <a:t>Rectified linear unit (</a:t>
            </a:r>
            <a:r>
              <a:rPr lang="en-US" sz="2400" dirty="0" err="1" smtClean="0"/>
              <a:t>ReLU</a:t>
            </a:r>
            <a:r>
              <a:rPr lang="en-US" sz="2400" dirty="0" smtClean="0"/>
              <a:t>)</a:t>
            </a:r>
          </a:p>
          <a:p>
            <a:pPr lvl="2"/>
            <a:r>
              <a:rPr lang="en-US" sz="2000" dirty="0"/>
              <a:t>Makes learning faster</a:t>
            </a:r>
          </a:p>
          <a:p>
            <a:pPr lvl="2"/>
            <a:r>
              <a:rPr lang="en-US" sz="2000" dirty="0" smtClean="0"/>
              <a:t>Simplifies backpropagation</a:t>
            </a:r>
          </a:p>
          <a:p>
            <a:pPr lvl="2"/>
            <a:r>
              <a:rPr lang="en-US" sz="2000" dirty="0" smtClean="0"/>
              <a:t>Avoids saturation issues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sym typeface="Wingdings"/>
              </a:rPr>
              <a:t> Preferred option</a:t>
            </a:r>
            <a:endParaRPr lang="en-US" sz="2000" dirty="0"/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5480"/>
            <a:ext cx="1931552" cy="1447800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15480"/>
            <a:ext cx="1942918" cy="145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366" t="5805" r="6355" b="595"/>
          <a:stretch/>
        </p:blipFill>
        <p:spPr>
          <a:xfrm>
            <a:off x="5181601" y="3200400"/>
            <a:ext cx="3838821" cy="30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38" name="Picture 16" descr="nor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24100"/>
            <a:ext cx="3581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505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86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5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05600" y="2458115"/>
            <a:ext cx="2590800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Max pooling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00375"/>
            <a:ext cx="1909763" cy="1260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1572" y="4990008"/>
            <a:ext cx="58224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>Max-pooling: a non-linear down-sampling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>Provide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translation invariance</a:t>
            </a:r>
          </a:p>
        </p:txBody>
      </p:sp>
      <p:pic>
        <p:nvPicPr>
          <p:cNvPr id="62466" name="Picture 2" descr="http://cs231n.github.io/assets/cnn/poo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154608"/>
            <a:ext cx="5638800" cy="44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http://cs231n.github.io/assets/cnn/maxpool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9" y="1878012"/>
            <a:ext cx="7496175" cy="3505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1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Spatial Pooling</a:t>
            </a:r>
            <a:endParaRPr lang="en-US" dirty="0">
              <a:latin typeface="+mn-lt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Average or max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Non-overlapping / overlapping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Role of pooling: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Invariance to small transformations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Larger receptive fields (see more of input)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Adobe Caslon Pro" charset="0"/>
            </a:endParaRP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999848"/>
            <a:ext cx="3581400" cy="2334791"/>
          </a:xfrm>
          <a:prstGeom prst="rect">
            <a:avLst/>
          </a:prstGeom>
        </p:spPr>
      </p:pic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5371448"/>
            <a:ext cx="1931624" cy="1257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38093" y="423862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+mn-lt"/>
                <a:cs typeface="+mn-cs"/>
              </a:rPr>
              <a:t>Max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19600" y="5752447"/>
            <a:ext cx="1815107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 smtClean="0">
                <a:latin typeface="+mn-lt"/>
                <a:cs typeface="+mn-cs"/>
              </a:rPr>
              <a:t>Average</a:t>
            </a: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599" y="3847447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787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Engineered vs. learned features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39875" y="6183313"/>
            <a:ext cx="2095500" cy="27622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000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39875" y="56118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Feature extraction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39875" y="50403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Pooling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39875" y="4473575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</a:t>
            </a:r>
          </a:p>
        </p:txBody>
      </p:sp>
      <p:sp>
        <p:nvSpPr>
          <p:cNvPr id="9" name="Down Arrow 8"/>
          <p:cNvSpPr/>
          <p:nvPr/>
        </p:nvSpPr>
        <p:spPr bwMode="auto">
          <a:xfrm rot="10800000">
            <a:off x="2373313" y="5889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0800000">
            <a:off x="2373313" y="5360988"/>
            <a:ext cx="428625" cy="223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0800000">
            <a:off x="2373313" y="47847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2373313" y="4238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2087563" y="3786188"/>
            <a:ext cx="10001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Label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24600" y="981075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000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56390" y="976313"/>
              <a:ext cx="999770" cy="49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Label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57200" y="1366837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Convolutional filters are trained in a supervised manner by back-propagating </a:t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56685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Compare: </a:t>
            </a:r>
            <a:r>
              <a:rPr lang="de-DE" altLang="en-US" dirty="0" smtClean="0"/>
              <a:t>SIFT </a:t>
            </a:r>
            <a:r>
              <a:rPr lang="en-US" dirty="0"/>
              <a:t>Descriptor</a:t>
            </a:r>
            <a:endParaRPr lang="en-US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76200" y="16002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Image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Pixels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22336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764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Apply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oriented filters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64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288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Spatial pool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(Sum)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764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050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Normalize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to unit length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5181600"/>
            <a:ext cx="1295400" cy="1371600"/>
            <a:chOff x="6553200" y="4648200"/>
            <a:chExt cx="1295400" cy="1371600"/>
          </a:xfrm>
        </p:grpSpPr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0" y="533400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Feature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Vector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2100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1430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2390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2100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1507" y="13246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Lowe [IJCV 2004]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0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Compare: Spatial Pyramid Matching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28800" y="12192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24580" name="Content Placeholder 2"/>
          <p:cNvSpPr txBox="1">
            <a:spLocks/>
          </p:cNvSpPr>
          <p:nvPr/>
        </p:nvSpPr>
        <p:spPr bwMode="auto">
          <a:xfrm>
            <a:off x="1981201" y="1600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Filter with </a:t>
            </a:r>
            <a:br>
              <a:rPr lang="en-US" sz="2400" b="0">
                <a:latin typeface="+mn-lt"/>
              </a:rPr>
            </a:br>
            <a:r>
              <a:rPr lang="en-US" sz="2400" b="0">
                <a:latin typeface="+mn-lt"/>
              </a:rPr>
              <a:t>Visual Words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28800" y="48768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981200" y="50292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Multi-scale</a:t>
            </a:r>
            <a:br>
              <a:rPr lang="en-US" sz="2400" b="0">
                <a:latin typeface="+mn-lt"/>
              </a:rPr>
            </a:br>
            <a:r>
              <a:rPr lang="en-US" sz="2400" b="0">
                <a:latin typeface="+mn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(Sum) </a:t>
            </a:r>
          </a:p>
        </p:txBody>
      </p:sp>
      <p:cxnSp>
        <p:nvCxnSpPr>
          <p:cNvPr id="39942" name="Straight Arrow Connector 15"/>
          <p:cNvCxnSpPr>
            <a:cxnSpLocks noChangeShapeType="1"/>
          </p:cNvCxnSpPr>
          <p:nvPr/>
        </p:nvCxnSpPr>
        <p:spPr bwMode="auto">
          <a:xfrm>
            <a:off x="10744200" y="4648200"/>
            <a:ext cx="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828800" y="30480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981201" y="3352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 dirty="0" smtClean="0">
                <a:latin typeface="+mn-lt"/>
              </a:rPr>
              <a:t>Take max VW response</a:t>
            </a:r>
            <a:endParaRPr lang="en-US" sz="2400" b="0" dirty="0">
              <a:latin typeface="+mn-lt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7543800" y="5105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 dirty="0" smtClean="0">
                <a:latin typeface="+mn-lt"/>
              </a:rPr>
              <a:t>Global image descriptor</a:t>
            </a:r>
            <a:endParaRPr lang="en-US" sz="2400" b="0" dirty="0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4362450" y="2724151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>
            <a:off x="12954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>
            <a:off x="7391400" y="54864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30" name="Right Arrow 29"/>
          <p:cNvSpPr>
            <a:spLocks noChangeArrowheads="1"/>
          </p:cNvSpPr>
          <p:nvPr/>
        </p:nvSpPr>
        <p:spPr bwMode="auto">
          <a:xfrm rot="5400000">
            <a:off x="4362450" y="45529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4593" name="Content Placeholder 2"/>
          <p:cNvSpPr txBox="1">
            <a:spLocks/>
          </p:cNvSpPr>
          <p:nvPr/>
        </p:nvSpPr>
        <p:spPr bwMode="auto">
          <a:xfrm>
            <a:off x="7162801" y="99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b="0" dirty="0" err="1">
                <a:latin typeface="+mn-lt"/>
              </a:rPr>
              <a:t>Lazebnik</a:t>
            </a:r>
            <a:r>
              <a:rPr lang="en-US" sz="2000" b="0" dirty="0">
                <a:latin typeface="+mn-lt"/>
              </a:rPr>
              <a:t>, </a:t>
            </a:r>
            <a:br>
              <a:rPr lang="en-US" sz="2000" b="0" dirty="0">
                <a:latin typeface="+mn-lt"/>
              </a:rPr>
            </a:br>
            <a:r>
              <a:rPr lang="en-US" sz="2000" b="0" dirty="0" err="1">
                <a:latin typeface="+mn-lt"/>
              </a:rPr>
              <a:t>Schmid</a:t>
            </a:r>
            <a:r>
              <a:rPr lang="en-US" sz="2000" b="0" dirty="0">
                <a:latin typeface="+mn-lt"/>
              </a:rPr>
              <a:t>,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Ponce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[CVPR 2006]</a:t>
            </a:r>
          </a:p>
        </p:txBody>
      </p:sp>
      <p:pic>
        <p:nvPicPr>
          <p:cNvPr id="24594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524000"/>
            <a:ext cx="2057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733800" y="5181600"/>
            <a:ext cx="3352800" cy="1006475"/>
            <a:chOff x="2209800" y="2895600"/>
            <a:chExt cx="3352800" cy="819902"/>
          </a:xfrm>
        </p:grpSpPr>
        <p:pic>
          <p:nvPicPr>
            <p:cNvPr id="24601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895600"/>
              <a:ext cx="1009513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3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895600"/>
              <a:ext cx="1070517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3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768" y="2895600"/>
              <a:ext cx="1030832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724400" y="3200400"/>
            <a:ext cx="1447801" cy="1371600"/>
            <a:chOff x="6400799" y="4648200"/>
            <a:chExt cx="1447801" cy="1371600"/>
          </a:xfrm>
        </p:grpSpPr>
        <p:cxnSp>
          <p:nvCxnSpPr>
            <p:cNvPr id="39957" name="Straight Arrow Connector 42"/>
            <p:cNvCxnSpPr>
              <a:cxnSpLocks noChangeShapeType="1"/>
            </p:cNvCxnSpPr>
            <p:nvPr/>
          </p:nvCxnSpPr>
          <p:spPr bwMode="auto">
            <a:xfrm>
              <a:off x="7086600" y="5562600"/>
              <a:ext cx="76200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8" name="Straight Arrow Connector 43"/>
            <p:cNvCxnSpPr>
              <a:cxnSpLocks noChangeShapeType="1"/>
            </p:cNvCxnSpPr>
            <p:nvPr/>
          </p:nvCxnSpPr>
          <p:spPr bwMode="auto">
            <a:xfrm flipH="1">
              <a:off x="6400799" y="5524500"/>
              <a:ext cx="535259" cy="4953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9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6857999" y="4648200"/>
              <a:ext cx="0" cy="838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6" name="Cube 45"/>
          <p:cNvSpPr>
            <a:spLocks noChangeArrowheads="1"/>
          </p:cNvSpPr>
          <p:nvPr/>
        </p:nvSpPr>
        <p:spPr bwMode="auto">
          <a:xfrm>
            <a:off x="4953001" y="3505200"/>
            <a:ext cx="838200" cy="838200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-114300" y="1600200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0" dirty="0" smtClean="0">
                <a:latin typeface="+mn-lt"/>
              </a:rPr>
              <a:t>SIFT features</a:t>
            </a:r>
            <a:endParaRPr lang="en-US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74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95027" y="96044"/>
            <a:ext cx="7391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Traditional Image Categorization: Training phase</a:t>
            </a:r>
            <a:endParaRPr lang="en-US" alt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7172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71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 Training</a:t>
            </a:r>
          </a:p>
        </p:txBody>
      </p:sp>
      <p:sp>
        <p:nvSpPr>
          <p:cNvPr id="7174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Training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344694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</a:t>
            </a:r>
            <a:r>
              <a:rPr lang="en-US" dirty="0" err="1" smtClean="0"/>
              <a:t>Convnet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uccesses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7543800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Handwritten text/digits</a:t>
            </a:r>
          </a:p>
          <a:p>
            <a:pPr lvl="1"/>
            <a:r>
              <a:rPr lang="en-US" sz="2400" dirty="0"/>
              <a:t>MNIST </a:t>
            </a:r>
            <a:r>
              <a:rPr lang="en-US" sz="2400" dirty="0" smtClean="0"/>
              <a:t>(</a:t>
            </a:r>
            <a:r>
              <a:rPr lang="en-US" sz="2400" dirty="0"/>
              <a:t>0.17% error [</a:t>
            </a:r>
            <a:r>
              <a:rPr lang="en-US" sz="2400" dirty="0" err="1"/>
              <a:t>Ciresan</a:t>
            </a:r>
            <a:r>
              <a:rPr lang="en-US" sz="2400" dirty="0"/>
              <a:t> et al. 2011])</a:t>
            </a:r>
          </a:p>
          <a:p>
            <a:pPr lvl="1"/>
            <a:r>
              <a:rPr lang="en-US" sz="2400" dirty="0"/>
              <a:t>Arabic &amp; Chinese   [</a:t>
            </a:r>
            <a:r>
              <a:rPr lang="en-US" sz="2400" dirty="0" err="1"/>
              <a:t>Ciresan</a:t>
            </a:r>
            <a:r>
              <a:rPr lang="en-US" sz="2400" dirty="0"/>
              <a:t> et al. 2012]</a:t>
            </a:r>
          </a:p>
          <a:p>
            <a:pPr lvl="1"/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Simpler </a:t>
            </a:r>
            <a:r>
              <a:rPr lang="en-US" sz="2400" dirty="0"/>
              <a:t>recognition benchmarks</a:t>
            </a:r>
          </a:p>
          <a:p>
            <a:pPr lvl="1"/>
            <a:r>
              <a:rPr lang="en-US" sz="2400" dirty="0" smtClean="0"/>
              <a:t>CIFAR-10 (9.3</a:t>
            </a:r>
            <a:r>
              <a:rPr lang="en-US" sz="2400" dirty="0"/>
              <a:t>% error [Wan et al. 2013])</a:t>
            </a:r>
          </a:p>
          <a:p>
            <a:pPr lvl="1"/>
            <a:r>
              <a:rPr lang="en-US" sz="2400" dirty="0"/>
              <a:t>Traffic sign recognition</a:t>
            </a:r>
          </a:p>
          <a:p>
            <a:pPr lvl="2"/>
            <a:r>
              <a:rPr lang="en-US" dirty="0"/>
              <a:t>0.56% error vs 1.16% for humans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/>
              <a:t>Ciresan</a:t>
            </a:r>
            <a:r>
              <a:rPr lang="en-US" dirty="0"/>
              <a:t> et al. 2011]</a:t>
            </a:r>
          </a:p>
          <a:p>
            <a:pPr lvl="2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3468" t="28780"/>
          <a:stretch/>
        </p:blipFill>
        <p:spPr>
          <a:xfrm>
            <a:off x="6894786" y="3429000"/>
            <a:ext cx="1868214" cy="294160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r="39699" b="40322"/>
          <a:stretch/>
        </p:blipFill>
        <p:spPr>
          <a:xfrm>
            <a:off x="6858000" y="1143000"/>
            <a:ext cx="1875599" cy="21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1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ImageNet Challenge 2012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4" y="1581102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4" y="2190702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74" y="3867102"/>
            <a:ext cx="3429000" cy="7822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278" y="4629101"/>
            <a:ext cx="3062037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2000" b="0" dirty="0" smtClean="0">
                <a:latin typeface="+mn-lt"/>
              </a:rPr>
              <a:t>[Deng et al. CVPR 2009] </a:t>
            </a:r>
            <a:endParaRPr lang="en-US" sz="2000" b="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1" y="2114502"/>
            <a:ext cx="4952999" cy="255453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Human labels via Amazon Turk </a:t>
            </a:r>
            <a:endParaRPr lang="en-US" sz="2000" b="0" dirty="0" smtClean="0">
              <a:latin typeface="+mn-lt"/>
            </a:endParaRPr>
          </a:p>
          <a:p>
            <a:pPr marL="342865" indent="-342865">
              <a:buFont typeface="Arial"/>
              <a:buChar char="•"/>
            </a:pPr>
            <a:endParaRPr lang="en-US" sz="2000" b="0" dirty="0" smtClean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1" dirty="0" err="1" smtClean="0">
                <a:latin typeface="+mn-lt"/>
              </a:rPr>
              <a:t>ImageNet</a:t>
            </a:r>
            <a:r>
              <a:rPr lang="en-US" sz="2000" b="1" dirty="0" smtClean="0">
                <a:latin typeface="+mn-lt"/>
              </a:rPr>
              <a:t> Challenge</a:t>
            </a:r>
            <a:r>
              <a:rPr lang="en-US" sz="2000" b="0" dirty="0" smtClean="0">
                <a:latin typeface="+mn-lt"/>
              </a:rPr>
              <a:t>: </a:t>
            </a:r>
            <a:r>
              <a:rPr lang="en-US" sz="2000" b="0" i="1" dirty="0" smtClean="0">
                <a:latin typeface="+mn-lt"/>
              </a:rPr>
              <a:t>1.2 million training images, 1000 classes</a:t>
            </a:r>
            <a:endParaRPr lang="en-US" sz="2000" b="0" i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A. </a:t>
            </a:r>
            <a:r>
              <a:rPr lang="en-US" sz="1800" b="0" dirty="0" err="1" smtClean="0"/>
              <a:t>Krizhevsky</a:t>
            </a:r>
            <a:r>
              <a:rPr lang="en-US" sz="1800" b="0" dirty="0" smtClean="0"/>
              <a:t>, I. </a:t>
            </a:r>
            <a:r>
              <a:rPr lang="en-US" sz="1800" b="0" dirty="0" err="1" smtClean="0"/>
              <a:t>Sutskever</a:t>
            </a:r>
            <a:r>
              <a:rPr lang="en-US" sz="1800" b="0" dirty="0" smtClean="0"/>
              <a:t>, and G. Hinton, </a:t>
            </a:r>
            <a:r>
              <a:rPr lang="en-US" sz="1800" b="0" dirty="0" smtClean="0">
                <a:hlinkClick r:id="rId6"/>
              </a:rPr>
              <a:t>ImageNet Classification with Deep Convolutional Neural Networks</a:t>
            </a:r>
            <a:r>
              <a:rPr lang="en-US" sz="1800" b="0" dirty="0" smtClean="0"/>
              <a:t>, NIPS 2012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46084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AlexNet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0" y="3272114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956608"/>
            <a:ext cx="92964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fr-FR" sz="2800" dirty="0">
                <a:latin typeface="+mn-lt"/>
                <a:cs typeface="Adobe Caslon Pro"/>
              </a:rPr>
              <a:t> </a:t>
            </a:r>
            <a:r>
              <a:rPr lang="fr-FR" sz="2800" dirty="0" smtClean="0">
                <a:latin typeface="+mn-lt"/>
                <a:cs typeface="Adobe Caslon Pro"/>
              </a:rPr>
              <a:t>  </a:t>
            </a:r>
            <a:r>
              <a:rPr lang="fr-FR" sz="2800" dirty="0" err="1" smtClean="0">
                <a:latin typeface="+mn-lt"/>
                <a:cs typeface="Adobe Caslon Pro"/>
              </a:rPr>
              <a:t>Similar</a:t>
            </a:r>
            <a:r>
              <a:rPr lang="fr-FR" sz="2800" dirty="0" smtClean="0">
                <a:latin typeface="+mn-lt"/>
                <a:cs typeface="Adobe Caslon Pro"/>
              </a:rPr>
              <a:t> </a:t>
            </a:r>
            <a:r>
              <a:rPr lang="fr-FR" sz="2800" dirty="0" err="1">
                <a:latin typeface="+mn-lt"/>
                <a:cs typeface="Adobe Caslon Pro"/>
              </a:rPr>
              <a:t>framework</a:t>
            </a:r>
            <a:r>
              <a:rPr lang="fr-FR" sz="2800" dirty="0">
                <a:latin typeface="+mn-lt"/>
                <a:cs typeface="Adobe Caslon Pro"/>
              </a:rPr>
              <a:t> to LeCun’98 </a:t>
            </a:r>
            <a:r>
              <a:rPr lang="fr-FR" sz="2800" b="0" dirty="0" smtClean="0">
                <a:latin typeface="+mn-lt"/>
                <a:cs typeface="Adobe Caslon Pro"/>
              </a:rPr>
              <a:t>but:</a:t>
            </a:r>
            <a:endParaRPr lang="fr-FR" sz="20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400" b="0" dirty="0" err="1" smtClean="0">
                <a:latin typeface="+mn-lt"/>
                <a:cs typeface="Adobe Caslon Pro"/>
              </a:rPr>
              <a:t>Bigger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>
                <a:latin typeface="+mn-lt"/>
                <a:cs typeface="Adobe Caslon Pro"/>
              </a:rPr>
              <a:t>model </a:t>
            </a:r>
            <a:r>
              <a:rPr lang="fr-FR" sz="2400" b="0" dirty="0" smtClean="0">
                <a:latin typeface="+mn-lt"/>
                <a:cs typeface="Adobe Caslon Pro"/>
              </a:rPr>
              <a:t>(7 </a:t>
            </a:r>
            <a:r>
              <a:rPr lang="fr-FR" sz="2400" b="0" dirty="0" err="1" smtClean="0">
                <a:latin typeface="+mn-lt"/>
                <a:cs typeface="Adobe Caslon Pro"/>
              </a:rPr>
              <a:t>hidden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 err="1" smtClean="0">
                <a:latin typeface="+mn-lt"/>
                <a:cs typeface="Adobe Caslon Pro"/>
              </a:rPr>
              <a:t>layers</a:t>
            </a:r>
            <a:r>
              <a:rPr lang="fr-FR" sz="2400" b="0" dirty="0" smtClean="0">
                <a:latin typeface="+mn-lt"/>
                <a:cs typeface="Adobe Caslon Pro"/>
              </a:rPr>
              <a:t>, </a:t>
            </a:r>
            <a:r>
              <a:rPr lang="fr-FR" sz="2400" b="0" dirty="0">
                <a:latin typeface="+mn-lt"/>
                <a:cs typeface="Adobe Caslon Pro"/>
              </a:rPr>
              <a:t>650,000 </a:t>
            </a:r>
            <a:r>
              <a:rPr lang="fr-FR" sz="2400" b="0" dirty="0" err="1" smtClean="0">
                <a:latin typeface="+mn-lt"/>
                <a:cs typeface="Adobe Caslon Pro"/>
              </a:rPr>
              <a:t>units</a:t>
            </a:r>
            <a:r>
              <a:rPr lang="fr-FR" sz="2400" b="0" dirty="0" smtClean="0">
                <a:latin typeface="+mn-lt"/>
                <a:cs typeface="Adobe Caslon Pro"/>
              </a:rPr>
              <a:t>, </a:t>
            </a:r>
            <a:r>
              <a:rPr lang="pt-BR" sz="2400" b="0" dirty="0">
                <a:latin typeface="+mn-lt"/>
                <a:cs typeface="Adobe Caslon Pro"/>
              </a:rPr>
              <a:t>60,000,000 </a:t>
            </a:r>
            <a:r>
              <a:rPr lang="pt-BR" sz="2400" b="0" dirty="0" smtClean="0">
                <a:latin typeface="+mn-lt"/>
                <a:cs typeface="Adobe Caslon Pro"/>
              </a:rPr>
              <a:t>params</a:t>
            </a:r>
            <a:r>
              <a:rPr lang="fr-FR" sz="2400" b="0" dirty="0" smtClean="0">
                <a:latin typeface="+mn-lt"/>
                <a:cs typeface="Adobe Caslon Pro"/>
              </a:rPr>
              <a:t>)</a:t>
            </a:r>
            <a:endParaRPr lang="fr-FR" sz="24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400" b="0" dirty="0" smtClean="0">
                <a:latin typeface="+mn-lt"/>
                <a:cs typeface="Adobe Caslon Pro"/>
              </a:rPr>
              <a:t>More </a:t>
            </a:r>
            <a:r>
              <a:rPr lang="fr-FR" sz="2400" b="0" dirty="0">
                <a:latin typeface="+mn-lt"/>
                <a:cs typeface="Adobe Caslon Pro"/>
              </a:rPr>
              <a:t>data </a:t>
            </a:r>
            <a:r>
              <a:rPr lang="fr-FR" sz="2400" b="0" dirty="0" smtClean="0">
                <a:latin typeface="+mn-lt"/>
                <a:cs typeface="Adobe Caslon Pro"/>
              </a:rPr>
              <a:t>(</a:t>
            </a:r>
            <a:r>
              <a:rPr lang="fr-FR" sz="2400" b="0" dirty="0">
                <a:latin typeface="+mn-lt"/>
                <a:cs typeface="Adobe Caslon Pro"/>
              </a:rPr>
              <a:t>10</a:t>
            </a:r>
            <a:r>
              <a:rPr lang="fr-FR" sz="2400" b="0" baseline="30000" dirty="0">
                <a:latin typeface="+mn-lt"/>
                <a:cs typeface="Adobe Caslon Pro"/>
              </a:rPr>
              <a:t>6</a:t>
            </a:r>
            <a:r>
              <a:rPr lang="fr-FR" sz="2400" b="0" dirty="0">
                <a:latin typeface="+mn-lt"/>
                <a:cs typeface="Adobe Caslon Pro"/>
              </a:rPr>
              <a:t> </a:t>
            </a:r>
            <a:r>
              <a:rPr lang="fr-FR" sz="2400" b="0" dirty="0" smtClean="0">
                <a:latin typeface="+mn-lt"/>
                <a:cs typeface="Adobe Caslon Pro"/>
              </a:rPr>
              <a:t>vs. </a:t>
            </a:r>
            <a:r>
              <a:rPr lang="fr-FR" sz="2400" b="0" dirty="0">
                <a:latin typeface="+mn-lt"/>
                <a:cs typeface="Adobe Caslon Pro"/>
              </a:rPr>
              <a:t>10</a:t>
            </a:r>
            <a:r>
              <a:rPr lang="fr-FR" sz="2400" b="0" baseline="30000" dirty="0">
                <a:latin typeface="+mn-lt"/>
                <a:cs typeface="Adobe Caslon Pro"/>
              </a:rPr>
              <a:t>3</a:t>
            </a:r>
            <a:r>
              <a:rPr lang="fr-FR" sz="2400" b="0" dirty="0">
                <a:latin typeface="+mn-lt"/>
                <a:cs typeface="Adobe Caslon Pro"/>
              </a:rPr>
              <a:t> </a:t>
            </a:r>
            <a:r>
              <a:rPr lang="fr-FR" sz="2400" b="0" dirty="0" smtClean="0">
                <a:latin typeface="+mn-lt"/>
                <a:cs typeface="Adobe Caslon Pro"/>
              </a:rPr>
              <a:t>images)</a:t>
            </a:r>
          </a:p>
          <a:p>
            <a:pPr marL="800065" lvl="1" indent="-342865">
              <a:buFont typeface="Arial"/>
              <a:buChar char="•"/>
            </a:pPr>
            <a:r>
              <a:rPr lang="fr-FR" sz="2400" b="0" dirty="0" smtClean="0">
                <a:latin typeface="+mn-lt"/>
                <a:cs typeface="Adobe Caslon Pro"/>
              </a:rPr>
              <a:t>GPU </a:t>
            </a:r>
            <a:r>
              <a:rPr lang="fr-FR" sz="2400" b="0" dirty="0" err="1">
                <a:latin typeface="+mn-lt"/>
                <a:cs typeface="Adobe Caslon Pro"/>
              </a:rPr>
              <a:t>implementation</a:t>
            </a:r>
            <a:r>
              <a:rPr lang="fr-FR" sz="2400" b="0" dirty="0">
                <a:latin typeface="+mn-lt"/>
                <a:cs typeface="Adobe Caslon Pro"/>
              </a:rPr>
              <a:t> (50x </a:t>
            </a:r>
            <a:r>
              <a:rPr lang="fr-FR" sz="2400" b="0" dirty="0" err="1">
                <a:latin typeface="+mn-lt"/>
                <a:cs typeface="Adobe Caslon Pro"/>
              </a:rPr>
              <a:t>speedup</a:t>
            </a:r>
            <a:r>
              <a:rPr lang="fr-FR" sz="2400" b="0" dirty="0">
                <a:latin typeface="+mn-lt"/>
                <a:cs typeface="Adobe Caslon Pro"/>
              </a:rPr>
              <a:t> over </a:t>
            </a:r>
            <a:r>
              <a:rPr lang="fr-FR" sz="2400" b="0" dirty="0" smtClean="0">
                <a:latin typeface="+mn-lt"/>
                <a:cs typeface="Adobe Caslon Pro"/>
              </a:rPr>
              <a:t>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400" b="0" dirty="0" err="1" smtClean="0">
                <a:latin typeface="+mn-lt"/>
                <a:cs typeface="Adobe Caslon Pro"/>
              </a:rPr>
              <a:t>Trained</a:t>
            </a:r>
            <a:r>
              <a:rPr lang="fr-FR" sz="2400" b="0" dirty="0" smtClean="0">
                <a:latin typeface="+mn-lt"/>
                <a:cs typeface="Adobe Caslon Pro"/>
              </a:rPr>
              <a:t> on </a:t>
            </a:r>
            <a:r>
              <a:rPr lang="fr-FR" sz="2400" b="0" dirty="0" err="1" smtClean="0">
                <a:latin typeface="+mn-lt"/>
                <a:cs typeface="Adobe Caslon Pro"/>
              </a:rPr>
              <a:t>two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 err="1" smtClean="0">
                <a:latin typeface="+mn-lt"/>
                <a:cs typeface="Adobe Caslon Pro"/>
              </a:rPr>
              <a:t>GPUs</a:t>
            </a:r>
            <a:r>
              <a:rPr lang="fr-FR" sz="2400" b="0" dirty="0" smtClean="0">
                <a:latin typeface="+mn-lt"/>
                <a:cs typeface="Adobe Caslon Pro"/>
              </a:rPr>
              <a:t> for a </a:t>
            </a:r>
            <a:r>
              <a:rPr lang="fr-FR" sz="2400" b="0" dirty="0" err="1" smtClean="0">
                <a:latin typeface="+mn-lt"/>
                <a:cs typeface="Adobe Caslon Pro"/>
              </a:rPr>
              <a:t>week</a:t>
            </a:r>
            <a:r>
              <a:rPr lang="fr-FR" sz="2400" b="0" dirty="0" smtClean="0">
                <a:latin typeface="+mn-lt"/>
                <a:cs typeface="Adobe Caslon Pro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A. </a:t>
            </a:r>
            <a:r>
              <a:rPr lang="en-US" sz="1800" b="0" dirty="0" err="1" smtClean="0"/>
              <a:t>Krizhevsky</a:t>
            </a:r>
            <a:r>
              <a:rPr lang="en-US" sz="1800" b="0" dirty="0" smtClean="0"/>
              <a:t>, I. </a:t>
            </a:r>
            <a:r>
              <a:rPr lang="en-US" sz="1800" b="0" dirty="0" err="1" smtClean="0"/>
              <a:t>Sutskever</a:t>
            </a:r>
            <a:r>
              <a:rPr lang="en-US" sz="1800" b="0" dirty="0" smtClean="0"/>
              <a:t>, and G. Hinton, </a:t>
            </a:r>
            <a:r>
              <a:rPr lang="en-US" sz="1800" b="0" dirty="0" smtClean="0">
                <a:hlinkClick r:id="rId4"/>
              </a:rPr>
              <a:t>ImageNet Classification with Deep Convolutional Neural Networks</a:t>
            </a:r>
            <a:r>
              <a:rPr lang="en-US" sz="1800" b="0" dirty="0" smtClean="0"/>
              <a:t>, NIPS 2012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37252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r>
              <a:rPr lang="en-US" dirty="0" smtClean="0"/>
              <a:t> for image classification</a:t>
            </a:r>
            <a:endParaRPr lang="en-US" dirty="0"/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7790948" y="385155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8331574" y="3651502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“car”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3828" y="2438401"/>
            <a:ext cx="7504934" cy="2863200"/>
            <a:chOff x="1376437" y="3016244"/>
            <a:chExt cx="4561313" cy="1854253"/>
          </a:xfrm>
        </p:grpSpPr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347572"/>
              <a:ext cx="2432550" cy="125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61" name="Rectangle 61460"/>
            <p:cNvSpPr/>
            <p:nvPr/>
          </p:nvSpPr>
          <p:spPr>
            <a:xfrm>
              <a:off x="4278720" y="3016244"/>
              <a:ext cx="693989" cy="2856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altLang="en-US" sz="2000" dirty="0" err="1" smtClean="0">
                  <a:ea typeface="Adobe Caslon Pro"/>
                  <a:cs typeface="Adobe Caslon Pro"/>
                </a:rPr>
                <a:t>AlexNet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376437" y="4606782"/>
              <a:ext cx="1969412" cy="26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Fixed </a:t>
              </a:r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 smtClean="0">
                  <a:solidFill>
                    <a:srgbClr val="FF0000"/>
                  </a:solidFill>
                </a:rPr>
                <a:t>nput size: 224x224x3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3492" name="Picture 4" descr="Image result for c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2" y="2939907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2964574" y="385155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37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96076"/>
            <a:ext cx="8229600" cy="722248"/>
          </a:xfrm>
          <a:prstGeom prst="rect">
            <a:avLst/>
          </a:prstGeom>
        </p:spPr>
        <p:txBody>
          <a:bodyPr vert="horz" wrap="square" lIns="0" tIns="105663" rIns="0" bIns="0" rtlCol="0">
            <a:spAutoFit/>
          </a:bodyPr>
          <a:lstStyle/>
          <a:p>
            <a:pPr marL="642620">
              <a:lnSpc>
                <a:spcPct val="100000"/>
              </a:lnSpc>
            </a:pPr>
            <a:r>
              <a:rPr sz="4000" spc="-10" dirty="0">
                <a:latin typeface="Calibri"/>
                <a:cs typeface="Calibri"/>
              </a:rPr>
              <a:t>ImageNet Classification </a:t>
            </a:r>
            <a:r>
              <a:rPr lang="en-US" sz="4000" spc="-5" dirty="0" smtClean="0">
                <a:latin typeface="Calibri"/>
                <a:cs typeface="Calibri"/>
              </a:rPr>
              <a:t>Challenge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/>
          <a:srcRect l="6499" t="36666" r="51384" b="10942"/>
          <a:stretch/>
        </p:blipFill>
        <p:spPr>
          <a:xfrm>
            <a:off x="751299" y="1310640"/>
            <a:ext cx="7702361" cy="509016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127760" y="6400800"/>
            <a:ext cx="862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http://image-net.org/challenges/talks/2016/ILSVRC2016_10_09_clsloc.pdf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31630" y="1862234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AlexNet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4257040" y="2354550"/>
            <a:ext cx="314961" cy="4394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24400" y="3276600"/>
            <a:ext cx="35052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4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709" rIns="0" bIns="0" rtlCol="0">
            <a:spAutoFit/>
          </a:bodyPr>
          <a:lstStyle/>
          <a:p>
            <a:pPr marL="201612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Industry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Deployment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2388345"/>
          </a:xfrm>
          <a:prstGeom prst="rect">
            <a:avLst/>
          </a:prstGeom>
        </p:spPr>
        <p:txBody>
          <a:bodyPr vert="horz" wrap="square" lIns="0" tIns="113791" rIns="0" bIns="0" rtlCol="0">
            <a:spAutoFit/>
          </a:bodyPr>
          <a:lstStyle/>
          <a:p>
            <a:pPr marL="717550" indent="-342900">
              <a:lnSpc>
                <a:spcPct val="100000"/>
              </a:lnSpc>
              <a:buFont typeface="Arial"/>
              <a:buChar char="•"/>
              <a:tabLst>
                <a:tab pos="718185" algn="l"/>
              </a:tabLst>
            </a:pPr>
            <a:r>
              <a:rPr sz="3200" spc="-5" dirty="0"/>
              <a:t>Used in </a:t>
            </a:r>
            <a:r>
              <a:rPr sz="3200" spc="-10" dirty="0"/>
              <a:t>Facebook, </a:t>
            </a:r>
            <a:r>
              <a:rPr sz="3200" dirty="0"/>
              <a:t>Google,</a:t>
            </a:r>
            <a:r>
              <a:rPr sz="3200" spc="-25" dirty="0"/>
              <a:t> </a:t>
            </a:r>
            <a:r>
              <a:rPr sz="3200" spc="-10" dirty="0" smtClean="0"/>
              <a:t>Microsoft</a:t>
            </a:r>
            <a:endParaRPr lang="en-US" sz="3200" spc="-10" dirty="0" smtClean="0"/>
          </a:p>
          <a:p>
            <a:pPr marL="717550" indent="-342900">
              <a:lnSpc>
                <a:spcPct val="100000"/>
              </a:lnSpc>
              <a:buFont typeface="Arial"/>
              <a:buChar char="•"/>
              <a:tabLst>
                <a:tab pos="718185" algn="l"/>
              </a:tabLst>
            </a:pPr>
            <a:r>
              <a:rPr lang="en-US" spc="-10" dirty="0" smtClean="0"/>
              <a:t>Startups</a:t>
            </a:r>
            <a:endParaRPr sz="3200" dirty="0"/>
          </a:p>
          <a:p>
            <a:pPr marL="71755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718185" algn="l"/>
              </a:tabLst>
            </a:pPr>
            <a:r>
              <a:rPr sz="3200" spc="-5" dirty="0">
                <a:latin typeface="Calibri"/>
                <a:cs typeface="Calibri"/>
              </a:rPr>
              <a:t>Image Recognition, </a:t>
            </a:r>
            <a:r>
              <a:rPr sz="3200" dirty="0">
                <a:latin typeface="Calibri"/>
                <a:cs typeface="Calibri"/>
              </a:rPr>
              <a:t>Speech </a:t>
            </a:r>
            <a:r>
              <a:rPr sz="3200" spc="-10" dirty="0">
                <a:latin typeface="Calibri"/>
                <a:cs typeface="Calibri"/>
              </a:rPr>
              <a:t>Recognition,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….</a:t>
            </a:r>
          </a:p>
          <a:p>
            <a:pPr marL="71755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718185" algn="l"/>
              </a:tabLst>
            </a:pPr>
            <a:r>
              <a:rPr sz="3200" spc="-30" dirty="0"/>
              <a:t>Fast </a:t>
            </a:r>
            <a:r>
              <a:rPr sz="3200" spc="-10" dirty="0"/>
              <a:t>at </a:t>
            </a:r>
            <a:r>
              <a:rPr sz="3200" spc="-20" dirty="0"/>
              <a:t>test</a:t>
            </a:r>
            <a:r>
              <a:rPr sz="3200" spc="-45" dirty="0"/>
              <a:t> </a:t>
            </a:r>
            <a:r>
              <a:rPr sz="3200" spc="-5" dirty="0"/>
              <a:t>time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266801" y="5908547"/>
            <a:ext cx="819658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Taigman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et al.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DeepFace: Closing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the Gap 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Human-Level Performance 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Face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Veriﬁcation,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CVPR’14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548938"/>
            <a:ext cx="9144000" cy="2177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1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914400"/>
          </a:xfrm>
        </p:spPr>
        <p:txBody>
          <a:bodyPr>
            <a:normAutofit/>
          </a:bodyPr>
          <a:lstStyle/>
          <a:p>
            <a:r>
              <a:rPr lang="en-US" altLang="en-US" dirty="0"/>
              <a:t>Visualizing </a:t>
            </a:r>
            <a:r>
              <a:rPr lang="en-US" altLang="en-US" dirty="0" smtClean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input pattern originally caused a given activation in the feature maps?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66" y="2063578"/>
            <a:ext cx="420466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447800"/>
            <a:ext cx="3581400" cy="489788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4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2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0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92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Training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Trained Classifier</a:t>
            </a:r>
          </a:p>
        </p:txBody>
      </p:sp>
      <p:grpSp>
        <p:nvGrpSpPr>
          <p:cNvPr id="9229" name="Group 1"/>
          <p:cNvGrpSpPr>
            <a:grpSpLocks/>
          </p:cNvGrpSpPr>
          <p:nvPr/>
        </p:nvGrpSpPr>
        <p:grpSpPr bwMode="auto">
          <a:xfrm>
            <a:off x="331788" y="4659313"/>
            <a:ext cx="8631237" cy="2178050"/>
            <a:chOff x="331788" y="4659313"/>
            <a:chExt cx="8631237" cy="2178050"/>
          </a:xfrm>
        </p:grpSpPr>
        <p:pic>
          <p:nvPicPr>
            <p:cNvPr id="923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5060950"/>
              <a:ext cx="1779588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2933700" y="54102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Features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339975" y="5684838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3" name="TextBox 20"/>
            <p:cNvSpPr txBox="1">
              <a:spLocks noChangeArrowheads="1"/>
            </p:cNvSpPr>
            <p:nvPr/>
          </p:nvSpPr>
          <p:spPr bwMode="auto">
            <a:xfrm>
              <a:off x="3068638" y="4659313"/>
              <a:ext cx="1482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Testing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4" name="TextBox 21"/>
            <p:cNvSpPr txBox="1">
              <a:spLocks noChangeArrowheads="1"/>
            </p:cNvSpPr>
            <p:nvPr/>
          </p:nvSpPr>
          <p:spPr bwMode="auto">
            <a:xfrm>
              <a:off x="331788" y="6375400"/>
              <a:ext cx="1689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Test Image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692650" y="5726113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6" name="TextBox 27"/>
            <p:cNvSpPr txBox="1">
              <a:spLocks noChangeArrowheads="1"/>
            </p:cNvSpPr>
            <p:nvPr/>
          </p:nvSpPr>
          <p:spPr bwMode="auto">
            <a:xfrm>
              <a:off x="7443788" y="5913438"/>
              <a:ext cx="1397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Outdoor</a:t>
              </a:r>
            </a:p>
          </p:txBody>
        </p:sp>
        <p:sp>
          <p:nvSpPr>
            <p:cNvPr id="9237" name="TextBox 28"/>
            <p:cNvSpPr txBox="1">
              <a:spLocks noChangeArrowheads="1"/>
            </p:cNvSpPr>
            <p:nvPr/>
          </p:nvSpPr>
          <p:spPr bwMode="auto">
            <a:xfrm>
              <a:off x="7407275" y="5389563"/>
              <a:ext cx="1555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Prediction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459663" y="5243513"/>
              <a:ext cx="1447800" cy="1219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243513" y="5380038"/>
              <a:ext cx="15621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Trained Classifier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6856413" y="57150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95027" y="96044"/>
            <a:ext cx="7391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Traditional Image Categorization: Testing phase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091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4 and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14400"/>
            <a:ext cx="9015249" cy="55626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6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Beyond </a:t>
            </a:r>
            <a:r>
              <a:rPr lang="en-US" altLang="en-US" dirty="0" smtClean="0"/>
              <a:t>classification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Detection</a:t>
            </a:r>
          </a:p>
          <a:p>
            <a:r>
              <a:rPr lang="en-US" altLang="en-US" dirty="0" smtClean="0"/>
              <a:t>Segmentation</a:t>
            </a:r>
          </a:p>
          <a:p>
            <a:r>
              <a:rPr lang="en-US" altLang="en-US" dirty="0"/>
              <a:t>Regression </a:t>
            </a:r>
            <a:endParaRPr lang="en-US" altLang="en-US" dirty="0" smtClean="0"/>
          </a:p>
          <a:p>
            <a:r>
              <a:rPr lang="en-US" altLang="en-US" dirty="0" smtClean="0"/>
              <a:t>Pose estimation </a:t>
            </a:r>
          </a:p>
          <a:p>
            <a:r>
              <a:rPr lang="en-US" altLang="en-US" dirty="0" smtClean="0"/>
              <a:t>Matching patches</a:t>
            </a:r>
          </a:p>
          <a:p>
            <a:r>
              <a:rPr lang="en-US" altLang="en-US" dirty="0" smtClean="0"/>
              <a:t>Synthesis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and many more…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363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R-CNN: Regions with CNN features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Trained on </a:t>
            </a:r>
            <a:r>
              <a:rPr lang="en-US" altLang="en-US" dirty="0" err="1" smtClean="0"/>
              <a:t>ImageNet</a:t>
            </a:r>
            <a:r>
              <a:rPr lang="en-US" altLang="en-US" dirty="0" smtClean="0"/>
              <a:t> classification</a:t>
            </a:r>
          </a:p>
          <a:p>
            <a:r>
              <a:rPr lang="en-US" altLang="en-US" dirty="0" err="1" smtClean="0"/>
              <a:t>Finetune</a:t>
            </a:r>
            <a:r>
              <a:rPr lang="en-US" altLang="en-US" dirty="0" smtClean="0"/>
              <a:t> CNN on PASCAL</a:t>
            </a:r>
          </a:p>
          <a:p>
            <a:endParaRPr lang="en-US" altLang="en-US" dirty="0" smtClean="0"/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0" y="2819400"/>
            <a:ext cx="8727417" cy="29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547" y="6424362"/>
            <a:ext cx="4152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RCNN [</a:t>
            </a:r>
            <a:r>
              <a:rPr lang="en-US" sz="2000" dirty="0" smtClean="0">
                <a:hlinkClick r:id="rId3"/>
              </a:rPr>
              <a:t>Girshick et al. CVPR 2014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33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4075358"/>
            <a:ext cx="4191000" cy="2379230"/>
          </a:xfrm>
          <a:prstGeom prst="rect">
            <a:avLst/>
          </a:prstGeom>
        </p:spPr>
      </p:pic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Labeling Pixels: Semantic </a:t>
            </a:r>
            <a:r>
              <a:rPr lang="en-US" altLang="en-US" dirty="0" smtClean="0"/>
              <a:t>Labels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43" y="914400"/>
            <a:ext cx="5991312" cy="3264966"/>
          </a:xfrm>
        </p:spPr>
      </p:pic>
      <p:sp>
        <p:nvSpPr>
          <p:cNvPr id="3" name="Rectangle 2"/>
          <p:cNvSpPr/>
          <p:nvPr/>
        </p:nvSpPr>
        <p:spPr>
          <a:xfrm>
            <a:off x="685800" y="64770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Fully Convolutional Networks for Semantic Segmentation [</a:t>
            </a:r>
            <a:r>
              <a:rPr lang="en-US" sz="1600" dirty="0" smtClean="0">
                <a:hlinkClick r:id="rId4"/>
              </a:rPr>
              <a:t>Long et al. CVPR 2015</a:t>
            </a:r>
            <a:r>
              <a:rPr lang="en-US" sz="1600" dirty="0" smtClean="0"/>
              <a:t>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4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Labeling Pixels: Edge Detection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4" y="990600"/>
            <a:ext cx="71916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7048" y="6235314"/>
            <a:ext cx="782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DeepEdge</a:t>
            </a:r>
            <a:r>
              <a:rPr lang="en-US" sz="1600" dirty="0"/>
              <a:t>: A Multi-Scale Bifurcated Deep Network for Top-Down Contour Detection </a:t>
            </a:r>
            <a:endParaRPr lang="en-US" sz="1600" dirty="0" smtClean="0"/>
          </a:p>
          <a:p>
            <a:pPr algn="ctr"/>
            <a:r>
              <a:rPr lang="en-US" sz="1600" dirty="0" smtClean="0"/>
              <a:t>[</a:t>
            </a:r>
            <a:r>
              <a:rPr lang="en-US" sz="1600" dirty="0">
                <a:hlinkClick r:id="rId3"/>
              </a:rPr>
              <a:t>Bertasius </a:t>
            </a:r>
            <a:r>
              <a:rPr lang="en-US" sz="1600" dirty="0" smtClean="0">
                <a:hlinkClick r:id="rId3"/>
              </a:rPr>
              <a:t>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70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Regression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68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" y="990600"/>
            <a:ext cx="766538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0778" y="6400800"/>
            <a:ext cx="494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DeepPose</a:t>
            </a:r>
            <a:r>
              <a:rPr lang="en-US" dirty="0" smtClean="0"/>
              <a:t> [</a:t>
            </a:r>
            <a:r>
              <a:rPr lang="en-US" dirty="0" err="1" smtClean="0">
                <a:hlinkClick r:id="rId3"/>
              </a:rPr>
              <a:t>Toshev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and </a:t>
            </a:r>
            <a:r>
              <a:rPr lang="en-US" dirty="0" err="1" smtClean="0">
                <a:hlinkClick r:id="rId3"/>
              </a:rPr>
              <a:t>Szegedy</a:t>
            </a:r>
            <a:r>
              <a:rPr lang="en-US" dirty="0" smtClean="0">
                <a:hlinkClick r:id="rId3"/>
              </a:rPr>
              <a:t>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4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CNN as a Similarity Measure for Matching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64" y="1172445"/>
            <a:ext cx="2625751" cy="2544630"/>
          </a:xfrm>
        </p:spPr>
      </p:pic>
      <p:pic>
        <p:nvPicPr>
          <p:cNvPr id="778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" y="1077544"/>
            <a:ext cx="2039432" cy="275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0" y="933411"/>
            <a:ext cx="2825760" cy="30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46" y="4455565"/>
            <a:ext cx="4388053" cy="17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2820" y="3922814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FaceNet</a:t>
            </a:r>
            <a:r>
              <a:rPr lang="en-US" sz="1600" dirty="0" smtClean="0"/>
              <a:t> [</a:t>
            </a:r>
            <a:r>
              <a:rPr lang="en-US" sz="1600" dirty="0" err="1" smtClean="0">
                <a:hlinkClick r:id="rId6"/>
              </a:rPr>
              <a:t>Schroff</a:t>
            </a:r>
            <a:r>
              <a:rPr lang="en-US" sz="1600" dirty="0" smtClean="0">
                <a:hlinkClick r:id="rId6"/>
              </a:rPr>
              <a:t> et al.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28600" y="3773691"/>
            <a:ext cx="480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Stereo </a:t>
            </a:r>
            <a:r>
              <a:rPr lang="en-US" sz="1600" dirty="0" smtClean="0"/>
              <a:t>matching [</a:t>
            </a:r>
            <a:r>
              <a:rPr lang="en-US" sz="1600" dirty="0" err="1">
                <a:hlinkClick r:id="rId7"/>
              </a:rPr>
              <a:t>Zbontar</a:t>
            </a:r>
            <a:r>
              <a:rPr lang="en-US" sz="1600" dirty="0">
                <a:hlinkClick r:id="rId7"/>
              </a:rPr>
              <a:t> </a:t>
            </a:r>
            <a:r>
              <a:rPr lang="en-US" sz="1600" dirty="0" smtClean="0">
                <a:hlinkClick r:id="rId7"/>
              </a:rPr>
              <a:t>and </a:t>
            </a:r>
            <a:r>
              <a:rPr lang="en-US" sz="1600" dirty="0" err="1" smtClean="0">
                <a:hlinkClick r:id="rId7"/>
              </a:rPr>
              <a:t>LeCun</a:t>
            </a:r>
            <a:r>
              <a:rPr lang="en-US" sz="1600" dirty="0" smtClean="0">
                <a:hlinkClick r:id="rId7"/>
              </a:rPr>
              <a:t> CVPR 2015</a:t>
            </a:r>
            <a:r>
              <a:rPr lang="en-US" sz="1600" dirty="0" smtClean="0"/>
              <a:t>]</a:t>
            </a:r>
          </a:p>
          <a:p>
            <a:pPr algn="ctr"/>
            <a:r>
              <a:rPr lang="en-US" sz="1600" dirty="0" smtClean="0"/>
              <a:t>Compare </a:t>
            </a:r>
            <a:r>
              <a:rPr lang="en-US" sz="1600" dirty="0"/>
              <a:t>patch [</a:t>
            </a:r>
            <a:r>
              <a:rPr lang="en-US" sz="1600" dirty="0" err="1">
                <a:hlinkClick r:id="rId8"/>
              </a:rPr>
              <a:t>Zagoruyko</a:t>
            </a:r>
            <a:r>
              <a:rPr lang="en-US" sz="1600" dirty="0">
                <a:hlinkClick r:id="rId8"/>
              </a:rPr>
              <a:t> and </a:t>
            </a:r>
            <a:r>
              <a:rPr lang="en-US" sz="1600" dirty="0" err="1">
                <a:hlinkClick r:id="rId8"/>
              </a:rPr>
              <a:t>Komodakis</a:t>
            </a:r>
            <a:r>
              <a:rPr lang="en-US" sz="1600" dirty="0">
                <a:hlinkClick r:id="rId8"/>
              </a:rPr>
              <a:t> </a:t>
            </a:r>
            <a:r>
              <a:rPr lang="en-US" sz="1600" dirty="0" smtClean="0">
                <a:hlinkClick r:id="rId8"/>
              </a:rPr>
              <a:t>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265872" y="6233587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Match ground and aerial images </a:t>
            </a:r>
          </a:p>
          <a:p>
            <a:pPr algn="ctr"/>
            <a:r>
              <a:rPr lang="en-US" sz="1600" dirty="0" smtClean="0"/>
              <a:t>[</a:t>
            </a:r>
            <a:r>
              <a:rPr lang="en-US" sz="1600" dirty="0" smtClean="0">
                <a:hlinkClick r:id="rId9"/>
              </a:rPr>
              <a:t>Lin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1" y="4318032"/>
            <a:ext cx="4313145" cy="22371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426020"/>
            <a:ext cx="4214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FlowNet</a:t>
            </a:r>
            <a:r>
              <a:rPr lang="en-US" sz="1600" dirty="0"/>
              <a:t> [</a:t>
            </a:r>
            <a:r>
              <a:rPr lang="en-US" sz="1600" dirty="0" smtClean="0">
                <a:hlinkClick r:id="rId11"/>
              </a:rPr>
              <a:t>Fischer et al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73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Image Generation</a:t>
            </a: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5400"/>
            <a:ext cx="85661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3"/>
              </a:rPr>
              <a:t>Dosovitskiy</a:t>
            </a:r>
            <a:r>
              <a:rPr lang="en-US" sz="1600" dirty="0" smtClean="0">
                <a:hlinkClick r:id="rId3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29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Chair Morphing</a:t>
            </a:r>
          </a:p>
        </p:txBody>
      </p:sp>
      <p:pic>
        <p:nvPicPr>
          <p:cNvPr id="2" name="Generate_Chairs_mov_morp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219" y="990600"/>
            <a:ext cx="5135562" cy="5135563"/>
          </a:xfrm>
        </p:spPr>
      </p:pic>
      <p:sp>
        <p:nvSpPr>
          <p:cNvPr id="4" name="Rectangle 3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5"/>
              </a:rPr>
              <a:t>Dosovitskiy</a:t>
            </a:r>
            <a:r>
              <a:rPr lang="en-US" sz="1600" dirty="0" smtClean="0">
                <a:hlinkClick r:id="rId5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315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Transfer </a:t>
            </a:r>
            <a:r>
              <a:rPr lang="en-US" alt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Improvement </a:t>
            </a:r>
            <a:r>
              <a:rPr lang="en-US" sz="2800" dirty="0"/>
              <a:t>of learning in a </a:t>
            </a:r>
            <a:r>
              <a:rPr lang="en-US" sz="2800" b="1" dirty="0"/>
              <a:t>new</a:t>
            </a:r>
            <a:r>
              <a:rPr lang="en-US" sz="2800" dirty="0"/>
              <a:t> task through the </a:t>
            </a:r>
            <a:r>
              <a:rPr lang="en-US" sz="2800" i="1" dirty="0">
                <a:solidFill>
                  <a:srgbClr val="FF0000"/>
                </a:solidFill>
              </a:rPr>
              <a:t>transfer of knowledge</a:t>
            </a:r>
            <a:r>
              <a:rPr lang="en-US" sz="2800" i="1" dirty="0"/>
              <a:t> </a:t>
            </a:r>
            <a:r>
              <a:rPr lang="en-US" sz="2800" dirty="0"/>
              <a:t>from a </a:t>
            </a:r>
            <a:r>
              <a:rPr lang="en-US" sz="2800" b="1" dirty="0"/>
              <a:t>related</a:t>
            </a:r>
            <a:r>
              <a:rPr lang="en-US" sz="2800" dirty="0"/>
              <a:t> task </a:t>
            </a:r>
            <a:r>
              <a:rPr lang="en-US" sz="2800" dirty="0" smtClean="0"/>
              <a:t>that </a:t>
            </a:r>
            <a:r>
              <a:rPr lang="en-US" sz="2800" dirty="0"/>
              <a:t>has already been learned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Weight initialization for CNN</a:t>
            </a:r>
            <a:endParaRPr lang="en-US" sz="2800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92" y="2819400"/>
            <a:ext cx="7709813" cy="35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4498" y="6273225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Learning and Transferring Mid-Level Image Representations </a:t>
            </a:r>
            <a:r>
              <a:rPr lang="en-US" sz="1600" dirty="0" smtClean="0">
                <a:latin typeface="+mj-lt"/>
              </a:rPr>
              <a:t>using 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Convolutional </a:t>
            </a:r>
            <a:r>
              <a:rPr lang="en-US" sz="1600" dirty="0">
                <a:latin typeface="+mj-lt"/>
              </a:rPr>
              <a:t>Neural </a:t>
            </a:r>
            <a:r>
              <a:rPr lang="en-US" sz="1600" dirty="0" smtClean="0">
                <a:latin typeface="+mj-lt"/>
              </a:rPr>
              <a:t>Networks [</a:t>
            </a:r>
            <a:r>
              <a:rPr lang="en-US" sz="1600" dirty="0" smtClean="0">
                <a:hlinkClick r:id="rId3"/>
              </a:rPr>
              <a:t>Oquab et al. CVPR 2014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88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1440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Features have been key..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38559"/>
            <a:ext cx="6796821" cy="1280160"/>
          </a:xfrm>
        </p:spPr>
      </p:pic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1060450" y="26416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SIFT [</a:t>
            </a:r>
            <a:r>
              <a:rPr lang="en-US" altLang="en-US" sz="1600">
                <a:latin typeface="Arial" panose="020B0604020202020204" pitchFamily="34" charset="0"/>
                <a:hlinkClick r:id="rId4"/>
              </a:rPr>
              <a:t>Loewe IJCV 04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5240338" y="2614613"/>
            <a:ext cx="342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HOG [</a:t>
            </a:r>
            <a:r>
              <a:rPr lang="en-US" altLang="en-US" sz="1600">
                <a:latin typeface="Arial" panose="020B0604020202020204" pitchFamily="34" charset="0"/>
                <a:hlinkClick r:id="rId5"/>
              </a:rPr>
              <a:t>Dalal and Triggs CVPR 05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760413" y="4851400"/>
            <a:ext cx="303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SPM [</a:t>
            </a:r>
            <a:r>
              <a:rPr lang="en-US" altLang="en-US" sz="1600">
                <a:latin typeface="Arial" panose="020B0604020202020204" pitchFamily="34" charset="0"/>
                <a:hlinkClick r:id="rId6"/>
              </a:rPr>
              <a:t>Lazebnik et al. CVPR 06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5258593" y="4851400"/>
            <a:ext cx="338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DPM [</a:t>
            </a:r>
            <a:r>
              <a:rPr lang="en-US" altLang="en-US" sz="1600" dirty="0" err="1">
                <a:latin typeface="Arial" panose="020B0604020202020204" pitchFamily="34" charset="0"/>
                <a:hlinkClick r:id="rId7"/>
              </a:rPr>
              <a:t>Felzenszwalb</a:t>
            </a:r>
            <a:r>
              <a:rPr lang="en-US" altLang="en-US" sz="1600" dirty="0">
                <a:latin typeface="Arial" panose="020B0604020202020204" pitchFamily="34" charset="0"/>
                <a:hlinkClick r:id="rId7"/>
              </a:rPr>
              <a:t> et al. PAMI 10</a:t>
            </a:r>
            <a:r>
              <a:rPr lang="en-US" altLang="en-US" sz="1600" dirty="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1719263" y="6469063"/>
            <a:ext cx="448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Color Descriptor [</a:t>
            </a:r>
            <a:r>
              <a:rPr lang="en-US" altLang="en-US" sz="1600">
                <a:latin typeface="Arial" panose="020B0604020202020204" pitchFamily="34" charset="0"/>
                <a:hlinkClick r:id="rId8"/>
              </a:rPr>
              <a:t>Van De Sande et al. PAMI 10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76" y="2952750"/>
            <a:ext cx="3055172" cy="1947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22644"/>
            <a:ext cx="3311525" cy="16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" y="914400"/>
            <a:ext cx="3801242" cy="172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" y="3006365"/>
            <a:ext cx="3286125" cy="1828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0" y="2743200"/>
            <a:ext cx="63246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Hand-crafted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5790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>
                <a:hlinkClick r:id="rId2"/>
              </a:rPr>
              <a:t>Tensorflow</a:t>
            </a:r>
            <a:endParaRPr lang="en-US" dirty="0">
              <a:hlinkClick r:id="rId2"/>
            </a:endParaRPr>
          </a:p>
          <a:p>
            <a:pPr marL="457200" indent="-457200"/>
            <a:r>
              <a:rPr lang="en-US" dirty="0" err="1" smtClean="0">
                <a:hlinkClick r:id="rId2"/>
              </a:rPr>
              <a:t>Caffe</a:t>
            </a:r>
            <a:r>
              <a:rPr lang="en-US" dirty="0" smtClean="0"/>
              <a:t> </a:t>
            </a:r>
          </a:p>
          <a:p>
            <a:pPr marL="457200" indent="-457200"/>
            <a:r>
              <a:rPr lang="en-US" dirty="0" smtClean="0">
                <a:hlinkClick r:id="rId3"/>
              </a:rPr>
              <a:t>Torch</a:t>
            </a:r>
            <a:endParaRPr lang="en-US" dirty="0" smtClean="0"/>
          </a:p>
          <a:p>
            <a:pPr marL="457200" indent="-457200"/>
            <a:r>
              <a:rPr lang="en-US" dirty="0" err="1" smtClean="0">
                <a:hlinkClick r:id="rId4"/>
              </a:rPr>
              <a:t>MatConvNet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1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Fooling CNNs</a:t>
            </a:r>
            <a:endParaRPr lang="en-US" altLang="en-US" dirty="0" smtClean="0"/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Intriguing properties of neural networks [</a:t>
            </a:r>
            <a:r>
              <a:rPr lang="en-US" altLang="en-US" sz="1600" dirty="0" err="1" smtClean="0">
                <a:latin typeface="Arial" panose="020B0604020202020204" pitchFamily="34" charset="0"/>
                <a:hlinkClick r:id="rId3"/>
              </a:rPr>
              <a:t>Szegedy</a:t>
            </a:r>
            <a:r>
              <a:rPr lang="en-US" altLang="en-US" sz="1600" dirty="0" smtClean="0">
                <a:latin typeface="Arial" panose="020B0604020202020204" pitchFamily="34" charset="0"/>
                <a:hlinkClick r:id="rId3"/>
              </a:rPr>
              <a:t> ICLR 2014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1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4000" dirty="0" smtClean="0"/>
              <a:t>What is going on?</a:t>
            </a:r>
          </a:p>
        </p:txBody>
      </p:sp>
      <p:pic>
        <p:nvPicPr>
          <p:cNvPr id="57347" name="Picture 4" descr="Screen Shot 2015-04-28 at 4.04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Screen Shot 2015-04-28 at 4.06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931863" y="4262438"/>
            <a:ext cx="439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57350" name="Object 9"/>
          <p:cNvGraphicFramePr>
            <a:graphicFrameLocks noChangeAspect="1"/>
          </p:cNvGraphicFramePr>
          <p:nvPr/>
        </p:nvGraphicFramePr>
        <p:xfrm>
          <a:off x="7010400" y="4191000"/>
          <a:ext cx="1803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9" name="Equation" r:id="rId5" imgW="840960" imgH="383760" progId="Equation.3">
                  <p:embed/>
                </p:oleObj>
              </mc:Choice>
              <mc:Fallback>
                <p:oleObj name="Equation" r:id="rId5" imgW="84096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191000"/>
                        <a:ext cx="18034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1" name="Object 10"/>
          <p:cNvGraphicFramePr>
            <a:graphicFrameLocks noChangeAspect="1"/>
          </p:cNvGraphicFramePr>
          <p:nvPr/>
        </p:nvGraphicFramePr>
        <p:xfrm>
          <a:off x="4616450" y="4270375"/>
          <a:ext cx="5111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0" name="Equation" r:id="rId7" imgW="228240" imgH="383760" progId="Equation.3">
                  <p:embed/>
                </p:oleObj>
              </mc:Choice>
              <mc:Fallback>
                <p:oleObj name="Equation" r:id="rId7" imgW="22824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6450" y="4270375"/>
                        <a:ext cx="51117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013744" y="6456419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hlinkClick r:id="rId9"/>
              </a:rPr>
              <a:t>http://karpathy.github.io/2015/03/30/breaking-convnets/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245448" y="6157619"/>
            <a:ext cx="6653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Explaining and Harnessing Adversarial </a:t>
            </a:r>
            <a:r>
              <a:rPr lang="en-US" altLang="en-US" sz="1600" dirty="0" smtClean="0">
                <a:latin typeface="Arial" panose="020B0604020202020204" pitchFamily="34" charset="0"/>
              </a:rPr>
              <a:t>Examples [</a:t>
            </a:r>
            <a:r>
              <a:rPr lang="en-US" sz="1600" dirty="0" smtClean="0">
                <a:hlinkClick r:id="rId10"/>
              </a:rPr>
              <a:t>Goodfellow ICLR 2015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See you Tuesday!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42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What about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learning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>
                <a:latin typeface="+mn-lt"/>
              </a:rPr>
              <a:t>the </a:t>
            </a:r>
            <a:r>
              <a:rPr lang="en-US" sz="3600" dirty="0" smtClean="0">
                <a:latin typeface="+mn-lt"/>
              </a:rPr>
              <a:t>features</a:t>
            </a:r>
            <a:r>
              <a:rPr lang="en-US" sz="3600" dirty="0">
                <a:latin typeface="+mn-lt"/>
              </a:rPr>
              <a:t>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5105400"/>
          </a:xfrm>
        </p:spPr>
        <p:txBody>
          <a:bodyPr>
            <a:normAutofit/>
          </a:bodyPr>
          <a:lstStyle/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Learn a </a:t>
            </a:r>
            <a:r>
              <a:rPr lang="en-US" i="1" dirty="0" smtClean="0"/>
              <a:t>feature hierarchy</a:t>
            </a:r>
            <a:r>
              <a:rPr lang="en-US" dirty="0"/>
              <a:t> </a:t>
            </a:r>
            <a:r>
              <a:rPr lang="en-US" dirty="0" smtClean="0"/>
              <a:t>all </a:t>
            </a:r>
            <a:r>
              <a:rPr lang="en-US" dirty="0"/>
              <a:t>the way from pixels </a:t>
            </a:r>
            <a:r>
              <a:rPr lang="en-US" dirty="0" smtClean="0">
                <a:sym typeface="Wingdings" charset="0"/>
              </a:rPr>
              <a:t>to </a:t>
            </a:r>
            <a:r>
              <a:rPr lang="en-US" dirty="0">
                <a:sym typeface="Wingdings" charset="0"/>
              </a:rPr>
              <a:t>classifier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Each layer extracts features from the output of previous layer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/>
              <a:t>Layers have (nearly) the same </a:t>
            </a:r>
            <a:r>
              <a:rPr lang="en-US" dirty="0" smtClean="0"/>
              <a:t>structure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Train all layers jointly</a:t>
            </a:r>
            <a:endParaRPr lang="en-US" dirty="0"/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6764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338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7912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3152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7912300" y="4967635"/>
            <a:ext cx="1241025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>
                <a:latin typeface="+mn-lt"/>
              </a:rPr>
              <a:t>Simple </a:t>
            </a:r>
            <a:br>
              <a:rPr lang="en-US" sz="2000" b="0">
                <a:latin typeface="+mn-lt"/>
              </a:rPr>
            </a:br>
            <a:r>
              <a:rPr lang="en-US" sz="2000" b="0">
                <a:latin typeface="+mn-lt"/>
              </a:rPr>
              <a:t>Classifier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54454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2609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2035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11461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7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0687" rIns="0" bIns="0" rtlCol="0">
            <a:spAutoFit/>
          </a:bodyPr>
          <a:lstStyle/>
          <a:p>
            <a:pPr marL="135445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Learning </a:t>
            </a:r>
            <a:r>
              <a:rPr spc="-20" dirty="0">
                <a:latin typeface="Calibri"/>
                <a:cs typeface="Calibri"/>
              </a:rPr>
              <a:t>Feature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Hierarchy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310894"/>
            <a:ext cx="842962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7685" algn="l"/>
              </a:tabLst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Goal: </a:t>
            </a:r>
            <a:r>
              <a:rPr kumimoji="0" sz="3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Learn</a:t>
            </a:r>
            <a:r>
              <a:rPr kumimoji="0" sz="3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useful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higher-level </a:t>
            </a: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features 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from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images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40628" y="3488585"/>
            <a:ext cx="1602579" cy="995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20182" y="3141129"/>
            <a:ext cx="1647189" cy="406400"/>
          </a:xfrm>
          <a:custGeom>
            <a:avLst/>
            <a:gdLst/>
            <a:ahLst/>
            <a:cxnLst/>
            <a:rect l="l" t="t" r="r" b="b"/>
            <a:pathLst>
              <a:path w="1647190" h="406400">
                <a:moveTo>
                  <a:pt x="0" y="405853"/>
                </a:moveTo>
                <a:lnTo>
                  <a:pt x="1646936" y="405853"/>
                </a:lnTo>
                <a:lnTo>
                  <a:pt x="1646936" y="0"/>
                </a:lnTo>
                <a:lnTo>
                  <a:pt x="0" y="0"/>
                </a:lnTo>
                <a:lnTo>
                  <a:pt x="0" y="405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08040" y="4725465"/>
            <a:ext cx="869401" cy="509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1160" y="4464303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616"/>
                </a:moveTo>
                <a:lnTo>
                  <a:pt x="102488" y="0"/>
                </a:lnTo>
                <a:lnTo>
                  <a:pt x="204977" y="102616"/>
                </a:lnTo>
                <a:lnTo>
                  <a:pt x="153797" y="102616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858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616"/>
                </a:lnTo>
                <a:lnTo>
                  <a:pt x="0" y="102616"/>
                </a:lnTo>
                <a:close/>
              </a:path>
            </a:pathLst>
          </a:custGeom>
          <a:ln w="2222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1160" y="3273805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489"/>
                </a:moveTo>
                <a:lnTo>
                  <a:pt x="102488" y="0"/>
                </a:lnTo>
                <a:lnTo>
                  <a:pt x="204977" y="102489"/>
                </a:lnTo>
                <a:lnTo>
                  <a:pt x="153797" y="102489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731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489"/>
                </a:lnTo>
                <a:lnTo>
                  <a:pt x="0" y="102489"/>
                </a:lnTo>
                <a:close/>
              </a:path>
            </a:pathLst>
          </a:custGeom>
          <a:ln w="22224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40628" y="2230648"/>
            <a:ext cx="1602579" cy="1054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76800" y="1883981"/>
            <a:ext cx="2895600" cy="400685"/>
          </a:xfrm>
          <a:custGeom>
            <a:avLst/>
            <a:gdLst/>
            <a:ahLst/>
            <a:cxnLst/>
            <a:rect l="l" t="t" r="r" b="b"/>
            <a:pathLst>
              <a:path w="2895600" h="400685">
                <a:moveTo>
                  <a:pt x="0" y="400113"/>
                </a:moveTo>
                <a:lnTo>
                  <a:pt x="2895600" y="400113"/>
                </a:lnTo>
                <a:lnTo>
                  <a:pt x="28956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24703" y="1914016"/>
            <a:ext cx="240157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Feature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representation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13002" y="3166110"/>
            <a:ext cx="2450846" cy="1620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8600" y="3788664"/>
            <a:ext cx="685165" cy="339725"/>
          </a:xfrm>
          <a:custGeom>
            <a:avLst/>
            <a:gdLst/>
            <a:ahLst/>
            <a:cxnLst/>
            <a:rect l="l" t="t" r="r" b="b"/>
            <a:pathLst>
              <a:path w="685164" h="339725">
                <a:moveTo>
                  <a:pt x="515238" y="0"/>
                </a:moveTo>
                <a:lnTo>
                  <a:pt x="515238" y="84836"/>
                </a:lnTo>
                <a:lnTo>
                  <a:pt x="0" y="84836"/>
                </a:lnTo>
                <a:lnTo>
                  <a:pt x="0" y="254508"/>
                </a:lnTo>
                <a:lnTo>
                  <a:pt x="515238" y="254508"/>
                </a:lnTo>
                <a:lnTo>
                  <a:pt x="515238" y="339217"/>
                </a:lnTo>
                <a:lnTo>
                  <a:pt x="684911" y="169672"/>
                </a:lnTo>
                <a:lnTo>
                  <a:pt x="51523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38600" y="3788664"/>
            <a:ext cx="685165" cy="339725"/>
          </a:xfrm>
          <a:custGeom>
            <a:avLst/>
            <a:gdLst/>
            <a:ahLst/>
            <a:cxnLst/>
            <a:rect l="l" t="t" r="r" b="b"/>
            <a:pathLst>
              <a:path w="685164" h="339725">
                <a:moveTo>
                  <a:pt x="0" y="84836"/>
                </a:moveTo>
                <a:lnTo>
                  <a:pt x="515238" y="84836"/>
                </a:lnTo>
                <a:lnTo>
                  <a:pt x="515238" y="0"/>
                </a:lnTo>
                <a:lnTo>
                  <a:pt x="684911" y="169672"/>
                </a:lnTo>
                <a:lnTo>
                  <a:pt x="515238" y="339217"/>
                </a:lnTo>
                <a:lnTo>
                  <a:pt x="515238" y="254508"/>
                </a:lnTo>
                <a:lnTo>
                  <a:pt x="0" y="254508"/>
                </a:lnTo>
                <a:lnTo>
                  <a:pt x="0" y="84836"/>
                </a:lnTo>
                <a:close/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01748" y="2748279"/>
            <a:ext cx="11550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Input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data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61884" y="4657852"/>
            <a:ext cx="89789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1st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“Edges”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61884" y="3721227"/>
            <a:ext cx="150368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2nd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“Object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parts”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61884" y="2501646"/>
            <a:ext cx="101854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3rd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b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jects”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38850" y="5486400"/>
            <a:ext cx="609600" cy="609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61884" y="5638698"/>
            <a:ext cx="70294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Pi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x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els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41160" y="5235828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489"/>
                </a:moveTo>
                <a:lnTo>
                  <a:pt x="102488" y="0"/>
                </a:lnTo>
                <a:lnTo>
                  <a:pt x="204977" y="102489"/>
                </a:lnTo>
                <a:lnTo>
                  <a:pt x="153797" y="102489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731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489"/>
                </a:lnTo>
                <a:lnTo>
                  <a:pt x="0" y="102489"/>
                </a:lnTo>
                <a:close/>
              </a:path>
            </a:pathLst>
          </a:custGeom>
          <a:ln w="2222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1752" y="5190363"/>
            <a:ext cx="251333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Lee et al.,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ICML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2009;  CACM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2011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91400" y="6571515"/>
            <a:ext cx="252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Slide: Rob Fergus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1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5259" rIns="0" bIns="0" rtlCol="0">
            <a:spAutoFit/>
          </a:bodyPr>
          <a:lstStyle/>
          <a:p>
            <a:pPr marL="135445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Learning </a:t>
            </a:r>
            <a:r>
              <a:rPr spc="-20" dirty="0">
                <a:latin typeface="Calibri"/>
                <a:cs typeface="Calibri"/>
              </a:rPr>
              <a:t>Feature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Hierarchy</a:t>
            </a:r>
          </a:p>
        </p:txBody>
      </p:sp>
      <p:sp>
        <p:nvSpPr>
          <p:cNvPr id="3" name="object 3"/>
          <p:cNvSpPr/>
          <p:nvPr/>
        </p:nvSpPr>
        <p:spPr>
          <a:xfrm>
            <a:off x="3962400" y="3200400"/>
            <a:ext cx="3934967" cy="1446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1640204"/>
            <a:ext cx="8663940" cy="5239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Better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Other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domains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(unclear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how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to hand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engineer):</a:t>
            </a: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Kinect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Video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Multi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spectral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Feature computation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time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Dozens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of features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now regularly used </a:t>
            </a:r>
            <a:endParaRPr kumimoji="0" lang="en-US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Getting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prohibitive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for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large datasets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(10’s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sec</a:t>
            </a:r>
            <a:r>
              <a:rPr kumimoji="0" sz="24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/image)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Slide: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R.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Fergus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13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47598</TotalTime>
  <Words>2050</Words>
  <Application>Microsoft Macintosh PowerPoint</Application>
  <PresentationFormat>On-screen Show (4:3)</PresentationFormat>
  <Paragraphs>437</Paragraphs>
  <Slides>63</Slides>
  <Notes>38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Equation</vt:lpstr>
      <vt:lpstr>Deep neural networks  June 1st, 2017</vt:lpstr>
      <vt:lpstr>Announcements</vt:lpstr>
      <vt:lpstr>Outline</vt:lpstr>
      <vt:lpstr>Traditional Image Categorization: Training phase</vt:lpstr>
      <vt:lpstr>Traditional Image Categorization: Testing phase</vt:lpstr>
      <vt:lpstr>Features have been key..</vt:lpstr>
      <vt:lpstr>What about learning the features?</vt:lpstr>
      <vt:lpstr>Learning Feature Hierarchy</vt:lpstr>
      <vt:lpstr>Learning Feature Hierarchy</vt:lpstr>
      <vt:lpstr>“Shallow” vs. “deep” architectures</vt:lpstr>
      <vt:lpstr>Biological neuron and Perceptrons</vt:lpstr>
      <vt:lpstr>Simple, Complex, and Hyper-complex cells </vt:lpstr>
      <vt:lpstr>Hubel/Wiesel Architecture and Multi-layer Neural Network</vt:lpstr>
      <vt:lpstr>Neuron: Linear Perceptron</vt:lpstr>
      <vt:lpstr>Two-layer perceptron network</vt:lpstr>
      <vt:lpstr>Two-layer perceptron network</vt:lpstr>
      <vt:lpstr>Two-layer perceptron network</vt:lpstr>
      <vt:lpstr>Learning w</vt:lpstr>
      <vt:lpstr>Hill climbing</vt:lpstr>
      <vt:lpstr>Two-layer perceptron network</vt:lpstr>
      <vt:lpstr>Two-layer perceptron network</vt:lpstr>
      <vt:lpstr>Two-layer neural network</vt:lpstr>
      <vt:lpstr>Neural network properties</vt:lpstr>
      <vt:lpstr>Multi-layer Neural Network</vt:lpstr>
      <vt:lpstr>Outline</vt:lpstr>
      <vt:lpstr>Convolutional Neural Networks  (CNN, ConvNet, DCN)</vt:lpstr>
      <vt:lpstr>Neocognitron [Fukushima, Biological Cybernetics 1980]</vt:lpstr>
      <vt:lpstr>LeNet [LeCun et al. 1998]</vt:lpstr>
      <vt:lpstr>Convolutional Neural Networks</vt:lpstr>
      <vt:lpstr>What is a Convolution?</vt:lpstr>
      <vt:lpstr>Why Convolution?</vt:lpstr>
      <vt:lpstr>Convolutional Neural Networks</vt:lpstr>
      <vt:lpstr>Convolutional Neural Networks</vt:lpstr>
      <vt:lpstr>Non-Linearity</vt:lpstr>
      <vt:lpstr>Convolutional Neural Networks</vt:lpstr>
      <vt:lpstr>Spatial Pooling</vt:lpstr>
      <vt:lpstr>Engineered vs. learned features</vt:lpstr>
      <vt:lpstr>Compare: SIFT Descriptor</vt:lpstr>
      <vt:lpstr>Compare: Spatial Pyramid Matching</vt:lpstr>
      <vt:lpstr>Previous Convnet successes </vt:lpstr>
      <vt:lpstr>ImageNet Challenge 2012</vt:lpstr>
      <vt:lpstr>AlexNet</vt:lpstr>
      <vt:lpstr>AlexNet for image classification</vt:lpstr>
      <vt:lpstr>ImageNet Classification Challenge</vt:lpstr>
      <vt:lpstr>Industry Deployment</vt:lpstr>
      <vt:lpstr>Visualizing CNNs</vt:lpstr>
      <vt:lpstr>Layer 1</vt:lpstr>
      <vt:lpstr>Layer 2</vt:lpstr>
      <vt:lpstr>Layer 3</vt:lpstr>
      <vt:lpstr>Layer 4 and 5</vt:lpstr>
      <vt:lpstr>Beyond classification</vt:lpstr>
      <vt:lpstr>R-CNN: Regions with CNN features</vt:lpstr>
      <vt:lpstr>Labeling Pixels: Semantic Labels</vt:lpstr>
      <vt:lpstr>Labeling Pixels: Edge Detection</vt:lpstr>
      <vt:lpstr>CNN for Regression</vt:lpstr>
      <vt:lpstr>CNN as a Similarity Measure for Matching</vt:lpstr>
      <vt:lpstr>CNN for Image Generation</vt:lpstr>
      <vt:lpstr>Chair Morphing</vt:lpstr>
      <vt:lpstr>Transfer Learning</vt:lpstr>
      <vt:lpstr>Deep learning libraries</vt:lpstr>
      <vt:lpstr>Fooling CNNs</vt:lpstr>
      <vt:lpstr>What is going on?</vt:lpstr>
      <vt:lpstr>Questions?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Yong Jae Lee</cp:lastModifiedBy>
  <cp:revision>595</cp:revision>
  <cp:lastPrinted>2015-06-03T03:24:05Z</cp:lastPrinted>
  <dcterms:created xsi:type="dcterms:W3CDTF">2009-12-16T02:55:56Z</dcterms:created>
  <dcterms:modified xsi:type="dcterms:W3CDTF">2017-06-02T03:37:25Z</dcterms:modified>
</cp:coreProperties>
</file>