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7"/>
  </p:notesMasterIdLst>
  <p:sldIdLst>
    <p:sldId id="273" r:id="rId2"/>
    <p:sldId id="257" r:id="rId3"/>
    <p:sldId id="342" r:id="rId4"/>
    <p:sldId id="343" r:id="rId5"/>
    <p:sldId id="344" r:id="rId6"/>
    <p:sldId id="345" r:id="rId7"/>
    <p:sldId id="346" r:id="rId8"/>
    <p:sldId id="258" r:id="rId9"/>
    <p:sldId id="347" r:id="rId10"/>
    <p:sldId id="348" r:id="rId11"/>
    <p:sldId id="349" r:id="rId12"/>
    <p:sldId id="350" r:id="rId13"/>
    <p:sldId id="323" r:id="rId14"/>
    <p:sldId id="351" r:id="rId15"/>
    <p:sldId id="277" r:id="rId16"/>
    <p:sldId id="321" r:id="rId17"/>
    <p:sldId id="326" r:id="rId18"/>
    <p:sldId id="325" r:id="rId19"/>
    <p:sldId id="327" r:id="rId20"/>
    <p:sldId id="266" r:id="rId21"/>
    <p:sldId id="328" r:id="rId22"/>
    <p:sldId id="329" r:id="rId23"/>
    <p:sldId id="330" r:id="rId24"/>
    <p:sldId id="352" r:id="rId25"/>
    <p:sldId id="267" r:id="rId26"/>
    <p:sldId id="331" r:id="rId27"/>
    <p:sldId id="332" r:id="rId28"/>
    <p:sldId id="333" r:id="rId29"/>
    <p:sldId id="292" r:id="rId30"/>
    <p:sldId id="306" r:id="rId31"/>
    <p:sldId id="268" r:id="rId32"/>
    <p:sldId id="312" r:id="rId33"/>
    <p:sldId id="270" r:id="rId34"/>
    <p:sldId id="334" r:id="rId35"/>
    <p:sldId id="335" r:id="rId36"/>
    <p:sldId id="336" r:id="rId37"/>
    <p:sldId id="272" r:id="rId38"/>
    <p:sldId id="313" r:id="rId39"/>
    <p:sldId id="302" r:id="rId40"/>
    <p:sldId id="261" r:id="rId41"/>
    <p:sldId id="309" r:id="rId42"/>
    <p:sldId id="310" r:id="rId43"/>
    <p:sldId id="279" r:id="rId44"/>
    <p:sldId id="305" r:id="rId45"/>
    <p:sldId id="280" r:id="rId46"/>
    <p:sldId id="285" r:id="rId47"/>
    <p:sldId id="286" r:id="rId48"/>
    <p:sldId id="263" r:id="rId49"/>
    <p:sldId id="337" r:id="rId50"/>
    <p:sldId id="338" r:id="rId51"/>
    <p:sldId id="339" r:id="rId52"/>
    <p:sldId id="316" r:id="rId53"/>
    <p:sldId id="301" r:id="rId54"/>
    <p:sldId id="319" r:id="rId55"/>
    <p:sldId id="303" r:id="rId56"/>
    <p:sldId id="304" r:id="rId57"/>
    <p:sldId id="320" r:id="rId58"/>
    <p:sldId id="295" r:id="rId59"/>
    <p:sldId id="340" r:id="rId60"/>
    <p:sldId id="341" r:id="rId61"/>
    <p:sldId id="297" r:id="rId62"/>
    <p:sldId id="298" r:id="rId63"/>
    <p:sldId id="299" r:id="rId64"/>
    <p:sldId id="308" r:id="rId65"/>
    <p:sldId id="307" r:id="rId6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5423" autoAdjust="0"/>
  </p:normalViewPr>
  <p:slideViewPr>
    <p:cSldViewPr snapToGrid="0">
      <p:cViewPr varScale="1">
        <p:scale>
          <a:sx n="71" d="100"/>
          <a:sy n="71" d="100"/>
        </p:scale>
        <p:origin x="1138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9" d="100"/>
          <a:sy n="89" d="100"/>
        </p:scale>
        <p:origin x="-3672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6368B4-552C-47C3-BCD8-6CC7983FE799}" type="datetimeFigureOut">
              <a:rPr lang="en-US" smtClean="0"/>
              <a:t>6/6/2017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8BD0E0-4E86-4B7A-BDED-6462829BC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95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E0D4A-750F-4570-8BD1-5865426C411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7126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Convolutional filter is completely Inside the visible patch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BD0E0-4E86-4B7A-BDED-6462829BCA43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1645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Convolutional filter is either completely or partially inside the hidden patch.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BD0E0-4E86-4B7A-BDED-6462829BCA43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901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Our method performs 3.75% and 1.46% points better than </a:t>
            </a:r>
            <a:r>
              <a:rPr lang="en-US" sz="2400" dirty="0" err="1"/>
              <a:t>AlexNet</a:t>
            </a:r>
            <a:r>
              <a:rPr lang="en-US" sz="2400" dirty="0"/>
              <a:t>-GAP on GT-known </a:t>
            </a:r>
            <a:r>
              <a:rPr lang="en-US" sz="2400" dirty="0" err="1"/>
              <a:t>Loc</a:t>
            </a:r>
            <a:r>
              <a:rPr lang="en-US" sz="2400" dirty="0"/>
              <a:t> and Top-1 </a:t>
            </a:r>
            <a:r>
              <a:rPr lang="en-US" sz="2400" dirty="0" err="1"/>
              <a:t>Loc</a:t>
            </a:r>
            <a:r>
              <a:rPr lang="en-US" sz="2400" dirty="0"/>
              <a:t>, respectively</a:t>
            </a:r>
            <a:r>
              <a:rPr lang="en-US" sz="20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Our ensemble method performs 3.31% and 1.88% points better than </a:t>
            </a:r>
            <a:r>
              <a:rPr lang="en-US" sz="2400" dirty="0" err="1"/>
              <a:t>AlexNet</a:t>
            </a:r>
            <a:r>
              <a:rPr lang="en-US" sz="2400" dirty="0"/>
              <a:t>-GAP-ensemble on GT-known </a:t>
            </a:r>
            <a:r>
              <a:rPr lang="en-US" sz="2400" dirty="0" err="1"/>
              <a:t>Loc</a:t>
            </a:r>
            <a:r>
              <a:rPr lang="en-US" sz="2400" dirty="0"/>
              <a:t> and Top-1 </a:t>
            </a:r>
            <a:r>
              <a:rPr lang="en-US" sz="2400" dirty="0" err="1"/>
              <a:t>Loc</a:t>
            </a:r>
            <a:r>
              <a:rPr lang="en-US" sz="2400" dirty="0"/>
              <a:t>, respectively.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BD0E0-4E86-4B7A-BDED-6462829BCA43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2458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Our model gets a boost of 1.91% and 1.87% points compared to </a:t>
            </a:r>
            <a:r>
              <a:rPr lang="en-US" sz="1200" dirty="0" err="1"/>
              <a:t>GoogLenet</a:t>
            </a:r>
            <a:r>
              <a:rPr lang="en-US" sz="1200" dirty="0"/>
              <a:t>-GAP for GT-known </a:t>
            </a:r>
            <a:r>
              <a:rPr lang="en-US" sz="1200" dirty="0" err="1"/>
              <a:t>Loc</a:t>
            </a:r>
            <a:r>
              <a:rPr lang="en-US" sz="1200" dirty="0"/>
              <a:t> and Top-1 </a:t>
            </a:r>
            <a:r>
              <a:rPr lang="en-US" sz="1200" dirty="0" err="1"/>
              <a:t>Loc</a:t>
            </a:r>
            <a:r>
              <a:rPr lang="en-US" sz="1200" dirty="0"/>
              <a:t> accuracy, respectively.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BD0E0-4E86-4B7A-BDED-6462829BCA43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3367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Multiple instances of the objects cause localization to merge and give incorrect bounding boxes.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Frequent co-occurrences of context objects with the object of interest lead to incorrect localization.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BD0E0-4E86-4B7A-BDED-6462829BCA43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5036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Multiple instances of the objects cause localization to merge and give incorrect bounding boxes.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Frequent co-occurrences of context objects with the object of interest lead to incorrect localization.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BD0E0-4E86-4B7A-BDED-6462829BCA43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6162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Multiple instances of the objects cause localization to merge and give incorrect bounding boxes.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Frequent co-occurrences of context objects with the object of interest lead to incorrect localization.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BD0E0-4E86-4B7A-BDED-6462829BCA43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6952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Video-</a:t>
            </a:r>
            <a:r>
              <a:rPr lang="en-US" sz="2400" dirty="0" err="1"/>
              <a:t>HaS</a:t>
            </a:r>
            <a:r>
              <a:rPr lang="en-US" sz="2400" dirty="0"/>
              <a:t> incorrectly localizes beyond the temporal extent of diving (last 2 frames)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/>
              <a:t>Frames containing a swimming pool follow the diving action frequently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/>
              <a:t>When the diving frames are hidden the network starts focusing on the context frames containing swimming pool to classify the action as diving.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BD0E0-4E86-4B7A-BDED-6462829BCA43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6664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E0D4A-750F-4570-8BD1-5865426C411B}" type="slidenum">
              <a:rPr lang="en-US" smtClean="0"/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361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E0D4A-750F-4570-8BD1-5865426C411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1999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E0D4A-750F-4570-8BD1-5865426C411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8290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E0D4A-750F-4570-8BD1-5865426C411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4089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E0D4A-750F-4570-8BD1-5865426C411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7292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E0D4A-750F-4570-8BD1-5865426C411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3186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BD0E0-4E86-4B7A-BDED-6462829BCA43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2463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BD0E0-4E86-4B7A-BDED-6462829BCA43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4660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/>
              <a:t>There are three possible activations as shown in left.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/>
              <a:t>Assigning mean RGB value to the pixels ensure activation remain same during training and testing for all the three cases.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BD0E0-4E86-4B7A-BDED-6462829BCA43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375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DCCE3-BA90-4B32-B46A-BA127CB1E684}" type="datetimeFigureOut">
              <a:rPr lang="en-US" smtClean="0"/>
              <a:t>6/6/2017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AA2B1-1B81-48F5-8FA3-BDD15C13E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596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DCCE3-BA90-4B32-B46A-BA127CB1E684}" type="datetimeFigureOut">
              <a:rPr lang="en-US" smtClean="0"/>
              <a:t>6/6/2017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AA2B1-1B81-48F5-8FA3-BDD15C13E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119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DCCE3-BA90-4B32-B46A-BA127CB1E684}" type="datetimeFigureOut">
              <a:rPr lang="en-US" smtClean="0"/>
              <a:t>6/6/2017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AA2B1-1B81-48F5-8FA3-BDD15C13E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029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DCCE3-BA90-4B32-B46A-BA127CB1E684}" type="datetimeFigureOut">
              <a:rPr lang="en-US" smtClean="0"/>
              <a:t>6/6/2017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AA2B1-1B81-48F5-8FA3-BDD15C13E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567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DCCE3-BA90-4B32-B46A-BA127CB1E684}" type="datetimeFigureOut">
              <a:rPr lang="en-US" smtClean="0"/>
              <a:t>6/6/2017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AA2B1-1B81-48F5-8FA3-BDD15C13E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824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DCCE3-BA90-4B32-B46A-BA127CB1E684}" type="datetimeFigureOut">
              <a:rPr lang="en-US" smtClean="0"/>
              <a:t>6/6/2017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AA2B1-1B81-48F5-8FA3-BDD15C13E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483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DCCE3-BA90-4B32-B46A-BA127CB1E684}" type="datetimeFigureOut">
              <a:rPr lang="en-US" smtClean="0"/>
              <a:t>6/6/2017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AA2B1-1B81-48F5-8FA3-BDD15C13E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461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DCCE3-BA90-4B32-B46A-BA127CB1E684}" type="datetimeFigureOut">
              <a:rPr lang="en-US" smtClean="0"/>
              <a:t>6/6/2017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AA2B1-1B81-48F5-8FA3-BDD15C13E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032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DCCE3-BA90-4B32-B46A-BA127CB1E684}" type="datetimeFigureOut">
              <a:rPr lang="en-US" smtClean="0"/>
              <a:t>6/6/2017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AA2B1-1B81-48F5-8FA3-BDD15C13E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967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DCCE3-BA90-4B32-B46A-BA127CB1E684}" type="datetimeFigureOut">
              <a:rPr lang="en-US" smtClean="0"/>
              <a:t>6/6/2017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AA2B1-1B81-48F5-8FA3-BDD15C13E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367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DCCE3-BA90-4B32-B46A-BA127CB1E684}" type="datetimeFigureOut">
              <a:rPr lang="en-US" smtClean="0"/>
              <a:t>6/6/2017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AA2B1-1B81-48F5-8FA3-BDD15C13E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834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1DCCE3-BA90-4B32-B46A-BA127CB1E684}" type="datetimeFigureOut">
              <a:rPr lang="en-US" smtClean="0"/>
              <a:t>6/6/2017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AA2B1-1B81-48F5-8FA3-BDD15C13E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843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3.jpg"/><Relationship Id="rId7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3.jpg"/><Relationship Id="rId7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3.jpg"/><Relationship Id="rId7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4.jpe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3.jpg"/><Relationship Id="rId5" Type="http://schemas.openxmlformats.org/officeDocument/2006/relationships/image" Target="../media/image7.jpg"/><Relationship Id="rId10" Type="http://schemas.openxmlformats.org/officeDocument/2006/relationships/image" Target="../media/image8.jpg"/><Relationship Id="rId4" Type="http://schemas.openxmlformats.org/officeDocument/2006/relationships/image" Target="../media/image2.jpeg"/><Relationship Id="rId9" Type="http://schemas.openxmlformats.org/officeDocument/2006/relationships/image" Target="../media/image6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21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21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3.jpg"/><Relationship Id="rId5" Type="http://schemas.openxmlformats.org/officeDocument/2006/relationships/image" Target="../media/image7.jpg"/><Relationship Id="rId10" Type="http://schemas.openxmlformats.org/officeDocument/2006/relationships/image" Target="../media/image8.jpg"/><Relationship Id="rId4" Type="http://schemas.openxmlformats.org/officeDocument/2006/relationships/image" Target="../media/image2.jpeg"/><Relationship Id="rId9" Type="http://schemas.openxmlformats.org/officeDocument/2006/relationships/image" Target="../media/image6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g"/><Relationship Id="rId13" Type="http://schemas.openxmlformats.org/officeDocument/2006/relationships/image" Target="../media/image38.jpg"/><Relationship Id="rId3" Type="http://schemas.openxmlformats.org/officeDocument/2006/relationships/image" Target="../media/image29.jpg"/><Relationship Id="rId7" Type="http://schemas.openxmlformats.org/officeDocument/2006/relationships/image" Target="../media/image33.jpg"/><Relationship Id="rId12" Type="http://schemas.openxmlformats.org/officeDocument/2006/relationships/image" Target="../media/image37.jpg"/><Relationship Id="rId17" Type="http://schemas.openxmlformats.org/officeDocument/2006/relationships/image" Target="../media/image42.jpg"/><Relationship Id="rId2" Type="http://schemas.openxmlformats.org/officeDocument/2006/relationships/image" Target="../media/image28.jpg"/><Relationship Id="rId16" Type="http://schemas.openxmlformats.org/officeDocument/2006/relationships/image" Target="../media/image4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g"/><Relationship Id="rId11" Type="http://schemas.openxmlformats.org/officeDocument/2006/relationships/image" Target="../media/image36.jpg"/><Relationship Id="rId5" Type="http://schemas.openxmlformats.org/officeDocument/2006/relationships/image" Target="../media/image31.jpg"/><Relationship Id="rId15" Type="http://schemas.openxmlformats.org/officeDocument/2006/relationships/image" Target="../media/image40.jpg"/><Relationship Id="rId10" Type="http://schemas.openxmlformats.org/officeDocument/2006/relationships/image" Target="../media/image35.jpg"/><Relationship Id="rId4" Type="http://schemas.openxmlformats.org/officeDocument/2006/relationships/image" Target="../media/image30.jpg"/><Relationship Id="rId9" Type="http://schemas.openxmlformats.org/officeDocument/2006/relationships/image" Target="../media/image24.jpg"/><Relationship Id="rId14" Type="http://schemas.openxmlformats.org/officeDocument/2006/relationships/image" Target="../media/image39.jp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g"/><Relationship Id="rId13" Type="http://schemas.openxmlformats.org/officeDocument/2006/relationships/image" Target="../media/image54.jpg"/><Relationship Id="rId3" Type="http://schemas.openxmlformats.org/officeDocument/2006/relationships/image" Target="../media/image44.jpg"/><Relationship Id="rId7" Type="http://schemas.openxmlformats.org/officeDocument/2006/relationships/image" Target="../media/image48.jpg"/><Relationship Id="rId12" Type="http://schemas.openxmlformats.org/officeDocument/2006/relationships/image" Target="../media/image53.jpg"/><Relationship Id="rId17" Type="http://schemas.openxmlformats.org/officeDocument/2006/relationships/image" Target="../media/image58.jpg"/><Relationship Id="rId2" Type="http://schemas.openxmlformats.org/officeDocument/2006/relationships/image" Target="../media/image43.jpg"/><Relationship Id="rId16" Type="http://schemas.openxmlformats.org/officeDocument/2006/relationships/image" Target="../media/image5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g"/><Relationship Id="rId11" Type="http://schemas.openxmlformats.org/officeDocument/2006/relationships/image" Target="../media/image52.jpg"/><Relationship Id="rId5" Type="http://schemas.openxmlformats.org/officeDocument/2006/relationships/image" Target="../media/image46.jpg"/><Relationship Id="rId15" Type="http://schemas.openxmlformats.org/officeDocument/2006/relationships/image" Target="../media/image56.jpg"/><Relationship Id="rId10" Type="http://schemas.openxmlformats.org/officeDocument/2006/relationships/image" Target="../media/image51.jpg"/><Relationship Id="rId4" Type="http://schemas.openxmlformats.org/officeDocument/2006/relationships/image" Target="../media/image45.jpg"/><Relationship Id="rId9" Type="http://schemas.openxmlformats.org/officeDocument/2006/relationships/image" Target="../media/image50.jpg"/><Relationship Id="rId14" Type="http://schemas.openxmlformats.org/officeDocument/2006/relationships/image" Target="../media/image55.jp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jpg"/><Relationship Id="rId4" Type="http://schemas.openxmlformats.org/officeDocument/2006/relationships/image" Target="../media/image61.jp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g"/><Relationship Id="rId13" Type="http://schemas.openxmlformats.org/officeDocument/2006/relationships/image" Target="../media/image73.jpg"/><Relationship Id="rId18" Type="http://schemas.openxmlformats.org/officeDocument/2006/relationships/image" Target="../media/image78.jpg"/><Relationship Id="rId3" Type="http://schemas.openxmlformats.org/officeDocument/2006/relationships/image" Target="../media/image63.jpg"/><Relationship Id="rId7" Type="http://schemas.openxmlformats.org/officeDocument/2006/relationships/image" Target="../media/image67.jpg"/><Relationship Id="rId12" Type="http://schemas.openxmlformats.org/officeDocument/2006/relationships/image" Target="../media/image72.jpg"/><Relationship Id="rId17" Type="http://schemas.openxmlformats.org/officeDocument/2006/relationships/image" Target="../media/image77.jp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7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jpg"/><Relationship Id="rId11" Type="http://schemas.openxmlformats.org/officeDocument/2006/relationships/image" Target="../media/image71.jpg"/><Relationship Id="rId5" Type="http://schemas.openxmlformats.org/officeDocument/2006/relationships/image" Target="../media/image65.jpg"/><Relationship Id="rId15" Type="http://schemas.openxmlformats.org/officeDocument/2006/relationships/image" Target="../media/image75.jpg"/><Relationship Id="rId10" Type="http://schemas.openxmlformats.org/officeDocument/2006/relationships/image" Target="../media/image70.jpg"/><Relationship Id="rId4" Type="http://schemas.openxmlformats.org/officeDocument/2006/relationships/image" Target="../media/image64.jpg"/><Relationship Id="rId9" Type="http://schemas.openxmlformats.org/officeDocument/2006/relationships/image" Target="../media/image69.jpg"/><Relationship Id="rId14" Type="http://schemas.openxmlformats.org/officeDocument/2006/relationships/image" Target="../media/image74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3.jpg"/><Relationship Id="rId5" Type="http://schemas.openxmlformats.org/officeDocument/2006/relationships/image" Target="../media/image7.jpg"/><Relationship Id="rId10" Type="http://schemas.openxmlformats.org/officeDocument/2006/relationships/image" Target="../media/image8.jpg"/><Relationship Id="rId4" Type="http://schemas.openxmlformats.org/officeDocument/2006/relationships/image" Target="../media/image2.jpeg"/><Relationship Id="rId9" Type="http://schemas.openxmlformats.org/officeDocument/2006/relationships/image" Target="../media/image6.jp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g"/><Relationship Id="rId13" Type="http://schemas.openxmlformats.org/officeDocument/2006/relationships/image" Target="../media/image73.jpg"/><Relationship Id="rId18" Type="http://schemas.openxmlformats.org/officeDocument/2006/relationships/image" Target="../media/image78.jpg"/><Relationship Id="rId3" Type="http://schemas.openxmlformats.org/officeDocument/2006/relationships/image" Target="../media/image63.jpg"/><Relationship Id="rId7" Type="http://schemas.openxmlformats.org/officeDocument/2006/relationships/image" Target="../media/image67.jpg"/><Relationship Id="rId12" Type="http://schemas.openxmlformats.org/officeDocument/2006/relationships/image" Target="../media/image72.jpg"/><Relationship Id="rId17" Type="http://schemas.openxmlformats.org/officeDocument/2006/relationships/image" Target="../media/image77.jp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7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jpg"/><Relationship Id="rId11" Type="http://schemas.openxmlformats.org/officeDocument/2006/relationships/image" Target="../media/image71.jpg"/><Relationship Id="rId5" Type="http://schemas.openxmlformats.org/officeDocument/2006/relationships/image" Target="../media/image65.jpg"/><Relationship Id="rId15" Type="http://schemas.openxmlformats.org/officeDocument/2006/relationships/image" Target="../media/image75.jpg"/><Relationship Id="rId10" Type="http://schemas.openxmlformats.org/officeDocument/2006/relationships/image" Target="../media/image70.jpg"/><Relationship Id="rId4" Type="http://schemas.openxmlformats.org/officeDocument/2006/relationships/image" Target="../media/image64.jpg"/><Relationship Id="rId9" Type="http://schemas.openxmlformats.org/officeDocument/2006/relationships/image" Target="../media/image69.jpg"/><Relationship Id="rId14" Type="http://schemas.openxmlformats.org/officeDocument/2006/relationships/image" Target="../media/image74.jp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g"/><Relationship Id="rId13" Type="http://schemas.openxmlformats.org/officeDocument/2006/relationships/image" Target="../media/image73.jpg"/><Relationship Id="rId18" Type="http://schemas.openxmlformats.org/officeDocument/2006/relationships/image" Target="../media/image78.jpg"/><Relationship Id="rId3" Type="http://schemas.openxmlformats.org/officeDocument/2006/relationships/image" Target="../media/image63.jpg"/><Relationship Id="rId7" Type="http://schemas.openxmlformats.org/officeDocument/2006/relationships/image" Target="../media/image67.jpg"/><Relationship Id="rId12" Type="http://schemas.openxmlformats.org/officeDocument/2006/relationships/image" Target="../media/image72.jpg"/><Relationship Id="rId17" Type="http://schemas.openxmlformats.org/officeDocument/2006/relationships/image" Target="../media/image77.jp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7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jpg"/><Relationship Id="rId11" Type="http://schemas.openxmlformats.org/officeDocument/2006/relationships/image" Target="../media/image71.jpg"/><Relationship Id="rId5" Type="http://schemas.openxmlformats.org/officeDocument/2006/relationships/image" Target="../media/image65.jpg"/><Relationship Id="rId15" Type="http://schemas.openxmlformats.org/officeDocument/2006/relationships/image" Target="../media/image75.jpg"/><Relationship Id="rId10" Type="http://schemas.openxmlformats.org/officeDocument/2006/relationships/image" Target="../media/image70.jpg"/><Relationship Id="rId4" Type="http://schemas.openxmlformats.org/officeDocument/2006/relationships/image" Target="../media/image64.jpg"/><Relationship Id="rId9" Type="http://schemas.openxmlformats.org/officeDocument/2006/relationships/image" Target="../media/image69.jpg"/><Relationship Id="rId14" Type="http://schemas.openxmlformats.org/officeDocument/2006/relationships/image" Target="../media/image74.jp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g"/><Relationship Id="rId7" Type="http://schemas.openxmlformats.org/officeDocument/2006/relationships/image" Target="../media/image84.jpg"/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jpg"/><Relationship Id="rId5" Type="http://schemas.openxmlformats.org/officeDocument/2006/relationships/image" Target="../media/image82.jpg"/><Relationship Id="rId4" Type="http://schemas.openxmlformats.org/officeDocument/2006/relationships/image" Target="../media/image81.jp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g"/><Relationship Id="rId7" Type="http://schemas.openxmlformats.org/officeDocument/2006/relationships/image" Target="../media/image84.jpg"/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jpg"/><Relationship Id="rId5" Type="http://schemas.openxmlformats.org/officeDocument/2006/relationships/image" Target="../media/image82.jpg"/><Relationship Id="rId4" Type="http://schemas.openxmlformats.org/officeDocument/2006/relationships/image" Target="../media/image81.jp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g"/><Relationship Id="rId7" Type="http://schemas.openxmlformats.org/officeDocument/2006/relationships/image" Target="../media/image84.jpg"/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jpg"/><Relationship Id="rId5" Type="http://schemas.openxmlformats.org/officeDocument/2006/relationships/image" Target="../media/image82.jpg"/><Relationship Id="rId4" Type="http://schemas.openxmlformats.org/officeDocument/2006/relationships/image" Target="../media/image81.jp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g"/><Relationship Id="rId7" Type="http://schemas.openxmlformats.org/officeDocument/2006/relationships/image" Target="../media/image84.jpg"/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jpg"/><Relationship Id="rId5" Type="http://schemas.openxmlformats.org/officeDocument/2006/relationships/image" Target="../media/image82.jpg"/><Relationship Id="rId4" Type="http://schemas.openxmlformats.org/officeDocument/2006/relationships/image" Target="../media/image81.jp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g"/><Relationship Id="rId7" Type="http://schemas.openxmlformats.org/officeDocument/2006/relationships/image" Target="../media/image90.jpg"/><Relationship Id="rId2" Type="http://schemas.openxmlformats.org/officeDocument/2006/relationships/image" Target="../media/image8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jpg"/><Relationship Id="rId5" Type="http://schemas.openxmlformats.org/officeDocument/2006/relationships/image" Target="../media/image88.jpg"/><Relationship Id="rId4" Type="http://schemas.openxmlformats.org/officeDocument/2006/relationships/image" Target="../media/image87.jp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gi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jpg"/><Relationship Id="rId3" Type="http://schemas.openxmlformats.org/officeDocument/2006/relationships/image" Target="../media/image93.jpg"/><Relationship Id="rId7" Type="http://schemas.openxmlformats.org/officeDocument/2006/relationships/image" Target="../media/image97.jpg"/><Relationship Id="rId2" Type="http://schemas.openxmlformats.org/officeDocument/2006/relationships/image" Target="../media/image9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jpg"/><Relationship Id="rId5" Type="http://schemas.openxmlformats.org/officeDocument/2006/relationships/image" Target="../media/image95.jpg"/><Relationship Id="rId4" Type="http://schemas.openxmlformats.org/officeDocument/2006/relationships/image" Target="../media/image94.jpg"/><Relationship Id="rId9" Type="http://schemas.openxmlformats.org/officeDocument/2006/relationships/image" Target="../media/image99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3.jpg"/><Relationship Id="rId11" Type="http://schemas.openxmlformats.org/officeDocument/2006/relationships/image" Target="../media/image9.png"/><Relationship Id="rId5" Type="http://schemas.openxmlformats.org/officeDocument/2006/relationships/image" Target="../media/image7.jpg"/><Relationship Id="rId10" Type="http://schemas.openxmlformats.org/officeDocument/2006/relationships/image" Target="../media/image8.jpg"/><Relationship Id="rId4" Type="http://schemas.openxmlformats.org/officeDocument/2006/relationships/image" Target="../media/image2.jpeg"/><Relationship Id="rId9" Type="http://schemas.openxmlformats.org/officeDocument/2006/relationships/image" Target="../media/image6.jp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jpg"/><Relationship Id="rId13" Type="http://schemas.openxmlformats.org/officeDocument/2006/relationships/image" Target="../media/image103.jpg"/><Relationship Id="rId3" Type="http://schemas.openxmlformats.org/officeDocument/2006/relationships/image" Target="../media/image93.jpg"/><Relationship Id="rId7" Type="http://schemas.openxmlformats.org/officeDocument/2006/relationships/image" Target="../media/image97.jpg"/><Relationship Id="rId12" Type="http://schemas.openxmlformats.org/officeDocument/2006/relationships/image" Target="../media/image102.jpg"/><Relationship Id="rId17" Type="http://schemas.openxmlformats.org/officeDocument/2006/relationships/image" Target="../media/image107.jpg"/><Relationship Id="rId2" Type="http://schemas.openxmlformats.org/officeDocument/2006/relationships/image" Target="../media/image92.jpg"/><Relationship Id="rId16" Type="http://schemas.openxmlformats.org/officeDocument/2006/relationships/image" Target="../media/image10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jpg"/><Relationship Id="rId11" Type="http://schemas.openxmlformats.org/officeDocument/2006/relationships/image" Target="../media/image101.jpg"/><Relationship Id="rId5" Type="http://schemas.openxmlformats.org/officeDocument/2006/relationships/image" Target="../media/image95.jpg"/><Relationship Id="rId15" Type="http://schemas.openxmlformats.org/officeDocument/2006/relationships/image" Target="../media/image105.jpg"/><Relationship Id="rId10" Type="http://schemas.openxmlformats.org/officeDocument/2006/relationships/image" Target="../media/image100.jpg"/><Relationship Id="rId4" Type="http://schemas.openxmlformats.org/officeDocument/2006/relationships/image" Target="../media/image94.jpg"/><Relationship Id="rId9" Type="http://schemas.openxmlformats.org/officeDocument/2006/relationships/image" Target="../media/image99.jpg"/><Relationship Id="rId14" Type="http://schemas.openxmlformats.org/officeDocument/2006/relationships/image" Target="../media/image104.jp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jpg"/><Relationship Id="rId13" Type="http://schemas.openxmlformats.org/officeDocument/2006/relationships/image" Target="../media/image113.jpg"/><Relationship Id="rId3" Type="http://schemas.openxmlformats.org/officeDocument/2006/relationships/image" Target="../media/image86.jpg"/><Relationship Id="rId7" Type="http://schemas.openxmlformats.org/officeDocument/2006/relationships/image" Target="../media/image109.jpg"/><Relationship Id="rId12" Type="http://schemas.openxmlformats.org/officeDocument/2006/relationships/image" Target="../media/image112.jpg"/><Relationship Id="rId17" Type="http://schemas.openxmlformats.org/officeDocument/2006/relationships/image" Target="../media/image117.jpg"/><Relationship Id="rId2" Type="http://schemas.openxmlformats.org/officeDocument/2006/relationships/image" Target="../media/image85.jpg"/><Relationship Id="rId16" Type="http://schemas.openxmlformats.org/officeDocument/2006/relationships/image" Target="../media/image1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jpg"/><Relationship Id="rId11" Type="http://schemas.openxmlformats.org/officeDocument/2006/relationships/image" Target="../media/image111.jpg"/><Relationship Id="rId5" Type="http://schemas.openxmlformats.org/officeDocument/2006/relationships/image" Target="../media/image87.jpg"/><Relationship Id="rId15" Type="http://schemas.openxmlformats.org/officeDocument/2006/relationships/image" Target="../media/image115.jpg"/><Relationship Id="rId10" Type="http://schemas.openxmlformats.org/officeDocument/2006/relationships/image" Target="../media/image110.jpg"/><Relationship Id="rId4" Type="http://schemas.openxmlformats.org/officeDocument/2006/relationships/image" Target="../media/image108.jpg"/><Relationship Id="rId9" Type="http://schemas.openxmlformats.org/officeDocument/2006/relationships/image" Target="../media/image90.jpg"/><Relationship Id="rId14" Type="http://schemas.openxmlformats.org/officeDocument/2006/relationships/image" Target="../media/image114.jp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jpg"/><Relationship Id="rId3" Type="http://schemas.openxmlformats.org/officeDocument/2006/relationships/image" Target="../media/image118.jpg"/><Relationship Id="rId7" Type="http://schemas.openxmlformats.org/officeDocument/2006/relationships/image" Target="../media/image12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1.jpg"/><Relationship Id="rId5" Type="http://schemas.openxmlformats.org/officeDocument/2006/relationships/image" Target="../media/image120.jpg"/><Relationship Id="rId10" Type="http://schemas.openxmlformats.org/officeDocument/2006/relationships/image" Target="../media/image125.jpg"/><Relationship Id="rId4" Type="http://schemas.openxmlformats.org/officeDocument/2006/relationships/image" Target="../media/image119.jpg"/><Relationship Id="rId9" Type="http://schemas.openxmlformats.org/officeDocument/2006/relationships/image" Target="../media/image124.jp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3.jpg"/><Relationship Id="rId11" Type="http://schemas.openxmlformats.org/officeDocument/2006/relationships/image" Target="../media/image9.png"/><Relationship Id="rId5" Type="http://schemas.openxmlformats.org/officeDocument/2006/relationships/image" Target="../media/image7.jpg"/><Relationship Id="rId10" Type="http://schemas.openxmlformats.org/officeDocument/2006/relationships/image" Target="../media/image8.jpg"/><Relationship Id="rId4" Type="http://schemas.openxmlformats.org/officeDocument/2006/relationships/image" Target="../media/image2.jpeg"/><Relationship Id="rId9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3.jpg"/><Relationship Id="rId7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90339"/>
            <a:ext cx="12192000" cy="2387600"/>
          </a:xfrm>
        </p:spPr>
        <p:txBody>
          <a:bodyPr>
            <a:normAutofit/>
          </a:bodyPr>
          <a:lstStyle/>
          <a:p>
            <a:r>
              <a:rPr lang="en-US" sz="4800" dirty="0"/>
              <a:t>Hide-and-Seek: Forcing a Network to be Meticulous for Weakly-supervised Object and Action Localization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173669"/>
            <a:ext cx="9144000" cy="1655762"/>
          </a:xfrm>
        </p:spPr>
        <p:txBody>
          <a:bodyPr>
            <a:normAutofit/>
          </a:bodyPr>
          <a:lstStyle/>
          <a:p>
            <a:r>
              <a:rPr lang="en-US" sz="4000" dirty="0"/>
              <a:t>Krishna Kumar Singh, Yong Jae Lee</a:t>
            </a:r>
          </a:p>
          <a:p>
            <a:r>
              <a:rPr lang="en-US" sz="4000" dirty="0"/>
              <a:t>University of California, Davis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2839" y="4902424"/>
            <a:ext cx="1906321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6744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749"/>
            <a:ext cx="12192000" cy="1325563"/>
          </a:xfrm>
        </p:spPr>
        <p:txBody>
          <a:bodyPr/>
          <a:lstStyle/>
          <a:p>
            <a:pPr algn="ctr"/>
            <a:r>
              <a:rPr lang="en-US" i="1" dirty="0"/>
              <a:t>Weakly</a:t>
            </a:r>
            <a:r>
              <a:rPr lang="en-US" dirty="0"/>
              <a:t>-supervised object detection/localization</a:t>
            </a:r>
          </a:p>
        </p:txBody>
      </p:sp>
      <p:cxnSp>
        <p:nvCxnSpPr>
          <p:cNvPr id="12" name="Straight Arrow Connector 11"/>
          <p:cNvCxnSpPr/>
          <p:nvPr/>
        </p:nvCxnSpPr>
        <p:spPr bwMode="auto">
          <a:xfrm flipV="1">
            <a:off x="5682645" y="2582319"/>
            <a:ext cx="315941" cy="54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2325942" y="2456468"/>
            <a:ext cx="624879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1288651" y="3014367"/>
            <a:ext cx="156879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 u="none" dirty="0">
                <a:solidFill>
                  <a:srgbClr val="000000"/>
                </a:solidFill>
                <a:cs typeface="Arial" pitchFamily="34" charset="0"/>
              </a:rPr>
              <a:t>Annotators</a:t>
            </a:r>
          </a:p>
        </p:txBody>
      </p:sp>
      <p:sp>
        <p:nvSpPr>
          <p:cNvPr id="16" name="AutoShape 29"/>
          <p:cNvSpPr>
            <a:spLocks noChangeArrowheads="1"/>
          </p:cNvSpPr>
          <p:nvPr/>
        </p:nvSpPr>
        <p:spPr bwMode="auto">
          <a:xfrm>
            <a:off x="2935542" y="1574207"/>
            <a:ext cx="2737606" cy="2556284"/>
          </a:xfrm>
          <a:prstGeom prst="can">
            <a:avLst>
              <a:gd name="adj" fmla="val 9744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u="none" dirty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17" name="Picture 4" descr="http://img.printfection.com/14/16337/e65Gt.jpg"/>
          <p:cNvPicPr>
            <a:picLocks noChangeAspect="1" noChangeArrowheads="1"/>
          </p:cNvPicPr>
          <p:nvPr/>
        </p:nvPicPr>
        <p:blipFill>
          <a:blip r:embed="rId2" cstate="print"/>
          <a:srcRect b="21603"/>
          <a:stretch>
            <a:fillRect/>
          </a:stretch>
        </p:blipFill>
        <p:spPr bwMode="auto">
          <a:xfrm>
            <a:off x="1525687" y="1934247"/>
            <a:ext cx="1082675" cy="106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3" name="Text Box 33"/>
          <p:cNvSpPr txBox="1">
            <a:spLocks noChangeArrowheads="1"/>
          </p:cNvSpPr>
          <p:nvPr/>
        </p:nvSpPr>
        <p:spPr bwMode="auto">
          <a:xfrm>
            <a:off x="5983541" y="2108703"/>
            <a:ext cx="1683003" cy="1019688"/>
          </a:xfrm>
          <a:prstGeom prst="rect">
            <a:avLst/>
          </a:prstGeom>
          <a:solidFill>
            <a:schemeClr val="bg1"/>
          </a:solidFill>
          <a:ln w="28575">
            <a:solidFill>
              <a:srgbClr val="3333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 u="none" dirty="0">
                <a:solidFill>
                  <a:srgbClr val="000000"/>
                </a:solidFill>
                <a:cs typeface="Arial" pitchFamily="34" charset="0"/>
              </a:rPr>
              <a:t>Mine discriminative patches</a:t>
            </a:r>
          </a:p>
        </p:txBody>
      </p:sp>
      <p:pic>
        <p:nvPicPr>
          <p:cNvPr id="25" name="Picture 24" descr="000026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882" y="1989087"/>
            <a:ext cx="1267224" cy="843971"/>
          </a:xfrm>
          <a:prstGeom prst="rect">
            <a:avLst/>
          </a:prstGeom>
        </p:spPr>
      </p:pic>
      <p:pic>
        <p:nvPicPr>
          <p:cNvPr id="26" name="Picture 25" descr="000012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159" y="2063796"/>
            <a:ext cx="1183095" cy="787941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3799638" y="2474307"/>
            <a:ext cx="108012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car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7673727" y="1833639"/>
            <a:ext cx="3261138" cy="2366705"/>
            <a:chOff x="7673727" y="1833639"/>
            <a:chExt cx="3261138" cy="2366705"/>
          </a:xfrm>
        </p:grpSpPr>
        <p:cxnSp>
          <p:nvCxnSpPr>
            <p:cNvPr id="29" name="Straight Arrow Connector 28"/>
            <p:cNvCxnSpPr/>
            <p:nvPr/>
          </p:nvCxnSpPr>
          <p:spPr bwMode="auto">
            <a:xfrm>
              <a:off x="7673727" y="2582319"/>
              <a:ext cx="268848" cy="815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30" name="Rectangle 34"/>
            <p:cNvSpPr>
              <a:spLocks noChangeArrowheads="1"/>
            </p:cNvSpPr>
            <p:nvPr/>
          </p:nvSpPr>
          <p:spPr bwMode="auto">
            <a:xfrm>
              <a:off x="7966599" y="1833639"/>
              <a:ext cx="2743201" cy="2006662"/>
            </a:xfrm>
            <a:prstGeom prst="rect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dirty="0"/>
            </a:p>
          </p:txBody>
        </p:sp>
        <p:sp>
          <p:nvSpPr>
            <p:cNvPr id="31" name="TextBox 37"/>
            <p:cNvSpPr txBox="1">
              <a:spLocks noChangeArrowheads="1"/>
            </p:cNvSpPr>
            <p:nvPr/>
          </p:nvSpPr>
          <p:spPr bwMode="auto">
            <a:xfrm>
              <a:off x="7741250" y="3831012"/>
              <a:ext cx="319361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b="1" u="none" dirty="0">
                  <a:cs typeface="Arial" pitchFamily="34" charset="0"/>
                </a:rPr>
                <a:t>Weakly-labeled training images</a:t>
              </a: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12399" y="1975351"/>
              <a:ext cx="1525211" cy="914400"/>
            </a:xfrm>
            <a:prstGeom prst="rect">
              <a:avLst/>
            </a:prstGeom>
            <a:ln w="12700" cap="sq">
              <a:solidFill>
                <a:srgbClr val="000000"/>
              </a:solidFill>
              <a:prstDash val="solid"/>
              <a:miter lim="800000"/>
            </a:ln>
            <a:effectLst/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55498" y="2881190"/>
              <a:ext cx="1219200" cy="91440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</p:grpSp>
      <p:grpSp>
        <p:nvGrpSpPr>
          <p:cNvPr id="34" name="Group 33"/>
          <p:cNvGrpSpPr/>
          <p:nvPr/>
        </p:nvGrpSpPr>
        <p:grpSpPr>
          <a:xfrm>
            <a:off x="8213328" y="2433773"/>
            <a:ext cx="1623990" cy="1263844"/>
            <a:chOff x="8213328" y="2433773"/>
            <a:chExt cx="1623990" cy="1263844"/>
          </a:xfrm>
        </p:grpSpPr>
        <p:sp>
          <p:nvSpPr>
            <p:cNvPr id="35" name="Rectangle 34"/>
            <p:cNvSpPr/>
            <p:nvPr/>
          </p:nvSpPr>
          <p:spPr>
            <a:xfrm>
              <a:off x="8213328" y="2433773"/>
              <a:ext cx="375933" cy="336607"/>
            </a:xfrm>
            <a:prstGeom prst="rect">
              <a:avLst/>
            </a:prstGeom>
            <a:noFill/>
            <a:ln w="38100" cmpd="sng">
              <a:solidFill>
                <a:srgbClr val="FFFF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9187674" y="3222558"/>
              <a:ext cx="649644" cy="475059"/>
            </a:xfrm>
            <a:prstGeom prst="rect">
              <a:avLst/>
            </a:prstGeom>
            <a:noFill/>
            <a:ln w="38100" cmpd="sng">
              <a:solidFill>
                <a:srgbClr val="FFFF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7" name="Content Placeholder 2"/>
          <p:cNvSpPr txBox="1">
            <a:spLocks/>
          </p:cNvSpPr>
          <p:nvPr/>
        </p:nvSpPr>
        <p:spPr>
          <a:xfrm>
            <a:off x="1442008" y="4305713"/>
            <a:ext cx="9436828" cy="494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2000" dirty="0">
                <a:solidFill>
                  <a:schemeClr val="bg1">
                    <a:lumMod val="50000"/>
                  </a:schemeClr>
                </a:solidFill>
              </a:rPr>
              <a:t>[Weber et al. 2000,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Pandey &amp;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Lazebnik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2011,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Deselaers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et al. 2012, </a:t>
            </a:r>
            <a:r>
              <a:rPr lang="nl-NL" sz="2000" dirty="0">
                <a:solidFill>
                  <a:schemeClr val="bg1">
                    <a:lumMod val="50000"/>
                  </a:schemeClr>
                </a:solidFill>
              </a:rPr>
              <a:t>Song et al. 2014, …]</a:t>
            </a:r>
          </a:p>
        </p:txBody>
      </p:sp>
      <p:pic>
        <p:nvPicPr>
          <p:cNvPr id="38" name="Picture 37" descr="009710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057" y="3072384"/>
            <a:ext cx="1033321" cy="831132"/>
          </a:xfrm>
          <a:prstGeom prst="rect">
            <a:avLst/>
          </a:prstGeom>
        </p:spPr>
      </p:pic>
      <p:pic>
        <p:nvPicPr>
          <p:cNvPr id="39" name="Picture 38" descr="000032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406" y="2986025"/>
            <a:ext cx="1484752" cy="964183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3655622" y="3554427"/>
            <a:ext cx="828092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no car</a:t>
            </a:r>
          </a:p>
        </p:txBody>
      </p:sp>
    </p:spTree>
    <p:extLst>
      <p:ext uri="{BB962C8B-B14F-4D97-AF65-F5344CB8AC3E}">
        <p14:creationId xmlns:p14="http://schemas.microsoft.com/office/powerpoint/2010/main" val="9812085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749"/>
            <a:ext cx="12192000" cy="1325563"/>
          </a:xfrm>
        </p:spPr>
        <p:txBody>
          <a:bodyPr/>
          <a:lstStyle/>
          <a:p>
            <a:pPr algn="ctr"/>
            <a:r>
              <a:rPr lang="en-US" i="1" dirty="0"/>
              <a:t>Weakly</a:t>
            </a:r>
            <a:r>
              <a:rPr lang="en-US" dirty="0"/>
              <a:t>-supervised object detection/localization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60716" y="5094567"/>
            <a:ext cx="109409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800" dirty="0"/>
              <a:t>Supervision is provided at the </a:t>
            </a:r>
            <a:r>
              <a:rPr lang="en-US" sz="2800" i="1" dirty="0"/>
              <a:t>image-level </a:t>
            </a:r>
            <a:r>
              <a:rPr lang="en-US" sz="2800" dirty="0">
                <a:sym typeface="Wingdings"/>
              </a:rPr>
              <a:t> scalable!</a:t>
            </a:r>
            <a:endParaRPr lang="en-US" sz="2800" dirty="0"/>
          </a:p>
        </p:txBody>
      </p:sp>
      <p:cxnSp>
        <p:nvCxnSpPr>
          <p:cNvPr id="12" name="Straight Arrow Connector 11"/>
          <p:cNvCxnSpPr/>
          <p:nvPr/>
        </p:nvCxnSpPr>
        <p:spPr bwMode="auto">
          <a:xfrm flipV="1">
            <a:off x="5682645" y="2582319"/>
            <a:ext cx="315941" cy="54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2325942" y="2456468"/>
            <a:ext cx="624879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1288651" y="3014367"/>
            <a:ext cx="156879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 u="none" dirty="0">
                <a:solidFill>
                  <a:srgbClr val="000000"/>
                </a:solidFill>
                <a:cs typeface="Arial" pitchFamily="34" charset="0"/>
              </a:rPr>
              <a:t>Annotators</a:t>
            </a:r>
          </a:p>
        </p:txBody>
      </p:sp>
      <p:sp>
        <p:nvSpPr>
          <p:cNvPr id="16" name="AutoShape 29"/>
          <p:cNvSpPr>
            <a:spLocks noChangeArrowheads="1"/>
          </p:cNvSpPr>
          <p:nvPr/>
        </p:nvSpPr>
        <p:spPr bwMode="auto">
          <a:xfrm>
            <a:off x="2935542" y="1574207"/>
            <a:ext cx="2737606" cy="2556284"/>
          </a:xfrm>
          <a:prstGeom prst="can">
            <a:avLst>
              <a:gd name="adj" fmla="val 9744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u="none" dirty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17" name="Picture 4" descr="http://img.printfection.com/14/16337/e65Gt.jpg"/>
          <p:cNvPicPr>
            <a:picLocks noChangeAspect="1" noChangeArrowheads="1"/>
          </p:cNvPicPr>
          <p:nvPr/>
        </p:nvPicPr>
        <p:blipFill>
          <a:blip r:embed="rId2" cstate="print"/>
          <a:srcRect b="21603"/>
          <a:stretch>
            <a:fillRect/>
          </a:stretch>
        </p:blipFill>
        <p:spPr bwMode="auto">
          <a:xfrm>
            <a:off x="1525687" y="1934247"/>
            <a:ext cx="1082675" cy="106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3" name="Text Box 33"/>
          <p:cNvSpPr txBox="1">
            <a:spLocks noChangeArrowheads="1"/>
          </p:cNvSpPr>
          <p:nvPr/>
        </p:nvSpPr>
        <p:spPr bwMode="auto">
          <a:xfrm>
            <a:off x="5983541" y="2108703"/>
            <a:ext cx="1683003" cy="1019688"/>
          </a:xfrm>
          <a:prstGeom prst="rect">
            <a:avLst/>
          </a:prstGeom>
          <a:solidFill>
            <a:schemeClr val="bg1"/>
          </a:solidFill>
          <a:ln w="28575">
            <a:solidFill>
              <a:srgbClr val="3333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 u="none" dirty="0">
                <a:solidFill>
                  <a:srgbClr val="000000"/>
                </a:solidFill>
                <a:cs typeface="Arial" pitchFamily="34" charset="0"/>
              </a:rPr>
              <a:t>Mine discriminative patches</a:t>
            </a:r>
          </a:p>
        </p:txBody>
      </p:sp>
      <p:pic>
        <p:nvPicPr>
          <p:cNvPr id="25" name="Picture 24" descr="000026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882" y="1989087"/>
            <a:ext cx="1267224" cy="843971"/>
          </a:xfrm>
          <a:prstGeom prst="rect">
            <a:avLst/>
          </a:prstGeom>
        </p:spPr>
      </p:pic>
      <p:pic>
        <p:nvPicPr>
          <p:cNvPr id="26" name="Picture 25" descr="000012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159" y="2063796"/>
            <a:ext cx="1183095" cy="787941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3799638" y="2474307"/>
            <a:ext cx="108012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car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7673727" y="1833639"/>
            <a:ext cx="3261138" cy="2366705"/>
            <a:chOff x="7673727" y="1833639"/>
            <a:chExt cx="3261138" cy="2366705"/>
          </a:xfrm>
        </p:grpSpPr>
        <p:cxnSp>
          <p:nvCxnSpPr>
            <p:cNvPr id="29" name="Straight Arrow Connector 28"/>
            <p:cNvCxnSpPr/>
            <p:nvPr/>
          </p:nvCxnSpPr>
          <p:spPr bwMode="auto">
            <a:xfrm>
              <a:off x="7673727" y="2582319"/>
              <a:ext cx="268848" cy="815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30" name="Rectangle 34"/>
            <p:cNvSpPr>
              <a:spLocks noChangeArrowheads="1"/>
            </p:cNvSpPr>
            <p:nvPr/>
          </p:nvSpPr>
          <p:spPr bwMode="auto">
            <a:xfrm>
              <a:off x="7966599" y="1833639"/>
              <a:ext cx="2743201" cy="2006662"/>
            </a:xfrm>
            <a:prstGeom prst="rect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dirty="0"/>
            </a:p>
          </p:txBody>
        </p:sp>
        <p:sp>
          <p:nvSpPr>
            <p:cNvPr id="31" name="TextBox 37"/>
            <p:cNvSpPr txBox="1">
              <a:spLocks noChangeArrowheads="1"/>
            </p:cNvSpPr>
            <p:nvPr/>
          </p:nvSpPr>
          <p:spPr bwMode="auto">
            <a:xfrm>
              <a:off x="7741250" y="3831012"/>
              <a:ext cx="319361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b="1" u="none" dirty="0">
                  <a:cs typeface="Arial" pitchFamily="34" charset="0"/>
                </a:rPr>
                <a:t>Weakly-labeled training images</a:t>
              </a: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12399" y="1975351"/>
              <a:ext cx="1525211" cy="914400"/>
            </a:xfrm>
            <a:prstGeom prst="rect">
              <a:avLst/>
            </a:prstGeom>
            <a:ln w="12700" cap="sq">
              <a:solidFill>
                <a:srgbClr val="000000"/>
              </a:solidFill>
              <a:prstDash val="solid"/>
              <a:miter lim="800000"/>
            </a:ln>
            <a:effectLst/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55498" y="2881190"/>
              <a:ext cx="1219200" cy="91440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</p:grpSp>
      <p:grpSp>
        <p:nvGrpSpPr>
          <p:cNvPr id="34" name="Group 33"/>
          <p:cNvGrpSpPr/>
          <p:nvPr/>
        </p:nvGrpSpPr>
        <p:grpSpPr>
          <a:xfrm>
            <a:off x="8213328" y="2433773"/>
            <a:ext cx="1623990" cy="1263844"/>
            <a:chOff x="8213328" y="2433773"/>
            <a:chExt cx="1623990" cy="1263844"/>
          </a:xfrm>
        </p:grpSpPr>
        <p:sp>
          <p:nvSpPr>
            <p:cNvPr id="35" name="Rectangle 34"/>
            <p:cNvSpPr/>
            <p:nvPr/>
          </p:nvSpPr>
          <p:spPr>
            <a:xfrm>
              <a:off x="8213328" y="2433773"/>
              <a:ext cx="375933" cy="336607"/>
            </a:xfrm>
            <a:prstGeom prst="rect">
              <a:avLst/>
            </a:prstGeom>
            <a:noFill/>
            <a:ln w="38100" cmpd="sng">
              <a:solidFill>
                <a:srgbClr val="FFFF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9187674" y="3222558"/>
              <a:ext cx="649644" cy="475059"/>
            </a:xfrm>
            <a:prstGeom prst="rect">
              <a:avLst/>
            </a:prstGeom>
            <a:noFill/>
            <a:ln w="38100" cmpd="sng">
              <a:solidFill>
                <a:srgbClr val="FFFF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7" name="Content Placeholder 2"/>
          <p:cNvSpPr txBox="1">
            <a:spLocks/>
          </p:cNvSpPr>
          <p:nvPr/>
        </p:nvSpPr>
        <p:spPr>
          <a:xfrm>
            <a:off x="1442008" y="4305713"/>
            <a:ext cx="9436828" cy="494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2000" dirty="0">
                <a:solidFill>
                  <a:schemeClr val="bg1">
                    <a:lumMod val="50000"/>
                  </a:schemeClr>
                </a:solidFill>
              </a:rPr>
              <a:t>[Weber et al. 2000,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Pandey &amp;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Lazebnik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2011,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Deselaers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et al. 2012, </a:t>
            </a:r>
            <a:r>
              <a:rPr lang="nl-NL" sz="2000" dirty="0">
                <a:solidFill>
                  <a:schemeClr val="bg1">
                    <a:lumMod val="50000"/>
                  </a:schemeClr>
                </a:solidFill>
              </a:rPr>
              <a:t>Song et al. 2014, …]</a:t>
            </a:r>
          </a:p>
        </p:txBody>
      </p:sp>
      <p:pic>
        <p:nvPicPr>
          <p:cNvPr id="38" name="Picture 37" descr="009710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057" y="3072384"/>
            <a:ext cx="1033321" cy="831132"/>
          </a:xfrm>
          <a:prstGeom prst="rect">
            <a:avLst/>
          </a:prstGeom>
        </p:spPr>
      </p:pic>
      <p:pic>
        <p:nvPicPr>
          <p:cNvPr id="39" name="Picture 38" descr="000032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406" y="2986025"/>
            <a:ext cx="1484752" cy="964183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3655622" y="3554427"/>
            <a:ext cx="828092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no car</a:t>
            </a:r>
          </a:p>
        </p:txBody>
      </p:sp>
    </p:spTree>
    <p:extLst>
      <p:ext uri="{BB962C8B-B14F-4D97-AF65-F5344CB8AC3E}">
        <p14:creationId xmlns:p14="http://schemas.microsoft.com/office/powerpoint/2010/main" val="12853703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749"/>
            <a:ext cx="12192000" cy="1325563"/>
          </a:xfrm>
        </p:spPr>
        <p:txBody>
          <a:bodyPr/>
          <a:lstStyle/>
          <a:p>
            <a:pPr algn="ctr"/>
            <a:r>
              <a:rPr lang="en-US" i="1" dirty="0"/>
              <a:t>Weakly</a:t>
            </a:r>
            <a:r>
              <a:rPr lang="en-US" dirty="0"/>
              <a:t>-supervised object detection/localization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60716" y="5094567"/>
            <a:ext cx="1094095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800" dirty="0"/>
              <a:t>Supervision is provided at the </a:t>
            </a:r>
            <a:r>
              <a:rPr lang="en-US" sz="2800" i="1" dirty="0"/>
              <a:t>image-level </a:t>
            </a:r>
            <a:r>
              <a:rPr lang="en-US" sz="2800" dirty="0">
                <a:sym typeface="Wingdings"/>
              </a:rPr>
              <a:t> scalable!</a:t>
            </a:r>
            <a:endParaRPr lang="en-US" sz="28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/>
              <a:t>Due to intra-class appearance variations, occlusion, clutter, mined regions correspond to object-part or include background</a:t>
            </a:r>
          </a:p>
        </p:txBody>
      </p:sp>
      <p:cxnSp>
        <p:nvCxnSpPr>
          <p:cNvPr id="12" name="Straight Arrow Connector 11"/>
          <p:cNvCxnSpPr/>
          <p:nvPr/>
        </p:nvCxnSpPr>
        <p:spPr bwMode="auto">
          <a:xfrm flipV="1">
            <a:off x="5682645" y="2582319"/>
            <a:ext cx="315941" cy="54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2325942" y="2456468"/>
            <a:ext cx="624879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1288651" y="3014367"/>
            <a:ext cx="156879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 u="none" dirty="0">
                <a:solidFill>
                  <a:srgbClr val="000000"/>
                </a:solidFill>
                <a:cs typeface="Arial" pitchFamily="34" charset="0"/>
              </a:rPr>
              <a:t>Annotators</a:t>
            </a:r>
          </a:p>
        </p:txBody>
      </p:sp>
      <p:sp>
        <p:nvSpPr>
          <p:cNvPr id="16" name="AutoShape 29"/>
          <p:cNvSpPr>
            <a:spLocks noChangeArrowheads="1"/>
          </p:cNvSpPr>
          <p:nvPr/>
        </p:nvSpPr>
        <p:spPr bwMode="auto">
          <a:xfrm>
            <a:off x="2935542" y="1574207"/>
            <a:ext cx="2737606" cy="2556284"/>
          </a:xfrm>
          <a:prstGeom prst="can">
            <a:avLst>
              <a:gd name="adj" fmla="val 9744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u="none" dirty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17" name="Picture 4" descr="http://img.printfection.com/14/16337/e65Gt.jpg"/>
          <p:cNvPicPr>
            <a:picLocks noChangeAspect="1" noChangeArrowheads="1"/>
          </p:cNvPicPr>
          <p:nvPr/>
        </p:nvPicPr>
        <p:blipFill>
          <a:blip r:embed="rId2" cstate="print"/>
          <a:srcRect b="21603"/>
          <a:stretch>
            <a:fillRect/>
          </a:stretch>
        </p:blipFill>
        <p:spPr bwMode="auto">
          <a:xfrm>
            <a:off x="1525687" y="1934247"/>
            <a:ext cx="1082675" cy="106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3" name="Text Box 33"/>
          <p:cNvSpPr txBox="1">
            <a:spLocks noChangeArrowheads="1"/>
          </p:cNvSpPr>
          <p:nvPr/>
        </p:nvSpPr>
        <p:spPr bwMode="auto">
          <a:xfrm>
            <a:off x="5983541" y="2108703"/>
            <a:ext cx="1683003" cy="1019688"/>
          </a:xfrm>
          <a:prstGeom prst="rect">
            <a:avLst/>
          </a:prstGeom>
          <a:solidFill>
            <a:schemeClr val="bg1"/>
          </a:solidFill>
          <a:ln w="28575">
            <a:solidFill>
              <a:srgbClr val="3333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 u="none" dirty="0">
                <a:solidFill>
                  <a:srgbClr val="000000"/>
                </a:solidFill>
                <a:cs typeface="Arial" pitchFamily="34" charset="0"/>
              </a:rPr>
              <a:t>Mine discriminative patches</a:t>
            </a:r>
          </a:p>
        </p:txBody>
      </p:sp>
      <p:pic>
        <p:nvPicPr>
          <p:cNvPr id="25" name="Picture 24" descr="000026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882" y="1989087"/>
            <a:ext cx="1267224" cy="843971"/>
          </a:xfrm>
          <a:prstGeom prst="rect">
            <a:avLst/>
          </a:prstGeom>
        </p:spPr>
      </p:pic>
      <p:pic>
        <p:nvPicPr>
          <p:cNvPr id="26" name="Picture 25" descr="000012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159" y="2063796"/>
            <a:ext cx="1183095" cy="787941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3799638" y="2474307"/>
            <a:ext cx="108012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car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7673727" y="1833639"/>
            <a:ext cx="3261138" cy="2366705"/>
            <a:chOff x="7673727" y="1833639"/>
            <a:chExt cx="3261138" cy="2366705"/>
          </a:xfrm>
        </p:grpSpPr>
        <p:cxnSp>
          <p:nvCxnSpPr>
            <p:cNvPr id="29" name="Straight Arrow Connector 28"/>
            <p:cNvCxnSpPr/>
            <p:nvPr/>
          </p:nvCxnSpPr>
          <p:spPr bwMode="auto">
            <a:xfrm>
              <a:off x="7673727" y="2582319"/>
              <a:ext cx="268848" cy="815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30" name="Rectangle 34"/>
            <p:cNvSpPr>
              <a:spLocks noChangeArrowheads="1"/>
            </p:cNvSpPr>
            <p:nvPr/>
          </p:nvSpPr>
          <p:spPr bwMode="auto">
            <a:xfrm>
              <a:off x="7966599" y="1833639"/>
              <a:ext cx="2743201" cy="2006662"/>
            </a:xfrm>
            <a:prstGeom prst="rect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dirty="0"/>
            </a:p>
          </p:txBody>
        </p:sp>
        <p:sp>
          <p:nvSpPr>
            <p:cNvPr id="31" name="TextBox 37"/>
            <p:cNvSpPr txBox="1">
              <a:spLocks noChangeArrowheads="1"/>
            </p:cNvSpPr>
            <p:nvPr/>
          </p:nvSpPr>
          <p:spPr bwMode="auto">
            <a:xfrm>
              <a:off x="7741250" y="3831012"/>
              <a:ext cx="319361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b="1" u="none" dirty="0">
                  <a:cs typeface="Arial" pitchFamily="34" charset="0"/>
                </a:rPr>
                <a:t>Weakly-labeled training images</a:t>
              </a: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12399" y="1975351"/>
              <a:ext cx="1525211" cy="914400"/>
            </a:xfrm>
            <a:prstGeom prst="rect">
              <a:avLst/>
            </a:prstGeom>
            <a:ln w="12700" cap="sq">
              <a:solidFill>
                <a:srgbClr val="000000"/>
              </a:solidFill>
              <a:prstDash val="solid"/>
              <a:miter lim="800000"/>
            </a:ln>
            <a:effectLst/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55498" y="2881190"/>
              <a:ext cx="1219200" cy="91440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</p:grpSp>
      <p:grpSp>
        <p:nvGrpSpPr>
          <p:cNvPr id="34" name="Group 33"/>
          <p:cNvGrpSpPr/>
          <p:nvPr/>
        </p:nvGrpSpPr>
        <p:grpSpPr>
          <a:xfrm>
            <a:off x="8213328" y="2433773"/>
            <a:ext cx="1623990" cy="1263844"/>
            <a:chOff x="8213328" y="2433773"/>
            <a:chExt cx="1623990" cy="1263844"/>
          </a:xfrm>
        </p:grpSpPr>
        <p:sp>
          <p:nvSpPr>
            <p:cNvPr id="35" name="Rectangle 34"/>
            <p:cNvSpPr/>
            <p:nvPr/>
          </p:nvSpPr>
          <p:spPr>
            <a:xfrm>
              <a:off x="8213328" y="2433773"/>
              <a:ext cx="375933" cy="336607"/>
            </a:xfrm>
            <a:prstGeom prst="rect">
              <a:avLst/>
            </a:prstGeom>
            <a:noFill/>
            <a:ln w="38100" cmpd="sng">
              <a:solidFill>
                <a:srgbClr val="FFFF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9187674" y="3222558"/>
              <a:ext cx="649644" cy="475059"/>
            </a:xfrm>
            <a:prstGeom prst="rect">
              <a:avLst/>
            </a:prstGeom>
            <a:noFill/>
            <a:ln w="38100" cmpd="sng">
              <a:solidFill>
                <a:srgbClr val="FFFF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7" name="Content Placeholder 2"/>
          <p:cNvSpPr txBox="1">
            <a:spLocks/>
          </p:cNvSpPr>
          <p:nvPr/>
        </p:nvSpPr>
        <p:spPr>
          <a:xfrm>
            <a:off x="1442008" y="4305713"/>
            <a:ext cx="9436828" cy="494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2000" dirty="0">
                <a:solidFill>
                  <a:schemeClr val="bg1">
                    <a:lumMod val="50000"/>
                  </a:schemeClr>
                </a:solidFill>
              </a:rPr>
              <a:t>[Weber et al. 2000,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Pandey &amp;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Lazebnik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2011,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Deselaers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et al. 2012, </a:t>
            </a:r>
            <a:r>
              <a:rPr lang="nl-NL" sz="2000" dirty="0">
                <a:solidFill>
                  <a:schemeClr val="bg1">
                    <a:lumMod val="50000"/>
                  </a:schemeClr>
                </a:solidFill>
              </a:rPr>
              <a:t>Song et al. 2014, …]</a:t>
            </a:r>
          </a:p>
        </p:txBody>
      </p:sp>
      <p:pic>
        <p:nvPicPr>
          <p:cNvPr id="38" name="Picture 37" descr="009710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057" y="3072384"/>
            <a:ext cx="1033321" cy="831132"/>
          </a:xfrm>
          <a:prstGeom prst="rect">
            <a:avLst/>
          </a:prstGeom>
        </p:spPr>
      </p:pic>
      <p:pic>
        <p:nvPicPr>
          <p:cNvPr id="39" name="Picture 38" descr="000032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406" y="2986025"/>
            <a:ext cx="1484752" cy="964183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3655622" y="3554427"/>
            <a:ext cx="828092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no car</a:t>
            </a:r>
          </a:p>
        </p:txBody>
      </p:sp>
    </p:spTree>
    <p:extLst>
      <p:ext uri="{BB962C8B-B14F-4D97-AF65-F5344CB8AC3E}">
        <p14:creationId xmlns:p14="http://schemas.microsoft.com/office/powerpoint/2010/main" val="32211946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4766" y="3880"/>
            <a:ext cx="1219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400" kern="0" dirty="0">
                <a:latin typeface="+mj-lt"/>
                <a:ea typeface="+mj-ea"/>
                <a:cs typeface="Arial" pitchFamily="34" charset="0"/>
              </a:rPr>
              <a:t>Prior attempts to improve weak object localization</a:t>
            </a:r>
          </a:p>
        </p:txBody>
      </p:sp>
    </p:spTree>
    <p:extLst>
      <p:ext uri="{BB962C8B-B14F-4D97-AF65-F5344CB8AC3E}">
        <p14:creationId xmlns:p14="http://schemas.microsoft.com/office/powerpoint/2010/main" val="5096691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516" y="1749642"/>
            <a:ext cx="3280410" cy="1920240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4766" y="3880"/>
            <a:ext cx="1219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400" kern="0" dirty="0">
                <a:latin typeface="+mj-lt"/>
                <a:ea typeface="+mj-ea"/>
                <a:cs typeface="Arial" pitchFamily="34" charset="0"/>
              </a:rPr>
              <a:t>Prior attempts to improve weak object localization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351501" y="3660139"/>
            <a:ext cx="2523887" cy="3447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NL" sz="1800" dirty="0">
                <a:solidFill>
                  <a:schemeClr val="bg1">
                    <a:lumMod val="50000"/>
                  </a:schemeClr>
                </a:solidFill>
              </a:rPr>
              <a:t>[Song et al. NIPS 2014]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312490" y="1257261"/>
            <a:ext cx="5046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Select multiple discriminative regions</a:t>
            </a:r>
          </a:p>
        </p:txBody>
      </p:sp>
    </p:spTree>
    <p:extLst>
      <p:ext uri="{BB962C8B-B14F-4D97-AF65-F5344CB8AC3E}">
        <p14:creationId xmlns:p14="http://schemas.microsoft.com/office/powerpoint/2010/main" val="10973102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516" y="1749642"/>
            <a:ext cx="3280410" cy="1920240"/>
          </a:xfrm>
          <a:prstGeom prst="rect">
            <a:avLst/>
          </a:prstGeom>
        </p:spPr>
      </p:pic>
      <p:pic>
        <p:nvPicPr>
          <p:cNvPr id="1030" name="Picture 6" descr="teaser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4437" y="1753258"/>
            <a:ext cx="3280410" cy="19202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4766" y="3880"/>
            <a:ext cx="1219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400" kern="0" dirty="0">
                <a:latin typeface="+mj-lt"/>
                <a:ea typeface="+mj-ea"/>
                <a:cs typeface="Arial" pitchFamily="34" charset="0"/>
              </a:rPr>
              <a:t>Prior attempts to improve weak object localization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7856323" y="3660138"/>
            <a:ext cx="2418337" cy="4098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NL" sz="1800" dirty="0">
                <a:solidFill>
                  <a:schemeClr val="bg1">
                    <a:lumMod val="50000"/>
                  </a:schemeClr>
                </a:solidFill>
              </a:rPr>
              <a:t>[</a:t>
            </a:r>
            <a:r>
              <a:rPr lang="nl-NL" sz="1800" dirty="0" err="1">
                <a:solidFill>
                  <a:schemeClr val="bg1">
                    <a:lumMod val="50000"/>
                  </a:schemeClr>
                </a:solidFill>
              </a:rPr>
              <a:t>Singh</a:t>
            </a:r>
            <a:r>
              <a:rPr lang="nl-NL" sz="1800" dirty="0">
                <a:solidFill>
                  <a:schemeClr val="bg1">
                    <a:lumMod val="50000"/>
                  </a:schemeClr>
                </a:solidFill>
              </a:rPr>
              <a:t> et al. CVPR 2016]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351501" y="3660139"/>
            <a:ext cx="2523887" cy="3447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NL" sz="1800" dirty="0">
                <a:solidFill>
                  <a:schemeClr val="bg1">
                    <a:lumMod val="50000"/>
                  </a:schemeClr>
                </a:solidFill>
              </a:rPr>
              <a:t>[Song et al. NIPS 2014]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312490" y="1257261"/>
            <a:ext cx="5046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Select multiple discriminative regions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5605952" y="1257261"/>
            <a:ext cx="66361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Transfer tracked objects from videos to images</a:t>
            </a:r>
          </a:p>
        </p:txBody>
      </p:sp>
    </p:spTree>
    <p:extLst>
      <p:ext uri="{BB962C8B-B14F-4D97-AF65-F5344CB8AC3E}">
        <p14:creationId xmlns:p14="http://schemas.microsoft.com/office/powerpoint/2010/main" val="29334634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516" y="1749642"/>
            <a:ext cx="3280410" cy="1920240"/>
          </a:xfrm>
          <a:prstGeom prst="rect">
            <a:avLst/>
          </a:prstGeom>
        </p:spPr>
      </p:pic>
      <p:pic>
        <p:nvPicPr>
          <p:cNvPr id="1028" name="Picture 4" descr="http://cnnlocalization.csail.mit.edu/framewor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0467" y="4522985"/>
            <a:ext cx="4090307" cy="19202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easer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4437" y="1753258"/>
            <a:ext cx="3280410" cy="19202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4766" y="3880"/>
            <a:ext cx="1219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400" kern="0" dirty="0">
                <a:latin typeface="+mj-lt"/>
                <a:ea typeface="+mj-ea"/>
                <a:cs typeface="Arial" pitchFamily="34" charset="0"/>
              </a:rPr>
              <a:t>Prior attempts to improve weak object localization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868659" y="6427814"/>
            <a:ext cx="2507604" cy="2470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NL" sz="1800" dirty="0">
                <a:solidFill>
                  <a:schemeClr val="bg1">
                    <a:lumMod val="50000"/>
                  </a:schemeClr>
                </a:solidFill>
              </a:rPr>
              <a:t>[Zhou et al. CVPR  2016]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7856323" y="3660138"/>
            <a:ext cx="2418337" cy="4098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NL" sz="1800" dirty="0">
                <a:solidFill>
                  <a:schemeClr val="bg1">
                    <a:lumMod val="50000"/>
                  </a:schemeClr>
                </a:solidFill>
              </a:rPr>
              <a:t>[</a:t>
            </a:r>
            <a:r>
              <a:rPr lang="nl-NL" sz="1800" dirty="0" err="1">
                <a:solidFill>
                  <a:schemeClr val="bg1">
                    <a:lumMod val="50000"/>
                  </a:schemeClr>
                </a:solidFill>
              </a:rPr>
              <a:t>Singh</a:t>
            </a:r>
            <a:r>
              <a:rPr lang="nl-NL" sz="1800" dirty="0">
                <a:solidFill>
                  <a:schemeClr val="bg1">
                    <a:lumMod val="50000"/>
                  </a:schemeClr>
                </a:solidFill>
              </a:rPr>
              <a:t> et al. CVPR 2016]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351501" y="3660139"/>
            <a:ext cx="2523887" cy="3447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NL" sz="1800" dirty="0">
                <a:solidFill>
                  <a:schemeClr val="bg1">
                    <a:lumMod val="50000"/>
                  </a:schemeClr>
                </a:solidFill>
              </a:rPr>
              <a:t>[Song et al. NIPS 2014]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312490" y="1257261"/>
            <a:ext cx="5046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Select multiple discriminative regions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5605952" y="1257261"/>
            <a:ext cx="66361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Transfer tracked objects from videos to images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375399" y="4159841"/>
            <a:ext cx="11858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Global average pooling to encourage network to look at all relevant parts</a:t>
            </a:r>
          </a:p>
        </p:txBody>
      </p:sp>
    </p:spTree>
    <p:extLst>
      <p:ext uri="{BB962C8B-B14F-4D97-AF65-F5344CB8AC3E}">
        <p14:creationId xmlns:p14="http://schemas.microsoft.com/office/powerpoint/2010/main" val="8408146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516" y="1749642"/>
            <a:ext cx="3280410" cy="1920240"/>
          </a:xfrm>
          <a:prstGeom prst="rect">
            <a:avLst/>
          </a:prstGeom>
        </p:spPr>
      </p:pic>
      <p:pic>
        <p:nvPicPr>
          <p:cNvPr id="1028" name="Picture 4" descr="http://cnnlocalization.csail.mit.edu/framewor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0467" y="4522985"/>
            <a:ext cx="4090307" cy="19202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easer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4437" y="1753258"/>
            <a:ext cx="3280410" cy="19202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4766" y="3880"/>
            <a:ext cx="1219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400" kern="0" dirty="0">
                <a:latin typeface="+mj-lt"/>
                <a:ea typeface="+mj-ea"/>
                <a:cs typeface="Arial" pitchFamily="34" charset="0"/>
              </a:rPr>
              <a:t>Prior attempts to improve weak object localization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868659" y="6427814"/>
            <a:ext cx="2507604" cy="2470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NL" sz="1800" dirty="0">
                <a:solidFill>
                  <a:schemeClr val="bg1">
                    <a:lumMod val="50000"/>
                  </a:schemeClr>
                </a:solidFill>
              </a:rPr>
              <a:t>[Zhou et al. CVPR  2016]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7856323" y="3660138"/>
            <a:ext cx="2418337" cy="4098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NL" sz="1800" dirty="0">
                <a:solidFill>
                  <a:schemeClr val="bg1">
                    <a:lumMod val="50000"/>
                  </a:schemeClr>
                </a:solidFill>
              </a:rPr>
              <a:t>[</a:t>
            </a:r>
            <a:r>
              <a:rPr lang="nl-NL" sz="1800" dirty="0" err="1">
                <a:solidFill>
                  <a:schemeClr val="bg1">
                    <a:lumMod val="50000"/>
                  </a:schemeClr>
                </a:solidFill>
              </a:rPr>
              <a:t>Singh</a:t>
            </a:r>
            <a:r>
              <a:rPr lang="nl-NL" sz="1800" dirty="0">
                <a:solidFill>
                  <a:schemeClr val="bg1">
                    <a:lumMod val="50000"/>
                  </a:schemeClr>
                </a:solidFill>
              </a:rPr>
              <a:t> et al. CVPR 2016]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351501" y="3660139"/>
            <a:ext cx="2523887" cy="3447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NL" sz="1800" dirty="0">
                <a:solidFill>
                  <a:schemeClr val="bg1">
                    <a:lumMod val="50000"/>
                  </a:schemeClr>
                </a:solidFill>
              </a:rPr>
              <a:t>[Song et al. NIPS 2014]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312490" y="1257261"/>
            <a:ext cx="5046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Select multiple discriminative regions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5605952" y="1257261"/>
            <a:ext cx="66361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Transfer tracked objects from videos to images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375399" y="4159841"/>
            <a:ext cx="11858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Global average pooling to encourage network to look at all relevant parts</a:t>
            </a:r>
          </a:p>
        </p:txBody>
      </p:sp>
      <p:sp>
        <p:nvSpPr>
          <p:cNvPr id="3" name="Rectangle 2"/>
          <p:cNvSpPr/>
          <p:nvPr/>
        </p:nvSpPr>
        <p:spPr>
          <a:xfrm>
            <a:off x="1131736" y="2101528"/>
            <a:ext cx="2999166" cy="120347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Does not guarantee selection of less discriminative patches </a:t>
            </a:r>
          </a:p>
        </p:txBody>
      </p:sp>
    </p:spTree>
    <p:extLst>
      <p:ext uri="{BB962C8B-B14F-4D97-AF65-F5344CB8AC3E}">
        <p14:creationId xmlns:p14="http://schemas.microsoft.com/office/powerpoint/2010/main" val="31549533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516" y="1749642"/>
            <a:ext cx="3280410" cy="1920240"/>
          </a:xfrm>
          <a:prstGeom prst="rect">
            <a:avLst/>
          </a:prstGeom>
        </p:spPr>
      </p:pic>
      <p:pic>
        <p:nvPicPr>
          <p:cNvPr id="1028" name="Picture 4" descr="http://cnnlocalization.csail.mit.edu/framewor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0467" y="4522985"/>
            <a:ext cx="4090307" cy="19202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easer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4437" y="1753258"/>
            <a:ext cx="3280410" cy="19202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4766" y="3880"/>
            <a:ext cx="1219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400" kern="0" dirty="0">
                <a:latin typeface="+mj-lt"/>
                <a:ea typeface="+mj-ea"/>
                <a:cs typeface="Arial" pitchFamily="34" charset="0"/>
              </a:rPr>
              <a:t>Prior attempts to improve weak object localization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868659" y="6427814"/>
            <a:ext cx="2507604" cy="2470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NL" sz="1800" dirty="0">
                <a:solidFill>
                  <a:schemeClr val="bg1">
                    <a:lumMod val="50000"/>
                  </a:schemeClr>
                </a:solidFill>
              </a:rPr>
              <a:t>[Zhou et al. CVPR  2016]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7856323" y="3660138"/>
            <a:ext cx="2418337" cy="4098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NL" sz="1800" dirty="0">
                <a:solidFill>
                  <a:schemeClr val="bg1">
                    <a:lumMod val="50000"/>
                  </a:schemeClr>
                </a:solidFill>
              </a:rPr>
              <a:t>[</a:t>
            </a:r>
            <a:r>
              <a:rPr lang="nl-NL" sz="1800" dirty="0" err="1">
                <a:solidFill>
                  <a:schemeClr val="bg1">
                    <a:lumMod val="50000"/>
                  </a:schemeClr>
                </a:solidFill>
              </a:rPr>
              <a:t>Singh</a:t>
            </a:r>
            <a:r>
              <a:rPr lang="nl-NL" sz="1800" dirty="0">
                <a:solidFill>
                  <a:schemeClr val="bg1">
                    <a:lumMod val="50000"/>
                  </a:schemeClr>
                </a:solidFill>
              </a:rPr>
              <a:t> et al. CVPR 2016]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351501" y="3660139"/>
            <a:ext cx="2523887" cy="3447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NL" sz="1800" dirty="0">
                <a:solidFill>
                  <a:schemeClr val="bg1">
                    <a:lumMod val="50000"/>
                  </a:schemeClr>
                </a:solidFill>
              </a:rPr>
              <a:t>[Song et al. NIPS 2014]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312490" y="1257261"/>
            <a:ext cx="5046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Select multiple discriminative regions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5605952" y="1257261"/>
            <a:ext cx="66361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Transfer tracked objects from videos to images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375399" y="4159841"/>
            <a:ext cx="11858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Global average pooling to encourage network to look at all relevant parts</a:t>
            </a:r>
          </a:p>
        </p:txBody>
      </p:sp>
      <p:sp>
        <p:nvSpPr>
          <p:cNvPr id="3" name="Rectangle 2"/>
          <p:cNvSpPr/>
          <p:nvPr/>
        </p:nvSpPr>
        <p:spPr>
          <a:xfrm>
            <a:off x="1131736" y="2101528"/>
            <a:ext cx="2999166" cy="120347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Does not guarantee selection of less discriminative patches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598144" y="2101528"/>
            <a:ext cx="2999166" cy="120347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Requires additional labeled videos </a:t>
            </a:r>
          </a:p>
        </p:txBody>
      </p:sp>
    </p:spTree>
    <p:extLst>
      <p:ext uri="{BB962C8B-B14F-4D97-AF65-F5344CB8AC3E}">
        <p14:creationId xmlns:p14="http://schemas.microsoft.com/office/powerpoint/2010/main" val="9670781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516" y="1749642"/>
            <a:ext cx="3280410" cy="1920240"/>
          </a:xfrm>
          <a:prstGeom prst="rect">
            <a:avLst/>
          </a:prstGeom>
        </p:spPr>
      </p:pic>
      <p:pic>
        <p:nvPicPr>
          <p:cNvPr id="1028" name="Picture 4" descr="http://cnnlocalization.csail.mit.edu/framewor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0467" y="4522985"/>
            <a:ext cx="4090307" cy="19202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easer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4437" y="1753258"/>
            <a:ext cx="3280410" cy="19202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4766" y="3880"/>
            <a:ext cx="1219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400" kern="0" dirty="0">
                <a:latin typeface="+mj-lt"/>
                <a:ea typeface="+mj-ea"/>
                <a:cs typeface="Arial" pitchFamily="34" charset="0"/>
              </a:rPr>
              <a:t>Prior attempts to improve weak object localization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868659" y="6427814"/>
            <a:ext cx="2507604" cy="2470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NL" sz="1800" dirty="0">
                <a:solidFill>
                  <a:schemeClr val="bg1">
                    <a:lumMod val="50000"/>
                  </a:schemeClr>
                </a:solidFill>
              </a:rPr>
              <a:t>[Zhou et al. CVPR  2016]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7856323" y="3660138"/>
            <a:ext cx="2418337" cy="4098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NL" sz="1800" dirty="0">
                <a:solidFill>
                  <a:schemeClr val="bg1">
                    <a:lumMod val="50000"/>
                  </a:schemeClr>
                </a:solidFill>
              </a:rPr>
              <a:t>[</a:t>
            </a:r>
            <a:r>
              <a:rPr lang="nl-NL" sz="1800" dirty="0" err="1">
                <a:solidFill>
                  <a:schemeClr val="bg1">
                    <a:lumMod val="50000"/>
                  </a:schemeClr>
                </a:solidFill>
              </a:rPr>
              <a:t>Singh</a:t>
            </a:r>
            <a:r>
              <a:rPr lang="nl-NL" sz="1800" dirty="0">
                <a:solidFill>
                  <a:schemeClr val="bg1">
                    <a:lumMod val="50000"/>
                  </a:schemeClr>
                </a:solidFill>
              </a:rPr>
              <a:t> et al. CVPR 2016]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351501" y="3660139"/>
            <a:ext cx="2523887" cy="3447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NL" sz="1800" dirty="0">
                <a:solidFill>
                  <a:schemeClr val="bg1">
                    <a:lumMod val="50000"/>
                  </a:schemeClr>
                </a:solidFill>
              </a:rPr>
              <a:t>[Song et al. NIPS 2014]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312490" y="1257261"/>
            <a:ext cx="5046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Select multiple discriminative regions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5605952" y="1257261"/>
            <a:ext cx="66361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Transfer tracked objects from videos to images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375399" y="4159841"/>
            <a:ext cx="11858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Global average pooling to encourage classification network to get all relevant parts</a:t>
            </a:r>
          </a:p>
        </p:txBody>
      </p:sp>
      <p:sp>
        <p:nvSpPr>
          <p:cNvPr id="3" name="Rectangle 2"/>
          <p:cNvSpPr/>
          <p:nvPr/>
        </p:nvSpPr>
        <p:spPr>
          <a:xfrm>
            <a:off x="1131736" y="2101528"/>
            <a:ext cx="2999166" cy="120347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Does not guarantee selection of less discriminative patches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598144" y="2101528"/>
            <a:ext cx="2999166" cy="120347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Requires additional labeled videos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358951" y="5008087"/>
            <a:ext cx="3568752" cy="120347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Localizing a few discriminative parts can be sufficient for classification</a:t>
            </a:r>
          </a:p>
        </p:txBody>
      </p:sp>
    </p:spTree>
    <p:extLst>
      <p:ext uri="{BB962C8B-B14F-4D97-AF65-F5344CB8AC3E}">
        <p14:creationId xmlns:p14="http://schemas.microsoft.com/office/powerpoint/2010/main" val="2938401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47328" y="8620"/>
            <a:ext cx="1219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400" kern="0" dirty="0">
                <a:latin typeface="+mj-lt"/>
                <a:ea typeface="+mj-ea"/>
                <a:cs typeface="Arial" pitchFamily="34" charset="0"/>
              </a:rPr>
              <a:t>Standard supervised object detection</a:t>
            </a:r>
          </a:p>
        </p:txBody>
      </p:sp>
      <p:cxnSp>
        <p:nvCxnSpPr>
          <p:cNvPr id="43" name="Straight Arrow Connector 42"/>
          <p:cNvCxnSpPr/>
          <p:nvPr/>
        </p:nvCxnSpPr>
        <p:spPr bwMode="auto">
          <a:xfrm flipV="1">
            <a:off x="5682645" y="2582319"/>
            <a:ext cx="315941" cy="54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5" name="Straight Arrow Connector 44"/>
          <p:cNvCxnSpPr/>
          <p:nvPr/>
        </p:nvCxnSpPr>
        <p:spPr bwMode="auto">
          <a:xfrm>
            <a:off x="2325942" y="2456468"/>
            <a:ext cx="624879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47" name="Text Box 4"/>
          <p:cNvSpPr txBox="1">
            <a:spLocks noChangeArrowheads="1"/>
          </p:cNvSpPr>
          <p:nvPr/>
        </p:nvSpPr>
        <p:spPr bwMode="auto">
          <a:xfrm>
            <a:off x="1288651" y="3014367"/>
            <a:ext cx="156879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 u="none" dirty="0">
                <a:solidFill>
                  <a:srgbClr val="000000"/>
                </a:solidFill>
                <a:cs typeface="Arial" pitchFamily="34" charset="0"/>
              </a:rPr>
              <a:t>Annotators</a:t>
            </a:r>
          </a:p>
        </p:txBody>
      </p:sp>
      <p:sp>
        <p:nvSpPr>
          <p:cNvPr id="51" name="AutoShape 29"/>
          <p:cNvSpPr>
            <a:spLocks noChangeArrowheads="1"/>
          </p:cNvSpPr>
          <p:nvPr/>
        </p:nvSpPr>
        <p:spPr bwMode="auto">
          <a:xfrm>
            <a:off x="2935542" y="1574207"/>
            <a:ext cx="2737606" cy="2556284"/>
          </a:xfrm>
          <a:prstGeom prst="can">
            <a:avLst>
              <a:gd name="adj" fmla="val 9744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u="none" dirty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52" name="Picture 4" descr="http://img.printfection.com/14/16337/e65Gt.jpg"/>
          <p:cNvPicPr>
            <a:picLocks noChangeAspect="1" noChangeArrowheads="1"/>
          </p:cNvPicPr>
          <p:nvPr/>
        </p:nvPicPr>
        <p:blipFill>
          <a:blip r:embed="rId4" cstate="print"/>
          <a:srcRect b="21603"/>
          <a:stretch>
            <a:fillRect/>
          </a:stretch>
        </p:blipFill>
        <p:spPr bwMode="auto">
          <a:xfrm>
            <a:off x="1525687" y="1934247"/>
            <a:ext cx="1082675" cy="106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53" name="Text Box 33"/>
          <p:cNvSpPr txBox="1">
            <a:spLocks noChangeArrowheads="1"/>
          </p:cNvSpPr>
          <p:nvPr/>
        </p:nvSpPr>
        <p:spPr bwMode="auto">
          <a:xfrm>
            <a:off x="5983542" y="2108703"/>
            <a:ext cx="1295400" cy="86966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 u="none" dirty="0">
                <a:solidFill>
                  <a:srgbClr val="000000"/>
                </a:solidFill>
                <a:cs typeface="Arial" pitchFamily="34" charset="0"/>
              </a:rPr>
              <a:t>Detection models</a:t>
            </a:r>
          </a:p>
        </p:txBody>
      </p:sp>
      <p:pic>
        <p:nvPicPr>
          <p:cNvPr id="3" name="Picture 2" descr="000026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882" y="1989087"/>
            <a:ext cx="1267224" cy="843971"/>
          </a:xfrm>
          <a:prstGeom prst="rect">
            <a:avLst/>
          </a:prstGeom>
        </p:spPr>
      </p:pic>
      <p:pic>
        <p:nvPicPr>
          <p:cNvPr id="6" name="Picture 5" descr="000012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159" y="2063796"/>
            <a:ext cx="1183095" cy="787941"/>
          </a:xfrm>
          <a:prstGeom prst="rect">
            <a:avLst/>
          </a:prstGeom>
        </p:spPr>
      </p:pic>
      <p:sp>
        <p:nvSpPr>
          <p:cNvPr id="96" name="Rectangle 41"/>
          <p:cNvSpPr>
            <a:spLocks noChangeArrowheads="1"/>
          </p:cNvSpPr>
          <p:nvPr/>
        </p:nvSpPr>
        <p:spPr bwMode="auto">
          <a:xfrm>
            <a:off x="3267450" y="2262427"/>
            <a:ext cx="645196" cy="286973"/>
          </a:xfrm>
          <a:prstGeom prst="rect">
            <a:avLst/>
          </a:prstGeom>
          <a:noFill/>
          <a:ln w="38100" algn="ctr">
            <a:solidFill>
              <a:srgbClr val="FFFF00"/>
            </a:solidFill>
            <a:prstDash val="sysDash"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dirty="0"/>
          </a:p>
        </p:txBody>
      </p:sp>
      <p:sp>
        <p:nvSpPr>
          <p:cNvPr id="97" name="Rectangle 41"/>
          <p:cNvSpPr>
            <a:spLocks noChangeArrowheads="1"/>
          </p:cNvSpPr>
          <p:nvPr/>
        </p:nvSpPr>
        <p:spPr bwMode="auto">
          <a:xfrm>
            <a:off x="4792544" y="2265410"/>
            <a:ext cx="483458" cy="433407"/>
          </a:xfrm>
          <a:prstGeom prst="rect">
            <a:avLst/>
          </a:prstGeom>
          <a:noFill/>
          <a:ln w="38100" algn="ctr">
            <a:solidFill>
              <a:srgbClr val="FFFF00"/>
            </a:solidFill>
            <a:prstDash val="sysDash"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dirty="0"/>
          </a:p>
        </p:txBody>
      </p:sp>
      <p:sp>
        <p:nvSpPr>
          <p:cNvPr id="82" name="TextBox 81"/>
          <p:cNvSpPr txBox="1"/>
          <p:nvPr/>
        </p:nvSpPr>
        <p:spPr>
          <a:xfrm>
            <a:off x="3799638" y="2474307"/>
            <a:ext cx="108012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car</a:t>
            </a:r>
          </a:p>
        </p:txBody>
      </p:sp>
      <p:sp>
        <p:nvSpPr>
          <p:cNvPr id="101" name="Content Placeholder 2"/>
          <p:cNvSpPr txBox="1">
            <a:spLocks/>
          </p:cNvSpPr>
          <p:nvPr/>
        </p:nvSpPr>
        <p:spPr>
          <a:xfrm>
            <a:off x="1442008" y="4305713"/>
            <a:ext cx="9436828" cy="494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2000" dirty="0">
                <a:solidFill>
                  <a:schemeClr val="bg1">
                    <a:lumMod val="50000"/>
                  </a:schemeClr>
                </a:solidFill>
              </a:rPr>
              <a:t>[</a:t>
            </a:r>
            <a:r>
              <a:rPr lang="nl-NL" sz="2000" dirty="0" err="1">
                <a:solidFill>
                  <a:schemeClr val="bg1">
                    <a:lumMod val="50000"/>
                  </a:schemeClr>
                </a:solidFill>
              </a:rPr>
              <a:t>Felzenszwalb</a:t>
            </a:r>
            <a:r>
              <a:rPr lang="nl-NL" sz="2000" dirty="0">
                <a:solidFill>
                  <a:schemeClr val="bg1">
                    <a:lumMod val="50000"/>
                  </a:schemeClr>
                </a:solidFill>
              </a:rPr>
              <a:t> et al. PAMI 2010, </a:t>
            </a:r>
            <a:r>
              <a:rPr lang="nl-NL" sz="2000" dirty="0" err="1">
                <a:solidFill>
                  <a:schemeClr val="bg1">
                    <a:lumMod val="50000"/>
                  </a:schemeClr>
                </a:solidFill>
              </a:rPr>
              <a:t>Girshick</a:t>
            </a:r>
            <a:r>
              <a:rPr lang="nl-NL" sz="2000" dirty="0">
                <a:solidFill>
                  <a:schemeClr val="bg1">
                    <a:lumMod val="50000"/>
                  </a:schemeClr>
                </a:solidFill>
              </a:rPr>
              <a:t> et al. CVPR 2014, </a:t>
            </a:r>
            <a:r>
              <a:rPr lang="nl-NL" sz="2000" dirty="0" err="1">
                <a:solidFill>
                  <a:schemeClr val="bg1">
                    <a:lumMod val="50000"/>
                  </a:schemeClr>
                </a:solidFill>
              </a:rPr>
              <a:t>Girshick</a:t>
            </a:r>
            <a:r>
              <a:rPr lang="nl-NL" sz="2000" dirty="0">
                <a:solidFill>
                  <a:schemeClr val="bg1">
                    <a:lumMod val="50000"/>
                  </a:schemeClr>
                </a:solidFill>
              </a:rPr>
              <a:t> ICCV 2015, …]</a:t>
            </a:r>
          </a:p>
        </p:txBody>
      </p:sp>
      <p:pic>
        <p:nvPicPr>
          <p:cNvPr id="102" name="Picture 101" descr="009710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057" y="3072384"/>
            <a:ext cx="1033321" cy="831132"/>
          </a:xfrm>
          <a:prstGeom prst="rect">
            <a:avLst/>
          </a:prstGeom>
        </p:spPr>
      </p:pic>
      <p:pic>
        <p:nvPicPr>
          <p:cNvPr id="103" name="Picture 102" descr="000032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406" y="2986025"/>
            <a:ext cx="1484752" cy="964183"/>
          </a:xfrm>
          <a:prstGeom prst="rect">
            <a:avLst/>
          </a:prstGeom>
        </p:spPr>
      </p:pic>
      <p:sp>
        <p:nvSpPr>
          <p:cNvPr id="104" name="TextBox 103"/>
          <p:cNvSpPr txBox="1"/>
          <p:nvPr/>
        </p:nvSpPr>
        <p:spPr>
          <a:xfrm>
            <a:off x="3655622" y="3554427"/>
            <a:ext cx="828092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no car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313816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496" y="1901128"/>
            <a:ext cx="2130552" cy="2133600"/>
          </a:xfrm>
          <a:prstGeom prst="rect">
            <a:avLst/>
          </a:prstGeom>
          <a:ln w="127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840620" y="8866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Intuition of our idea: Hide and Seek (</a:t>
            </a:r>
            <a:r>
              <a:rPr lang="en-US" dirty="0" err="1"/>
              <a:t>HaS</a:t>
            </a:r>
            <a:r>
              <a:rPr lang="en-US" dirty="0"/>
              <a:t>)</a:t>
            </a: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4537063" y="6351824"/>
            <a:ext cx="2995765" cy="1832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NL" sz="2400" dirty="0">
                <a:solidFill>
                  <a:schemeClr val="bg1">
                    <a:lumMod val="50000"/>
                  </a:schemeClr>
                </a:solidFill>
              </a:rPr>
              <a:t>[In </a:t>
            </a:r>
            <a:r>
              <a:rPr lang="nl-NL" sz="2400" dirty="0" err="1">
                <a:solidFill>
                  <a:schemeClr val="bg1">
                    <a:lumMod val="50000"/>
                  </a:schemeClr>
                </a:solidFill>
              </a:rPr>
              <a:t>submission</a:t>
            </a:r>
            <a:r>
              <a:rPr lang="nl-NL" sz="2400" dirty="0">
                <a:solidFill>
                  <a:schemeClr val="bg1">
                    <a:lumMod val="50000"/>
                  </a:schemeClr>
                </a:solidFill>
              </a:rPr>
              <a:t>]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78643" y="2605633"/>
            <a:ext cx="17227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Training image</a:t>
            </a:r>
          </a:p>
          <a:p>
            <a:pPr algn="ctr"/>
            <a:r>
              <a:rPr lang="en-US" sz="2000" dirty="0"/>
              <a:t>‘dog’</a:t>
            </a:r>
          </a:p>
        </p:txBody>
      </p:sp>
    </p:spTree>
    <p:extLst>
      <p:ext uri="{BB962C8B-B14F-4D97-AF65-F5344CB8AC3E}">
        <p14:creationId xmlns:p14="http://schemas.microsoft.com/office/powerpoint/2010/main" val="34259318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496" y="1901128"/>
            <a:ext cx="2130552" cy="2133600"/>
          </a:xfrm>
          <a:prstGeom prst="rect">
            <a:avLst/>
          </a:prstGeom>
          <a:ln w="127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840620" y="8866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Intuition of our idea: Hide and Seek (</a:t>
            </a:r>
            <a:r>
              <a:rPr lang="en-US" dirty="0" err="1"/>
              <a:t>HaS</a:t>
            </a:r>
            <a:r>
              <a:rPr lang="en-US" dirty="0"/>
              <a:t>)</a:t>
            </a:r>
          </a:p>
        </p:txBody>
      </p:sp>
      <p:sp>
        <p:nvSpPr>
          <p:cNvPr id="5" name="Arrow: Down 10"/>
          <p:cNvSpPr/>
          <p:nvPr/>
        </p:nvSpPr>
        <p:spPr>
          <a:xfrm rot="16200000">
            <a:off x="4766462" y="2570766"/>
            <a:ext cx="332510" cy="7943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5373206" y="2030205"/>
            <a:ext cx="1422162" cy="1875442"/>
            <a:chOff x="20190611" y="10127345"/>
            <a:chExt cx="2572842" cy="3159191"/>
          </a:xfrm>
        </p:grpSpPr>
        <p:sp>
          <p:nvSpPr>
            <p:cNvPr id="15" name="Cube 14"/>
            <p:cNvSpPr/>
            <p:nvPr/>
          </p:nvSpPr>
          <p:spPr>
            <a:xfrm>
              <a:off x="20190611" y="10127345"/>
              <a:ext cx="1311989" cy="3159191"/>
            </a:xfrm>
            <a:prstGeom prst="cube">
              <a:avLst>
                <a:gd name="adj" fmla="val 80241"/>
              </a:avLst>
            </a:prstGeom>
            <a:solidFill>
              <a:schemeClr val="bg1">
                <a:alpha val="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63"/>
            </a:p>
          </p:txBody>
        </p:sp>
        <p:sp>
          <p:nvSpPr>
            <p:cNvPr id="16" name="Cube 15"/>
            <p:cNvSpPr/>
            <p:nvPr/>
          </p:nvSpPr>
          <p:spPr>
            <a:xfrm>
              <a:off x="20935551" y="10623552"/>
              <a:ext cx="1236259" cy="2060168"/>
            </a:xfrm>
            <a:prstGeom prst="cube">
              <a:avLst>
                <a:gd name="adj" fmla="val 59069"/>
              </a:avLst>
            </a:prstGeom>
            <a:solidFill>
              <a:schemeClr val="bg1">
                <a:alpha val="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63"/>
            </a:p>
          </p:txBody>
        </p:sp>
        <p:sp>
          <p:nvSpPr>
            <p:cNvPr id="17" name="Cube 16"/>
            <p:cNvSpPr/>
            <p:nvPr/>
          </p:nvSpPr>
          <p:spPr>
            <a:xfrm>
              <a:off x="21861763" y="10871231"/>
              <a:ext cx="901690" cy="1396856"/>
            </a:xfrm>
            <a:prstGeom prst="cube">
              <a:avLst>
                <a:gd name="adj" fmla="val 50243"/>
              </a:avLst>
            </a:prstGeom>
            <a:solidFill>
              <a:schemeClr val="bg1">
                <a:alpha val="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63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821371" y="3902762"/>
            <a:ext cx="45735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Image classification network</a:t>
            </a:r>
          </a:p>
          <a:p>
            <a:pPr algn="ctr"/>
            <a:r>
              <a:rPr lang="en-US" sz="2000" dirty="0"/>
              <a:t>Global Average Pooling [Zhou et al. 2016]</a:t>
            </a: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4537063" y="6351824"/>
            <a:ext cx="2995765" cy="1832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NL" sz="2400" dirty="0">
                <a:solidFill>
                  <a:schemeClr val="bg1">
                    <a:lumMod val="50000"/>
                  </a:schemeClr>
                </a:solidFill>
              </a:rPr>
              <a:t>[In </a:t>
            </a:r>
            <a:r>
              <a:rPr lang="nl-NL" sz="2400" dirty="0" err="1">
                <a:solidFill>
                  <a:schemeClr val="bg1">
                    <a:lumMod val="50000"/>
                  </a:schemeClr>
                </a:solidFill>
              </a:rPr>
              <a:t>submission</a:t>
            </a:r>
            <a:r>
              <a:rPr lang="nl-NL" sz="2400" dirty="0">
                <a:solidFill>
                  <a:schemeClr val="bg1">
                    <a:lumMod val="50000"/>
                  </a:schemeClr>
                </a:solidFill>
              </a:rPr>
              <a:t>]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78643" y="2605633"/>
            <a:ext cx="17227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Training image</a:t>
            </a:r>
          </a:p>
          <a:p>
            <a:pPr algn="ctr"/>
            <a:r>
              <a:rPr lang="en-US" sz="2000" dirty="0"/>
              <a:t>‘dog’</a:t>
            </a:r>
          </a:p>
        </p:txBody>
      </p:sp>
    </p:spTree>
    <p:extLst>
      <p:ext uri="{BB962C8B-B14F-4D97-AF65-F5344CB8AC3E}">
        <p14:creationId xmlns:p14="http://schemas.microsoft.com/office/powerpoint/2010/main" val="41202586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496" y="1901128"/>
            <a:ext cx="2130552" cy="2133600"/>
          </a:xfrm>
          <a:prstGeom prst="rect">
            <a:avLst/>
          </a:prstGeom>
          <a:ln w="127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706" y="1901128"/>
            <a:ext cx="2133600" cy="214298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840620" y="8866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Intuition of our idea: Hide and Seek (</a:t>
            </a:r>
            <a:r>
              <a:rPr lang="en-US" dirty="0" err="1"/>
              <a:t>HaS</a:t>
            </a:r>
            <a:r>
              <a:rPr lang="en-US" dirty="0"/>
              <a:t>)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821371" y="2030205"/>
            <a:ext cx="4573513" cy="2580443"/>
            <a:chOff x="3821371" y="2030205"/>
            <a:chExt cx="4573513" cy="2580443"/>
          </a:xfrm>
        </p:grpSpPr>
        <p:sp>
          <p:nvSpPr>
            <p:cNvPr id="5" name="Arrow: Down 10"/>
            <p:cNvSpPr/>
            <p:nvPr/>
          </p:nvSpPr>
          <p:spPr>
            <a:xfrm rot="16200000">
              <a:off x="4766462" y="2570766"/>
              <a:ext cx="332510" cy="79432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" name="Arrow: Down 21"/>
            <p:cNvSpPr/>
            <p:nvPr/>
          </p:nvSpPr>
          <p:spPr>
            <a:xfrm rot="16200000">
              <a:off x="7124782" y="2570765"/>
              <a:ext cx="332510" cy="79432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5373206" y="2030205"/>
              <a:ext cx="1422162" cy="1875442"/>
              <a:chOff x="20190611" y="10127345"/>
              <a:chExt cx="2572842" cy="3159191"/>
            </a:xfrm>
          </p:grpSpPr>
          <p:sp>
            <p:nvSpPr>
              <p:cNvPr id="15" name="Cube 14"/>
              <p:cNvSpPr/>
              <p:nvPr/>
            </p:nvSpPr>
            <p:spPr>
              <a:xfrm>
                <a:off x="20190611" y="10127345"/>
                <a:ext cx="1311989" cy="3159191"/>
              </a:xfrm>
              <a:prstGeom prst="cube">
                <a:avLst>
                  <a:gd name="adj" fmla="val 80241"/>
                </a:avLst>
              </a:prstGeom>
              <a:solidFill>
                <a:schemeClr val="bg1">
                  <a:alpha val="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463"/>
              </a:p>
            </p:txBody>
          </p:sp>
          <p:sp>
            <p:nvSpPr>
              <p:cNvPr id="16" name="Cube 15"/>
              <p:cNvSpPr/>
              <p:nvPr/>
            </p:nvSpPr>
            <p:spPr>
              <a:xfrm>
                <a:off x="20935551" y="10623552"/>
                <a:ext cx="1236259" cy="2060168"/>
              </a:xfrm>
              <a:prstGeom prst="cube">
                <a:avLst>
                  <a:gd name="adj" fmla="val 59069"/>
                </a:avLst>
              </a:prstGeom>
              <a:solidFill>
                <a:schemeClr val="bg1">
                  <a:alpha val="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463"/>
              </a:p>
            </p:txBody>
          </p:sp>
          <p:sp>
            <p:nvSpPr>
              <p:cNvPr id="17" name="Cube 16"/>
              <p:cNvSpPr/>
              <p:nvPr/>
            </p:nvSpPr>
            <p:spPr>
              <a:xfrm>
                <a:off x="21861763" y="10871231"/>
                <a:ext cx="901690" cy="1396856"/>
              </a:xfrm>
              <a:prstGeom prst="cube">
                <a:avLst>
                  <a:gd name="adj" fmla="val 50243"/>
                </a:avLst>
              </a:prstGeom>
              <a:solidFill>
                <a:schemeClr val="bg1">
                  <a:alpha val="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463"/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3821371" y="3902762"/>
              <a:ext cx="457351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Image classification network</a:t>
              </a:r>
            </a:p>
            <a:p>
              <a:pPr algn="ctr"/>
              <a:r>
                <a:rPr lang="en-US" sz="2000" dirty="0"/>
                <a:t>Global Average Pooling [Zhou et al. 2016]</a:t>
              </a:r>
            </a:p>
          </p:txBody>
        </p:sp>
      </p:grpSp>
      <p:sp>
        <p:nvSpPr>
          <p:cNvPr id="19" name="Content Placeholder 2"/>
          <p:cNvSpPr txBox="1">
            <a:spLocks/>
          </p:cNvSpPr>
          <p:nvPr/>
        </p:nvSpPr>
        <p:spPr>
          <a:xfrm>
            <a:off x="4537063" y="6351824"/>
            <a:ext cx="2995765" cy="1832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NL" sz="2400" dirty="0">
                <a:solidFill>
                  <a:schemeClr val="bg1">
                    <a:lumMod val="50000"/>
                  </a:schemeClr>
                </a:solidFill>
              </a:rPr>
              <a:t>[In </a:t>
            </a:r>
            <a:r>
              <a:rPr lang="nl-NL" sz="2400" dirty="0" err="1">
                <a:solidFill>
                  <a:schemeClr val="bg1">
                    <a:lumMod val="50000"/>
                  </a:schemeClr>
                </a:solidFill>
              </a:rPr>
              <a:t>submission</a:t>
            </a:r>
            <a:r>
              <a:rPr lang="nl-NL" sz="2400" dirty="0">
                <a:solidFill>
                  <a:schemeClr val="bg1">
                    <a:lumMod val="50000"/>
                  </a:schemeClr>
                </a:solidFill>
              </a:rPr>
              <a:t>]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78643" y="2605633"/>
            <a:ext cx="17227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Training image</a:t>
            </a:r>
          </a:p>
          <a:p>
            <a:pPr algn="ctr"/>
            <a:r>
              <a:rPr lang="en-US" sz="2000" dirty="0"/>
              <a:t>‘dog’</a:t>
            </a:r>
          </a:p>
        </p:txBody>
      </p:sp>
    </p:spTree>
    <p:extLst>
      <p:ext uri="{BB962C8B-B14F-4D97-AF65-F5344CB8AC3E}">
        <p14:creationId xmlns:p14="http://schemas.microsoft.com/office/powerpoint/2010/main" val="36047962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496" y="1901128"/>
            <a:ext cx="2130552" cy="2133600"/>
          </a:xfrm>
          <a:prstGeom prst="rect">
            <a:avLst/>
          </a:prstGeom>
          <a:ln w="127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706" y="1901128"/>
            <a:ext cx="2133600" cy="214298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840620" y="8866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Intuition of our idea: Hide and Seek (</a:t>
            </a:r>
            <a:r>
              <a:rPr lang="en-US" dirty="0" err="1"/>
              <a:t>HaS</a:t>
            </a:r>
            <a:r>
              <a:rPr lang="en-US" dirty="0"/>
              <a:t>)</a:t>
            </a:r>
          </a:p>
        </p:txBody>
      </p:sp>
      <p:sp>
        <p:nvSpPr>
          <p:cNvPr id="2" name="TextBox 1"/>
          <p:cNvSpPr txBox="1"/>
          <p:nvPr/>
        </p:nvSpPr>
        <p:spPr>
          <a:xfrm flipH="1">
            <a:off x="1472780" y="4670136"/>
            <a:ext cx="9436464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Network focuses on the most discriminative part (i.e. dog’s face) for image classification </a:t>
            </a:r>
          </a:p>
          <a:p>
            <a:r>
              <a:rPr lang="en-US" sz="3600" dirty="0">
                <a:sym typeface="Wingdings"/>
              </a:rPr>
              <a:t> </a:t>
            </a:r>
            <a:r>
              <a:rPr lang="en-US" sz="3600" b="1" dirty="0"/>
              <a:t>Too Late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821371" y="2030205"/>
            <a:ext cx="4573513" cy="2580443"/>
            <a:chOff x="3821371" y="2030205"/>
            <a:chExt cx="4573513" cy="2580443"/>
          </a:xfrm>
        </p:grpSpPr>
        <p:sp>
          <p:nvSpPr>
            <p:cNvPr id="5" name="Arrow: Down 10"/>
            <p:cNvSpPr/>
            <p:nvPr/>
          </p:nvSpPr>
          <p:spPr>
            <a:xfrm rot="16200000">
              <a:off x="4766462" y="2570766"/>
              <a:ext cx="332510" cy="79432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" name="Arrow: Down 21"/>
            <p:cNvSpPr/>
            <p:nvPr/>
          </p:nvSpPr>
          <p:spPr>
            <a:xfrm rot="16200000">
              <a:off x="7124782" y="2570765"/>
              <a:ext cx="332510" cy="79432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5373206" y="2030205"/>
              <a:ext cx="1422162" cy="1875442"/>
              <a:chOff x="20190611" y="10127345"/>
              <a:chExt cx="2572842" cy="3159191"/>
            </a:xfrm>
          </p:grpSpPr>
          <p:sp>
            <p:nvSpPr>
              <p:cNvPr id="15" name="Cube 14"/>
              <p:cNvSpPr/>
              <p:nvPr/>
            </p:nvSpPr>
            <p:spPr>
              <a:xfrm>
                <a:off x="20190611" y="10127345"/>
                <a:ext cx="1311989" cy="3159191"/>
              </a:xfrm>
              <a:prstGeom prst="cube">
                <a:avLst>
                  <a:gd name="adj" fmla="val 80241"/>
                </a:avLst>
              </a:prstGeom>
              <a:solidFill>
                <a:schemeClr val="bg1">
                  <a:alpha val="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463"/>
              </a:p>
            </p:txBody>
          </p:sp>
          <p:sp>
            <p:nvSpPr>
              <p:cNvPr id="16" name="Cube 15"/>
              <p:cNvSpPr/>
              <p:nvPr/>
            </p:nvSpPr>
            <p:spPr>
              <a:xfrm>
                <a:off x="20935551" y="10623552"/>
                <a:ext cx="1236259" cy="2060168"/>
              </a:xfrm>
              <a:prstGeom prst="cube">
                <a:avLst>
                  <a:gd name="adj" fmla="val 59069"/>
                </a:avLst>
              </a:prstGeom>
              <a:solidFill>
                <a:schemeClr val="bg1">
                  <a:alpha val="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463"/>
              </a:p>
            </p:txBody>
          </p:sp>
          <p:sp>
            <p:nvSpPr>
              <p:cNvPr id="17" name="Cube 16"/>
              <p:cNvSpPr/>
              <p:nvPr/>
            </p:nvSpPr>
            <p:spPr>
              <a:xfrm>
                <a:off x="21861763" y="10871231"/>
                <a:ext cx="901690" cy="1396856"/>
              </a:xfrm>
              <a:prstGeom prst="cube">
                <a:avLst>
                  <a:gd name="adj" fmla="val 50243"/>
                </a:avLst>
              </a:prstGeom>
              <a:solidFill>
                <a:schemeClr val="bg1">
                  <a:alpha val="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463"/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3821371" y="3902762"/>
              <a:ext cx="457351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Image classification network</a:t>
              </a:r>
            </a:p>
            <a:p>
              <a:pPr algn="ctr"/>
              <a:r>
                <a:rPr lang="en-US" sz="2000" dirty="0"/>
                <a:t>Global Average Pooling [Zhou et al. 2016]</a:t>
              </a:r>
            </a:p>
          </p:txBody>
        </p:sp>
      </p:grpSp>
      <p:sp>
        <p:nvSpPr>
          <p:cNvPr id="19" name="Content Placeholder 2"/>
          <p:cNvSpPr txBox="1">
            <a:spLocks/>
          </p:cNvSpPr>
          <p:nvPr/>
        </p:nvSpPr>
        <p:spPr>
          <a:xfrm>
            <a:off x="4537063" y="6351824"/>
            <a:ext cx="2995765" cy="1832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NL" sz="2400" dirty="0">
                <a:solidFill>
                  <a:schemeClr val="bg1">
                    <a:lumMod val="50000"/>
                  </a:schemeClr>
                </a:solidFill>
              </a:rPr>
              <a:t>[In </a:t>
            </a:r>
            <a:r>
              <a:rPr lang="nl-NL" sz="2400" dirty="0" err="1">
                <a:solidFill>
                  <a:schemeClr val="bg1">
                    <a:lumMod val="50000"/>
                  </a:schemeClr>
                </a:solidFill>
              </a:rPr>
              <a:t>submission</a:t>
            </a:r>
            <a:r>
              <a:rPr lang="nl-NL" sz="2400" dirty="0">
                <a:solidFill>
                  <a:schemeClr val="bg1">
                    <a:lumMod val="50000"/>
                  </a:schemeClr>
                </a:solidFill>
              </a:rPr>
              <a:t>]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78643" y="2605633"/>
            <a:ext cx="17227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Training image</a:t>
            </a:r>
          </a:p>
          <a:p>
            <a:pPr algn="ctr"/>
            <a:r>
              <a:rPr lang="en-US" sz="2000" dirty="0"/>
              <a:t>‘dog’</a:t>
            </a:r>
          </a:p>
        </p:txBody>
      </p:sp>
    </p:spTree>
    <p:extLst>
      <p:ext uri="{BB962C8B-B14F-4D97-AF65-F5344CB8AC3E}">
        <p14:creationId xmlns:p14="http://schemas.microsoft.com/office/powerpoint/2010/main" val="1562765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496" y="1901128"/>
            <a:ext cx="2130552" cy="2133600"/>
          </a:xfrm>
          <a:prstGeom prst="rect">
            <a:avLst/>
          </a:prstGeom>
          <a:ln w="127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840620" y="8866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Intuition of our idea: Hide and Seek (</a:t>
            </a:r>
            <a:r>
              <a:rPr lang="en-US" dirty="0" err="1"/>
              <a:t>HaS</a:t>
            </a:r>
            <a:r>
              <a:rPr lang="en-US" dirty="0"/>
              <a:t>)</a:t>
            </a: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4537063" y="6351824"/>
            <a:ext cx="2995765" cy="1832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NL" sz="2400" dirty="0">
                <a:solidFill>
                  <a:schemeClr val="bg1">
                    <a:lumMod val="50000"/>
                  </a:schemeClr>
                </a:solidFill>
              </a:rPr>
              <a:t>[In </a:t>
            </a:r>
            <a:r>
              <a:rPr lang="nl-NL" sz="2400" dirty="0" err="1">
                <a:solidFill>
                  <a:schemeClr val="bg1">
                    <a:lumMod val="50000"/>
                  </a:schemeClr>
                </a:solidFill>
              </a:rPr>
              <a:t>submission</a:t>
            </a:r>
            <a:r>
              <a:rPr lang="nl-NL" sz="2400" dirty="0">
                <a:solidFill>
                  <a:schemeClr val="bg1">
                    <a:lumMod val="50000"/>
                  </a:schemeClr>
                </a:solidFill>
              </a:rPr>
              <a:t>]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78643" y="2605633"/>
            <a:ext cx="17227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Training image</a:t>
            </a:r>
          </a:p>
          <a:p>
            <a:pPr algn="ctr"/>
            <a:r>
              <a:rPr lang="en-US" sz="2000" dirty="0"/>
              <a:t>‘dog’</a:t>
            </a:r>
          </a:p>
        </p:txBody>
      </p:sp>
    </p:spTree>
    <p:extLst>
      <p:ext uri="{BB962C8B-B14F-4D97-AF65-F5344CB8AC3E}">
        <p14:creationId xmlns:p14="http://schemas.microsoft.com/office/powerpoint/2010/main" val="30849036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496" y="1901128"/>
            <a:ext cx="2130552" cy="2133600"/>
          </a:xfrm>
          <a:prstGeom prst="rect">
            <a:avLst/>
          </a:prstGeom>
          <a:ln w="127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840620" y="886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Intuition of our idea: Hide and Seek (</a:t>
            </a:r>
            <a:r>
              <a:rPr lang="en-US" dirty="0" err="1"/>
              <a:t>HaS</a:t>
            </a:r>
            <a:r>
              <a:rPr lang="en-US" dirty="0"/>
              <a:t>)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496" y="1899452"/>
            <a:ext cx="2130552" cy="2133600"/>
          </a:xfrm>
          <a:prstGeom prst="rect">
            <a:avLst/>
          </a:prstGeom>
          <a:ln w="127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6" name="Content Placeholder 2"/>
          <p:cNvSpPr txBox="1">
            <a:spLocks/>
          </p:cNvSpPr>
          <p:nvPr/>
        </p:nvSpPr>
        <p:spPr>
          <a:xfrm>
            <a:off x="4537063" y="6351824"/>
            <a:ext cx="2995765" cy="1832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NL" sz="2400" dirty="0">
                <a:solidFill>
                  <a:schemeClr val="bg1">
                    <a:lumMod val="50000"/>
                  </a:schemeClr>
                </a:solidFill>
              </a:rPr>
              <a:t>[In </a:t>
            </a:r>
            <a:r>
              <a:rPr lang="nl-NL" sz="2400" dirty="0" err="1">
                <a:solidFill>
                  <a:schemeClr val="bg1">
                    <a:lumMod val="50000"/>
                  </a:schemeClr>
                </a:solidFill>
              </a:rPr>
              <a:t>submission</a:t>
            </a:r>
            <a:r>
              <a:rPr lang="nl-NL" sz="2400" dirty="0">
                <a:solidFill>
                  <a:schemeClr val="bg1">
                    <a:lumMod val="50000"/>
                  </a:schemeClr>
                </a:solidFill>
              </a:rPr>
              <a:t>]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78643" y="2605633"/>
            <a:ext cx="17227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Training image</a:t>
            </a:r>
          </a:p>
          <a:p>
            <a:pPr algn="ctr"/>
            <a:r>
              <a:rPr lang="en-US" sz="2000" dirty="0"/>
              <a:t>‘dog’</a:t>
            </a:r>
          </a:p>
        </p:txBody>
      </p:sp>
    </p:spTree>
    <p:extLst>
      <p:ext uri="{BB962C8B-B14F-4D97-AF65-F5344CB8AC3E}">
        <p14:creationId xmlns:p14="http://schemas.microsoft.com/office/powerpoint/2010/main" val="13840561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496" y="1901128"/>
            <a:ext cx="2130552" cy="2133600"/>
          </a:xfrm>
          <a:prstGeom prst="rect">
            <a:avLst/>
          </a:prstGeom>
          <a:ln w="127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840620" y="886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Intuition of our idea: Hide and Seek (</a:t>
            </a:r>
            <a:r>
              <a:rPr lang="en-US" dirty="0" err="1"/>
              <a:t>HaS</a:t>
            </a:r>
            <a:r>
              <a:rPr lang="en-US" dirty="0"/>
              <a:t>)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496" y="1899452"/>
            <a:ext cx="2130552" cy="2133600"/>
          </a:xfrm>
          <a:prstGeom prst="rect">
            <a:avLst/>
          </a:prstGeom>
          <a:ln w="127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8" name="Arrow: Down 10"/>
          <p:cNvSpPr/>
          <p:nvPr/>
        </p:nvSpPr>
        <p:spPr>
          <a:xfrm rot="16200000">
            <a:off x="4766462" y="2570766"/>
            <a:ext cx="332510" cy="7943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>
            <a:off x="5373206" y="2030205"/>
            <a:ext cx="1422162" cy="1875442"/>
            <a:chOff x="20190611" y="10127345"/>
            <a:chExt cx="2572842" cy="3159191"/>
          </a:xfrm>
        </p:grpSpPr>
        <p:sp>
          <p:nvSpPr>
            <p:cNvPr id="32" name="Cube 31"/>
            <p:cNvSpPr/>
            <p:nvPr/>
          </p:nvSpPr>
          <p:spPr>
            <a:xfrm>
              <a:off x="20190611" y="10127345"/>
              <a:ext cx="1311989" cy="3159191"/>
            </a:xfrm>
            <a:prstGeom prst="cube">
              <a:avLst>
                <a:gd name="adj" fmla="val 80241"/>
              </a:avLst>
            </a:prstGeom>
            <a:solidFill>
              <a:schemeClr val="bg1">
                <a:alpha val="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63"/>
            </a:p>
          </p:txBody>
        </p:sp>
        <p:sp>
          <p:nvSpPr>
            <p:cNvPr id="33" name="Cube 32"/>
            <p:cNvSpPr/>
            <p:nvPr/>
          </p:nvSpPr>
          <p:spPr>
            <a:xfrm>
              <a:off x="20935551" y="10623552"/>
              <a:ext cx="1236259" cy="2060168"/>
            </a:xfrm>
            <a:prstGeom prst="cube">
              <a:avLst>
                <a:gd name="adj" fmla="val 59069"/>
              </a:avLst>
            </a:prstGeom>
            <a:solidFill>
              <a:schemeClr val="bg1">
                <a:alpha val="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63"/>
            </a:p>
          </p:txBody>
        </p:sp>
        <p:sp>
          <p:nvSpPr>
            <p:cNvPr id="34" name="Cube 33"/>
            <p:cNvSpPr/>
            <p:nvPr/>
          </p:nvSpPr>
          <p:spPr>
            <a:xfrm>
              <a:off x="21861763" y="10871231"/>
              <a:ext cx="901690" cy="1396856"/>
            </a:xfrm>
            <a:prstGeom prst="cube">
              <a:avLst>
                <a:gd name="adj" fmla="val 50243"/>
              </a:avLst>
            </a:prstGeom>
            <a:solidFill>
              <a:schemeClr val="bg1">
                <a:alpha val="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63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3860253" y="3902762"/>
            <a:ext cx="449574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Image classification network</a:t>
            </a:r>
          </a:p>
          <a:p>
            <a:pPr algn="ctr"/>
            <a:r>
              <a:rPr lang="en-US" sz="2000" dirty="0"/>
              <a:t>Global Average Pooling [Zhou et al. 2016]</a:t>
            </a:r>
          </a:p>
          <a:p>
            <a:pPr algn="ctr"/>
            <a:endParaRPr lang="en-US" sz="2000" dirty="0"/>
          </a:p>
        </p:txBody>
      </p:sp>
      <p:sp>
        <p:nvSpPr>
          <p:cNvPr id="36" name="Content Placeholder 2"/>
          <p:cNvSpPr txBox="1">
            <a:spLocks/>
          </p:cNvSpPr>
          <p:nvPr/>
        </p:nvSpPr>
        <p:spPr>
          <a:xfrm>
            <a:off x="4537063" y="6351824"/>
            <a:ext cx="2995765" cy="1832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NL" sz="2400" dirty="0">
                <a:solidFill>
                  <a:schemeClr val="bg1">
                    <a:lumMod val="50000"/>
                  </a:schemeClr>
                </a:solidFill>
              </a:rPr>
              <a:t>[In </a:t>
            </a:r>
            <a:r>
              <a:rPr lang="nl-NL" sz="2400" dirty="0" err="1">
                <a:solidFill>
                  <a:schemeClr val="bg1">
                    <a:lumMod val="50000"/>
                  </a:schemeClr>
                </a:solidFill>
              </a:rPr>
              <a:t>submission</a:t>
            </a:r>
            <a:r>
              <a:rPr lang="nl-NL" sz="2400" dirty="0">
                <a:solidFill>
                  <a:schemeClr val="bg1">
                    <a:lumMod val="50000"/>
                  </a:schemeClr>
                </a:solidFill>
              </a:rPr>
              <a:t>]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78643" y="2605633"/>
            <a:ext cx="17227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Training image</a:t>
            </a:r>
          </a:p>
          <a:p>
            <a:pPr algn="ctr"/>
            <a:r>
              <a:rPr lang="en-US" sz="2000" dirty="0"/>
              <a:t>‘dog’</a:t>
            </a:r>
          </a:p>
        </p:txBody>
      </p:sp>
    </p:spTree>
    <p:extLst>
      <p:ext uri="{BB962C8B-B14F-4D97-AF65-F5344CB8AC3E}">
        <p14:creationId xmlns:p14="http://schemas.microsoft.com/office/powerpoint/2010/main" val="13274495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496" y="1901128"/>
            <a:ext cx="2130552" cy="2133600"/>
          </a:xfrm>
          <a:prstGeom prst="rect">
            <a:avLst/>
          </a:prstGeom>
          <a:ln w="127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706" y="1899452"/>
            <a:ext cx="2133600" cy="21336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840620" y="886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Intuition of our idea: Hide and Seek (</a:t>
            </a:r>
            <a:r>
              <a:rPr lang="en-US" dirty="0" err="1"/>
              <a:t>HaS</a:t>
            </a:r>
            <a:r>
              <a:rPr lang="en-US" dirty="0"/>
              <a:t>)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496" y="1899452"/>
            <a:ext cx="2130552" cy="2133600"/>
          </a:xfrm>
          <a:prstGeom prst="rect">
            <a:avLst/>
          </a:prstGeom>
          <a:ln w="127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27" name="Group 26"/>
          <p:cNvGrpSpPr/>
          <p:nvPr/>
        </p:nvGrpSpPr>
        <p:grpSpPr>
          <a:xfrm>
            <a:off x="3860253" y="2030205"/>
            <a:ext cx="4495742" cy="2888220"/>
            <a:chOff x="3860253" y="2030205"/>
            <a:chExt cx="4495742" cy="2888220"/>
          </a:xfrm>
        </p:grpSpPr>
        <p:sp>
          <p:nvSpPr>
            <p:cNvPr id="28" name="Arrow: Down 10"/>
            <p:cNvSpPr/>
            <p:nvPr/>
          </p:nvSpPr>
          <p:spPr>
            <a:xfrm rot="16200000">
              <a:off x="4766462" y="2570766"/>
              <a:ext cx="332510" cy="79432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Arrow: Down 21"/>
            <p:cNvSpPr/>
            <p:nvPr/>
          </p:nvSpPr>
          <p:spPr>
            <a:xfrm rot="16200000">
              <a:off x="7124782" y="2570765"/>
              <a:ext cx="332510" cy="79432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5373206" y="2030205"/>
              <a:ext cx="1422162" cy="1875442"/>
              <a:chOff x="20190611" y="10127345"/>
              <a:chExt cx="2572842" cy="3159191"/>
            </a:xfrm>
          </p:grpSpPr>
          <p:sp>
            <p:nvSpPr>
              <p:cNvPr id="32" name="Cube 31"/>
              <p:cNvSpPr/>
              <p:nvPr/>
            </p:nvSpPr>
            <p:spPr>
              <a:xfrm>
                <a:off x="20190611" y="10127345"/>
                <a:ext cx="1311989" cy="3159191"/>
              </a:xfrm>
              <a:prstGeom prst="cube">
                <a:avLst>
                  <a:gd name="adj" fmla="val 80241"/>
                </a:avLst>
              </a:prstGeom>
              <a:solidFill>
                <a:schemeClr val="bg1">
                  <a:alpha val="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463"/>
              </a:p>
            </p:txBody>
          </p:sp>
          <p:sp>
            <p:nvSpPr>
              <p:cNvPr id="33" name="Cube 32"/>
              <p:cNvSpPr/>
              <p:nvPr/>
            </p:nvSpPr>
            <p:spPr>
              <a:xfrm>
                <a:off x="20935551" y="10623552"/>
                <a:ext cx="1236259" cy="2060168"/>
              </a:xfrm>
              <a:prstGeom prst="cube">
                <a:avLst>
                  <a:gd name="adj" fmla="val 59069"/>
                </a:avLst>
              </a:prstGeom>
              <a:solidFill>
                <a:schemeClr val="bg1">
                  <a:alpha val="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463"/>
              </a:p>
            </p:txBody>
          </p:sp>
          <p:sp>
            <p:nvSpPr>
              <p:cNvPr id="34" name="Cube 33"/>
              <p:cNvSpPr/>
              <p:nvPr/>
            </p:nvSpPr>
            <p:spPr>
              <a:xfrm>
                <a:off x="21861763" y="10871231"/>
                <a:ext cx="901690" cy="1396856"/>
              </a:xfrm>
              <a:prstGeom prst="cube">
                <a:avLst>
                  <a:gd name="adj" fmla="val 50243"/>
                </a:avLst>
              </a:prstGeom>
              <a:solidFill>
                <a:schemeClr val="bg1">
                  <a:alpha val="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463"/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3860253" y="3902762"/>
              <a:ext cx="4495742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Image classification network</a:t>
              </a:r>
            </a:p>
            <a:p>
              <a:pPr algn="ctr"/>
              <a:r>
                <a:rPr lang="en-US" sz="2000" dirty="0"/>
                <a:t>Global Average Pooling [Zhou et al. 2016]</a:t>
              </a:r>
            </a:p>
            <a:p>
              <a:pPr algn="ctr"/>
              <a:endParaRPr lang="en-US" sz="2000" dirty="0"/>
            </a:p>
          </p:txBody>
        </p:sp>
      </p:grpSp>
      <p:sp>
        <p:nvSpPr>
          <p:cNvPr id="36" name="Content Placeholder 2"/>
          <p:cNvSpPr txBox="1">
            <a:spLocks/>
          </p:cNvSpPr>
          <p:nvPr/>
        </p:nvSpPr>
        <p:spPr>
          <a:xfrm>
            <a:off x="4537063" y="6351824"/>
            <a:ext cx="2995765" cy="1832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NL" sz="2400" dirty="0">
                <a:solidFill>
                  <a:schemeClr val="bg1">
                    <a:lumMod val="50000"/>
                  </a:schemeClr>
                </a:solidFill>
              </a:rPr>
              <a:t>[In </a:t>
            </a:r>
            <a:r>
              <a:rPr lang="nl-NL" sz="2400" dirty="0" err="1">
                <a:solidFill>
                  <a:schemeClr val="bg1">
                    <a:lumMod val="50000"/>
                  </a:schemeClr>
                </a:solidFill>
              </a:rPr>
              <a:t>submission</a:t>
            </a:r>
            <a:r>
              <a:rPr lang="nl-NL" sz="2400" dirty="0">
                <a:solidFill>
                  <a:schemeClr val="bg1">
                    <a:lumMod val="50000"/>
                  </a:schemeClr>
                </a:solidFill>
              </a:rPr>
              <a:t>]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78643" y="2605633"/>
            <a:ext cx="17227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Training image</a:t>
            </a:r>
          </a:p>
          <a:p>
            <a:pPr algn="ctr"/>
            <a:r>
              <a:rPr lang="en-US" sz="2000" dirty="0"/>
              <a:t>‘dog’</a:t>
            </a:r>
          </a:p>
        </p:txBody>
      </p:sp>
    </p:spTree>
    <p:extLst>
      <p:ext uri="{BB962C8B-B14F-4D97-AF65-F5344CB8AC3E}">
        <p14:creationId xmlns:p14="http://schemas.microsoft.com/office/powerpoint/2010/main" val="35363642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496" y="1901128"/>
            <a:ext cx="2130552" cy="2133600"/>
          </a:xfrm>
          <a:prstGeom prst="rect">
            <a:avLst/>
          </a:prstGeom>
          <a:ln w="127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706" y="1899452"/>
            <a:ext cx="2133600" cy="21336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840620" y="886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Intuition of our idea: Hide and Seek (</a:t>
            </a:r>
            <a:r>
              <a:rPr lang="en-US" dirty="0" err="1"/>
              <a:t>HaS</a:t>
            </a:r>
            <a:r>
              <a:rPr lang="en-US" dirty="0"/>
              <a:t>)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496" y="1899452"/>
            <a:ext cx="2130552" cy="2133600"/>
          </a:xfrm>
          <a:prstGeom prst="rect">
            <a:avLst/>
          </a:prstGeom>
          <a:ln w="127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27" name="Group 26"/>
          <p:cNvGrpSpPr/>
          <p:nvPr/>
        </p:nvGrpSpPr>
        <p:grpSpPr>
          <a:xfrm>
            <a:off x="3860253" y="2030205"/>
            <a:ext cx="4495742" cy="2888220"/>
            <a:chOff x="3860253" y="2030205"/>
            <a:chExt cx="4495742" cy="2888220"/>
          </a:xfrm>
        </p:grpSpPr>
        <p:sp>
          <p:nvSpPr>
            <p:cNvPr id="28" name="Arrow: Down 10"/>
            <p:cNvSpPr/>
            <p:nvPr/>
          </p:nvSpPr>
          <p:spPr>
            <a:xfrm rot="16200000">
              <a:off x="4766462" y="2570766"/>
              <a:ext cx="332510" cy="79432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Arrow: Down 21"/>
            <p:cNvSpPr/>
            <p:nvPr/>
          </p:nvSpPr>
          <p:spPr>
            <a:xfrm rot="16200000">
              <a:off x="7124782" y="2570765"/>
              <a:ext cx="332510" cy="79432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5373206" y="2030205"/>
              <a:ext cx="1422162" cy="1875442"/>
              <a:chOff x="20190611" y="10127345"/>
              <a:chExt cx="2572842" cy="3159191"/>
            </a:xfrm>
          </p:grpSpPr>
          <p:sp>
            <p:nvSpPr>
              <p:cNvPr id="32" name="Cube 31"/>
              <p:cNvSpPr/>
              <p:nvPr/>
            </p:nvSpPr>
            <p:spPr>
              <a:xfrm>
                <a:off x="20190611" y="10127345"/>
                <a:ext cx="1311989" cy="3159191"/>
              </a:xfrm>
              <a:prstGeom prst="cube">
                <a:avLst>
                  <a:gd name="adj" fmla="val 80241"/>
                </a:avLst>
              </a:prstGeom>
              <a:solidFill>
                <a:schemeClr val="bg1">
                  <a:alpha val="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463"/>
              </a:p>
            </p:txBody>
          </p:sp>
          <p:sp>
            <p:nvSpPr>
              <p:cNvPr id="33" name="Cube 32"/>
              <p:cNvSpPr/>
              <p:nvPr/>
            </p:nvSpPr>
            <p:spPr>
              <a:xfrm>
                <a:off x="20935551" y="10623552"/>
                <a:ext cx="1236259" cy="2060168"/>
              </a:xfrm>
              <a:prstGeom prst="cube">
                <a:avLst>
                  <a:gd name="adj" fmla="val 59069"/>
                </a:avLst>
              </a:prstGeom>
              <a:solidFill>
                <a:schemeClr val="bg1">
                  <a:alpha val="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463"/>
              </a:p>
            </p:txBody>
          </p:sp>
          <p:sp>
            <p:nvSpPr>
              <p:cNvPr id="34" name="Cube 33"/>
              <p:cNvSpPr/>
              <p:nvPr/>
            </p:nvSpPr>
            <p:spPr>
              <a:xfrm>
                <a:off x="21861763" y="10871231"/>
                <a:ext cx="901690" cy="1396856"/>
              </a:xfrm>
              <a:prstGeom prst="cube">
                <a:avLst>
                  <a:gd name="adj" fmla="val 50243"/>
                </a:avLst>
              </a:prstGeom>
              <a:solidFill>
                <a:schemeClr val="bg1">
                  <a:alpha val="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463"/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3860253" y="3902762"/>
              <a:ext cx="4495742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Image classification network</a:t>
              </a:r>
            </a:p>
            <a:p>
              <a:pPr algn="ctr"/>
              <a:r>
                <a:rPr lang="en-US" sz="2000" dirty="0"/>
                <a:t>Global Average Pooling [Zhou et al. 2016]</a:t>
              </a:r>
            </a:p>
            <a:p>
              <a:pPr algn="ctr"/>
              <a:endParaRPr lang="en-US" sz="2000" dirty="0"/>
            </a:p>
          </p:txBody>
        </p:sp>
      </p:grpSp>
      <p:sp>
        <p:nvSpPr>
          <p:cNvPr id="35" name="TextBox 34"/>
          <p:cNvSpPr txBox="1"/>
          <p:nvPr/>
        </p:nvSpPr>
        <p:spPr>
          <a:xfrm flipH="1">
            <a:off x="2124054" y="4670136"/>
            <a:ext cx="8784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/>
              <a:t>Hide</a:t>
            </a:r>
            <a:r>
              <a:rPr lang="en-US" sz="3600" dirty="0"/>
              <a:t> patches to force the network to </a:t>
            </a:r>
            <a:r>
              <a:rPr lang="en-US" sz="3600" i="1" dirty="0"/>
              <a:t>seek</a:t>
            </a:r>
            <a:r>
              <a:rPr lang="en-US" sz="3600" dirty="0"/>
              <a:t>  other relevant parts</a:t>
            </a:r>
          </a:p>
        </p:txBody>
      </p:sp>
      <p:sp>
        <p:nvSpPr>
          <p:cNvPr id="36" name="Content Placeholder 2"/>
          <p:cNvSpPr txBox="1">
            <a:spLocks/>
          </p:cNvSpPr>
          <p:nvPr/>
        </p:nvSpPr>
        <p:spPr>
          <a:xfrm>
            <a:off x="4537063" y="6351824"/>
            <a:ext cx="2995765" cy="1832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NL" sz="2400" dirty="0">
                <a:solidFill>
                  <a:schemeClr val="bg1">
                    <a:lumMod val="50000"/>
                  </a:schemeClr>
                </a:solidFill>
              </a:rPr>
              <a:t>[In </a:t>
            </a:r>
            <a:r>
              <a:rPr lang="nl-NL" sz="2400" dirty="0" err="1">
                <a:solidFill>
                  <a:schemeClr val="bg1">
                    <a:lumMod val="50000"/>
                  </a:schemeClr>
                </a:solidFill>
              </a:rPr>
              <a:t>submission</a:t>
            </a:r>
            <a:r>
              <a:rPr lang="nl-NL" sz="2400" dirty="0">
                <a:solidFill>
                  <a:schemeClr val="bg1">
                    <a:lumMod val="50000"/>
                  </a:schemeClr>
                </a:solidFill>
              </a:rPr>
              <a:t>]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78643" y="2605633"/>
            <a:ext cx="17227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Training image</a:t>
            </a:r>
          </a:p>
          <a:p>
            <a:pPr algn="ctr"/>
            <a:r>
              <a:rPr lang="en-US" sz="2000" dirty="0"/>
              <a:t>‘dog’</a:t>
            </a:r>
          </a:p>
        </p:txBody>
      </p:sp>
    </p:spTree>
    <p:extLst>
      <p:ext uri="{BB962C8B-B14F-4D97-AF65-F5344CB8AC3E}">
        <p14:creationId xmlns:p14="http://schemas.microsoft.com/office/powerpoint/2010/main" val="676265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Outline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13538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Hide-and-Seek (</a:t>
            </a:r>
            <a:r>
              <a:rPr lang="en-US" sz="3600" dirty="0" err="1"/>
              <a:t>HaS</a:t>
            </a:r>
            <a:r>
              <a:rPr lang="en-US" sz="3600" dirty="0"/>
              <a:t>) for: </a:t>
            </a:r>
          </a:p>
          <a:p>
            <a:pPr marL="0" indent="0">
              <a:buNone/>
            </a:pPr>
            <a:endParaRPr lang="en-US" sz="3600" dirty="0"/>
          </a:p>
          <a:p>
            <a:r>
              <a:rPr lang="en-US" sz="3600" dirty="0"/>
              <a:t>Weakly-supervised object localization in images</a:t>
            </a:r>
          </a:p>
          <a:p>
            <a:r>
              <a:rPr lang="en-US" sz="3600" dirty="0"/>
              <a:t>Weakly-supervised temporal action localization in videos</a:t>
            </a:r>
          </a:p>
        </p:txBody>
      </p:sp>
    </p:spTree>
    <p:extLst>
      <p:ext uri="{BB962C8B-B14F-4D97-AF65-F5344CB8AC3E}">
        <p14:creationId xmlns:p14="http://schemas.microsoft.com/office/powerpoint/2010/main" val="3976818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47328" y="8620"/>
            <a:ext cx="1219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400" kern="0" dirty="0">
                <a:latin typeface="+mj-lt"/>
                <a:ea typeface="+mj-ea"/>
                <a:cs typeface="Arial" pitchFamily="34" charset="0"/>
              </a:rPr>
              <a:t>Standard supervised object detection</a:t>
            </a:r>
          </a:p>
        </p:txBody>
      </p:sp>
      <p:cxnSp>
        <p:nvCxnSpPr>
          <p:cNvPr id="43" name="Straight Arrow Connector 42"/>
          <p:cNvCxnSpPr/>
          <p:nvPr/>
        </p:nvCxnSpPr>
        <p:spPr bwMode="auto">
          <a:xfrm flipV="1">
            <a:off x="5682645" y="2582319"/>
            <a:ext cx="315941" cy="54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5" name="Straight Arrow Connector 44"/>
          <p:cNvCxnSpPr/>
          <p:nvPr/>
        </p:nvCxnSpPr>
        <p:spPr bwMode="auto">
          <a:xfrm>
            <a:off x="2325942" y="2456468"/>
            <a:ext cx="624879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47" name="Text Box 4"/>
          <p:cNvSpPr txBox="1">
            <a:spLocks noChangeArrowheads="1"/>
          </p:cNvSpPr>
          <p:nvPr/>
        </p:nvSpPr>
        <p:spPr bwMode="auto">
          <a:xfrm>
            <a:off x="1288651" y="3014367"/>
            <a:ext cx="156879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 u="none" dirty="0">
                <a:solidFill>
                  <a:srgbClr val="000000"/>
                </a:solidFill>
                <a:cs typeface="Arial" pitchFamily="34" charset="0"/>
              </a:rPr>
              <a:t>Annotators</a:t>
            </a:r>
          </a:p>
        </p:txBody>
      </p:sp>
      <p:sp>
        <p:nvSpPr>
          <p:cNvPr id="51" name="AutoShape 29"/>
          <p:cNvSpPr>
            <a:spLocks noChangeArrowheads="1"/>
          </p:cNvSpPr>
          <p:nvPr/>
        </p:nvSpPr>
        <p:spPr bwMode="auto">
          <a:xfrm>
            <a:off x="2935542" y="1574207"/>
            <a:ext cx="2737606" cy="2556284"/>
          </a:xfrm>
          <a:prstGeom prst="can">
            <a:avLst>
              <a:gd name="adj" fmla="val 9744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u="none" dirty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52" name="Picture 4" descr="http://img.printfection.com/14/16337/e65Gt.jpg"/>
          <p:cNvPicPr>
            <a:picLocks noChangeAspect="1" noChangeArrowheads="1"/>
          </p:cNvPicPr>
          <p:nvPr/>
        </p:nvPicPr>
        <p:blipFill>
          <a:blip r:embed="rId4" cstate="print"/>
          <a:srcRect b="21603"/>
          <a:stretch>
            <a:fillRect/>
          </a:stretch>
        </p:blipFill>
        <p:spPr bwMode="auto">
          <a:xfrm>
            <a:off x="1525687" y="1934247"/>
            <a:ext cx="1082675" cy="106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53" name="Text Box 33"/>
          <p:cNvSpPr txBox="1">
            <a:spLocks noChangeArrowheads="1"/>
          </p:cNvSpPr>
          <p:nvPr/>
        </p:nvSpPr>
        <p:spPr bwMode="auto">
          <a:xfrm>
            <a:off x="5983542" y="2108703"/>
            <a:ext cx="1295400" cy="86966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 u="none" dirty="0">
                <a:solidFill>
                  <a:srgbClr val="000000"/>
                </a:solidFill>
                <a:cs typeface="Arial" pitchFamily="34" charset="0"/>
              </a:rPr>
              <a:t>Detection models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7290869" y="1833639"/>
            <a:ext cx="3036073" cy="2366700"/>
            <a:chOff x="7290869" y="2347284"/>
            <a:chExt cx="3036073" cy="2366700"/>
          </a:xfrm>
        </p:grpSpPr>
        <p:pic>
          <p:nvPicPr>
            <p:cNvPr id="7" name="Picture 6" descr="000153.jp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9192" y="2478381"/>
              <a:ext cx="1615483" cy="1211612"/>
            </a:xfrm>
            <a:prstGeom prst="rect">
              <a:avLst/>
            </a:prstGeom>
          </p:spPr>
        </p:pic>
        <p:cxnSp>
          <p:nvCxnSpPr>
            <p:cNvPr id="54" name="Straight Arrow Connector 53"/>
            <p:cNvCxnSpPr/>
            <p:nvPr/>
          </p:nvCxnSpPr>
          <p:spPr bwMode="auto">
            <a:xfrm>
              <a:off x="7290869" y="3095964"/>
              <a:ext cx="268848" cy="815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61" name="Rectangle 34"/>
            <p:cNvSpPr>
              <a:spLocks noChangeArrowheads="1"/>
            </p:cNvSpPr>
            <p:nvPr/>
          </p:nvSpPr>
          <p:spPr bwMode="auto">
            <a:xfrm>
              <a:off x="7583741" y="2347284"/>
              <a:ext cx="2743201" cy="2006662"/>
            </a:xfrm>
            <a:prstGeom prst="rect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dirty="0"/>
            </a:p>
          </p:txBody>
        </p:sp>
        <p:sp>
          <p:nvSpPr>
            <p:cNvPr id="66" name="TextBox 37"/>
            <p:cNvSpPr txBox="1">
              <a:spLocks noChangeArrowheads="1"/>
            </p:cNvSpPr>
            <p:nvPr/>
          </p:nvSpPr>
          <p:spPr bwMode="auto">
            <a:xfrm>
              <a:off x="8112550" y="4344657"/>
              <a:ext cx="1642353" cy="369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b="1" u="none" dirty="0">
                  <a:cs typeface="Arial" pitchFamily="34" charset="0"/>
                </a:rPr>
                <a:t>Novel images</a:t>
              </a:r>
            </a:p>
          </p:txBody>
        </p:sp>
      </p:grpSp>
      <p:pic>
        <p:nvPicPr>
          <p:cNvPr id="3" name="Picture 2" descr="000026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882" y="1989087"/>
            <a:ext cx="1267224" cy="843971"/>
          </a:xfrm>
          <a:prstGeom prst="rect">
            <a:avLst/>
          </a:prstGeom>
        </p:spPr>
      </p:pic>
      <p:pic>
        <p:nvPicPr>
          <p:cNvPr id="6" name="Picture 5" descr="000012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159" y="2063796"/>
            <a:ext cx="1183095" cy="787941"/>
          </a:xfrm>
          <a:prstGeom prst="rect">
            <a:avLst/>
          </a:prstGeom>
        </p:spPr>
      </p:pic>
      <p:sp>
        <p:nvSpPr>
          <p:cNvPr id="96" name="Rectangle 41"/>
          <p:cNvSpPr>
            <a:spLocks noChangeArrowheads="1"/>
          </p:cNvSpPr>
          <p:nvPr/>
        </p:nvSpPr>
        <p:spPr bwMode="auto">
          <a:xfrm>
            <a:off x="3267450" y="2262427"/>
            <a:ext cx="645196" cy="286973"/>
          </a:xfrm>
          <a:prstGeom prst="rect">
            <a:avLst/>
          </a:prstGeom>
          <a:noFill/>
          <a:ln w="38100" algn="ctr">
            <a:solidFill>
              <a:srgbClr val="FFFF00"/>
            </a:solidFill>
            <a:prstDash val="sysDash"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dirty="0"/>
          </a:p>
        </p:txBody>
      </p:sp>
      <p:sp>
        <p:nvSpPr>
          <p:cNvPr id="97" name="Rectangle 41"/>
          <p:cNvSpPr>
            <a:spLocks noChangeArrowheads="1"/>
          </p:cNvSpPr>
          <p:nvPr/>
        </p:nvSpPr>
        <p:spPr bwMode="auto">
          <a:xfrm>
            <a:off x="4792544" y="2265410"/>
            <a:ext cx="483458" cy="433407"/>
          </a:xfrm>
          <a:prstGeom prst="rect">
            <a:avLst/>
          </a:prstGeom>
          <a:noFill/>
          <a:ln w="38100" algn="ctr">
            <a:solidFill>
              <a:srgbClr val="FFFF00"/>
            </a:solidFill>
            <a:prstDash val="sysDash"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dirty="0"/>
          </a:p>
        </p:txBody>
      </p:sp>
      <p:sp>
        <p:nvSpPr>
          <p:cNvPr id="82" name="TextBox 81"/>
          <p:cNvSpPr txBox="1"/>
          <p:nvPr/>
        </p:nvSpPr>
        <p:spPr>
          <a:xfrm>
            <a:off x="3799638" y="2474307"/>
            <a:ext cx="108012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car</a:t>
            </a:r>
          </a:p>
        </p:txBody>
      </p:sp>
      <p:sp>
        <p:nvSpPr>
          <p:cNvPr id="101" name="Content Placeholder 2"/>
          <p:cNvSpPr txBox="1">
            <a:spLocks/>
          </p:cNvSpPr>
          <p:nvPr/>
        </p:nvSpPr>
        <p:spPr>
          <a:xfrm>
            <a:off x="1442008" y="4305713"/>
            <a:ext cx="9436828" cy="494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2000" dirty="0">
                <a:solidFill>
                  <a:schemeClr val="bg1">
                    <a:lumMod val="50000"/>
                  </a:schemeClr>
                </a:solidFill>
              </a:rPr>
              <a:t>[</a:t>
            </a:r>
            <a:r>
              <a:rPr lang="nl-NL" sz="2000" dirty="0" err="1">
                <a:solidFill>
                  <a:schemeClr val="bg1">
                    <a:lumMod val="50000"/>
                  </a:schemeClr>
                </a:solidFill>
              </a:rPr>
              <a:t>Felzenszwalb</a:t>
            </a:r>
            <a:r>
              <a:rPr lang="nl-NL" sz="2000" dirty="0">
                <a:solidFill>
                  <a:schemeClr val="bg1">
                    <a:lumMod val="50000"/>
                  </a:schemeClr>
                </a:solidFill>
              </a:rPr>
              <a:t> et al. PAMI 2010, </a:t>
            </a:r>
            <a:r>
              <a:rPr lang="nl-NL" sz="2000" dirty="0" err="1">
                <a:solidFill>
                  <a:schemeClr val="bg1">
                    <a:lumMod val="50000"/>
                  </a:schemeClr>
                </a:solidFill>
              </a:rPr>
              <a:t>Girshick</a:t>
            </a:r>
            <a:r>
              <a:rPr lang="nl-NL" sz="2000" dirty="0">
                <a:solidFill>
                  <a:schemeClr val="bg1">
                    <a:lumMod val="50000"/>
                  </a:schemeClr>
                </a:solidFill>
              </a:rPr>
              <a:t> et al. CVPR 2014, </a:t>
            </a:r>
            <a:r>
              <a:rPr lang="nl-NL" sz="2000" dirty="0" err="1">
                <a:solidFill>
                  <a:schemeClr val="bg1">
                    <a:lumMod val="50000"/>
                  </a:schemeClr>
                </a:solidFill>
              </a:rPr>
              <a:t>Girshick</a:t>
            </a:r>
            <a:r>
              <a:rPr lang="nl-NL" sz="2000" dirty="0">
                <a:solidFill>
                  <a:schemeClr val="bg1">
                    <a:lumMod val="50000"/>
                  </a:schemeClr>
                </a:solidFill>
              </a:rPr>
              <a:t> ICCV 2015, …]</a:t>
            </a:r>
          </a:p>
        </p:txBody>
      </p:sp>
      <p:pic>
        <p:nvPicPr>
          <p:cNvPr id="102" name="Picture 101" descr="009710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057" y="3072384"/>
            <a:ext cx="1033321" cy="831132"/>
          </a:xfrm>
          <a:prstGeom prst="rect">
            <a:avLst/>
          </a:prstGeom>
        </p:spPr>
      </p:pic>
      <p:pic>
        <p:nvPicPr>
          <p:cNvPr id="103" name="Picture 102" descr="000032.jp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406" y="2986025"/>
            <a:ext cx="1484752" cy="964183"/>
          </a:xfrm>
          <a:prstGeom prst="rect">
            <a:avLst/>
          </a:prstGeom>
        </p:spPr>
      </p:pic>
      <p:sp>
        <p:nvSpPr>
          <p:cNvPr id="104" name="TextBox 103"/>
          <p:cNvSpPr txBox="1"/>
          <p:nvPr/>
        </p:nvSpPr>
        <p:spPr>
          <a:xfrm>
            <a:off x="3655622" y="3554427"/>
            <a:ext cx="828092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no car</a:t>
            </a:r>
          </a:p>
        </p:txBody>
      </p:sp>
      <p:pic>
        <p:nvPicPr>
          <p:cNvPr id="15" name="Picture 14" descr="000620.jp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7141" y="2696966"/>
            <a:ext cx="1419385" cy="97653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152388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13538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Hide-and-Seek (</a:t>
            </a:r>
            <a:r>
              <a:rPr lang="en-US" sz="3600" dirty="0" err="1"/>
              <a:t>HaS</a:t>
            </a:r>
            <a:r>
              <a:rPr lang="en-US" sz="3600" dirty="0"/>
              <a:t>) for: </a:t>
            </a:r>
          </a:p>
          <a:p>
            <a:pPr marL="0" indent="0">
              <a:buNone/>
            </a:pPr>
            <a:endParaRPr lang="en-US" sz="3600" dirty="0"/>
          </a:p>
          <a:p>
            <a:r>
              <a:rPr lang="en-US" sz="3600" dirty="0"/>
              <a:t>Weakly-supervised object localization in images</a:t>
            </a:r>
          </a:p>
          <a:p>
            <a:r>
              <a:rPr lang="en-US" sz="3600" dirty="0">
                <a:solidFill>
                  <a:schemeClr val="bg1">
                    <a:lumMod val="50000"/>
                  </a:schemeClr>
                </a:solidFill>
              </a:rPr>
              <a:t>Weakly-supervised temporal action localization in videos</a:t>
            </a:r>
          </a:p>
        </p:txBody>
      </p:sp>
    </p:spTree>
    <p:extLst>
      <p:ext uri="{BB962C8B-B14F-4D97-AF65-F5344CB8AC3E}">
        <p14:creationId xmlns:p14="http://schemas.microsoft.com/office/powerpoint/2010/main" val="14034681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81200" y="284042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6000" dirty="0"/>
              <a:t>Approach</a:t>
            </a:r>
          </a:p>
        </p:txBody>
      </p:sp>
    </p:spTree>
    <p:extLst>
      <p:ext uri="{BB962C8B-B14F-4D97-AF65-F5344CB8AC3E}">
        <p14:creationId xmlns:p14="http://schemas.microsoft.com/office/powerpoint/2010/main" val="20930743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>
            <a:grpSpLocks noChangeAspect="1"/>
          </p:cNvGrpSpPr>
          <p:nvPr/>
        </p:nvGrpSpPr>
        <p:grpSpPr>
          <a:xfrm>
            <a:off x="864026" y="1807090"/>
            <a:ext cx="3040715" cy="3945390"/>
            <a:chOff x="397089" y="2540050"/>
            <a:chExt cx="2133600" cy="2768391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089" y="2540050"/>
              <a:ext cx="2133600" cy="2133600"/>
            </a:xfrm>
            <a:prstGeom prst="rect">
              <a:avLst/>
            </a:prstGeom>
          </p:spPr>
        </p:pic>
        <p:sp>
          <p:nvSpPr>
            <p:cNvPr id="42" name="TextBox 41"/>
            <p:cNvSpPr txBox="1"/>
            <p:nvPr/>
          </p:nvSpPr>
          <p:spPr>
            <a:xfrm>
              <a:off x="620911" y="4725349"/>
              <a:ext cx="1594729" cy="583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Training image with label ‘dog’</a:t>
              </a:r>
            </a:p>
          </p:txBody>
        </p:sp>
      </p:grpSp>
      <p:sp>
        <p:nvSpPr>
          <p:cNvPr id="47" name="TextBox 46"/>
          <p:cNvSpPr txBox="1"/>
          <p:nvPr/>
        </p:nvSpPr>
        <p:spPr>
          <a:xfrm flipH="1">
            <a:off x="-2" y="228779"/>
            <a:ext cx="121920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+mj-lt"/>
              </a:rPr>
              <a:t>Divide the training image into a grid of patch size S x S</a:t>
            </a:r>
          </a:p>
        </p:txBody>
      </p:sp>
    </p:spTree>
    <p:extLst>
      <p:ext uri="{BB962C8B-B14F-4D97-AF65-F5344CB8AC3E}">
        <p14:creationId xmlns:p14="http://schemas.microsoft.com/office/powerpoint/2010/main" val="25276351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26" y="1807090"/>
            <a:ext cx="3040715" cy="3040713"/>
          </a:xfrm>
          <a:prstGeom prst="rect">
            <a:avLst/>
          </a:prstGeom>
        </p:spPr>
      </p:pic>
      <p:cxnSp>
        <p:nvCxnSpPr>
          <p:cNvPr id="38" name="Straight Arrow Connector 37"/>
          <p:cNvCxnSpPr/>
          <p:nvPr/>
        </p:nvCxnSpPr>
        <p:spPr>
          <a:xfrm>
            <a:off x="869419" y="1668016"/>
            <a:ext cx="731107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72215" y="1229806"/>
            <a:ext cx="1318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</a:t>
            </a:r>
          </a:p>
        </p:txBody>
      </p:sp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0214688"/>
              </p:ext>
            </p:extLst>
          </p:nvPr>
        </p:nvGraphicFramePr>
        <p:xfrm>
          <a:off x="881151" y="1806598"/>
          <a:ext cx="3041480" cy="30412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0370">
                  <a:extLst>
                    <a:ext uri="{9D8B030D-6E8A-4147-A177-3AD203B41FA5}">
                      <a16:colId xmlns:a16="http://schemas.microsoft.com/office/drawing/2014/main" val="1798068097"/>
                    </a:ext>
                  </a:extLst>
                </a:gridCol>
                <a:gridCol w="760370">
                  <a:extLst>
                    <a:ext uri="{9D8B030D-6E8A-4147-A177-3AD203B41FA5}">
                      <a16:colId xmlns:a16="http://schemas.microsoft.com/office/drawing/2014/main" val="595112656"/>
                    </a:ext>
                  </a:extLst>
                </a:gridCol>
                <a:gridCol w="760370">
                  <a:extLst>
                    <a:ext uri="{9D8B030D-6E8A-4147-A177-3AD203B41FA5}">
                      <a16:colId xmlns:a16="http://schemas.microsoft.com/office/drawing/2014/main" val="1912294101"/>
                    </a:ext>
                  </a:extLst>
                </a:gridCol>
                <a:gridCol w="760370">
                  <a:extLst>
                    <a:ext uri="{9D8B030D-6E8A-4147-A177-3AD203B41FA5}">
                      <a16:colId xmlns:a16="http://schemas.microsoft.com/office/drawing/2014/main" val="2359028799"/>
                    </a:ext>
                  </a:extLst>
                </a:gridCol>
              </a:tblGrid>
              <a:tr h="760301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20742600"/>
                  </a:ext>
                </a:extLst>
              </a:tr>
              <a:tr h="760301"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32582215"/>
                  </a:ext>
                </a:extLst>
              </a:tr>
              <a:tr h="760301"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7083625"/>
                  </a:ext>
                </a:extLst>
              </a:tr>
              <a:tr h="760301"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8680320"/>
                  </a:ext>
                </a:extLst>
              </a:tr>
            </a:tbl>
          </a:graphicData>
        </a:graphic>
      </p:graphicFrame>
      <p:cxnSp>
        <p:nvCxnSpPr>
          <p:cNvPr id="13" name="Straight Arrow Connector 12"/>
          <p:cNvCxnSpPr/>
          <p:nvPr/>
        </p:nvCxnSpPr>
        <p:spPr>
          <a:xfrm>
            <a:off x="745728" y="1809373"/>
            <a:ext cx="0" cy="74167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-110430" y="1934382"/>
            <a:ext cx="1318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83007" y="4921483"/>
            <a:ext cx="22727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Training image with label ‘dog’</a:t>
            </a:r>
          </a:p>
        </p:txBody>
      </p:sp>
      <p:sp>
        <p:nvSpPr>
          <p:cNvPr id="17" name="TextBox 16"/>
          <p:cNvSpPr txBox="1"/>
          <p:nvPr/>
        </p:nvSpPr>
        <p:spPr>
          <a:xfrm flipH="1">
            <a:off x="-2" y="228779"/>
            <a:ext cx="121920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+mj-lt"/>
              </a:rPr>
              <a:t>Divide the training image into a grid of patch size S x S</a:t>
            </a:r>
          </a:p>
        </p:txBody>
      </p:sp>
    </p:spTree>
    <p:extLst>
      <p:ext uri="{BB962C8B-B14F-4D97-AF65-F5344CB8AC3E}">
        <p14:creationId xmlns:p14="http://schemas.microsoft.com/office/powerpoint/2010/main" val="7332978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414" y="75790"/>
            <a:ext cx="1828800" cy="1784247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6820412" y="75790"/>
          <a:ext cx="1828804" cy="18093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7201">
                  <a:extLst>
                    <a:ext uri="{9D8B030D-6E8A-4147-A177-3AD203B41FA5}">
                      <a16:colId xmlns:a16="http://schemas.microsoft.com/office/drawing/2014/main" val="1798068097"/>
                    </a:ext>
                  </a:extLst>
                </a:gridCol>
                <a:gridCol w="457201">
                  <a:extLst>
                    <a:ext uri="{9D8B030D-6E8A-4147-A177-3AD203B41FA5}">
                      <a16:colId xmlns:a16="http://schemas.microsoft.com/office/drawing/2014/main" val="595112656"/>
                    </a:ext>
                  </a:extLst>
                </a:gridCol>
                <a:gridCol w="457201">
                  <a:extLst>
                    <a:ext uri="{9D8B030D-6E8A-4147-A177-3AD203B41FA5}">
                      <a16:colId xmlns:a16="http://schemas.microsoft.com/office/drawing/2014/main" val="1912294101"/>
                    </a:ext>
                  </a:extLst>
                </a:gridCol>
                <a:gridCol w="457201">
                  <a:extLst>
                    <a:ext uri="{9D8B030D-6E8A-4147-A177-3AD203B41FA5}">
                      <a16:colId xmlns:a16="http://schemas.microsoft.com/office/drawing/2014/main" val="2359028799"/>
                    </a:ext>
                  </a:extLst>
                </a:gridCol>
              </a:tblGrid>
              <a:tr h="452338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20742600"/>
                  </a:ext>
                </a:extLst>
              </a:tr>
              <a:tr h="452338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32582215"/>
                  </a:ext>
                </a:extLst>
              </a:tr>
              <a:tr h="452338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7083625"/>
                  </a:ext>
                </a:extLst>
              </a:tr>
              <a:tr h="452338"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8680320"/>
                  </a:ext>
                </a:extLst>
              </a:tr>
            </a:tbl>
          </a:graphicData>
        </a:graphic>
      </p:graphicFrame>
      <p:cxnSp>
        <p:nvCxnSpPr>
          <p:cNvPr id="10" name="Straight Arrow Connector 9"/>
          <p:cNvCxnSpPr/>
          <p:nvPr/>
        </p:nvCxnSpPr>
        <p:spPr>
          <a:xfrm flipV="1">
            <a:off x="4068025" y="1248032"/>
            <a:ext cx="2390899" cy="172757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278738" y="1811323"/>
            <a:ext cx="925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Epoch 1</a:t>
            </a:r>
          </a:p>
        </p:txBody>
      </p:sp>
      <p:sp>
        <p:nvSpPr>
          <p:cNvPr id="47" name="TextBox 46"/>
          <p:cNvSpPr txBox="1"/>
          <p:nvPr/>
        </p:nvSpPr>
        <p:spPr>
          <a:xfrm flipH="1">
            <a:off x="0" y="228779"/>
            <a:ext cx="92799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+mj-lt"/>
              </a:rPr>
              <a:t>Randomly hide patches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26" y="1807090"/>
            <a:ext cx="3040715" cy="3040713"/>
          </a:xfrm>
          <a:prstGeom prst="rect">
            <a:avLst/>
          </a:prstGeom>
        </p:spPr>
      </p:pic>
      <p:cxnSp>
        <p:nvCxnSpPr>
          <p:cNvPr id="26" name="Straight Arrow Connector 25"/>
          <p:cNvCxnSpPr/>
          <p:nvPr/>
        </p:nvCxnSpPr>
        <p:spPr>
          <a:xfrm>
            <a:off x="869419" y="1668016"/>
            <a:ext cx="731107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72215" y="1229806"/>
            <a:ext cx="1318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</a:t>
            </a:r>
          </a:p>
        </p:txBody>
      </p:sp>
      <p:graphicFrame>
        <p:nvGraphicFramePr>
          <p:cNvPr id="28" name="Table 27"/>
          <p:cNvGraphicFramePr>
            <a:graphicFrameLocks noGrp="1"/>
          </p:cNvGraphicFramePr>
          <p:nvPr>
            <p:extLst/>
          </p:nvPr>
        </p:nvGraphicFramePr>
        <p:xfrm>
          <a:off x="881151" y="1806598"/>
          <a:ext cx="3041480" cy="30412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0370">
                  <a:extLst>
                    <a:ext uri="{9D8B030D-6E8A-4147-A177-3AD203B41FA5}">
                      <a16:colId xmlns:a16="http://schemas.microsoft.com/office/drawing/2014/main" val="1798068097"/>
                    </a:ext>
                  </a:extLst>
                </a:gridCol>
                <a:gridCol w="760370">
                  <a:extLst>
                    <a:ext uri="{9D8B030D-6E8A-4147-A177-3AD203B41FA5}">
                      <a16:colId xmlns:a16="http://schemas.microsoft.com/office/drawing/2014/main" val="595112656"/>
                    </a:ext>
                  </a:extLst>
                </a:gridCol>
                <a:gridCol w="760370">
                  <a:extLst>
                    <a:ext uri="{9D8B030D-6E8A-4147-A177-3AD203B41FA5}">
                      <a16:colId xmlns:a16="http://schemas.microsoft.com/office/drawing/2014/main" val="1912294101"/>
                    </a:ext>
                  </a:extLst>
                </a:gridCol>
                <a:gridCol w="760370">
                  <a:extLst>
                    <a:ext uri="{9D8B030D-6E8A-4147-A177-3AD203B41FA5}">
                      <a16:colId xmlns:a16="http://schemas.microsoft.com/office/drawing/2014/main" val="2359028799"/>
                    </a:ext>
                  </a:extLst>
                </a:gridCol>
              </a:tblGrid>
              <a:tr h="760301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20742600"/>
                  </a:ext>
                </a:extLst>
              </a:tr>
              <a:tr h="760301"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32582215"/>
                  </a:ext>
                </a:extLst>
              </a:tr>
              <a:tr h="760301"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7083625"/>
                  </a:ext>
                </a:extLst>
              </a:tr>
              <a:tr h="760301"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8680320"/>
                  </a:ext>
                </a:extLst>
              </a:tr>
            </a:tbl>
          </a:graphicData>
        </a:graphic>
      </p:graphicFrame>
      <p:cxnSp>
        <p:nvCxnSpPr>
          <p:cNvPr id="29" name="Straight Arrow Connector 28"/>
          <p:cNvCxnSpPr/>
          <p:nvPr/>
        </p:nvCxnSpPr>
        <p:spPr>
          <a:xfrm>
            <a:off x="745728" y="1809373"/>
            <a:ext cx="0" cy="74167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183007" y="4921483"/>
            <a:ext cx="22727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Training image with label ‘dog’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-110430" y="1934382"/>
            <a:ext cx="1318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9091557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414" y="75790"/>
            <a:ext cx="1828800" cy="1784247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414" y="2149090"/>
            <a:ext cx="1828800" cy="182880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6820412" y="75790"/>
          <a:ext cx="1828804" cy="18093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7201">
                  <a:extLst>
                    <a:ext uri="{9D8B030D-6E8A-4147-A177-3AD203B41FA5}">
                      <a16:colId xmlns:a16="http://schemas.microsoft.com/office/drawing/2014/main" val="1798068097"/>
                    </a:ext>
                  </a:extLst>
                </a:gridCol>
                <a:gridCol w="457201">
                  <a:extLst>
                    <a:ext uri="{9D8B030D-6E8A-4147-A177-3AD203B41FA5}">
                      <a16:colId xmlns:a16="http://schemas.microsoft.com/office/drawing/2014/main" val="595112656"/>
                    </a:ext>
                  </a:extLst>
                </a:gridCol>
                <a:gridCol w="457201">
                  <a:extLst>
                    <a:ext uri="{9D8B030D-6E8A-4147-A177-3AD203B41FA5}">
                      <a16:colId xmlns:a16="http://schemas.microsoft.com/office/drawing/2014/main" val="1912294101"/>
                    </a:ext>
                  </a:extLst>
                </a:gridCol>
                <a:gridCol w="457201">
                  <a:extLst>
                    <a:ext uri="{9D8B030D-6E8A-4147-A177-3AD203B41FA5}">
                      <a16:colId xmlns:a16="http://schemas.microsoft.com/office/drawing/2014/main" val="2359028799"/>
                    </a:ext>
                  </a:extLst>
                </a:gridCol>
              </a:tblGrid>
              <a:tr h="452338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20742600"/>
                  </a:ext>
                </a:extLst>
              </a:tr>
              <a:tr h="452338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32582215"/>
                  </a:ext>
                </a:extLst>
              </a:tr>
              <a:tr h="452338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7083625"/>
                  </a:ext>
                </a:extLst>
              </a:tr>
              <a:tr h="452338"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8680320"/>
                  </a:ext>
                </a:extLst>
              </a:tr>
            </a:tbl>
          </a:graphicData>
        </a:graphic>
      </p:graphicFrame>
      <p:cxnSp>
        <p:nvCxnSpPr>
          <p:cNvPr id="10" name="Straight Arrow Connector 9"/>
          <p:cNvCxnSpPr/>
          <p:nvPr/>
        </p:nvCxnSpPr>
        <p:spPr>
          <a:xfrm flipV="1">
            <a:off x="4068025" y="1248032"/>
            <a:ext cx="2390899" cy="172757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068025" y="3267807"/>
            <a:ext cx="2403374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278738" y="3943848"/>
            <a:ext cx="925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Epoch 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278738" y="1811323"/>
            <a:ext cx="925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Epoch 1</a:t>
            </a:r>
          </a:p>
        </p:txBody>
      </p:sp>
      <p:graphicFrame>
        <p:nvGraphicFramePr>
          <p:cNvPr id="53" name="Table 52"/>
          <p:cNvGraphicFramePr>
            <a:graphicFrameLocks noGrp="1"/>
          </p:cNvGraphicFramePr>
          <p:nvPr>
            <p:extLst/>
          </p:nvPr>
        </p:nvGraphicFramePr>
        <p:xfrm>
          <a:off x="6824528" y="2168207"/>
          <a:ext cx="1828804" cy="18093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7201">
                  <a:extLst>
                    <a:ext uri="{9D8B030D-6E8A-4147-A177-3AD203B41FA5}">
                      <a16:colId xmlns:a16="http://schemas.microsoft.com/office/drawing/2014/main" val="1798068097"/>
                    </a:ext>
                  </a:extLst>
                </a:gridCol>
                <a:gridCol w="457201">
                  <a:extLst>
                    <a:ext uri="{9D8B030D-6E8A-4147-A177-3AD203B41FA5}">
                      <a16:colId xmlns:a16="http://schemas.microsoft.com/office/drawing/2014/main" val="595112656"/>
                    </a:ext>
                  </a:extLst>
                </a:gridCol>
                <a:gridCol w="457201">
                  <a:extLst>
                    <a:ext uri="{9D8B030D-6E8A-4147-A177-3AD203B41FA5}">
                      <a16:colId xmlns:a16="http://schemas.microsoft.com/office/drawing/2014/main" val="1912294101"/>
                    </a:ext>
                  </a:extLst>
                </a:gridCol>
                <a:gridCol w="457201">
                  <a:extLst>
                    <a:ext uri="{9D8B030D-6E8A-4147-A177-3AD203B41FA5}">
                      <a16:colId xmlns:a16="http://schemas.microsoft.com/office/drawing/2014/main" val="2359028799"/>
                    </a:ext>
                  </a:extLst>
                </a:gridCol>
              </a:tblGrid>
              <a:tr h="452338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20742600"/>
                  </a:ext>
                </a:extLst>
              </a:tr>
              <a:tr h="452338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32582215"/>
                  </a:ext>
                </a:extLst>
              </a:tr>
              <a:tr h="452338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7083625"/>
                  </a:ext>
                </a:extLst>
              </a:tr>
              <a:tr h="452338"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8680320"/>
                  </a:ext>
                </a:extLst>
              </a:tr>
            </a:tbl>
          </a:graphicData>
        </a:graphic>
      </p:graphicFrame>
      <p:sp>
        <p:nvSpPr>
          <p:cNvPr id="47" name="TextBox 46"/>
          <p:cNvSpPr txBox="1"/>
          <p:nvPr/>
        </p:nvSpPr>
        <p:spPr>
          <a:xfrm flipH="1">
            <a:off x="0" y="228779"/>
            <a:ext cx="92799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+mj-lt"/>
              </a:rPr>
              <a:t>Randomly hide patches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26" y="1807090"/>
            <a:ext cx="3040715" cy="3040713"/>
          </a:xfrm>
          <a:prstGeom prst="rect">
            <a:avLst/>
          </a:prstGeom>
        </p:spPr>
      </p:pic>
      <p:cxnSp>
        <p:nvCxnSpPr>
          <p:cNvPr id="26" name="Straight Arrow Connector 25"/>
          <p:cNvCxnSpPr/>
          <p:nvPr/>
        </p:nvCxnSpPr>
        <p:spPr>
          <a:xfrm>
            <a:off x="869419" y="1668016"/>
            <a:ext cx="731107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72215" y="1229806"/>
            <a:ext cx="1318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</a:t>
            </a:r>
          </a:p>
        </p:txBody>
      </p:sp>
      <p:graphicFrame>
        <p:nvGraphicFramePr>
          <p:cNvPr id="28" name="Table 27"/>
          <p:cNvGraphicFramePr>
            <a:graphicFrameLocks noGrp="1"/>
          </p:cNvGraphicFramePr>
          <p:nvPr>
            <p:extLst/>
          </p:nvPr>
        </p:nvGraphicFramePr>
        <p:xfrm>
          <a:off x="881151" y="1806598"/>
          <a:ext cx="3041480" cy="30412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0370">
                  <a:extLst>
                    <a:ext uri="{9D8B030D-6E8A-4147-A177-3AD203B41FA5}">
                      <a16:colId xmlns:a16="http://schemas.microsoft.com/office/drawing/2014/main" val="1798068097"/>
                    </a:ext>
                  </a:extLst>
                </a:gridCol>
                <a:gridCol w="760370">
                  <a:extLst>
                    <a:ext uri="{9D8B030D-6E8A-4147-A177-3AD203B41FA5}">
                      <a16:colId xmlns:a16="http://schemas.microsoft.com/office/drawing/2014/main" val="595112656"/>
                    </a:ext>
                  </a:extLst>
                </a:gridCol>
                <a:gridCol w="760370">
                  <a:extLst>
                    <a:ext uri="{9D8B030D-6E8A-4147-A177-3AD203B41FA5}">
                      <a16:colId xmlns:a16="http://schemas.microsoft.com/office/drawing/2014/main" val="1912294101"/>
                    </a:ext>
                  </a:extLst>
                </a:gridCol>
                <a:gridCol w="760370">
                  <a:extLst>
                    <a:ext uri="{9D8B030D-6E8A-4147-A177-3AD203B41FA5}">
                      <a16:colId xmlns:a16="http://schemas.microsoft.com/office/drawing/2014/main" val="2359028799"/>
                    </a:ext>
                  </a:extLst>
                </a:gridCol>
              </a:tblGrid>
              <a:tr h="760301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20742600"/>
                  </a:ext>
                </a:extLst>
              </a:tr>
              <a:tr h="760301"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32582215"/>
                  </a:ext>
                </a:extLst>
              </a:tr>
              <a:tr h="760301"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7083625"/>
                  </a:ext>
                </a:extLst>
              </a:tr>
              <a:tr h="760301"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8680320"/>
                  </a:ext>
                </a:extLst>
              </a:tr>
            </a:tbl>
          </a:graphicData>
        </a:graphic>
      </p:graphicFrame>
      <p:cxnSp>
        <p:nvCxnSpPr>
          <p:cNvPr id="29" name="Straight Arrow Connector 28"/>
          <p:cNvCxnSpPr/>
          <p:nvPr/>
        </p:nvCxnSpPr>
        <p:spPr>
          <a:xfrm>
            <a:off x="745728" y="1809373"/>
            <a:ext cx="0" cy="74167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183007" y="4921483"/>
            <a:ext cx="22727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Training image with label ‘dog’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-110430" y="1934382"/>
            <a:ext cx="1318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27043074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414" y="75790"/>
            <a:ext cx="1828800" cy="1784247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414" y="4722094"/>
            <a:ext cx="1828800" cy="182880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414" y="2149090"/>
            <a:ext cx="1828800" cy="182880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6820412" y="75790"/>
          <a:ext cx="1828804" cy="18093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7201">
                  <a:extLst>
                    <a:ext uri="{9D8B030D-6E8A-4147-A177-3AD203B41FA5}">
                      <a16:colId xmlns:a16="http://schemas.microsoft.com/office/drawing/2014/main" val="1798068097"/>
                    </a:ext>
                  </a:extLst>
                </a:gridCol>
                <a:gridCol w="457201">
                  <a:extLst>
                    <a:ext uri="{9D8B030D-6E8A-4147-A177-3AD203B41FA5}">
                      <a16:colId xmlns:a16="http://schemas.microsoft.com/office/drawing/2014/main" val="595112656"/>
                    </a:ext>
                  </a:extLst>
                </a:gridCol>
                <a:gridCol w="457201">
                  <a:extLst>
                    <a:ext uri="{9D8B030D-6E8A-4147-A177-3AD203B41FA5}">
                      <a16:colId xmlns:a16="http://schemas.microsoft.com/office/drawing/2014/main" val="1912294101"/>
                    </a:ext>
                  </a:extLst>
                </a:gridCol>
                <a:gridCol w="457201">
                  <a:extLst>
                    <a:ext uri="{9D8B030D-6E8A-4147-A177-3AD203B41FA5}">
                      <a16:colId xmlns:a16="http://schemas.microsoft.com/office/drawing/2014/main" val="2359028799"/>
                    </a:ext>
                  </a:extLst>
                </a:gridCol>
              </a:tblGrid>
              <a:tr h="452338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20742600"/>
                  </a:ext>
                </a:extLst>
              </a:tr>
              <a:tr h="452338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32582215"/>
                  </a:ext>
                </a:extLst>
              </a:tr>
              <a:tr h="452338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7083625"/>
                  </a:ext>
                </a:extLst>
              </a:tr>
              <a:tr h="452338"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8680320"/>
                  </a:ext>
                </a:extLst>
              </a:tr>
            </a:tbl>
          </a:graphicData>
        </a:graphic>
      </p:graphicFrame>
      <p:cxnSp>
        <p:nvCxnSpPr>
          <p:cNvPr id="10" name="Straight Arrow Connector 9"/>
          <p:cNvCxnSpPr/>
          <p:nvPr/>
        </p:nvCxnSpPr>
        <p:spPr>
          <a:xfrm flipV="1">
            <a:off x="4068025" y="1248032"/>
            <a:ext cx="2390899" cy="172757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068025" y="3267807"/>
            <a:ext cx="2403374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069038" y="3604377"/>
            <a:ext cx="2350728" cy="136425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278738" y="3943848"/>
            <a:ext cx="925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Epoch 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213544" y="6522060"/>
            <a:ext cx="1055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Epoch 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278738" y="1811323"/>
            <a:ext cx="925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Epoch 1</a:t>
            </a:r>
          </a:p>
        </p:txBody>
      </p:sp>
      <p:graphicFrame>
        <p:nvGraphicFramePr>
          <p:cNvPr id="53" name="Table 52"/>
          <p:cNvGraphicFramePr>
            <a:graphicFrameLocks noGrp="1"/>
          </p:cNvGraphicFramePr>
          <p:nvPr>
            <p:extLst/>
          </p:nvPr>
        </p:nvGraphicFramePr>
        <p:xfrm>
          <a:off x="6824528" y="2168207"/>
          <a:ext cx="1828804" cy="18093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7201">
                  <a:extLst>
                    <a:ext uri="{9D8B030D-6E8A-4147-A177-3AD203B41FA5}">
                      <a16:colId xmlns:a16="http://schemas.microsoft.com/office/drawing/2014/main" val="1798068097"/>
                    </a:ext>
                  </a:extLst>
                </a:gridCol>
                <a:gridCol w="457201">
                  <a:extLst>
                    <a:ext uri="{9D8B030D-6E8A-4147-A177-3AD203B41FA5}">
                      <a16:colId xmlns:a16="http://schemas.microsoft.com/office/drawing/2014/main" val="595112656"/>
                    </a:ext>
                  </a:extLst>
                </a:gridCol>
                <a:gridCol w="457201">
                  <a:extLst>
                    <a:ext uri="{9D8B030D-6E8A-4147-A177-3AD203B41FA5}">
                      <a16:colId xmlns:a16="http://schemas.microsoft.com/office/drawing/2014/main" val="1912294101"/>
                    </a:ext>
                  </a:extLst>
                </a:gridCol>
                <a:gridCol w="457201">
                  <a:extLst>
                    <a:ext uri="{9D8B030D-6E8A-4147-A177-3AD203B41FA5}">
                      <a16:colId xmlns:a16="http://schemas.microsoft.com/office/drawing/2014/main" val="2359028799"/>
                    </a:ext>
                  </a:extLst>
                </a:gridCol>
              </a:tblGrid>
              <a:tr h="452338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20742600"/>
                  </a:ext>
                </a:extLst>
              </a:tr>
              <a:tr h="452338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32582215"/>
                  </a:ext>
                </a:extLst>
              </a:tr>
              <a:tr h="452338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7083625"/>
                  </a:ext>
                </a:extLst>
              </a:tr>
              <a:tr h="452338"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8680320"/>
                  </a:ext>
                </a:extLst>
              </a:tr>
            </a:tbl>
          </a:graphicData>
        </a:graphic>
      </p:graphicFrame>
      <p:graphicFrame>
        <p:nvGraphicFramePr>
          <p:cNvPr id="54" name="Table 53"/>
          <p:cNvGraphicFramePr>
            <a:graphicFrameLocks noGrp="1"/>
          </p:cNvGraphicFramePr>
          <p:nvPr>
            <p:extLst/>
          </p:nvPr>
        </p:nvGraphicFramePr>
        <p:xfrm>
          <a:off x="6841001" y="4717823"/>
          <a:ext cx="1828804" cy="18093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7201">
                  <a:extLst>
                    <a:ext uri="{9D8B030D-6E8A-4147-A177-3AD203B41FA5}">
                      <a16:colId xmlns:a16="http://schemas.microsoft.com/office/drawing/2014/main" val="1798068097"/>
                    </a:ext>
                  </a:extLst>
                </a:gridCol>
                <a:gridCol w="457201">
                  <a:extLst>
                    <a:ext uri="{9D8B030D-6E8A-4147-A177-3AD203B41FA5}">
                      <a16:colId xmlns:a16="http://schemas.microsoft.com/office/drawing/2014/main" val="595112656"/>
                    </a:ext>
                  </a:extLst>
                </a:gridCol>
                <a:gridCol w="457201">
                  <a:extLst>
                    <a:ext uri="{9D8B030D-6E8A-4147-A177-3AD203B41FA5}">
                      <a16:colId xmlns:a16="http://schemas.microsoft.com/office/drawing/2014/main" val="1912294101"/>
                    </a:ext>
                  </a:extLst>
                </a:gridCol>
                <a:gridCol w="457201">
                  <a:extLst>
                    <a:ext uri="{9D8B030D-6E8A-4147-A177-3AD203B41FA5}">
                      <a16:colId xmlns:a16="http://schemas.microsoft.com/office/drawing/2014/main" val="2359028799"/>
                    </a:ext>
                  </a:extLst>
                </a:gridCol>
              </a:tblGrid>
              <a:tr h="452338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20742600"/>
                  </a:ext>
                </a:extLst>
              </a:tr>
              <a:tr h="452338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32582215"/>
                  </a:ext>
                </a:extLst>
              </a:tr>
              <a:tr h="452338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7083625"/>
                  </a:ext>
                </a:extLst>
              </a:tr>
              <a:tr h="452338"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8680320"/>
                  </a:ext>
                </a:extLst>
              </a:tr>
            </a:tbl>
          </a:graphicData>
        </a:graphic>
      </p:graphicFrame>
      <p:sp>
        <p:nvSpPr>
          <p:cNvPr id="47" name="TextBox 46"/>
          <p:cNvSpPr txBox="1"/>
          <p:nvPr/>
        </p:nvSpPr>
        <p:spPr>
          <a:xfrm flipH="1">
            <a:off x="0" y="228779"/>
            <a:ext cx="92799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+mj-lt"/>
              </a:rPr>
              <a:t>Randomly hide patches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26" y="1807090"/>
            <a:ext cx="3040715" cy="3040713"/>
          </a:xfrm>
          <a:prstGeom prst="rect">
            <a:avLst/>
          </a:prstGeom>
        </p:spPr>
      </p:pic>
      <p:cxnSp>
        <p:nvCxnSpPr>
          <p:cNvPr id="26" name="Straight Arrow Connector 25"/>
          <p:cNvCxnSpPr/>
          <p:nvPr/>
        </p:nvCxnSpPr>
        <p:spPr>
          <a:xfrm>
            <a:off x="869419" y="1668016"/>
            <a:ext cx="731107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72215" y="1229806"/>
            <a:ext cx="1318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</a:t>
            </a:r>
          </a:p>
        </p:txBody>
      </p:sp>
      <p:graphicFrame>
        <p:nvGraphicFramePr>
          <p:cNvPr id="28" name="Table 27"/>
          <p:cNvGraphicFramePr>
            <a:graphicFrameLocks noGrp="1"/>
          </p:cNvGraphicFramePr>
          <p:nvPr>
            <p:extLst/>
          </p:nvPr>
        </p:nvGraphicFramePr>
        <p:xfrm>
          <a:off x="881151" y="1806598"/>
          <a:ext cx="3041480" cy="30412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0370">
                  <a:extLst>
                    <a:ext uri="{9D8B030D-6E8A-4147-A177-3AD203B41FA5}">
                      <a16:colId xmlns:a16="http://schemas.microsoft.com/office/drawing/2014/main" val="1798068097"/>
                    </a:ext>
                  </a:extLst>
                </a:gridCol>
                <a:gridCol w="760370">
                  <a:extLst>
                    <a:ext uri="{9D8B030D-6E8A-4147-A177-3AD203B41FA5}">
                      <a16:colId xmlns:a16="http://schemas.microsoft.com/office/drawing/2014/main" val="595112656"/>
                    </a:ext>
                  </a:extLst>
                </a:gridCol>
                <a:gridCol w="760370">
                  <a:extLst>
                    <a:ext uri="{9D8B030D-6E8A-4147-A177-3AD203B41FA5}">
                      <a16:colId xmlns:a16="http://schemas.microsoft.com/office/drawing/2014/main" val="1912294101"/>
                    </a:ext>
                  </a:extLst>
                </a:gridCol>
                <a:gridCol w="760370">
                  <a:extLst>
                    <a:ext uri="{9D8B030D-6E8A-4147-A177-3AD203B41FA5}">
                      <a16:colId xmlns:a16="http://schemas.microsoft.com/office/drawing/2014/main" val="2359028799"/>
                    </a:ext>
                  </a:extLst>
                </a:gridCol>
              </a:tblGrid>
              <a:tr h="760301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20742600"/>
                  </a:ext>
                </a:extLst>
              </a:tr>
              <a:tr h="760301"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32582215"/>
                  </a:ext>
                </a:extLst>
              </a:tr>
              <a:tr h="760301"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7083625"/>
                  </a:ext>
                </a:extLst>
              </a:tr>
              <a:tr h="760301"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8680320"/>
                  </a:ext>
                </a:extLst>
              </a:tr>
            </a:tbl>
          </a:graphicData>
        </a:graphic>
      </p:graphicFrame>
      <p:cxnSp>
        <p:nvCxnSpPr>
          <p:cNvPr id="29" name="Straight Arrow Connector 28"/>
          <p:cNvCxnSpPr/>
          <p:nvPr/>
        </p:nvCxnSpPr>
        <p:spPr>
          <a:xfrm>
            <a:off x="745728" y="1809373"/>
            <a:ext cx="0" cy="74167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183007" y="4921483"/>
            <a:ext cx="22727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Training image with label ‘dog’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-110430" y="1934382"/>
            <a:ext cx="1318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</a:t>
            </a:r>
          </a:p>
        </p:txBody>
      </p:sp>
      <p:sp>
        <p:nvSpPr>
          <p:cNvPr id="32" name="Oval 31"/>
          <p:cNvSpPr/>
          <p:nvPr/>
        </p:nvSpPr>
        <p:spPr>
          <a:xfrm>
            <a:off x="7729575" y="4397631"/>
            <a:ext cx="45720" cy="4572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3" name="Oval 32"/>
          <p:cNvSpPr/>
          <p:nvPr/>
        </p:nvSpPr>
        <p:spPr>
          <a:xfrm>
            <a:off x="7729575" y="4536969"/>
            <a:ext cx="45720" cy="4572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3" name="Oval 42"/>
          <p:cNvSpPr/>
          <p:nvPr/>
        </p:nvSpPr>
        <p:spPr>
          <a:xfrm>
            <a:off x="7729575" y="4258294"/>
            <a:ext cx="45720" cy="4572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0790077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Arrow Connector 15"/>
          <p:cNvCxnSpPr/>
          <p:nvPr/>
        </p:nvCxnSpPr>
        <p:spPr>
          <a:xfrm>
            <a:off x="8779726" y="1244092"/>
            <a:ext cx="1269839" cy="149468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10387824" y="3855833"/>
            <a:ext cx="925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CNN</a:t>
            </a:r>
          </a:p>
        </p:txBody>
      </p:sp>
      <p:cxnSp>
        <p:nvCxnSpPr>
          <p:cNvPr id="59" name="Straight Arrow Connector 58"/>
          <p:cNvCxnSpPr/>
          <p:nvPr/>
        </p:nvCxnSpPr>
        <p:spPr>
          <a:xfrm flipV="1">
            <a:off x="8779726" y="3114692"/>
            <a:ext cx="129621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Group 59"/>
          <p:cNvGrpSpPr/>
          <p:nvPr/>
        </p:nvGrpSpPr>
        <p:grpSpPr>
          <a:xfrm>
            <a:off x="10291183" y="2295527"/>
            <a:ext cx="1173816" cy="1509105"/>
            <a:chOff x="8232445" y="165895"/>
            <a:chExt cx="1422162" cy="1875442"/>
          </a:xfrm>
        </p:grpSpPr>
        <p:sp>
          <p:nvSpPr>
            <p:cNvPr id="61" name="Cube 60"/>
            <p:cNvSpPr/>
            <p:nvPr/>
          </p:nvSpPr>
          <p:spPr>
            <a:xfrm>
              <a:off x="8232445" y="165895"/>
              <a:ext cx="725214" cy="1875442"/>
            </a:xfrm>
            <a:prstGeom prst="cube">
              <a:avLst>
                <a:gd name="adj" fmla="val 80241"/>
              </a:avLst>
            </a:prstGeom>
            <a:solidFill>
              <a:schemeClr val="bg1">
                <a:alpha val="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62" name="Cube 61"/>
            <p:cNvSpPr/>
            <p:nvPr/>
          </p:nvSpPr>
          <p:spPr>
            <a:xfrm>
              <a:off x="8644217" y="460466"/>
              <a:ext cx="683353" cy="1223011"/>
            </a:xfrm>
            <a:prstGeom prst="cube">
              <a:avLst>
                <a:gd name="adj" fmla="val 59069"/>
              </a:avLst>
            </a:prstGeom>
            <a:solidFill>
              <a:schemeClr val="bg1">
                <a:alpha val="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63" name="Cube 62"/>
            <p:cNvSpPr/>
            <p:nvPr/>
          </p:nvSpPr>
          <p:spPr>
            <a:xfrm>
              <a:off x="9156190" y="607500"/>
              <a:ext cx="498417" cy="829238"/>
            </a:xfrm>
            <a:prstGeom prst="cube">
              <a:avLst>
                <a:gd name="adj" fmla="val 50243"/>
              </a:avLst>
            </a:prstGeom>
            <a:solidFill>
              <a:schemeClr val="bg1">
                <a:alpha val="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</p:grpSp>
      <p:cxnSp>
        <p:nvCxnSpPr>
          <p:cNvPr id="65" name="Straight Arrow Connector 64"/>
          <p:cNvCxnSpPr/>
          <p:nvPr/>
        </p:nvCxnSpPr>
        <p:spPr>
          <a:xfrm flipV="1">
            <a:off x="8779726" y="3710609"/>
            <a:ext cx="1291926" cy="165374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 flipH="1">
            <a:off x="15517" y="-30218"/>
            <a:ext cx="60363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+mj-lt"/>
              </a:rPr>
              <a:t>Feed each hidden image to image classification CNN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414" y="75790"/>
            <a:ext cx="1828800" cy="1784247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414" y="4722094"/>
            <a:ext cx="1828800" cy="182880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414" y="2149090"/>
            <a:ext cx="1828800" cy="182880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51" name="Table 50"/>
          <p:cNvGraphicFramePr>
            <a:graphicFrameLocks noGrp="1"/>
          </p:cNvGraphicFramePr>
          <p:nvPr>
            <p:extLst/>
          </p:nvPr>
        </p:nvGraphicFramePr>
        <p:xfrm>
          <a:off x="6820412" y="75790"/>
          <a:ext cx="1828804" cy="18093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7201">
                  <a:extLst>
                    <a:ext uri="{9D8B030D-6E8A-4147-A177-3AD203B41FA5}">
                      <a16:colId xmlns:a16="http://schemas.microsoft.com/office/drawing/2014/main" val="1798068097"/>
                    </a:ext>
                  </a:extLst>
                </a:gridCol>
                <a:gridCol w="457201">
                  <a:extLst>
                    <a:ext uri="{9D8B030D-6E8A-4147-A177-3AD203B41FA5}">
                      <a16:colId xmlns:a16="http://schemas.microsoft.com/office/drawing/2014/main" val="595112656"/>
                    </a:ext>
                  </a:extLst>
                </a:gridCol>
                <a:gridCol w="457201">
                  <a:extLst>
                    <a:ext uri="{9D8B030D-6E8A-4147-A177-3AD203B41FA5}">
                      <a16:colId xmlns:a16="http://schemas.microsoft.com/office/drawing/2014/main" val="1912294101"/>
                    </a:ext>
                  </a:extLst>
                </a:gridCol>
                <a:gridCol w="457201">
                  <a:extLst>
                    <a:ext uri="{9D8B030D-6E8A-4147-A177-3AD203B41FA5}">
                      <a16:colId xmlns:a16="http://schemas.microsoft.com/office/drawing/2014/main" val="2359028799"/>
                    </a:ext>
                  </a:extLst>
                </a:gridCol>
              </a:tblGrid>
              <a:tr h="452338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20742600"/>
                  </a:ext>
                </a:extLst>
              </a:tr>
              <a:tr h="452338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32582215"/>
                  </a:ext>
                </a:extLst>
              </a:tr>
              <a:tr h="452338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7083625"/>
                  </a:ext>
                </a:extLst>
              </a:tr>
              <a:tr h="452338"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8680320"/>
                  </a:ext>
                </a:extLst>
              </a:tr>
            </a:tbl>
          </a:graphicData>
        </a:graphic>
      </p:graphicFrame>
      <p:cxnSp>
        <p:nvCxnSpPr>
          <p:cNvPr id="52" name="Straight Arrow Connector 51"/>
          <p:cNvCxnSpPr/>
          <p:nvPr/>
        </p:nvCxnSpPr>
        <p:spPr>
          <a:xfrm flipV="1">
            <a:off x="4068025" y="1248032"/>
            <a:ext cx="2390899" cy="172757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4068025" y="3267807"/>
            <a:ext cx="2403374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4069038" y="3604377"/>
            <a:ext cx="2350728" cy="136425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7278738" y="3943848"/>
            <a:ext cx="925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Epoch 2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7213544" y="6522060"/>
            <a:ext cx="1055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Epoch N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7278738" y="1811323"/>
            <a:ext cx="925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Epoch 1</a:t>
            </a:r>
          </a:p>
        </p:txBody>
      </p:sp>
      <p:graphicFrame>
        <p:nvGraphicFramePr>
          <p:cNvPr id="72" name="Table 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2735548"/>
              </p:ext>
            </p:extLst>
          </p:nvPr>
        </p:nvGraphicFramePr>
        <p:xfrm>
          <a:off x="6824528" y="2168207"/>
          <a:ext cx="1828804" cy="18093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7201">
                  <a:extLst>
                    <a:ext uri="{9D8B030D-6E8A-4147-A177-3AD203B41FA5}">
                      <a16:colId xmlns:a16="http://schemas.microsoft.com/office/drawing/2014/main" val="1798068097"/>
                    </a:ext>
                  </a:extLst>
                </a:gridCol>
                <a:gridCol w="457201">
                  <a:extLst>
                    <a:ext uri="{9D8B030D-6E8A-4147-A177-3AD203B41FA5}">
                      <a16:colId xmlns:a16="http://schemas.microsoft.com/office/drawing/2014/main" val="595112656"/>
                    </a:ext>
                  </a:extLst>
                </a:gridCol>
                <a:gridCol w="457201">
                  <a:extLst>
                    <a:ext uri="{9D8B030D-6E8A-4147-A177-3AD203B41FA5}">
                      <a16:colId xmlns:a16="http://schemas.microsoft.com/office/drawing/2014/main" val="1912294101"/>
                    </a:ext>
                  </a:extLst>
                </a:gridCol>
                <a:gridCol w="457201">
                  <a:extLst>
                    <a:ext uri="{9D8B030D-6E8A-4147-A177-3AD203B41FA5}">
                      <a16:colId xmlns:a16="http://schemas.microsoft.com/office/drawing/2014/main" val="2359028799"/>
                    </a:ext>
                  </a:extLst>
                </a:gridCol>
              </a:tblGrid>
              <a:tr h="452338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20742600"/>
                  </a:ext>
                </a:extLst>
              </a:tr>
              <a:tr h="452338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32582215"/>
                  </a:ext>
                </a:extLst>
              </a:tr>
              <a:tr h="452338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7083625"/>
                  </a:ext>
                </a:extLst>
              </a:tr>
              <a:tr h="452338"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8680320"/>
                  </a:ext>
                </a:extLst>
              </a:tr>
            </a:tbl>
          </a:graphicData>
        </a:graphic>
      </p:graphicFrame>
      <p:graphicFrame>
        <p:nvGraphicFramePr>
          <p:cNvPr id="73" name="Table 7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0057906"/>
              </p:ext>
            </p:extLst>
          </p:nvPr>
        </p:nvGraphicFramePr>
        <p:xfrm>
          <a:off x="6841001" y="4717823"/>
          <a:ext cx="1828804" cy="18093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7201">
                  <a:extLst>
                    <a:ext uri="{9D8B030D-6E8A-4147-A177-3AD203B41FA5}">
                      <a16:colId xmlns:a16="http://schemas.microsoft.com/office/drawing/2014/main" val="1798068097"/>
                    </a:ext>
                  </a:extLst>
                </a:gridCol>
                <a:gridCol w="457201">
                  <a:extLst>
                    <a:ext uri="{9D8B030D-6E8A-4147-A177-3AD203B41FA5}">
                      <a16:colId xmlns:a16="http://schemas.microsoft.com/office/drawing/2014/main" val="595112656"/>
                    </a:ext>
                  </a:extLst>
                </a:gridCol>
                <a:gridCol w="457201">
                  <a:extLst>
                    <a:ext uri="{9D8B030D-6E8A-4147-A177-3AD203B41FA5}">
                      <a16:colId xmlns:a16="http://schemas.microsoft.com/office/drawing/2014/main" val="1912294101"/>
                    </a:ext>
                  </a:extLst>
                </a:gridCol>
                <a:gridCol w="457201">
                  <a:extLst>
                    <a:ext uri="{9D8B030D-6E8A-4147-A177-3AD203B41FA5}">
                      <a16:colId xmlns:a16="http://schemas.microsoft.com/office/drawing/2014/main" val="2359028799"/>
                    </a:ext>
                  </a:extLst>
                </a:gridCol>
              </a:tblGrid>
              <a:tr h="452338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20742600"/>
                  </a:ext>
                </a:extLst>
              </a:tr>
              <a:tr h="452338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32582215"/>
                  </a:ext>
                </a:extLst>
              </a:tr>
              <a:tr h="452338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7083625"/>
                  </a:ext>
                </a:extLst>
              </a:tr>
              <a:tr h="452338"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8680320"/>
                  </a:ext>
                </a:extLst>
              </a:tr>
            </a:tbl>
          </a:graphicData>
        </a:graphic>
      </p:graphicFrame>
      <p:pic>
        <p:nvPicPr>
          <p:cNvPr id="74" name="Picture 7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26" y="1807090"/>
            <a:ext cx="3040715" cy="3040713"/>
          </a:xfrm>
          <a:prstGeom prst="rect">
            <a:avLst/>
          </a:prstGeom>
        </p:spPr>
      </p:pic>
      <p:cxnSp>
        <p:nvCxnSpPr>
          <p:cNvPr id="75" name="Straight Arrow Connector 74"/>
          <p:cNvCxnSpPr/>
          <p:nvPr/>
        </p:nvCxnSpPr>
        <p:spPr>
          <a:xfrm>
            <a:off x="869419" y="1668016"/>
            <a:ext cx="731107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572215" y="1229806"/>
            <a:ext cx="1318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</a:t>
            </a:r>
          </a:p>
        </p:txBody>
      </p:sp>
      <p:graphicFrame>
        <p:nvGraphicFramePr>
          <p:cNvPr id="77" name="Table 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4095193"/>
              </p:ext>
            </p:extLst>
          </p:nvPr>
        </p:nvGraphicFramePr>
        <p:xfrm>
          <a:off x="881151" y="1806598"/>
          <a:ext cx="3041480" cy="30412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0370">
                  <a:extLst>
                    <a:ext uri="{9D8B030D-6E8A-4147-A177-3AD203B41FA5}">
                      <a16:colId xmlns:a16="http://schemas.microsoft.com/office/drawing/2014/main" val="1798068097"/>
                    </a:ext>
                  </a:extLst>
                </a:gridCol>
                <a:gridCol w="760370">
                  <a:extLst>
                    <a:ext uri="{9D8B030D-6E8A-4147-A177-3AD203B41FA5}">
                      <a16:colId xmlns:a16="http://schemas.microsoft.com/office/drawing/2014/main" val="595112656"/>
                    </a:ext>
                  </a:extLst>
                </a:gridCol>
                <a:gridCol w="760370">
                  <a:extLst>
                    <a:ext uri="{9D8B030D-6E8A-4147-A177-3AD203B41FA5}">
                      <a16:colId xmlns:a16="http://schemas.microsoft.com/office/drawing/2014/main" val="1912294101"/>
                    </a:ext>
                  </a:extLst>
                </a:gridCol>
                <a:gridCol w="760370">
                  <a:extLst>
                    <a:ext uri="{9D8B030D-6E8A-4147-A177-3AD203B41FA5}">
                      <a16:colId xmlns:a16="http://schemas.microsoft.com/office/drawing/2014/main" val="2359028799"/>
                    </a:ext>
                  </a:extLst>
                </a:gridCol>
              </a:tblGrid>
              <a:tr h="760301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20742600"/>
                  </a:ext>
                </a:extLst>
              </a:tr>
              <a:tr h="760301"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32582215"/>
                  </a:ext>
                </a:extLst>
              </a:tr>
              <a:tr h="760301"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7083625"/>
                  </a:ext>
                </a:extLst>
              </a:tr>
              <a:tr h="760301"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8680320"/>
                  </a:ext>
                </a:extLst>
              </a:tr>
            </a:tbl>
          </a:graphicData>
        </a:graphic>
      </p:graphicFrame>
      <p:cxnSp>
        <p:nvCxnSpPr>
          <p:cNvPr id="78" name="Straight Arrow Connector 77"/>
          <p:cNvCxnSpPr/>
          <p:nvPr/>
        </p:nvCxnSpPr>
        <p:spPr>
          <a:xfrm>
            <a:off x="745728" y="1809373"/>
            <a:ext cx="0" cy="74167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1183007" y="4921483"/>
            <a:ext cx="22727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Training image with label ‘dog’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-110430" y="1934382"/>
            <a:ext cx="1318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</a:t>
            </a:r>
          </a:p>
        </p:txBody>
      </p:sp>
      <p:sp>
        <p:nvSpPr>
          <p:cNvPr id="81" name="Oval 80"/>
          <p:cNvSpPr/>
          <p:nvPr/>
        </p:nvSpPr>
        <p:spPr>
          <a:xfrm>
            <a:off x="7729575" y="4397631"/>
            <a:ext cx="45720" cy="4572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2" name="Oval 81"/>
          <p:cNvSpPr/>
          <p:nvPr/>
        </p:nvSpPr>
        <p:spPr>
          <a:xfrm>
            <a:off x="7729575" y="4536969"/>
            <a:ext cx="45720" cy="4572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3" name="Oval 82"/>
          <p:cNvSpPr/>
          <p:nvPr/>
        </p:nvSpPr>
        <p:spPr>
          <a:xfrm>
            <a:off x="7729575" y="4258294"/>
            <a:ext cx="45720" cy="4572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8939218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LSVRC2012_val_00037083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788" y="1798291"/>
            <a:ext cx="3016168" cy="3043818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5124175" y="4043573"/>
            <a:ext cx="1970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Trained CNN</a:t>
            </a:r>
          </a:p>
        </p:txBody>
      </p:sp>
      <p:cxnSp>
        <p:nvCxnSpPr>
          <p:cNvPr id="59" name="Straight Arrow Connector 58"/>
          <p:cNvCxnSpPr/>
          <p:nvPr/>
        </p:nvCxnSpPr>
        <p:spPr>
          <a:xfrm flipV="1">
            <a:off x="6858160" y="3269301"/>
            <a:ext cx="129621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Group 59"/>
          <p:cNvGrpSpPr/>
          <p:nvPr/>
        </p:nvGrpSpPr>
        <p:grpSpPr>
          <a:xfrm>
            <a:off x="5465184" y="2405963"/>
            <a:ext cx="1173816" cy="1509105"/>
            <a:chOff x="8232445" y="165895"/>
            <a:chExt cx="1422162" cy="1875442"/>
          </a:xfrm>
        </p:grpSpPr>
        <p:sp>
          <p:nvSpPr>
            <p:cNvPr id="61" name="Cube 60"/>
            <p:cNvSpPr/>
            <p:nvPr/>
          </p:nvSpPr>
          <p:spPr>
            <a:xfrm>
              <a:off x="8232445" y="165895"/>
              <a:ext cx="725214" cy="1875442"/>
            </a:xfrm>
            <a:prstGeom prst="cube">
              <a:avLst>
                <a:gd name="adj" fmla="val 80241"/>
              </a:avLst>
            </a:prstGeom>
            <a:solidFill>
              <a:schemeClr val="bg1">
                <a:alpha val="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62" name="Cube 61"/>
            <p:cNvSpPr/>
            <p:nvPr/>
          </p:nvSpPr>
          <p:spPr>
            <a:xfrm>
              <a:off x="8644217" y="460466"/>
              <a:ext cx="683353" cy="1223011"/>
            </a:xfrm>
            <a:prstGeom prst="cube">
              <a:avLst>
                <a:gd name="adj" fmla="val 59069"/>
              </a:avLst>
            </a:prstGeom>
            <a:solidFill>
              <a:schemeClr val="bg1">
                <a:alpha val="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63" name="Cube 62"/>
            <p:cNvSpPr/>
            <p:nvPr/>
          </p:nvSpPr>
          <p:spPr>
            <a:xfrm>
              <a:off x="9156190" y="607500"/>
              <a:ext cx="498417" cy="829238"/>
            </a:xfrm>
            <a:prstGeom prst="cube">
              <a:avLst>
                <a:gd name="adj" fmla="val 50243"/>
              </a:avLst>
            </a:prstGeom>
            <a:solidFill>
              <a:schemeClr val="bg1">
                <a:alpha val="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</p:grpSp>
      <p:cxnSp>
        <p:nvCxnSpPr>
          <p:cNvPr id="55" name="Straight Arrow Connector 54"/>
          <p:cNvCxnSpPr/>
          <p:nvPr/>
        </p:nvCxnSpPr>
        <p:spPr>
          <a:xfrm>
            <a:off x="4068025" y="3267807"/>
            <a:ext cx="112241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7662" y="1796973"/>
            <a:ext cx="3017147" cy="3051113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 flipH="1">
            <a:off x="15516" y="223771"/>
            <a:ext cx="121764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+mj-lt"/>
              </a:rPr>
              <a:t>During testing feed full image into trained network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183007" y="4921483"/>
            <a:ext cx="2272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Test image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073137" y="4870172"/>
            <a:ext cx="36907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Class Activation Map (CAM)</a:t>
            </a:r>
          </a:p>
          <a:p>
            <a:pPr algn="ctr"/>
            <a:r>
              <a:rPr lang="en-US" sz="2400" dirty="0"/>
              <a:t>Predicted label: ‘dog’</a:t>
            </a:r>
          </a:p>
        </p:txBody>
      </p:sp>
    </p:spTree>
    <p:extLst>
      <p:ext uri="{BB962C8B-B14F-4D97-AF65-F5344CB8AC3E}">
        <p14:creationId xmlns:p14="http://schemas.microsoft.com/office/powerpoint/2010/main" val="17607872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749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Generating a Class Activation Map (CAM) </a:t>
            </a:r>
          </a:p>
        </p:txBody>
      </p:sp>
      <p:pic>
        <p:nvPicPr>
          <p:cNvPr id="4" name="Picture 4" descr="http://cnnlocalization.csail.mit.edu/framewor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207" y="1436699"/>
            <a:ext cx="9923585" cy="46587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051940" y="6161695"/>
            <a:ext cx="10519469" cy="3561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2400" dirty="0">
                <a:solidFill>
                  <a:schemeClr val="bg1">
                    <a:lumMod val="50000"/>
                  </a:schemeClr>
                </a:solidFill>
              </a:rPr>
              <a:t>[Zhou et al. “Learning </a:t>
            </a:r>
            <a:r>
              <a:rPr lang="nl-NL" sz="2400" dirty="0" err="1">
                <a:solidFill>
                  <a:schemeClr val="bg1">
                    <a:lumMod val="50000"/>
                  </a:schemeClr>
                </a:solidFill>
              </a:rPr>
              <a:t>Deep</a:t>
            </a:r>
            <a:r>
              <a:rPr lang="nl-NL" sz="2400" dirty="0">
                <a:solidFill>
                  <a:schemeClr val="bg1">
                    <a:lumMod val="50000"/>
                  </a:schemeClr>
                </a:solidFill>
              </a:rPr>
              <a:t> Features </a:t>
            </a:r>
            <a:r>
              <a:rPr lang="nl-NL" sz="2400" dirty="0" err="1">
                <a:solidFill>
                  <a:schemeClr val="bg1">
                    <a:lumMod val="50000"/>
                  </a:schemeClr>
                </a:solidFill>
              </a:rPr>
              <a:t>for</a:t>
            </a:r>
            <a:r>
              <a:rPr lang="nl-NL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nl-NL" sz="2400" dirty="0" err="1">
                <a:solidFill>
                  <a:schemeClr val="bg1">
                    <a:lumMod val="50000"/>
                  </a:schemeClr>
                </a:solidFill>
              </a:rPr>
              <a:t>Discriminative</a:t>
            </a:r>
            <a:r>
              <a:rPr lang="nl-NL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nl-NL" sz="2400" dirty="0" err="1">
                <a:solidFill>
                  <a:schemeClr val="bg1">
                    <a:lumMod val="50000"/>
                  </a:schemeClr>
                </a:solidFill>
              </a:rPr>
              <a:t>Localization</a:t>
            </a:r>
            <a:r>
              <a:rPr lang="nl-NL" sz="2400" dirty="0">
                <a:solidFill>
                  <a:schemeClr val="bg1">
                    <a:lumMod val="50000"/>
                  </a:schemeClr>
                </a:solidFill>
              </a:rPr>
              <a:t>” CVPR 2016]</a:t>
            </a:r>
          </a:p>
        </p:txBody>
      </p:sp>
    </p:spTree>
    <p:extLst>
      <p:ext uri="{BB962C8B-B14F-4D97-AF65-F5344CB8AC3E}">
        <p14:creationId xmlns:p14="http://schemas.microsoft.com/office/powerpoint/2010/main" val="3777541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47328" y="8620"/>
            <a:ext cx="1219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400" kern="0" dirty="0">
                <a:latin typeface="+mj-lt"/>
                <a:ea typeface="+mj-ea"/>
                <a:cs typeface="Arial" pitchFamily="34" charset="0"/>
              </a:rPr>
              <a:t>Standard supervised object detection</a:t>
            </a:r>
          </a:p>
        </p:txBody>
      </p:sp>
      <p:cxnSp>
        <p:nvCxnSpPr>
          <p:cNvPr id="43" name="Straight Arrow Connector 42"/>
          <p:cNvCxnSpPr/>
          <p:nvPr/>
        </p:nvCxnSpPr>
        <p:spPr bwMode="auto">
          <a:xfrm flipV="1">
            <a:off x="5682645" y="2582319"/>
            <a:ext cx="315941" cy="54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5" name="Straight Arrow Connector 44"/>
          <p:cNvCxnSpPr/>
          <p:nvPr/>
        </p:nvCxnSpPr>
        <p:spPr bwMode="auto">
          <a:xfrm>
            <a:off x="2325942" y="2456468"/>
            <a:ext cx="624879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47" name="Text Box 4"/>
          <p:cNvSpPr txBox="1">
            <a:spLocks noChangeArrowheads="1"/>
          </p:cNvSpPr>
          <p:nvPr/>
        </p:nvSpPr>
        <p:spPr bwMode="auto">
          <a:xfrm>
            <a:off x="1288651" y="3014367"/>
            <a:ext cx="156879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 u="none" dirty="0">
                <a:solidFill>
                  <a:srgbClr val="000000"/>
                </a:solidFill>
                <a:cs typeface="Arial" pitchFamily="34" charset="0"/>
              </a:rPr>
              <a:t>Annotators</a:t>
            </a:r>
          </a:p>
        </p:txBody>
      </p:sp>
      <p:sp>
        <p:nvSpPr>
          <p:cNvPr id="51" name="AutoShape 29"/>
          <p:cNvSpPr>
            <a:spLocks noChangeArrowheads="1"/>
          </p:cNvSpPr>
          <p:nvPr/>
        </p:nvSpPr>
        <p:spPr bwMode="auto">
          <a:xfrm>
            <a:off x="2935542" y="1574207"/>
            <a:ext cx="2737606" cy="2556284"/>
          </a:xfrm>
          <a:prstGeom prst="can">
            <a:avLst>
              <a:gd name="adj" fmla="val 9744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u="none" dirty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52" name="Picture 4" descr="http://img.printfection.com/14/16337/e65Gt.jpg"/>
          <p:cNvPicPr>
            <a:picLocks noChangeAspect="1" noChangeArrowheads="1"/>
          </p:cNvPicPr>
          <p:nvPr/>
        </p:nvPicPr>
        <p:blipFill>
          <a:blip r:embed="rId4" cstate="print"/>
          <a:srcRect b="21603"/>
          <a:stretch>
            <a:fillRect/>
          </a:stretch>
        </p:blipFill>
        <p:spPr bwMode="auto">
          <a:xfrm>
            <a:off x="1525687" y="1934247"/>
            <a:ext cx="1082675" cy="106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53" name="Text Box 33"/>
          <p:cNvSpPr txBox="1">
            <a:spLocks noChangeArrowheads="1"/>
          </p:cNvSpPr>
          <p:nvPr/>
        </p:nvSpPr>
        <p:spPr bwMode="auto">
          <a:xfrm>
            <a:off x="5983542" y="2108703"/>
            <a:ext cx="1295400" cy="86966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 u="none" dirty="0">
                <a:solidFill>
                  <a:srgbClr val="000000"/>
                </a:solidFill>
                <a:cs typeface="Arial" pitchFamily="34" charset="0"/>
              </a:rPr>
              <a:t>Detection models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7290869" y="1833639"/>
            <a:ext cx="3036073" cy="2366700"/>
            <a:chOff x="7290869" y="2347284"/>
            <a:chExt cx="3036073" cy="2366700"/>
          </a:xfrm>
        </p:grpSpPr>
        <p:pic>
          <p:nvPicPr>
            <p:cNvPr id="7" name="Picture 6" descr="000153.jp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9192" y="2478381"/>
              <a:ext cx="1615483" cy="1211612"/>
            </a:xfrm>
            <a:prstGeom prst="rect">
              <a:avLst/>
            </a:prstGeom>
          </p:spPr>
        </p:pic>
        <p:cxnSp>
          <p:nvCxnSpPr>
            <p:cNvPr id="54" name="Straight Arrow Connector 53"/>
            <p:cNvCxnSpPr/>
            <p:nvPr/>
          </p:nvCxnSpPr>
          <p:spPr bwMode="auto">
            <a:xfrm>
              <a:off x="7290869" y="3095964"/>
              <a:ext cx="268848" cy="815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61" name="Rectangle 34"/>
            <p:cNvSpPr>
              <a:spLocks noChangeArrowheads="1"/>
            </p:cNvSpPr>
            <p:nvPr/>
          </p:nvSpPr>
          <p:spPr bwMode="auto">
            <a:xfrm>
              <a:off x="7583741" y="2347284"/>
              <a:ext cx="2743201" cy="2006662"/>
            </a:xfrm>
            <a:prstGeom prst="rect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dirty="0"/>
            </a:p>
          </p:txBody>
        </p:sp>
        <p:sp>
          <p:nvSpPr>
            <p:cNvPr id="66" name="TextBox 37"/>
            <p:cNvSpPr txBox="1">
              <a:spLocks noChangeArrowheads="1"/>
            </p:cNvSpPr>
            <p:nvPr/>
          </p:nvSpPr>
          <p:spPr bwMode="auto">
            <a:xfrm>
              <a:off x="8112550" y="4344657"/>
              <a:ext cx="1642353" cy="369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b="1" u="none" dirty="0">
                  <a:cs typeface="Arial" pitchFamily="34" charset="0"/>
                </a:rPr>
                <a:t>Novel images</a:t>
              </a:r>
            </a:p>
          </p:txBody>
        </p:sp>
      </p:grpSp>
      <p:pic>
        <p:nvPicPr>
          <p:cNvPr id="3" name="Picture 2" descr="000026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882" y="1989087"/>
            <a:ext cx="1267224" cy="843971"/>
          </a:xfrm>
          <a:prstGeom prst="rect">
            <a:avLst/>
          </a:prstGeom>
        </p:spPr>
      </p:pic>
      <p:pic>
        <p:nvPicPr>
          <p:cNvPr id="6" name="Picture 5" descr="000012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159" y="2063796"/>
            <a:ext cx="1183095" cy="787941"/>
          </a:xfrm>
          <a:prstGeom prst="rect">
            <a:avLst/>
          </a:prstGeom>
        </p:spPr>
      </p:pic>
      <p:sp>
        <p:nvSpPr>
          <p:cNvPr id="96" name="Rectangle 41"/>
          <p:cNvSpPr>
            <a:spLocks noChangeArrowheads="1"/>
          </p:cNvSpPr>
          <p:nvPr/>
        </p:nvSpPr>
        <p:spPr bwMode="auto">
          <a:xfrm>
            <a:off x="3267450" y="2262427"/>
            <a:ext cx="645196" cy="286973"/>
          </a:xfrm>
          <a:prstGeom prst="rect">
            <a:avLst/>
          </a:prstGeom>
          <a:noFill/>
          <a:ln w="38100" algn="ctr">
            <a:solidFill>
              <a:srgbClr val="FFFF00"/>
            </a:solidFill>
            <a:prstDash val="sysDash"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dirty="0"/>
          </a:p>
        </p:txBody>
      </p:sp>
      <p:sp>
        <p:nvSpPr>
          <p:cNvPr id="97" name="Rectangle 41"/>
          <p:cNvSpPr>
            <a:spLocks noChangeArrowheads="1"/>
          </p:cNvSpPr>
          <p:nvPr/>
        </p:nvSpPr>
        <p:spPr bwMode="auto">
          <a:xfrm>
            <a:off x="4792544" y="2265410"/>
            <a:ext cx="483458" cy="433407"/>
          </a:xfrm>
          <a:prstGeom prst="rect">
            <a:avLst/>
          </a:prstGeom>
          <a:noFill/>
          <a:ln w="38100" algn="ctr">
            <a:solidFill>
              <a:srgbClr val="FFFF00"/>
            </a:solidFill>
            <a:prstDash val="sysDash"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dirty="0"/>
          </a:p>
        </p:txBody>
      </p:sp>
      <p:sp>
        <p:nvSpPr>
          <p:cNvPr id="82" name="TextBox 81"/>
          <p:cNvSpPr txBox="1"/>
          <p:nvPr/>
        </p:nvSpPr>
        <p:spPr>
          <a:xfrm>
            <a:off x="3799638" y="2474307"/>
            <a:ext cx="108012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car</a:t>
            </a:r>
          </a:p>
        </p:txBody>
      </p:sp>
      <p:sp>
        <p:nvSpPr>
          <p:cNvPr id="101" name="Content Placeholder 2"/>
          <p:cNvSpPr txBox="1">
            <a:spLocks/>
          </p:cNvSpPr>
          <p:nvPr/>
        </p:nvSpPr>
        <p:spPr>
          <a:xfrm>
            <a:off x="1442008" y="4305713"/>
            <a:ext cx="9436828" cy="494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2000" dirty="0">
                <a:solidFill>
                  <a:schemeClr val="bg1">
                    <a:lumMod val="50000"/>
                  </a:schemeClr>
                </a:solidFill>
              </a:rPr>
              <a:t>[</a:t>
            </a:r>
            <a:r>
              <a:rPr lang="nl-NL" sz="2000" dirty="0" err="1">
                <a:solidFill>
                  <a:schemeClr val="bg1">
                    <a:lumMod val="50000"/>
                  </a:schemeClr>
                </a:solidFill>
              </a:rPr>
              <a:t>Felzenszwalb</a:t>
            </a:r>
            <a:r>
              <a:rPr lang="nl-NL" sz="2000" dirty="0">
                <a:solidFill>
                  <a:schemeClr val="bg1">
                    <a:lumMod val="50000"/>
                  </a:schemeClr>
                </a:solidFill>
              </a:rPr>
              <a:t> et al. PAMI 2010, </a:t>
            </a:r>
            <a:r>
              <a:rPr lang="nl-NL" sz="2000" dirty="0" err="1">
                <a:solidFill>
                  <a:schemeClr val="bg1">
                    <a:lumMod val="50000"/>
                  </a:schemeClr>
                </a:solidFill>
              </a:rPr>
              <a:t>Girshick</a:t>
            </a:r>
            <a:r>
              <a:rPr lang="nl-NL" sz="2000" dirty="0">
                <a:solidFill>
                  <a:schemeClr val="bg1">
                    <a:lumMod val="50000"/>
                  </a:schemeClr>
                </a:solidFill>
              </a:rPr>
              <a:t> et al. CVPR 2014, </a:t>
            </a:r>
            <a:r>
              <a:rPr lang="nl-NL" sz="2000" dirty="0" err="1">
                <a:solidFill>
                  <a:schemeClr val="bg1">
                    <a:lumMod val="50000"/>
                  </a:schemeClr>
                </a:solidFill>
              </a:rPr>
              <a:t>Girshick</a:t>
            </a:r>
            <a:r>
              <a:rPr lang="nl-NL" sz="2000" dirty="0">
                <a:solidFill>
                  <a:schemeClr val="bg1">
                    <a:lumMod val="50000"/>
                  </a:schemeClr>
                </a:solidFill>
              </a:rPr>
              <a:t> ICCV 2015, …]</a:t>
            </a:r>
          </a:p>
        </p:txBody>
      </p:sp>
      <p:pic>
        <p:nvPicPr>
          <p:cNvPr id="102" name="Picture 101" descr="009710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057" y="3072384"/>
            <a:ext cx="1033321" cy="831132"/>
          </a:xfrm>
          <a:prstGeom prst="rect">
            <a:avLst/>
          </a:prstGeom>
        </p:spPr>
      </p:pic>
      <p:pic>
        <p:nvPicPr>
          <p:cNvPr id="103" name="Picture 102" descr="000032.jp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406" y="2986025"/>
            <a:ext cx="1484752" cy="964183"/>
          </a:xfrm>
          <a:prstGeom prst="rect">
            <a:avLst/>
          </a:prstGeom>
        </p:spPr>
      </p:pic>
      <p:sp>
        <p:nvSpPr>
          <p:cNvPr id="104" name="TextBox 103"/>
          <p:cNvSpPr txBox="1"/>
          <p:nvPr/>
        </p:nvSpPr>
        <p:spPr>
          <a:xfrm>
            <a:off x="3655622" y="3554427"/>
            <a:ext cx="828092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no car</a:t>
            </a:r>
          </a:p>
        </p:txBody>
      </p:sp>
      <p:pic>
        <p:nvPicPr>
          <p:cNvPr id="15" name="Picture 14" descr="000620.jp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7141" y="2696966"/>
            <a:ext cx="1419385" cy="976537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8365602" y="2390645"/>
            <a:ext cx="1260639" cy="1176682"/>
            <a:chOff x="8376235" y="2904290"/>
            <a:chExt cx="1260639" cy="1176682"/>
          </a:xfrm>
        </p:grpSpPr>
        <p:sp>
          <p:nvSpPr>
            <p:cNvPr id="77" name="Rectangle 43"/>
            <p:cNvSpPr>
              <a:spLocks noChangeArrowheads="1"/>
            </p:cNvSpPr>
            <p:nvPr/>
          </p:nvSpPr>
          <p:spPr bwMode="auto">
            <a:xfrm>
              <a:off x="9089469" y="3680895"/>
              <a:ext cx="547405" cy="400077"/>
            </a:xfrm>
            <a:prstGeom prst="rect">
              <a:avLst/>
            </a:prstGeom>
            <a:noFill/>
            <a:ln w="38100" algn="ctr">
              <a:solidFill>
                <a:srgbClr val="FFFF00"/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dirty="0"/>
            </a:p>
          </p:txBody>
        </p:sp>
        <p:sp>
          <p:nvSpPr>
            <p:cNvPr id="80" name="Rectangle 41"/>
            <p:cNvSpPr>
              <a:spLocks noChangeArrowheads="1"/>
            </p:cNvSpPr>
            <p:nvPr/>
          </p:nvSpPr>
          <p:spPr bwMode="auto">
            <a:xfrm>
              <a:off x="8376235" y="2904290"/>
              <a:ext cx="448096" cy="214787"/>
            </a:xfrm>
            <a:prstGeom prst="rect">
              <a:avLst/>
            </a:prstGeom>
            <a:noFill/>
            <a:ln w="38100" algn="ctr">
              <a:solidFill>
                <a:srgbClr val="FFFF00"/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7587236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50" y="2085505"/>
            <a:ext cx="3180700" cy="3124187"/>
          </a:xfrm>
          <a:prstGeom prst="rect">
            <a:avLst/>
          </a:prstGeom>
          <a:ln w="127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555290" y="2328832"/>
            <a:ext cx="495693" cy="473360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201" tIns="43101" rIns="86201" bIns="431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55"/>
          </a:p>
        </p:txBody>
      </p:sp>
      <p:sp>
        <p:nvSpPr>
          <p:cNvPr id="6" name="Rectangle 5"/>
          <p:cNvSpPr/>
          <p:nvPr/>
        </p:nvSpPr>
        <p:spPr>
          <a:xfrm>
            <a:off x="2421026" y="2328832"/>
            <a:ext cx="495693" cy="47336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201" tIns="43101" rIns="86201" bIns="431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55"/>
          </a:p>
        </p:txBody>
      </p:sp>
      <p:sp>
        <p:nvSpPr>
          <p:cNvPr id="7" name="Rectangle 6"/>
          <p:cNvSpPr/>
          <p:nvPr/>
        </p:nvSpPr>
        <p:spPr>
          <a:xfrm>
            <a:off x="2421027" y="4107319"/>
            <a:ext cx="495693" cy="47336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201" tIns="43101" rIns="86201" bIns="431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55"/>
          </a:p>
        </p:txBody>
      </p:sp>
      <p:sp>
        <p:nvSpPr>
          <p:cNvPr id="8" name="Rectangle 7"/>
          <p:cNvSpPr/>
          <p:nvPr/>
        </p:nvSpPr>
        <p:spPr>
          <a:xfrm>
            <a:off x="3799285" y="2463965"/>
            <a:ext cx="495693" cy="473360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201" tIns="43101" rIns="86201" bIns="431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55"/>
          </a:p>
        </p:txBody>
      </p:sp>
      <p:sp>
        <p:nvSpPr>
          <p:cNvPr id="9" name="Rectangle 8"/>
          <p:cNvSpPr/>
          <p:nvPr/>
        </p:nvSpPr>
        <p:spPr>
          <a:xfrm>
            <a:off x="3799285" y="3356705"/>
            <a:ext cx="495693" cy="47336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201" tIns="43101" rIns="86201" bIns="431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55"/>
          </a:p>
        </p:txBody>
      </p:sp>
      <p:sp>
        <p:nvSpPr>
          <p:cNvPr id="10" name="Rectangle 9"/>
          <p:cNvSpPr/>
          <p:nvPr/>
        </p:nvSpPr>
        <p:spPr>
          <a:xfrm>
            <a:off x="3799285" y="4249444"/>
            <a:ext cx="495693" cy="47336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201" tIns="43101" rIns="86201" bIns="431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55"/>
          </a:p>
        </p:txBody>
      </p:sp>
      <p:sp>
        <p:nvSpPr>
          <p:cNvPr id="11" name="TextBox 10"/>
          <p:cNvSpPr txBox="1"/>
          <p:nvPr/>
        </p:nvSpPr>
        <p:spPr>
          <a:xfrm>
            <a:off x="4442564" y="2396521"/>
            <a:ext cx="2564541" cy="4912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55" dirty="0"/>
              <a:t>Inside visible patch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42564" y="3322985"/>
            <a:ext cx="2640589" cy="4912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55" dirty="0"/>
              <a:t>Inside hidden patch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442564" y="4215724"/>
            <a:ext cx="3186818" cy="4912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55" dirty="0"/>
              <a:t>Partially in hidden patch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28600" y="56692"/>
            <a:ext cx="10515600" cy="1325563"/>
          </a:xfrm>
        </p:spPr>
        <p:txBody>
          <a:bodyPr/>
          <a:lstStyle/>
          <a:p>
            <a:r>
              <a:rPr lang="en-US" dirty="0"/>
              <a:t>Setting the hidden pixel values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683713" y="2073352"/>
            <a:ext cx="5598089" cy="3539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Patches are hidden only during training; during testing full image is given as input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Activations of 1</a:t>
            </a:r>
            <a:r>
              <a:rPr lang="en-US" sz="2800" baseline="30000" dirty="0"/>
              <a:t>st</a:t>
            </a:r>
            <a:r>
              <a:rPr lang="en-US" sz="2800" dirty="0"/>
              <a:t> </a:t>
            </a:r>
            <a:r>
              <a:rPr lang="en-US" sz="2800" dirty="0" err="1"/>
              <a:t>conv</a:t>
            </a:r>
            <a:r>
              <a:rPr lang="en-US" sz="2800" dirty="0"/>
              <a:t> layer will have different distribution during training and testing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5969214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50" y="2085501"/>
            <a:ext cx="3180700" cy="3124187"/>
          </a:xfrm>
          <a:prstGeom prst="rect">
            <a:avLst/>
          </a:prstGeom>
          <a:ln w="127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555290" y="2328828"/>
            <a:ext cx="495693" cy="473360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201" tIns="43101" rIns="86201" bIns="431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55"/>
          </a:p>
        </p:txBody>
      </p:sp>
      <p:sp>
        <p:nvSpPr>
          <p:cNvPr id="6" name="Rectangle 5"/>
          <p:cNvSpPr/>
          <p:nvPr/>
        </p:nvSpPr>
        <p:spPr>
          <a:xfrm>
            <a:off x="2421026" y="2328828"/>
            <a:ext cx="495693" cy="47336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201" tIns="43101" rIns="86201" bIns="431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55"/>
          </a:p>
        </p:txBody>
      </p:sp>
      <p:sp>
        <p:nvSpPr>
          <p:cNvPr id="7" name="Rectangle 6"/>
          <p:cNvSpPr/>
          <p:nvPr/>
        </p:nvSpPr>
        <p:spPr>
          <a:xfrm>
            <a:off x="2421027" y="4107315"/>
            <a:ext cx="495693" cy="47336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201" tIns="43101" rIns="86201" bIns="431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55"/>
          </a:p>
        </p:txBody>
      </p:sp>
      <p:sp>
        <p:nvSpPr>
          <p:cNvPr id="8" name="Rectangle 7"/>
          <p:cNvSpPr/>
          <p:nvPr/>
        </p:nvSpPr>
        <p:spPr>
          <a:xfrm>
            <a:off x="3799285" y="2463961"/>
            <a:ext cx="495693" cy="473360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201" tIns="43101" rIns="86201" bIns="431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55"/>
          </a:p>
        </p:txBody>
      </p:sp>
      <p:sp>
        <p:nvSpPr>
          <p:cNvPr id="9" name="Rectangle 8"/>
          <p:cNvSpPr/>
          <p:nvPr/>
        </p:nvSpPr>
        <p:spPr>
          <a:xfrm>
            <a:off x="3799285" y="3356701"/>
            <a:ext cx="495693" cy="47336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201" tIns="43101" rIns="86201" bIns="431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55"/>
          </a:p>
        </p:txBody>
      </p:sp>
      <p:sp>
        <p:nvSpPr>
          <p:cNvPr id="10" name="Rectangle 9"/>
          <p:cNvSpPr/>
          <p:nvPr/>
        </p:nvSpPr>
        <p:spPr>
          <a:xfrm>
            <a:off x="3799285" y="4249440"/>
            <a:ext cx="495693" cy="47336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201" tIns="43101" rIns="86201" bIns="431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55"/>
          </a:p>
        </p:txBody>
      </p:sp>
      <p:sp>
        <p:nvSpPr>
          <p:cNvPr id="11" name="TextBox 10"/>
          <p:cNvSpPr txBox="1"/>
          <p:nvPr/>
        </p:nvSpPr>
        <p:spPr>
          <a:xfrm>
            <a:off x="4442564" y="2396517"/>
            <a:ext cx="2564541" cy="4912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55" dirty="0"/>
              <a:t>Inside visible patch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42564" y="3322981"/>
            <a:ext cx="2640589" cy="4912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55" dirty="0"/>
              <a:t>Inside hidden patch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442564" y="4215720"/>
            <a:ext cx="3186818" cy="4912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55" dirty="0"/>
              <a:t>Partially in hidden patch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28600" y="56692"/>
            <a:ext cx="10515600" cy="1325563"/>
          </a:xfrm>
        </p:spPr>
        <p:txBody>
          <a:bodyPr/>
          <a:lstStyle/>
          <a:p>
            <a:r>
              <a:rPr lang="en-US" dirty="0"/>
              <a:t>Setting the hidden pixel values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107056" y="1406279"/>
            <a:ext cx="4849218" cy="4544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/>
          </a:p>
          <a:p>
            <a:r>
              <a:rPr lang="en-US" sz="2800" dirty="0"/>
              <a:t>Let </a:t>
            </a:r>
            <a:r>
              <a:rPr lang="en-US" sz="2800" dirty="0" err="1"/>
              <a:t>conv</a:t>
            </a:r>
            <a:r>
              <a:rPr lang="en-US" sz="2800" dirty="0"/>
              <a:t> filter of size </a:t>
            </a:r>
            <a:r>
              <a:rPr lang="en-US" sz="2800" i="1" dirty="0"/>
              <a:t>k x k</a:t>
            </a:r>
            <a:r>
              <a:rPr lang="en-US" sz="2800" dirty="0"/>
              <a:t> with weights </a:t>
            </a:r>
            <a:r>
              <a:rPr lang="en-US" sz="2800" i="1" dirty="0"/>
              <a:t>W = {w</a:t>
            </a:r>
            <a:r>
              <a:rPr lang="en-US" sz="2800" i="1" baseline="-25000" dirty="0"/>
              <a:t>1</a:t>
            </a:r>
            <a:r>
              <a:rPr lang="en-US" sz="2800" i="1" dirty="0"/>
              <a:t>, w</a:t>
            </a:r>
            <a:r>
              <a:rPr lang="en-US" sz="2800" i="1" baseline="-25000" dirty="0"/>
              <a:t>2</a:t>
            </a:r>
            <a:r>
              <a:rPr lang="en-US" sz="2800" i="1" dirty="0"/>
              <a:t>, …, </a:t>
            </a:r>
            <a:r>
              <a:rPr lang="en-US" sz="2800" i="1" dirty="0" err="1"/>
              <a:t>w</a:t>
            </a:r>
            <a:r>
              <a:rPr lang="en-US" sz="2800" i="1" baseline="-25000" dirty="0" err="1"/>
              <a:t>kxk</a:t>
            </a:r>
            <a:r>
              <a:rPr lang="en-US" sz="2800" i="1" dirty="0"/>
              <a:t>} </a:t>
            </a:r>
            <a:r>
              <a:rPr lang="en-US" sz="2800" dirty="0"/>
              <a:t>applied on patch </a:t>
            </a:r>
            <a:r>
              <a:rPr lang="en-US" sz="2800" i="1" dirty="0"/>
              <a:t>X = {x</a:t>
            </a:r>
            <a:r>
              <a:rPr lang="en-US" sz="2800" i="1" baseline="-25000" dirty="0"/>
              <a:t>1</a:t>
            </a:r>
            <a:r>
              <a:rPr lang="en-US" sz="2800" i="1" dirty="0"/>
              <a:t>, x</a:t>
            </a:r>
            <a:r>
              <a:rPr lang="en-US" sz="2800" i="1" baseline="-25000" dirty="0"/>
              <a:t>2</a:t>
            </a:r>
            <a:r>
              <a:rPr lang="en-US" sz="2800" i="1" dirty="0"/>
              <a:t>, …, </a:t>
            </a:r>
            <a:r>
              <a:rPr lang="en-US" sz="2800" i="1" dirty="0" err="1"/>
              <a:t>x</a:t>
            </a:r>
            <a:r>
              <a:rPr lang="en-US" sz="2800" i="1" baseline="-25000" dirty="0" err="1"/>
              <a:t>kxk</a:t>
            </a:r>
            <a:r>
              <a:rPr lang="en-US" sz="2800" i="1" dirty="0"/>
              <a:t>}</a:t>
            </a:r>
            <a:r>
              <a:rPr lang="en-US" sz="2800" dirty="0"/>
              <a:t>, then output is:</a:t>
            </a:r>
          </a:p>
          <a:p>
            <a:endParaRPr lang="en-US" sz="2800" baseline="-25000" dirty="0"/>
          </a:p>
          <a:p>
            <a:endParaRPr lang="en-US" sz="2800" baseline="-25000" dirty="0"/>
          </a:p>
          <a:p>
            <a:endParaRPr lang="en-US" sz="2800" baseline="-25000" dirty="0"/>
          </a:p>
          <a:p>
            <a:endParaRPr lang="en-US" sz="2800" baseline="-25000" dirty="0"/>
          </a:p>
          <a:p>
            <a:r>
              <a:rPr lang="en-US" sz="2800" dirty="0"/>
              <a:t>which is same during training and testing</a:t>
            </a:r>
          </a:p>
          <a:p>
            <a:endParaRPr lang="en-US" sz="2800" baseline="-25000" dirty="0"/>
          </a:p>
        </p:txBody>
      </p:sp>
      <p:sp>
        <p:nvSpPr>
          <p:cNvPr id="3" name="Rectangle 2"/>
          <p:cNvSpPr/>
          <p:nvPr/>
        </p:nvSpPr>
        <p:spPr>
          <a:xfrm>
            <a:off x="3633491" y="2203392"/>
            <a:ext cx="2602534" cy="877455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8292" y="3865482"/>
            <a:ext cx="2018164" cy="61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75554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28600" y="56692"/>
            <a:ext cx="10515600" cy="1325563"/>
          </a:xfrm>
        </p:spPr>
        <p:txBody>
          <a:bodyPr/>
          <a:lstStyle/>
          <a:p>
            <a:r>
              <a:rPr lang="en-US" dirty="0"/>
              <a:t>Setting the hidden pixel values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756397" y="1057784"/>
            <a:ext cx="5458693" cy="5262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/>
          </a:p>
          <a:p>
            <a:r>
              <a:rPr lang="en-US" sz="2800" dirty="0"/>
              <a:t>Assigning µ (mean RGB value of all pixels in dataset) to each hidden pixel ensures same activation (in expectation) during training and testing: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i.e. expected output of a patch is equal to output of an average-valued patch</a:t>
            </a:r>
          </a:p>
        </p:txBody>
      </p:sp>
      <p:sp>
        <p:nvSpPr>
          <p:cNvPr id="3" name="Rectangle 2"/>
          <p:cNvSpPr/>
          <p:nvPr/>
        </p:nvSpPr>
        <p:spPr>
          <a:xfrm>
            <a:off x="3665683" y="3211388"/>
            <a:ext cx="2745369" cy="1656176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3385" y="4023271"/>
            <a:ext cx="5167742" cy="56907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50" y="2085501"/>
            <a:ext cx="3180700" cy="3124187"/>
          </a:xfrm>
          <a:prstGeom prst="rect">
            <a:avLst/>
          </a:prstGeom>
          <a:ln w="127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Rectangle 17"/>
          <p:cNvSpPr/>
          <p:nvPr/>
        </p:nvSpPr>
        <p:spPr>
          <a:xfrm>
            <a:off x="555290" y="2328828"/>
            <a:ext cx="495693" cy="473360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201" tIns="43101" rIns="86201" bIns="431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55"/>
          </a:p>
        </p:txBody>
      </p:sp>
      <p:sp>
        <p:nvSpPr>
          <p:cNvPr id="19" name="Rectangle 18"/>
          <p:cNvSpPr/>
          <p:nvPr/>
        </p:nvSpPr>
        <p:spPr>
          <a:xfrm>
            <a:off x="2421026" y="2328828"/>
            <a:ext cx="495693" cy="47336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201" tIns="43101" rIns="86201" bIns="431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55"/>
          </a:p>
        </p:txBody>
      </p:sp>
      <p:sp>
        <p:nvSpPr>
          <p:cNvPr id="20" name="Rectangle 19"/>
          <p:cNvSpPr/>
          <p:nvPr/>
        </p:nvSpPr>
        <p:spPr>
          <a:xfrm>
            <a:off x="2421027" y="4107315"/>
            <a:ext cx="495693" cy="47336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201" tIns="43101" rIns="86201" bIns="431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55"/>
          </a:p>
        </p:txBody>
      </p:sp>
      <p:sp>
        <p:nvSpPr>
          <p:cNvPr id="21" name="Rectangle 20"/>
          <p:cNvSpPr/>
          <p:nvPr/>
        </p:nvSpPr>
        <p:spPr>
          <a:xfrm>
            <a:off x="3799285" y="2463961"/>
            <a:ext cx="495693" cy="473360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201" tIns="43101" rIns="86201" bIns="431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55"/>
          </a:p>
        </p:txBody>
      </p:sp>
      <p:sp>
        <p:nvSpPr>
          <p:cNvPr id="22" name="Rectangle 21"/>
          <p:cNvSpPr/>
          <p:nvPr/>
        </p:nvSpPr>
        <p:spPr>
          <a:xfrm>
            <a:off x="3799285" y="3356701"/>
            <a:ext cx="495693" cy="47336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201" tIns="43101" rIns="86201" bIns="431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55"/>
          </a:p>
        </p:txBody>
      </p:sp>
      <p:sp>
        <p:nvSpPr>
          <p:cNvPr id="23" name="Rectangle 22"/>
          <p:cNvSpPr/>
          <p:nvPr/>
        </p:nvSpPr>
        <p:spPr>
          <a:xfrm>
            <a:off x="3799285" y="4249440"/>
            <a:ext cx="495693" cy="47336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201" tIns="43101" rIns="86201" bIns="431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55"/>
          </a:p>
        </p:txBody>
      </p:sp>
      <p:sp>
        <p:nvSpPr>
          <p:cNvPr id="25" name="TextBox 24"/>
          <p:cNvSpPr txBox="1"/>
          <p:nvPr/>
        </p:nvSpPr>
        <p:spPr>
          <a:xfrm>
            <a:off x="4442564" y="2396521"/>
            <a:ext cx="2564541" cy="4912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55" dirty="0"/>
              <a:t>Inside visible patch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442564" y="3322985"/>
            <a:ext cx="2640589" cy="4912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55" dirty="0"/>
              <a:t>Inside hidden patch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442564" y="4215724"/>
            <a:ext cx="3186818" cy="4912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55" dirty="0"/>
              <a:t>Partially in hidden patch</a:t>
            </a:r>
          </a:p>
        </p:txBody>
      </p:sp>
    </p:spTree>
    <p:extLst>
      <p:ext uri="{BB962C8B-B14F-4D97-AF65-F5344CB8AC3E}">
        <p14:creationId xmlns:p14="http://schemas.microsoft.com/office/powerpoint/2010/main" val="232308385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7321" y="1"/>
            <a:ext cx="1867930" cy="877330"/>
          </a:xfrm>
        </p:spPr>
        <p:txBody>
          <a:bodyPr/>
          <a:lstStyle/>
          <a:p>
            <a:r>
              <a:rPr lang="en-US" dirty="0"/>
              <a:t>Results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4486" y="883652"/>
            <a:ext cx="9753600" cy="3971925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45745" y="4985195"/>
            <a:ext cx="11251081" cy="1685235"/>
          </a:xfrm>
        </p:spPr>
        <p:txBody>
          <a:bodyPr>
            <a:normAutofit/>
          </a:bodyPr>
          <a:lstStyle/>
          <a:p>
            <a:r>
              <a:rPr lang="en-US" dirty="0"/>
              <a:t>ILSVRC 2016 dataset for localization</a:t>
            </a:r>
          </a:p>
          <a:p>
            <a:r>
              <a:rPr lang="en-US" dirty="0"/>
              <a:t>1000 categories</a:t>
            </a:r>
          </a:p>
          <a:p>
            <a:r>
              <a:rPr lang="en-US" dirty="0"/>
              <a:t>1.2 million training images, 50 thousands validation and test images</a:t>
            </a:r>
          </a:p>
        </p:txBody>
      </p:sp>
    </p:spTree>
    <p:extLst>
      <p:ext uri="{BB962C8B-B14F-4D97-AF65-F5344CB8AC3E}">
        <p14:creationId xmlns:p14="http://schemas.microsoft.com/office/powerpoint/2010/main" val="168656950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87540" y="909182"/>
            <a:ext cx="17257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Bounding Box</a:t>
            </a:r>
          </a:p>
          <a:p>
            <a:pPr algn="ctr"/>
            <a:r>
              <a:rPr lang="en-US" sz="2000" dirty="0"/>
              <a:t>(</a:t>
            </a:r>
            <a:r>
              <a:rPr lang="en-US" sz="2000" dirty="0" err="1"/>
              <a:t>AlexNet</a:t>
            </a:r>
            <a:r>
              <a:rPr lang="en-US" sz="2000" dirty="0"/>
              <a:t>-GAP)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02275" y="909182"/>
            <a:ext cx="17257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/>
              <a:t>Heatmap</a:t>
            </a:r>
            <a:endParaRPr lang="en-US" sz="2000" dirty="0"/>
          </a:p>
          <a:p>
            <a:pPr algn="ctr"/>
            <a:r>
              <a:rPr lang="en-US" sz="2000" dirty="0"/>
              <a:t>(</a:t>
            </a:r>
            <a:r>
              <a:rPr lang="en-US" sz="2000" dirty="0" err="1"/>
              <a:t>AlexNet</a:t>
            </a:r>
            <a:r>
              <a:rPr lang="en-US" sz="2000" dirty="0"/>
              <a:t>-GAP)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95957" y="909182"/>
            <a:ext cx="16559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Bounding Box</a:t>
            </a:r>
          </a:p>
          <a:p>
            <a:pPr algn="ctr"/>
            <a:r>
              <a:rPr lang="en-US" sz="2000" dirty="0"/>
              <a:t>(Ours)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86162" y="909182"/>
            <a:ext cx="11433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/>
              <a:t>Heatmap</a:t>
            </a:r>
            <a:endParaRPr lang="en-US" sz="2000" dirty="0"/>
          </a:p>
          <a:p>
            <a:pPr algn="ctr"/>
            <a:r>
              <a:rPr lang="en-US" sz="2000" dirty="0"/>
              <a:t>(Ours)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716" y="1621155"/>
            <a:ext cx="1650881" cy="11799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541" y="1621155"/>
            <a:ext cx="1650881" cy="117995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762" y="1621155"/>
            <a:ext cx="1588819" cy="117080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324" y="1621155"/>
            <a:ext cx="1555014" cy="117080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716" y="2890277"/>
            <a:ext cx="1650881" cy="117995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978" y="2890277"/>
            <a:ext cx="1650881" cy="117995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597" y="2890277"/>
            <a:ext cx="1588819" cy="117080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931" y="2890277"/>
            <a:ext cx="1555014" cy="118063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483" y="4120492"/>
            <a:ext cx="1649587" cy="1199822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676" y="4120492"/>
            <a:ext cx="1649587" cy="1199822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230" y="4120492"/>
            <a:ext cx="1587573" cy="1190521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2151" y="4120492"/>
            <a:ext cx="1553794" cy="1190523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643" y="5360597"/>
            <a:ext cx="1649587" cy="1199822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837" y="5360597"/>
            <a:ext cx="1649587" cy="1199822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390" y="5360597"/>
            <a:ext cx="1587573" cy="1190521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311" y="5360597"/>
            <a:ext cx="1553794" cy="1190601"/>
          </a:xfrm>
          <a:prstGeom prst="rect">
            <a:avLst/>
          </a:prstGeom>
        </p:spPr>
      </p:pic>
      <p:sp>
        <p:nvSpPr>
          <p:cNvPr id="26" name="Title 1"/>
          <p:cNvSpPr txBox="1">
            <a:spLocks/>
          </p:cNvSpPr>
          <p:nvPr/>
        </p:nvSpPr>
        <p:spPr>
          <a:xfrm>
            <a:off x="1" y="6090"/>
            <a:ext cx="12192000" cy="8773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Our approach localizes the object more fully</a:t>
            </a:r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0" y="3660303"/>
            <a:ext cx="2578553" cy="3561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2000" dirty="0">
                <a:solidFill>
                  <a:schemeClr val="bg1">
                    <a:lumMod val="50000"/>
                  </a:schemeClr>
                </a:solidFill>
              </a:rPr>
              <a:t>[</a:t>
            </a:r>
            <a:r>
              <a:rPr lang="nl-NL" sz="2000" dirty="0" err="1">
                <a:solidFill>
                  <a:schemeClr val="bg1">
                    <a:lumMod val="50000"/>
                  </a:schemeClr>
                </a:solidFill>
              </a:rPr>
              <a:t>AlexNet</a:t>
            </a:r>
            <a:r>
              <a:rPr lang="nl-NL" sz="2000" dirty="0">
                <a:solidFill>
                  <a:schemeClr val="bg1">
                    <a:lumMod val="50000"/>
                  </a:schemeClr>
                </a:solidFill>
              </a:rPr>
              <a:t>-GAP:        </a:t>
            </a:r>
            <a:r>
              <a:rPr lang="nl-NL" sz="2000" dirty="0" err="1">
                <a:solidFill>
                  <a:schemeClr val="bg1">
                    <a:lumMod val="50000"/>
                  </a:schemeClr>
                </a:solidFill>
              </a:rPr>
              <a:t>Zhou</a:t>
            </a:r>
            <a:r>
              <a:rPr lang="nl-NL" sz="2000" dirty="0">
                <a:solidFill>
                  <a:schemeClr val="bg1">
                    <a:lumMod val="50000"/>
                  </a:schemeClr>
                </a:solidFill>
              </a:rPr>
              <a:t> et al. CVPR 2016]</a:t>
            </a:r>
          </a:p>
        </p:txBody>
      </p:sp>
    </p:spTree>
    <p:extLst>
      <p:ext uri="{BB962C8B-B14F-4D97-AF65-F5344CB8AC3E}">
        <p14:creationId xmlns:p14="http://schemas.microsoft.com/office/powerpoint/2010/main" val="228251428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" y="6090"/>
            <a:ext cx="12192000" cy="87733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Our approach localizes the object more fully</a:t>
            </a: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639" y="1612017"/>
            <a:ext cx="1648141" cy="1200318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892" y="1612017"/>
            <a:ext cx="1648141" cy="1200318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935" y="1612017"/>
            <a:ext cx="1586181" cy="1191013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2906" y="1612017"/>
            <a:ext cx="1552432" cy="119566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483" y="2852635"/>
            <a:ext cx="1648141" cy="1200318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737" y="2852635"/>
            <a:ext cx="1648141" cy="1200318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779" y="2852635"/>
            <a:ext cx="1586181" cy="1191013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7750" y="2852635"/>
            <a:ext cx="1552432" cy="1188849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2687540" y="909182"/>
            <a:ext cx="17257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Bounding Box</a:t>
            </a:r>
          </a:p>
          <a:p>
            <a:pPr algn="ctr"/>
            <a:r>
              <a:rPr lang="en-US" sz="2000" dirty="0"/>
              <a:t>(</a:t>
            </a:r>
            <a:r>
              <a:rPr lang="en-US" sz="2000" dirty="0" err="1"/>
              <a:t>AlexNet</a:t>
            </a:r>
            <a:r>
              <a:rPr lang="en-US" sz="2000" dirty="0"/>
              <a:t>-GAP)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302275" y="909182"/>
            <a:ext cx="17257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/>
              <a:t>Heatmap</a:t>
            </a:r>
            <a:endParaRPr lang="en-US" sz="2000" dirty="0"/>
          </a:p>
          <a:p>
            <a:pPr algn="ctr"/>
            <a:r>
              <a:rPr lang="en-US" sz="2000" dirty="0"/>
              <a:t>(</a:t>
            </a:r>
            <a:r>
              <a:rPr lang="en-US" sz="2000" dirty="0" err="1"/>
              <a:t>AlexNet</a:t>
            </a:r>
            <a:r>
              <a:rPr lang="en-US" sz="2000" dirty="0"/>
              <a:t>-GAP)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495957" y="909182"/>
            <a:ext cx="16559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Bounding Box</a:t>
            </a:r>
          </a:p>
          <a:p>
            <a:pPr algn="ctr"/>
            <a:r>
              <a:rPr lang="en-US" sz="2000" dirty="0"/>
              <a:t>(Ours)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8386162" y="909182"/>
            <a:ext cx="11433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/>
              <a:t>Heatmap</a:t>
            </a:r>
            <a:endParaRPr lang="en-US" sz="2000" dirty="0"/>
          </a:p>
          <a:p>
            <a:pPr algn="ctr"/>
            <a:r>
              <a:rPr lang="en-US" sz="2000" dirty="0"/>
              <a:t>(Ours)</a:t>
            </a:r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639" y="4137984"/>
            <a:ext cx="1645033" cy="1176717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574" y="4137984"/>
            <a:ext cx="1645033" cy="1176717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818" y="4137984"/>
            <a:ext cx="1583190" cy="1167595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3448" y="4137984"/>
            <a:ext cx="1549505" cy="1168246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639" y="5390734"/>
            <a:ext cx="1645033" cy="1176717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574" y="5390734"/>
            <a:ext cx="1645033" cy="1176717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818" y="5390734"/>
            <a:ext cx="1583190" cy="1167595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3448" y="5390734"/>
            <a:ext cx="1556734" cy="1173466"/>
          </a:xfrm>
          <a:prstGeom prst="rect">
            <a:avLst/>
          </a:prstGeom>
        </p:spPr>
      </p:pic>
      <p:sp>
        <p:nvSpPr>
          <p:cNvPr id="24" name="Content Placeholder 2"/>
          <p:cNvSpPr txBox="1">
            <a:spLocks/>
          </p:cNvSpPr>
          <p:nvPr/>
        </p:nvSpPr>
        <p:spPr>
          <a:xfrm>
            <a:off x="0" y="3660303"/>
            <a:ext cx="2578553" cy="3561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2000" dirty="0">
                <a:solidFill>
                  <a:schemeClr val="bg1">
                    <a:lumMod val="50000"/>
                  </a:schemeClr>
                </a:solidFill>
              </a:rPr>
              <a:t>[</a:t>
            </a:r>
            <a:r>
              <a:rPr lang="nl-NL" sz="2000" dirty="0" err="1">
                <a:solidFill>
                  <a:schemeClr val="bg1">
                    <a:lumMod val="50000"/>
                  </a:schemeClr>
                </a:solidFill>
              </a:rPr>
              <a:t>AlexNet</a:t>
            </a:r>
            <a:r>
              <a:rPr lang="nl-NL" sz="2000" dirty="0">
                <a:solidFill>
                  <a:schemeClr val="bg1">
                    <a:lumMod val="50000"/>
                  </a:schemeClr>
                </a:solidFill>
              </a:rPr>
              <a:t>-GAP:        </a:t>
            </a:r>
            <a:r>
              <a:rPr lang="nl-NL" sz="2000" dirty="0" err="1">
                <a:solidFill>
                  <a:schemeClr val="bg1">
                    <a:lumMod val="50000"/>
                  </a:schemeClr>
                </a:solidFill>
              </a:rPr>
              <a:t>Zhou</a:t>
            </a:r>
            <a:r>
              <a:rPr lang="nl-NL" sz="2000" dirty="0">
                <a:solidFill>
                  <a:schemeClr val="bg1">
                    <a:lumMod val="50000"/>
                  </a:schemeClr>
                </a:solidFill>
              </a:rPr>
              <a:t> et al. CVPR 2016]</a:t>
            </a:r>
          </a:p>
        </p:txBody>
      </p:sp>
    </p:spTree>
    <p:extLst>
      <p:ext uri="{BB962C8B-B14F-4D97-AF65-F5344CB8AC3E}">
        <p14:creationId xmlns:p14="http://schemas.microsoft.com/office/powerpoint/2010/main" val="42402156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" y="6090"/>
            <a:ext cx="12192000" cy="87733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Our approach outperforms all previous methods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2099727"/>
              </p:ext>
            </p:extLst>
          </p:nvPr>
        </p:nvGraphicFramePr>
        <p:xfrm>
          <a:off x="485931" y="1160626"/>
          <a:ext cx="10922001" cy="280416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5325434">
                  <a:extLst>
                    <a:ext uri="{9D8B030D-6E8A-4147-A177-3AD203B41FA5}">
                      <a16:colId xmlns:a16="http://schemas.microsoft.com/office/drawing/2014/main" val="2768307359"/>
                    </a:ext>
                  </a:extLst>
                </a:gridCol>
                <a:gridCol w="2899268">
                  <a:extLst>
                    <a:ext uri="{9D8B030D-6E8A-4147-A177-3AD203B41FA5}">
                      <a16:colId xmlns:a16="http://schemas.microsoft.com/office/drawing/2014/main" val="2331534193"/>
                    </a:ext>
                  </a:extLst>
                </a:gridCol>
                <a:gridCol w="2697299">
                  <a:extLst>
                    <a:ext uri="{9D8B030D-6E8A-4147-A177-3AD203B41FA5}">
                      <a16:colId xmlns:a16="http://schemas.microsoft.com/office/drawing/2014/main" val="1287312796"/>
                    </a:ext>
                  </a:extLst>
                </a:gridCol>
              </a:tblGrid>
              <a:tr h="45501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Methods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GT-known </a:t>
                      </a:r>
                      <a:r>
                        <a:rPr lang="en-US" sz="2800" dirty="0" err="1"/>
                        <a:t>Loc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Top-1 </a:t>
                      </a:r>
                      <a:r>
                        <a:rPr lang="en-US" sz="2800" dirty="0" err="1"/>
                        <a:t>Loc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9353375"/>
                  </a:ext>
                </a:extLst>
              </a:tr>
              <a:tr h="45501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Backprop</a:t>
                      </a:r>
                      <a:r>
                        <a:rPr lang="en-US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on </a:t>
                      </a:r>
                      <a:r>
                        <a:rPr lang="en-US" sz="2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Alexnet</a:t>
                      </a:r>
                      <a:r>
                        <a:rPr lang="en-US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[</a:t>
                      </a:r>
                      <a:r>
                        <a:rPr lang="en-US" sz="2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Simonyan</a:t>
                      </a:r>
                      <a:r>
                        <a:rPr lang="en-US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2014]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34.83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5756796"/>
                  </a:ext>
                </a:extLst>
              </a:tr>
              <a:tr h="45501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AlexNet</a:t>
                      </a:r>
                      <a:r>
                        <a:rPr lang="en-US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-GAP [Zhou 2016]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54.99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36.25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329141"/>
                  </a:ext>
                </a:extLst>
              </a:tr>
              <a:tr h="45501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Ours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58.74</a:t>
                      </a:r>
                      <a:endParaRPr lang="en-US" sz="2400" b="1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37.71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0957749"/>
                  </a:ext>
                </a:extLst>
              </a:tr>
              <a:tr h="45501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AlexNet</a:t>
                      </a:r>
                      <a:r>
                        <a:rPr lang="en-US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-GAP-ensemble [Zhou 2016]</a:t>
                      </a:r>
                      <a:endParaRPr lang="en-US" sz="2400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57.02 </a:t>
                      </a:r>
                      <a:endParaRPr lang="en-US" sz="2400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38.69</a:t>
                      </a:r>
                      <a:endParaRPr lang="en-US" sz="2400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561806013"/>
                  </a:ext>
                </a:extLst>
              </a:tr>
              <a:tr h="45501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Ours-ensemble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60.33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40.57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679767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 flipH="1">
            <a:off x="461829" y="4509280"/>
            <a:ext cx="110069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Evaluation metrics:</a:t>
            </a:r>
          </a:p>
          <a:p>
            <a:pPr marL="342900" indent="-342900">
              <a:buFont typeface="Arial"/>
              <a:buChar char="•"/>
            </a:pPr>
            <a:r>
              <a:rPr lang="en-US" sz="2800" b="1" dirty="0"/>
              <a:t>GT-known </a:t>
            </a:r>
            <a:r>
              <a:rPr lang="en-US" sz="2800" b="1" dirty="0" err="1"/>
              <a:t>Loc</a:t>
            </a:r>
            <a:r>
              <a:rPr lang="en-US" sz="2800" dirty="0"/>
              <a:t>: Class label known, predicted box &gt; 50% </a:t>
            </a:r>
            <a:r>
              <a:rPr lang="en-US" sz="2800" dirty="0" err="1"/>
              <a:t>IoU</a:t>
            </a:r>
            <a:r>
              <a:rPr lang="en-US" sz="2800" dirty="0"/>
              <a:t> w/ GT</a:t>
            </a:r>
          </a:p>
          <a:p>
            <a:pPr marL="342900" indent="-342900">
              <a:buFont typeface="Arial"/>
              <a:buChar char="•"/>
            </a:pPr>
            <a:r>
              <a:rPr lang="en-US" sz="2800" b="1" dirty="0"/>
              <a:t>Top-1 </a:t>
            </a:r>
            <a:r>
              <a:rPr lang="en-US" sz="2800" b="1" dirty="0" err="1"/>
              <a:t>Loc</a:t>
            </a:r>
            <a:r>
              <a:rPr lang="en-US" sz="2800" dirty="0"/>
              <a:t>: Predicted label is correct and predicted box &gt; 50% </a:t>
            </a:r>
            <a:r>
              <a:rPr lang="en-US" sz="2800" dirty="0" err="1"/>
              <a:t>IoU</a:t>
            </a:r>
            <a:r>
              <a:rPr lang="en-US" sz="2800" dirty="0"/>
              <a:t> w/ GT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1622125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6627847"/>
              </p:ext>
            </p:extLst>
          </p:nvPr>
        </p:nvGraphicFramePr>
        <p:xfrm>
          <a:off x="885182" y="1449026"/>
          <a:ext cx="10355321" cy="188976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5875508">
                  <a:extLst>
                    <a:ext uri="{9D8B030D-6E8A-4147-A177-3AD203B41FA5}">
                      <a16:colId xmlns:a16="http://schemas.microsoft.com/office/drawing/2014/main" val="2768307359"/>
                    </a:ext>
                  </a:extLst>
                </a:gridCol>
                <a:gridCol w="2347638">
                  <a:extLst>
                    <a:ext uri="{9D8B030D-6E8A-4147-A177-3AD203B41FA5}">
                      <a16:colId xmlns:a16="http://schemas.microsoft.com/office/drawing/2014/main" val="2331534193"/>
                    </a:ext>
                  </a:extLst>
                </a:gridCol>
                <a:gridCol w="2132175">
                  <a:extLst>
                    <a:ext uri="{9D8B030D-6E8A-4147-A177-3AD203B41FA5}">
                      <a16:colId xmlns:a16="http://schemas.microsoft.com/office/drawing/2014/main" val="1287312796"/>
                    </a:ext>
                  </a:extLst>
                </a:gridCol>
              </a:tblGrid>
              <a:tr h="45501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Methods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GT-known </a:t>
                      </a:r>
                      <a:r>
                        <a:rPr lang="en-US" sz="2800" dirty="0" err="1"/>
                        <a:t>Loc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Top-1 </a:t>
                      </a:r>
                      <a:r>
                        <a:rPr lang="en-US" sz="2800" dirty="0" err="1"/>
                        <a:t>Loc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9353375"/>
                  </a:ext>
                </a:extLst>
              </a:tr>
              <a:tr h="45501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Backprop</a:t>
                      </a:r>
                      <a:r>
                        <a:rPr lang="en-US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on </a:t>
                      </a:r>
                      <a:r>
                        <a:rPr lang="en-US" sz="2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GoogLeNet</a:t>
                      </a:r>
                      <a:r>
                        <a:rPr lang="en-US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[</a:t>
                      </a:r>
                      <a:r>
                        <a:rPr lang="en-US" sz="2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Simonyan</a:t>
                      </a:r>
                      <a:r>
                        <a:rPr lang="en-US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2014]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38.69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5756796"/>
                  </a:ext>
                </a:extLst>
              </a:tr>
              <a:tr h="45501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GoogLeNet</a:t>
                      </a:r>
                      <a:r>
                        <a:rPr lang="en-US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-GAP [Zhou 2016]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58.66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43.60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329141"/>
                  </a:ext>
                </a:extLst>
              </a:tr>
              <a:tr h="45501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Ours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60.57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45.47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1806013"/>
                  </a:ext>
                </a:extLst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1" y="6090"/>
            <a:ext cx="12192000" cy="8773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/>
              <a:t>Our approach outperforms all previous methods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 flipH="1">
            <a:off x="727584" y="4324060"/>
            <a:ext cx="107808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Since we only change the input image, our approach works with any image classification network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5772674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89900" y="2429324"/>
            <a:ext cx="2857573" cy="3029991"/>
            <a:chOff x="177687" y="2429324"/>
            <a:chExt cx="2643286" cy="280277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632" y="2429324"/>
              <a:ext cx="2057400" cy="2034093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77687" y="4463417"/>
              <a:ext cx="2643286" cy="7686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/>
                <a:t>Ground-truth:</a:t>
              </a:r>
              <a:r>
                <a:rPr lang="en-US" sz="1600" dirty="0"/>
                <a:t> African Crocodile</a:t>
              </a:r>
            </a:p>
            <a:p>
              <a:pPr algn="ctr"/>
              <a:r>
                <a:rPr lang="en-US" sz="1600" b="1" dirty="0" err="1"/>
                <a:t>AlexNet</a:t>
              </a:r>
              <a:r>
                <a:rPr lang="en-US" sz="1600" b="1" dirty="0"/>
                <a:t>-GAP:</a:t>
              </a:r>
              <a:r>
                <a:rPr lang="en-US" sz="1600" dirty="0"/>
                <a:t> Trilobite</a:t>
              </a:r>
            </a:p>
            <a:p>
              <a:pPr algn="ctr"/>
              <a:r>
                <a:rPr lang="en-US" sz="1600" b="1" dirty="0"/>
                <a:t>Ours: </a:t>
              </a:r>
              <a:r>
                <a:rPr lang="en-US" sz="1600" dirty="0"/>
                <a:t>African Crocodile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388612" y="2429324"/>
            <a:ext cx="2585463" cy="2975753"/>
            <a:chOff x="3257896" y="2429324"/>
            <a:chExt cx="2391581" cy="275260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4987" y="2429324"/>
              <a:ext cx="2057400" cy="2034093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3257896" y="4413246"/>
              <a:ext cx="2391581" cy="7686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/>
                <a:t>Ground-truth: </a:t>
              </a:r>
              <a:r>
                <a:rPr lang="en-US" sz="1600" dirty="0"/>
                <a:t>Electric Guitar</a:t>
              </a:r>
            </a:p>
            <a:p>
              <a:pPr algn="ctr"/>
              <a:r>
                <a:rPr lang="en-US" sz="1600" b="1" dirty="0" err="1"/>
                <a:t>AlexNet</a:t>
              </a:r>
              <a:r>
                <a:rPr lang="en-US" sz="1600" b="1" dirty="0"/>
                <a:t>-GAP: </a:t>
              </a:r>
              <a:r>
                <a:rPr lang="en-US" sz="1600" dirty="0"/>
                <a:t>Banjo</a:t>
              </a:r>
            </a:p>
            <a:p>
              <a:pPr algn="ctr"/>
              <a:r>
                <a:rPr lang="en-US" sz="1600" b="1" dirty="0"/>
                <a:t>Ours: </a:t>
              </a:r>
              <a:r>
                <a:rPr lang="en-US" sz="1600" dirty="0"/>
                <a:t>Electric Guitar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597117" y="2429324"/>
            <a:ext cx="2343710" cy="3029991"/>
            <a:chOff x="6748855" y="2440331"/>
            <a:chExt cx="2167957" cy="280277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7230" y="2440331"/>
              <a:ext cx="2057400" cy="2034093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6748855" y="4474424"/>
              <a:ext cx="2167957" cy="7686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/>
                <a:t>Ground-truth: </a:t>
              </a:r>
              <a:r>
                <a:rPr lang="en-US" sz="1600" dirty="0"/>
                <a:t>Notebook</a:t>
              </a:r>
            </a:p>
            <a:p>
              <a:pPr algn="ctr"/>
              <a:r>
                <a:rPr lang="en-US" sz="1600" b="1" dirty="0" err="1"/>
                <a:t>AlexNet</a:t>
              </a:r>
              <a:r>
                <a:rPr lang="en-US" sz="1600" b="1" dirty="0"/>
                <a:t>-GAP: </a:t>
              </a:r>
              <a:r>
                <a:rPr lang="en-US" sz="1600" dirty="0"/>
                <a:t>Waffle Iron</a:t>
              </a:r>
            </a:p>
            <a:p>
              <a:pPr algn="ctr"/>
              <a:r>
                <a:rPr lang="en-US" sz="1600" b="1" dirty="0"/>
                <a:t>Ours: </a:t>
              </a:r>
              <a:r>
                <a:rPr lang="en-US" sz="1600" dirty="0"/>
                <a:t>Notebook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9552844" y="2429324"/>
            <a:ext cx="2489584" cy="2998608"/>
            <a:chOff x="9848784" y="2440332"/>
            <a:chExt cx="2302892" cy="2773744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26153" y="2440332"/>
              <a:ext cx="2057400" cy="2034093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9848784" y="4445395"/>
              <a:ext cx="2302892" cy="7686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/>
                <a:t>Ground-truth: </a:t>
              </a:r>
              <a:r>
                <a:rPr lang="en-US" sz="1600" dirty="0"/>
                <a:t>Ostrich</a:t>
              </a:r>
            </a:p>
            <a:p>
              <a:pPr algn="ctr"/>
              <a:r>
                <a:rPr lang="en-US" sz="1600" b="1" dirty="0" err="1"/>
                <a:t>AlexNet</a:t>
              </a:r>
              <a:r>
                <a:rPr lang="en-US" sz="1600" b="1" dirty="0"/>
                <a:t>-GAP: </a:t>
              </a:r>
              <a:r>
                <a:rPr lang="en-US" sz="1600" dirty="0"/>
                <a:t>Border Collie</a:t>
              </a:r>
            </a:p>
            <a:p>
              <a:pPr algn="ctr"/>
              <a:r>
                <a:rPr lang="en-US" sz="1600" b="1" dirty="0"/>
                <a:t>Ours: </a:t>
              </a:r>
              <a:r>
                <a:rPr lang="en-US" sz="1600" dirty="0"/>
                <a:t>Ostrich</a:t>
              </a:r>
            </a:p>
          </p:txBody>
        </p:sp>
      </p:grpSp>
      <p:sp>
        <p:nvSpPr>
          <p:cNvPr id="29" name="Title 1"/>
          <p:cNvSpPr>
            <a:spLocks noGrp="1"/>
          </p:cNvSpPr>
          <p:nvPr>
            <p:ph type="title"/>
          </p:nvPr>
        </p:nvSpPr>
        <p:spPr>
          <a:xfrm>
            <a:off x="1" y="363759"/>
            <a:ext cx="12192000" cy="877330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Our approach improves image classification</a:t>
            </a:r>
            <a:br>
              <a:rPr lang="en-US" dirty="0"/>
            </a:br>
            <a:r>
              <a:rPr lang="en-US" dirty="0"/>
              <a:t>when objects are partially-visible</a:t>
            </a:r>
          </a:p>
        </p:txBody>
      </p:sp>
    </p:spTree>
    <p:extLst>
      <p:ext uri="{BB962C8B-B14F-4D97-AF65-F5344CB8AC3E}">
        <p14:creationId xmlns:p14="http://schemas.microsoft.com/office/powerpoint/2010/main" val="23976992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62186" y="1065024"/>
            <a:ext cx="15692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Bounding Box</a:t>
            </a:r>
          </a:p>
          <a:p>
            <a:pPr algn="ctr"/>
            <a:r>
              <a:rPr lang="en-US" dirty="0"/>
              <a:t>(</a:t>
            </a:r>
            <a:r>
              <a:rPr lang="en-US" dirty="0" err="1"/>
              <a:t>AlexNet</a:t>
            </a:r>
            <a:r>
              <a:rPr lang="en-US" dirty="0"/>
              <a:t>-GAP)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41653" y="1065024"/>
            <a:ext cx="15692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/>
              <a:t>Heatmap</a:t>
            </a:r>
            <a:endParaRPr lang="en-US" dirty="0"/>
          </a:p>
          <a:p>
            <a:pPr algn="ctr"/>
            <a:r>
              <a:rPr lang="en-US" dirty="0"/>
              <a:t>(</a:t>
            </a:r>
            <a:r>
              <a:rPr lang="en-US" dirty="0" err="1"/>
              <a:t>AlexNet</a:t>
            </a:r>
            <a:r>
              <a:rPr lang="en-US" dirty="0"/>
              <a:t>-GAP)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48540" y="1048684"/>
            <a:ext cx="15041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Bounding Box</a:t>
            </a:r>
          </a:p>
          <a:p>
            <a:pPr algn="ctr"/>
            <a:r>
              <a:rPr lang="en-US" dirty="0"/>
              <a:t>(Ours)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53784" y="1048684"/>
            <a:ext cx="10474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/>
              <a:t>Heatmap</a:t>
            </a:r>
            <a:endParaRPr lang="en-US" dirty="0"/>
          </a:p>
          <a:p>
            <a:pPr algn="ctr"/>
            <a:r>
              <a:rPr lang="en-US" dirty="0"/>
              <a:t>(Ours)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" y="109635"/>
            <a:ext cx="12192000" cy="87733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Failure cases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782" y="1709679"/>
            <a:ext cx="1606501" cy="123213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766" y="1709678"/>
            <a:ext cx="1546106" cy="122258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883" y="1709679"/>
            <a:ext cx="1606501" cy="123213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994" y="1709678"/>
            <a:ext cx="1546106" cy="122258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782" y="2982574"/>
            <a:ext cx="1606501" cy="123213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766" y="2982574"/>
            <a:ext cx="1546106" cy="122258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883" y="2982574"/>
            <a:ext cx="1606501" cy="123213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994" y="2982574"/>
            <a:ext cx="1546106" cy="1222586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782" y="4336535"/>
            <a:ext cx="1606501" cy="1227584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766" y="4336535"/>
            <a:ext cx="1546106" cy="1218068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883" y="4336535"/>
            <a:ext cx="1606501" cy="122758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994" y="4336535"/>
            <a:ext cx="1546106" cy="1218068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782" y="5604433"/>
            <a:ext cx="1606501" cy="1227584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034" y="5604433"/>
            <a:ext cx="1546106" cy="1218068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664" y="5604433"/>
            <a:ext cx="1606501" cy="1227584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994" y="5604433"/>
            <a:ext cx="1546106" cy="121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56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47328" y="8620"/>
            <a:ext cx="1219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400" kern="0" dirty="0">
                <a:latin typeface="+mj-lt"/>
                <a:ea typeface="+mj-ea"/>
                <a:cs typeface="Arial" pitchFamily="34" charset="0"/>
              </a:rPr>
              <a:t>Standard supervised object detection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447401" y="5270116"/>
            <a:ext cx="92726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800" dirty="0"/>
              <a:t>Huge advances in recent years</a:t>
            </a:r>
          </a:p>
        </p:txBody>
      </p:sp>
      <p:cxnSp>
        <p:nvCxnSpPr>
          <p:cNvPr id="43" name="Straight Arrow Connector 42"/>
          <p:cNvCxnSpPr/>
          <p:nvPr/>
        </p:nvCxnSpPr>
        <p:spPr bwMode="auto">
          <a:xfrm flipV="1">
            <a:off x="5682645" y="2582319"/>
            <a:ext cx="315941" cy="54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5" name="Straight Arrow Connector 44"/>
          <p:cNvCxnSpPr/>
          <p:nvPr/>
        </p:nvCxnSpPr>
        <p:spPr bwMode="auto">
          <a:xfrm>
            <a:off x="2325942" y="2456468"/>
            <a:ext cx="624879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47" name="Text Box 4"/>
          <p:cNvSpPr txBox="1">
            <a:spLocks noChangeArrowheads="1"/>
          </p:cNvSpPr>
          <p:nvPr/>
        </p:nvSpPr>
        <p:spPr bwMode="auto">
          <a:xfrm>
            <a:off x="1288651" y="3014367"/>
            <a:ext cx="156879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 u="none" dirty="0">
                <a:solidFill>
                  <a:srgbClr val="000000"/>
                </a:solidFill>
                <a:cs typeface="Arial" pitchFamily="34" charset="0"/>
              </a:rPr>
              <a:t>Annotators</a:t>
            </a:r>
          </a:p>
        </p:txBody>
      </p:sp>
      <p:sp>
        <p:nvSpPr>
          <p:cNvPr id="51" name="AutoShape 29"/>
          <p:cNvSpPr>
            <a:spLocks noChangeArrowheads="1"/>
          </p:cNvSpPr>
          <p:nvPr/>
        </p:nvSpPr>
        <p:spPr bwMode="auto">
          <a:xfrm>
            <a:off x="2935542" y="1574207"/>
            <a:ext cx="2737606" cy="2556284"/>
          </a:xfrm>
          <a:prstGeom prst="can">
            <a:avLst>
              <a:gd name="adj" fmla="val 9744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u="none" dirty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52" name="Picture 4" descr="http://img.printfection.com/14/16337/e65Gt.jpg"/>
          <p:cNvPicPr>
            <a:picLocks noChangeAspect="1" noChangeArrowheads="1"/>
          </p:cNvPicPr>
          <p:nvPr/>
        </p:nvPicPr>
        <p:blipFill>
          <a:blip r:embed="rId4" cstate="print"/>
          <a:srcRect b="21603"/>
          <a:stretch>
            <a:fillRect/>
          </a:stretch>
        </p:blipFill>
        <p:spPr bwMode="auto">
          <a:xfrm>
            <a:off x="1525687" y="1934247"/>
            <a:ext cx="1082675" cy="106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53" name="Text Box 33"/>
          <p:cNvSpPr txBox="1">
            <a:spLocks noChangeArrowheads="1"/>
          </p:cNvSpPr>
          <p:nvPr/>
        </p:nvSpPr>
        <p:spPr bwMode="auto">
          <a:xfrm>
            <a:off x="5983542" y="2108703"/>
            <a:ext cx="1295400" cy="86966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 u="none" dirty="0">
                <a:solidFill>
                  <a:srgbClr val="000000"/>
                </a:solidFill>
                <a:cs typeface="Arial" pitchFamily="34" charset="0"/>
              </a:rPr>
              <a:t>Detection models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7290869" y="1833639"/>
            <a:ext cx="3036073" cy="2366700"/>
            <a:chOff x="7290869" y="2347284"/>
            <a:chExt cx="3036073" cy="2366700"/>
          </a:xfrm>
        </p:grpSpPr>
        <p:pic>
          <p:nvPicPr>
            <p:cNvPr id="7" name="Picture 6" descr="000153.jp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9192" y="2478381"/>
              <a:ext cx="1615483" cy="1211612"/>
            </a:xfrm>
            <a:prstGeom prst="rect">
              <a:avLst/>
            </a:prstGeom>
          </p:spPr>
        </p:pic>
        <p:cxnSp>
          <p:nvCxnSpPr>
            <p:cNvPr id="54" name="Straight Arrow Connector 53"/>
            <p:cNvCxnSpPr/>
            <p:nvPr/>
          </p:nvCxnSpPr>
          <p:spPr bwMode="auto">
            <a:xfrm>
              <a:off x="7290869" y="3095964"/>
              <a:ext cx="268848" cy="815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61" name="Rectangle 34"/>
            <p:cNvSpPr>
              <a:spLocks noChangeArrowheads="1"/>
            </p:cNvSpPr>
            <p:nvPr/>
          </p:nvSpPr>
          <p:spPr bwMode="auto">
            <a:xfrm>
              <a:off x="7583741" y="2347284"/>
              <a:ext cx="2743201" cy="2006662"/>
            </a:xfrm>
            <a:prstGeom prst="rect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dirty="0"/>
            </a:p>
          </p:txBody>
        </p:sp>
        <p:sp>
          <p:nvSpPr>
            <p:cNvPr id="66" name="TextBox 37"/>
            <p:cNvSpPr txBox="1">
              <a:spLocks noChangeArrowheads="1"/>
            </p:cNvSpPr>
            <p:nvPr/>
          </p:nvSpPr>
          <p:spPr bwMode="auto">
            <a:xfrm>
              <a:off x="8112550" y="4344657"/>
              <a:ext cx="1642353" cy="369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b="1" u="none" dirty="0">
                  <a:cs typeface="Arial" pitchFamily="34" charset="0"/>
                </a:rPr>
                <a:t>Novel images</a:t>
              </a:r>
            </a:p>
          </p:txBody>
        </p:sp>
      </p:grpSp>
      <p:pic>
        <p:nvPicPr>
          <p:cNvPr id="3" name="Picture 2" descr="000026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882" y="1989087"/>
            <a:ext cx="1267224" cy="843971"/>
          </a:xfrm>
          <a:prstGeom prst="rect">
            <a:avLst/>
          </a:prstGeom>
        </p:spPr>
      </p:pic>
      <p:pic>
        <p:nvPicPr>
          <p:cNvPr id="6" name="Picture 5" descr="000012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159" y="2063796"/>
            <a:ext cx="1183095" cy="787941"/>
          </a:xfrm>
          <a:prstGeom prst="rect">
            <a:avLst/>
          </a:prstGeom>
        </p:spPr>
      </p:pic>
      <p:sp>
        <p:nvSpPr>
          <p:cNvPr id="96" name="Rectangle 41"/>
          <p:cNvSpPr>
            <a:spLocks noChangeArrowheads="1"/>
          </p:cNvSpPr>
          <p:nvPr/>
        </p:nvSpPr>
        <p:spPr bwMode="auto">
          <a:xfrm>
            <a:off x="3267450" y="2262427"/>
            <a:ext cx="645196" cy="286973"/>
          </a:xfrm>
          <a:prstGeom prst="rect">
            <a:avLst/>
          </a:prstGeom>
          <a:noFill/>
          <a:ln w="38100" algn="ctr">
            <a:solidFill>
              <a:srgbClr val="FFFF00"/>
            </a:solidFill>
            <a:prstDash val="sysDash"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dirty="0"/>
          </a:p>
        </p:txBody>
      </p:sp>
      <p:sp>
        <p:nvSpPr>
          <p:cNvPr id="97" name="Rectangle 41"/>
          <p:cNvSpPr>
            <a:spLocks noChangeArrowheads="1"/>
          </p:cNvSpPr>
          <p:nvPr/>
        </p:nvSpPr>
        <p:spPr bwMode="auto">
          <a:xfrm>
            <a:off x="4792544" y="2265410"/>
            <a:ext cx="483458" cy="433407"/>
          </a:xfrm>
          <a:prstGeom prst="rect">
            <a:avLst/>
          </a:prstGeom>
          <a:noFill/>
          <a:ln w="38100" algn="ctr">
            <a:solidFill>
              <a:srgbClr val="FFFF00"/>
            </a:solidFill>
            <a:prstDash val="sysDash"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dirty="0"/>
          </a:p>
        </p:txBody>
      </p:sp>
      <p:sp>
        <p:nvSpPr>
          <p:cNvPr id="82" name="TextBox 81"/>
          <p:cNvSpPr txBox="1"/>
          <p:nvPr/>
        </p:nvSpPr>
        <p:spPr>
          <a:xfrm>
            <a:off x="3799638" y="2474307"/>
            <a:ext cx="108012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car</a:t>
            </a:r>
          </a:p>
        </p:txBody>
      </p:sp>
      <p:sp>
        <p:nvSpPr>
          <p:cNvPr id="101" name="Content Placeholder 2"/>
          <p:cNvSpPr txBox="1">
            <a:spLocks/>
          </p:cNvSpPr>
          <p:nvPr/>
        </p:nvSpPr>
        <p:spPr>
          <a:xfrm>
            <a:off x="1442008" y="4305713"/>
            <a:ext cx="9436828" cy="494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2000" dirty="0">
                <a:solidFill>
                  <a:schemeClr val="bg1">
                    <a:lumMod val="50000"/>
                  </a:schemeClr>
                </a:solidFill>
              </a:rPr>
              <a:t>[</a:t>
            </a:r>
            <a:r>
              <a:rPr lang="nl-NL" sz="2000" dirty="0" err="1">
                <a:solidFill>
                  <a:schemeClr val="bg1">
                    <a:lumMod val="50000"/>
                  </a:schemeClr>
                </a:solidFill>
              </a:rPr>
              <a:t>Felzenszwalb</a:t>
            </a:r>
            <a:r>
              <a:rPr lang="nl-NL" sz="2000" dirty="0">
                <a:solidFill>
                  <a:schemeClr val="bg1">
                    <a:lumMod val="50000"/>
                  </a:schemeClr>
                </a:solidFill>
              </a:rPr>
              <a:t> et al. PAMI 2010, </a:t>
            </a:r>
            <a:r>
              <a:rPr lang="nl-NL" sz="2000" dirty="0" err="1">
                <a:solidFill>
                  <a:schemeClr val="bg1">
                    <a:lumMod val="50000"/>
                  </a:schemeClr>
                </a:solidFill>
              </a:rPr>
              <a:t>Girshick</a:t>
            </a:r>
            <a:r>
              <a:rPr lang="nl-NL" sz="2000" dirty="0">
                <a:solidFill>
                  <a:schemeClr val="bg1">
                    <a:lumMod val="50000"/>
                  </a:schemeClr>
                </a:solidFill>
              </a:rPr>
              <a:t> et al. CVPR 2014, </a:t>
            </a:r>
            <a:r>
              <a:rPr lang="nl-NL" sz="2000" dirty="0" err="1">
                <a:solidFill>
                  <a:schemeClr val="bg1">
                    <a:lumMod val="50000"/>
                  </a:schemeClr>
                </a:solidFill>
              </a:rPr>
              <a:t>Girshick</a:t>
            </a:r>
            <a:r>
              <a:rPr lang="nl-NL" sz="2000" dirty="0">
                <a:solidFill>
                  <a:schemeClr val="bg1">
                    <a:lumMod val="50000"/>
                  </a:schemeClr>
                </a:solidFill>
              </a:rPr>
              <a:t> ICCV 2015, …]</a:t>
            </a:r>
          </a:p>
        </p:txBody>
      </p:sp>
      <p:pic>
        <p:nvPicPr>
          <p:cNvPr id="102" name="Picture 101" descr="009710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057" y="3072384"/>
            <a:ext cx="1033321" cy="831132"/>
          </a:xfrm>
          <a:prstGeom prst="rect">
            <a:avLst/>
          </a:prstGeom>
        </p:spPr>
      </p:pic>
      <p:pic>
        <p:nvPicPr>
          <p:cNvPr id="103" name="Picture 102" descr="000032.jp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406" y="2986025"/>
            <a:ext cx="1484752" cy="964183"/>
          </a:xfrm>
          <a:prstGeom prst="rect">
            <a:avLst/>
          </a:prstGeom>
        </p:spPr>
      </p:pic>
      <p:sp>
        <p:nvSpPr>
          <p:cNvPr id="104" name="TextBox 103"/>
          <p:cNvSpPr txBox="1"/>
          <p:nvPr/>
        </p:nvSpPr>
        <p:spPr>
          <a:xfrm>
            <a:off x="3655622" y="3554427"/>
            <a:ext cx="828092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no car</a:t>
            </a:r>
          </a:p>
        </p:txBody>
      </p:sp>
      <p:pic>
        <p:nvPicPr>
          <p:cNvPr id="15" name="Picture 14" descr="000620.jp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7141" y="2696966"/>
            <a:ext cx="1419385" cy="976537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8365602" y="2390645"/>
            <a:ext cx="1260639" cy="1176682"/>
            <a:chOff x="8376235" y="2904290"/>
            <a:chExt cx="1260639" cy="1176682"/>
          </a:xfrm>
        </p:grpSpPr>
        <p:sp>
          <p:nvSpPr>
            <p:cNvPr id="77" name="Rectangle 43"/>
            <p:cNvSpPr>
              <a:spLocks noChangeArrowheads="1"/>
            </p:cNvSpPr>
            <p:nvPr/>
          </p:nvSpPr>
          <p:spPr bwMode="auto">
            <a:xfrm>
              <a:off x="9089469" y="3680895"/>
              <a:ext cx="547405" cy="400077"/>
            </a:xfrm>
            <a:prstGeom prst="rect">
              <a:avLst/>
            </a:prstGeom>
            <a:noFill/>
            <a:ln w="38100" algn="ctr">
              <a:solidFill>
                <a:srgbClr val="FFFF00"/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dirty="0"/>
            </a:p>
          </p:txBody>
        </p:sp>
        <p:sp>
          <p:nvSpPr>
            <p:cNvPr id="80" name="Rectangle 41"/>
            <p:cNvSpPr>
              <a:spLocks noChangeArrowheads="1"/>
            </p:cNvSpPr>
            <p:nvPr/>
          </p:nvSpPr>
          <p:spPr bwMode="auto">
            <a:xfrm>
              <a:off x="8376235" y="2904290"/>
              <a:ext cx="448096" cy="214787"/>
            </a:xfrm>
            <a:prstGeom prst="rect">
              <a:avLst/>
            </a:prstGeom>
            <a:noFill/>
            <a:ln w="38100" algn="ctr">
              <a:solidFill>
                <a:srgbClr val="FFFF00"/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97570370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62186" y="1065024"/>
            <a:ext cx="15692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Bounding Box</a:t>
            </a:r>
          </a:p>
          <a:p>
            <a:pPr algn="ctr"/>
            <a:r>
              <a:rPr lang="en-US" dirty="0"/>
              <a:t>(</a:t>
            </a:r>
            <a:r>
              <a:rPr lang="en-US" dirty="0" err="1"/>
              <a:t>AlexNet</a:t>
            </a:r>
            <a:r>
              <a:rPr lang="en-US" dirty="0"/>
              <a:t>-GAP)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41653" y="1065024"/>
            <a:ext cx="15692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/>
              <a:t>Heatmap</a:t>
            </a:r>
            <a:endParaRPr lang="en-US" dirty="0"/>
          </a:p>
          <a:p>
            <a:pPr algn="ctr"/>
            <a:r>
              <a:rPr lang="en-US" dirty="0"/>
              <a:t>(</a:t>
            </a:r>
            <a:r>
              <a:rPr lang="en-US" dirty="0" err="1"/>
              <a:t>AlexNet</a:t>
            </a:r>
            <a:r>
              <a:rPr lang="en-US" dirty="0"/>
              <a:t>-GAP)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48540" y="1048684"/>
            <a:ext cx="15041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Bounding Box</a:t>
            </a:r>
          </a:p>
          <a:p>
            <a:pPr algn="ctr"/>
            <a:r>
              <a:rPr lang="en-US" dirty="0"/>
              <a:t>(Ours)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53784" y="1048684"/>
            <a:ext cx="10474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/>
              <a:t>Heatmap</a:t>
            </a:r>
            <a:endParaRPr lang="en-US" dirty="0"/>
          </a:p>
          <a:p>
            <a:pPr algn="ctr"/>
            <a:r>
              <a:rPr lang="en-US" dirty="0"/>
              <a:t>(Ours)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" y="109635"/>
            <a:ext cx="12192000" cy="87733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Failure cases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782" y="1709679"/>
            <a:ext cx="1606501" cy="123213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766" y="1709678"/>
            <a:ext cx="1546106" cy="122258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883" y="1709679"/>
            <a:ext cx="1606501" cy="123213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994" y="1709678"/>
            <a:ext cx="1546106" cy="122258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782" y="2982574"/>
            <a:ext cx="1606501" cy="123213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766" y="2982574"/>
            <a:ext cx="1546106" cy="122258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883" y="2982574"/>
            <a:ext cx="1606501" cy="123213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994" y="2982574"/>
            <a:ext cx="1546106" cy="1222586"/>
          </a:xfrm>
          <a:prstGeom prst="rect">
            <a:avLst/>
          </a:prstGeom>
        </p:spPr>
      </p:pic>
      <p:sp>
        <p:nvSpPr>
          <p:cNvPr id="32" name="Title 1"/>
          <p:cNvSpPr txBox="1">
            <a:spLocks/>
          </p:cNvSpPr>
          <p:nvPr/>
        </p:nvSpPr>
        <p:spPr>
          <a:xfrm>
            <a:off x="8497203" y="2118931"/>
            <a:ext cx="3542038" cy="16193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Merging spatially-close instances together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782" y="4336535"/>
            <a:ext cx="1606501" cy="1227584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766" y="4336535"/>
            <a:ext cx="1546106" cy="1218068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883" y="4336535"/>
            <a:ext cx="1606501" cy="122758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994" y="4336535"/>
            <a:ext cx="1546106" cy="1218068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782" y="5604433"/>
            <a:ext cx="1606501" cy="1227584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034" y="5604433"/>
            <a:ext cx="1546106" cy="1218068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664" y="5604433"/>
            <a:ext cx="1606501" cy="1227584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994" y="5604433"/>
            <a:ext cx="1546106" cy="121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65501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62186" y="1065024"/>
            <a:ext cx="15692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Bounding Box</a:t>
            </a:r>
          </a:p>
          <a:p>
            <a:pPr algn="ctr"/>
            <a:r>
              <a:rPr lang="en-US" dirty="0"/>
              <a:t>(</a:t>
            </a:r>
            <a:r>
              <a:rPr lang="en-US" dirty="0" err="1"/>
              <a:t>AlexNet</a:t>
            </a:r>
            <a:r>
              <a:rPr lang="en-US" dirty="0"/>
              <a:t>-GAP)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41653" y="1065024"/>
            <a:ext cx="15692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/>
              <a:t>Heatmap</a:t>
            </a:r>
            <a:endParaRPr lang="en-US" dirty="0"/>
          </a:p>
          <a:p>
            <a:pPr algn="ctr"/>
            <a:r>
              <a:rPr lang="en-US" dirty="0"/>
              <a:t>(</a:t>
            </a:r>
            <a:r>
              <a:rPr lang="en-US" dirty="0" err="1"/>
              <a:t>AlexNet</a:t>
            </a:r>
            <a:r>
              <a:rPr lang="en-US" dirty="0"/>
              <a:t>-GAP)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48540" y="1048684"/>
            <a:ext cx="15041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Bounding Box</a:t>
            </a:r>
          </a:p>
          <a:p>
            <a:pPr algn="ctr"/>
            <a:r>
              <a:rPr lang="en-US" dirty="0"/>
              <a:t>(Ours)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53784" y="1048684"/>
            <a:ext cx="10474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/>
              <a:t>Heatmap</a:t>
            </a:r>
            <a:endParaRPr lang="en-US" dirty="0"/>
          </a:p>
          <a:p>
            <a:pPr algn="ctr"/>
            <a:r>
              <a:rPr lang="en-US" dirty="0"/>
              <a:t>(Ours)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" y="109635"/>
            <a:ext cx="12192000" cy="87733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Failure cases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782" y="1709679"/>
            <a:ext cx="1606501" cy="123213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766" y="1709678"/>
            <a:ext cx="1546106" cy="122258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883" y="1709679"/>
            <a:ext cx="1606501" cy="123213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994" y="1709678"/>
            <a:ext cx="1546106" cy="122258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782" y="2982574"/>
            <a:ext cx="1606501" cy="123213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766" y="2982574"/>
            <a:ext cx="1546106" cy="122258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883" y="2982574"/>
            <a:ext cx="1606501" cy="123213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994" y="2982574"/>
            <a:ext cx="1546106" cy="1222586"/>
          </a:xfrm>
          <a:prstGeom prst="rect">
            <a:avLst/>
          </a:prstGeom>
        </p:spPr>
      </p:pic>
      <p:sp>
        <p:nvSpPr>
          <p:cNvPr id="32" name="Title 1"/>
          <p:cNvSpPr txBox="1">
            <a:spLocks/>
          </p:cNvSpPr>
          <p:nvPr/>
        </p:nvSpPr>
        <p:spPr>
          <a:xfrm>
            <a:off x="8497203" y="2118931"/>
            <a:ext cx="3542038" cy="16193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Merging spatially-close instances together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782" y="4336535"/>
            <a:ext cx="1606501" cy="1227584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766" y="4336535"/>
            <a:ext cx="1546106" cy="1218068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883" y="4336535"/>
            <a:ext cx="1606501" cy="122758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994" y="4336535"/>
            <a:ext cx="1546106" cy="1218068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782" y="5604433"/>
            <a:ext cx="1606501" cy="1227584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034" y="5604433"/>
            <a:ext cx="1546106" cy="1218068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664" y="5604433"/>
            <a:ext cx="1606501" cy="1227584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994" y="5604433"/>
            <a:ext cx="1546106" cy="1218068"/>
          </a:xfrm>
          <a:prstGeom prst="rect">
            <a:avLst/>
          </a:prstGeom>
        </p:spPr>
      </p:pic>
      <p:sp>
        <p:nvSpPr>
          <p:cNvPr id="42" name="Title 1"/>
          <p:cNvSpPr txBox="1">
            <a:spLocks/>
          </p:cNvSpPr>
          <p:nvPr/>
        </p:nvSpPr>
        <p:spPr>
          <a:xfrm>
            <a:off x="8497203" y="4766145"/>
            <a:ext cx="3542038" cy="16193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Localizing co-occurring context</a:t>
            </a:r>
          </a:p>
        </p:txBody>
      </p:sp>
    </p:spTree>
    <p:extLst>
      <p:ext uri="{BB962C8B-B14F-4D97-AF65-F5344CB8AC3E}">
        <p14:creationId xmlns:p14="http://schemas.microsoft.com/office/powerpoint/2010/main" val="407288903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13538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Hide-and-Seek (</a:t>
            </a:r>
            <a:r>
              <a:rPr lang="en-US" sz="3600" dirty="0" err="1"/>
              <a:t>HaS</a:t>
            </a:r>
            <a:r>
              <a:rPr lang="en-US" sz="3600" dirty="0"/>
              <a:t>) for: </a:t>
            </a:r>
          </a:p>
          <a:p>
            <a:pPr marL="0" indent="0">
              <a:buNone/>
            </a:pPr>
            <a:endParaRPr lang="en-US" sz="3600" dirty="0"/>
          </a:p>
          <a:p>
            <a:r>
              <a:rPr lang="en-US" sz="3600" dirty="0">
                <a:solidFill>
                  <a:schemeClr val="bg1">
                    <a:lumMod val="50000"/>
                  </a:schemeClr>
                </a:solidFill>
              </a:rPr>
              <a:t>Weakly-supervised object localization in images</a:t>
            </a:r>
          </a:p>
          <a:p>
            <a:r>
              <a:rPr lang="en-US" sz="3600" dirty="0">
                <a:solidFill>
                  <a:srgbClr val="000000"/>
                </a:solidFill>
              </a:rPr>
              <a:t>Weakly-supervised temporal action localization in videos</a:t>
            </a:r>
          </a:p>
        </p:txBody>
      </p:sp>
    </p:spTree>
    <p:extLst>
      <p:ext uri="{BB962C8B-B14F-4D97-AF65-F5344CB8AC3E}">
        <p14:creationId xmlns:p14="http://schemas.microsoft.com/office/powerpoint/2010/main" val="371404470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2286342" y="344496"/>
            <a:ext cx="883237" cy="6046379"/>
            <a:chOff x="1011371" y="261982"/>
            <a:chExt cx="914400" cy="645863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1371" y="261982"/>
              <a:ext cx="914400" cy="914400"/>
            </a:xfrm>
            <a:prstGeom prst="rect">
              <a:avLst/>
            </a:prstGeom>
            <a:ln>
              <a:solidFill>
                <a:schemeClr val="accent2"/>
              </a:solidFill>
              <a:prstDash val="solid"/>
            </a:ln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1371" y="1370829"/>
              <a:ext cx="914400" cy="914400"/>
            </a:xfrm>
            <a:prstGeom prst="rect">
              <a:avLst/>
            </a:prstGeom>
            <a:ln>
              <a:solidFill>
                <a:schemeClr val="accent2"/>
              </a:solidFill>
              <a:prstDash val="solid"/>
            </a:ln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1371" y="2479676"/>
              <a:ext cx="914400" cy="914400"/>
            </a:xfrm>
            <a:prstGeom prst="rect">
              <a:avLst/>
            </a:prstGeom>
            <a:ln>
              <a:solidFill>
                <a:schemeClr val="accent2"/>
              </a:solidFill>
              <a:prstDash val="solid"/>
            </a:ln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1371" y="3588523"/>
              <a:ext cx="914400" cy="914400"/>
            </a:xfrm>
            <a:prstGeom prst="rect">
              <a:avLst/>
            </a:prstGeom>
            <a:ln>
              <a:solidFill>
                <a:schemeClr val="accent2"/>
              </a:solidFill>
              <a:prstDash val="solid"/>
            </a:ln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1371" y="4697370"/>
              <a:ext cx="914400" cy="914400"/>
            </a:xfrm>
            <a:prstGeom prst="rect">
              <a:avLst/>
            </a:prstGeom>
            <a:ln>
              <a:solidFill>
                <a:schemeClr val="accent2"/>
              </a:solidFill>
              <a:prstDash val="solid"/>
            </a:ln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1371" y="5806216"/>
              <a:ext cx="914400" cy="914400"/>
            </a:xfrm>
            <a:prstGeom prst="rect">
              <a:avLst/>
            </a:prstGeom>
            <a:ln>
              <a:solidFill>
                <a:schemeClr val="accent2"/>
              </a:solidFill>
              <a:prstDash val="solid"/>
            </a:ln>
          </p:spPr>
        </p:pic>
      </p:grpSp>
      <p:cxnSp>
        <p:nvCxnSpPr>
          <p:cNvPr id="3" name="Straight Arrow Connector 2"/>
          <p:cNvCxnSpPr/>
          <p:nvPr/>
        </p:nvCxnSpPr>
        <p:spPr>
          <a:xfrm>
            <a:off x="1865262" y="330743"/>
            <a:ext cx="0" cy="609894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25599" y="231816"/>
            <a:ext cx="1837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time</a:t>
            </a:r>
            <a:endParaRPr lang="en-US" sz="1800" i="1" dirty="0"/>
          </a:p>
        </p:txBody>
      </p:sp>
      <p:sp>
        <p:nvSpPr>
          <p:cNvPr id="19" name="Oval 18"/>
          <p:cNvSpPr/>
          <p:nvPr/>
        </p:nvSpPr>
        <p:spPr>
          <a:xfrm flipH="1" flipV="1">
            <a:off x="2706105" y="1283297"/>
            <a:ext cx="45719" cy="4572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0" name="Oval 19"/>
          <p:cNvSpPr/>
          <p:nvPr/>
        </p:nvSpPr>
        <p:spPr>
          <a:xfrm flipH="1" flipV="1">
            <a:off x="2706105" y="2308862"/>
            <a:ext cx="45719" cy="4572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1" name="Oval 20"/>
          <p:cNvSpPr/>
          <p:nvPr/>
        </p:nvSpPr>
        <p:spPr>
          <a:xfrm flipH="1" flipV="1">
            <a:off x="2706105" y="3347660"/>
            <a:ext cx="45719" cy="4572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2" name="Oval 21"/>
          <p:cNvSpPr/>
          <p:nvPr/>
        </p:nvSpPr>
        <p:spPr>
          <a:xfrm flipH="1" flipV="1">
            <a:off x="2706105" y="4373227"/>
            <a:ext cx="45719" cy="4572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3" name="Oval 22"/>
          <p:cNvSpPr/>
          <p:nvPr/>
        </p:nvSpPr>
        <p:spPr>
          <a:xfrm flipH="1" flipV="1">
            <a:off x="2706105" y="5412023"/>
            <a:ext cx="45719" cy="4572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4" name="TextBox 23"/>
          <p:cNvSpPr txBox="1"/>
          <p:nvPr/>
        </p:nvSpPr>
        <p:spPr>
          <a:xfrm flipH="1">
            <a:off x="6389513" y="0"/>
            <a:ext cx="58024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+mj-lt"/>
              </a:rPr>
              <a:t>Divide training video into contiguous frame segments of size 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141741" y="6403260"/>
            <a:ext cx="3168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Training video `high-jump’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24772243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extBox 136"/>
          <p:cNvSpPr txBox="1"/>
          <p:nvPr/>
        </p:nvSpPr>
        <p:spPr>
          <a:xfrm flipH="1">
            <a:off x="6389513" y="0"/>
            <a:ext cx="58024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+mj-lt"/>
              </a:rPr>
              <a:t>Divide training video into contiguous frame segments of size S</a:t>
            </a:r>
          </a:p>
        </p:txBody>
      </p:sp>
      <p:sp>
        <p:nvSpPr>
          <p:cNvPr id="138" name="Left Brace 137"/>
          <p:cNvSpPr/>
          <p:nvPr/>
        </p:nvSpPr>
        <p:spPr>
          <a:xfrm>
            <a:off x="1396847" y="291655"/>
            <a:ext cx="685669" cy="2024489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TextBox 138"/>
          <p:cNvSpPr txBox="1"/>
          <p:nvPr/>
        </p:nvSpPr>
        <p:spPr>
          <a:xfrm flipH="1">
            <a:off x="742530" y="914602"/>
            <a:ext cx="7062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S</a:t>
            </a:r>
          </a:p>
        </p:txBody>
      </p:sp>
      <p:sp>
        <p:nvSpPr>
          <p:cNvPr id="140" name="TextBox 139"/>
          <p:cNvSpPr txBox="1"/>
          <p:nvPr/>
        </p:nvSpPr>
        <p:spPr>
          <a:xfrm>
            <a:off x="1141741" y="6403260"/>
            <a:ext cx="3168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Training video `high-jump’</a:t>
            </a:r>
            <a:endParaRPr lang="en-US" sz="1800" dirty="0"/>
          </a:p>
        </p:txBody>
      </p:sp>
      <p:sp>
        <p:nvSpPr>
          <p:cNvPr id="18" name="Oval 17"/>
          <p:cNvSpPr/>
          <p:nvPr/>
        </p:nvSpPr>
        <p:spPr>
          <a:xfrm flipH="1" flipV="1">
            <a:off x="2706105" y="1283297"/>
            <a:ext cx="45719" cy="4572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" name="Oval 18"/>
          <p:cNvSpPr/>
          <p:nvPr/>
        </p:nvSpPr>
        <p:spPr>
          <a:xfrm flipH="1" flipV="1">
            <a:off x="2706105" y="2308862"/>
            <a:ext cx="45719" cy="4572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0" name="Oval 19"/>
          <p:cNvSpPr/>
          <p:nvPr/>
        </p:nvSpPr>
        <p:spPr>
          <a:xfrm flipH="1" flipV="1">
            <a:off x="2706105" y="3347660"/>
            <a:ext cx="45719" cy="4572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1" name="Oval 20"/>
          <p:cNvSpPr/>
          <p:nvPr/>
        </p:nvSpPr>
        <p:spPr>
          <a:xfrm flipH="1" flipV="1">
            <a:off x="2706105" y="4373227"/>
            <a:ext cx="45719" cy="4572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2" name="Oval 21"/>
          <p:cNvSpPr/>
          <p:nvPr/>
        </p:nvSpPr>
        <p:spPr>
          <a:xfrm flipH="1" flipV="1">
            <a:off x="2706105" y="5412023"/>
            <a:ext cx="45719" cy="4572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17" name="Group 16"/>
          <p:cNvGrpSpPr/>
          <p:nvPr/>
        </p:nvGrpSpPr>
        <p:grpSpPr>
          <a:xfrm>
            <a:off x="2184428" y="252883"/>
            <a:ext cx="1087061" cy="6189785"/>
            <a:chOff x="905862" y="164123"/>
            <a:chExt cx="1125416" cy="661181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1371" y="261982"/>
              <a:ext cx="914400" cy="914400"/>
            </a:xfrm>
            <a:prstGeom prst="rect">
              <a:avLst/>
            </a:prstGeom>
            <a:ln>
              <a:solidFill>
                <a:schemeClr val="accent2"/>
              </a:solidFill>
              <a:prstDash val="solid"/>
            </a:ln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1371" y="1370829"/>
              <a:ext cx="914400" cy="914400"/>
            </a:xfrm>
            <a:prstGeom prst="rect">
              <a:avLst/>
            </a:prstGeom>
            <a:ln>
              <a:solidFill>
                <a:schemeClr val="accent2"/>
              </a:solidFill>
              <a:prstDash val="solid"/>
            </a:ln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1371" y="2479676"/>
              <a:ext cx="914400" cy="914400"/>
            </a:xfrm>
            <a:prstGeom prst="rect">
              <a:avLst/>
            </a:prstGeom>
            <a:ln>
              <a:solidFill>
                <a:schemeClr val="accent2"/>
              </a:solidFill>
              <a:prstDash val="solid"/>
            </a:ln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1371" y="3588523"/>
              <a:ext cx="914400" cy="914400"/>
            </a:xfrm>
            <a:prstGeom prst="rect">
              <a:avLst/>
            </a:prstGeom>
            <a:ln>
              <a:solidFill>
                <a:schemeClr val="accent2"/>
              </a:solidFill>
              <a:prstDash val="solid"/>
            </a:ln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1371" y="4697370"/>
              <a:ext cx="914400" cy="914400"/>
            </a:xfrm>
            <a:prstGeom prst="rect">
              <a:avLst/>
            </a:prstGeom>
            <a:ln>
              <a:solidFill>
                <a:schemeClr val="accent2"/>
              </a:solidFill>
              <a:prstDash val="solid"/>
            </a:ln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1371" y="5806216"/>
              <a:ext cx="914400" cy="914400"/>
            </a:xfrm>
            <a:prstGeom prst="rect">
              <a:avLst/>
            </a:prstGeom>
            <a:ln>
              <a:solidFill>
                <a:schemeClr val="accent2"/>
              </a:solidFill>
              <a:prstDash val="solid"/>
            </a:ln>
          </p:spPr>
        </p:pic>
        <p:sp>
          <p:nvSpPr>
            <p:cNvPr id="14" name="Rectangle 13"/>
            <p:cNvSpPr/>
            <p:nvPr/>
          </p:nvSpPr>
          <p:spPr>
            <a:xfrm>
              <a:off x="905863" y="164123"/>
              <a:ext cx="1125415" cy="2203939"/>
            </a:xfrm>
            <a:prstGeom prst="rect">
              <a:avLst/>
            </a:prstGeom>
            <a:noFill/>
            <a:ln w="57150">
              <a:solidFill>
                <a:schemeClr val="accent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905862" y="2368062"/>
              <a:ext cx="1125415" cy="2203939"/>
            </a:xfrm>
            <a:prstGeom prst="rect">
              <a:avLst/>
            </a:prstGeom>
            <a:noFill/>
            <a:ln w="57150">
              <a:solidFill>
                <a:schemeClr val="accent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905862" y="4572001"/>
              <a:ext cx="1125415" cy="2203939"/>
            </a:xfrm>
            <a:prstGeom prst="rect">
              <a:avLst/>
            </a:prstGeom>
            <a:noFill/>
            <a:ln w="57150">
              <a:solidFill>
                <a:schemeClr val="accent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506679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 60"/>
          <p:cNvGrpSpPr/>
          <p:nvPr/>
        </p:nvGrpSpPr>
        <p:grpSpPr>
          <a:xfrm>
            <a:off x="6017123" y="111277"/>
            <a:ext cx="598953" cy="1810849"/>
            <a:chOff x="4762755" y="328246"/>
            <a:chExt cx="598953" cy="1941650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8908" y="356984"/>
              <a:ext cx="486649" cy="268526"/>
            </a:xfrm>
            <a:prstGeom prst="rect">
              <a:avLst/>
            </a:prstGeom>
            <a:ln>
              <a:solidFill>
                <a:schemeClr val="accent2"/>
              </a:solidFill>
              <a:prstDash val="solid"/>
            </a:ln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8908" y="682612"/>
              <a:ext cx="486649" cy="268526"/>
            </a:xfrm>
            <a:prstGeom prst="rect">
              <a:avLst/>
            </a:prstGeom>
            <a:ln>
              <a:solidFill>
                <a:schemeClr val="accent2"/>
              </a:solidFill>
              <a:prstDash val="solid"/>
            </a:ln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8908" y="1008240"/>
              <a:ext cx="486649" cy="268526"/>
            </a:xfrm>
            <a:prstGeom prst="rect">
              <a:avLst/>
            </a:prstGeom>
            <a:ln>
              <a:solidFill>
                <a:schemeClr val="accent2"/>
              </a:solidFill>
              <a:prstDash val="solid"/>
            </a:ln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8908" y="1333868"/>
              <a:ext cx="486649" cy="268526"/>
            </a:xfrm>
            <a:prstGeom prst="rect">
              <a:avLst/>
            </a:prstGeom>
            <a:ln>
              <a:solidFill>
                <a:schemeClr val="accent2"/>
              </a:solidFill>
              <a:prstDash val="solid"/>
            </a:ln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8908" y="1659496"/>
              <a:ext cx="486649" cy="268526"/>
            </a:xfrm>
            <a:prstGeom prst="rect">
              <a:avLst/>
            </a:prstGeom>
            <a:ln>
              <a:solidFill>
                <a:schemeClr val="accent2"/>
              </a:solidFill>
              <a:prstDash val="solid"/>
            </a:ln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8908" y="1985123"/>
              <a:ext cx="486649" cy="268526"/>
            </a:xfrm>
            <a:prstGeom prst="rect">
              <a:avLst/>
            </a:prstGeom>
            <a:ln>
              <a:solidFill>
                <a:schemeClr val="accent2"/>
              </a:solidFill>
              <a:prstDash val="solid"/>
            </a:ln>
          </p:spPr>
        </p:pic>
        <p:sp>
          <p:nvSpPr>
            <p:cNvPr id="25" name="Rectangle 24"/>
            <p:cNvSpPr/>
            <p:nvPr/>
          </p:nvSpPr>
          <p:spPr>
            <a:xfrm>
              <a:off x="4762756" y="328246"/>
              <a:ext cx="598952" cy="647217"/>
            </a:xfrm>
            <a:prstGeom prst="rect">
              <a:avLst/>
            </a:prstGeom>
            <a:noFill/>
            <a:ln w="57150">
              <a:solidFill>
                <a:schemeClr val="accent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762755" y="975463"/>
              <a:ext cx="598952" cy="647217"/>
            </a:xfrm>
            <a:prstGeom prst="rect">
              <a:avLst/>
            </a:prstGeom>
            <a:noFill/>
            <a:ln w="57150">
              <a:solidFill>
                <a:schemeClr val="accent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762755" y="1622679"/>
              <a:ext cx="598952" cy="647217"/>
            </a:xfrm>
            <a:prstGeom prst="rect">
              <a:avLst/>
            </a:prstGeom>
            <a:noFill/>
            <a:ln w="57150">
              <a:solidFill>
                <a:schemeClr val="accent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8" name="Straight Arrow Connector 57"/>
          <p:cNvCxnSpPr/>
          <p:nvPr/>
        </p:nvCxnSpPr>
        <p:spPr>
          <a:xfrm flipV="1">
            <a:off x="3442618" y="1422429"/>
            <a:ext cx="2390899" cy="172757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3442618" y="3442204"/>
            <a:ext cx="2403374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3443631" y="3778774"/>
            <a:ext cx="2350728" cy="136425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6045197" y="138079"/>
            <a:ext cx="542803" cy="54624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Box 71"/>
          <p:cNvSpPr txBox="1"/>
          <p:nvPr/>
        </p:nvSpPr>
        <p:spPr>
          <a:xfrm>
            <a:off x="5881935" y="1860251"/>
            <a:ext cx="925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Epoch 1</a:t>
            </a:r>
          </a:p>
        </p:txBody>
      </p:sp>
      <p:grpSp>
        <p:nvGrpSpPr>
          <p:cNvPr id="73" name="Group 72"/>
          <p:cNvGrpSpPr/>
          <p:nvPr/>
        </p:nvGrpSpPr>
        <p:grpSpPr>
          <a:xfrm>
            <a:off x="6017121" y="2238508"/>
            <a:ext cx="598953" cy="1810849"/>
            <a:chOff x="4762755" y="328246"/>
            <a:chExt cx="598953" cy="1941650"/>
          </a:xfrm>
        </p:grpSpPr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8908" y="356984"/>
              <a:ext cx="486649" cy="268526"/>
            </a:xfrm>
            <a:prstGeom prst="rect">
              <a:avLst/>
            </a:prstGeom>
            <a:ln>
              <a:solidFill>
                <a:schemeClr val="accent2"/>
              </a:solidFill>
              <a:prstDash val="solid"/>
            </a:ln>
          </p:spPr>
        </p:pic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8908" y="682612"/>
              <a:ext cx="486649" cy="268526"/>
            </a:xfrm>
            <a:prstGeom prst="rect">
              <a:avLst/>
            </a:prstGeom>
            <a:ln>
              <a:solidFill>
                <a:schemeClr val="accent2"/>
              </a:solidFill>
              <a:prstDash val="solid"/>
            </a:ln>
          </p:spPr>
        </p:pic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8908" y="1008240"/>
              <a:ext cx="486649" cy="268526"/>
            </a:xfrm>
            <a:prstGeom prst="rect">
              <a:avLst/>
            </a:prstGeom>
            <a:ln>
              <a:solidFill>
                <a:schemeClr val="accent2"/>
              </a:solidFill>
              <a:prstDash val="solid"/>
            </a:ln>
          </p:spPr>
        </p:pic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8908" y="1333868"/>
              <a:ext cx="486649" cy="268526"/>
            </a:xfrm>
            <a:prstGeom prst="rect">
              <a:avLst/>
            </a:prstGeom>
            <a:ln>
              <a:solidFill>
                <a:schemeClr val="accent2"/>
              </a:solidFill>
              <a:prstDash val="solid"/>
            </a:ln>
          </p:spPr>
        </p:pic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8908" y="1659496"/>
              <a:ext cx="486649" cy="268526"/>
            </a:xfrm>
            <a:prstGeom prst="rect">
              <a:avLst/>
            </a:prstGeom>
            <a:ln>
              <a:solidFill>
                <a:schemeClr val="accent2"/>
              </a:solidFill>
              <a:prstDash val="solid"/>
            </a:ln>
          </p:spPr>
        </p:pic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8908" y="1985123"/>
              <a:ext cx="486649" cy="268526"/>
            </a:xfrm>
            <a:prstGeom prst="rect">
              <a:avLst/>
            </a:prstGeom>
            <a:ln>
              <a:solidFill>
                <a:schemeClr val="accent2"/>
              </a:solidFill>
              <a:prstDash val="solid"/>
            </a:ln>
          </p:spPr>
        </p:pic>
        <p:sp>
          <p:nvSpPr>
            <p:cNvPr id="80" name="Rectangle 79"/>
            <p:cNvSpPr/>
            <p:nvPr/>
          </p:nvSpPr>
          <p:spPr>
            <a:xfrm>
              <a:off x="4762756" y="328246"/>
              <a:ext cx="598952" cy="647217"/>
            </a:xfrm>
            <a:prstGeom prst="rect">
              <a:avLst/>
            </a:prstGeom>
            <a:noFill/>
            <a:ln w="57150">
              <a:solidFill>
                <a:schemeClr val="accent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4762755" y="975463"/>
              <a:ext cx="598952" cy="647217"/>
            </a:xfrm>
            <a:prstGeom prst="rect">
              <a:avLst/>
            </a:prstGeom>
            <a:noFill/>
            <a:ln w="57150">
              <a:solidFill>
                <a:schemeClr val="accent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4762755" y="1622679"/>
              <a:ext cx="598952" cy="647217"/>
            </a:xfrm>
            <a:prstGeom prst="rect">
              <a:avLst/>
            </a:prstGeom>
            <a:noFill/>
            <a:ln w="57150">
              <a:solidFill>
                <a:schemeClr val="accent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3" name="Rectangle 82"/>
          <p:cNvSpPr/>
          <p:nvPr/>
        </p:nvSpPr>
        <p:spPr>
          <a:xfrm>
            <a:off x="6045195" y="2885820"/>
            <a:ext cx="542803" cy="51971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4" name="Group 83"/>
          <p:cNvGrpSpPr/>
          <p:nvPr/>
        </p:nvGrpSpPr>
        <p:grpSpPr>
          <a:xfrm>
            <a:off x="6045195" y="4771434"/>
            <a:ext cx="598953" cy="1810849"/>
            <a:chOff x="4762755" y="328246"/>
            <a:chExt cx="598953" cy="1941650"/>
          </a:xfrm>
        </p:grpSpPr>
        <p:pic>
          <p:nvPicPr>
            <p:cNvPr id="85" name="Picture 8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8908" y="356984"/>
              <a:ext cx="486649" cy="268526"/>
            </a:xfrm>
            <a:prstGeom prst="rect">
              <a:avLst/>
            </a:prstGeom>
            <a:ln>
              <a:solidFill>
                <a:schemeClr val="accent2"/>
              </a:solidFill>
              <a:prstDash val="solid"/>
            </a:ln>
          </p:spPr>
        </p:pic>
        <p:pic>
          <p:nvPicPr>
            <p:cNvPr id="86" name="Picture 8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8908" y="682612"/>
              <a:ext cx="486649" cy="268526"/>
            </a:xfrm>
            <a:prstGeom prst="rect">
              <a:avLst/>
            </a:prstGeom>
            <a:ln>
              <a:solidFill>
                <a:schemeClr val="accent2"/>
              </a:solidFill>
              <a:prstDash val="solid"/>
            </a:ln>
          </p:spPr>
        </p:pic>
        <p:pic>
          <p:nvPicPr>
            <p:cNvPr id="87" name="Picture 8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8908" y="1008240"/>
              <a:ext cx="486649" cy="268526"/>
            </a:xfrm>
            <a:prstGeom prst="rect">
              <a:avLst/>
            </a:prstGeom>
            <a:ln>
              <a:solidFill>
                <a:schemeClr val="accent2"/>
              </a:solidFill>
              <a:prstDash val="solid"/>
            </a:ln>
          </p:spPr>
        </p:pic>
        <p:pic>
          <p:nvPicPr>
            <p:cNvPr id="88" name="Picture 8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8908" y="1333868"/>
              <a:ext cx="486649" cy="268526"/>
            </a:xfrm>
            <a:prstGeom prst="rect">
              <a:avLst/>
            </a:prstGeom>
            <a:ln>
              <a:solidFill>
                <a:schemeClr val="accent2"/>
              </a:solidFill>
              <a:prstDash val="solid"/>
            </a:ln>
          </p:spPr>
        </p:pic>
        <p:pic>
          <p:nvPicPr>
            <p:cNvPr id="89" name="Picture 8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8908" y="1659496"/>
              <a:ext cx="486649" cy="268526"/>
            </a:xfrm>
            <a:prstGeom prst="rect">
              <a:avLst/>
            </a:prstGeom>
            <a:ln>
              <a:solidFill>
                <a:schemeClr val="accent2"/>
              </a:solidFill>
              <a:prstDash val="solid"/>
            </a:ln>
          </p:spPr>
        </p:pic>
        <p:pic>
          <p:nvPicPr>
            <p:cNvPr id="90" name="Picture 8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8908" y="1985123"/>
              <a:ext cx="486649" cy="268526"/>
            </a:xfrm>
            <a:prstGeom prst="rect">
              <a:avLst/>
            </a:prstGeom>
            <a:ln>
              <a:solidFill>
                <a:schemeClr val="accent2"/>
              </a:solidFill>
              <a:prstDash val="solid"/>
            </a:ln>
          </p:spPr>
        </p:pic>
        <p:sp>
          <p:nvSpPr>
            <p:cNvPr id="91" name="Rectangle 90"/>
            <p:cNvSpPr/>
            <p:nvPr/>
          </p:nvSpPr>
          <p:spPr>
            <a:xfrm>
              <a:off x="4762756" y="328246"/>
              <a:ext cx="598952" cy="647217"/>
            </a:xfrm>
            <a:prstGeom prst="rect">
              <a:avLst/>
            </a:prstGeom>
            <a:noFill/>
            <a:ln w="57150">
              <a:solidFill>
                <a:schemeClr val="accent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4762755" y="975463"/>
              <a:ext cx="598952" cy="647217"/>
            </a:xfrm>
            <a:prstGeom prst="rect">
              <a:avLst/>
            </a:prstGeom>
            <a:noFill/>
            <a:ln w="57150">
              <a:solidFill>
                <a:schemeClr val="accent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4762755" y="1622679"/>
              <a:ext cx="598952" cy="647217"/>
            </a:xfrm>
            <a:prstGeom prst="rect">
              <a:avLst/>
            </a:prstGeom>
            <a:noFill/>
            <a:ln w="57150">
              <a:solidFill>
                <a:schemeClr val="accent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6073269" y="4798236"/>
            <a:ext cx="542803" cy="55412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TextBox 104"/>
          <p:cNvSpPr txBox="1"/>
          <p:nvPr/>
        </p:nvSpPr>
        <p:spPr>
          <a:xfrm>
            <a:off x="5853861" y="3992545"/>
            <a:ext cx="925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Epoch 2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5815607" y="6535560"/>
            <a:ext cx="1058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Epoch N</a:t>
            </a:r>
          </a:p>
        </p:txBody>
      </p:sp>
      <p:sp>
        <p:nvSpPr>
          <p:cNvPr id="107" name="Rectangle 106"/>
          <p:cNvSpPr/>
          <p:nvPr/>
        </p:nvSpPr>
        <p:spPr>
          <a:xfrm>
            <a:off x="6045195" y="3480076"/>
            <a:ext cx="542803" cy="53567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/>
          <p:cNvSpPr/>
          <p:nvPr/>
        </p:nvSpPr>
        <p:spPr>
          <a:xfrm>
            <a:off x="6073267" y="6016948"/>
            <a:ext cx="542803" cy="54619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/>
          <p:nvPr/>
        </p:nvSpPr>
        <p:spPr>
          <a:xfrm>
            <a:off x="6267070" y="4485460"/>
            <a:ext cx="45720" cy="4572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9" name="Oval 128"/>
          <p:cNvSpPr/>
          <p:nvPr/>
        </p:nvSpPr>
        <p:spPr>
          <a:xfrm>
            <a:off x="6267070" y="4624798"/>
            <a:ext cx="45720" cy="4572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0" name="Oval 129"/>
          <p:cNvSpPr/>
          <p:nvPr/>
        </p:nvSpPr>
        <p:spPr>
          <a:xfrm>
            <a:off x="6267070" y="4346123"/>
            <a:ext cx="45720" cy="4572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5" name="TextBox 94"/>
          <p:cNvSpPr txBox="1"/>
          <p:nvPr/>
        </p:nvSpPr>
        <p:spPr>
          <a:xfrm flipH="1">
            <a:off x="7394903" y="0"/>
            <a:ext cx="47970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+mj-lt"/>
              </a:rPr>
              <a:t>Randomly hide contiguous frame segments of video</a:t>
            </a:r>
          </a:p>
        </p:txBody>
      </p:sp>
      <p:sp>
        <p:nvSpPr>
          <p:cNvPr id="62" name="Oval 61"/>
          <p:cNvSpPr/>
          <p:nvPr/>
        </p:nvSpPr>
        <p:spPr>
          <a:xfrm flipH="1" flipV="1">
            <a:off x="2706105" y="1283297"/>
            <a:ext cx="45719" cy="4572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4" name="Oval 63"/>
          <p:cNvSpPr/>
          <p:nvPr/>
        </p:nvSpPr>
        <p:spPr>
          <a:xfrm flipH="1" flipV="1">
            <a:off x="2706105" y="2308862"/>
            <a:ext cx="45719" cy="4572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5" name="Oval 64"/>
          <p:cNvSpPr/>
          <p:nvPr/>
        </p:nvSpPr>
        <p:spPr>
          <a:xfrm flipH="1" flipV="1">
            <a:off x="2706105" y="3347660"/>
            <a:ext cx="45719" cy="4572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6" name="Oval 65"/>
          <p:cNvSpPr/>
          <p:nvPr/>
        </p:nvSpPr>
        <p:spPr>
          <a:xfrm flipH="1" flipV="1">
            <a:off x="2706105" y="4373227"/>
            <a:ext cx="45719" cy="4572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7" name="Oval 66"/>
          <p:cNvSpPr/>
          <p:nvPr/>
        </p:nvSpPr>
        <p:spPr>
          <a:xfrm flipH="1" flipV="1">
            <a:off x="2706105" y="5412023"/>
            <a:ext cx="45719" cy="4572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17" name="Group 16"/>
          <p:cNvGrpSpPr/>
          <p:nvPr/>
        </p:nvGrpSpPr>
        <p:grpSpPr>
          <a:xfrm>
            <a:off x="2184428" y="252883"/>
            <a:ext cx="1087061" cy="6189785"/>
            <a:chOff x="905862" y="164123"/>
            <a:chExt cx="1125416" cy="661181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1371" y="261982"/>
              <a:ext cx="914400" cy="914400"/>
            </a:xfrm>
            <a:prstGeom prst="rect">
              <a:avLst/>
            </a:prstGeom>
            <a:ln>
              <a:solidFill>
                <a:schemeClr val="accent2"/>
              </a:solidFill>
              <a:prstDash val="solid"/>
            </a:ln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1371" y="1370829"/>
              <a:ext cx="914400" cy="914400"/>
            </a:xfrm>
            <a:prstGeom prst="rect">
              <a:avLst/>
            </a:prstGeom>
            <a:ln>
              <a:solidFill>
                <a:schemeClr val="accent2"/>
              </a:solidFill>
              <a:prstDash val="solid"/>
            </a:ln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1371" y="2479676"/>
              <a:ext cx="914400" cy="914400"/>
            </a:xfrm>
            <a:prstGeom prst="rect">
              <a:avLst/>
            </a:prstGeom>
            <a:ln>
              <a:solidFill>
                <a:schemeClr val="accent2"/>
              </a:solidFill>
              <a:prstDash val="solid"/>
            </a:ln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1371" y="3588523"/>
              <a:ext cx="914400" cy="914400"/>
            </a:xfrm>
            <a:prstGeom prst="rect">
              <a:avLst/>
            </a:prstGeom>
            <a:ln>
              <a:solidFill>
                <a:schemeClr val="accent2"/>
              </a:solidFill>
              <a:prstDash val="solid"/>
            </a:ln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1371" y="4697370"/>
              <a:ext cx="914400" cy="914400"/>
            </a:xfrm>
            <a:prstGeom prst="rect">
              <a:avLst/>
            </a:prstGeom>
            <a:ln>
              <a:solidFill>
                <a:schemeClr val="accent2"/>
              </a:solidFill>
              <a:prstDash val="solid"/>
            </a:ln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1371" y="5806216"/>
              <a:ext cx="914400" cy="914400"/>
            </a:xfrm>
            <a:prstGeom prst="rect">
              <a:avLst/>
            </a:prstGeom>
            <a:ln>
              <a:solidFill>
                <a:schemeClr val="accent2"/>
              </a:solidFill>
              <a:prstDash val="solid"/>
            </a:ln>
          </p:spPr>
        </p:pic>
        <p:sp>
          <p:nvSpPr>
            <p:cNvPr id="14" name="Rectangle 13"/>
            <p:cNvSpPr/>
            <p:nvPr/>
          </p:nvSpPr>
          <p:spPr>
            <a:xfrm>
              <a:off x="905863" y="164123"/>
              <a:ext cx="1125415" cy="2203939"/>
            </a:xfrm>
            <a:prstGeom prst="rect">
              <a:avLst/>
            </a:prstGeom>
            <a:noFill/>
            <a:ln w="57150">
              <a:solidFill>
                <a:schemeClr val="accent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905862" y="2368062"/>
              <a:ext cx="1125415" cy="2203939"/>
            </a:xfrm>
            <a:prstGeom prst="rect">
              <a:avLst/>
            </a:prstGeom>
            <a:noFill/>
            <a:ln w="57150">
              <a:solidFill>
                <a:schemeClr val="accent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905862" y="4572001"/>
              <a:ext cx="1125415" cy="2203939"/>
            </a:xfrm>
            <a:prstGeom prst="rect">
              <a:avLst/>
            </a:prstGeom>
            <a:noFill/>
            <a:ln w="57150">
              <a:solidFill>
                <a:schemeClr val="accent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1141741" y="6403260"/>
            <a:ext cx="3168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Training video `high-jump’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47437803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 60"/>
          <p:cNvGrpSpPr/>
          <p:nvPr/>
        </p:nvGrpSpPr>
        <p:grpSpPr>
          <a:xfrm>
            <a:off x="4422786" y="111277"/>
            <a:ext cx="598953" cy="1810849"/>
            <a:chOff x="4762755" y="328246"/>
            <a:chExt cx="598953" cy="1941650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8908" y="356984"/>
              <a:ext cx="486649" cy="268526"/>
            </a:xfrm>
            <a:prstGeom prst="rect">
              <a:avLst/>
            </a:prstGeom>
            <a:ln>
              <a:solidFill>
                <a:schemeClr val="accent2"/>
              </a:solidFill>
              <a:prstDash val="solid"/>
            </a:ln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8908" y="682612"/>
              <a:ext cx="486649" cy="268526"/>
            </a:xfrm>
            <a:prstGeom prst="rect">
              <a:avLst/>
            </a:prstGeom>
            <a:ln>
              <a:solidFill>
                <a:schemeClr val="accent2"/>
              </a:solidFill>
              <a:prstDash val="solid"/>
            </a:ln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8908" y="1008240"/>
              <a:ext cx="486649" cy="268526"/>
            </a:xfrm>
            <a:prstGeom prst="rect">
              <a:avLst/>
            </a:prstGeom>
            <a:ln>
              <a:solidFill>
                <a:schemeClr val="accent2"/>
              </a:solidFill>
              <a:prstDash val="solid"/>
            </a:ln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8908" y="1333868"/>
              <a:ext cx="486649" cy="268526"/>
            </a:xfrm>
            <a:prstGeom prst="rect">
              <a:avLst/>
            </a:prstGeom>
            <a:ln>
              <a:solidFill>
                <a:schemeClr val="accent2"/>
              </a:solidFill>
              <a:prstDash val="solid"/>
            </a:ln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8908" y="1659496"/>
              <a:ext cx="486649" cy="268526"/>
            </a:xfrm>
            <a:prstGeom prst="rect">
              <a:avLst/>
            </a:prstGeom>
            <a:ln>
              <a:solidFill>
                <a:schemeClr val="accent2"/>
              </a:solidFill>
              <a:prstDash val="solid"/>
            </a:ln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8908" y="1985123"/>
              <a:ext cx="486649" cy="268526"/>
            </a:xfrm>
            <a:prstGeom prst="rect">
              <a:avLst/>
            </a:prstGeom>
            <a:ln>
              <a:solidFill>
                <a:schemeClr val="accent2"/>
              </a:solidFill>
              <a:prstDash val="solid"/>
            </a:ln>
          </p:spPr>
        </p:pic>
        <p:sp>
          <p:nvSpPr>
            <p:cNvPr id="25" name="Rectangle 24"/>
            <p:cNvSpPr/>
            <p:nvPr/>
          </p:nvSpPr>
          <p:spPr>
            <a:xfrm>
              <a:off x="4762756" y="328246"/>
              <a:ext cx="598952" cy="647217"/>
            </a:xfrm>
            <a:prstGeom prst="rect">
              <a:avLst/>
            </a:prstGeom>
            <a:noFill/>
            <a:ln w="57150">
              <a:solidFill>
                <a:schemeClr val="accent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762755" y="975463"/>
              <a:ext cx="598952" cy="647217"/>
            </a:xfrm>
            <a:prstGeom prst="rect">
              <a:avLst/>
            </a:prstGeom>
            <a:noFill/>
            <a:ln w="57150">
              <a:solidFill>
                <a:schemeClr val="accent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762755" y="1622679"/>
              <a:ext cx="598952" cy="647217"/>
            </a:xfrm>
            <a:prstGeom prst="rect">
              <a:avLst/>
            </a:prstGeom>
            <a:noFill/>
            <a:ln w="57150">
              <a:solidFill>
                <a:schemeClr val="accent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8" name="Straight Arrow Connector 57"/>
          <p:cNvCxnSpPr/>
          <p:nvPr/>
        </p:nvCxnSpPr>
        <p:spPr>
          <a:xfrm flipV="1">
            <a:off x="1848281" y="1422429"/>
            <a:ext cx="2390899" cy="172757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1848281" y="3442204"/>
            <a:ext cx="2403374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1849294" y="3778774"/>
            <a:ext cx="2350728" cy="136425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4450860" y="138079"/>
            <a:ext cx="542803" cy="54624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Box 71"/>
          <p:cNvSpPr txBox="1"/>
          <p:nvPr/>
        </p:nvSpPr>
        <p:spPr>
          <a:xfrm>
            <a:off x="4287598" y="1860251"/>
            <a:ext cx="925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Epoch 1</a:t>
            </a:r>
          </a:p>
        </p:txBody>
      </p:sp>
      <p:grpSp>
        <p:nvGrpSpPr>
          <p:cNvPr id="73" name="Group 72"/>
          <p:cNvGrpSpPr/>
          <p:nvPr/>
        </p:nvGrpSpPr>
        <p:grpSpPr>
          <a:xfrm>
            <a:off x="4422784" y="2238508"/>
            <a:ext cx="598953" cy="1810849"/>
            <a:chOff x="4762755" y="328246"/>
            <a:chExt cx="598953" cy="1941650"/>
          </a:xfrm>
        </p:grpSpPr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8908" y="356984"/>
              <a:ext cx="486649" cy="268526"/>
            </a:xfrm>
            <a:prstGeom prst="rect">
              <a:avLst/>
            </a:prstGeom>
            <a:ln>
              <a:solidFill>
                <a:schemeClr val="accent2"/>
              </a:solidFill>
              <a:prstDash val="solid"/>
            </a:ln>
          </p:spPr>
        </p:pic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8908" y="682612"/>
              <a:ext cx="486649" cy="268526"/>
            </a:xfrm>
            <a:prstGeom prst="rect">
              <a:avLst/>
            </a:prstGeom>
            <a:ln>
              <a:solidFill>
                <a:schemeClr val="accent2"/>
              </a:solidFill>
              <a:prstDash val="solid"/>
            </a:ln>
          </p:spPr>
        </p:pic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8908" y="1008240"/>
              <a:ext cx="486649" cy="268526"/>
            </a:xfrm>
            <a:prstGeom prst="rect">
              <a:avLst/>
            </a:prstGeom>
            <a:ln>
              <a:solidFill>
                <a:schemeClr val="accent2"/>
              </a:solidFill>
              <a:prstDash val="solid"/>
            </a:ln>
          </p:spPr>
        </p:pic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8908" y="1333868"/>
              <a:ext cx="486649" cy="268526"/>
            </a:xfrm>
            <a:prstGeom prst="rect">
              <a:avLst/>
            </a:prstGeom>
            <a:ln>
              <a:solidFill>
                <a:schemeClr val="accent2"/>
              </a:solidFill>
              <a:prstDash val="solid"/>
            </a:ln>
          </p:spPr>
        </p:pic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8908" y="1659496"/>
              <a:ext cx="486649" cy="268526"/>
            </a:xfrm>
            <a:prstGeom prst="rect">
              <a:avLst/>
            </a:prstGeom>
            <a:ln>
              <a:solidFill>
                <a:schemeClr val="accent2"/>
              </a:solidFill>
              <a:prstDash val="solid"/>
            </a:ln>
          </p:spPr>
        </p:pic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8908" y="1985123"/>
              <a:ext cx="486649" cy="268526"/>
            </a:xfrm>
            <a:prstGeom prst="rect">
              <a:avLst/>
            </a:prstGeom>
            <a:ln>
              <a:solidFill>
                <a:schemeClr val="accent2"/>
              </a:solidFill>
              <a:prstDash val="solid"/>
            </a:ln>
          </p:spPr>
        </p:pic>
        <p:sp>
          <p:nvSpPr>
            <p:cNvPr id="80" name="Rectangle 79"/>
            <p:cNvSpPr/>
            <p:nvPr/>
          </p:nvSpPr>
          <p:spPr>
            <a:xfrm>
              <a:off x="4762756" y="328246"/>
              <a:ext cx="598952" cy="647217"/>
            </a:xfrm>
            <a:prstGeom prst="rect">
              <a:avLst/>
            </a:prstGeom>
            <a:noFill/>
            <a:ln w="57150">
              <a:solidFill>
                <a:schemeClr val="accent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4762755" y="975463"/>
              <a:ext cx="598952" cy="647217"/>
            </a:xfrm>
            <a:prstGeom prst="rect">
              <a:avLst/>
            </a:prstGeom>
            <a:noFill/>
            <a:ln w="57150">
              <a:solidFill>
                <a:schemeClr val="accent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4762755" y="1622679"/>
              <a:ext cx="598952" cy="647217"/>
            </a:xfrm>
            <a:prstGeom prst="rect">
              <a:avLst/>
            </a:prstGeom>
            <a:noFill/>
            <a:ln w="57150">
              <a:solidFill>
                <a:schemeClr val="accent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3" name="Rectangle 82"/>
          <p:cNvSpPr/>
          <p:nvPr/>
        </p:nvSpPr>
        <p:spPr>
          <a:xfrm>
            <a:off x="4450858" y="2885820"/>
            <a:ext cx="542803" cy="51971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4" name="Group 83"/>
          <p:cNvGrpSpPr/>
          <p:nvPr/>
        </p:nvGrpSpPr>
        <p:grpSpPr>
          <a:xfrm>
            <a:off x="4450858" y="4771434"/>
            <a:ext cx="598953" cy="1810849"/>
            <a:chOff x="4762755" y="328246"/>
            <a:chExt cx="598953" cy="1941650"/>
          </a:xfrm>
        </p:grpSpPr>
        <p:pic>
          <p:nvPicPr>
            <p:cNvPr id="85" name="Picture 8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8908" y="356984"/>
              <a:ext cx="486649" cy="268526"/>
            </a:xfrm>
            <a:prstGeom prst="rect">
              <a:avLst/>
            </a:prstGeom>
            <a:ln>
              <a:solidFill>
                <a:schemeClr val="accent2"/>
              </a:solidFill>
              <a:prstDash val="solid"/>
            </a:ln>
          </p:spPr>
        </p:pic>
        <p:pic>
          <p:nvPicPr>
            <p:cNvPr id="86" name="Picture 8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8908" y="682612"/>
              <a:ext cx="486649" cy="268526"/>
            </a:xfrm>
            <a:prstGeom prst="rect">
              <a:avLst/>
            </a:prstGeom>
            <a:ln>
              <a:solidFill>
                <a:schemeClr val="accent2"/>
              </a:solidFill>
              <a:prstDash val="solid"/>
            </a:ln>
          </p:spPr>
        </p:pic>
        <p:pic>
          <p:nvPicPr>
            <p:cNvPr id="87" name="Picture 8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8908" y="1008240"/>
              <a:ext cx="486649" cy="268526"/>
            </a:xfrm>
            <a:prstGeom prst="rect">
              <a:avLst/>
            </a:prstGeom>
            <a:ln>
              <a:solidFill>
                <a:schemeClr val="accent2"/>
              </a:solidFill>
              <a:prstDash val="solid"/>
            </a:ln>
          </p:spPr>
        </p:pic>
        <p:pic>
          <p:nvPicPr>
            <p:cNvPr id="88" name="Picture 8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8908" y="1333868"/>
              <a:ext cx="486649" cy="268526"/>
            </a:xfrm>
            <a:prstGeom prst="rect">
              <a:avLst/>
            </a:prstGeom>
            <a:ln>
              <a:solidFill>
                <a:schemeClr val="accent2"/>
              </a:solidFill>
              <a:prstDash val="solid"/>
            </a:ln>
          </p:spPr>
        </p:pic>
        <p:pic>
          <p:nvPicPr>
            <p:cNvPr id="89" name="Picture 8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8908" y="1659496"/>
              <a:ext cx="486649" cy="268526"/>
            </a:xfrm>
            <a:prstGeom prst="rect">
              <a:avLst/>
            </a:prstGeom>
            <a:ln>
              <a:solidFill>
                <a:schemeClr val="accent2"/>
              </a:solidFill>
              <a:prstDash val="solid"/>
            </a:ln>
          </p:spPr>
        </p:pic>
        <p:pic>
          <p:nvPicPr>
            <p:cNvPr id="90" name="Picture 8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8908" y="1985123"/>
              <a:ext cx="486649" cy="268526"/>
            </a:xfrm>
            <a:prstGeom prst="rect">
              <a:avLst/>
            </a:prstGeom>
            <a:ln>
              <a:solidFill>
                <a:schemeClr val="accent2"/>
              </a:solidFill>
              <a:prstDash val="solid"/>
            </a:ln>
          </p:spPr>
        </p:pic>
        <p:sp>
          <p:nvSpPr>
            <p:cNvPr id="91" name="Rectangle 90"/>
            <p:cNvSpPr/>
            <p:nvPr/>
          </p:nvSpPr>
          <p:spPr>
            <a:xfrm>
              <a:off x="4762756" y="328246"/>
              <a:ext cx="598952" cy="647217"/>
            </a:xfrm>
            <a:prstGeom prst="rect">
              <a:avLst/>
            </a:prstGeom>
            <a:noFill/>
            <a:ln w="57150">
              <a:solidFill>
                <a:schemeClr val="accent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4762755" y="975463"/>
              <a:ext cx="598952" cy="647217"/>
            </a:xfrm>
            <a:prstGeom prst="rect">
              <a:avLst/>
            </a:prstGeom>
            <a:noFill/>
            <a:ln w="57150">
              <a:solidFill>
                <a:schemeClr val="accent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4762755" y="1622679"/>
              <a:ext cx="598952" cy="647217"/>
            </a:xfrm>
            <a:prstGeom prst="rect">
              <a:avLst/>
            </a:prstGeom>
            <a:noFill/>
            <a:ln w="57150">
              <a:solidFill>
                <a:schemeClr val="accent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478932" y="4798236"/>
            <a:ext cx="542803" cy="55412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TextBox 104"/>
          <p:cNvSpPr txBox="1"/>
          <p:nvPr/>
        </p:nvSpPr>
        <p:spPr>
          <a:xfrm>
            <a:off x="4259524" y="3992545"/>
            <a:ext cx="925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Epoch 2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4221270" y="6535560"/>
            <a:ext cx="1058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Epoch N</a:t>
            </a:r>
          </a:p>
        </p:txBody>
      </p:sp>
      <p:sp>
        <p:nvSpPr>
          <p:cNvPr id="107" name="Rectangle 106"/>
          <p:cNvSpPr/>
          <p:nvPr/>
        </p:nvSpPr>
        <p:spPr>
          <a:xfrm>
            <a:off x="4450858" y="3480076"/>
            <a:ext cx="542803" cy="53567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/>
          <p:cNvSpPr/>
          <p:nvPr/>
        </p:nvSpPr>
        <p:spPr>
          <a:xfrm>
            <a:off x="4478930" y="6016948"/>
            <a:ext cx="542803" cy="54619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0" name="Straight Arrow Connector 109"/>
          <p:cNvCxnSpPr/>
          <p:nvPr/>
        </p:nvCxnSpPr>
        <p:spPr>
          <a:xfrm>
            <a:off x="5436944" y="970208"/>
            <a:ext cx="1283290" cy="167575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114"/>
          <p:cNvSpPr txBox="1"/>
          <p:nvPr/>
        </p:nvSpPr>
        <p:spPr>
          <a:xfrm>
            <a:off x="6945655" y="3858024"/>
            <a:ext cx="925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CNN</a:t>
            </a:r>
          </a:p>
        </p:txBody>
      </p:sp>
      <p:cxnSp>
        <p:nvCxnSpPr>
          <p:cNvPr id="116" name="Straight Arrow Connector 115"/>
          <p:cNvCxnSpPr/>
          <p:nvPr/>
        </p:nvCxnSpPr>
        <p:spPr>
          <a:xfrm flipV="1">
            <a:off x="5436944" y="3083754"/>
            <a:ext cx="129621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7" name="Group 116"/>
          <p:cNvGrpSpPr/>
          <p:nvPr/>
        </p:nvGrpSpPr>
        <p:grpSpPr>
          <a:xfrm>
            <a:off x="6948401" y="2264589"/>
            <a:ext cx="1173816" cy="1509105"/>
            <a:chOff x="8232445" y="165895"/>
            <a:chExt cx="1422162" cy="1875442"/>
          </a:xfrm>
        </p:grpSpPr>
        <p:sp>
          <p:nvSpPr>
            <p:cNvPr id="118" name="Cube 117"/>
            <p:cNvSpPr/>
            <p:nvPr/>
          </p:nvSpPr>
          <p:spPr>
            <a:xfrm>
              <a:off x="8232445" y="165895"/>
              <a:ext cx="725214" cy="1875442"/>
            </a:xfrm>
            <a:prstGeom prst="cube">
              <a:avLst>
                <a:gd name="adj" fmla="val 80241"/>
              </a:avLst>
            </a:prstGeom>
            <a:solidFill>
              <a:schemeClr val="bg1">
                <a:alpha val="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119" name="Cube 118"/>
            <p:cNvSpPr/>
            <p:nvPr/>
          </p:nvSpPr>
          <p:spPr>
            <a:xfrm>
              <a:off x="8644217" y="460466"/>
              <a:ext cx="683353" cy="1223011"/>
            </a:xfrm>
            <a:prstGeom prst="cube">
              <a:avLst>
                <a:gd name="adj" fmla="val 59069"/>
              </a:avLst>
            </a:prstGeom>
            <a:solidFill>
              <a:schemeClr val="bg1">
                <a:alpha val="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120" name="Cube 119"/>
            <p:cNvSpPr/>
            <p:nvPr/>
          </p:nvSpPr>
          <p:spPr>
            <a:xfrm>
              <a:off x="9156190" y="607500"/>
              <a:ext cx="498417" cy="829238"/>
            </a:xfrm>
            <a:prstGeom prst="cube">
              <a:avLst>
                <a:gd name="adj" fmla="val 50243"/>
              </a:avLst>
            </a:prstGeom>
            <a:solidFill>
              <a:schemeClr val="bg1">
                <a:alpha val="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</p:grpSp>
      <p:cxnSp>
        <p:nvCxnSpPr>
          <p:cNvPr id="122" name="Straight Arrow Connector 121"/>
          <p:cNvCxnSpPr/>
          <p:nvPr/>
        </p:nvCxnSpPr>
        <p:spPr>
          <a:xfrm flipV="1">
            <a:off x="5436944" y="3651426"/>
            <a:ext cx="1270062" cy="199799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Oval 127"/>
          <p:cNvSpPr/>
          <p:nvPr/>
        </p:nvSpPr>
        <p:spPr>
          <a:xfrm>
            <a:off x="4672733" y="4485460"/>
            <a:ext cx="45720" cy="4572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9" name="Oval 128"/>
          <p:cNvSpPr/>
          <p:nvPr/>
        </p:nvSpPr>
        <p:spPr>
          <a:xfrm>
            <a:off x="4672733" y="4624798"/>
            <a:ext cx="45720" cy="4572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0" name="Oval 129"/>
          <p:cNvSpPr/>
          <p:nvPr/>
        </p:nvSpPr>
        <p:spPr>
          <a:xfrm>
            <a:off x="4672733" y="4346123"/>
            <a:ext cx="45720" cy="4572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5" name="TextBox 94"/>
          <p:cNvSpPr txBox="1"/>
          <p:nvPr/>
        </p:nvSpPr>
        <p:spPr>
          <a:xfrm flipH="1">
            <a:off x="7553649" y="0"/>
            <a:ext cx="46383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+mj-lt"/>
              </a:rPr>
              <a:t>Feed each hidden video to action classification CNN</a:t>
            </a:r>
          </a:p>
        </p:txBody>
      </p:sp>
      <p:sp>
        <p:nvSpPr>
          <p:cNvPr id="97" name="Oval 96"/>
          <p:cNvSpPr/>
          <p:nvPr/>
        </p:nvSpPr>
        <p:spPr>
          <a:xfrm flipH="1" flipV="1">
            <a:off x="1105396" y="1270067"/>
            <a:ext cx="45719" cy="4572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8" name="Oval 97"/>
          <p:cNvSpPr/>
          <p:nvPr/>
        </p:nvSpPr>
        <p:spPr>
          <a:xfrm flipH="1" flipV="1">
            <a:off x="1105396" y="2295632"/>
            <a:ext cx="45719" cy="4572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9" name="Oval 98"/>
          <p:cNvSpPr/>
          <p:nvPr/>
        </p:nvSpPr>
        <p:spPr>
          <a:xfrm flipH="1" flipV="1">
            <a:off x="1105396" y="3334430"/>
            <a:ext cx="45719" cy="4572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0" name="Oval 99"/>
          <p:cNvSpPr/>
          <p:nvPr/>
        </p:nvSpPr>
        <p:spPr>
          <a:xfrm flipH="1" flipV="1">
            <a:off x="1105396" y="4359997"/>
            <a:ext cx="45719" cy="4572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1" name="Oval 100"/>
          <p:cNvSpPr/>
          <p:nvPr/>
        </p:nvSpPr>
        <p:spPr>
          <a:xfrm flipH="1" flipV="1">
            <a:off x="1105396" y="5398793"/>
            <a:ext cx="45719" cy="4572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17" name="Group 16"/>
          <p:cNvGrpSpPr/>
          <p:nvPr/>
        </p:nvGrpSpPr>
        <p:grpSpPr>
          <a:xfrm>
            <a:off x="590091" y="252883"/>
            <a:ext cx="1087061" cy="6189785"/>
            <a:chOff x="905862" y="164123"/>
            <a:chExt cx="1125416" cy="661181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1371" y="261982"/>
              <a:ext cx="914400" cy="914400"/>
            </a:xfrm>
            <a:prstGeom prst="rect">
              <a:avLst/>
            </a:prstGeom>
            <a:ln>
              <a:solidFill>
                <a:schemeClr val="accent2"/>
              </a:solidFill>
              <a:prstDash val="solid"/>
            </a:ln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1371" y="1370829"/>
              <a:ext cx="914400" cy="914400"/>
            </a:xfrm>
            <a:prstGeom prst="rect">
              <a:avLst/>
            </a:prstGeom>
            <a:ln>
              <a:solidFill>
                <a:schemeClr val="accent2"/>
              </a:solidFill>
              <a:prstDash val="solid"/>
            </a:ln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1371" y="2479676"/>
              <a:ext cx="914400" cy="914400"/>
            </a:xfrm>
            <a:prstGeom prst="rect">
              <a:avLst/>
            </a:prstGeom>
            <a:ln>
              <a:solidFill>
                <a:schemeClr val="accent2"/>
              </a:solidFill>
              <a:prstDash val="solid"/>
            </a:ln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1371" y="3588523"/>
              <a:ext cx="914400" cy="914400"/>
            </a:xfrm>
            <a:prstGeom prst="rect">
              <a:avLst/>
            </a:prstGeom>
            <a:ln>
              <a:solidFill>
                <a:schemeClr val="accent2"/>
              </a:solidFill>
              <a:prstDash val="solid"/>
            </a:ln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1371" y="4697370"/>
              <a:ext cx="914400" cy="914400"/>
            </a:xfrm>
            <a:prstGeom prst="rect">
              <a:avLst/>
            </a:prstGeom>
            <a:ln>
              <a:solidFill>
                <a:schemeClr val="accent2"/>
              </a:solidFill>
              <a:prstDash val="solid"/>
            </a:ln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1371" y="5806216"/>
              <a:ext cx="914400" cy="914400"/>
            </a:xfrm>
            <a:prstGeom prst="rect">
              <a:avLst/>
            </a:prstGeom>
            <a:ln>
              <a:solidFill>
                <a:schemeClr val="accent2"/>
              </a:solidFill>
              <a:prstDash val="solid"/>
            </a:ln>
          </p:spPr>
        </p:pic>
        <p:sp>
          <p:nvSpPr>
            <p:cNvPr id="14" name="Rectangle 13"/>
            <p:cNvSpPr/>
            <p:nvPr/>
          </p:nvSpPr>
          <p:spPr>
            <a:xfrm>
              <a:off x="905863" y="164123"/>
              <a:ext cx="1125415" cy="2203939"/>
            </a:xfrm>
            <a:prstGeom prst="rect">
              <a:avLst/>
            </a:prstGeom>
            <a:noFill/>
            <a:ln w="57150">
              <a:solidFill>
                <a:schemeClr val="accent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905862" y="2368062"/>
              <a:ext cx="1125415" cy="2203939"/>
            </a:xfrm>
            <a:prstGeom prst="rect">
              <a:avLst/>
            </a:prstGeom>
            <a:noFill/>
            <a:ln w="57150">
              <a:solidFill>
                <a:schemeClr val="accent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905862" y="4572001"/>
              <a:ext cx="1125415" cy="2203939"/>
            </a:xfrm>
            <a:prstGeom prst="rect">
              <a:avLst/>
            </a:prstGeom>
            <a:noFill/>
            <a:ln w="57150">
              <a:solidFill>
                <a:schemeClr val="accent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1" name="TextBox 70"/>
          <p:cNvSpPr txBox="1"/>
          <p:nvPr/>
        </p:nvSpPr>
        <p:spPr>
          <a:xfrm>
            <a:off x="-307904" y="6411702"/>
            <a:ext cx="3168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Training video `high-jump’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37525614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9" name="Straight Arrow Connector 58"/>
          <p:cNvCxnSpPr/>
          <p:nvPr/>
        </p:nvCxnSpPr>
        <p:spPr>
          <a:xfrm flipV="1">
            <a:off x="1848281" y="3439749"/>
            <a:ext cx="79748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114"/>
          <p:cNvSpPr txBox="1"/>
          <p:nvPr/>
        </p:nvSpPr>
        <p:spPr>
          <a:xfrm>
            <a:off x="2580123" y="4175539"/>
            <a:ext cx="1692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Trained CNN</a:t>
            </a:r>
          </a:p>
        </p:txBody>
      </p:sp>
      <p:grpSp>
        <p:nvGrpSpPr>
          <p:cNvPr id="117" name="Group 116"/>
          <p:cNvGrpSpPr/>
          <p:nvPr/>
        </p:nvGrpSpPr>
        <p:grpSpPr>
          <a:xfrm>
            <a:off x="2847449" y="2595334"/>
            <a:ext cx="1173816" cy="1509105"/>
            <a:chOff x="8232445" y="165895"/>
            <a:chExt cx="1422162" cy="1875442"/>
          </a:xfrm>
        </p:grpSpPr>
        <p:sp>
          <p:nvSpPr>
            <p:cNvPr id="118" name="Cube 117"/>
            <p:cNvSpPr/>
            <p:nvPr/>
          </p:nvSpPr>
          <p:spPr>
            <a:xfrm>
              <a:off x="8232445" y="165895"/>
              <a:ext cx="725214" cy="1875442"/>
            </a:xfrm>
            <a:prstGeom prst="cube">
              <a:avLst>
                <a:gd name="adj" fmla="val 80241"/>
              </a:avLst>
            </a:prstGeom>
            <a:solidFill>
              <a:schemeClr val="bg1">
                <a:alpha val="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119" name="Cube 118"/>
            <p:cNvSpPr/>
            <p:nvPr/>
          </p:nvSpPr>
          <p:spPr>
            <a:xfrm>
              <a:off x="8644217" y="460466"/>
              <a:ext cx="683353" cy="1223011"/>
            </a:xfrm>
            <a:prstGeom prst="cube">
              <a:avLst>
                <a:gd name="adj" fmla="val 59069"/>
              </a:avLst>
            </a:prstGeom>
            <a:solidFill>
              <a:schemeClr val="bg1">
                <a:alpha val="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120" name="Cube 119"/>
            <p:cNvSpPr/>
            <p:nvPr/>
          </p:nvSpPr>
          <p:spPr>
            <a:xfrm>
              <a:off x="9156190" y="607500"/>
              <a:ext cx="498417" cy="829238"/>
            </a:xfrm>
            <a:prstGeom prst="cube">
              <a:avLst>
                <a:gd name="adj" fmla="val 50243"/>
              </a:avLst>
            </a:prstGeom>
            <a:solidFill>
              <a:schemeClr val="bg1">
                <a:alpha val="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</p:grpSp>
      <p:sp>
        <p:nvSpPr>
          <p:cNvPr id="95" name="TextBox 94"/>
          <p:cNvSpPr txBox="1"/>
          <p:nvPr/>
        </p:nvSpPr>
        <p:spPr>
          <a:xfrm flipH="1">
            <a:off x="7553649" y="0"/>
            <a:ext cx="46383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+mj-lt"/>
              </a:rPr>
              <a:t>During testing feed full video into trained network</a:t>
            </a:r>
          </a:p>
        </p:txBody>
      </p:sp>
      <p:cxnSp>
        <p:nvCxnSpPr>
          <p:cNvPr id="102" name="Straight Arrow Connector 101"/>
          <p:cNvCxnSpPr/>
          <p:nvPr/>
        </p:nvCxnSpPr>
        <p:spPr>
          <a:xfrm flipV="1">
            <a:off x="4289252" y="3426519"/>
            <a:ext cx="724457" cy="18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214972" y="342247"/>
            <a:ext cx="1837297" cy="6430345"/>
            <a:chOff x="214972" y="342247"/>
            <a:chExt cx="1837297" cy="6430345"/>
          </a:xfrm>
        </p:grpSpPr>
        <p:sp>
          <p:nvSpPr>
            <p:cNvPr id="96" name="TextBox 95"/>
            <p:cNvSpPr txBox="1"/>
            <p:nvPr/>
          </p:nvSpPr>
          <p:spPr>
            <a:xfrm>
              <a:off x="214972" y="6403260"/>
              <a:ext cx="18372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Test video</a:t>
              </a:r>
              <a:endParaRPr lang="en-US" sz="1800" dirty="0"/>
            </a:p>
          </p:txBody>
        </p:sp>
        <p:sp>
          <p:nvSpPr>
            <p:cNvPr id="97" name="Oval 96"/>
            <p:cNvSpPr/>
            <p:nvPr/>
          </p:nvSpPr>
          <p:spPr>
            <a:xfrm flipH="1" flipV="1">
              <a:off x="1116770" y="1267713"/>
              <a:ext cx="45719" cy="4572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8" name="Oval 97"/>
            <p:cNvSpPr/>
            <p:nvPr/>
          </p:nvSpPr>
          <p:spPr>
            <a:xfrm flipH="1" flipV="1">
              <a:off x="1116770" y="2304829"/>
              <a:ext cx="45719" cy="4572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9" name="Oval 98"/>
            <p:cNvSpPr/>
            <p:nvPr/>
          </p:nvSpPr>
          <p:spPr>
            <a:xfrm flipH="1" flipV="1">
              <a:off x="1116770" y="3341945"/>
              <a:ext cx="45719" cy="4572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00" name="Oval 99"/>
            <p:cNvSpPr/>
            <p:nvPr/>
          </p:nvSpPr>
          <p:spPr>
            <a:xfrm flipH="1" flipV="1">
              <a:off x="1116770" y="4379061"/>
              <a:ext cx="45719" cy="4572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01" name="Oval 100"/>
            <p:cNvSpPr/>
            <p:nvPr/>
          </p:nvSpPr>
          <p:spPr>
            <a:xfrm flipH="1" flipV="1">
              <a:off x="1116770" y="5416177"/>
              <a:ext cx="45719" cy="4572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pic>
          <p:nvPicPr>
            <p:cNvPr id="131" name="Picture 130"/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6145" y="342247"/>
              <a:ext cx="886968" cy="859536"/>
            </a:xfrm>
            <a:prstGeom prst="rect">
              <a:avLst/>
            </a:prstGeom>
          </p:spPr>
        </p:pic>
        <p:pic>
          <p:nvPicPr>
            <p:cNvPr id="132" name="Picture 131"/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6145" y="1379363"/>
              <a:ext cx="886968" cy="859536"/>
            </a:xfrm>
            <a:prstGeom prst="rect">
              <a:avLst/>
            </a:prstGeom>
          </p:spPr>
        </p:pic>
        <p:pic>
          <p:nvPicPr>
            <p:cNvPr id="134" name="Picture 133"/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6145" y="2416479"/>
              <a:ext cx="886968" cy="859536"/>
            </a:xfrm>
            <a:prstGeom prst="rect">
              <a:avLst/>
            </a:prstGeom>
            <a:ln w="57150" cap="sq">
              <a:noFill/>
              <a:miter lim="800000"/>
            </a:ln>
            <a:effectLst/>
          </p:spPr>
        </p:pic>
        <p:pic>
          <p:nvPicPr>
            <p:cNvPr id="135" name="Picture 134"/>
            <p:cNvPicPr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6145" y="3453595"/>
              <a:ext cx="886968" cy="859536"/>
            </a:xfrm>
            <a:prstGeom prst="rect">
              <a:avLst/>
            </a:prstGeom>
            <a:ln w="57150" cap="sq">
              <a:noFill/>
              <a:miter lim="800000"/>
            </a:ln>
            <a:effectLst/>
          </p:spPr>
        </p:pic>
        <p:pic>
          <p:nvPicPr>
            <p:cNvPr id="137" name="Picture 136"/>
            <p:cNvPicPr>
              <a:picLocks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6145" y="4490711"/>
              <a:ext cx="886968" cy="859536"/>
            </a:xfrm>
            <a:prstGeom prst="rect">
              <a:avLst/>
            </a:prstGeom>
            <a:ln w="57150" cap="sq">
              <a:noFill/>
              <a:miter lim="800000"/>
            </a:ln>
            <a:effectLst/>
          </p:spPr>
        </p:pic>
        <p:pic>
          <p:nvPicPr>
            <p:cNvPr id="138" name="Picture 137"/>
            <p:cNvPicPr>
              <a:picLocks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6145" y="5527829"/>
              <a:ext cx="886968" cy="859536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3582684" y="342247"/>
            <a:ext cx="4537828" cy="6413131"/>
            <a:chOff x="4085386" y="427655"/>
            <a:chExt cx="4537828" cy="6413131"/>
          </a:xfrm>
        </p:grpSpPr>
        <p:sp>
          <p:nvSpPr>
            <p:cNvPr id="139" name="TextBox 138"/>
            <p:cNvSpPr txBox="1"/>
            <p:nvPr/>
          </p:nvSpPr>
          <p:spPr>
            <a:xfrm>
              <a:off x="4085386" y="6471454"/>
              <a:ext cx="45378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Predicted label `high-jump’</a:t>
              </a:r>
              <a:endParaRPr lang="en-US" sz="1800" dirty="0"/>
            </a:p>
          </p:txBody>
        </p:sp>
        <p:sp>
          <p:nvSpPr>
            <p:cNvPr id="140" name="Oval 139"/>
            <p:cNvSpPr/>
            <p:nvPr/>
          </p:nvSpPr>
          <p:spPr>
            <a:xfrm flipH="1" flipV="1">
              <a:off x="6282879" y="1353121"/>
              <a:ext cx="45719" cy="4572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41" name="Oval 140"/>
            <p:cNvSpPr/>
            <p:nvPr/>
          </p:nvSpPr>
          <p:spPr>
            <a:xfrm flipH="1" flipV="1">
              <a:off x="6282879" y="2390237"/>
              <a:ext cx="45719" cy="4572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42" name="Oval 141"/>
            <p:cNvSpPr/>
            <p:nvPr/>
          </p:nvSpPr>
          <p:spPr>
            <a:xfrm flipH="1" flipV="1">
              <a:off x="6282879" y="3427353"/>
              <a:ext cx="45719" cy="4572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43" name="Oval 142"/>
            <p:cNvSpPr/>
            <p:nvPr/>
          </p:nvSpPr>
          <p:spPr>
            <a:xfrm flipH="1" flipV="1">
              <a:off x="6282879" y="4464469"/>
              <a:ext cx="45719" cy="4572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44" name="Oval 143"/>
            <p:cNvSpPr/>
            <p:nvPr/>
          </p:nvSpPr>
          <p:spPr>
            <a:xfrm flipH="1" flipV="1">
              <a:off x="6282879" y="5501585"/>
              <a:ext cx="45719" cy="4572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pic>
          <p:nvPicPr>
            <p:cNvPr id="145" name="Picture 144"/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2254" y="427655"/>
              <a:ext cx="886968" cy="859536"/>
            </a:xfrm>
            <a:prstGeom prst="rect">
              <a:avLst/>
            </a:prstGeom>
          </p:spPr>
        </p:pic>
        <p:pic>
          <p:nvPicPr>
            <p:cNvPr id="146" name="Picture 145"/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2254" y="1464771"/>
              <a:ext cx="886968" cy="859536"/>
            </a:xfrm>
            <a:prstGeom prst="rect">
              <a:avLst/>
            </a:prstGeom>
          </p:spPr>
        </p:pic>
        <p:pic>
          <p:nvPicPr>
            <p:cNvPr id="147" name="Picture 146"/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2254" y="2501887"/>
              <a:ext cx="886968" cy="859536"/>
            </a:xfrm>
            <a:prstGeom prst="rect">
              <a:avLst/>
            </a:prstGeom>
            <a:ln w="57150" cap="sq">
              <a:solidFill>
                <a:schemeClr val="accent6"/>
              </a:solidFill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148" name="Picture 147"/>
            <p:cNvPicPr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2254" y="3539003"/>
              <a:ext cx="886968" cy="859536"/>
            </a:xfrm>
            <a:prstGeom prst="rect">
              <a:avLst/>
            </a:prstGeom>
            <a:ln w="57150" cap="sq">
              <a:solidFill>
                <a:schemeClr val="accent6"/>
              </a:solidFill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149" name="Picture 148"/>
            <p:cNvPicPr>
              <a:picLocks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2254" y="4576119"/>
              <a:ext cx="886968" cy="859536"/>
            </a:xfrm>
            <a:prstGeom prst="rect">
              <a:avLst/>
            </a:prstGeom>
            <a:ln w="57150" cap="sq">
              <a:solidFill>
                <a:schemeClr val="accent6"/>
              </a:solidFill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150" name="Picture 149"/>
            <p:cNvPicPr>
              <a:picLocks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2254" y="5613237"/>
              <a:ext cx="886968" cy="8595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7900714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crcv.ucf.edu/THUMOS14/assets/banner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78" y="988539"/>
            <a:ext cx="10873948" cy="27184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137321" y="1"/>
            <a:ext cx="1867930" cy="877330"/>
          </a:xfrm>
        </p:spPr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3077" y="4194362"/>
            <a:ext cx="11251081" cy="232442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THUMOS 14 dataset</a:t>
            </a:r>
          </a:p>
          <a:p>
            <a:r>
              <a:rPr lang="en-US" dirty="0"/>
              <a:t>101 classes, 1010 videos for training</a:t>
            </a:r>
          </a:p>
          <a:p>
            <a:r>
              <a:rPr lang="en-US" dirty="0"/>
              <a:t>20 classes, 200 untrimmed videos with temporal annotation for evaluation</a:t>
            </a:r>
          </a:p>
          <a:p>
            <a:r>
              <a:rPr lang="en-US" dirty="0"/>
              <a:t>Each frame represented using C3D fc7 features obtained by a model pre-trained on Sports 1 million dataset</a:t>
            </a:r>
          </a:p>
        </p:txBody>
      </p:sp>
    </p:spTree>
    <p:extLst>
      <p:ext uri="{BB962C8B-B14F-4D97-AF65-F5344CB8AC3E}">
        <p14:creationId xmlns:p14="http://schemas.microsoft.com/office/powerpoint/2010/main" val="416464248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107" y="919508"/>
            <a:ext cx="988224" cy="798274"/>
          </a:xfrm>
          <a:prstGeom prst="rect">
            <a:avLst/>
          </a:prstGeom>
          <a:ln w="57150" cap="sq">
            <a:solidFill>
              <a:srgbClr val="00B05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654" y="919508"/>
            <a:ext cx="988224" cy="798274"/>
          </a:xfrm>
          <a:prstGeom prst="rect">
            <a:avLst/>
          </a:prstGeom>
          <a:ln w="57150" cap="sq">
            <a:solidFill>
              <a:srgbClr val="00B05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199" y="919508"/>
            <a:ext cx="988224" cy="798274"/>
          </a:xfrm>
          <a:prstGeom prst="rect">
            <a:avLst/>
          </a:prstGeom>
          <a:ln w="57150" cap="sq">
            <a:solidFill>
              <a:srgbClr val="00B05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745" y="919508"/>
            <a:ext cx="988224" cy="798274"/>
          </a:xfrm>
          <a:prstGeom prst="rect">
            <a:avLst/>
          </a:prstGeom>
          <a:ln w="57150" cap="sq">
            <a:solidFill>
              <a:srgbClr val="00B05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6292" y="919508"/>
            <a:ext cx="988224" cy="798274"/>
          </a:xfrm>
          <a:prstGeom prst="rect">
            <a:avLst/>
          </a:prstGeom>
          <a:ln w="57150" cap="sq">
            <a:solidFill>
              <a:srgbClr val="00B05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01900" y="2109495"/>
            <a:ext cx="612960" cy="4380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Video-</a:t>
            </a:r>
          </a:p>
          <a:p>
            <a:pPr algn="ctr"/>
            <a:r>
              <a:rPr lang="en-US" sz="1400" b="1" dirty="0"/>
              <a:t>full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1900" y="3065229"/>
            <a:ext cx="612960" cy="4380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Video-</a:t>
            </a:r>
          </a:p>
          <a:p>
            <a:pPr algn="ctr"/>
            <a:r>
              <a:rPr lang="en-US" sz="1400" b="1" dirty="0" err="1"/>
              <a:t>HaS</a:t>
            </a:r>
            <a:endParaRPr lang="en-US" sz="1400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15" y="919508"/>
            <a:ext cx="988224" cy="79827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562" y="919509"/>
            <a:ext cx="988224" cy="77831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1836" y="919508"/>
            <a:ext cx="988224" cy="79827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107" y="1886964"/>
            <a:ext cx="988224" cy="798274"/>
          </a:xfrm>
          <a:prstGeom prst="rect">
            <a:avLst/>
          </a:prstGeom>
          <a:ln w="57150" cap="sq">
            <a:solidFill>
              <a:srgbClr val="FF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654" y="1886964"/>
            <a:ext cx="988224" cy="79827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199" y="1886964"/>
            <a:ext cx="988224" cy="798274"/>
          </a:xfrm>
          <a:prstGeom prst="rect">
            <a:avLst/>
          </a:prstGeom>
          <a:ln w="57150" cap="sq">
            <a:solidFill>
              <a:srgbClr val="FF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745" y="1886964"/>
            <a:ext cx="988224" cy="79827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6292" y="1886964"/>
            <a:ext cx="988224" cy="79827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15" y="1886964"/>
            <a:ext cx="988224" cy="79827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562" y="1886964"/>
            <a:ext cx="988224" cy="77831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1836" y="1886964"/>
            <a:ext cx="988224" cy="79827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107" y="2842697"/>
            <a:ext cx="988224" cy="798274"/>
          </a:xfrm>
          <a:prstGeom prst="rect">
            <a:avLst/>
          </a:prstGeom>
          <a:ln w="57150" cap="sq">
            <a:solidFill>
              <a:srgbClr val="FF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654" y="2842697"/>
            <a:ext cx="988224" cy="798274"/>
          </a:xfrm>
          <a:prstGeom prst="rect">
            <a:avLst/>
          </a:prstGeom>
          <a:ln w="57150" cap="sq">
            <a:solidFill>
              <a:srgbClr val="FF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199" y="2842697"/>
            <a:ext cx="988224" cy="798274"/>
          </a:xfrm>
          <a:prstGeom prst="rect">
            <a:avLst/>
          </a:prstGeom>
          <a:ln w="57150" cap="sq">
            <a:solidFill>
              <a:srgbClr val="FF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745" y="2842697"/>
            <a:ext cx="988224" cy="798274"/>
          </a:xfrm>
          <a:prstGeom prst="rect">
            <a:avLst/>
          </a:prstGeom>
          <a:ln w="57150" cap="sq">
            <a:solidFill>
              <a:srgbClr val="FF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6292" y="2842697"/>
            <a:ext cx="988224" cy="798274"/>
          </a:xfrm>
          <a:prstGeom prst="rect">
            <a:avLst/>
          </a:prstGeom>
          <a:ln w="57150" cap="sq">
            <a:solidFill>
              <a:srgbClr val="FF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15" y="2842697"/>
            <a:ext cx="988224" cy="79827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562" y="2842697"/>
            <a:ext cx="988224" cy="77831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1836" y="2842697"/>
            <a:ext cx="988224" cy="798274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02681" y="1219136"/>
            <a:ext cx="729410" cy="4380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Ground-</a:t>
            </a:r>
          </a:p>
          <a:p>
            <a:pPr algn="ctr"/>
            <a:r>
              <a:rPr lang="en-US" sz="1400" b="1" dirty="0"/>
              <a:t>truth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839963" y="1157717"/>
            <a:ext cx="379874" cy="257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….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305509" y="1157717"/>
            <a:ext cx="379874" cy="257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….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810988" y="1157717"/>
            <a:ext cx="379874" cy="257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….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278732" y="1157717"/>
            <a:ext cx="379874" cy="257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….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746476" y="1157717"/>
            <a:ext cx="379874" cy="257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….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9187954" y="1157717"/>
            <a:ext cx="339351" cy="257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….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0684992" y="1157717"/>
            <a:ext cx="379874" cy="257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….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39963" y="2109496"/>
            <a:ext cx="379874" cy="257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….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305509" y="2109496"/>
            <a:ext cx="379874" cy="257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….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810988" y="2109496"/>
            <a:ext cx="379874" cy="257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….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278732" y="2109496"/>
            <a:ext cx="379874" cy="257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….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746476" y="2109496"/>
            <a:ext cx="379874" cy="257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….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9187954" y="2109495"/>
            <a:ext cx="339351" cy="257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….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0684992" y="2109496"/>
            <a:ext cx="379874" cy="257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….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839963" y="3036219"/>
            <a:ext cx="379874" cy="257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….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305509" y="3036219"/>
            <a:ext cx="379874" cy="257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….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810988" y="3036219"/>
            <a:ext cx="379874" cy="257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….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278732" y="3036219"/>
            <a:ext cx="379874" cy="257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….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746476" y="3036219"/>
            <a:ext cx="379874" cy="257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….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9187954" y="3036219"/>
            <a:ext cx="339351" cy="257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….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0684992" y="3036219"/>
            <a:ext cx="379874" cy="257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….</a:t>
            </a:r>
          </a:p>
        </p:txBody>
      </p:sp>
      <p:sp>
        <p:nvSpPr>
          <p:cNvPr id="152" name="Title 1"/>
          <p:cNvSpPr>
            <a:spLocks noGrp="1"/>
          </p:cNvSpPr>
          <p:nvPr>
            <p:ph type="title"/>
          </p:nvPr>
        </p:nvSpPr>
        <p:spPr>
          <a:xfrm>
            <a:off x="1" y="-21350"/>
            <a:ext cx="12192000" cy="87733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Our method localizes the action more fully</a:t>
            </a:r>
          </a:p>
        </p:txBody>
      </p:sp>
    </p:spTree>
    <p:extLst>
      <p:ext uri="{BB962C8B-B14F-4D97-AF65-F5344CB8AC3E}">
        <p14:creationId xmlns:p14="http://schemas.microsoft.com/office/powerpoint/2010/main" val="3981812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47328" y="8620"/>
            <a:ext cx="1219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400" kern="0" dirty="0">
                <a:latin typeface="+mj-lt"/>
                <a:ea typeface="+mj-ea"/>
                <a:cs typeface="Arial" pitchFamily="34" charset="0"/>
              </a:rPr>
              <a:t>Standard supervised object detection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447401" y="5270116"/>
            <a:ext cx="92726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800" dirty="0"/>
              <a:t>Huge advances in recent years</a:t>
            </a:r>
          </a:p>
        </p:txBody>
      </p:sp>
      <p:cxnSp>
        <p:nvCxnSpPr>
          <p:cNvPr id="43" name="Straight Arrow Connector 42"/>
          <p:cNvCxnSpPr/>
          <p:nvPr/>
        </p:nvCxnSpPr>
        <p:spPr bwMode="auto">
          <a:xfrm flipV="1">
            <a:off x="5682645" y="2582319"/>
            <a:ext cx="315941" cy="54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5" name="Straight Arrow Connector 44"/>
          <p:cNvCxnSpPr/>
          <p:nvPr/>
        </p:nvCxnSpPr>
        <p:spPr bwMode="auto">
          <a:xfrm>
            <a:off x="2325942" y="2456468"/>
            <a:ext cx="624879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47" name="Text Box 4"/>
          <p:cNvSpPr txBox="1">
            <a:spLocks noChangeArrowheads="1"/>
          </p:cNvSpPr>
          <p:nvPr/>
        </p:nvSpPr>
        <p:spPr bwMode="auto">
          <a:xfrm>
            <a:off x="1288651" y="3014367"/>
            <a:ext cx="156879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 u="none" dirty="0">
                <a:solidFill>
                  <a:srgbClr val="000000"/>
                </a:solidFill>
                <a:cs typeface="Arial" pitchFamily="34" charset="0"/>
              </a:rPr>
              <a:t>Annotators</a:t>
            </a:r>
          </a:p>
        </p:txBody>
      </p:sp>
      <p:sp>
        <p:nvSpPr>
          <p:cNvPr id="51" name="AutoShape 29"/>
          <p:cNvSpPr>
            <a:spLocks noChangeArrowheads="1"/>
          </p:cNvSpPr>
          <p:nvPr/>
        </p:nvSpPr>
        <p:spPr bwMode="auto">
          <a:xfrm>
            <a:off x="2935542" y="1574207"/>
            <a:ext cx="2737606" cy="2556284"/>
          </a:xfrm>
          <a:prstGeom prst="can">
            <a:avLst>
              <a:gd name="adj" fmla="val 9744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u="none" dirty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52" name="Picture 4" descr="http://img.printfection.com/14/16337/e65Gt.jpg"/>
          <p:cNvPicPr>
            <a:picLocks noChangeAspect="1" noChangeArrowheads="1"/>
          </p:cNvPicPr>
          <p:nvPr/>
        </p:nvPicPr>
        <p:blipFill>
          <a:blip r:embed="rId4" cstate="print"/>
          <a:srcRect b="21603"/>
          <a:stretch>
            <a:fillRect/>
          </a:stretch>
        </p:blipFill>
        <p:spPr bwMode="auto">
          <a:xfrm>
            <a:off x="1525687" y="1934247"/>
            <a:ext cx="1082675" cy="106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53" name="Text Box 33"/>
          <p:cNvSpPr txBox="1">
            <a:spLocks noChangeArrowheads="1"/>
          </p:cNvSpPr>
          <p:nvPr/>
        </p:nvSpPr>
        <p:spPr bwMode="auto">
          <a:xfrm>
            <a:off x="5983542" y="2108703"/>
            <a:ext cx="1295400" cy="86966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 u="none" dirty="0">
                <a:solidFill>
                  <a:srgbClr val="000000"/>
                </a:solidFill>
                <a:cs typeface="Arial" pitchFamily="34" charset="0"/>
              </a:rPr>
              <a:t>Detection models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7290869" y="1833639"/>
            <a:ext cx="3036073" cy="2366700"/>
            <a:chOff x="7290869" y="2347284"/>
            <a:chExt cx="3036073" cy="2366700"/>
          </a:xfrm>
        </p:grpSpPr>
        <p:pic>
          <p:nvPicPr>
            <p:cNvPr id="7" name="Picture 6" descr="000153.jp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9192" y="2478381"/>
              <a:ext cx="1615483" cy="1211612"/>
            </a:xfrm>
            <a:prstGeom prst="rect">
              <a:avLst/>
            </a:prstGeom>
          </p:spPr>
        </p:pic>
        <p:cxnSp>
          <p:nvCxnSpPr>
            <p:cNvPr id="54" name="Straight Arrow Connector 53"/>
            <p:cNvCxnSpPr/>
            <p:nvPr/>
          </p:nvCxnSpPr>
          <p:spPr bwMode="auto">
            <a:xfrm>
              <a:off x="7290869" y="3095964"/>
              <a:ext cx="268848" cy="815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61" name="Rectangle 34"/>
            <p:cNvSpPr>
              <a:spLocks noChangeArrowheads="1"/>
            </p:cNvSpPr>
            <p:nvPr/>
          </p:nvSpPr>
          <p:spPr bwMode="auto">
            <a:xfrm>
              <a:off x="7583741" y="2347284"/>
              <a:ext cx="2743201" cy="2006662"/>
            </a:xfrm>
            <a:prstGeom prst="rect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dirty="0"/>
            </a:p>
          </p:txBody>
        </p:sp>
        <p:sp>
          <p:nvSpPr>
            <p:cNvPr id="66" name="TextBox 37"/>
            <p:cNvSpPr txBox="1">
              <a:spLocks noChangeArrowheads="1"/>
            </p:cNvSpPr>
            <p:nvPr/>
          </p:nvSpPr>
          <p:spPr bwMode="auto">
            <a:xfrm>
              <a:off x="8112550" y="4344657"/>
              <a:ext cx="1642353" cy="369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b="1" u="none" dirty="0">
                  <a:cs typeface="Arial" pitchFamily="34" charset="0"/>
                </a:rPr>
                <a:t>Novel images</a:t>
              </a:r>
            </a:p>
          </p:txBody>
        </p:sp>
      </p:grpSp>
      <p:pic>
        <p:nvPicPr>
          <p:cNvPr id="3" name="Picture 2" descr="000026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882" y="1989087"/>
            <a:ext cx="1267224" cy="843971"/>
          </a:xfrm>
          <a:prstGeom prst="rect">
            <a:avLst/>
          </a:prstGeom>
        </p:spPr>
      </p:pic>
      <p:pic>
        <p:nvPicPr>
          <p:cNvPr id="6" name="Picture 5" descr="000012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159" y="2063796"/>
            <a:ext cx="1183095" cy="787941"/>
          </a:xfrm>
          <a:prstGeom prst="rect">
            <a:avLst/>
          </a:prstGeom>
        </p:spPr>
      </p:pic>
      <p:sp>
        <p:nvSpPr>
          <p:cNvPr id="96" name="Rectangle 41"/>
          <p:cNvSpPr>
            <a:spLocks noChangeArrowheads="1"/>
          </p:cNvSpPr>
          <p:nvPr/>
        </p:nvSpPr>
        <p:spPr bwMode="auto">
          <a:xfrm>
            <a:off x="3267450" y="2262427"/>
            <a:ext cx="645196" cy="286973"/>
          </a:xfrm>
          <a:prstGeom prst="rect">
            <a:avLst/>
          </a:prstGeom>
          <a:noFill/>
          <a:ln w="38100" algn="ctr">
            <a:solidFill>
              <a:srgbClr val="FFFF00"/>
            </a:solidFill>
            <a:prstDash val="sysDash"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dirty="0"/>
          </a:p>
        </p:txBody>
      </p:sp>
      <p:sp>
        <p:nvSpPr>
          <p:cNvPr id="97" name="Rectangle 41"/>
          <p:cNvSpPr>
            <a:spLocks noChangeArrowheads="1"/>
          </p:cNvSpPr>
          <p:nvPr/>
        </p:nvSpPr>
        <p:spPr bwMode="auto">
          <a:xfrm>
            <a:off x="4792544" y="2265410"/>
            <a:ext cx="483458" cy="433407"/>
          </a:xfrm>
          <a:prstGeom prst="rect">
            <a:avLst/>
          </a:prstGeom>
          <a:noFill/>
          <a:ln w="38100" algn="ctr">
            <a:solidFill>
              <a:srgbClr val="FFFF00"/>
            </a:solidFill>
            <a:prstDash val="sysDash"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dirty="0"/>
          </a:p>
        </p:txBody>
      </p:sp>
      <p:sp>
        <p:nvSpPr>
          <p:cNvPr id="82" name="TextBox 81"/>
          <p:cNvSpPr txBox="1"/>
          <p:nvPr/>
        </p:nvSpPr>
        <p:spPr>
          <a:xfrm>
            <a:off x="3799638" y="2474307"/>
            <a:ext cx="108012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car</a:t>
            </a:r>
          </a:p>
        </p:txBody>
      </p:sp>
      <p:sp>
        <p:nvSpPr>
          <p:cNvPr id="101" name="Content Placeholder 2"/>
          <p:cNvSpPr txBox="1">
            <a:spLocks/>
          </p:cNvSpPr>
          <p:nvPr/>
        </p:nvSpPr>
        <p:spPr>
          <a:xfrm>
            <a:off x="1442008" y="4305713"/>
            <a:ext cx="9436828" cy="494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2000" dirty="0">
                <a:solidFill>
                  <a:schemeClr val="bg1">
                    <a:lumMod val="50000"/>
                  </a:schemeClr>
                </a:solidFill>
              </a:rPr>
              <a:t>[</a:t>
            </a:r>
            <a:r>
              <a:rPr lang="nl-NL" sz="2000" dirty="0" err="1">
                <a:solidFill>
                  <a:schemeClr val="bg1">
                    <a:lumMod val="50000"/>
                  </a:schemeClr>
                </a:solidFill>
              </a:rPr>
              <a:t>Felzenszwalb</a:t>
            </a:r>
            <a:r>
              <a:rPr lang="nl-NL" sz="2000" dirty="0">
                <a:solidFill>
                  <a:schemeClr val="bg1">
                    <a:lumMod val="50000"/>
                  </a:schemeClr>
                </a:solidFill>
              </a:rPr>
              <a:t> et al. PAMI 2010, </a:t>
            </a:r>
            <a:r>
              <a:rPr lang="nl-NL" sz="2000" dirty="0" err="1">
                <a:solidFill>
                  <a:schemeClr val="bg1">
                    <a:lumMod val="50000"/>
                  </a:schemeClr>
                </a:solidFill>
              </a:rPr>
              <a:t>Girshick</a:t>
            </a:r>
            <a:r>
              <a:rPr lang="nl-NL" sz="2000" dirty="0">
                <a:solidFill>
                  <a:schemeClr val="bg1">
                    <a:lumMod val="50000"/>
                  </a:schemeClr>
                </a:solidFill>
              </a:rPr>
              <a:t> et al. CVPR 2014, </a:t>
            </a:r>
            <a:r>
              <a:rPr lang="nl-NL" sz="2000" dirty="0" err="1">
                <a:solidFill>
                  <a:schemeClr val="bg1">
                    <a:lumMod val="50000"/>
                  </a:schemeClr>
                </a:solidFill>
              </a:rPr>
              <a:t>Girshick</a:t>
            </a:r>
            <a:r>
              <a:rPr lang="nl-NL" sz="2000" dirty="0">
                <a:solidFill>
                  <a:schemeClr val="bg1">
                    <a:lumMod val="50000"/>
                  </a:schemeClr>
                </a:solidFill>
              </a:rPr>
              <a:t> ICCV 2015, …]</a:t>
            </a:r>
          </a:p>
        </p:txBody>
      </p:sp>
      <p:pic>
        <p:nvPicPr>
          <p:cNvPr id="102" name="Picture 101" descr="009710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057" y="3072384"/>
            <a:ext cx="1033321" cy="831132"/>
          </a:xfrm>
          <a:prstGeom prst="rect">
            <a:avLst/>
          </a:prstGeom>
        </p:spPr>
      </p:pic>
      <p:pic>
        <p:nvPicPr>
          <p:cNvPr id="103" name="Picture 102" descr="000032.jp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406" y="2986025"/>
            <a:ext cx="1484752" cy="964183"/>
          </a:xfrm>
          <a:prstGeom prst="rect">
            <a:avLst/>
          </a:prstGeom>
        </p:spPr>
      </p:pic>
      <p:sp>
        <p:nvSpPr>
          <p:cNvPr id="104" name="TextBox 103"/>
          <p:cNvSpPr txBox="1"/>
          <p:nvPr/>
        </p:nvSpPr>
        <p:spPr>
          <a:xfrm>
            <a:off x="3655622" y="3554427"/>
            <a:ext cx="828092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no car</a:t>
            </a:r>
          </a:p>
        </p:txBody>
      </p:sp>
      <p:pic>
        <p:nvPicPr>
          <p:cNvPr id="15" name="Picture 14" descr="000620.jp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7141" y="2696966"/>
            <a:ext cx="1419385" cy="976537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8365602" y="2390645"/>
            <a:ext cx="1260639" cy="1176682"/>
            <a:chOff x="8376235" y="2904290"/>
            <a:chExt cx="1260639" cy="1176682"/>
          </a:xfrm>
        </p:grpSpPr>
        <p:sp>
          <p:nvSpPr>
            <p:cNvPr id="77" name="Rectangle 43"/>
            <p:cNvSpPr>
              <a:spLocks noChangeArrowheads="1"/>
            </p:cNvSpPr>
            <p:nvPr/>
          </p:nvSpPr>
          <p:spPr bwMode="auto">
            <a:xfrm>
              <a:off x="9089469" y="3680895"/>
              <a:ext cx="547405" cy="400077"/>
            </a:xfrm>
            <a:prstGeom prst="rect">
              <a:avLst/>
            </a:prstGeom>
            <a:noFill/>
            <a:ln w="38100" algn="ctr">
              <a:solidFill>
                <a:srgbClr val="FFFF00"/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dirty="0"/>
            </a:p>
          </p:txBody>
        </p:sp>
        <p:sp>
          <p:nvSpPr>
            <p:cNvPr id="80" name="Rectangle 41"/>
            <p:cNvSpPr>
              <a:spLocks noChangeArrowheads="1"/>
            </p:cNvSpPr>
            <p:nvPr/>
          </p:nvSpPr>
          <p:spPr bwMode="auto">
            <a:xfrm>
              <a:off x="8376235" y="2904290"/>
              <a:ext cx="448096" cy="214787"/>
            </a:xfrm>
            <a:prstGeom prst="rect">
              <a:avLst/>
            </a:prstGeom>
            <a:noFill/>
            <a:ln w="38100" algn="ctr">
              <a:solidFill>
                <a:srgbClr val="FFFF00"/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158437" y="1181377"/>
            <a:ext cx="5742607" cy="3625757"/>
            <a:chOff x="-104178" y="1236595"/>
            <a:chExt cx="11468708" cy="3625757"/>
          </a:xfrm>
        </p:grpSpPr>
        <p:sp>
          <p:nvSpPr>
            <p:cNvPr id="33" name="Rounded Rectangle 32"/>
            <p:cNvSpPr/>
            <p:nvPr/>
          </p:nvSpPr>
          <p:spPr>
            <a:xfrm>
              <a:off x="-104178" y="1236595"/>
              <a:ext cx="11468708" cy="362575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11"/>
            <a:srcRect b="1057"/>
            <a:stretch/>
          </p:blipFill>
          <p:spPr>
            <a:xfrm>
              <a:off x="1071694" y="1478503"/>
              <a:ext cx="9070787" cy="3166575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91361647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107" y="919508"/>
            <a:ext cx="988224" cy="798274"/>
          </a:xfrm>
          <a:prstGeom prst="rect">
            <a:avLst/>
          </a:prstGeom>
          <a:ln w="57150" cap="sq">
            <a:solidFill>
              <a:srgbClr val="00B05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654" y="919508"/>
            <a:ext cx="988224" cy="798274"/>
          </a:xfrm>
          <a:prstGeom prst="rect">
            <a:avLst/>
          </a:prstGeom>
          <a:ln w="57150" cap="sq">
            <a:solidFill>
              <a:srgbClr val="00B05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199" y="919508"/>
            <a:ext cx="988224" cy="798274"/>
          </a:xfrm>
          <a:prstGeom prst="rect">
            <a:avLst/>
          </a:prstGeom>
          <a:ln w="57150" cap="sq">
            <a:solidFill>
              <a:srgbClr val="00B05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745" y="919508"/>
            <a:ext cx="988224" cy="798274"/>
          </a:xfrm>
          <a:prstGeom prst="rect">
            <a:avLst/>
          </a:prstGeom>
          <a:ln w="57150" cap="sq">
            <a:solidFill>
              <a:srgbClr val="00B05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6292" y="919508"/>
            <a:ext cx="988224" cy="798274"/>
          </a:xfrm>
          <a:prstGeom prst="rect">
            <a:avLst/>
          </a:prstGeom>
          <a:ln w="57150" cap="sq">
            <a:solidFill>
              <a:srgbClr val="00B05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01900" y="2109495"/>
            <a:ext cx="612960" cy="4380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Video-</a:t>
            </a:r>
          </a:p>
          <a:p>
            <a:pPr algn="ctr"/>
            <a:r>
              <a:rPr lang="en-US" sz="1400" b="1" dirty="0"/>
              <a:t>full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1900" y="3065229"/>
            <a:ext cx="612960" cy="4380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Video-</a:t>
            </a:r>
          </a:p>
          <a:p>
            <a:pPr algn="ctr"/>
            <a:r>
              <a:rPr lang="en-US" sz="1400" b="1" dirty="0" err="1"/>
              <a:t>HaS</a:t>
            </a:r>
            <a:endParaRPr lang="en-US" sz="1400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15" y="919508"/>
            <a:ext cx="988224" cy="79827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562" y="919509"/>
            <a:ext cx="988224" cy="77831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1836" y="919508"/>
            <a:ext cx="988224" cy="79827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107" y="1886964"/>
            <a:ext cx="988224" cy="798274"/>
          </a:xfrm>
          <a:prstGeom prst="rect">
            <a:avLst/>
          </a:prstGeom>
          <a:ln w="57150" cap="sq">
            <a:solidFill>
              <a:srgbClr val="FF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654" y="1886964"/>
            <a:ext cx="988224" cy="79827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199" y="1886964"/>
            <a:ext cx="988224" cy="798274"/>
          </a:xfrm>
          <a:prstGeom prst="rect">
            <a:avLst/>
          </a:prstGeom>
          <a:ln w="57150" cap="sq">
            <a:solidFill>
              <a:srgbClr val="FF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745" y="1886964"/>
            <a:ext cx="988224" cy="79827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6292" y="1886964"/>
            <a:ext cx="988224" cy="79827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15" y="1886964"/>
            <a:ext cx="988224" cy="79827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562" y="1886964"/>
            <a:ext cx="988224" cy="77831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1836" y="1886964"/>
            <a:ext cx="988224" cy="79827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107" y="2842697"/>
            <a:ext cx="988224" cy="798274"/>
          </a:xfrm>
          <a:prstGeom prst="rect">
            <a:avLst/>
          </a:prstGeom>
          <a:ln w="57150" cap="sq">
            <a:solidFill>
              <a:srgbClr val="FF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654" y="2842697"/>
            <a:ext cx="988224" cy="798274"/>
          </a:xfrm>
          <a:prstGeom prst="rect">
            <a:avLst/>
          </a:prstGeom>
          <a:ln w="57150" cap="sq">
            <a:solidFill>
              <a:srgbClr val="FF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199" y="2842697"/>
            <a:ext cx="988224" cy="798274"/>
          </a:xfrm>
          <a:prstGeom prst="rect">
            <a:avLst/>
          </a:prstGeom>
          <a:ln w="57150" cap="sq">
            <a:solidFill>
              <a:srgbClr val="FF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745" y="2842697"/>
            <a:ext cx="988224" cy="798274"/>
          </a:xfrm>
          <a:prstGeom prst="rect">
            <a:avLst/>
          </a:prstGeom>
          <a:ln w="57150" cap="sq">
            <a:solidFill>
              <a:srgbClr val="FF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6292" y="2842697"/>
            <a:ext cx="988224" cy="798274"/>
          </a:xfrm>
          <a:prstGeom prst="rect">
            <a:avLst/>
          </a:prstGeom>
          <a:ln w="57150" cap="sq">
            <a:solidFill>
              <a:srgbClr val="FF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15" y="2842697"/>
            <a:ext cx="988224" cy="79827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562" y="2842697"/>
            <a:ext cx="988224" cy="77831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1836" y="2842697"/>
            <a:ext cx="988224" cy="798274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02681" y="1219136"/>
            <a:ext cx="729410" cy="4380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Ground-</a:t>
            </a:r>
          </a:p>
          <a:p>
            <a:pPr algn="ctr"/>
            <a:r>
              <a:rPr lang="en-US" sz="1400" b="1" dirty="0"/>
              <a:t>truth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839963" y="1157717"/>
            <a:ext cx="379874" cy="257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….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305509" y="1157717"/>
            <a:ext cx="379874" cy="257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….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810988" y="1157717"/>
            <a:ext cx="379874" cy="257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….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278732" y="1157717"/>
            <a:ext cx="379874" cy="257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….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746476" y="1157717"/>
            <a:ext cx="379874" cy="257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….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9187954" y="1157717"/>
            <a:ext cx="339351" cy="257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….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0684992" y="1157717"/>
            <a:ext cx="379874" cy="257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….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39963" y="2109496"/>
            <a:ext cx="379874" cy="257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….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305509" y="2109496"/>
            <a:ext cx="379874" cy="257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….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810988" y="2109496"/>
            <a:ext cx="379874" cy="257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….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278732" y="2109496"/>
            <a:ext cx="379874" cy="257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….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746476" y="2109496"/>
            <a:ext cx="379874" cy="257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….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9187954" y="2109495"/>
            <a:ext cx="339351" cy="257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….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0684992" y="2109496"/>
            <a:ext cx="379874" cy="257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….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839963" y="3036219"/>
            <a:ext cx="379874" cy="257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….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305509" y="3036219"/>
            <a:ext cx="379874" cy="257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….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810988" y="3036219"/>
            <a:ext cx="379874" cy="257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….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278732" y="3036219"/>
            <a:ext cx="379874" cy="257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….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746476" y="3036219"/>
            <a:ext cx="379874" cy="257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….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9187954" y="3036219"/>
            <a:ext cx="339351" cy="257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….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0684992" y="3036219"/>
            <a:ext cx="379874" cy="257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….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01900" y="3866338"/>
            <a:ext cx="12088667" cy="2798589"/>
            <a:chOff x="101900" y="3866338"/>
            <a:chExt cx="12088667" cy="2798589"/>
          </a:xfrm>
        </p:grpSpPr>
        <p:cxnSp>
          <p:nvCxnSpPr>
            <p:cNvPr id="101" name="Straight Connector 100"/>
            <p:cNvCxnSpPr/>
            <p:nvPr/>
          </p:nvCxnSpPr>
          <p:spPr>
            <a:xfrm flipV="1">
              <a:off x="101900" y="3866338"/>
              <a:ext cx="12088667" cy="1054"/>
            </a:xfrm>
            <a:prstGeom prst="line">
              <a:avLst/>
            </a:prstGeom>
            <a:ln w="571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2" name="Picture 101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723" y="4090684"/>
              <a:ext cx="995044" cy="751126"/>
            </a:xfrm>
            <a:prstGeom prst="rect">
              <a:avLst/>
            </a:prstGeom>
            <a:ln w="57150" cap="sq">
              <a:solidFill>
                <a:srgbClr val="00B050"/>
              </a:solidFill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103" name="Picture 102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4229" y="4090684"/>
              <a:ext cx="995044" cy="751126"/>
            </a:xfrm>
            <a:prstGeom prst="rect">
              <a:avLst/>
            </a:prstGeom>
            <a:ln w="57150" cap="sq">
              <a:solidFill>
                <a:srgbClr val="00B050"/>
              </a:solidFill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104" name="Picture 103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1735" y="4090684"/>
              <a:ext cx="995044" cy="751126"/>
            </a:xfrm>
            <a:prstGeom prst="rect">
              <a:avLst/>
            </a:prstGeom>
            <a:ln w="57150" cap="sq">
              <a:solidFill>
                <a:srgbClr val="00B050"/>
              </a:solidFill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105" name="Picture 104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9241" y="4090684"/>
              <a:ext cx="995044" cy="751126"/>
            </a:xfrm>
            <a:prstGeom prst="rect">
              <a:avLst/>
            </a:prstGeom>
            <a:ln w="57150" cap="sq">
              <a:solidFill>
                <a:srgbClr val="00B050"/>
              </a:solidFill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106" name="Picture 105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6747" y="4090684"/>
              <a:ext cx="995044" cy="751126"/>
            </a:xfrm>
            <a:prstGeom prst="rect">
              <a:avLst/>
            </a:prstGeom>
            <a:ln w="57150" cap="sq">
              <a:solidFill>
                <a:srgbClr val="00B050"/>
              </a:solidFill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107" name="Picture 106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4254" y="4090684"/>
              <a:ext cx="995044" cy="751126"/>
            </a:xfrm>
            <a:prstGeom prst="rect">
              <a:avLst/>
            </a:prstGeom>
          </p:spPr>
        </p:pic>
        <p:pic>
          <p:nvPicPr>
            <p:cNvPr id="108" name="Picture 107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51759" y="4090684"/>
              <a:ext cx="995044" cy="751126"/>
            </a:xfrm>
            <a:prstGeom prst="rect">
              <a:avLst/>
            </a:prstGeom>
          </p:spPr>
        </p:pic>
        <p:pic>
          <p:nvPicPr>
            <p:cNvPr id="109" name="Picture 108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29264" y="4090684"/>
              <a:ext cx="995044" cy="751126"/>
            </a:xfrm>
            <a:prstGeom prst="rect">
              <a:avLst/>
            </a:prstGeom>
          </p:spPr>
        </p:pic>
        <p:pic>
          <p:nvPicPr>
            <p:cNvPr id="110" name="Picture 109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480" y="5002242"/>
              <a:ext cx="995044" cy="751126"/>
            </a:xfrm>
            <a:prstGeom prst="rect">
              <a:avLst/>
            </a:prstGeom>
          </p:spPr>
        </p:pic>
        <p:pic>
          <p:nvPicPr>
            <p:cNvPr id="111" name="Picture 110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2985" y="5002242"/>
              <a:ext cx="995044" cy="751126"/>
            </a:xfrm>
            <a:prstGeom prst="rect">
              <a:avLst/>
            </a:prstGeom>
            <a:ln w="57150" cap="sq">
              <a:solidFill>
                <a:srgbClr val="FF0000"/>
              </a:solidFill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112" name="Picture 111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0491" y="5002242"/>
              <a:ext cx="995044" cy="751126"/>
            </a:xfrm>
            <a:prstGeom prst="rect">
              <a:avLst/>
            </a:prstGeom>
          </p:spPr>
        </p:pic>
        <p:pic>
          <p:nvPicPr>
            <p:cNvPr id="113" name="Picture 112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7997" y="5002242"/>
              <a:ext cx="995044" cy="751126"/>
            </a:xfrm>
            <a:prstGeom prst="rect">
              <a:avLst/>
            </a:prstGeom>
          </p:spPr>
        </p:pic>
        <p:pic>
          <p:nvPicPr>
            <p:cNvPr id="114" name="Picture 113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5503" y="5002242"/>
              <a:ext cx="995044" cy="751126"/>
            </a:xfrm>
            <a:prstGeom prst="rect">
              <a:avLst/>
            </a:prstGeom>
          </p:spPr>
        </p:pic>
        <p:pic>
          <p:nvPicPr>
            <p:cNvPr id="115" name="Picture 114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3009" y="5002242"/>
              <a:ext cx="995044" cy="751126"/>
            </a:xfrm>
            <a:prstGeom prst="rect">
              <a:avLst/>
            </a:prstGeom>
          </p:spPr>
        </p:pic>
        <p:pic>
          <p:nvPicPr>
            <p:cNvPr id="116" name="Picture 115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50515" y="5002242"/>
              <a:ext cx="995044" cy="751126"/>
            </a:xfrm>
            <a:prstGeom prst="rect">
              <a:avLst/>
            </a:prstGeom>
          </p:spPr>
        </p:pic>
        <p:pic>
          <p:nvPicPr>
            <p:cNvPr id="117" name="Picture 116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28021" y="5002242"/>
              <a:ext cx="995044" cy="751126"/>
            </a:xfrm>
            <a:prstGeom prst="rect">
              <a:avLst/>
            </a:prstGeom>
          </p:spPr>
        </p:pic>
        <p:pic>
          <p:nvPicPr>
            <p:cNvPr id="118" name="Picture 117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533" y="5913801"/>
              <a:ext cx="995044" cy="751126"/>
            </a:xfrm>
            <a:prstGeom prst="rect">
              <a:avLst/>
            </a:prstGeom>
            <a:ln w="57150" cap="sq">
              <a:solidFill>
                <a:srgbClr val="FF0000"/>
              </a:solidFill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119" name="Picture 118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6039" y="5913801"/>
              <a:ext cx="995044" cy="751126"/>
            </a:xfrm>
            <a:prstGeom prst="rect">
              <a:avLst/>
            </a:prstGeom>
            <a:ln w="57150" cap="sq">
              <a:solidFill>
                <a:srgbClr val="FF0000"/>
              </a:solidFill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120" name="Picture 119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3544" y="5913801"/>
              <a:ext cx="995044" cy="751126"/>
            </a:xfrm>
            <a:prstGeom prst="rect">
              <a:avLst/>
            </a:prstGeom>
            <a:ln w="57150" cap="sq">
              <a:solidFill>
                <a:srgbClr val="FF0000"/>
              </a:solidFill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121" name="Picture 120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1050" y="5913801"/>
              <a:ext cx="995044" cy="751126"/>
            </a:xfrm>
            <a:prstGeom prst="rect">
              <a:avLst/>
            </a:prstGeom>
            <a:ln w="57150" cap="sq">
              <a:solidFill>
                <a:srgbClr val="FF0000"/>
              </a:solidFill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122" name="Picture 121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8556" y="5913801"/>
              <a:ext cx="995044" cy="751126"/>
            </a:xfrm>
            <a:prstGeom prst="rect">
              <a:avLst/>
            </a:prstGeom>
            <a:ln w="57150" cap="sq">
              <a:solidFill>
                <a:srgbClr val="FF0000"/>
              </a:solidFill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123" name="Picture 122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6062" y="5913801"/>
              <a:ext cx="995044" cy="751126"/>
            </a:xfrm>
            <a:prstGeom prst="rect">
              <a:avLst/>
            </a:prstGeom>
          </p:spPr>
        </p:pic>
        <p:pic>
          <p:nvPicPr>
            <p:cNvPr id="124" name="Picture 123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53568" y="5913801"/>
              <a:ext cx="995044" cy="751126"/>
            </a:xfrm>
            <a:prstGeom prst="rect">
              <a:avLst/>
            </a:prstGeom>
          </p:spPr>
        </p:pic>
        <p:pic>
          <p:nvPicPr>
            <p:cNvPr id="125" name="Picture 124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31074" y="5913801"/>
              <a:ext cx="995044" cy="751126"/>
            </a:xfrm>
            <a:prstGeom prst="rect">
              <a:avLst/>
            </a:prstGeom>
          </p:spPr>
        </p:pic>
        <p:sp>
          <p:nvSpPr>
            <p:cNvPr id="126" name="TextBox 125"/>
            <p:cNvSpPr txBox="1"/>
            <p:nvPr/>
          </p:nvSpPr>
          <p:spPr>
            <a:xfrm>
              <a:off x="209145" y="5189035"/>
              <a:ext cx="274216" cy="1611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/>
                <a:t>Video-</a:t>
              </a:r>
            </a:p>
            <a:p>
              <a:pPr algn="ctr"/>
              <a:r>
                <a:rPr lang="en-US" sz="1400" b="1" dirty="0"/>
                <a:t>full</a:t>
              </a: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209145" y="6092159"/>
              <a:ext cx="274216" cy="1611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/>
                <a:t>Video-</a:t>
              </a:r>
            </a:p>
            <a:p>
              <a:pPr algn="ctr"/>
              <a:r>
                <a:rPr lang="en-US" sz="1400" b="1" dirty="0" err="1"/>
                <a:t>HaS</a:t>
              </a:r>
              <a:endParaRPr lang="en-US" sz="1400" b="1" dirty="0"/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242586" y="4358546"/>
              <a:ext cx="326312" cy="1611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/>
                <a:t>Ground-</a:t>
              </a:r>
            </a:p>
            <a:p>
              <a:pPr algn="ctr"/>
              <a:r>
                <a:rPr lang="en-US" sz="1400" b="1" dirty="0"/>
                <a:t>truth</a:t>
              </a:r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1833506" y="4302622"/>
              <a:ext cx="382974" cy="948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….</a:t>
              </a:r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3311012" y="4302622"/>
              <a:ext cx="382974" cy="948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….</a:t>
              </a: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4828777" y="4302622"/>
              <a:ext cx="382974" cy="948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….</a:t>
              </a: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6308499" y="4302622"/>
              <a:ext cx="382974" cy="948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….</a:t>
              </a: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7788221" y="4302622"/>
              <a:ext cx="382974" cy="948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….</a:t>
              </a: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9241463" y="4302622"/>
              <a:ext cx="342120" cy="948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….</a:t>
              </a:r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10750717" y="4302622"/>
              <a:ext cx="382974" cy="948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….</a:t>
              </a:r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1833506" y="5190975"/>
              <a:ext cx="382974" cy="948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….</a:t>
              </a:r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3311012" y="5190975"/>
              <a:ext cx="382974" cy="948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….</a:t>
              </a:r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4828777" y="5190975"/>
              <a:ext cx="382974" cy="948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….</a:t>
              </a:r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6308499" y="5190975"/>
              <a:ext cx="382974" cy="948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….</a:t>
              </a:r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7788221" y="5190975"/>
              <a:ext cx="382974" cy="948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….</a:t>
              </a:r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9241463" y="5190975"/>
              <a:ext cx="342120" cy="948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….</a:t>
              </a:r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10750717" y="5190975"/>
              <a:ext cx="382974" cy="948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….</a:t>
              </a:r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1833506" y="6066769"/>
              <a:ext cx="382974" cy="948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….</a:t>
              </a:r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3311012" y="6066769"/>
              <a:ext cx="382974" cy="948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….</a:t>
              </a:r>
            </a:p>
          </p:txBody>
        </p:sp>
        <p:sp>
          <p:nvSpPr>
            <p:cNvPr id="145" name="TextBox 144"/>
            <p:cNvSpPr txBox="1"/>
            <p:nvPr/>
          </p:nvSpPr>
          <p:spPr>
            <a:xfrm>
              <a:off x="4828777" y="6066769"/>
              <a:ext cx="382974" cy="948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….</a:t>
              </a: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6308499" y="6066769"/>
              <a:ext cx="382974" cy="948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….</a:t>
              </a:r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7788221" y="6066769"/>
              <a:ext cx="382974" cy="948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….</a:t>
              </a:r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9241463" y="6066769"/>
              <a:ext cx="342120" cy="948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….</a:t>
              </a:r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10750717" y="6066769"/>
              <a:ext cx="382974" cy="948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….</a:t>
              </a:r>
            </a:p>
          </p:txBody>
        </p:sp>
      </p:grpSp>
      <p:sp>
        <p:nvSpPr>
          <p:cNvPr id="152" name="Title 1"/>
          <p:cNvSpPr>
            <a:spLocks noGrp="1"/>
          </p:cNvSpPr>
          <p:nvPr>
            <p:ph type="title"/>
          </p:nvPr>
        </p:nvSpPr>
        <p:spPr>
          <a:xfrm>
            <a:off x="1" y="-21350"/>
            <a:ext cx="12192000" cy="87733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Our method localizes the action more fully</a:t>
            </a:r>
          </a:p>
        </p:txBody>
      </p:sp>
    </p:spTree>
    <p:extLst>
      <p:ext uri="{BB962C8B-B14F-4D97-AF65-F5344CB8AC3E}">
        <p14:creationId xmlns:p14="http://schemas.microsoft.com/office/powerpoint/2010/main" val="354015014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9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20" y="1086394"/>
            <a:ext cx="988128" cy="732719"/>
          </a:xfrm>
          <a:prstGeom prst="rect">
            <a:avLst/>
          </a:prstGeom>
        </p:spPr>
      </p:pic>
      <p:pic>
        <p:nvPicPr>
          <p:cNvPr id="150" name="Picture 14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456" y="1086394"/>
            <a:ext cx="988128" cy="732719"/>
          </a:xfrm>
          <a:prstGeom prst="rect">
            <a:avLst/>
          </a:prstGeom>
        </p:spPr>
      </p:pic>
      <p:pic>
        <p:nvPicPr>
          <p:cNvPr id="151" name="Picture 15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892" y="1086394"/>
            <a:ext cx="988128" cy="732719"/>
          </a:xfrm>
          <a:prstGeom prst="rect">
            <a:avLst/>
          </a:prstGeom>
          <a:ln w="57150" cap="sq">
            <a:solidFill>
              <a:srgbClr val="00B05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53" name="Picture 1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328" y="1086394"/>
            <a:ext cx="988128" cy="732719"/>
          </a:xfrm>
          <a:prstGeom prst="rect">
            <a:avLst/>
          </a:prstGeom>
          <a:ln w="57150" cap="sq">
            <a:solidFill>
              <a:srgbClr val="00B05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54" name="Picture 15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764" y="1086394"/>
            <a:ext cx="988128" cy="732719"/>
          </a:xfrm>
          <a:prstGeom prst="rect">
            <a:avLst/>
          </a:prstGeom>
          <a:ln w="57150" cap="sq">
            <a:solidFill>
              <a:srgbClr val="00B05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55" name="Picture 15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200" y="1086394"/>
            <a:ext cx="988128" cy="732719"/>
          </a:xfrm>
          <a:prstGeom prst="rect">
            <a:avLst/>
          </a:prstGeom>
          <a:ln w="57150" cap="sq">
            <a:solidFill>
              <a:srgbClr val="00B05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56" name="Picture 15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636" y="1086394"/>
            <a:ext cx="988128" cy="732719"/>
          </a:xfrm>
          <a:prstGeom prst="rect">
            <a:avLst/>
          </a:prstGeom>
          <a:ln w="57150" cap="sq">
            <a:solidFill>
              <a:srgbClr val="00B05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57" name="Picture 15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4072" y="1086394"/>
            <a:ext cx="988128" cy="732719"/>
          </a:xfrm>
          <a:prstGeom prst="rect">
            <a:avLst/>
          </a:prstGeom>
          <a:ln w="57150" cap="sq">
            <a:solidFill>
              <a:srgbClr val="00B05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58" name="Picture 15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88" y="1976763"/>
            <a:ext cx="988128" cy="732719"/>
          </a:xfrm>
          <a:prstGeom prst="rect">
            <a:avLst/>
          </a:prstGeom>
        </p:spPr>
      </p:pic>
      <p:pic>
        <p:nvPicPr>
          <p:cNvPr id="159" name="Picture 15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424" y="1976763"/>
            <a:ext cx="988128" cy="732719"/>
          </a:xfrm>
          <a:prstGeom prst="rect">
            <a:avLst/>
          </a:prstGeom>
        </p:spPr>
      </p:pic>
      <p:pic>
        <p:nvPicPr>
          <p:cNvPr id="160" name="Picture 15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860" y="1976763"/>
            <a:ext cx="988128" cy="732719"/>
          </a:xfrm>
          <a:prstGeom prst="rect">
            <a:avLst/>
          </a:prstGeom>
          <a:ln w="57150" cap="sq">
            <a:solidFill>
              <a:srgbClr val="FF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61" name="Picture 16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296" y="1976763"/>
            <a:ext cx="988128" cy="732719"/>
          </a:xfrm>
          <a:prstGeom prst="rect">
            <a:avLst/>
          </a:prstGeom>
          <a:ln w="57150" cap="sq">
            <a:solidFill>
              <a:srgbClr val="FF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62" name="Picture 16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2732" y="1976763"/>
            <a:ext cx="988128" cy="732719"/>
          </a:xfrm>
          <a:prstGeom prst="rect">
            <a:avLst/>
          </a:prstGeom>
        </p:spPr>
      </p:pic>
      <p:pic>
        <p:nvPicPr>
          <p:cNvPr id="163" name="Picture 16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168" y="1976763"/>
            <a:ext cx="988128" cy="732719"/>
          </a:xfrm>
          <a:prstGeom prst="rect">
            <a:avLst/>
          </a:prstGeom>
        </p:spPr>
      </p:pic>
      <p:pic>
        <p:nvPicPr>
          <p:cNvPr id="164" name="Picture 16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1604" y="1976763"/>
            <a:ext cx="988128" cy="732719"/>
          </a:xfrm>
          <a:prstGeom prst="rect">
            <a:avLst/>
          </a:prstGeom>
        </p:spPr>
      </p:pic>
      <p:pic>
        <p:nvPicPr>
          <p:cNvPr id="165" name="Picture 16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1040" y="1976763"/>
            <a:ext cx="988128" cy="732719"/>
          </a:xfrm>
          <a:prstGeom prst="rect">
            <a:avLst/>
          </a:prstGeom>
        </p:spPr>
      </p:pic>
      <p:pic>
        <p:nvPicPr>
          <p:cNvPr id="166" name="Picture 16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856" y="2895600"/>
            <a:ext cx="988128" cy="732719"/>
          </a:xfrm>
          <a:prstGeom prst="rect">
            <a:avLst/>
          </a:prstGeom>
        </p:spPr>
      </p:pic>
      <p:pic>
        <p:nvPicPr>
          <p:cNvPr id="167" name="Picture 16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292" y="2895600"/>
            <a:ext cx="988128" cy="732719"/>
          </a:xfrm>
          <a:prstGeom prst="rect">
            <a:avLst/>
          </a:prstGeom>
        </p:spPr>
      </p:pic>
      <p:pic>
        <p:nvPicPr>
          <p:cNvPr id="168" name="Picture 16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728" y="2895600"/>
            <a:ext cx="988128" cy="732719"/>
          </a:xfrm>
          <a:prstGeom prst="rect">
            <a:avLst/>
          </a:prstGeom>
          <a:ln w="57150" cap="sq">
            <a:solidFill>
              <a:srgbClr val="FF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69" name="Picture 16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6164" y="2895600"/>
            <a:ext cx="988128" cy="732719"/>
          </a:xfrm>
          <a:prstGeom prst="rect">
            <a:avLst/>
          </a:prstGeom>
          <a:ln w="57150" cap="sq">
            <a:solidFill>
              <a:srgbClr val="FF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70" name="Picture 16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2895600"/>
            <a:ext cx="988128" cy="732719"/>
          </a:xfrm>
          <a:prstGeom prst="rect">
            <a:avLst/>
          </a:prstGeom>
          <a:ln w="57150" cap="sq">
            <a:solidFill>
              <a:srgbClr val="FF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71" name="Picture 17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036" y="2895600"/>
            <a:ext cx="988128" cy="732719"/>
          </a:xfrm>
          <a:prstGeom prst="rect">
            <a:avLst/>
          </a:prstGeom>
          <a:ln w="57150" cap="sq">
            <a:solidFill>
              <a:srgbClr val="FF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72" name="Picture 17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1604" y="2855409"/>
            <a:ext cx="988128" cy="732719"/>
          </a:xfrm>
          <a:prstGeom prst="rect">
            <a:avLst/>
          </a:prstGeom>
          <a:ln w="57150" cap="sq">
            <a:solidFill>
              <a:srgbClr val="FF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73" name="Picture 17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1040" y="2855409"/>
            <a:ext cx="988128" cy="732719"/>
          </a:xfrm>
          <a:prstGeom prst="rect">
            <a:avLst/>
          </a:prstGeom>
        </p:spPr>
      </p:pic>
      <p:cxnSp>
        <p:nvCxnSpPr>
          <p:cNvPr id="174" name="Straight Connector 173"/>
          <p:cNvCxnSpPr/>
          <p:nvPr/>
        </p:nvCxnSpPr>
        <p:spPr>
          <a:xfrm flipV="1">
            <a:off x="345300" y="3790326"/>
            <a:ext cx="11846700" cy="996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5" name="Picture 17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88" y="3981797"/>
            <a:ext cx="988128" cy="732719"/>
          </a:xfrm>
          <a:prstGeom prst="rect">
            <a:avLst/>
          </a:prstGeom>
        </p:spPr>
      </p:pic>
      <p:pic>
        <p:nvPicPr>
          <p:cNvPr id="176" name="Picture 17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424" y="3981797"/>
            <a:ext cx="988128" cy="732719"/>
          </a:xfrm>
          <a:prstGeom prst="rect">
            <a:avLst/>
          </a:prstGeom>
        </p:spPr>
      </p:pic>
      <p:pic>
        <p:nvPicPr>
          <p:cNvPr id="177" name="Picture 17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860" y="3981797"/>
            <a:ext cx="988128" cy="732719"/>
          </a:xfrm>
          <a:prstGeom prst="rect">
            <a:avLst/>
          </a:prstGeom>
        </p:spPr>
      </p:pic>
      <p:pic>
        <p:nvPicPr>
          <p:cNvPr id="178" name="Picture 17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296" y="3981797"/>
            <a:ext cx="988128" cy="732719"/>
          </a:xfrm>
          <a:prstGeom prst="rect">
            <a:avLst/>
          </a:prstGeom>
          <a:ln w="57150" cap="sq">
            <a:solidFill>
              <a:srgbClr val="00B05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79" name="Picture 17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2732" y="3981797"/>
            <a:ext cx="988128" cy="732719"/>
          </a:xfrm>
          <a:prstGeom prst="rect">
            <a:avLst/>
          </a:prstGeom>
          <a:ln w="57150" cap="sq">
            <a:solidFill>
              <a:srgbClr val="00B05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0" name="Picture 17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168" y="3981797"/>
            <a:ext cx="988128" cy="732719"/>
          </a:xfrm>
          <a:prstGeom prst="rect">
            <a:avLst/>
          </a:prstGeom>
          <a:ln w="57150" cap="sq">
            <a:solidFill>
              <a:srgbClr val="00B05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1" name="Picture 18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1604" y="3981797"/>
            <a:ext cx="988128" cy="732719"/>
          </a:xfrm>
          <a:prstGeom prst="rect">
            <a:avLst/>
          </a:prstGeom>
          <a:ln w="57150" cap="sq">
            <a:solidFill>
              <a:srgbClr val="00B05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2" name="Picture 18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1040" y="3981797"/>
            <a:ext cx="988128" cy="732719"/>
          </a:xfrm>
          <a:prstGeom prst="rect">
            <a:avLst/>
          </a:prstGeom>
          <a:ln w="57150" cap="sq">
            <a:solidFill>
              <a:srgbClr val="00B05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3" name="Picture 18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88" y="4872166"/>
            <a:ext cx="988128" cy="732719"/>
          </a:xfrm>
          <a:prstGeom prst="rect">
            <a:avLst/>
          </a:prstGeom>
        </p:spPr>
      </p:pic>
      <p:pic>
        <p:nvPicPr>
          <p:cNvPr id="184" name="Picture 18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424" y="4872166"/>
            <a:ext cx="988128" cy="732719"/>
          </a:xfrm>
          <a:prstGeom prst="rect">
            <a:avLst/>
          </a:prstGeom>
        </p:spPr>
      </p:pic>
      <p:pic>
        <p:nvPicPr>
          <p:cNvPr id="185" name="Picture 18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860" y="4872166"/>
            <a:ext cx="988128" cy="732719"/>
          </a:xfrm>
          <a:prstGeom prst="rect">
            <a:avLst/>
          </a:prstGeom>
        </p:spPr>
      </p:pic>
      <p:pic>
        <p:nvPicPr>
          <p:cNvPr id="186" name="Picture 18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296" y="4872166"/>
            <a:ext cx="988128" cy="732719"/>
          </a:xfrm>
          <a:prstGeom prst="rect">
            <a:avLst/>
          </a:prstGeom>
          <a:ln w="57150" cap="sq">
            <a:solidFill>
              <a:srgbClr val="FF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7" name="Picture 18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2732" y="4872166"/>
            <a:ext cx="988128" cy="732719"/>
          </a:xfrm>
          <a:prstGeom prst="rect">
            <a:avLst/>
          </a:prstGeom>
          <a:ln w="127000" cap="sq">
            <a:noFill/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8" name="Picture 18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168" y="4872166"/>
            <a:ext cx="988128" cy="732719"/>
          </a:xfrm>
          <a:prstGeom prst="rect">
            <a:avLst/>
          </a:prstGeom>
          <a:ln w="127000" cap="sq">
            <a:noFill/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9" name="Picture 18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1604" y="4872166"/>
            <a:ext cx="988128" cy="732719"/>
          </a:xfrm>
          <a:prstGeom prst="rect">
            <a:avLst/>
          </a:prstGeom>
          <a:ln w="127000" cap="sq">
            <a:noFill/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90" name="Picture 18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1040" y="4872166"/>
            <a:ext cx="988128" cy="732719"/>
          </a:xfrm>
          <a:prstGeom prst="rect">
            <a:avLst/>
          </a:prstGeom>
          <a:ln w="127000" cap="sq">
            <a:noFill/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91" name="Picture 19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88" y="5750812"/>
            <a:ext cx="988128" cy="732719"/>
          </a:xfrm>
          <a:prstGeom prst="rect">
            <a:avLst/>
          </a:prstGeom>
        </p:spPr>
      </p:pic>
      <p:pic>
        <p:nvPicPr>
          <p:cNvPr id="192" name="Picture 19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424" y="5750812"/>
            <a:ext cx="988128" cy="732719"/>
          </a:xfrm>
          <a:prstGeom prst="rect">
            <a:avLst/>
          </a:prstGeom>
        </p:spPr>
      </p:pic>
      <p:pic>
        <p:nvPicPr>
          <p:cNvPr id="193" name="Picture 19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860" y="5750812"/>
            <a:ext cx="988128" cy="732719"/>
          </a:xfrm>
          <a:prstGeom prst="rect">
            <a:avLst/>
          </a:prstGeom>
        </p:spPr>
      </p:pic>
      <p:pic>
        <p:nvPicPr>
          <p:cNvPr id="194" name="Picture 19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296" y="5750812"/>
            <a:ext cx="988128" cy="732719"/>
          </a:xfrm>
          <a:prstGeom prst="rect">
            <a:avLst/>
          </a:prstGeom>
          <a:ln w="57150" cap="sq">
            <a:solidFill>
              <a:srgbClr val="FF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95" name="Picture 19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2732" y="5750812"/>
            <a:ext cx="988128" cy="732719"/>
          </a:xfrm>
          <a:prstGeom prst="rect">
            <a:avLst/>
          </a:prstGeom>
          <a:ln w="57150" cap="sq">
            <a:solidFill>
              <a:srgbClr val="FF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96" name="Picture 19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168" y="5750812"/>
            <a:ext cx="988128" cy="732719"/>
          </a:xfrm>
          <a:prstGeom prst="rect">
            <a:avLst/>
          </a:prstGeom>
          <a:ln w="57150" cap="sq">
            <a:solidFill>
              <a:srgbClr val="FF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97" name="Picture 19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1604" y="5750812"/>
            <a:ext cx="988128" cy="732719"/>
          </a:xfrm>
          <a:prstGeom prst="rect">
            <a:avLst/>
          </a:prstGeom>
          <a:ln w="127000" cap="sq">
            <a:noFill/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98" name="Picture 19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1040" y="5750812"/>
            <a:ext cx="988128" cy="732719"/>
          </a:xfrm>
          <a:prstGeom prst="rect">
            <a:avLst/>
          </a:prstGeom>
          <a:ln w="127000" cap="sq">
            <a:noFill/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99" name="TextBox 198"/>
          <p:cNvSpPr txBox="1"/>
          <p:nvPr/>
        </p:nvSpPr>
        <p:spPr>
          <a:xfrm>
            <a:off x="221762" y="2177477"/>
            <a:ext cx="272310" cy="1572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Video-</a:t>
            </a:r>
          </a:p>
          <a:p>
            <a:pPr algn="ctr"/>
            <a:r>
              <a:rPr lang="en-US" sz="1400" b="1" dirty="0"/>
              <a:t>full</a:t>
            </a:r>
          </a:p>
        </p:txBody>
      </p:sp>
      <p:sp>
        <p:nvSpPr>
          <p:cNvPr id="200" name="TextBox 199"/>
          <p:cNvSpPr txBox="1"/>
          <p:nvPr/>
        </p:nvSpPr>
        <p:spPr>
          <a:xfrm>
            <a:off x="209145" y="3021490"/>
            <a:ext cx="272310" cy="1572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Video-</a:t>
            </a:r>
          </a:p>
          <a:p>
            <a:pPr algn="ctr"/>
            <a:r>
              <a:rPr lang="en-US" sz="1400" b="1" dirty="0" err="1"/>
              <a:t>HaS</a:t>
            </a:r>
            <a:endParaRPr lang="en-US" sz="1400" b="1" dirty="0"/>
          </a:p>
        </p:txBody>
      </p:sp>
      <p:sp>
        <p:nvSpPr>
          <p:cNvPr id="201" name="TextBox 200"/>
          <p:cNvSpPr txBox="1"/>
          <p:nvPr/>
        </p:nvSpPr>
        <p:spPr>
          <a:xfrm>
            <a:off x="243449" y="1295336"/>
            <a:ext cx="324044" cy="1572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Ground-</a:t>
            </a:r>
          </a:p>
          <a:p>
            <a:pPr algn="ctr"/>
            <a:r>
              <a:rPr lang="en-US" sz="1400" b="1" dirty="0"/>
              <a:t>truth</a:t>
            </a:r>
          </a:p>
        </p:txBody>
      </p:sp>
      <p:sp>
        <p:nvSpPr>
          <p:cNvPr id="202" name="TextBox 201"/>
          <p:cNvSpPr txBox="1"/>
          <p:nvPr/>
        </p:nvSpPr>
        <p:spPr>
          <a:xfrm>
            <a:off x="209145" y="5036457"/>
            <a:ext cx="272310" cy="1572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Video-</a:t>
            </a:r>
          </a:p>
          <a:p>
            <a:pPr algn="ctr"/>
            <a:r>
              <a:rPr lang="en-US" sz="1400" b="1" dirty="0"/>
              <a:t>full</a:t>
            </a:r>
          </a:p>
        </p:txBody>
      </p:sp>
      <p:sp>
        <p:nvSpPr>
          <p:cNvPr id="203" name="TextBox 202"/>
          <p:cNvSpPr txBox="1"/>
          <p:nvPr/>
        </p:nvSpPr>
        <p:spPr>
          <a:xfrm>
            <a:off x="209145" y="5945582"/>
            <a:ext cx="272310" cy="1572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Video-</a:t>
            </a:r>
          </a:p>
          <a:p>
            <a:pPr algn="ctr"/>
            <a:r>
              <a:rPr lang="en-US" sz="1400" b="1" dirty="0" err="1"/>
              <a:t>HaS</a:t>
            </a:r>
            <a:endParaRPr lang="en-US" sz="1400" b="1" dirty="0"/>
          </a:p>
        </p:txBody>
      </p:sp>
      <p:sp>
        <p:nvSpPr>
          <p:cNvPr id="204" name="TextBox 203"/>
          <p:cNvSpPr txBox="1"/>
          <p:nvPr/>
        </p:nvSpPr>
        <p:spPr>
          <a:xfrm>
            <a:off x="243449" y="4189743"/>
            <a:ext cx="324044" cy="1572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Ground-</a:t>
            </a:r>
          </a:p>
          <a:p>
            <a:pPr algn="ctr"/>
            <a:r>
              <a:rPr lang="en-US" sz="1400" b="1" dirty="0"/>
              <a:t>truth</a:t>
            </a:r>
          </a:p>
        </p:txBody>
      </p:sp>
      <p:sp>
        <p:nvSpPr>
          <p:cNvPr id="205" name="TextBox 204"/>
          <p:cNvSpPr txBox="1"/>
          <p:nvPr/>
        </p:nvSpPr>
        <p:spPr>
          <a:xfrm>
            <a:off x="1781133" y="1279770"/>
            <a:ext cx="380312" cy="92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….</a:t>
            </a:r>
          </a:p>
        </p:txBody>
      </p:sp>
      <p:sp>
        <p:nvSpPr>
          <p:cNvPr id="206" name="TextBox 205"/>
          <p:cNvSpPr txBox="1"/>
          <p:nvPr/>
        </p:nvSpPr>
        <p:spPr>
          <a:xfrm>
            <a:off x="3248369" y="1279770"/>
            <a:ext cx="380312" cy="92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….</a:t>
            </a:r>
          </a:p>
        </p:txBody>
      </p:sp>
      <p:sp>
        <p:nvSpPr>
          <p:cNvPr id="207" name="TextBox 206"/>
          <p:cNvSpPr txBox="1"/>
          <p:nvPr/>
        </p:nvSpPr>
        <p:spPr>
          <a:xfrm>
            <a:off x="4755584" y="1279770"/>
            <a:ext cx="380312" cy="92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….</a:t>
            </a:r>
          </a:p>
        </p:txBody>
      </p:sp>
      <p:sp>
        <p:nvSpPr>
          <p:cNvPr id="208" name="TextBox 207"/>
          <p:cNvSpPr txBox="1"/>
          <p:nvPr/>
        </p:nvSpPr>
        <p:spPr>
          <a:xfrm>
            <a:off x="6225020" y="1279770"/>
            <a:ext cx="380312" cy="92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….</a:t>
            </a:r>
          </a:p>
        </p:txBody>
      </p:sp>
      <p:sp>
        <p:nvSpPr>
          <p:cNvPr id="209" name="TextBox 208"/>
          <p:cNvSpPr txBox="1"/>
          <p:nvPr/>
        </p:nvSpPr>
        <p:spPr>
          <a:xfrm>
            <a:off x="7694456" y="1279770"/>
            <a:ext cx="380312" cy="92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….</a:t>
            </a:r>
          </a:p>
        </p:txBody>
      </p:sp>
      <p:sp>
        <p:nvSpPr>
          <p:cNvPr id="210" name="TextBox 209"/>
          <p:cNvSpPr txBox="1"/>
          <p:nvPr/>
        </p:nvSpPr>
        <p:spPr>
          <a:xfrm>
            <a:off x="9137596" y="1279770"/>
            <a:ext cx="339742" cy="92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….</a:t>
            </a:r>
          </a:p>
        </p:txBody>
      </p:sp>
      <p:sp>
        <p:nvSpPr>
          <p:cNvPr id="211" name="TextBox 210"/>
          <p:cNvSpPr txBox="1"/>
          <p:nvPr/>
        </p:nvSpPr>
        <p:spPr>
          <a:xfrm>
            <a:off x="10636359" y="1279770"/>
            <a:ext cx="380312" cy="92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….</a:t>
            </a:r>
          </a:p>
        </p:txBody>
      </p:sp>
      <p:sp>
        <p:nvSpPr>
          <p:cNvPr id="212" name="TextBox 211"/>
          <p:cNvSpPr txBox="1"/>
          <p:nvPr/>
        </p:nvSpPr>
        <p:spPr>
          <a:xfrm>
            <a:off x="1781133" y="2147502"/>
            <a:ext cx="380312" cy="92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….</a:t>
            </a:r>
          </a:p>
        </p:txBody>
      </p:sp>
      <p:sp>
        <p:nvSpPr>
          <p:cNvPr id="213" name="TextBox 212"/>
          <p:cNvSpPr txBox="1"/>
          <p:nvPr/>
        </p:nvSpPr>
        <p:spPr>
          <a:xfrm>
            <a:off x="3248369" y="2147502"/>
            <a:ext cx="380312" cy="92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….</a:t>
            </a:r>
          </a:p>
        </p:txBody>
      </p:sp>
      <p:sp>
        <p:nvSpPr>
          <p:cNvPr id="214" name="TextBox 213"/>
          <p:cNvSpPr txBox="1"/>
          <p:nvPr/>
        </p:nvSpPr>
        <p:spPr>
          <a:xfrm>
            <a:off x="4755584" y="2147502"/>
            <a:ext cx="380312" cy="92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….</a:t>
            </a:r>
          </a:p>
        </p:txBody>
      </p:sp>
      <p:sp>
        <p:nvSpPr>
          <p:cNvPr id="215" name="TextBox 214"/>
          <p:cNvSpPr txBox="1"/>
          <p:nvPr/>
        </p:nvSpPr>
        <p:spPr>
          <a:xfrm>
            <a:off x="6225020" y="2147502"/>
            <a:ext cx="380312" cy="92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….</a:t>
            </a:r>
          </a:p>
        </p:txBody>
      </p:sp>
      <p:sp>
        <p:nvSpPr>
          <p:cNvPr id="216" name="TextBox 215"/>
          <p:cNvSpPr txBox="1"/>
          <p:nvPr/>
        </p:nvSpPr>
        <p:spPr>
          <a:xfrm>
            <a:off x="7694456" y="2147502"/>
            <a:ext cx="380312" cy="92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….</a:t>
            </a:r>
          </a:p>
        </p:txBody>
      </p:sp>
      <p:sp>
        <p:nvSpPr>
          <p:cNvPr id="217" name="TextBox 216"/>
          <p:cNvSpPr txBox="1"/>
          <p:nvPr/>
        </p:nvSpPr>
        <p:spPr>
          <a:xfrm>
            <a:off x="9137596" y="2147502"/>
            <a:ext cx="339742" cy="92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….</a:t>
            </a:r>
          </a:p>
        </p:txBody>
      </p:sp>
      <p:sp>
        <p:nvSpPr>
          <p:cNvPr id="218" name="TextBox 217"/>
          <p:cNvSpPr txBox="1"/>
          <p:nvPr/>
        </p:nvSpPr>
        <p:spPr>
          <a:xfrm>
            <a:off x="10636359" y="2147502"/>
            <a:ext cx="380312" cy="92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….</a:t>
            </a:r>
          </a:p>
        </p:txBody>
      </p:sp>
      <p:sp>
        <p:nvSpPr>
          <p:cNvPr id="219" name="TextBox 218"/>
          <p:cNvSpPr txBox="1"/>
          <p:nvPr/>
        </p:nvSpPr>
        <p:spPr>
          <a:xfrm>
            <a:off x="1781133" y="2991260"/>
            <a:ext cx="380312" cy="92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….</a:t>
            </a:r>
          </a:p>
        </p:txBody>
      </p:sp>
      <p:sp>
        <p:nvSpPr>
          <p:cNvPr id="220" name="TextBox 219"/>
          <p:cNvSpPr txBox="1"/>
          <p:nvPr/>
        </p:nvSpPr>
        <p:spPr>
          <a:xfrm>
            <a:off x="3248369" y="2991260"/>
            <a:ext cx="380312" cy="92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….</a:t>
            </a:r>
          </a:p>
        </p:txBody>
      </p:sp>
      <p:sp>
        <p:nvSpPr>
          <p:cNvPr id="221" name="TextBox 220"/>
          <p:cNvSpPr txBox="1"/>
          <p:nvPr/>
        </p:nvSpPr>
        <p:spPr>
          <a:xfrm>
            <a:off x="4755584" y="2991260"/>
            <a:ext cx="380312" cy="92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….</a:t>
            </a:r>
          </a:p>
        </p:txBody>
      </p:sp>
      <p:sp>
        <p:nvSpPr>
          <p:cNvPr id="222" name="TextBox 221"/>
          <p:cNvSpPr txBox="1"/>
          <p:nvPr/>
        </p:nvSpPr>
        <p:spPr>
          <a:xfrm>
            <a:off x="6225020" y="2991260"/>
            <a:ext cx="380312" cy="92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….</a:t>
            </a:r>
          </a:p>
        </p:txBody>
      </p:sp>
      <p:sp>
        <p:nvSpPr>
          <p:cNvPr id="223" name="TextBox 222"/>
          <p:cNvSpPr txBox="1"/>
          <p:nvPr/>
        </p:nvSpPr>
        <p:spPr>
          <a:xfrm>
            <a:off x="7694456" y="2991260"/>
            <a:ext cx="380312" cy="92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….</a:t>
            </a:r>
          </a:p>
        </p:txBody>
      </p:sp>
      <p:sp>
        <p:nvSpPr>
          <p:cNvPr id="224" name="TextBox 223"/>
          <p:cNvSpPr txBox="1"/>
          <p:nvPr/>
        </p:nvSpPr>
        <p:spPr>
          <a:xfrm>
            <a:off x="9137596" y="2991260"/>
            <a:ext cx="339742" cy="92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….</a:t>
            </a:r>
          </a:p>
        </p:txBody>
      </p:sp>
      <p:sp>
        <p:nvSpPr>
          <p:cNvPr id="225" name="TextBox 224"/>
          <p:cNvSpPr txBox="1"/>
          <p:nvPr/>
        </p:nvSpPr>
        <p:spPr>
          <a:xfrm>
            <a:off x="10636359" y="2991260"/>
            <a:ext cx="380312" cy="92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….</a:t>
            </a:r>
          </a:p>
        </p:txBody>
      </p:sp>
      <p:sp>
        <p:nvSpPr>
          <p:cNvPr id="226" name="TextBox 225"/>
          <p:cNvSpPr txBox="1"/>
          <p:nvPr/>
        </p:nvSpPr>
        <p:spPr>
          <a:xfrm>
            <a:off x="1781133" y="4131933"/>
            <a:ext cx="380312" cy="92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….</a:t>
            </a:r>
          </a:p>
        </p:txBody>
      </p:sp>
      <p:sp>
        <p:nvSpPr>
          <p:cNvPr id="227" name="TextBox 226"/>
          <p:cNvSpPr txBox="1"/>
          <p:nvPr/>
        </p:nvSpPr>
        <p:spPr>
          <a:xfrm>
            <a:off x="3248369" y="4131933"/>
            <a:ext cx="380312" cy="92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….</a:t>
            </a:r>
          </a:p>
        </p:txBody>
      </p:sp>
      <p:sp>
        <p:nvSpPr>
          <p:cNvPr id="228" name="TextBox 227"/>
          <p:cNvSpPr txBox="1"/>
          <p:nvPr/>
        </p:nvSpPr>
        <p:spPr>
          <a:xfrm>
            <a:off x="4755584" y="4131933"/>
            <a:ext cx="380312" cy="92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….</a:t>
            </a:r>
          </a:p>
        </p:txBody>
      </p:sp>
      <p:sp>
        <p:nvSpPr>
          <p:cNvPr id="229" name="TextBox 228"/>
          <p:cNvSpPr txBox="1"/>
          <p:nvPr/>
        </p:nvSpPr>
        <p:spPr>
          <a:xfrm>
            <a:off x="6225020" y="4131933"/>
            <a:ext cx="380312" cy="92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….</a:t>
            </a:r>
          </a:p>
        </p:txBody>
      </p:sp>
      <p:sp>
        <p:nvSpPr>
          <p:cNvPr id="230" name="TextBox 229"/>
          <p:cNvSpPr txBox="1"/>
          <p:nvPr/>
        </p:nvSpPr>
        <p:spPr>
          <a:xfrm>
            <a:off x="7694456" y="4131933"/>
            <a:ext cx="380312" cy="92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….</a:t>
            </a:r>
          </a:p>
        </p:txBody>
      </p:sp>
      <p:sp>
        <p:nvSpPr>
          <p:cNvPr id="231" name="TextBox 230"/>
          <p:cNvSpPr txBox="1"/>
          <p:nvPr/>
        </p:nvSpPr>
        <p:spPr>
          <a:xfrm>
            <a:off x="9137596" y="4131933"/>
            <a:ext cx="339742" cy="92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….</a:t>
            </a:r>
          </a:p>
        </p:txBody>
      </p:sp>
      <p:sp>
        <p:nvSpPr>
          <p:cNvPr id="232" name="TextBox 231"/>
          <p:cNvSpPr txBox="1"/>
          <p:nvPr/>
        </p:nvSpPr>
        <p:spPr>
          <a:xfrm>
            <a:off x="10636359" y="4131933"/>
            <a:ext cx="380312" cy="92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….</a:t>
            </a:r>
          </a:p>
        </p:txBody>
      </p:sp>
      <p:sp>
        <p:nvSpPr>
          <p:cNvPr id="233" name="TextBox 232"/>
          <p:cNvSpPr txBox="1"/>
          <p:nvPr/>
        </p:nvSpPr>
        <p:spPr>
          <a:xfrm>
            <a:off x="1781133" y="4999665"/>
            <a:ext cx="380312" cy="92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….</a:t>
            </a:r>
          </a:p>
        </p:txBody>
      </p:sp>
      <p:sp>
        <p:nvSpPr>
          <p:cNvPr id="234" name="TextBox 233"/>
          <p:cNvSpPr txBox="1"/>
          <p:nvPr/>
        </p:nvSpPr>
        <p:spPr>
          <a:xfrm>
            <a:off x="3248369" y="4999665"/>
            <a:ext cx="380312" cy="92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….</a:t>
            </a:r>
          </a:p>
        </p:txBody>
      </p:sp>
      <p:sp>
        <p:nvSpPr>
          <p:cNvPr id="235" name="TextBox 234"/>
          <p:cNvSpPr txBox="1"/>
          <p:nvPr/>
        </p:nvSpPr>
        <p:spPr>
          <a:xfrm>
            <a:off x="4755584" y="4999665"/>
            <a:ext cx="380312" cy="92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….</a:t>
            </a:r>
          </a:p>
        </p:txBody>
      </p:sp>
      <p:sp>
        <p:nvSpPr>
          <p:cNvPr id="236" name="TextBox 235"/>
          <p:cNvSpPr txBox="1"/>
          <p:nvPr/>
        </p:nvSpPr>
        <p:spPr>
          <a:xfrm>
            <a:off x="6225020" y="4999665"/>
            <a:ext cx="380312" cy="92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….</a:t>
            </a:r>
          </a:p>
        </p:txBody>
      </p:sp>
      <p:sp>
        <p:nvSpPr>
          <p:cNvPr id="237" name="TextBox 236"/>
          <p:cNvSpPr txBox="1"/>
          <p:nvPr/>
        </p:nvSpPr>
        <p:spPr>
          <a:xfrm>
            <a:off x="7694456" y="4999665"/>
            <a:ext cx="380312" cy="92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….</a:t>
            </a:r>
          </a:p>
        </p:txBody>
      </p:sp>
      <p:sp>
        <p:nvSpPr>
          <p:cNvPr id="238" name="TextBox 237"/>
          <p:cNvSpPr txBox="1"/>
          <p:nvPr/>
        </p:nvSpPr>
        <p:spPr>
          <a:xfrm>
            <a:off x="9137596" y="4999665"/>
            <a:ext cx="339742" cy="92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….</a:t>
            </a:r>
          </a:p>
        </p:txBody>
      </p:sp>
      <p:sp>
        <p:nvSpPr>
          <p:cNvPr id="239" name="TextBox 238"/>
          <p:cNvSpPr txBox="1"/>
          <p:nvPr/>
        </p:nvSpPr>
        <p:spPr>
          <a:xfrm>
            <a:off x="10636359" y="4999665"/>
            <a:ext cx="380312" cy="92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….</a:t>
            </a:r>
          </a:p>
        </p:txBody>
      </p:sp>
      <p:sp>
        <p:nvSpPr>
          <p:cNvPr id="240" name="TextBox 239"/>
          <p:cNvSpPr txBox="1"/>
          <p:nvPr/>
        </p:nvSpPr>
        <p:spPr>
          <a:xfrm>
            <a:off x="1781133" y="5890315"/>
            <a:ext cx="380312" cy="92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….</a:t>
            </a:r>
          </a:p>
        </p:txBody>
      </p:sp>
      <p:sp>
        <p:nvSpPr>
          <p:cNvPr id="241" name="TextBox 240"/>
          <p:cNvSpPr txBox="1"/>
          <p:nvPr/>
        </p:nvSpPr>
        <p:spPr>
          <a:xfrm>
            <a:off x="3248369" y="5890315"/>
            <a:ext cx="380312" cy="92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….</a:t>
            </a:r>
          </a:p>
        </p:txBody>
      </p:sp>
      <p:sp>
        <p:nvSpPr>
          <p:cNvPr id="242" name="TextBox 241"/>
          <p:cNvSpPr txBox="1"/>
          <p:nvPr/>
        </p:nvSpPr>
        <p:spPr>
          <a:xfrm>
            <a:off x="4755584" y="5890315"/>
            <a:ext cx="380312" cy="92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….</a:t>
            </a:r>
          </a:p>
        </p:txBody>
      </p:sp>
      <p:sp>
        <p:nvSpPr>
          <p:cNvPr id="243" name="TextBox 242"/>
          <p:cNvSpPr txBox="1"/>
          <p:nvPr/>
        </p:nvSpPr>
        <p:spPr>
          <a:xfrm>
            <a:off x="6225020" y="5890315"/>
            <a:ext cx="380312" cy="92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….</a:t>
            </a:r>
          </a:p>
        </p:txBody>
      </p:sp>
      <p:sp>
        <p:nvSpPr>
          <p:cNvPr id="244" name="TextBox 243"/>
          <p:cNvSpPr txBox="1"/>
          <p:nvPr/>
        </p:nvSpPr>
        <p:spPr>
          <a:xfrm>
            <a:off x="7694456" y="5890315"/>
            <a:ext cx="380312" cy="92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….</a:t>
            </a:r>
          </a:p>
        </p:txBody>
      </p:sp>
      <p:sp>
        <p:nvSpPr>
          <p:cNvPr id="245" name="TextBox 244"/>
          <p:cNvSpPr txBox="1"/>
          <p:nvPr/>
        </p:nvSpPr>
        <p:spPr>
          <a:xfrm>
            <a:off x="9137596" y="5890315"/>
            <a:ext cx="339742" cy="92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….</a:t>
            </a:r>
          </a:p>
        </p:txBody>
      </p:sp>
      <p:sp>
        <p:nvSpPr>
          <p:cNvPr id="246" name="TextBox 245"/>
          <p:cNvSpPr txBox="1"/>
          <p:nvPr/>
        </p:nvSpPr>
        <p:spPr>
          <a:xfrm>
            <a:off x="10636359" y="5890315"/>
            <a:ext cx="380312" cy="92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….</a:t>
            </a:r>
          </a:p>
        </p:txBody>
      </p:sp>
      <p:sp>
        <p:nvSpPr>
          <p:cNvPr id="101" name="Title 1"/>
          <p:cNvSpPr txBox="1">
            <a:spLocks/>
          </p:cNvSpPr>
          <p:nvPr/>
        </p:nvSpPr>
        <p:spPr>
          <a:xfrm>
            <a:off x="1" y="-21350"/>
            <a:ext cx="12192000" cy="8773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/>
              <a:t>Our method localizes the action more fully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14965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" y="369992"/>
            <a:ext cx="12192000" cy="87733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Quantitative temporal action localization results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1473337"/>
              </p:ext>
            </p:extLst>
          </p:nvPr>
        </p:nvGraphicFramePr>
        <p:xfrm>
          <a:off x="533398" y="2136986"/>
          <a:ext cx="11155680" cy="1981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59280">
                  <a:extLst>
                    <a:ext uri="{9D8B030D-6E8A-4147-A177-3AD203B41FA5}">
                      <a16:colId xmlns:a16="http://schemas.microsoft.com/office/drawing/2014/main" val="3173991215"/>
                    </a:ext>
                  </a:extLst>
                </a:gridCol>
                <a:gridCol w="1859280">
                  <a:extLst>
                    <a:ext uri="{9D8B030D-6E8A-4147-A177-3AD203B41FA5}">
                      <a16:colId xmlns:a16="http://schemas.microsoft.com/office/drawing/2014/main" val="2609262953"/>
                    </a:ext>
                  </a:extLst>
                </a:gridCol>
                <a:gridCol w="1859280">
                  <a:extLst>
                    <a:ext uri="{9D8B030D-6E8A-4147-A177-3AD203B41FA5}">
                      <a16:colId xmlns:a16="http://schemas.microsoft.com/office/drawing/2014/main" val="391519588"/>
                    </a:ext>
                  </a:extLst>
                </a:gridCol>
                <a:gridCol w="1859280">
                  <a:extLst>
                    <a:ext uri="{9D8B030D-6E8A-4147-A177-3AD203B41FA5}">
                      <a16:colId xmlns:a16="http://schemas.microsoft.com/office/drawing/2014/main" val="267062939"/>
                    </a:ext>
                  </a:extLst>
                </a:gridCol>
                <a:gridCol w="1859280">
                  <a:extLst>
                    <a:ext uri="{9D8B030D-6E8A-4147-A177-3AD203B41FA5}">
                      <a16:colId xmlns:a16="http://schemas.microsoft.com/office/drawing/2014/main" val="1463361316"/>
                    </a:ext>
                  </a:extLst>
                </a:gridCol>
                <a:gridCol w="1859280">
                  <a:extLst>
                    <a:ext uri="{9D8B030D-6E8A-4147-A177-3AD203B41FA5}">
                      <a16:colId xmlns:a16="http://schemas.microsoft.com/office/drawing/2014/main" val="42877378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Methods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IOU thresh = 0.1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0.2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0.3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0.4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0.5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17358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Video-GAP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34.23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25.68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17.72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11.00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6.11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57058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Ours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36.44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27.84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19.49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12.66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6.84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1758087"/>
                  </a:ext>
                </a:extLst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502695" y="4569185"/>
            <a:ext cx="11310630" cy="8773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latin typeface="+mn-lt"/>
              </a:rPr>
              <a:t>Our approach outperforms the Video-GAP baseline</a:t>
            </a:r>
          </a:p>
        </p:txBody>
      </p:sp>
    </p:spTree>
    <p:extLst>
      <p:ext uri="{BB962C8B-B14F-4D97-AF65-F5344CB8AC3E}">
        <p14:creationId xmlns:p14="http://schemas.microsoft.com/office/powerpoint/2010/main" val="414664030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Title 1"/>
          <p:cNvSpPr>
            <a:spLocks noGrp="1"/>
          </p:cNvSpPr>
          <p:nvPr>
            <p:ph type="title"/>
          </p:nvPr>
        </p:nvSpPr>
        <p:spPr>
          <a:xfrm>
            <a:off x="1" y="243250"/>
            <a:ext cx="12192000" cy="87733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Failure cases</a:t>
            </a:r>
          </a:p>
        </p:txBody>
      </p:sp>
      <p:pic>
        <p:nvPicPr>
          <p:cNvPr id="101" name="Picture 10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84" y="1493764"/>
            <a:ext cx="983138" cy="809185"/>
          </a:xfrm>
          <a:prstGeom prst="rect">
            <a:avLst/>
          </a:prstGeom>
        </p:spPr>
      </p:pic>
      <p:pic>
        <p:nvPicPr>
          <p:cNvPr id="102" name="Picture 10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201" y="1493764"/>
            <a:ext cx="983138" cy="809185"/>
          </a:xfrm>
          <a:prstGeom prst="rect">
            <a:avLst/>
          </a:prstGeom>
          <a:ln w="57150" cap="sq">
            <a:solidFill>
              <a:srgbClr val="00B05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3" name="Picture 10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018" y="1493764"/>
            <a:ext cx="983138" cy="809185"/>
          </a:xfrm>
          <a:prstGeom prst="rect">
            <a:avLst/>
          </a:prstGeom>
          <a:ln w="57150" cap="sq">
            <a:solidFill>
              <a:srgbClr val="00B05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4" name="Picture 10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835" y="1493764"/>
            <a:ext cx="983138" cy="809185"/>
          </a:xfrm>
          <a:prstGeom prst="rect">
            <a:avLst/>
          </a:prstGeom>
          <a:ln w="57150" cap="sq">
            <a:solidFill>
              <a:srgbClr val="00B05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5" name="Picture 10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652" y="1493764"/>
            <a:ext cx="983138" cy="809185"/>
          </a:xfrm>
          <a:prstGeom prst="rect">
            <a:avLst/>
          </a:prstGeom>
          <a:ln w="57150" cap="sq">
            <a:solidFill>
              <a:srgbClr val="00B05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6" name="Picture 10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468" y="1493764"/>
            <a:ext cx="983138" cy="809185"/>
          </a:xfrm>
          <a:prstGeom prst="rect">
            <a:avLst/>
          </a:prstGeom>
          <a:ln w="57150" cap="sq">
            <a:solidFill>
              <a:srgbClr val="00B05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7" name="Picture 10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9285" y="1493764"/>
            <a:ext cx="983138" cy="809185"/>
          </a:xfrm>
          <a:prstGeom prst="rect">
            <a:avLst/>
          </a:prstGeom>
        </p:spPr>
      </p:pic>
      <p:pic>
        <p:nvPicPr>
          <p:cNvPr id="108" name="Picture 10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2102" y="1493764"/>
            <a:ext cx="983138" cy="809185"/>
          </a:xfrm>
          <a:prstGeom prst="rect">
            <a:avLst/>
          </a:prstGeom>
        </p:spPr>
      </p:pic>
      <p:pic>
        <p:nvPicPr>
          <p:cNvPr id="109" name="Picture 10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00" y="2480929"/>
            <a:ext cx="983138" cy="809185"/>
          </a:xfrm>
          <a:prstGeom prst="rect">
            <a:avLst/>
          </a:prstGeom>
          <a:ln w="57150" cap="sq">
            <a:solidFill>
              <a:srgbClr val="FF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10" name="Picture 10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217" y="2480929"/>
            <a:ext cx="983138" cy="809185"/>
          </a:xfrm>
          <a:prstGeom prst="rect">
            <a:avLst/>
          </a:prstGeom>
          <a:ln w="57150" cap="sq">
            <a:solidFill>
              <a:srgbClr val="FF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11" name="Picture 1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034" y="2480929"/>
            <a:ext cx="983138" cy="809185"/>
          </a:xfrm>
          <a:prstGeom prst="rect">
            <a:avLst/>
          </a:prstGeom>
          <a:ln w="57150" cap="sq">
            <a:solidFill>
              <a:srgbClr val="FF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12" name="Picture 1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851" y="2480929"/>
            <a:ext cx="983138" cy="809185"/>
          </a:xfrm>
          <a:prstGeom prst="rect">
            <a:avLst/>
          </a:prstGeom>
          <a:ln w="57150" cap="sq">
            <a:solidFill>
              <a:srgbClr val="FF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13" name="Picture 1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412" y="2480928"/>
            <a:ext cx="983138" cy="809186"/>
          </a:xfrm>
          <a:prstGeom prst="rect">
            <a:avLst/>
          </a:prstGeom>
          <a:ln w="57150" cap="sq">
            <a:solidFill>
              <a:srgbClr val="FF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14" name="Picture 1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485" y="2480929"/>
            <a:ext cx="983138" cy="809185"/>
          </a:xfrm>
          <a:prstGeom prst="rect">
            <a:avLst/>
          </a:prstGeom>
          <a:ln w="57150" cap="sq">
            <a:solidFill>
              <a:srgbClr val="FF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15" name="Picture 1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2302" y="2480929"/>
            <a:ext cx="983138" cy="809185"/>
          </a:xfrm>
          <a:prstGeom prst="rect">
            <a:avLst/>
          </a:prstGeom>
        </p:spPr>
      </p:pic>
      <p:pic>
        <p:nvPicPr>
          <p:cNvPr id="116" name="Picture 1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5119" y="2480929"/>
            <a:ext cx="983138" cy="809185"/>
          </a:xfrm>
          <a:prstGeom prst="rect">
            <a:avLst/>
          </a:prstGeom>
        </p:spPr>
      </p:pic>
      <p:pic>
        <p:nvPicPr>
          <p:cNvPr id="117" name="Picture 1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00" y="3441261"/>
            <a:ext cx="983138" cy="809185"/>
          </a:xfrm>
          <a:prstGeom prst="rect">
            <a:avLst/>
          </a:prstGeom>
          <a:ln w="57150" cap="sq">
            <a:solidFill>
              <a:srgbClr val="FF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18" name="Picture 1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217" y="3441261"/>
            <a:ext cx="983138" cy="809185"/>
          </a:xfrm>
          <a:prstGeom prst="rect">
            <a:avLst/>
          </a:prstGeom>
          <a:ln w="57150" cap="sq">
            <a:solidFill>
              <a:srgbClr val="FF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19" name="Picture 1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034" y="3441261"/>
            <a:ext cx="983138" cy="809185"/>
          </a:xfrm>
          <a:prstGeom prst="rect">
            <a:avLst/>
          </a:prstGeom>
          <a:ln w="57150" cap="sq">
            <a:solidFill>
              <a:srgbClr val="FF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20" name="Picture 1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851" y="3441261"/>
            <a:ext cx="983138" cy="809185"/>
          </a:xfrm>
          <a:prstGeom prst="rect">
            <a:avLst/>
          </a:prstGeom>
          <a:ln w="57150" cap="sq">
            <a:solidFill>
              <a:srgbClr val="FF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21" name="Picture 1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668" y="3441261"/>
            <a:ext cx="983138" cy="809185"/>
          </a:xfrm>
          <a:prstGeom prst="rect">
            <a:avLst/>
          </a:prstGeom>
          <a:ln w="57150" cap="sq">
            <a:solidFill>
              <a:srgbClr val="FF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22" name="Picture 1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485" y="3441261"/>
            <a:ext cx="983138" cy="809185"/>
          </a:xfrm>
          <a:prstGeom prst="rect">
            <a:avLst/>
          </a:prstGeom>
          <a:ln w="57150" cap="sq">
            <a:solidFill>
              <a:srgbClr val="FF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23" name="Picture 1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2302" y="3441261"/>
            <a:ext cx="983138" cy="809185"/>
          </a:xfrm>
          <a:prstGeom prst="rect">
            <a:avLst/>
          </a:prstGeom>
          <a:ln w="57150" cap="sq">
            <a:solidFill>
              <a:srgbClr val="FF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24" name="Picture 1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5119" y="3441261"/>
            <a:ext cx="983138" cy="809185"/>
          </a:xfrm>
          <a:prstGeom prst="rect">
            <a:avLst/>
          </a:prstGeom>
          <a:ln w="57150" cap="sq">
            <a:solidFill>
              <a:srgbClr val="FF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25" name="TextBox 124"/>
          <p:cNvSpPr txBox="1"/>
          <p:nvPr/>
        </p:nvSpPr>
        <p:spPr>
          <a:xfrm>
            <a:off x="209145" y="2815158"/>
            <a:ext cx="270935" cy="1736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Video-</a:t>
            </a:r>
          </a:p>
          <a:p>
            <a:pPr algn="ctr"/>
            <a:r>
              <a:rPr lang="en-US" sz="1400" b="1" dirty="0"/>
              <a:t>full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209145" y="3780319"/>
            <a:ext cx="270935" cy="1736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Video-</a:t>
            </a:r>
          </a:p>
          <a:p>
            <a:pPr algn="ctr"/>
            <a:r>
              <a:rPr lang="en-US" sz="1400" b="1" dirty="0" err="1"/>
              <a:t>HaS</a:t>
            </a:r>
            <a:endParaRPr lang="en-US" sz="1400" b="1" dirty="0"/>
          </a:p>
        </p:txBody>
      </p:sp>
      <p:sp>
        <p:nvSpPr>
          <p:cNvPr id="127" name="TextBox 126"/>
          <p:cNvSpPr txBox="1"/>
          <p:nvPr/>
        </p:nvSpPr>
        <p:spPr>
          <a:xfrm>
            <a:off x="243275" y="1814537"/>
            <a:ext cx="322408" cy="1736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Ground-</a:t>
            </a:r>
          </a:p>
          <a:p>
            <a:pPr algn="ctr"/>
            <a:r>
              <a:rPr lang="en-US" sz="1400" b="1" dirty="0"/>
              <a:t>truth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1770610" y="1825815"/>
            <a:ext cx="378391" cy="102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….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3230437" y="1825815"/>
            <a:ext cx="378391" cy="102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….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4730042" y="1825815"/>
            <a:ext cx="378391" cy="102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….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6192059" y="1825815"/>
            <a:ext cx="378391" cy="102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….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7654075" y="1825815"/>
            <a:ext cx="378391" cy="102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….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9089929" y="1825815"/>
            <a:ext cx="3380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…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10581125" y="1825815"/>
            <a:ext cx="378391" cy="102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….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1770610" y="2732317"/>
            <a:ext cx="378391" cy="102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….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3230437" y="2732317"/>
            <a:ext cx="378391" cy="102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….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4730042" y="2732317"/>
            <a:ext cx="378391" cy="102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….</a:t>
            </a:r>
          </a:p>
        </p:txBody>
      </p:sp>
      <p:sp>
        <p:nvSpPr>
          <p:cNvPr id="138" name="TextBox 137"/>
          <p:cNvSpPr txBox="1"/>
          <p:nvPr/>
        </p:nvSpPr>
        <p:spPr>
          <a:xfrm>
            <a:off x="6192059" y="2732317"/>
            <a:ext cx="378391" cy="102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….</a:t>
            </a:r>
          </a:p>
        </p:txBody>
      </p:sp>
      <p:sp>
        <p:nvSpPr>
          <p:cNvPr id="139" name="TextBox 138"/>
          <p:cNvSpPr txBox="1"/>
          <p:nvPr/>
        </p:nvSpPr>
        <p:spPr>
          <a:xfrm>
            <a:off x="7654075" y="2732317"/>
            <a:ext cx="378391" cy="102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….</a:t>
            </a:r>
          </a:p>
        </p:txBody>
      </p:sp>
      <p:sp>
        <p:nvSpPr>
          <p:cNvPr id="140" name="TextBox 139"/>
          <p:cNvSpPr txBox="1"/>
          <p:nvPr/>
        </p:nvSpPr>
        <p:spPr>
          <a:xfrm>
            <a:off x="9089929" y="2732317"/>
            <a:ext cx="3380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…</a:t>
            </a:r>
          </a:p>
        </p:txBody>
      </p:sp>
      <p:sp>
        <p:nvSpPr>
          <p:cNvPr id="141" name="TextBox 140"/>
          <p:cNvSpPr txBox="1"/>
          <p:nvPr/>
        </p:nvSpPr>
        <p:spPr>
          <a:xfrm>
            <a:off x="10581125" y="2732317"/>
            <a:ext cx="378391" cy="102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….</a:t>
            </a:r>
          </a:p>
        </p:txBody>
      </p:sp>
      <p:sp>
        <p:nvSpPr>
          <p:cNvPr id="142" name="TextBox 141"/>
          <p:cNvSpPr txBox="1"/>
          <p:nvPr/>
        </p:nvSpPr>
        <p:spPr>
          <a:xfrm>
            <a:off x="1770610" y="3625291"/>
            <a:ext cx="378391" cy="102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….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3230437" y="3625291"/>
            <a:ext cx="378391" cy="102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….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4730042" y="3625291"/>
            <a:ext cx="378391" cy="102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….</a:t>
            </a:r>
          </a:p>
        </p:txBody>
      </p:sp>
      <p:sp>
        <p:nvSpPr>
          <p:cNvPr id="145" name="TextBox 144"/>
          <p:cNvSpPr txBox="1"/>
          <p:nvPr/>
        </p:nvSpPr>
        <p:spPr>
          <a:xfrm>
            <a:off x="6192059" y="3625291"/>
            <a:ext cx="378391" cy="102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….</a:t>
            </a:r>
          </a:p>
        </p:txBody>
      </p:sp>
      <p:sp>
        <p:nvSpPr>
          <p:cNvPr id="146" name="TextBox 145"/>
          <p:cNvSpPr txBox="1"/>
          <p:nvPr/>
        </p:nvSpPr>
        <p:spPr>
          <a:xfrm>
            <a:off x="7654075" y="3625291"/>
            <a:ext cx="378391" cy="102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….</a:t>
            </a:r>
          </a:p>
        </p:txBody>
      </p:sp>
      <p:sp>
        <p:nvSpPr>
          <p:cNvPr id="147" name="TextBox 146"/>
          <p:cNvSpPr txBox="1"/>
          <p:nvPr/>
        </p:nvSpPr>
        <p:spPr>
          <a:xfrm>
            <a:off x="9089929" y="3625291"/>
            <a:ext cx="3380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…</a:t>
            </a:r>
          </a:p>
        </p:txBody>
      </p:sp>
      <p:sp>
        <p:nvSpPr>
          <p:cNvPr id="148" name="TextBox 147"/>
          <p:cNvSpPr txBox="1"/>
          <p:nvPr/>
        </p:nvSpPr>
        <p:spPr>
          <a:xfrm>
            <a:off x="10581125" y="3625291"/>
            <a:ext cx="378391" cy="102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….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70834" y="4787958"/>
            <a:ext cx="10874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Our approach can fail by localizing co-occurring context</a:t>
            </a:r>
          </a:p>
        </p:txBody>
      </p:sp>
    </p:spTree>
    <p:extLst>
      <p:ext uri="{BB962C8B-B14F-4D97-AF65-F5344CB8AC3E}">
        <p14:creationId xmlns:p14="http://schemas.microsoft.com/office/powerpoint/2010/main" val="104688119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078" y="365125"/>
            <a:ext cx="10515600" cy="1325563"/>
          </a:xfrm>
        </p:spPr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077" y="1825624"/>
            <a:ext cx="11353801" cy="4645513"/>
          </a:xfrm>
        </p:spPr>
        <p:txBody>
          <a:bodyPr>
            <a:normAutofit/>
          </a:bodyPr>
          <a:lstStyle/>
          <a:p>
            <a:r>
              <a:rPr lang="en-US" sz="3200" dirty="0"/>
              <a:t>Simple idea of Hide-and-Seek to improve weakly-supervised object and action localization</a:t>
            </a:r>
          </a:p>
          <a:p>
            <a:pPr marL="0" indent="0">
              <a:buNone/>
            </a:pPr>
            <a:r>
              <a:rPr lang="en-US" sz="3200" dirty="0">
                <a:sym typeface="Wingdings"/>
              </a:rPr>
              <a:t>	 </a:t>
            </a:r>
            <a:r>
              <a:rPr lang="en-US" sz="3200" dirty="0"/>
              <a:t>only change the input and not the network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/>
              <a:t>State-of-the-art results on object localization in images</a:t>
            </a:r>
          </a:p>
          <a:p>
            <a:endParaRPr lang="en-US" sz="3200" dirty="0"/>
          </a:p>
          <a:p>
            <a:r>
              <a:rPr lang="en-US" sz="3200" dirty="0"/>
              <a:t>Generalizes to multiple network architectures, input data, tasks</a:t>
            </a:r>
          </a:p>
          <a:p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842992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67633"/>
            <a:ext cx="12192000" cy="1143000"/>
          </a:xfrm>
        </p:spPr>
        <p:txBody>
          <a:bodyPr>
            <a:normAutofit/>
          </a:bodyPr>
          <a:lstStyle/>
          <a:p>
            <a:pPr algn="ctr"/>
            <a:r>
              <a:rPr lang="en-US" sz="6000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498179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47328" y="8620"/>
            <a:ext cx="1219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400" kern="0" dirty="0">
                <a:latin typeface="+mj-lt"/>
                <a:ea typeface="+mj-ea"/>
                <a:cs typeface="Arial" pitchFamily="34" charset="0"/>
              </a:rPr>
              <a:t>Standard supervised object detection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447401" y="5270116"/>
            <a:ext cx="927269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800" dirty="0"/>
              <a:t>Huge advances in recent years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/>
              <a:t>Requires expensive, error-prone bounding box annotations </a:t>
            </a:r>
            <a:r>
              <a:rPr lang="en-US" sz="2800" dirty="0">
                <a:sym typeface="Wingdings"/>
              </a:rPr>
              <a:t> n</a:t>
            </a:r>
            <a:r>
              <a:rPr lang="en-US" sz="2800" dirty="0"/>
              <a:t>ot scalable!</a:t>
            </a:r>
          </a:p>
        </p:txBody>
      </p:sp>
      <p:cxnSp>
        <p:nvCxnSpPr>
          <p:cNvPr id="43" name="Straight Arrow Connector 42"/>
          <p:cNvCxnSpPr/>
          <p:nvPr/>
        </p:nvCxnSpPr>
        <p:spPr bwMode="auto">
          <a:xfrm flipV="1">
            <a:off x="5682645" y="2582319"/>
            <a:ext cx="315941" cy="54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5" name="Straight Arrow Connector 44"/>
          <p:cNvCxnSpPr/>
          <p:nvPr/>
        </p:nvCxnSpPr>
        <p:spPr bwMode="auto">
          <a:xfrm>
            <a:off x="2325942" y="2456468"/>
            <a:ext cx="624879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47" name="Text Box 4"/>
          <p:cNvSpPr txBox="1">
            <a:spLocks noChangeArrowheads="1"/>
          </p:cNvSpPr>
          <p:nvPr/>
        </p:nvSpPr>
        <p:spPr bwMode="auto">
          <a:xfrm>
            <a:off x="1288651" y="3014367"/>
            <a:ext cx="156879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 u="none" dirty="0">
                <a:solidFill>
                  <a:srgbClr val="000000"/>
                </a:solidFill>
                <a:cs typeface="Arial" pitchFamily="34" charset="0"/>
              </a:rPr>
              <a:t>Annotators</a:t>
            </a:r>
          </a:p>
        </p:txBody>
      </p:sp>
      <p:sp>
        <p:nvSpPr>
          <p:cNvPr id="51" name="AutoShape 29"/>
          <p:cNvSpPr>
            <a:spLocks noChangeArrowheads="1"/>
          </p:cNvSpPr>
          <p:nvPr/>
        </p:nvSpPr>
        <p:spPr bwMode="auto">
          <a:xfrm>
            <a:off x="2935542" y="1574207"/>
            <a:ext cx="2737606" cy="2556284"/>
          </a:xfrm>
          <a:prstGeom prst="can">
            <a:avLst>
              <a:gd name="adj" fmla="val 9744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u="none" dirty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52" name="Picture 4" descr="http://img.printfection.com/14/16337/e65Gt.jpg"/>
          <p:cNvPicPr>
            <a:picLocks noChangeAspect="1" noChangeArrowheads="1"/>
          </p:cNvPicPr>
          <p:nvPr/>
        </p:nvPicPr>
        <p:blipFill>
          <a:blip r:embed="rId4" cstate="print"/>
          <a:srcRect b="21603"/>
          <a:stretch>
            <a:fillRect/>
          </a:stretch>
        </p:blipFill>
        <p:spPr bwMode="auto">
          <a:xfrm>
            <a:off x="1525687" y="1934247"/>
            <a:ext cx="1082675" cy="106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53" name="Text Box 33"/>
          <p:cNvSpPr txBox="1">
            <a:spLocks noChangeArrowheads="1"/>
          </p:cNvSpPr>
          <p:nvPr/>
        </p:nvSpPr>
        <p:spPr bwMode="auto">
          <a:xfrm>
            <a:off x="5983542" y="2108703"/>
            <a:ext cx="1295400" cy="86966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 u="none" dirty="0">
                <a:solidFill>
                  <a:srgbClr val="000000"/>
                </a:solidFill>
                <a:cs typeface="Arial" pitchFamily="34" charset="0"/>
              </a:rPr>
              <a:t>Detection models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7290869" y="1833639"/>
            <a:ext cx="3036073" cy="2366700"/>
            <a:chOff x="7290869" y="2347284"/>
            <a:chExt cx="3036073" cy="2366700"/>
          </a:xfrm>
        </p:grpSpPr>
        <p:pic>
          <p:nvPicPr>
            <p:cNvPr id="7" name="Picture 6" descr="000153.jp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9192" y="2478381"/>
              <a:ext cx="1615483" cy="1211612"/>
            </a:xfrm>
            <a:prstGeom prst="rect">
              <a:avLst/>
            </a:prstGeom>
          </p:spPr>
        </p:pic>
        <p:cxnSp>
          <p:nvCxnSpPr>
            <p:cNvPr id="54" name="Straight Arrow Connector 53"/>
            <p:cNvCxnSpPr/>
            <p:nvPr/>
          </p:nvCxnSpPr>
          <p:spPr bwMode="auto">
            <a:xfrm>
              <a:off x="7290869" y="3095964"/>
              <a:ext cx="268848" cy="815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61" name="Rectangle 34"/>
            <p:cNvSpPr>
              <a:spLocks noChangeArrowheads="1"/>
            </p:cNvSpPr>
            <p:nvPr/>
          </p:nvSpPr>
          <p:spPr bwMode="auto">
            <a:xfrm>
              <a:off x="7583741" y="2347284"/>
              <a:ext cx="2743201" cy="2006662"/>
            </a:xfrm>
            <a:prstGeom prst="rect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dirty="0"/>
            </a:p>
          </p:txBody>
        </p:sp>
        <p:sp>
          <p:nvSpPr>
            <p:cNvPr id="66" name="TextBox 37"/>
            <p:cNvSpPr txBox="1">
              <a:spLocks noChangeArrowheads="1"/>
            </p:cNvSpPr>
            <p:nvPr/>
          </p:nvSpPr>
          <p:spPr bwMode="auto">
            <a:xfrm>
              <a:off x="8112550" y="4344657"/>
              <a:ext cx="1642353" cy="369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b="1" u="none" dirty="0">
                  <a:cs typeface="Arial" pitchFamily="34" charset="0"/>
                </a:rPr>
                <a:t>Novel images</a:t>
              </a:r>
            </a:p>
          </p:txBody>
        </p:sp>
      </p:grpSp>
      <p:pic>
        <p:nvPicPr>
          <p:cNvPr id="3" name="Picture 2" descr="000026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882" y="1989087"/>
            <a:ext cx="1267224" cy="843971"/>
          </a:xfrm>
          <a:prstGeom prst="rect">
            <a:avLst/>
          </a:prstGeom>
        </p:spPr>
      </p:pic>
      <p:pic>
        <p:nvPicPr>
          <p:cNvPr id="6" name="Picture 5" descr="000012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159" y="2063796"/>
            <a:ext cx="1183095" cy="787941"/>
          </a:xfrm>
          <a:prstGeom prst="rect">
            <a:avLst/>
          </a:prstGeom>
        </p:spPr>
      </p:pic>
      <p:sp>
        <p:nvSpPr>
          <p:cNvPr id="96" name="Rectangle 41"/>
          <p:cNvSpPr>
            <a:spLocks noChangeArrowheads="1"/>
          </p:cNvSpPr>
          <p:nvPr/>
        </p:nvSpPr>
        <p:spPr bwMode="auto">
          <a:xfrm>
            <a:off x="3267450" y="2262427"/>
            <a:ext cx="645196" cy="286973"/>
          </a:xfrm>
          <a:prstGeom prst="rect">
            <a:avLst/>
          </a:prstGeom>
          <a:noFill/>
          <a:ln w="38100" algn="ctr">
            <a:solidFill>
              <a:srgbClr val="FFFF00"/>
            </a:solidFill>
            <a:prstDash val="sysDash"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dirty="0"/>
          </a:p>
        </p:txBody>
      </p:sp>
      <p:sp>
        <p:nvSpPr>
          <p:cNvPr id="97" name="Rectangle 41"/>
          <p:cNvSpPr>
            <a:spLocks noChangeArrowheads="1"/>
          </p:cNvSpPr>
          <p:nvPr/>
        </p:nvSpPr>
        <p:spPr bwMode="auto">
          <a:xfrm>
            <a:off x="4792544" y="2265410"/>
            <a:ext cx="483458" cy="433407"/>
          </a:xfrm>
          <a:prstGeom prst="rect">
            <a:avLst/>
          </a:prstGeom>
          <a:noFill/>
          <a:ln w="38100" algn="ctr">
            <a:solidFill>
              <a:srgbClr val="FFFF00"/>
            </a:solidFill>
            <a:prstDash val="sysDash"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dirty="0"/>
          </a:p>
        </p:txBody>
      </p:sp>
      <p:sp>
        <p:nvSpPr>
          <p:cNvPr id="82" name="TextBox 81"/>
          <p:cNvSpPr txBox="1"/>
          <p:nvPr/>
        </p:nvSpPr>
        <p:spPr>
          <a:xfrm>
            <a:off x="3799638" y="2474307"/>
            <a:ext cx="108012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car</a:t>
            </a:r>
          </a:p>
        </p:txBody>
      </p:sp>
      <p:sp>
        <p:nvSpPr>
          <p:cNvPr id="101" name="Content Placeholder 2"/>
          <p:cNvSpPr txBox="1">
            <a:spLocks/>
          </p:cNvSpPr>
          <p:nvPr/>
        </p:nvSpPr>
        <p:spPr>
          <a:xfrm>
            <a:off x="1442008" y="4305713"/>
            <a:ext cx="9436828" cy="494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2000" dirty="0">
                <a:solidFill>
                  <a:schemeClr val="bg1">
                    <a:lumMod val="50000"/>
                  </a:schemeClr>
                </a:solidFill>
              </a:rPr>
              <a:t>[</a:t>
            </a:r>
            <a:r>
              <a:rPr lang="nl-NL" sz="2000" dirty="0" err="1">
                <a:solidFill>
                  <a:schemeClr val="bg1">
                    <a:lumMod val="50000"/>
                  </a:schemeClr>
                </a:solidFill>
              </a:rPr>
              <a:t>Felzenszwalb</a:t>
            </a:r>
            <a:r>
              <a:rPr lang="nl-NL" sz="2000" dirty="0">
                <a:solidFill>
                  <a:schemeClr val="bg1">
                    <a:lumMod val="50000"/>
                  </a:schemeClr>
                </a:solidFill>
              </a:rPr>
              <a:t> et al. PAMI 2010, </a:t>
            </a:r>
            <a:r>
              <a:rPr lang="nl-NL" sz="2000" dirty="0" err="1">
                <a:solidFill>
                  <a:schemeClr val="bg1">
                    <a:lumMod val="50000"/>
                  </a:schemeClr>
                </a:solidFill>
              </a:rPr>
              <a:t>Girshick</a:t>
            </a:r>
            <a:r>
              <a:rPr lang="nl-NL" sz="2000" dirty="0">
                <a:solidFill>
                  <a:schemeClr val="bg1">
                    <a:lumMod val="50000"/>
                  </a:schemeClr>
                </a:solidFill>
              </a:rPr>
              <a:t> et al. CVPR 2014, </a:t>
            </a:r>
            <a:r>
              <a:rPr lang="nl-NL" sz="2000" dirty="0" err="1">
                <a:solidFill>
                  <a:schemeClr val="bg1">
                    <a:lumMod val="50000"/>
                  </a:schemeClr>
                </a:solidFill>
              </a:rPr>
              <a:t>Girshick</a:t>
            </a:r>
            <a:r>
              <a:rPr lang="nl-NL" sz="2000" dirty="0">
                <a:solidFill>
                  <a:schemeClr val="bg1">
                    <a:lumMod val="50000"/>
                  </a:schemeClr>
                </a:solidFill>
              </a:rPr>
              <a:t> ICCV 2015, …]</a:t>
            </a:r>
          </a:p>
        </p:txBody>
      </p:sp>
      <p:pic>
        <p:nvPicPr>
          <p:cNvPr id="102" name="Picture 101" descr="009710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057" y="3072384"/>
            <a:ext cx="1033321" cy="831132"/>
          </a:xfrm>
          <a:prstGeom prst="rect">
            <a:avLst/>
          </a:prstGeom>
        </p:spPr>
      </p:pic>
      <p:pic>
        <p:nvPicPr>
          <p:cNvPr id="103" name="Picture 102" descr="000032.jp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406" y="2986025"/>
            <a:ext cx="1484752" cy="964183"/>
          </a:xfrm>
          <a:prstGeom prst="rect">
            <a:avLst/>
          </a:prstGeom>
        </p:spPr>
      </p:pic>
      <p:sp>
        <p:nvSpPr>
          <p:cNvPr id="104" name="TextBox 103"/>
          <p:cNvSpPr txBox="1"/>
          <p:nvPr/>
        </p:nvSpPr>
        <p:spPr>
          <a:xfrm>
            <a:off x="3655622" y="3554427"/>
            <a:ext cx="828092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no car</a:t>
            </a:r>
          </a:p>
        </p:txBody>
      </p:sp>
      <p:pic>
        <p:nvPicPr>
          <p:cNvPr id="15" name="Picture 14" descr="000620.jp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7141" y="2696966"/>
            <a:ext cx="1419385" cy="976537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8365602" y="2390645"/>
            <a:ext cx="1260639" cy="1176682"/>
            <a:chOff x="8376235" y="2904290"/>
            <a:chExt cx="1260639" cy="1176682"/>
          </a:xfrm>
        </p:grpSpPr>
        <p:sp>
          <p:nvSpPr>
            <p:cNvPr id="77" name="Rectangle 43"/>
            <p:cNvSpPr>
              <a:spLocks noChangeArrowheads="1"/>
            </p:cNvSpPr>
            <p:nvPr/>
          </p:nvSpPr>
          <p:spPr bwMode="auto">
            <a:xfrm>
              <a:off x="9089469" y="3680895"/>
              <a:ext cx="547405" cy="400077"/>
            </a:xfrm>
            <a:prstGeom prst="rect">
              <a:avLst/>
            </a:prstGeom>
            <a:noFill/>
            <a:ln w="38100" algn="ctr">
              <a:solidFill>
                <a:srgbClr val="FFFF00"/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dirty="0"/>
            </a:p>
          </p:txBody>
        </p:sp>
        <p:sp>
          <p:nvSpPr>
            <p:cNvPr id="80" name="Rectangle 41"/>
            <p:cNvSpPr>
              <a:spLocks noChangeArrowheads="1"/>
            </p:cNvSpPr>
            <p:nvPr/>
          </p:nvSpPr>
          <p:spPr bwMode="auto">
            <a:xfrm>
              <a:off x="8376235" y="2904290"/>
              <a:ext cx="448096" cy="214787"/>
            </a:xfrm>
            <a:prstGeom prst="rect">
              <a:avLst/>
            </a:prstGeom>
            <a:noFill/>
            <a:ln w="38100" algn="ctr">
              <a:solidFill>
                <a:srgbClr val="FFFF00"/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158437" y="1181377"/>
            <a:ext cx="5742607" cy="3625757"/>
            <a:chOff x="-104178" y="1236595"/>
            <a:chExt cx="11468708" cy="3625757"/>
          </a:xfrm>
        </p:grpSpPr>
        <p:sp>
          <p:nvSpPr>
            <p:cNvPr id="33" name="Rounded Rectangle 32"/>
            <p:cNvSpPr/>
            <p:nvPr/>
          </p:nvSpPr>
          <p:spPr>
            <a:xfrm>
              <a:off x="-104178" y="1236595"/>
              <a:ext cx="11468708" cy="362575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11"/>
            <a:srcRect b="1057"/>
            <a:stretch/>
          </p:blipFill>
          <p:spPr>
            <a:xfrm>
              <a:off x="1071694" y="1478503"/>
              <a:ext cx="9070787" cy="3166575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827917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749"/>
            <a:ext cx="12192000" cy="1325563"/>
          </a:xfrm>
        </p:spPr>
        <p:txBody>
          <a:bodyPr/>
          <a:lstStyle/>
          <a:p>
            <a:pPr algn="ctr"/>
            <a:r>
              <a:rPr lang="en-US" i="1" dirty="0"/>
              <a:t>Weakly</a:t>
            </a:r>
            <a:r>
              <a:rPr lang="en-US" dirty="0"/>
              <a:t>-supervised object detection/localization</a:t>
            </a:r>
          </a:p>
        </p:txBody>
      </p:sp>
      <p:cxnSp>
        <p:nvCxnSpPr>
          <p:cNvPr id="12" name="Straight Arrow Connector 11"/>
          <p:cNvCxnSpPr/>
          <p:nvPr/>
        </p:nvCxnSpPr>
        <p:spPr bwMode="auto">
          <a:xfrm flipV="1">
            <a:off x="5682645" y="2582319"/>
            <a:ext cx="315941" cy="54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2325942" y="2456468"/>
            <a:ext cx="624879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1288651" y="3014367"/>
            <a:ext cx="156879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 u="none" dirty="0">
                <a:solidFill>
                  <a:srgbClr val="000000"/>
                </a:solidFill>
                <a:cs typeface="Arial" pitchFamily="34" charset="0"/>
              </a:rPr>
              <a:t>Annotators</a:t>
            </a:r>
          </a:p>
        </p:txBody>
      </p:sp>
      <p:sp>
        <p:nvSpPr>
          <p:cNvPr id="16" name="AutoShape 29"/>
          <p:cNvSpPr>
            <a:spLocks noChangeArrowheads="1"/>
          </p:cNvSpPr>
          <p:nvPr/>
        </p:nvSpPr>
        <p:spPr bwMode="auto">
          <a:xfrm>
            <a:off x="2935542" y="1574207"/>
            <a:ext cx="2737606" cy="2556284"/>
          </a:xfrm>
          <a:prstGeom prst="can">
            <a:avLst>
              <a:gd name="adj" fmla="val 9744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u="none" dirty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17" name="Picture 4" descr="http://img.printfection.com/14/16337/e65Gt.jpg"/>
          <p:cNvPicPr>
            <a:picLocks noChangeAspect="1" noChangeArrowheads="1"/>
          </p:cNvPicPr>
          <p:nvPr/>
        </p:nvPicPr>
        <p:blipFill>
          <a:blip r:embed="rId2" cstate="print"/>
          <a:srcRect b="21603"/>
          <a:stretch>
            <a:fillRect/>
          </a:stretch>
        </p:blipFill>
        <p:spPr bwMode="auto">
          <a:xfrm>
            <a:off x="1525687" y="1934247"/>
            <a:ext cx="1082675" cy="106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3" name="Text Box 33"/>
          <p:cNvSpPr txBox="1">
            <a:spLocks noChangeArrowheads="1"/>
          </p:cNvSpPr>
          <p:nvPr/>
        </p:nvSpPr>
        <p:spPr bwMode="auto">
          <a:xfrm>
            <a:off x="5983541" y="2108703"/>
            <a:ext cx="1683003" cy="1019688"/>
          </a:xfrm>
          <a:prstGeom prst="rect">
            <a:avLst/>
          </a:prstGeom>
          <a:solidFill>
            <a:schemeClr val="bg1"/>
          </a:solidFill>
          <a:ln w="28575">
            <a:solidFill>
              <a:srgbClr val="3333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 u="none" dirty="0">
                <a:solidFill>
                  <a:srgbClr val="000000"/>
                </a:solidFill>
                <a:cs typeface="Arial" pitchFamily="34" charset="0"/>
              </a:rPr>
              <a:t>Mine discriminative patches</a:t>
            </a:r>
          </a:p>
        </p:txBody>
      </p:sp>
      <p:pic>
        <p:nvPicPr>
          <p:cNvPr id="25" name="Picture 24" descr="000026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882" y="1989087"/>
            <a:ext cx="1267224" cy="843971"/>
          </a:xfrm>
          <a:prstGeom prst="rect">
            <a:avLst/>
          </a:prstGeom>
        </p:spPr>
      </p:pic>
      <p:pic>
        <p:nvPicPr>
          <p:cNvPr id="26" name="Picture 25" descr="000012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159" y="2063796"/>
            <a:ext cx="1183095" cy="787941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3799638" y="2474307"/>
            <a:ext cx="108012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car</a:t>
            </a:r>
          </a:p>
        </p:txBody>
      </p:sp>
      <p:sp>
        <p:nvSpPr>
          <p:cNvPr id="37" name="Content Placeholder 2"/>
          <p:cNvSpPr txBox="1">
            <a:spLocks/>
          </p:cNvSpPr>
          <p:nvPr/>
        </p:nvSpPr>
        <p:spPr>
          <a:xfrm>
            <a:off x="1442008" y="4305713"/>
            <a:ext cx="9436828" cy="494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2000" dirty="0">
                <a:solidFill>
                  <a:schemeClr val="bg1">
                    <a:lumMod val="50000"/>
                  </a:schemeClr>
                </a:solidFill>
              </a:rPr>
              <a:t>[Weber et al. 2000,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Pandey &amp;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Lazebnik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2011,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Deselaers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et al. 2012, </a:t>
            </a:r>
            <a:r>
              <a:rPr lang="nl-NL" sz="2000" dirty="0">
                <a:solidFill>
                  <a:schemeClr val="bg1">
                    <a:lumMod val="50000"/>
                  </a:schemeClr>
                </a:solidFill>
              </a:rPr>
              <a:t>Song et al. 2014, …]</a:t>
            </a:r>
          </a:p>
        </p:txBody>
      </p:sp>
      <p:pic>
        <p:nvPicPr>
          <p:cNvPr id="38" name="Picture 37" descr="009710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057" y="3072384"/>
            <a:ext cx="1033321" cy="831132"/>
          </a:xfrm>
          <a:prstGeom prst="rect">
            <a:avLst/>
          </a:prstGeom>
        </p:spPr>
      </p:pic>
      <p:pic>
        <p:nvPicPr>
          <p:cNvPr id="39" name="Picture 38" descr="000032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406" y="2986025"/>
            <a:ext cx="1484752" cy="964183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3655622" y="3554427"/>
            <a:ext cx="828092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no car</a:t>
            </a:r>
          </a:p>
        </p:txBody>
      </p:sp>
    </p:spTree>
    <p:extLst>
      <p:ext uri="{BB962C8B-B14F-4D97-AF65-F5344CB8AC3E}">
        <p14:creationId xmlns:p14="http://schemas.microsoft.com/office/powerpoint/2010/main" val="4042332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749"/>
            <a:ext cx="12192000" cy="1325563"/>
          </a:xfrm>
        </p:spPr>
        <p:txBody>
          <a:bodyPr/>
          <a:lstStyle/>
          <a:p>
            <a:pPr algn="ctr"/>
            <a:r>
              <a:rPr lang="en-US" i="1" dirty="0"/>
              <a:t>Weakly</a:t>
            </a:r>
            <a:r>
              <a:rPr lang="en-US" dirty="0"/>
              <a:t>-supervised object detection/localization</a:t>
            </a:r>
          </a:p>
        </p:txBody>
      </p:sp>
      <p:cxnSp>
        <p:nvCxnSpPr>
          <p:cNvPr id="12" name="Straight Arrow Connector 11"/>
          <p:cNvCxnSpPr/>
          <p:nvPr/>
        </p:nvCxnSpPr>
        <p:spPr bwMode="auto">
          <a:xfrm flipV="1">
            <a:off x="5682645" y="2582319"/>
            <a:ext cx="315941" cy="54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2325942" y="2456468"/>
            <a:ext cx="624879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1288651" y="3014367"/>
            <a:ext cx="156879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 u="none" dirty="0">
                <a:solidFill>
                  <a:srgbClr val="000000"/>
                </a:solidFill>
                <a:cs typeface="Arial" pitchFamily="34" charset="0"/>
              </a:rPr>
              <a:t>Annotators</a:t>
            </a:r>
          </a:p>
        </p:txBody>
      </p:sp>
      <p:sp>
        <p:nvSpPr>
          <p:cNvPr id="16" name="AutoShape 29"/>
          <p:cNvSpPr>
            <a:spLocks noChangeArrowheads="1"/>
          </p:cNvSpPr>
          <p:nvPr/>
        </p:nvSpPr>
        <p:spPr bwMode="auto">
          <a:xfrm>
            <a:off x="2935542" y="1574207"/>
            <a:ext cx="2737606" cy="2556284"/>
          </a:xfrm>
          <a:prstGeom prst="can">
            <a:avLst>
              <a:gd name="adj" fmla="val 9744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u="none" dirty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17" name="Picture 4" descr="http://img.printfection.com/14/16337/e65Gt.jpg"/>
          <p:cNvPicPr>
            <a:picLocks noChangeAspect="1" noChangeArrowheads="1"/>
          </p:cNvPicPr>
          <p:nvPr/>
        </p:nvPicPr>
        <p:blipFill>
          <a:blip r:embed="rId2" cstate="print"/>
          <a:srcRect b="21603"/>
          <a:stretch>
            <a:fillRect/>
          </a:stretch>
        </p:blipFill>
        <p:spPr bwMode="auto">
          <a:xfrm>
            <a:off x="1525687" y="1934247"/>
            <a:ext cx="1082675" cy="106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3" name="Text Box 33"/>
          <p:cNvSpPr txBox="1">
            <a:spLocks noChangeArrowheads="1"/>
          </p:cNvSpPr>
          <p:nvPr/>
        </p:nvSpPr>
        <p:spPr bwMode="auto">
          <a:xfrm>
            <a:off x="5983541" y="2108703"/>
            <a:ext cx="1683003" cy="1019688"/>
          </a:xfrm>
          <a:prstGeom prst="rect">
            <a:avLst/>
          </a:prstGeom>
          <a:solidFill>
            <a:schemeClr val="bg1"/>
          </a:solidFill>
          <a:ln w="28575">
            <a:solidFill>
              <a:srgbClr val="3333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 u="none" dirty="0">
                <a:solidFill>
                  <a:srgbClr val="000000"/>
                </a:solidFill>
                <a:cs typeface="Arial" pitchFamily="34" charset="0"/>
              </a:rPr>
              <a:t>Mine discriminative patches</a:t>
            </a:r>
          </a:p>
        </p:txBody>
      </p:sp>
      <p:pic>
        <p:nvPicPr>
          <p:cNvPr id="25" name="Picture 24" descr="000026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882" y="1989087"/>
            <a:ext cx="1267224" cy="843971"/>
          </a:xfrm>
          <a:prstGeom prst="rect">
            <a:avLst/>
          </a:prstGeom>
        </p:spPr>
      </p:pic>
      <p:pic>
        <p:nvPicPr>
          <p:cNvPr id="26" name="Picture 25" descr="000012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159" y="2063796"/>
            <a:ext cx="1183095" cy="787941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3799638" y="2474307"/>
            <a:ext cx="108012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car</a:t>
            </a:r>
          </a:p>
        </p:txBody>
      </p:sp>
      <p:sp>
        <p:nvSpPr>
          <p:cNvPr id="37" name="Content Placeholder 2"/>
          <p:cNvSpPr txBox="1">
            <a:spLocks/>
          </p:cNvSpPr>
          <p:nvPr/>
        </p:nvSpPr>
        <p:spPr>
          <a:xfrm>
            <a:off x="1442008" y="4305713"/>
            <a:ext cx="9436828" cy="494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2000" dirty="0">
                <a:solidFill>
                  <a:schemeClr val="bg1">
                    <a:lumMod val="50000"/>
                  </a:schemeClr>
                </a:solidFill>
              </a:rPr>
              <a:t>[Weber et al. 2000,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Pandey &amp;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Lazebnik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2011,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Deselaers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et al. 2012, </a:t>
            </a:r>
            <a:r>
              <a:rPr lang="nl-NL" sz="2000" dirty="0">
                <a:solidFill>
                  <a:schemeClr val="bg1">
                    <a:lumMod val="50000"/>
                  </a:schemeClr>
                </a:solidFill>
              </a:rPr>
              <a:t>Song et al. 2014, …]</a:t>
            </a:r>
          </a:p>
        </p:txBody>
      </p:sp>
      <p:pic>
        <p:nvPicPr>
          <p:cNvPr id="38" name="Picture 37" descr="009710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057" y="3072384"/>
            <a:ext cx="1033321" cy="831132"/>
          </a:xfrm>
          <a:prstGeom prst="rect">
            <a:avLst/>
          </a:prstGeom>
        </p:spPr>
      </p:pic>
      <p:pic>
        <p:nvPicPr>
          <p:cNvPr id="39" name="Picture 38" descr="000032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406" y="2986025"/>
            <a:ext cx="1484752" cy="964183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3655622" y="3554427"/>
            <a:ext cx="828092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no car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7673727" y="1833639"/>
            <a:ext cx="3261138" cy="2366705"/>
            <a:chOff x="7673727" y="1833639"/>
            <a:chExt cx="3261138" cy="2366705"/>
          </a:xfrm>
        </p:grpSpPr>
        <p:cxnSp>
          <p:nvCxnSpPr>
            <p:cNvPr id="42" name="Straight Arrow Connector 41"/>
            <p:cNvCxnSpPr/>
            <p:nvPr/>
          </p:nvCxnSpPr>
          <p:spPr bwMode="auto">
            <a:xfrm>
              <a:off x="7673727" y="2582319"/>
              <a:ext cx="268848" cy="815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43" name="Rectangle 34"/>
            <p:cNvSpPr>
              <a:spLocks noChangeArrowheads="1"/>
            </p:cNvSpPr>
            <p:nvPr/>
          </p:nvSpPr>
          <p:spPr bwMode="auto">
            <a:xfrm>
              <a:off x="7966599" y="1833639"/>
              <a:ext cx="2743201" cy="2006662"/>
            </a:xfrm>
            <a:prstGeom prst="rect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dirty="0"/>
            </a:p>
          </p:txBody>
        </p:sp>
        <p:sp>
          <p:nvSpPr>
            <p:cNvPr id="44" name="TextBox 37"/>
            <p:cNvSpPr txBox="1">
              <a:spLocks noChangeArrowheads="1"/>
            </p:cNvSpPr>
            <p:nvPr/>
          </p:nvSpPr>
          <p:spPr bwMode="auto">
            <a:xfrm>
              <a:off x="7741250" y="3831012"/>
              <a:ext cx="319361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b="1" u="none" dirty="0">
                  <a:cs typeface="Arial" pitchFamily="34" charset="0"/>
                </a:rPr>
                <a:t>Weakly-labeled training images</a:t>
              </a:r>
            </a:p>
          </p:txBody>
        </p:sp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12399" y="1975351"/>
              <a:ext cx="1525211" cy="914400"/>
            </a:xfrm>
            <a:prstGeom prst="rect">
              <a:avLst/>
            </a:prstGeom>
            <a:ln w="12700" cap="sq">
              <a:solidFill>
                <a:srgbClr val="000000"/>
              </a:solidFill>
              <a:prstDash val="solid"/>
              <a:miter lim="800000"/>
            </a:ln>
            <a:effectLst/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55498" y="2881190"/>
              <a:ext cx="1219200" cy="91440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70398962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2419</TotalTime>
  <Words>2418</Words>
  <Application>Microsoft Office PowerPoint</Application>
  <PresentationFormat>Widescreen</PresentationFormat>
  <Paragraphs>621</Paragraphs>
  <Slides>65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70" baseType="lpstr">
      <vt:lpstr>Arial</vt:lpstr>
      <vt:lpstr>Calibri</vt:lpstr>
      <vt:lpstr>Calibri Light</vt:lpstr>
      <vt:lpstr>Wingdings</vt:lpstr>
      <vt:lpstr>Office Theme</vt:lpstr>
      <vt:lpstr>Hide-and-Seek: Forcing a Network to be Meticulous for Weakly-supervised Object and Action Localization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Weakly-supervised object detection/localization</vt:lpstr>
      <vt:lpstr>Weakly-supervised object detection/localization</vt:lpstr>
      <vt:lpstr>Weakly-supervised object detection/localization</vt:lpstr>
      <vt:lpstr>Weakly-supervised object detection/localization</vt:lpstr>
      <vt:lpstr>Weakly-supervised object detection/localization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Intuition of our idea: Hide and Seek (HaS)</vt:lpstr>
      <vt:lpstr>Intuition of our idea: Hide and Seek (HaS)</vt:lpstr>
      <vt:lpstr>Intuition of our idea: Hide and Seek (HaS)</vt:lpstr>
      <vt:lpstr>Intuition of our idea: Hide and Seek (HaS)</vt:lpstr>
      <vt:lpstr>Intuition of our idea: Hide and Seek (HaS)</vt:lpstr>
      <vt:lpstr>PowerPoint Presentation</vt:lpstr>
      <vt:lpstr>PowerPoint Presentation</vt:lpstr>
      <vt:lpstr>PowerPoint Presentation</vt:lpstr>
      <vt:lpstr>PowerPoint Presentation</vt:lpstr>
      <vt:lpstr>Outline</vt:lpstr>
      <vt:lpstr>Outline</vt:lpstr>
      <vt:lpstr>Approach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Generating a Class Activation Map (CAM) </vt:lpstr>
      <vt:lpstr>Setting the hidden pixel values</vt:lpstr>
      <vt:lpstr>Setting the hidden pixel values</vt:lpstr>
      <vt:lpstr>Setting the hidden pixel values</vt:lpstr>
      <vt:lpstr>Results</vt:lpstr>
      <vt:lpstr>PowerPoint Presentation</vt:lpstr>
      <vt:lpstr>Our approach localizes the object more fully</vt:lpstr>
      <vt:lpstr>Our approach outperforms all previous methods</vt:lpstr>
      <vt:lpstr>PowerPoint Presentation</vt:lpstr>
      <vt:lpstr>Our approach improves image classification when objects are partially-visible</vt:lpstr>
      <vt:lpstr>Failure cases</vt:lpstr>
      <vt:lpstr>Failure cases</vt:lpstr>
      <vt:lpstr>Failure cases</vt:lpstr>
      <vt:lpstr>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Results</vt:lpstr>
      <vt:lpstr>Our method localizes the action more fully</vt:lpstr>
      <vt:lpstr>Our method localizes the action more fully</vt:lpstr>
      <vt:lpstr>PowerPoint Presentation</vt:lpstr>
      <vt:lpstr>Quantitative temporal action localization results</vt:lpstr>
      <vt:lpstr>Failure cases</vt:lpstr>
      <vt:lpstr>Conclusions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Krishna Kumar Singh</dc:creator>
  <cp:lastModifiedBy>Krishna Kumar Singh</cp:lastModifiedBy>
  <cp:revision>232</cp:revision>
  <dcterms:created xsi:type="dcterms:W3CDTF">2017-03-25T21:10:47Z</dcterms:created>
  <dcterms:modified xsi:type="dcterms:W3CDTF">2017-06-06T22:25:53Z</dcterms:modified>
</cp:coreProperties>
</file>