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1" r:id="rId25"/>
    <p:sldId id="262" r:id="rId26"/>
    <p:sldId id="263" r:id="rId2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9"/>
    <p:restoredTop sz="94663"/>
  </p:normalViewPr>
  <p:slideViewPr>
    <p:cSldViewPr snapToGrid="0" snapToObjects="1">
      <p:cViewPr varScale="1">
        <p:scale>
          <a:sx n="170" d="100"/>
          <a:sy n="170" d="100"/>
        </p:scale>
        <p:origin x="1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Name</a:t>
            </a:r>
          </a:p>
          <a:p>
            <a:pPr lvl="0">
              <a:defRPr sz="1800"/>
            </a:pPr>
            <a:r>
              <a:rPr sz="2200"/>
              <a:t>2nd year phd student at uc davis</a:t>
            </a:r>
          </a:p>
          <a:p>
            <a:pPr lvl="0">
              <a:defRPr sz="1800"/>
            </a:pPr>
            <a:r>
              <a:rPr sz="2200"/>
              <a:t>research in computer vision and machine learning</a:t>
            </a:r>
          </a:p>
          <a:p>
            <a:pPr lvl="0">
              <a:defRPr sz="1800"/>
            </a:pPr>
            <a:r>
              <a:rPr sz="2200"/>
              <a:t>Species in interspecies are either humans and horses, or humans and sheep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BL finetune tests whether warping is even necessary</a:t>
            </a:r>
          </a:p>
          <a:p>
            <a:pPr lvl="0">
              <a:defRPr sz="1800"/>
            </a:pPr>
            <a:r>
              <a:rPr sz="2200"/>
              <a:t>BL tps tests if human-animal pairs for supervising the warper is necessary.</a:t>
            </a:r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range of horse poses, and color, are handled.</a:t>
            </a: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even with bad texture we do well. sheep results are generally better. BL TPS warps are not as weird.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Sheep faces are structurally closer to human faces, so problem is easier to bl tps to work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Other people’s research.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Keypoint detection. Sticking with these 5 keypoints. extendible tomore key points. example of other key points used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tensing oribtal muscles</a:t>
            </a:r>
          </a:p>
          <a:p>
            <a:pPr lvl="0">
              <a:defRPr sz="1800"/>
            </a:pPr>
            <a:r>
              <a:rPr sz="2200"/>
              <a:t>nostrils expanded</a:t>
            </a:r>
          </a:p>
          <a:p>
            <a:pPr lvl="0">
              <a:defRPr sz="1800"/>
            </a:pPr>
            <a:r>
              <a:rPr sz="2200"/>
              <a:t>mouth and jaw tightened</a:t>
            </a:r>
          </a:p>
          <a:p>
            <a:pPr lvl="0">
              <a:defRPr sz="1800"/>
            </a:pPr>
            <a:r>
              <a:rPr sz="2200"/>
              <a:t>tensed facial muscles</a:t>
            </a:r>
          </a:p>
          <a:p>
            <a:pPr lvl="0">
              <a:defRPr sz="1800"/>
            </a:pPr>
            <a:r>
              <a:rPr sz="2200"/>
              <a:t>ear positions 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It can help save money by early diagnosis and treatment. 65% of swedish horse owners want pain prevention and early diagnosis tools rather than better pain treatment.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time and effort needed to make big datasets - 2 years and $100,000 to collect a million image dataset that is used to train Alexnet</a:t>
            </a:r>
          </a:p>
          <a:p>
            <a:pPr lvl="0">
              <a:defRPr sz="1800"/>
            </a:pPr>
            <a:r>
              <a:rPr sz="2200"/>
              <a:t>26000 in AFLW</a:t>
            </a:r>
          </a:p>
          <a:p>
            <a:pPr lvl="0">
              <a:defRPr sz="1800"/>
            </a:pPr>
            <a:r>
              <a:rPr sz="2200"/>
              <a:t>So technical challenge we’re addressing is transferring knowledge between loosely related datasets more effectively</a:t>
            </a:r>
          </a:p>
          <a:p>
            <a:pPr lvl="0">
              <a:defRPr sz="1800"/>
            </a:pP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Correct for structural difference so the network need only learn texture based differences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Each image has bounding box around animal face (includes ears), and pixel locations for 5 keypoints. Left and right eyes, nose, left and right mouth corners.</a:t>
            </a: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requirements - same key points are annotated in both datasets</a:t>
            </a:r>
          </a:p>
          <a:p>
            <a:pPr lvl="0">
              <a:defRPr sz="1800"/>
            </a:pPr>
            <a:r>
              <a:rPr sz="2200"/>
              <a:t>Simple heuristic method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the network takes in an image and outputs the parameters for a transformation. We use a thin plate spline transformer - which allows for non-linear transformations.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human animal pairs are used to train the warper.</a:t>
            </a:r>
          </a:p>
          <a:p>
            <a:pPr lvl="0">
              <a:defRPr sz="1800"/>
            </a:pP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://cs231n.github.io/convolutional-networks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31115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 defTabSz="408940">
              <a:defRPr sz="1800"/>
            </a:pPr>
            <a:r>
              <a:rPr sz="5530"/>
              <a:t>Interspecies Knowledge Transfer </a:t>
            </a:r>
          </a:p>
          <a:p>
            <a:pPr lvl="0" defTabSz="408940">
              <a:defRPr sz="1800"/>
            </a:pPr>
            <a:r>
              <a:rPr sz="5530"/>
              <a:t>for </a:t>
            </a:r>
          </a:p>
          <a:p>
            <a:pPr lvl="0" defTabSz="408940">
              <a:defRPr sz="1800"/>
            </a:pPr>
            <a:r>
              <a:rPr sz="5530"/>
              <a:t>Facial Keypoint Detection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72263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 defTabSz="414781">
              <a:defRPr sz="1800"/>
            </a:pPr>
            <a:r>
              <a:rPr sz="2272"/>
              <a:t>Maheen Rashid, Xiuye Gu, Yong Jae Lee</a:t>
            </a:r>
          </a:p>
          <a:p>
            <a:pPr lvl="0" defTabSz="414781">
              <a:defRPr sz="1800"/>
            </a:pPr>
            <a:r>
              <a:rPr sz="2272"/>
              <a:t>CVPR 2017</a:t>
            </a:r>
          </a:p>
          <a:p>
            <a:pPr lvl="0" defTabSz="414781">
              <a:defRPr sz="1800"/>
            </a:pPr>
            <a:r>
              <a:rPr sz="2272"/>
              <a:t>UC Davis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Approach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952500" y="2358648"/>
            <a:ext cx="11099800" cy="341714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Key Idea</a:t>
            </a:r>
            <a:r>
              <a:rPr sz="3600"/>
              <a:t> - Rather than bring the network closer to the data, bring the data closer to the network first </a:t>
            </a:r>
          </a:p>
          <a:p>
            <a:pPr lvl="0">
              <a:defRPr sz="1800"/>
            </a:pPr>
            <a:r>
              <a:rPr sz="3600"/>
              <a:t>Warp animal faces to structurally look more human like before fine-tuning</a:t>
            </a:r>
          </a:p>
        </p:txBody>
      </p:sp>
      <p:pic>
        <p:nvPicPr>
          <p:cNvPr id="97" name="intro_figur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5590" y="5870397"/>
            <a:ext cx="5757422" cy="3645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Datasets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Created the Horse Facial Keypoint Dataset </a:t>
            </a:r>
          </a:p>
          <a:p>
            <a:pPr lvl="1">
              <a:defRPr sz="1800"/>
            </a:pPr>
            <a:r>
              <a:rPr sz="3600"/>
              <a:t>3531 Training Images. 186 Testing Images</a:t>
            </a:r>
          </a:p>
          <a:p>
            <a:pPr lvl="0">
              <a:defRPr sz="1800"/>
            </a:pPr>
            <a:r>
              <a:rPr sz="3600"/>
              <a:t>Sheep Keypoint Dataset from [1]</a:t>
            </a:r>
          </a:p>
          <a:p>
            <a:pPr lvl="1">
              <a:defRPr sz="1800"/>
            </a:pPr>
            <a:r>
              <a:rPr sz="3600"/>
              <a:t>Manually annotated 531 images with same set of keypoints</a:t>
            </a:r>
          </a:p>
          <a:p>
            <a:pPr lvl="1">
              <a:defRPr sz="1800"/>
            </a:pPr>
            <a:r>
              <a:rPr sz="3600"/>
              <a:t>432 Training Images. 99 Testing Images.</a:t>
            </a:r>
          </a:p>
        </p:txBody>
      </p:sp>
      <p:sp>
        <p:nvSpPr>
          <p:cNvPr id="103" name="Shape 103"/>
          <p:cNvSpPr/>
          <p:nvPr/>
        </p:nvSpPr>
        <p:spPr>
          <a:xfrm>
            <a:off x="213149" y="9290050"/>
            <a:ext cx="1257850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pPr lvl="0">
              <a:defRPr sz="1800"/>
            </a:pPr>
            <a:r>
              <a:rPr sz="1400"/>
              <a:t>[1] H. Yang, R. Zhang, and P. Robinson. Human and sheep facial landmarks localisation by triplet interpolated features. In WACV, 2016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Human-Animal Pairs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Used to train the warping network </a:t>
            </a:r>
          </a:p>
          <a:p>
            <a:pPr lvl="0">
              <a:defRPr sz="1800"/>
            </a:pPr>
            <a:r>
              <a:rPr sz="3600"/>
              <a:t>Angular difference used for nearest nearest pairing</a:t>
            </a:r>
          </a:p>
        </p:txBody>
      </p:sp>
      <p:pic>
        <p:nvPicPr>
          <p:cNvPr id="109" name="nn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2586" y="5155739"/>
            <a:ext cx="7856181" cy="4338489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 flipV="1">
            <a:off x="4776126" y="5015192"/>
            <a:ext cx="1" cy="4619582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11" name="pasted-image.pdf"/>
          <p:cNvPicPr/>
          <p:nvPr/>
        </p:nvPicPr>
        <p:blipFill>
          <a:blip r:embed="rId4">
            <a:extLst/>
          </a:blip>
          <a:srcRect r="53284"/>
          <a:stretch>
            <a:fillRect/>
          </a:stretch>
        </p:blipFill>
        <p:spPr>
          <a:xfrm>
            <a:off x="597218" y="5155739"/>
            <a:ext cx="4076298" cy="1952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asted-image.pdf"/>
          <p:cNvPicPr/>
          <p:nvPr/>
        </p:nvPicPr>
        <p:blipFill>
          <a:blip r:embed="rId4">
            <a:extLst/>
          </a:blip>
          <a:srcRect l="48969"/>
          <a:stretch>
            <a:fillRect/>
          </a:stretch>
        </p:blipFill>
        <p:spPr>
          <a:xfrm>
            <a:off x="66728" y="7501604"/>
            <a:ext cx="4452757" cy="1952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Warping Network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952500" y="5916546"/>
            <a:ext cx="11099800" cy="30861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Uses a Thin Plate Spline tranformer</a:t>
            </a:r>
          </a:p>
          <a:p>
            <a:pPr lvl="0">
              <a:defRPr sz="1800"/>
            </a:pPr>
            <a:r>
              <a:rPr sz="3600"/>
              <a:t>Uses Euclidean loss for training</a:t>
            </a:r>
          </a:p>
        </p:txBody>
      </p:sp>
      <p:pic>
        <p:nvPicPr>
          <p:cNvPr id="11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8200" y="2716973"/>
            <a:ext cx="8788400" cy="308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 lvl="0">
              <a:defRPr sz="1800"/>
            </a:pPr>
            <a:r>
              <a:rPr sz="6880"/>
              <a:t>Keypoint Detection Network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3600" dirty="0"/>
          </a:p>
          <a:p>
            <a:pPr lvl="0">
              <a:defRPr sz="1800"/>
            </a:pPr>
            <a:r>
              <a:rPr sz="3600" dirty="0" smtClean="0"/>
              <a:t>Variation </a:t>
            </a:r>
            <a:r>
              <a:rPr sz="3600" dirty="0"/>
              <a:t>of Vanilla CNN network from [1]</a:t>
            </a:r>
          </a:p>
          <a:p>
            <a:pPr lvl="0">
              <a:defRPr sz="1800"/>
            </a:pPr>
            <a:r>
              <a:rPr sz="3600" dirty="0"/>
              <a:t>Pretrained with human keypoint training </a:t>
            </a:r>
            <a:r>
              <a:rPr sz="3600" dirty="0" smtClean="0"/>
              <a:t>images</a:t>
            </a:r>
            <a:endParaRPr lang="en-US" sz="3600" dirty="0" smtClean="0"/>
          </a:p>
        </p:txBody>
      </p:sp>
      <p:sp>
        <p:nvSpPr>
          <p:cNvPr id="124" name="Shape 124"/>
          <p:cNvSpPr/>
          <p:nvPr/>
        </p:nvSpPr>
        <p:spPr>
          <a:xfrm>
            <a:off x="213149" y="9290050"/>
            <a:ext cx="1257850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pPr lvl="0">
              <a:defRPr sz="1800"/>
            </a:pPr>
            <a:r>
              <a:rPr sz="1400"/>
              <a:t>[1] Y. Wu and T. Hassner. Facial landmark detection with tweaked convolutional neural networks. arXiv preprint arXiv:1511.04031, 2015.</a:t>
            </a:r>
          </a:p>
        </p:txBody>
      </p:sp>
      <p:pic>
        <p:nvPicPr>
          <p:cNvPr id="12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1300" y="2127353"/>
            <a:ext cx="7442200" cy="308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7439077"/>
            <a:ext cx="4991100" cy="884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511" y="7155017"/>
            <a:ext cx="5424878" cy="13329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Putting it all together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952500" y="5020018"/>
            <a:ext cx="11099800" cy="3666782"/>
          </a:xfrm>
          <a:prstGeom prst="rect">
            <a:avLst/>
          </a:prstGeom>
        </p:spPr>
        <p:txBody>
          <a:bodyPr/>
          <a:lstStyle/>
          <a:p>
            <a:pPr marL="408940" lvl="0" indent="-408940" defTabSz="537463">
              <a:spcBef>
                <a:spcPts val="3800"/>
              </a:spcBef>
              <a:defRPr sz="1800"/>
            </a:pPr>
            <a:endParaRPr sz="3312"/>
          </a:p>
          <a:p>
            <a:pPr marL="408940" lvl="0" indent="-408940" defTabSz="537463">
              <a:spcBef>
                <a:spcPts val="3800"/>
              </a:spcBef>
              <a:defRPr sz="1800"/>
            </a:pPr>
            <a:r>
              <a:rPr sz="3312"/>
              <a:t>Warping network is pretrained on animal-human pairs </a:t>
            </a:r>
          </a:p>
          <a:p>
            <a:pPr marL="408940" lvl="0" indent="-408940" defTabSz="537463">
              <a:spcBef>
                <a:spcPts val="3800"/>
              </a:spcBef>
              <a:defRPr sz="1800"/>
            </a:pPr>
            <a:r>
              <a:rPr sz="3312"/>
              <a:t>Keypoint network is pretrained on human keypoints</a:t>
            </a:r>
          </a:p>
          <a:p>
            <a:pPr marL="408940" lvl="0" indent="-408940" defTabSz="537463">
              <a:spcBef>
                <a:spcPts val="3800"/>
              </a:spcBef>
              <a:defRPr sz="1800"/>
            </a:pPr>
            <a:r>
              <a:rPr sz="3312"/>
              <a:t> Both losses are used during training</a:t>
            </a:r>
          </a:p>
        </p:txBody>
      </p:sp>
      <p:pic>
        <p:nvPicPr>
          <p:cNvPr id="129" name="full_system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749470"/>
            <a:ext cx="13004801" cy="2682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Baselines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1092200" y="6350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Simple finetuning (BL Finetune)</a:t>
            </a:r>
          </a:p>
          <a:p>
            <a:pPr lvl="0">
              <a:defRPr sz="1800"/>
            </a:pPr>
            <a:r>
              <a:rPr sz="3600" dirty="0"/>
              <a:t>Warping without human-animal pairs (BL TPS</a:t>
            </a:r>
            <a:r>
              <a:rPr sz="3600" dirty="0" smtClean="0"/>
              <a:t>)</a:t>
            </a:r>
            <a:endParaRPr lang="en-US" dirty="0"/>
          </a:p>
          <a:p>
            <a:pPr lvl="0">
              <a:defRPr sz="1800"/>
            </a:pPr>
            <a:r>
              <a:rPr lang="en-US" sz="3600" dirty="0" smtClean="0"/>
              <a:t>Scratch</a:t>
            </a:r>
          </a:p>
        </p:txBody>
      </p:sp>
      <p:pic>
        <p:nvPicPr>
          <p:cNvPr id="133" name="full_system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5412237"/>
            <a:ext cx="13004801" cy="2682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952500" y="-520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Results - Qualitative</a:t>
            </a:r>
          </a:p>
        </p:txBody>
      </p:sp>
      <p:pic>
        <p:nvPicPr>
          <p:cNvPr id="13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1159747"/>
            <a:ext cx="8775700" cy="807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952500" y="-520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Results - Qualitative</a:t>
            </a:r>
          </a:p>
        </p:txBody>
      </p:sp>
      <p:pic>
        <p:nvPicPr>
          <p:cNvPr id="14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3734" y="6268566"/>
            <a:ext cx="8724901" cy="311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98834" y="1320800"/>
            <a:ext cx="8394701" cy="485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Results - Error Rates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1087966" y="2213702"/>
            <a:ext cx="11099801" cy="205237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Failure is distance of &gt;10% of head size</a:t>
            </a:r>
          </a:p>
        </p:txBody>
      </p:sp>
      <p:sp>
        <p:nvSpPr>
          <p:cNvPr id="160" name="Shape 160"/>
          <p:cNvSpPr/>
          <p:nvPr/>
        </p:nvSpPr>
        <p:spPr>
          <a:xfrm>
            <a:off x="1651906" y="3934883"/>
            <a:ext cx="30362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Horse Dataset</a:t>
            </a:r>
          </a:p>
        </p:txBody>
      </p:sp>
      <p:sp>
        <p:nvSpPr>
          <p:cNvPr id="161" name="Shape 161"/>
          <p:cNvSpPr/>
          <p:nvPr/>
        </p:nvSpPr>
        <p:spPr>
          <a:xfrm>
            <a:off x="7991277" y="3934883"/>
            <a:ext cx="31382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Sheep Dataset</a:t>
            </a:r>
          </a:p>
        </p:txBody>
      </p:sp>
      <p:pic>
        <p:nvPicPr>
          <p:cNvPr id="16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379" y="4595795"/>
            <a:ext cx="5715001" cy="4617282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16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2887" y="4601989"/>
            <a:ext cx="5715001" cy="4604893"/>
          </a:xfrm>
          <a:prstGeom prst="rect">
            <a:avLst/>
          </a:prstGeom>
          <a:ln w="25400">
            <a:solidFill/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Problem</a:t>
            </a:r>
          </a:p>
        </p:txBody>
      </p:sp>
      <p:pic>
        <p:nvPicPr>
          <p:cNvPr id="3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2600" y="3860800"/>
            <a:ext cx="2844800" cy="2844800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3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7700" y="3860800"/>
            <a:ext cx="2844800" cy="2844800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4031970" y="3003550"/>
            <a:ext cx="11562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Input</a:t>
            </a:r>
          </a:p>
        </p:txBody>
      </p:sp>
      <p:sp>
        <p:nvSpPr>
          <p:cNvPr id="41" name="Shape 41"/>
          <p:cNvSpPr/>
          <p:nvPr/>
        </p:nvSpPr>
        <p:spPr>
          <a:xfrm>
            <a:off x="7499019" y="3003550"/>
            <a:ext cx="15119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Output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Results - Comparison with TIF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952500" y="1996133"/>
            <a:ext cx="11099800" cy="275120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Triplet Interpolated Features [1] developed for facial keypoint detection in sheep</a:t>
            </a:r>
          </a:p>
        </p:txBody>
      </p:sp>
      <p:sp>
        <p:nvSpPr>
          <p:cNvPr id="150" name="Shape 150"/>
          <p:cNvSpPr/>
          <p:nvPr/>
        </p:nvSpPr>
        <p:spPr>
          <a:xfrm>
            <a:off x="213149" y="9290050"/>
            <a:ext cx="1257850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pPr lvl="0">
              <a:defRPr sz="1800"/>
            </a:pPr>
            <a:r>
              <a:rPr sz="1400"/>
              <a:t>[1] H. Yang, R. Zhang, and P. Robinson. Human and sheep facial landmarks localisation by triplet interpolated features. In WACV, 2016</a:t>
            </a:r>
          </a:p>
        </p:txBody>
      </p:sp>
      <p:pic>
        <p:nvPicPr>
          <p:cNvPr id="15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401" y="4694508"/>
            <a:ext cx="5694873" cy="459331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3122100" y="4164413"/>
            <a:ext cx="15622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Horses</a:t>
            </a:r>
          </a:p>
        </p:txBody>
      </p:sp>
      <p:pic>
        <p:nvPicPr>
          <p:cNvPr id="15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77397" y="4785081"/>
            <a:ext cx="5798451" cy="459331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9408422" y="4164413"/>
            <a:ext cx="14356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Sheep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Results - Dataset Size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-28244" y="7773458"/>
            <a:ext cx="13004801" cy="1116542"/>
          </a:xfrm>
          <a:prstGeom prst="rect">
            <a:avLst/>
          </a:prstGeom>
        </p:spPr>
        <p:txBody>
          <a:bodyPr/>
          <a:lstStyle>
            <a:lvl1pPr marL="404495" indent="-404495" defTabSz="531622">
              <a:spcBef>
                <a:spcPts val="3800"/>
              </a:spcBef>
              <a:defRPr sz="3276"/>
            </a:lvl1pPr>
          </a:lstStyle>
          <a:p>
            <a:pPr lvl="0">
              <a:defRPr sz="1800"/>
            </a:pPr>
            <a:r>
              <a:rPr sz="3276"/>
              <a:t>6.72% point lower failure rate than the TPS baseline for 500 Images</a:t>
            </a:r>
          </a:p>
        </p:txBody>
      </p:sp>
      <p:pic>
        <p:nvPicPr>
          <p:cNvPr id="169" name="pasted-image.png"/>
          <p:cNvPicPr/>
          <p:nvPr/>
        </p:nvPicPr>
        <p:blipFill>
          <a:blip r:embed="rId2">
            <a:extLst/>
          </a:blip>
          <a:srcRect r="1757"/>
          <a:stretch>
            <a:fillRect/>
          </a:stretch>
        </p:blipFill>
        <p:spPr>
          <a:xfrm>
            <a:off x="2782887" y="2206848"/>
            <a:ext cx="7057374" cy="5546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Conclusion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Present a novel approach for transferring knowledge between loosely related data domains</a:t>
            </a:r>
          </a:p>
          <a:p>
            <a:pPr lvl="0">
              <a:defRPr sz="1800"/>
            </a:pPr>
            <a:r>
              <a:rPr sz="3600"/>
              <a:t>Correct for shape difference between datasets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952500" y="37973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Questions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62" y="805722"/>
            <a:ext cx="5276850" cy="421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44" y="805721"/>
            <a:ext cx="5276850" cy="421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62" y="5025296"/>
            <a:ext cx="5276850" cy="421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44" y="5025295"/>
            <a:ext cx="52768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5027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/>
              <a:t>Enter Deep Networks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Deep Convolutional Neural Networks have shown impressive performance on a range of computer vision tasks</a:t>
            </a:r>
          </a:p>
          <a:p>
            <a:pPr lvl="0">
              <a:defRPr sz="1800"/>
            </a:pPr>
            <a:r>
              <a:rPr sz="3600"/>
              <a:t>Close to human performance in ImageNet Challenge - 5.1% (Human) vs. 6.8% (GoogleNet) [1]</a:t>
            </a:r>
          </a:p>
          <a:p>
            <a:pPr lvl="0">
              <a:defRPr sz="1800"/>
            </a:pPr>
            <a:r>
              <a:rPr sz="3600"/>
              <a:t>State of the art in human key point detection is 4.14% error rate [2]</a:t>
            </a:r>
          </a:p>
        </p:txBody>
      </p:sp>
      <p:sp>
        <p:nvSpPr>
          <p:cNvPr id="70" name="Shape 70"/>
          <p:cNvSpPr/>
          <p:nvPr/>
        </p:nvSpPr>
        <p:spPr>
          <a:xfrm>
            <a:off x="213148" y="8911166"/>
            <a:ext cx="1257850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400"/>
              <a:t>[1] http://karpathy.github.io/2014/09/02/what-i-learned-from-competing-against-a-convnet-on-imagenet/</a:t>
            </a:r>
          </a:p>
          <a:p>
            <a:pPr lvl="0" algn="l">
              <a:defRPr sz="1800"/>
            </a:pPr>
            <a:r>
              <a:rPr sz="1400"/>
              <a:t>[2] S. Xiao, J. Feng, J. Xing, H. Lai, S. Yan, and A. Kassim. Robust facial landmark detection via recurrent attentive refinement networks. In ECCV, 2016.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596966" y="444500"/>
            <a:ext cx="11810868" cy="2159000"/>
          </a:xfrm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 lvl="0">
              <a:defRPr sz="1800"/>
            </a:pPr>
            <a:r>
              <a:rPr sz="6960"/>
              <a:t>Deep Convolutional Networks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952500" y="2332566"/>
            <a:ext cx="11235135" cy="2377745"/>
          </a:xfrm>
          <a:prstGeom prst="rect">
            <a:avLst/>
          </a:prstGeom>
        </p:spPr>
        <p:txBody>
          <a:bodyPr/>
          <a:lstStyle/>
          <a:p>
            <a:pPr marL="373379" lvl="0" indent="-373379" defTabSz="490727">
              <a:spcBef>
                <a:spcPts val="3500"/>
              </a:spcBef>
              <a:defRPr sz="1800"/>
            </a:pPr>
            <a:r>
              <a:rPr sz="3024"/>
              <a:t>Cascade of linear and non-linear processing units</a:t>
            </a:r>
          </a:p>
          <a:p>
            <a:pPr marL="373379" lvl="0" indent="-373379" defTabSz="490727">
              <a:spcBef>
                <a:spcPts val="3500"/>
              </a:spcBef>
              <a:defRPr sz="1800"/>
            </a:pPr>
            <a:r>
              <a:rPr sz="3024"/>
              <a:t>Features are learned implicitly</a:t>
            </a:r>
          </a:p>
          <a:p>
            <a:pPr marL="373379" lvl="0" indent="-373379" defTabSz="490727">
              <a:spcBef>
                <a:spcPts val="3500"/>
              </a:spcBef>
              <a:defRPr sz="1800"/>
            </a:pPr>
            <a:r>
              <a:rPr sz="3024"/>
              <a:t>Typically require large datasets for training</a:t>
            </a:r>
          </a:p>
        </p:txBody>
      </p:sp>
      <p:pic>
        <p:nvPicPr>
          <p:cNvPr id="7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" y="5832031"/>
            <a:ext cx="4525353" cy="2219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9383" y="5586861"/>
            <a:ext cx="7226301" cy="256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 flipV="1">
            <a:off x="5369943" y="5493365"/>
            <a:ext cx="1" cy="275239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229742" y="9173520"/>
            <a:ext cx="675411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/>
              <a:t>Figure from </a:t>
            </a:r>
            <a:r>
              <a:rPr sz="2000" u="sng">
                <a:hlinkClick r:id="rId4"/>
              </a:rPr>
              <a:t>http://cs231n.github.io/convolutional-networks/</a:t>
            </a:r>
          </a:p>
        </p:txBody>
      </p:sp>
      <p:sp>
        <p:nvSpPr>
          <p:cNvPr id="78" name="Shape 78"/>
          <p:cNvSpPr/>
          <p:nvPr/>
        </p:nvSpPr>
        <p:spPr>
          <a:xfrm>
            <a:off x="1678197" y="5134646"/>
            <a:ext cx="22992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Neural Net</a:t>
            </a:r>
          </a:p>
        </p:txBody>
      </p:sp>
      <p:sp>
        <p:nvSpPr>
          <p:cNvPr id="79" name="Shape 79"/>
          <p:cNvSpPr/>
          <p:nvPr/>
        </p:nvSpPr>
        <p:spPr>
          <a:xfrm>
            <a:off x="7020093" y="5134646"/>
            <a:ext cx="51960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Convolutional Neural Net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Outline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952499" y="2603500"/>
            <a:ext cx="11414385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 smtClean="0"/>
              <a:t>Pain </a:t>
            </a:r>
            <a:r>
              <a:rPr sz="3600" dirty="0"/>
              <a:t>Detection in Animals and </a:t>
            </a:r>
            <a:r>
              <a:rPr sz="3600" dirty="0" smtClean="0"/>
              <a:t>Humans</a:t>
            </a:r>
            <a:endParaRPr lang="en-US" dirty="0"/>
          </a:p>
          <a:p>
            <a:pPr lvl="0">
              <a:defRPr sz="1800"/>
            </a:pPr>
            <a:r>
              <a:rPr lang="en-US" sz="3600" dirty="0" smtClean="0"/>
              <a:t>Interspecies T</a:t>
            </a:r>
            <a:r>
              <a:rPr sz="3600" dirty="0" smtClean="0"/>
              <a:t>ransfer </a:t>
            </a:r>
            <a:r>
              <a:rPr sz="3600" dirty="0"/>
              <a:t>Learning for </a:t>
            </a:r>
            <a:r>
              <a:rPr sz="3600" dirty="0" smtClean="0"/>
              <a:t>Keypoint </a:t>
            </a:r>
            <a:r>
              <a:rPr sz="3600" dirty="0"/>
              <a:t>Detection</a:t>
            </a:r>
          </a:p>
          <a:p>
            <a:pPr lvl="0">
              <a:defRPr sz="1800"/>
            </a:pPr>
            <a:r>
              <a:rPr sz="3600" dirty="0"/>
              <a:t>Results and Discussion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Motivation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89214" y="2603500"/>
            <a:ext cx="12026372" cy="1948514"/>
          </a:xfrm>
          <a:prstGeom prst="rect">
            <a:avLst/>
          </a:prstGeom>
        </p:spPr>
        <p:txBody>
          <a:bodyPr/>
          <a:lstStyle/>
          <a:p>
            <a:pPr marL="373379" lvl="0" indent="-373379" defTabSz="490727">
              <a:spcBef>
                <a:spcPts val="3500"/>
              </a:spcBef>
              <a:defRPr sz="1800"/>
            </a:pPr>
            <a:r>
              <a:rPr sz="3024" dirty="0"/>
              <a:t>Facial expressions are a good indicator of pain.</a:t>
            </a:r>
          </a:p>
          <a:p>
            <a:pPr marL="373379" lvl="0" indent="-373379" defTabSz="490727">
              <a:spcBef>
                <a:spcPts val="3500"/>
              </a:spcBef>
              <a:defRPr sz="1800"/>
            </a:pPr>
            <a:r>
              <a:rPr sz="3024" dirty="0"/>
              <a:t>Veterinary research has found expressions of pain for </a:t>
            </a:r>
            <a:r>
              <a:rPr sz="3024" dirty="0" smtClean="0"/>
              <a:t>horses</a:t>
            </a:r>
            <a:r>
              <a:rPr lang="en-US" sz="3024" dirty="0" smtClean="0"/>
              <a:t>, </a:t>
            </a:r>
            <a:r>
              <a:rPr sz="3024" dirty="0" smtClean="0"/>
              <a:t>sheep</a:t>
            </a:r>
            <a:r>
              <a:rPr lang="en-US" sz="3024" dirty="0" smtClean="0"/>
              <a:t>, and cows.</a:t>
            </a:r>
            <a:endParaRPr sz="3024" dirty="0"/>
          </a:p>
        </p:txBody>
      </p:sp>
      <p:pic>
        <p:nvPicPr>
          <p:cNvPr id="50" name="pain_fac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2324" y="4682237"/>
            <a:ext cx="9969951" cy="308371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213148" y="8587960"/>
            <a:ext cx="1257850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400" dirty="0"/>
              <a:t>[1]K. B. Gleerup, B. Forkman, C. Lindegaard, and P. H. Andersen. An equine pain face. Veterinary anesthesia and analgesia, 42(1):103–114, </a:t>
            </a:r>
            <a:r>
              <a:rPr sz="1400" dirty="0" smtClean="0"/>
              <a:t>2015</a:t>
            </a:r>
            <a:endParaRPr lang="en-US" sz="1400" dirty="0" smtClean="0"/>
          </a:p>
          <a:p>
            <a:pPr lvl="0" algn="l">
              <a:defRPr sz="1800"/>
            </a:pPr>
            <a:r>
              <a:rPr sz="1400" dirty="0" smtClean="0"/>
              <a:t>[2]</a:t>
            </a:r>
            <a:r>
              <a:rPr lang="en-US" sz="1400" dirty="0"/>
              <a:t> K. M. McLennan, C. J. </a:t>
            </a:r>
            <a:r>
              <a:rPr lang="en-US" sz="1400" dirty="0" err="1"/>
              <a:t>Rebelo</a:t>
            </a:r>
            <a:r>
              <a:rPr lang="en-US" sz="1400" dirty="0"/>
              <a:t>, M. J. </a:t>
            </a:r>
            <a:r>
              <a:rPr lang="en-US" sz="1400" dirty="0" err="1"/>
              <a:t>Corke</a:t>
            </a:r>
            <a:r>
              <a:rPr lang="en-US" sz="1400" dirty="0"/>
              <a:t>, M. A. Holmes, M. C. Leach, </a:t>
            </a:r>
            <a:r>
              <a:rPr lang="en-US" sz="1400" dirty="0" smtClean="0"/>
              <a:t>and F</a:t>
            </a:r>
            <a:r>
              <a:rPr lang="en-US" sz="1400" dirty="0"/>
              <a:t>. </a:t>
            </a:r>
            <a:r>
              <a:rPr lang="en-US" sz="1400" dirty="0" err="1"/>
              <a:t>Constantino</a:t>
            </a:r>
            <a:r>
              <a:rPr lang="en-US" sz="1400" dirty="0"/>
              <a:t>-Casas. Development of a facial expression scale using </a:t>
            </a:r>
            <a:r>
              <a:rPr lang="en-US" sz="1400" dirty="0" err="1"/>
              <a:t>footrot</a:t>
            </a:r>
            <a:r>
              <a:rPr lang="en-US" sz="1400" dirty="0"/>
              <a:t> </a:t>
            </a:r>
            <a:r>
              <a:rPr lang="en-US" sz="1400" dirty="0" smtClean="0"/>
              <a:t>and mastitis </a:t>
            </a:r>
            <a:r>
              <a:rPr lang="en-US" sz="1400" dirty="0"/>
              <a:t>as models of pain in </a:t>
            </a:r>
            <a:r>
              <a:rPr lang="en-US" sz="1400" dirty="0" smtClean="0"/>
              <a:t>sheep. Applied </a:t>
            </a:r>
            <a:r>
              <a:rPr lang="en-US" sz="1400" dirty="0"/>
              <a:t>Animal </a:t>
            </a:r>
            <a:r>
              <a:rPr lang="en-US" sz="1400" dirty="0" err="1"/>
              <a:t>Behaviour</a:t>
            </a:r>
            <a:r>
              <a:rPr lang="en-US" sz="1400" dirty="0"/>
              <a:t> </a:t>
            </a:r>
            <a:r>
              <a:rPr lang="en-US" sz="1400" dirty="0" smtClean="0"/>
              <a:t>Science , </a:t>
            </a:r>
            <a:r>
              <a:rPr lang="en-US" sz="1400" dirty="0"/>
              <a:t>176:19–26, 2016.</a:t>
            </a:r>
          </a:p>
          <a:p>
            <a:pPr algn="l"/>
            <a:r>
              <a:rPr lang="en-US" sz="1400" dirty="0" smtClean="0"/>
              <a:t>[3] </a:t>
            </a:r>
            <a:r>
              <a:rPr lang="en-US" sz="1400" dirty="0"/>
              <a:t>. B. </a:t>
            </a:r>
            <a:r>
              <a:rPr lang="en-US" sz="1400" dirty="0" err="1"/>
              <a:t>Gleerup</a:t>
            </a:r>
            <a:r>
              <a:rPr lang="en-US" sz="1400" dirty="0"/>
              <a:t>, P. H. Andersen, L. </a:t>
            </a:r>
            <a:r>
              <a:rPr lang="en-US" sz="1400" dirty="0" err="1"/>
              <a:t>Munksgaard</a:t>
            </a:r>
            <a:r>
              <a:rPr lang="en-US" sz="1400" dirty="0"/>
              <a:t>, and B. </a:t>
            </a:r>
            <a:r>
              <a:rPr lang="en-US" sz="1400" dirty="0" err="1"/>
              <a:t>Forkman</a:t>
            </a:r>
            <a:r>
              <a:rPr lang="en-US" sz="1400" dirty="0"/>
              <a:t>. Pain evaluation in </a:t>
            </a:r>
            <a:r>
              <a:rPr lang="en-US" sz="1400" dirty="0" smtClean="0"/>
              <a:t>dairy cattle. Applied </a:t>
            </a:r>
            <a:r>
              <a:rPr lang="en-US" sz="1400" dirty="0"/>
              <a:t>Animal </a:t>
            </a:r>
            <a:r>
              <a:rPr lang="en-US" sz="1400" dirty="0" err="1"/>
              <a:t>Behaviour</a:t>
            </a:r>
            <a:r>
              <a:rPr lang="en-US" sz="1400" dirty="0"/>
              <a:t> </a:t>
            </a:r>
            <a:r>
              <a:rPr lang="en-US" sz="1400" dirty="0" smtClean="0"/>
              <a:t>Science, </a:t>
            </a:r>
            <a:r>
              <a:rPr lang="en-US" sz="1400" dirty="0"/>
              <a:t>171:25–32, 2015.</a:t>
            </a:r>
          </a:p>
          <a:p>
            <a:pPr lvl="0" algn="l">
              <a:defRPr sz="1800"/>
            </a:pPr>
            <a:endParaRPr sz="1400" dirty="0"/>
          </a:p>
        </p:txBody>
      </p:sp>
      <p:sp>
        <p:nvSpPr>
          <p:cNvPr id="52" name="Shape 52"/>
          <p:cNvSpPr/>
          <p:nvPr/>
        </p:nvSpPr>
        <p:spPr>
          <a:xfrm>
            <a:off x="5526582" y="7896176"/>
            <a:ext cx="195163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Figure from [1]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952500" y="1905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Motivation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952500" y="2129366"/>
            <a:ext cx="11099800" cy="6286501"/>
          </a:xfrm>
          <a:prstGeom prst="rect">
            <a:avLst/>
          </a:prstGeom>
        </p:spPr>
        <p:txBody>
          <a:bodyPr/>
          <a:lstStyle/>
          <a:p>
            <a:pPr marL="395604" lvl="0" indent="-395604" defTabSz="519937">
              <a:spcBef>
                <a:spcPts val="3700"/>
              </a:spcBef>
              <a:defRPr sz="1800"/>
            </a:pPr>
            <a:r>
              <a:rPr sz="3204" dirty="0"/>
              <a:t>Automatic detection of pain can have a big impact on animal welfare</a:t>
            </a:r>
          </a:p>
          <a:p>
            <a:pPr marL="791209" lvl="1" indent="-395604" defTabSz="519937">
              <a:spcBef>
                <a:spcPts val="3700"/>
              </a:spcBef>
              <a:defRPr sz="1800"/>
            </a:pPr>
            <a:r>
              <a:rPr sz="3204" dirty="0"/>
              <a:t>$0.5 billion spent annually in the US to treat lameness in horses, and less acute levels are difficult to detect [1].</a:t>
            </a:r>
          </a:p>
          <a:p>
            <a:pPr marL="395604" lvl="0" indent="-395604" defTabSz="519937">
              <a:spcBef>
                <a:spcPts val="3700"/>
              </a:spcBef>
              <a:defRPr sz="1800"/>
            </a:pPr>
            <a:r>
              <a:rPr sz="3204" dirty="0"/>
              <a:t>Human detection of animal pain is limited</a:t>
            </a:r>
          </a:p>
          <a:p>
            <a:pPr marL="791209" lvl="1" indent="-395604" defTabSz="519937">
              <a:spcBef>
                <a:spcPts val="3700"/>
              </a:spcBef>
              <a:defRPr sz="1800"/>
            </a:pPr>
            <a:r>
              <a:rPr lang="en-US" sz="3204" dirty="0" smtClean="0"/>
              <a:t>H</a:t>
            </a:r>
            <a:r>
              <a:rPr sz="3204" dirty="0" smtClean="0"/>
              <a:t>umans </a:t>
            </a:r>
            <a:r>
              <a:rPr lang="en-US" sz="3204" dirty="0" smtClean="0"/>
              <a:t>need to be trained to detect pain</a:t>
            </a:r>
            <a:r>
              <a:rPr sz="3204" dirty="0" smtClean="0"/>
              <a:t> </a:t>
            </a:r>
            <a:r>
              <a:rPr sz="3204" dirty="0"/>
              <a:t>[2].</a:t>
            </a:r>
          </a:p>
          <a:p>
            <a:pPr marL="791209" lvl="1" indent="-395604" defTabSz="519937">
              <a:spcBef>
                <a:spcPts val="3700"/>
              </a:spcBef>
              <a:defRPr sz="1800"/>
            </a:pPr>
            <a:r>
              <a:rPr sz="3204" dirty="0"/>
              <a:t>Horses may hide expressions of pain near humans [3].</a:t>
            </a:r>
          </a:p>
        </p:txBody>
      </p:sp>
      <p:sp>
        <p:nvSpPr>
          <p:cNvPr id="58" name="Shape 58"/>
          <p:cNvSpPr/>
          <p:nvPr/>
        </p:nvSpPr>
        <p:spPr>
          <a:xfrm>
            <a:off x="213148" y="8695266"/>
            <a:ext cx="1257850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400"/>
              <a:t>[1] Lameness and laminitis in U.S. horses. In USDA:APHIS:VS, National Animal Health Monitoring System. USDA, 2000.</a:t>
            </a:r>
          </a:p>
          <a:p>
            <a:pPr lvl="0" algn="l">
              <a:defRPr sz="1800"/>
            </a:pPr>
            <a:r>
              <a:rPr sz="1400"/>
              <a:t>[2] K. B. Gleerup, B. Forkman, C. Lindegaard, and P. H. Andersen. Facial expressions as a tool for pain recognition in horses. In The 10th International Equitation Science Conference, 2014.</a:t>
            </a:r>
          </a:p>
          <a:p>
            <a:pPr lvl="0" algn="l">
              <a:defRPr sz="1800"/>
            </a:pPr>
            <a:r>
              <a:rPr sz="1400"/>
              <a:t>[3] Britt Alice Coles. "No pain, more gain? Evaluating pain alleviation post equine orthopedic surgery using subjective and objective measurements." (2016).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952500" y="47672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Human Pain Detection</a:t>
            </a:r>
          </a:p>
        </p:txBody>
      </p:sp>
      <p:pic>
        <p:nvPicPr>
          <p:cNvPr id="63" name="ce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0245" y="4380910"/>
            <a:ext cx="7066177" cy="351228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376766" y="1872763"/>
            <a:ext cx="12251268" cy="2752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231139" lvl="0" indent="-231139" algn="l" defTabSz="303783">
              <a:spcBef>
                <a:spcPts val="2100"/>
              </a:spcBef>
              <a:buSzPct val="75000"/>
              <a:buChar char="•"/>
              <a:defRPr sz="1800"/>
            </a:pPr>
            <a:r>
              <a:rPr sz="2756" dirty="0"/>
              <a:t>Automatic expression detection in humans is well explored</a:t>
            </a:r>
          </a:p>
          <a:p>
            <a:pPr marL="231139" lvl="0" indent="-231139" algn="l" defTabSz="303783">
              <a:spcBef>
                <a:spcPts val="2100"/>
              </a:spcBef>
              <a:buSzPct val="75000"/>
              <a:buChar char="•"/>
              <a:defRPr sz="1800"/>
            </a:pPr>
            <a:r>
              <a:rPr lang="en-US" sz="2756" dirty="0" smtClean="0"/>
              <a:t>C</a:t>
            </a:r>
            <a:r>
              <a:rPr sz="2756" dirty="0" smtClean="0"/>
              <a:t>omputer </a:t>
            </a:r>
            <a:r>
              <a:rPr sz="2756" dirty="0"/>
              <a:t>vision system outperforms humans 85% accuracy to 55% on distinguishing fake and real pain </a:t>
            </a:r>
            <a:r>
              <a:rPr lang="en-US" sz="2756" dirty="0" smtClean="0"/>
              <a:t>[2]</a:t>
            </a:r>
          </a:p>
          <a:p>
            <a:pPr marL="231139" lvl="0" indent="-231139" algn="l" defTabSz="303783">
              <a:spcBef>
                <a:spcPts val="2100"/>
              </a:spcBef>
              <a:buSzPct val="75000"/>
              <a:buChar char="•"/>
              <a:defRPr sz="1800"/>
            </a:pPr>
            <a:r>
              <a:rPr lang="en-US" sz="2756" dirty="0" smtClean="0"/>
              <a:t>Pain detection is at 91.3% in [3]</a:t>
            </a:r>
            <a:endParaRPr sz="2756" dirty="0"/>
          </a:p>
        </p:txBody>
      </p:sp>
      <p:sp>
        <p:nvSpPr>
          <p:cNvPr id="65" name="Shape 65"/>
          <p:cNvSpPr/>
          <p:nvPr/>
        </p:nvSpPr>
        <p:spPr>
          <a:xfrm>
            <a:off x="5526581" y="7893193"/>
            <a:ext cx="195163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Figure from [1]</a:t>
            </a:r>
          </a:p>
        </p:txBody>
      </p:sp>
      <p:sp>
        <p:nvSpPr>
          <p:cNvPr id="66" name="Shape 66"/>
          <p:cNvSpPr/>
          <p:nvPr/>
        </p:nvSpPr>
        <p:spPr>
          <a:xfrm>
            <a:off x="213148" y="8372517"/>
            <a:ext cx="12578503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400" dirty="0"/>
              <a:t>[1]G. Littlewort, J. Whitehill, T. Wu, I. Fasel, M. Frank, J. Movellan, and M. Bartlett. The computer expression recognition toolbox (cert). In Automatic Face &amp; Gesture Recognition and Workshops (FG 2011), 2011 IEEE International Conference on, pages 298–305. IEEE, 2011.</a:t>
            </a:r>
          </a:p>
          <a:p>
            <a:pPr lvl="0" algn="l">
              <a:defRPr sz="1800"/>
            </a:pPr>
            <a:r>
              <a:rPr sz="1400" dirty="0"/>
              <a:t>[2]G. C. Littlewort, M. S. Bartlett, and K. Lee. Faces of pain: automated measurement of spontaneous facial expressions of genuine and posed pain. In  Proceedings of the 9th international conference on Multimodal interfaces, pages 15–21. ACM, 2007</a:t>
            </a:r>
            <a:r>
              <a:rPr sz="1400" dirty="0" smtClean="0"/>
              <a:t>.</a:t>
            </a:r>
            <a:endParaRPr lang="en-US" sz="1400" dirty="0" smtClean="0"/>
          </a:p>
          <a:p>
            <a:pPr algn="l"/>
            <a:r>
              <a:rPr lang="en-US" sz="1400" dirty="0" smtClean="0"/>
              <a:t>[3]</a:t>
            </a:r>
            <a:r>
              <a:rPr lang="en-US" sz="1400" dirty="0"/>
              <a:t> P. Rodriguez, G. </a:t>
            </a:r>
            <a:r>
              <a:rPr lang="en-US" sz="1400" dirty="0" err="1"/>
              <a:t>Cucurull</a:t>
            </a:r>
            <a:r>
              <a:rPr lang="en-US" sz="1400" dirty="0"/>
              <a:t>, J. </a:t>
            </a:r>
            <a:r>
              <a:rPr lang="en-US" sz="1400" dirty="0" smtClean="0"/>
              <a:t>Gonzalez</a:t>
            </a:r>
            <a:r>
              <a:rPr lang="en-US" sz="1400" dirty="0"/>
              <a:t>, J. M. </a:t>
            </a:r>
            <a:r>
              <a:rPr lang="en-US" sz="1400" dirty="0" err="1"/>
              <a:t>Gonfaus</a:t>
            </a:r>
            <a:r>
              <a:rPr lang="en-US" sz="1400" dirty="0"/>
              <a:t>, K. </a:t>
            </a:r>
            <a:r>
              <a:rPr lang="en-US" sz="1400" dirty="0" err="1"/>
              <a:t>Nasrollahi</a:t>
            </a:r>
            <a:r>
              <a:rPr lang="en-US" sz="1400" dirty="0"/>
              <a:t>, T. B. </a:t>
            </a:r>
            <a:r>
              <a:rPr lang="en-US" sz="1400" dirty="0" err="1"/>
              <a:t>Moeslund</a:t>
            </a:r>
            <a:r>
              <a:rPr lang="en-US" sz="1400" dirty="0"/>
              <a:t>, </a:t>
            </a:r>
            <a:r>
              <a:rPr lang="en-US" sz="1400" dirty="0" smtClean="0"/>
              <a:t>and F</a:t>
            </a:r>
            <a:r>
              <a:rPr lang="en-US" sz="1400" dirty="0"/>
              <a:t>. X. Roca. Deep pain: Exploiting long short-term memory </a:t>
            </a:r>
            <a:r>
              <a:rPr lang="en-US" sz="1400" dirty="0" smtClean="0"/>
              <a:t>networks </a:t>
            </a:r>
            <a:r>
              <a:rPr lang="en-US" sz="1400" dirty="0"/>
              <a:t>for facial </a:t>
            </a:r>
            <a:r>
              <a:rPr lang="en-US" sz="1400" dirty="0" smtClean="0"/>
              <a:t>expression classification. IEEE </a:t>
            </a:r>
            <a:r>
              <a:rPr lang="en-US" sz="1400" dirty="0"/>
              <a:t>Transactions on </a:t>
            </a:r>
            <a:r>
              <a:rPr lang="en-US" sz="1400" dirty="0" smtClean="0"/>
              <a:t>Cybernetics, 2017</a:t>
            </a:r>
            <a:endParaRPr lang="en-US" sz="1400" dirty="0"/>
          </a:p>
          <a:p>
            <a:pPr lvl="0" algn="l">
              <a:defRPr sz="1800"/>
            </a:pPr>
            <a:endParaRPr sz="14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 Pain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499" y="5966084"/>
            <a:ext cx="11534307" cy="2923915"/>
          </a:xfrm>
        </p:spPr>
        <p:txBody>
          <a:bodyPr/>
          <a:lstStyle/>
          <a:p>
            <a:r>
              <a:rPr lang="en-US" dirty="0" smtClean="0"/>
              <a:t>Predict three levels of pain. </a:t>
            </a:r>
          </a:p>
          <a:p>
            <a:r>
              <a:rPr lang="en-US" dirty="0" smtClean="0"/>
              <a:t>Average accuracy of 64%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0002"/>
            <a:ext cx="13004800" cy="4104640"/>
          </a:xfrm>
          <a:prstGeom prst="rect">
            <a:avLst/>
          </a:prstGeom>
        </p:spPr>
      </p:pic>
      <p:sp>
        <p:nvSpPr>
          <p:cNvPr id="6" name="Shape 66"/>
          <p:cNvSpPr/>
          <p:nvPr/>
        </p:nvSpPr>
        <p:spPr>
          <a:xfrm>
            <a:off x="213148" y="8911126"/>
            <a:ext cx="1257850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sz="1400" dirty="0"/>
              <a:t>[1</a:t>
            </a:r>
            <a:r>
              <a:rPr sz="1400" dirty="0" smtClean="0"/>
              <a:t>]</a:t>
            </a:r>
            <a:r>
              <a:rPr lang="en-US" sz="1400" dirty="0" smtClean="0"/>
              <a:t> </a:t>
            </a:r>
            <a:r>
              <a:rPr lang="en-US" sz="1400" dirty="0"/>
              <a:t>Y. Lu, M. Mahmoud, and P. Robinson. Estimating sheep pain level using facial action </a:t>
            </a:r>
            <a:r>
              <a:rPr lang="en-US" sz="1400" dirty="0" smtClean="0"/>
              <a:t>unit detection. In FG, 2017</a:t>
            </a:r>
            <a:endParaRPr lang="en-US" sz="1400" dirty="0"/>
          </a:p>
          <a:p>
            <a:pPr lvl="0" algn="l">
              <a:defRPr sz="1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8081917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Keypoint Detection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309893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Keypoint detection on human faces is well explored</a:t>
            </a:r>
          </a:p>
          <a:p>
            <a:pPr lvl="0">
              <a:defRPr sz="1800"/>
            </a:pPr>
            <a:r>
              <a:rPr sz="3600"/>
              <a:t>Typical CNN based approach:</a:t>
            </a:r>
          </a:p>
        </p:txBody>
      </p:sp>
      <p:pic>
        <p:nvPicPr>
          <p:cNvPr id="8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5338" y="4921101"/>
            <a:ext cx="8374124" cy="3892837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213149" y="9290050"/>
            <a:ext cx="1257850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pPr lvl="0">
              <a:defRPr sz="1800"/>
            </a:pPr>
            <a:r>
              <a:rPr sz="1400"/>
              <a:t>[1] Y. Wu and T. Hassner. Facial landmark detection with tweaked convolutional neural networks. arXiv preprint arXiv:1511.04031, 2015.</a:t>
            </a:r>
          </a:p>
        </p:txBody>
      </p:sp>
      <p:sp>
        <p:nvSpPr>
          <p:cNvPr id="85" name="Shape 85"/>
          <p:cNvSpPr/>
          <p:nvPr/>
        </p:nvSpPr>
        <p:spPr>
          <a:xfrm>
            <a:off x="5526582" y="8836093"/>
            <a:ext cx="195163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Figure from [1]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5338" y="5088186"/>
            <a:ext cx="8374124" cy="3892837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96978" y="444500"/>
            <a:ext cx="11610844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Keypoint Detection in Animals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04006" y="1914273"/>
            <a:ext cx="12396788" cy="389283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Collecting large animal keypoint datasets is problematic. </a:t>
            </a:r>
          </a:p>
          <a:p>
            <a:pPr lvl="0">
              <a:defRPr sz="1800"/>
            </a:pPr>
            <a:r>
              <a:rPr sz="3600"/>
              <a:t>Human keypoint datasets are large</a:t>
            </a:r>
          </a:p>
          <a:p>
            <a:pPr lvl="0">
              <a:defRPr sz="1800"/>
            </a:pPr>
            <a:r>
              <a:rPr sz="3600"/>
              <a:t>Fine-tuning is a suboptimal solution</a:t>
            </a:r>
          </a:p>
        </p:txBody>
      </p:sp>
      <p:sp>
        <p:nvSpPr>
          <p:cNvPr id="90" name="Shape 90"/>
          <p:cNvSpPr/>
          <p:nvPr/>
        </p:nvSpPr>
        <p:spPr>
          <a:xfrm>
            <a:off x="213149" y="9290050"/>
            <a:ext cx="1257850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/>
            </a:lvl1pPr>
          </a:lstStyle>
          <a:p>
            <a:pPr lvl="0">
              <a:defRPr sz="1800"/>
            </a:pPr>
            <a:r>
              <a:rPr sz="1400"/>
              <a:t>[1] Y. Wu and T. Hassner. Facial landmark detection with tweaked convolutional neural networks. arXiv preprint arXiv:1511.04031, 2015.</a:t>
            </a:r>
          </a:p>
        </p:txBody>
      </p:sp>
      <p:sp>
        <p:nvSpPr>
          <p:cNvPr id="91" name="Shape 91"/>
          <p:cNvSpPr/>
          <p:nvPr/>
        </p:nvSpPr>
        <p:spPr>
          <a:xfrm>
            <a:off x="5526582" y="8836093"/>
            <a:ext cx="195163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Figure from [1]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1512</Words>
  <Application>Microsoft Macintosh PowerPoint</Application>
  <PresentationFormat>Custom</PresentationFormat>
  <Paragraphs>139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Helvetica</vt:lpstr>
      <vt:lpstr>Helvetica Light</vt:lpstr>
      <vt:lpstr>Helvetica Neue</vt:lpstr>
      <vt:lpstr>White</vt:lpstr>
      <vt:lpstr>Interspecies Knowledge Transfer  for  Facial Keypoint Detection</vt:lpstr>
      <vt:lpstr>The Problem</vt:lpstr>
      <vt:lpstr>Outline</vt:lpstr>
      <vt:lpstr>Motivation</vt:lpstr>
      <vt:lpstr>Motivation</vt:lpstr>
      <vt:lpstr>Human Pain Detection</vt:lpstr>
      <vt:lpstr>Animal Pain Detection</vt:lpstr>
      <vt:lpstr>Keypoint Detection</vt:lpstr>
      <vt:lpstr>Keypoint Detection in Animals</vt:lpstr>
      <vt:lpstr>Approach</vt:lpstr>
      <vt:lpstr>Datasets</vt:lpstr>
      <vt:lpstr>Human-Animal Pairs</vt:lpstr>
      <vt:lpstr>Warping Network</vt:lpstr>
      <vt:lpstr>Keypoint Detection Network</vt:lpstr>
      <vt:lpstr>Putting it all together</vt:lpstr>
      <vt:lpstr>Baselines</vt:lpstr>
      <vt:lpstr>Results - Qualitative</vt:lpstr>
      <vt:lpstr>Results - Qualitative</vt:lpstr>
      <vt:lpstr>Results - Error Rates</vt:lpstr>
      <vt:lpstr>Results - Comparison with TIF</vt:lpstr>
      <vt:lpstr>Results - Dataset Size</vt:lpstr>
      <vt:lpstr>Conclusion</vt:lpstr>
      <vt:lpstr>Questions</vt:lpstr>
      <vt:lpstr>PowerPoint Presentation</vt:lpstr>
      <vt:lpstr>Enter Deep Networks</vt:lpstr>
      <vt:lpstr>Deep Convolutional Networks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Interspecies Knowledge Transfer  for  Facial Keypoint Detection</dc:title>
  <cp:lastModifiedBy>Maheen Rashid</cp:lastModifiedBy>
  <cp:revision>6</cp:revision>
  <dcterms:modified xsi:type="dcterms:W3CDTF">2017-06-06T22:15:12Z</dcterms:modified>
</cp:coreProperties>
</file>