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19"/>
  </p:notesMasterIdLst>
  <p:handoutMasterIdLst>
    <p:handoutMasterId r:id="rId120"/>
  </p:handoutMasterIdLst>
  <p:sldIdLst>
    <p:sldId id="467" r:id="rId13"/>
    <p:sldId id="335" r:id="rId14"/>
    <p:sldId id="484" r:id="rId15"/>
    <p:sldId id="485" r:id="rId16"/>
    <p:sldId id="486" r:id="rId17"/>
    <p:sldId id="336" r:id="rId18"/>
    <p:sldId id="285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73" r:id="rId29"/>
    <p:sldId id="481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7" r:id="rId38"/>
    <p:sldId id="458" r:id="rId39"/>
    <p:sldId id="459" r:id="rId40"/>
    <p:sldId id="460" r:id="rId41"/>
    <p:sldId id="474" r:id="rId42"/>
    <p:sldId id="475" r:id="rId43"/>
    <p:sldId id="462" r:id="rId44"/>
    <p:sldId id="375" r:id="rId45"/>
    <p:sldId id="482" r:id="rId46"/>
    <p:sldId id="483" r:id="rId47"/>
    <p:sldId id="437" r:id="rId48"/>
    <p:sldId id="423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8" r:id="rId60"/>
    <p:sldId id="286" r:id="rId61"/>
    <p:sldId id="340" r:id="rId62"/>
    <p:sldId id="287" r:id="rId63"/>
    <p:sldId id="354" r:id="rId64"/>
    <p:sldId id="288" r:id="rId65"/>
    <p:sldId id="289" r:id="rId66"/>
    <p:sldId id="290" r:id="rId67"/>
    <p:sldId id="291" r:id="rId68"/>
    <p:sldId id="356" r:id="rId69"/>
    <p:sldId id="358" r:id="rId70"/>
    <p:sldId id="292" r:id="rId71"/>
    <p:sldId id="300" r:id="rId72"/>
    <p:sldId id="301" r:id="rId73"/>
    <p:sldId id="302" r:id="rId74"/>
    <p:sldId id="303" r:id="rId75"/>
    <p:sldId id="304" r:id="rId76"/>
    <p:sldId id="466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83" r:id="rId86"/>
    <p:sldId id="314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23" r:id="rId96"/>
    <p:sldId id="324" r:id="rId97"/>
    <p:sldId id="384" r:id="rId98"/>
    <p:sldId id="325" r:id="rId99"/>
    <p:sldId id="326" r:id="rId100"/>
    <p:sldId id="378" r:id="rId101"/>
    <p:sldId id="293" r:id="rId102"/>
    <p:sldId id="294" r:id="rId103"/>
    <p:sldId id="295" r:id="rId104"/>
    <p:sldId id="296" r:id="rId105"/>
    <p:sldId id="381" r:id="rId106"/>
    <p:sldId id="382" r:id="rId107"/>
    <p:sldId id="297" r:id="rId108"/>
    <p:sldId id="359" r:id="rId109"/>
    <p:sldId id="298" r:id="rId110"/>
    <p:sldId id="380" r:id="rId111"/>
    <p:sldId id="328" r:id="rId112"/>
    <p:sldId id="385" r:id="rId113"/>
    <p:sldId id="329" r:id="rId114"/>
    <p:sldId id="339" r:id="rId115"/>
    <p:sldId id="333" r:id="rId116"/>
    <p:sldId id="464" r:id="rId117"/>
    <p:sldId id="465" r:id="rId1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6513" autoAdjust="0"/>
  </p:normalViewPr>
  <p:slideViewPr>
    <p:cSldViewPr>
      <p:cViewPr varScale="1">
        <p:scale>
          <a:sx n="77" d="100"/>
          <a:sy n="77" d="100"/>
        </p:scale>
        <p:origin x="22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tableStyles" Target="tableStyles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5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4/13/2017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3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5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6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4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1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5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6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5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6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15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0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8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6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105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9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49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0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9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10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51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1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29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46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48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4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85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7998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75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23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2014586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367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1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8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13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745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20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38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541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22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1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855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85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6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637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525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730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8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58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6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107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193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51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7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99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99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38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087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83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3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959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223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58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753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56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5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organs</a:t>
            </a:r>
          </a:p>
        </p:txBody>
      </p:sp>
    </p:spTree>
    <p:extLst>
      <p:ext uri="{BB962C8B-B14F-4D97-AF65-F5344CB8AC3E}">
        <p14:creationId xmlns:p14="http://schemas.microsoft.com/office/powerpoint/2010/main" val="32531479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830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7962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15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356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892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87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9259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s.soton.ac.uk/msn/book/new_demo/thresholdin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3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bigwww.epfl.ch/demo/jmorpho/start.php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Edges and Binary Image Analysis</a:t>
            </a:r>
            <a:br>
              <a:rPr lang="en-US" sz="4800" dirty="0" smtClean="0"/>
            </a:br>
            <a:r>
              <a:rPr lang="en-US" sz="3600" dirty="0" smtClean="0"/>
              <a:t>April 13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2017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(BW,8);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adapted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</a:t>
            </a:r>
            <a:r>
              <a:rPr lang="en-US" dirty="0" err="1" smtClean="0"/>
              <a:t>Szeliski</a:t>
            </a:r>
            <a:r>
              <a:rPr lang="en-US" dirty="0" smtClean="0"/>
              <a:t>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13731" y="28194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5100"/>
            <a:ext cx="10134600" cy="7531100"/>
          </a:xfrm>
          <a:prstGeom prst="rect">
            <a:avLst/>
          </a:prstGeom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4907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Review: </a:t>
            </a:r>
            <a:r>
              <a:rPr lang="en-US" sz="4000" dirty="0"/>
              <a:t>Partial derivatives of an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10" name="Straight Connector 27"/>
            <p:cNvCxnSpPr>
              <a:cxnSpLocks noChangeShapeType="1"/>
              <a:stCxn id="9" idx="1"/>
              <a:endCxn id="9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13" name="Straight Connector 27"/>
            <p:cNvCxnSpPr>
              <a:cxnSpLocks noChangeShapeType="1"/>
              <a:stCxn id="12" idx="1"/>
              <a:endCxn id="12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18" name="Straight Connector 15"/>
            <p:cNvCxnSpPr>
              <a:cxnSpLocks noChangeShapeType="1"/>
              <a:stCxn id="17" idx="0"/>
              <a:endCxn id="17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21485"/>
              </p:ext>
            </p:extLst>
          </p:nvPr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72" name="Equation" r:id="rId4" imgW="545760" imgH="393480" progId="Equation.3">
                  <p:embed/>
                </p:oleObj>
              </mc:Choice>
              <mc:Fallback>
                <p:oleObj name="Equation" r:id="rId4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99007"/>
              </p:ext>
            </p:extLst>
          </p:nvPr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73" name="Equation" r:id="rId6" imgW="545760" imgH="419040" progId="Equation.3">
                  <p:embed/>
                </p:oleObj>
              </mc:Choice>
              <mc:Fallback>
                <p:oleObj name="Equation" r:id="rId6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0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b="1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772400" y="144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35" y="2438400"/>
            <a:ext cx="4685865" cy="341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Holistically-Nested Edge </a:t>
            </a:r>
            <a:r>
              <a:rPr lang="en-US" sz="4000" dirty="0" smtClean="0"/>
              <a:t>Detection (</a:t>
            </a:r>
            <a:r>
              <a:rPr lang="en-US" sz="4000" dirty="0" err="1" smtClean="0"/>
              <a:t>Xie</a:t>
            </a:r>
            <a:r>
              <a:rPr lang="en-US" sz="4000" dirty="0" smtClean="0"/>
              <a:t>, </a:t>
            </a:r>
            <a:r>
              <a:rPr lang="en-US" sz="4000" dirty="0" err="1" smtClean="0"/>
              <a:t>Tu</a:t>
            </a:r>
            <a:r>
              <a:rPr lang="en-US" sz="4000" dirty="0" smtClean="0"/>
              <a:t> ICCV 2015)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3810000" cy="3840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holistic </a:t>
            </a:r>
            <a:r>
              <a:rPr lang="en-US" sz="2800" dirty="0"/>
              <a:t>image training and </a:t>
            </a:r>
            <a:r>
              <a:rPr lang="en-US" sz="2800" dirty="0" smtClean="0"/>
              <a:t>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multi-scale </a:t>
            </a:r>
            <a:r>
              <a:rPr lang="en-US" sz="2800" dirty="0"/>
              <a:t>and multi-level feature </a:t>
            </a:r>
            <a:r>
              <a:rPr lang="en-US" sz="2800" dirty="0" smtClean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Deeply-supervised fully-convolutional network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State-of-the-Art in Contour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22" y="1248426"/>
            <a:ext cx="6166956" cy="5638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1981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HED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6096000" y="2286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0000" y="30128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096000" y="3317631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574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feature/edge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51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52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53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1" grpId="0" animBg="1"/>
      <p:bldP spid="152" grpId="0" animBg="1"/>
      <p:bldP spid="1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95400" y="3276600"/>
            <a:ext cx="1431925" cy="2387600"/>
            <a:chOff x="1295400" y="3276600"/>
            <a:chExt cx="1431925" cy="2387600"/>
          </a:xfrm>
        </p:grpSpPr>
        <p:grpSp>
          <p:nvGrpSpPr>
            <p:cNvPr id="33" name="Group 28"/>
            <p:cNvGrpSpPr>
              <a:grpSpLocks/>
            </p:cNvGrpSpPr>
            <p:nvPr/>
          </p:nvGrpSpPr>
          <p:grpSpPr bwMode="auto">
            <a:xfrm>
              <a:off x="1676400" y="4648200"/>
              <a:ext cx="547687" cy="1016000"/>
              <a:chOff x="4097330" y="1789047"/>
              <a:chExt cx="547696" cy="1015663"/>
            </a:xfrm>
          </p:grpSpPr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097331" y="1789047"/>
                <a:ext cx="547695" cy="101566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-1     1</a:t>
                </a:r>
              </a:p>
            </p:txBody>
          </p:sp>
          <p:cxnSp>
            <p:nvCxnSpPr>
              <p:cNvPr id="35" name="Straight Connector 27"/>
              <p:cNvCxnSpPr>
                <a:cxnSpLocks noChangeShapeType="1"/>
                <a:stCxn id="34" idx="1"/>
                <a:endCxn id="34" idx="3"/>
              </p:cNvCxnSpPr>
              <p:nvPr/>
            </p:nvCxnSpPr>
            <p:spPr bwMode="auto">
              <a:xfrm rot="10800000" flipH="1">
                <a:off x="4097330" y="2296879"/>
                <a:ext cx="547695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aphicFrame>
          <p:nvGraphicFramePr>
            <p:cNvPr id="3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5873343"/>
                </p:ext>
              </p:extLst>
            </p:nvPr>
          </p:nvGraphicFramePr>
          <p:xfrm>
            <a:off x="1295400" y="3276600"/>
            <a:ext cx="1431925" cy="1098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068" name="Equation" r:id="rId5" imgW="545760" imgH="419040" progId="Equation.3">
                    <p:embed/>
                  </p:oleObj>
                </mc:Choice>
                <mc:Fallback>
                  <p:oleObj name="Equation" r:id="rId5" imgW="5457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276600"/>
                          <a:ext cx="1431925" cy="1098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971800" y="3352800"/>
            <a:ext cx="5105400" cy="2438400"/>
            <a:chOff x="2971800" y="3352800"/>
            <a:chExt cx="5105400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638800" y="4267200"/>
              <a:ext cx="1981200" cy="8382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696200" y="48768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752600"/>
            <a:ext cx="7620000" cy="1408331"/>
            <a:chOff x="914400" y="1752600"/>
            <a:chExt cx="7620000" cy="1408331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5638800" y="2057400"/>
              <a:ext cx="1752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467600" y="25146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447800" y="1752600"/>
              <a:ext cx="2362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914400" y="2286000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5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743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15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16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6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6019800" y="534189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Kristen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54439"/>
              </p:ext>
            </p:extLst>
          </p:nvPr>
        </p:nvGraphicFramePr>
        <p:xfrm>
          <a:off x="5715000" y="3493532"/>
          <a:ext cx="31085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9773" y="3197423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features (edges)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5500" y="44166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Distance transform</a:t>
            </a:r>
            <a:endParaRPr lang="en-US" sz="1400" dirty="0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400800" y="535621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81800" y="534242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120873" y="533400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43826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81915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157053" y="534792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476642" y="534634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533720" y="4658020"/>
            <a:ext cx="3457879" cy="4759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715000" y="582455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096000" y="583887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477000" y="582508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816073" y="581666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13346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51435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852253" y="583058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8171842" y="582900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72200" y="3666060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2639 -0.00996 -0.00382 0.00092 0.07326 -0.00301 C 0.0849 -0.00371 0.09653 -0.00648 0.10816 -0.00764 C 0.11927 -0.01273 0.13299 -0.01297 0.14427 -0.01389 C 0.16406 -0.02176 0.19462 -0.01366 0.21632 -0.01065 C 0.21753 -0.01019 0.22083 -0.01019 0.21979 -0.00926 C 0.21788 -0.00764 0.2151 -0.00857 0.21285 -0.00764 C 0.21146 -0.00695 0.21059 -0.00533 0.20938 -0.00463 C 0.20712 -0.00324 0.20243 -0.00139 0.20243 -0.00116 C 0.1842 0.01666 0.17049 0.00532 0.1408 0.00625 C 0.0901 0.00764 0.09063 0.00764 0.04306 0.00949 C 0.01719 0.01736 0.01736 0.01875 -0.01389 0.02037 C -0.02187 0.02361 -0.01146 0.025 -0.0092 0.025 C 0.06753 0.02662 0.22101 0.02801 0.22101 0.02824 C 0.21476 0.03194 0.21302 0.03518 0.2059 0.03727 C 0.2026 0.04028 0.1967 0.04514 0.19306 0.04653 C 0.1908 0.04861 0.18837 0.05069 0.18611 0.05278 C 0.1849 0.05393 0.18264 0.05602 0.18264 0.05625 C 0.10799 0.05254 0.11111 0.05324 -0.00226 0.0544 C -0.01719 0.05139 -0.02292 0.05856 -0.00104 0.05903 C 0.05868 0.05995 0.11823 0.06018 0.17795 0.06065 C 0.19184 0.06111 0.2059 0.06041 0.21979 0.06203 C 0.22083 0.06227 0.2184 0.06412 0.21753 0.06528 C 0.2151 0.06852 0.21128 0.07106 0.20816 0.07291 C 0.20069 0.07731 0.19167 0.08102 0.18385 0.08379 C 0.10122 0.08194 0.08976 0.08102 -0.00104 0.08217 C -0.0066 0.08472 -0.01094 0.08958 -0.00226 0.09305 C 0.00278 0.10023 0.00764 0.10231 0.0151 0.10254 C 0.0625 0.10347 0.10972 0.10347 0.15712 0.10393 C 0.17569 0.10509 0.19566 0.1081 0.21406 0.10254 C 0.2191 0.10301 0.22413 0.10254 0.22917 0.10393 C 0.23038 0.10416 0.22674 0.10463 0.22569 0.10555 C 0.22118 0.10903 0.2191 0.11111 0.21406 0.11319 C 0.20955 0.11736 0.20434 0.12199 0.19896 0.12407 C 0.1908 0.13495 0.17847 0.13426 0.16753 0.13495 C 0.11441 0.13819 0.10642 0.13819 0.05816 0.13958 C 0.03698 0.14166 0.01649 0.14653 -0.00451 0.14884 C 1.11022E-16 0.15555 0.00226 0.15532 0.00938 0.15671 C 0.01858 0.16111 0.02743 0.16203 0.03733 0.16296 C 0.12344 0.17176 0.09271 0.1662 0.25122 0.16759 C 0.23941 0.17824 0.22483 0.18842 0.21059 0.19074 C 0.15781 0.2118 0.06024 0.20115 0.02448 0.20162 C 0.01892 0.20972 0.01128 0.21458 0.00365 0.21875 C -0.00747 0.23287 0.00972 0.21273 -0.00694 0.225 C -0.00868 0.22615 -0.0092 0.22916 -0.01042 0.23102 C -0.01111 0.23217 -0.01372 0.23426 -0.01267 0.23426 C 0.01128 0.23472 0.03542 0.2331 0.05938 0.23264 C 0.06944 0.22801 0.10729 0.22754 0.12222 0.22639 C 0.13368 0.22361 0.1434 0.22615 0.1559 0.22338 C 0.18142 0.22453 0.19115 0.22338 0.21406 0.22338 " pathEditMode="relative" rAng="0" ptsTypes="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30" name="Straight Connector 15"/>
            <p:cNvCxnSpPr>
              <a:cxnSpLocks noChangeShapeType="1"/>
              <a:stCxn id="29" idx="0"/>
              <a:endCxn id="2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3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18951"/>
              </p:ext>
            </p:extLst>
          </p:nvPr>
        </p:nvGraphicFramePr>
        <p:xfrm>
          <a:off x="228600" y="3352800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90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5638800" y="2057400"/>
            <a:ext cx="17526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67600" y="2514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255</a:t>
            </a:r>
            <a:endParaRPr lang="en-US" sz="3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447800" y="1752600"/>
            <a:ext cx="23622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14400" y="2286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0" y="3352800"/>
            <a:ext cx="3886200" cy="3160931"/>
            <a:chOff x="1524000" y="3352800"/>
            <a:chExt cx="3886200" cy="31609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 bwMode="auto">
            <a:xfrm flipV="1">
              <a:off x="2362200" y="5257800"/>
              <a:ext cx="838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8288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3886200" y="5257800"/>
              <a:ext cx="609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3434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6600" y="3352800"/>
            <a:ext cx="4470400" cy="3084731"/>
            <a:chOff x="4546600" y="3352800"/>
            <a:chExt cx="4470400" cy="3084731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7848600" y="4953000"/>
              <a:ext cx="1168400" cy="554037"/>
              <a:chOff x="336492" y="4999059"/>
              <a:chExt cx="1168400" cy="554038"/>
            </a:xfrm>
          </p:grpSpPr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336492" y="4999059"/>
                <a:ext cx="1168400" cy="554038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1    -1</a:t>
                </a:r>
                <a:endPara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Straight Connector 15"/>
              <p:cNvCxnSpPr>
                <a:cxnSpLocks noChangeShapeType="1"/>
                <a:stCxn id="23" idx="0"/>
                <a:endCxn id="23" idx="2"/>
              </p:cNvCxnSpPr>
              <p:nvPr/>
            </p:nvCxnSpPr>
            <p:spPr bwMode="auto">
              <a:xfrm rot="16200000" flipH="1">
                <a:off x="644467" y="5275284"/>
                <a:ext cx="554038" cy="1587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4546600" y="3352800"/>
              <a:ext cx="3251200" cy="3084731"/>
              <a:chOff x="4546600" y="3352800"/>
              <a:chExt cx="3251200" cy="30847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600" y="3352800"/>
                <a:ext cx="3251200" cy="2438400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6248400" y="5257800"/>
                <a:ext cx="533400" cy="6096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6248400" y="57912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-255</a:t>
                </a:r>
                <a:endParaRPr lang="en-US" sz="36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4724400" y="5105400"/>
                <a:ext cx="609600" cy="8382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9" y="3007954"/>
            <a:ext cx="3511489" cy="2609415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01" y="3173412"/>
            <a:ext cx="26668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676400" y="41910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At each position: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</a:rPr>
              <a:t>Dilation</a:t>
            </a:r>
            <a:r>
              <a:rPr lang="en-US" sz="2800" dirty="0">
                <a:solidFill>
                  <a:srgbClr val="000000"/>
                </a:solidFill>
              </a:rPr>
              <a:t>: if </a:t>
            </a:r>
            <a:r>
              <a:rPr lang="en-US" sz="2800" b="1" dirty="0">
                <a:solidFill>
                  <a:srgbClr val="000000"/>
                </a:solidFill>
              </a:rPr>
              <a:t>current pixel </a:t>
            </a:r>
            <a:r>
              <a:rPr lang="en-US" sz="2800" dirty="0">
                <a:solidFill>
                  <a:srgbClr val="000000"/>
                </a:solidFill>
              </a:rPr>
              <a:t>is 1, then set all the output pixels corresponding to structuring element to </a:t>
            </a:r>
            <a:r>
              <a:rPr lang="en-US" sz="2800" dirty="0" smtClean="0">
                <a:solidFill>
                  <a:srgbClr val="000000"/>
                </a:solidFill>
              </a:rPr>
              <a:t>1.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1, then set all the output pixels corresponding to structuring element to 1.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element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is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then set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output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pixel corresponding to 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current pixel to 1.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32540" y="3984175"/>
            <a:ext cx="3859060" cy="23705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90800" y="4120351"/>
            <a:ext cx="2362200" cy="4516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514600" y="1606945"/>
            <a:ext cx="2438400" cy="4516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3053</Words>
  <Application>Microsoft Office PowerPoint</Application>
  <PresentationFormat>On-screen Show (4:3)</PresentationFormat>
  <Paragraphs>1168</Paragraphs>
  <Slides>106</Slides>
  <Notes>98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28" baseType="lpstr">
      <vt:lpstr>Arial</vt:lpstr>
      <vt:lpstr>Baskerville Old Face</vt:lpstr>
      <vt:lpstr>Calibri</vt:lpstr>
      <vt:lpstr>Courier</vt:lpstr>
      <vt:lpstr>Courier New</vt:lpstr>
      <vt:lpstr>Times</vt:lpstr>
      <vt:lpstr>Times New Roman</vt:lpstr>
      <vt:lpstr>Wingdings</vt:lpstr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Equation</vt:lpstr>
      <vt:lpstr>Bitmap Image</vt:lpstr>
      <vt:lpstr>Edges and Binary Image Analysis April 13th, 2017</vt:lpstr>
      <vt:lpstr>Previously</vt:lpstr>
      <vt:lpstr>Review: Partial derivatives of an image</vt:lpstr>
      <vt:lpstr>PowerPoint Presentation</vt:lpstr>
      <vt:lpstr>PowerPoint Presentation</vt:lpstr>
      <vt:lpstr>Today</vt:lpstr>
      <vt:lpstr>Edge detection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Compute Gradients (DoG)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pB boundary detector</vt:lpstr>
      <vt:lpstr>pB Boundary Detector</vt:lpstr>
      <vt:lpstr>PowerPoint Presentation</vt:lpstr>
      <vt:lpstr>State-of-the-Art in Contour Detection</vt:lpstr>
      <vt:lpstr>Holistically-Nested Edge Detection (Xie, Tu ICCV 2015)</vt:lpstr>
      <vt:lpstr>State-of-the-Art in Contour Detection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Issues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PowerPoint Presentation</vt:lpstr>
      <vt:lpstr>Connected components</vt:lpstr>
      <vt:lpstr>Region properties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184</cp:revision>
  <cp:lastPrinted>2017-04-13T22:47:28Z</cp:lastPrinted>
  <dcterms:created xsi:type="dcterms:W3CDTF">2013-10-08T22:01:10Z</dcterms:created>
  <dcterms:modified xsi:type="dcterms:W3CDTF">2017-04-13T22:47:38Z</dcterms:modified>
</cp:coreProperties>
</file>