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embeddings/oleObject1.bin" ContentType="application/vnd.openxmlformats-officedocument.oleObject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20.xml" ContentType="application/vnd.openxmlformats-officedocument.presentationml.tags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tags/tag21.xml" ContentType="application/vnd.openxmlformats-officedocument.presentationml.tags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73" r:id="rId3"/>
    <p:sldMasterId id="2147483801" r:id="rId4"/>
    <p:sldMasterId id="2147483814" r:id="rId5"/>
    <p:sldMasterId id="2147483826" r:id="rId6"/>
    <p:sldMasterId id="2147483838" r:id="rId7"/>
    <p:sldMasterId id="2147483851" r:id="rId8"/>
  </p:sldMasterIdLst>
  <p:notesMasterIdLst>
    <p:notesMasterId r:id="rId125"/>
  </p:notesMasterIdLst>
  <p:handoutMasterIdLst>
    <p:handoutMasterId r:id="rId126"/>
  </p:handoutMasterIdLst>
  <p:sldIdLst>
    <p:sldId id="581" r:id="rId9"/>
    <p:sldId id="482" r:id="rId10"/>
    <p:sldId id="590" r:id="rId11"/>
    <p:sldId id="591" r:id="rId12"/>
    <p:sldId id="592" r:id="rId13"/>
    <p:sldId id="582" r:id="rId14"/>
    <p:sldId id="292" r:id="rId15"/>
    <p:sldId id="411" r:id="rId16"/>
    <p:sldId id="412" r:id="rId17"/>
    <p:sldId id="266" r:id="rId18"/>
    <p:sldId id="296" r:id="rId19"/>
    <p:sldId id="418" r:id="rId20"/>
    <p:sldId id="294" r:id="rId21"/>
    <p:sldId id="589" r:id="rId22"/>
    <p:sldId id="583" r:id="rId23"/>
    <p:sldId id="407" r:id="rId24"/>
    <p:sldId id="584" r:id="rId25"/>
    <p:sldId id="410" r:id="rId26"/>
    <p:sldId id="588" r:id="rId27"/>
    <p:sldId id="587" r:id="rId28"/>
    <p:sldId id="413" r:id="rId29"/>
    <p:sldId id="585" r:id="rId30"/>
    <p:sldId id="300" r:id="rId31"/>
    <p:sldId id="414" r:id="rId32"/>
    <p:sldId id="415" r:id="rId33"/>
    <p:sldId id="419" r:id="rId34"/>
    <p:sldId id="301" r:id="rId35"/>
    <p:sldId id="308" r:id="rId36"/>
    <p:sldId id="430" r:id="rId37"/>
    <p:sldId id="431" r:id="rId38"/>
    <p:sldId id="433" r:id="rId39"/>
    <p:sldId id="434" r:id="rId40"/>
    <p:sldId id="436" r:id="rId41"/>
    <p:sldId id="435" r:id="rId42"/>
    <p:sldId id="437" r:id="rId43"/>
    <p:sldId id="545" r:id="rId44"/>
    <p:sldId id="546" r:id="rId45"/>
    <p:sldId id="299" r:id="rId46"/>
    <p:sldId id="439" r:id="rId47"/>
    <p:sldId id="440" r:id="rId48"/>
    <p:sldId id="485" r:id="rId49"/>
    <p:sldId id="512" r:id="rId50"/>
    <p:sldId id="490" r:id="rId51"/>
    <p:sldId id="526" r:id="rId52"/>
    <p:sldId id="527" r:id="rId53"/>
    <p:sldId id="528" r:id="rId54"/>
    <p:sldId id="529" r:id="rId55"/>
    <p:sldId id="530" r:id="rId56"/>
    <p:sldId id="531" r:id="rId57"/>
    <p:sldId id="532" r:id="rId58"/>
    <p:sldId id="533" r:id="rId59"/>
    <p:sldId id="534" r:id="rId60"/>
    <p:sldId id="535" r:id="rId61"/>
    <p:sldId id="536" r:id="rId62"/>
    <p:sldId id="537" r:id="rId63"/>
    <p:sldId id="538" r:id="rId64"/>
    <p:sldId id="539" r:id="rId65"/>
    <p:sldId id="540" r:id="rId66"/>
    <p:sldId id="541" r:id="rId67"/>
    <p:sldId id="542" r:id="rId68"/>
    <p:sldId id="543" r:id="rId69"/>
    <p:sldId id="507" r:id="rId70"/>
    <p:sldId id="555" r:id="rId71"/>
    <p:sldId id="556" r:id="rId72"/>
    <p:sldId id="544" r:id="rId73"/>
    <p:sldId id="547" r:id="rId74"/>
    <p:sldId id="463" r:id="rId75"/>
    <p:sldId id="361" r:id="rId76"/>
    <p:sldId id="465" r:id="rId77"/>
    <p:sldId id="466" r:id="rId78"/>
    <p:sldId id="467" r:id="rId79"/>
    <p:sldId id="421" r:id="rId80"/>
    <p:sldId id="269" r:id="rId81"/>
    <p:sldId id="270" r:id="rId82"/>
    <p:sldId id="330" r:id="rId83"/>
    <p:sldId id="580" r:id="rId84"/>
    <p:sldId id="331" r:id="rId85"/>
    <p:sldId id="332" r:id="rId86"/>
    <p:sldId id="318" r:id="rId87"/>
    <p:sldId id="400" r:id="rId88"/>
    <p:sldId id="399" r:id="rId89"/>
    <p:sldId id="335" r:id="rId90"/>
    <p:sldId id="336" r:id="rId91"/>
    <p:sldId id="319" r:id="rId92"/>
    <p:sldId id="337" r:id="rId93"/>
    <p:sldId id="273" r:id="rId94"/>
    <p:sldId id="274" r:id="rId95"/>
    <p:sldId id="339" r:id="rId96"/>
    <p:sldId id="275" r:id="rId97"/>
    <p:sldId id="276" r:id="rId98"/>
    <p:sldId id="277" r:id="rId99"/>
    <p:sldId id="320" r:id="rId100"/>
    <p:sldId id="278" r:id="rId101"/>
    <p:sldId id="279" r:id="rId102"/>
    <p:sldId id="280" r:id="rId103"/>
    <p:sldId id="281" r:id="rId104"/>
    <p:sldId id="282" r:id="rId105"/>
    <p:sldId id="283" r:id="rId106"/>
    <p:sldId id="285" r:id="rId107"/>
    <p:sldId id="286" r:id="rId108"/>
    <p:sldId id="287" r:id="rId109"/>
    <p:sldId id="288" r:id="rId110"/>
    <p:sldId id="289" r:id="rId111"/>
    <p:sldId id="290" r:id="rId112"/>
    <p:sldId id="291" r:id="rId113"/>
    <p:sldId id="455" r:id="rId114"/>
    <p:sldId id="456" r:id="rId115"/>
    <p:sldId id="457" r:id="rId116"/>
    <p:sldId id="458" r:id="rId117"/>
    <p:sldId id="594" r:id="rId118"/>
    <p:sldId id="595" r:id="rId119"/>
    <p:sldId id="459" r:id="rId120"/>
    <p:sldId id="460" r:id="rId121"/>
    <p:sldId id="461" r:id="rId122"/>
    <p:sldId id="468" r:id="rId123"/>
    <p:sldId id="579" r:id="rId1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19" autoAdjust="0"/>
    <p:restoredTop sz="74453" autoAdjust="0"/>
  </p:normalViewPr>
  <p:slideViewPr>
    <p:cSldViewPr>
      <p:cViewPr varScale="1">
        <p:scale>
          <a:sx n="85" d="100"/>
          <a:sy n="85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120" Type="http://schemas.openxmlformats.org/officeDocument/2006/relationships/slide" Target="slides/slide112.xml"/><Relationship Id="rId121" Type="http://schemas.openxmlformats.org/officeDocument/2006/relationships/slide" Target="slides/slide113.xml"/><Relationship Id="rId122" Type="http://schemas.openxmlformats.org/officeDocument/2006/relationships/slide" Target="slides/slide114.xml"/><Relationship Id="rId123" Type="http://schemas.openxmlformats.org/officeDocument/2006/relationships/slide" Target="slides/slide115.xml"/><Relationship Id="rId124" Type="http://schemas.openxmlformats.org/officeDocument/2006/relationships/slide" Target="slides/slide116.xml"/><Relationship Id="rId125" Type="http://schemas.openxmlformats.org/officeDocument/2006/relationships/notesMaster" Target="notesMasters/notesMaster1.xml"/><Relationship Id="rId126" Type="http://schemas.openxmlformats.org/officeDocument/2006/relationships/handoutMaster" Target="handoutMasters/handoutMaster1.xml"/><Relationship Id="rId127" Type="http://schemas.openxmlformats.org/officeDocument/2006/relationships/printerSettings" Target="printerSettings/printerSettings1.bin"/><Relationship Id="rId128" Type="http://schemas.openxmlformats.org/officeDocument/2006/relationships/presProps" Target="presProps.xml"/><Relationship Id="rId129" Type="http://schemas.openxmlformats.org/officeDocument/2006/relationships/viewProps" Target="viewProps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90" Type="http://schemas.openxmlformats.org/officeDocument/2006/relationships/slide" Target="slides/slide82.xml"/><Relationship Id="rId91" Type="http://schemas.openxmlformats.org/officeDocument/2006/relationships/slide" Target="slides/slide83.xml"/><Relationship Id="rId92" Type="http://schemas.openxmlformats.org/officeDocument/2006/relationships/slide" Target="slides/slide84.xml"/><Relationship Id="rId93" Type="http://schemas.openxmlformats.org/officeDocument/2006/relationships/slide" Target="slides/slide85.xml"/><Relationship Id="rId94" Type="http://schemas.openxmlformats.org/officeDocument/2006/relationships/slide" Target="slides/slide86.xml"/><Relationship Id="rId95" Type="http://schemas.openxmlformats.org/officeDocument/2006/relationships/slide" Target="slides/slide87.xml"/><Relationship Id="rId96" Type="http://schemas.openxmlformats.org/officeDocument/2006/relationships/slide" Target="slides/slide88.xml"/><Relationship Id="rId101" Type="http://schemas.openxmlformats.org/officeDocument/2006/relationships/slide" Target="slides/slide93.xml"/><Relationship Id="rId102" Type="http://schemas.openxmlformats.org/officeDocument/2006/relationships/slide" Target="slides/slide94.xml"/><Relationship Id="rId103" Type="http://schemas.openxmlformats.org/officeDocument/2006/relationships/slide" Target="slides/slide95.xml"/><Relationship Id="rId104" Type="http://schemas.openxmlformats.org/officeDocument/2006/relationships/slide" Target="slides/slide96.xml"/><Relationship Id="rId105" Type="http://schemas.openxmlformats.org/officeDocument/2006/relationships/slide" Target="slides/slide97.xml"/><Relationship Id="rId106" Type="http://schemas.openxmlformats.org/officeDocument/2006/relationships/slide" Target="slides/slide98.xml"/><Relationship Id="rId107" Type="http://schemas.openxmlformats.org/officeDocument/2006/relationships/slide" Target="slides/slide99.xml"/><Relationship Id="rId108" Type="http://schemas.openxmlformats.org/officeDocument/2006/relationships/slide" Target="slides/slide100.xml"/><Relationship Id="rId109" Type="http://schemas.openxmlformats.org/officeDocument/2006/relationships/slide" Target="slides/slide101.xml"/><Relationship Id="rId97" Type="http://schemas.openxmlformats.org/officeDocument/2006/relationships/slide" Target="slides/slide89.xml"/><Relationship Id="rId98" Type="http://schemas.openxmlformats.org/officeDocument/2006/relationships/slide" Target="slides/slide90.xml"/><Relationship Id="rId99" Type="http://schemas.openxmlformats.org/officeDocument/2006/relationships/slide" Target="slides/slide91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00" Type="http://schemas.openxmlformats.org/officeDocument/2006/relationships/slide" Target="slides/slide92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30" Type="http://schemas.openxmlformats.org/officeDocument/2006/relationships/theme" Target="theme/theme1.xml"/><Relationship Id="rId13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110" Type="http://schemas.openxmlformats.org/officeDocument/2006/relationships/slide" Target="slides/slide102.xml"/><Relationship Id="rId111" Type="http://schemas.openxmlformats.org/officeDocument/2006/relationships/slide" Target="slides/slide103.xml"/><Relationship Id="rId112" Type="http://schemas.openxmlformats.org/officeDocument/2006/relationships/slide" Target="slides/slide104.xml"/><Relationship Id="rId113" Type="http://schemas.openxmlformats.org/officeDocument/2006/relationships/slide" Target="slides/slide105.xml"/><Relationship Id="rId114" Type="http://schemas.openxmlformats.org/officeDocument/2006/relationships/slide" Target="slides/slide106.xml"/><Relationship Id="rId115" Type="http://schemas.openxmlformats.org/officeDocument/2006/relationships/slide" Target="slides/slide107.xml"/><Relationship Id="rId116" Type="http://schemas.openxmlformats.org/officeDocument/2006/relationships/slide" Target="slides/slide108.xml"/><Relationship Id="rId117" Type="http://schemas.openxmlformats.org/officeDocument/2006/relationships/slide" Target="slides/slide109.xml"/><Relationship Id="rId118" Type="http://schemas.openxmlformats.org/officeDocument/2006/relationships/slide" Target="slides/slide110.xml"/><Relationship Id="rId119" Type="http://schemas.openxmlformats.org/officeDocument/2006/relationships/slide" Target="slides/slide11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slide" Target="slides/slide75.xml"/><Relationship Id="rId84" Type="http://schemas.openxmlformats.org/officeDocument/2006/relationships/slide" Target="slides/slide76.xml"/><Relationship Id="rId85" Type="http://schemas.openxmlformats.org/officeDocument/2006/relationships/slide" Target="slides/slide77.xml"/><Relationship Id="rId86" Type="http://schemas.openxmlformats.org/officeDocument/2006/relationships/slide" Target="slides/slide78.xml"/><Relationship Id="rId87" Type="http://schemas.openxmlformats.org/officeDocument/2006/relationships/slide" Target="slides/slide79.xml"/><Relationship Id="rId88" Type="http://schemas.openxmlformats.org/officeDocument/2006/relationships/slide" Target="slides/slide80.xml"/><Relationship Id="rId89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5B18C-B97D-D147-BF1C-E5BA5B8A4A84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962F9-A48C-264F-93F1-A290A43741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258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44E371F-9BFA-4F6B-BF36-275653E4A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025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42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6056505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F531ED-4B69-4C7A-9082-AAD5DC2BA221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114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594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200" baseline="0" dirty="0" smtClean="0"/>
              <a:t>Material recognition.</a:t>
            </a:r>
          </a:p>
          <a:p>
            <a:pPr>
              <a:spcBef>
                <a:spcPct val="0"/>
              </a:spcBef>
            </a:pPr>
            <a:r>
              <a:rPr lang="en-US" sz="1200" dirty="0" smtClean="0"/>
              <a:t>Segmentation.</a:t>
            </a:r>
            <a:r>
              <a:rPr lang="en-US" sz="1200" baseline="0" dirty="0" smtClean="0"/>
              <a:t> </a:t>
            </a:r>
            <a:endParaRPr lang="en-US" dirty="0" smtClean="0"/>
          </a:p>
          <a:p>
            <a:pPr>
              <a:spcBef>
                <a:spcPct val="0"/>
              </a:spcBef>
            </a:pPr>
            <a:endParaRPr lang="en-US" altLang="en-US" sz="1200" dirty="0" smtClean="0"/>
          </a:p>
          <a:p>
            <a:pPr>
              <a:spcBef>
                <a:spcPct val="0"/>
              </a:spcBef>
            </a:pP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995886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307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09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200" dirty="0" smtClean="0"/>
              <a:t>Texture is indicative of material</a:t>
            </a:r>
          </a:p>
          <a:p>
            <a:pPr>
              <a:spcBef>
                <a:spcPct val="0"/>
              </a:spcBef>
            </a:pPr>
            <a:endParaRPr lang="en-US" altLang="en-US" sz="1200" dirty="0" smtClean="0"/>
          </a:p>
          <a:p>
            <a:endParaRPr lang="en-US" dirty="0" smtClean="0"/>
          </a:p>
        </p:txBody>
      </p:sp>
      <p:sp>
        <p:nvSpPr>
          <p:cNvPr id="340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45F2C-A55F-4C01-B6BD-69B39E8BA656}" type="slidenum">
              <a:rPr lang="en-US" smtClean="0"/>
              <a:pPr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917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0082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30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Texture is indicative of object type, especially when shape</a:t>
            </a:r>
            <a:r>
              <a:rPr lang="en-US" baseline="0" dirty="0" smtClean="0"/>
              <a:t> information is not useful</a:t>
            </a:r>
            <a:endParaRPr lang="en-US" dirty="0" smtClean="0"/>
          </a:p>
        </p:txBody>
      </p:sp>
      <p:sp>
        <p:nvSpPr>
          <p:cNvPr id="343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68EF8-367A-4715-9E5D-B1DF4B40B42F}" type="slidenum">
              <a:rPr lang="en-US" smtClean="0"/>
              <a:pPr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47777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90267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Texture is indicative of object type, especially when shape</a:t>
            </a:r>
            <a:r>
              <a:rPr lang="en-US" baseline="0" dirty="0" smtClean="0"/>
              <a:t> information is not useful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7437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7704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6168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2713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12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psychophysics: the branch of psychology that deals with the relationships between physical stimuli and mental phenomena.</a:t>
            </a:r>
          </a:p>
        </p:txBody>
      </p:sp>
      <p:sp>
        <p:nvSpPr>
          <p:cNvPr id="351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6210E-9E0B-4744-890D-C6EF81DCC557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02401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73956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1162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128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63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texture discriminability</a:t>
            </a:r>
            <a:r>
              <a:rPr lang="en-US" baseline="0" dirty="0" smtClean="0"/>
              <a:t> can </a:t>
            </a:r>
            <a:r>
              <a:rPr lang="en-US" dirty="0" smtClean="0"/>
              <a:t>depend</a:t>
            </a:r>
            <a:r>
              <a:rPr lang="en-US" baseline="0" dirty="0" smtClean="0"/>
              <a:t> </a:t>
            </a:r>
            <a:r>
              <a:rPr lang="en-US" dirty="0" smtClean="0"/>
              <a:t>on scale</a:t>
            </a:r>
          </a:p>
        </p:txBody>
      </p:sp>
      <p:sp>
        <p:nvSpPr>
          <p:cNvPr id="356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881FA-0F9A-4312-99A4-F5B09C54B2DD}" type="slidenum">
              <a:rPr lang="en-US" smtClean="0"/>
              <a:pPr/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31638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 Instead of looking for patterns at the level of arrowheads and triangles, we could look for even simpler</a:t>
            </a:r>
            <a:r>
              <a:rPr lang="en-US" baseline="0" dirty="0" smtClean="0"/>
              <a:t> </a:t>
            </a:r>
            <a:r>
              <a:rPr lang="en-US" dirty="0" smtClean="0"/>
              <a:t>pattern elements — dots and bars, say — and then reason about their spatial layout.</a:t>
            </a:r>
          </a:p>
          <a:p>
            <a:r>
              <a:rPr lang="en-US" dirty="0" smtClean="0"/>
              <a:t>The advantage of this approach is that it is easy to look for simple pattern elements by filtering an image</a:t>
            </a:r>
          </a:p>
        </p:txBody>
      </p:sp>
    </p:spTree>
    <p:extLst>
      <p:ext uri="{BB962C8B-B14F-4D97-AF65-F5344CB8AC3E}">
        <p14:creationId xmlns:p14="http://schemas.microsoft.com/office/powerpoint/2010/main" val="2001062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BD3E5-D1C7-41EE-896F-C03409F9AE8D}" type="slidenum">
              <a:rPr lang="en-US" smtClean="0"/>
              <a:pPr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37660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004FB-0B0F-41F5-8FAD-E485DD60D9B5}" type="slidenum">
              <a:rPr lang="en-US" smtClean="0"/>
              <a:pPr/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45781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EC8F9-771F-42D1-84FE-6421A8C90DB4}" type="slidenum">
              <a:rPr lang="en-US" smtClean="0"/>
              <a:pPr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434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88C6A-CB79-4B75-A64E-2A5F58482245}" type="slidenum">
              <a:rPr lang="en-US" smtClean="0"/>
              <a:pPr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796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32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06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0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363397-E4AF-47C2-B316-5A6D1AAAEBD1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89270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538492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3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8D579B-2187-4A01-AB8E-F383C9CE8607}" type="slidenum">
              <a:rPr lang="en-US" smtClean="0"/>
              <a:pPr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169359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7332804-55E6-48A7-A691-13A2EA49647F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21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921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AEBE52A-F3B8-4995-B408-4B2AE74E775D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4854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9D2EEE-7ECB-4D37-9EEC-B87249E9B131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31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931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E358EE8-E338-4F63-B372-EBE1ED86AC0B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194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58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choice of scale is important for description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3758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F6D713-877F-4B12-B99E-119B111D43CF}" type="slidenum">
              <a:rPr lang="en-US" smtClean="0"/>
              <a:pPr/>
              <a:t>38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04742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75829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99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By analogy with the human visual cortex, it is usual to use at</a:t>
            </a:r>
            <a:r>
              <a:rPr lang="en-US" baseline="0" dirty="0" smtClean="0"/>
              <a:t> </a:t>
            </a:r>
            <a:r>
              <a:rPr lang="en-US" dirty="0" smtClean="0"/>
              <a:t>least one spot filter and a collection of oriented bar filters at different orientations,</a:t>
            </a:r>
            <a:r>
              <a:rPr lang="en-US" baseline="0" dirty="0" smtClean="0"/>
              <a:t> </a:t>
            </a:r>
            <a:r>
              <a:rPr lang="en-US" dirty="0" smtClean="0"/>
              <a:t>scales and phases</a:t>
            </a:r>
          </a:p>
        </p:txBody>
      </p:sp>
      <p:sp>
        <p:nvSpPr>
          <p:cNvPr id="379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2A77E-6543-4FB0-94D6-99F65A5E6759}" type="slidenum">
              <a:rPr lang="en-US" smtClean="0"/>
              <a:pPr/>
              <a:t>40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976758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139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0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Texture is a phenomenon that is widespread, easy to recognize and hard to define.  </a:t>
            </a:r>
          </a:p>
          <a:p>
            <a:endParaRPr lang="en-US" dirty="0" smtClean="0"/>
          </a:p>
          <a:p>
            <a:r>
              <a:rPr lang="en-US" dirty="0" smtClean="0"/>
              <a:t>views of large numbers of small objects are often best thought of as textures:</a:t>
            </a:r>
            <a:r>
              <a:rPr lang="en-US" baseline="0" dirty="0" smtClean="0"/>
              <a:t> </a:t>
            </a:r>
            <a:r>
              <a:rPr lang="en-US" i="1" dirty="0" smtClean="0"/>
              <a:t>grass, foliage, brush, pebbles and hair</a:t>
            </a:r>
          </a:p>
          <a:p>
            <a:endParaRPr lang="en-US" dirty="0" smtClean="0"/>
          </a:p>
          <a:p>
            <a:r>
              <a:rPr lang="en-US" dirty="0" smtClean="0"/>
              <a:t>many surfaces are marked with orderly patterns that look like large numbers of small objects: </a:t>
            </a:r>
            <a:r>
              <a:rPr lang="en-US" i="1" dirty="0" smtClean="0"/>
              <a:t>the spots of animals like leopards or cheetahs; the stripes of</a:t>
            </a:r>
          </a:p>
          <a:p>
            <a:r>
              <a:rPr lang="en-US" i="1" dirty="0" smtClean="0"/>
              <a:t>animals like tigers or zebras; the patterns on bark, wood and skin.</a:t>
            </a:r>
          </a:p>
        </p:txBody>
      </p:sp>
    </p:spTree>
    <p:extLst>
      <p:ext uri="{BB962C8B-B14F-4D97-AF65-F5344CB8AC3E}">
        <p14:creationId xmlns:p14="http://schemas.microsoft.com/office/powerpoint/2010/main" val="12955406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165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895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351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362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634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290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235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216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714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24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E22CBE-ED8B-45BA-9A6E-348B1A39EBB6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69945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562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124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0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610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50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958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043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736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010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2191D5-56CB-4135-809D-BC62D6A4D5A9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215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87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28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D4ECF-0E2E-4D7C-A7DB-408F42066A54}" type="slidenum">
              <a:rPr lang="en-US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65134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89CE7-0552-421C-9EAD-8267410F30F9}" type="slidenum">
              <a:rPr lang="en-US" smtClean="0"/>
              <a:pPr/>
              <a:t>68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28214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0269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882180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ECCB7-A4D8-4EC6-8A7B-F28B1584F357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13682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006521-52FF-4F0D-9BC4-2F98EA076D6C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42349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21032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142271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30093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81426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0118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64868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197276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dirty="0" smtClean="0">
              <a:cs typeface="Arial" charset="0"/>
            </a:endParaRPr>
          </a:p>
        </p:txBody>
      </p:sp>
      <p:sp>
        <p:nvSpPr>
          <p:cNvPr id="399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1FA5BE-466A-490A-BBB2-262CA26358EE}" type="slidenum">
              <a:rPr lang="en-US" smtClean="0"/>
              <a:pPr/>
              <a:t>81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728796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1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01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FC26AE-879C-4FE4-A2BF-CF43BA5EA2C0}" type="slidenum">
              <a:rPr lang="en-US" smtClean="0"/>
              <a:pPr/>
              <a:t>82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77163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2244508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67648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D34D32B-6F55-44CB-A722-B3156AB04F55}" type="slidenum">
              <a:rPr lang="en-US" sz="110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85</a:t>
            </a:fld>
            <a:endParaRPr lang="en-US" sz="11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303213"/>
            <a:ext cx="4622800" cy="3467100"/>
          </a:xfrm>
          <a:solidFill>
            <a:srgbClr val="FFFFFF"/>
          </a:solidFill>
          <a:ln/>
        </p:spPr>
      </p:sp>
      <p:sp>
        <p:nvSpPr>
          <p:cNvPr id="406532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 eaLnBrk="0" hangingPunct="0"/>
            <a:endParaRPr lang="en-US" sz="2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4469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C1A0B-8A0E-4007-8E28-F01DFB90AB99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840153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843870-114A-4B8F-858B-551AF4A6CA56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412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303213"/>
            <a:ext cx="4868863" cy="3652837"/>
          </a:xfrm>
          <a:solidFill>
            <a:srgbClr val="FFFFFF"/>
          </a:solidFill>
          <a:ln/>
        </p:spPr>
      </p:sp>
      <p:sp>
        <p:nvSpPr>
          <p:cNvPr id="412676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  <p:sp>
        <p:nvSpPr>
          <p:cNvPr id="412677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039059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F0A05A2-8F21-496C-985C-D8A0124EDA18}" type="slidenum">
              <a:rPr lang="en-US" sz="110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88</a:t>
            </a:fld>
            <a:endParaRPr lang="en-US" sz="11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4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303213"/>
            <a:ext cx="4622800" cy="3467100"/>
          </a:xfrm>
          <a:solidFill>
            <a:srgbClr val="FFFFFF"/>
          </a:solidFill>
          <a:ln/>
        </p:spPr>
      </p:sp>
      <p:sp>
        <p:nvSpPr>
          <p:cNvPr id="414724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 eaLnBrk="0" hangingPunct="0"/>
            <a:endParaRPr lang="en-US" sz="2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1023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FA826-57E9-42F7-8452-DF83FCCF670A}" type="slidenum">
              <a:rPr lang="en-US" smtClean="0"/>
              <a:pPr/>
              <a:t>89</a:t>
            </a:fld>
            <a:endParaRPr lang="en-US" smtClean="0"/>
          </a:p>
        </p:txBody>
      </p:sp>
      <p:sp>
        <p:nvSpPr>
          <p:cNvPr id="416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303213"/>
            <a:ext cx="4622800" cy="3467100"/>
          </a:xfrm>
          <a:solidFill>
            <a:srgbClr val="FFFFFF"/>
          </a:solidFill>
          <a:ln/>
        </p:spPr>
      </p:sp>
      <p:sp>
        <p:nvSpPr>
          <p:cNvPr id="416772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13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48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do this by assuming that texture “looks the same” at</a:t>
            </a:r>
            <a:r>
              <a:rPr lang="en-US" baseline="0" dirty="0" smtClean="0"/>
              <a:t> </a:t>
            </a:r>
            <a:r>
              <a:rPr lang="en-US" dirty="0" smtClean="0"/>
              <a:t>different points on a surface; this means that the deformation of the texture</a:t>
            </a:r>
            <a:r>
              <a:rPr lang="en-US" baseline="0" dirty="0" smtClean="0"/>
              <a:t> </a:t>
            </a:r>
            <a:r>
              <a:rPr lang="en-US" dirty="0" smtClean="0"/>
              <a:t>from point to point is a cue to the shape of the surface</a:t>
            </a:r>
          </a:p>
          <a:p>
            <a:pPr eaLnBrk="1" hangingPunct="1"/>
            <a:endParaRPr lang="en-US" dirty="0" smtClean="0"/>
          </a:p>
        </p:txBody>
      </p:sp>
      <p:sp>
        <p:nvSpPr>
          <p:cNvPr id="334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AA4EB-95A6-46C8-B6C6-41B212F38EE9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077679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B134E-4747-41DF-A4BE-58249D3362B0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418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303213"/>
            <a:ext cx="4622800" cy="3467100"/>
          </a:xfrm>
          <a:solidFill>
            <a:srgbClr val="FFFFFF"/>
          </a:solidFill>
          <a:ln/>
        </p:spPr>
      </p:sp>
      <p:sp>
        <p:nvSpPr>
          <p:cNvPr id="418820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308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4BC0C-D67B-4A7B-B323-F8B5F99FB9EF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42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303213"/>
            <a:ext cx="4872038" cy="3654425"/>
          </a:xfrm>
          <a:solidFill>
            <a:srgbClr val="FFFFFF"/>
          </a:solidFill>
          <a:ln/>
        </p:spPr>
      </p:sp>
      <p:sp>
        <p:nvSpPr>
          <p:cNvPr id="420868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3424207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303213"/>
            <a:ext cx="4872037" cy="3654425"/>
          </a:xfrm>
          <a:solidFill>
            <a:srgbClr val="FFFFFF"/>
          </a:solidFill>
          <a:ln/>
        </p:spPr>
      </p:sp>
      <p:sp>
        <p:nvSpPr>
          <p:cNvPr id="422915" name="Text Box 3"/>
          <p:cNvSpPr txBox="1">
            <a:spLocks noChangeArrowheads="1"/>
          </p:cNvSpPr>
          <p:nvPr/>
        </p:nvSpPr>
        <p:spPr bwMode="auto">
          <a:xfrm>
            <a:off x="503238" y="4314825"/>
            <a:ext cx="5854700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422916" name="Notes Placeholder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856647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04BB41-628C-4B60-840E-F879EF0D7FB4}" type="slidenum">
              <a:rPr lang="en-US" smtClean="0"/>
              <a:pPr/>
              <a:t>93</a:t>
            </a:fld>
            <a:endParaRPr lang="en-US" smtClean="0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209808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B81BCD-BD87-4CA7-B0C6-EECAF4682CE9}" type="slidenum">
              <a:rPr lang="en-US" smtClean="0"/>
              <a:pPr/>
              <a:t>94</a:t>
            </a:fld>
            <a:endParaRPr lang="en-US" smtClean="0"/>
          </a:p>
        </p:txBody>
      </p:sp>
      <p:sp>
        <p:nvSpPr>
          <p:cNvPr id="427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303213"/>
            <a:ext cx="4868863" cy="3652837"/>
          </a:xfrm>
          <a:solidFill>
            <a:srgbClr val="FFFFFF"/>
          </a:solidFill>
          <a:ln/>
        </p:spPr>
      </p:sp>
      <p:sp>
        <p:nvSpPr>
          <p:cNvPr id="427012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  <p:sp>
        <p:nvSpPr>
          <p:cNvPr id="427013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54133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95056D-614E-4396-AB1B-0AE61ADC4247}" type="slidenum">
              <a:rPr lang="en-US" smtClean="0"/>
              <a:pPr/>
              <a:t>95</a:t>
            </a:fld>
            <a:endParaRPr lang="en-US" smtClean="0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215117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755A8-632D-49CD-A836-808D224D4270}" type="slidenum">
              <a:rPr lang="en-US" smtClean="0"/>
              <a:pPr/>
              <a:t>96</a:t>
            </a:fld>
            <a:endParaRPr lang="en-US" smtClean="0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4055473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E5D76-23F0-42A3-B28D-14F1C4B660A2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Quilting texture. Square blocks from the input texture are patched together to synthesize a new texture sample: (a) blocks are</a:t>
            </a:r>
          </a:p>
          <a:p>
            <a:pPr eaLnBrk="1" hangingPunct="1"/>
            <a:r>
              <a:rPr lang="en-US" dirty="0" smtClean="0"/>
              <a:t>chosen randomly,</a:t>
            </a:r>
            <a:r>
              <a:rPr lang="en-US" baseline="0" dirty="0" smtClean="0"/>
              <a:t> </a:t>
            </a:r>
            <a:r>
              <a:rPr lang="en-US" dirty="0" smtClean="0"/>
              <a:t>(b) the blocks overlap and each new block is chosen so as to “agree” with its neighbors in the region of</a:t>
            </a:r>
          </a:p>
          <a:p>
            <a:pPr eaLnBrk="1" hangingPunct="1"/>
            <a:r>
              <a:rPr lang="en-US" dirty="0" smtClean="0"/>
              <a:t>overlap, (c) to reduce </a:t>
            </a:r>
            <a:r>
              <a:rPr lang="en-US" dirty="0" err="1" smtClean="0"/>
              <a:t>blockiness</a:t>
            </a:r>
            <a:r>
              <a:rPr lang="en-US" dirty="0" smtClean="0"/>
              <a:t> the boundary between blocks is computed as a minimum cost path through the error surface at the overlap.</a:t>
            </a:r>
          </a:p>
        </p:txBody>
      </p:sp>
    </p:spTree>
    <p:extLst>
      <p:ext uri="{BB962C8B-B14F-4D97-AF65-F5344CB8AC3E}">
        <p14:creationId xmlns:p14="http://schemas.microsoft.com/office/powerpoint/2010/main" val="39880755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3E0A1-8E97-43B6-8703-598CA494921B}" type="slidenum">
              <a:rPr lang="en-US" smtClean="0"/>
              <a:pPr/>
              <a:t>98</a:t>
            </a:fld>
            <a:endParaRPr lang="en-US" smtClean="0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692611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22D6C-7F49-4722-A2E6-D532AE3DF796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91231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480931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D224E-7614-4402-B1DB-F3EFB399FF5A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1670313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63E1E-4250-4F38-BB16-1B5E71B9D3EA}" type="slidenum">
              <a:rPr lang="en-US" smtClean="0"/>
              <a:pPr/>
              <a:t>101</a:t>
            </a:fld>
            <a:endParaRPr lang="en-US" smtClean="0"/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1461892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470604-EA98-462C-B547-AB6B03465369}" type="slidenum">
              <a:rPr lang="en-US" smtClean="0"/>
              <a:pPr/>
              <a:t>102</a:t>
            </a:fld>
            <a:endParaRPr lang="en-US" smtClean="0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099080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A3CDA1-1A8D-439E-951A-6B2EA2FE960F}" type="slidenum">
              <a:rPr lang="en-US" smtClean="0"/>
              <a:pPr/>
              <a:t>103</a:t>
            </a:fld>
            <a:endParaRPr lang="en-US" smtClean="0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287561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ECEF48-3BA8-4019-9971-5CA93C072BBA}" type="slidenum">
              <a:rPr lang="en-US" smtClean="0"/>
              <a:pPr/>
              <a:t>104</a:t>
            </a:fld>
            <a:endParaRPr lang="en-US" smtClean="0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973539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339D05-7D54-4C4C-B9FE-45B8E4075C55}" type="slidenum">
              <a:rPr lang="en-US" smtClean="0"/>
              <a:pPr/>
              <a:t>105</a:t>
            </a:fld>
            <a:endParaRPr lang="en-US" smtClean="0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447755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8760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en-US" dirty="0" smtClean="0"/>
              <a:t>Here, the correspondence map are the (luminance) image intensities of the man’s face. That is, bright patches of face and bright patches of rice are defined to have a low correspondence error. 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248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5863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16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07C8-829D-4BED-80D0-396216B14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3CB9A-9E34-4D09-8302-9742DF7F1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9EF0-7E4F-4554-8D12-4A5B9B407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157C-4016-434D-8329-A6BA8E355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83299-0AF2-44BD-B8B4-783D6807E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60361-E713-45F5-92F3-CA6A9EAD6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E993B-C7C2-4483-B076-3B37C06C4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432C1-D171-4967-8B26-18E1EC844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F77B1-AEC8-4567-B18B-0159AF7D9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1BAA4-9A61-4E8D-A8AC-F488BD0DA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449C-DFFE-4993-90D7-212AAFCF3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3202-6032-4398-816A-8AC20E230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1E9AE-E9FC-4D1E-8008-C30498D2F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79049-1767-4B5A-BE67-F56946D09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F4DCE-F51A-46D2-859C-828A4118F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8CADF-123C-4E7F-930A-C5505E9A4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38130-3B5F-4D53-A03D-A5207D03B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DC756-D83E-4539-84F1-53FAA5281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879A4-5A8F-4931-A2C3-DD24CD5F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64552-57ED-4248-B0CB-CB2BA2879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B7625-89D9-4B67-92B4-F488BFE8B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B654A-CD83-409E-978D-E7A3C5BC3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CB19-1C00-46EB-95E5-FC6DE6FE5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8E4A1-95CC-44C0-9214-1DF227453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F05F1-CF3A-4C37-B16B-F7E005A6A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1D667-5C2F-4AC5-BCBA-9D17D2E92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FC917-2F50-4C52-9BDF-3D2EA1716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2F99-D90B-40ED-BD5F-F8D381F66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FAF552-3D46-48E7-B8DB-029C4A712C1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58579C2-6CFA-499B-BD83-2A2A9AD53A2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C4B8BF-D84C-41CF-80AF-7788BCD7B96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55FF41-BCFF-4F93-A425-B821450A0C8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2DE4-3975-4D81-9234-8C24AEADC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E6DCC6-F3CD-461C-9B0E-2FDFBF6CE99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7EF0F-D549-4541-ADDC-22627A2F4FF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E47C61-EDF8-4144-9EF8-52DB649FDBB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A57D28-C7ED-4747-96F9-13BF0DA0EE7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944738-95A0-4022-AD37-B2B3A47971A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0FD7EC-FFAF-41A1-8040-CD09EB7CA0F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131930-E51A-45F3-857D-B4A3C83FB97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BF5F07-3D12-40FF-AD3E-3FA135D225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B9DDA6-79B1-4290-909B-BD1C1A47222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E36C28-F7BC-4049-9D74-CA08E19524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B6DE-3EC2-4600-BA32-ECA1B2995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2D24B1-A1E2-47DE-B788-B15EBAFB5ED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7BDE73-616F-4D2D-8AFF-60BE2B5413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391B86-6256-4E23-8FC3-7700014D69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C55904-9EBF-4A8F-A5A7-E78F3033C67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6B6881-5DFC-48BE-B4A4-9B605D1964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B1363D-5AE2-49BB-829F-51A0397BB2A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A7B238-2751-44C0-ACDF-BFB22ED7C20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BF5F07-3D12-40FF-AD3E-3FA135D225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B9DDA6-79B1-4290-909B-BD1C1A47222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629A-99BA-43CE-910B-DE79E020F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E36C28-F7BC-4049-9D74-CA08E19524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2D24B1-A1E2-47DE-B788-B15EBAFB5ED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7BDE73-616F-4D2D-8AFF-60BE2B5413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391B86-6256-4E23-8FC3-7700014D69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C55904-9EBF-4A8F-A5A7-E78F3033C67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6B6881-5DFC-48BE-B4A4-9B605D1964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B1363D-5AE2-49BB-829F-51A0397BB2A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A7B238-2751-44C0-ACDF-BFB22ED7C20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BFADDC-1A06-48BF-8697-BBAF230A92F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5158D-3111-4441-A775-49823B22B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C24028-014D-49A2-9376-AF1F3230044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07BDA-97C1-4CC0-A8A3-4E71AFC3301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DB4169-90AB-43F7-AD6E-639CF3CC9EE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1F7ADD-A149-4F65-9C38-CCB66D7851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397AFBB-E0AF-41F1-A63B-42BA6D111BB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65B7AF7-71C9-4FD2-92FD-FB936AAF1A1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206D18-086D-47B4-A822-9FFEAD7A16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651F0F5-CC81-405F-AADB-77758FBBBF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D0D085-DFCA-4775-82CD-5080499F67F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FF209D-8A8D-490B-A60D-745FD5D0CAD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AFC6A-C4FA-4FAE-8CCF-DCD4EF18C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37AE07-BE6F-428E-864C-C122CA045E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3AF47-ED4E-43BE-82D0-C5E2D01B45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2A6DE-589A-4609-ADE9-9E3583F68C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39ECA-7DDB-4686-A4A7-7579C0D6F7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56F15-D303-466D-A152-A3E2965537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D96E5-8E9F-4543-BD29-8D692C7754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20966-4E24-4F8C-A874-4335EC0C20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9AE1C-C1C3-4F50-B9C1-8B25E7746E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CAF29-45A6-4801-8C54-B14BD89829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BA11-417C-4E7C-B741-61E8D115F6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164F-EAAB-4283-99BF-B9E434354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79A9A-9F38-4A4C-A25E-E6850C9B55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D364E-5391-47E6-AAB9-0B739E337C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07459-16EB-4243-A1EA-EEFAC2F50A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1A6C9532-855A-4EA1-B8EB-122CC0DEA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fld id="{F4796A80-5BA6-40A6-B872-2DCE89E45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78BDA30-6198-4E38-B18A-50CDA1B13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CE414D-EEA6-4527-99C5-803973344391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6D6261E-DA88-4DF3-BE5B-631930780D4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6D6261E-DA88-4DF3-BE5B-631930780D4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9589A12-38F2-42C2-891C-EF9CC6657047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FF82B0-B550-4440-B137-E336B7E440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6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wmf"/><Relationship Id="rId4" Type="http://schemas.openxmlformats.org/officeDocument/2006/relationships/image" Target="../media/image192.wmf"/><Relationship Id="rId5" Type="http://schemas.openxmlformats.org/officeDocument/2006/relationships/image" Target="../media/image193.wmf"/><Relationship Id="rId6" Type="http://schemas.openxmlformats.org/officeDocument/2006/relationships/image" Target="../media/image194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6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wmf"/><Relationship Id="rId6" Type="http://schemas.openxmlformats.org/officeDocument/2006/relationships/image" Target="../media/image202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wmf"/><Relationship Id="rId4" Type="http://schemas.openxmlformats.org/officeDocument/2006/relationships/image" Target="../media/image204.png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7" Type="http://schemas.openxmlformats.org/officeDocument/2006/relationships/image" Target="../media/image207.png"/><Relationship Id="rId8" Type="http://schemas.openxmlformats.org/officeDocument/2006/relationships/image" Target="../media/image208.png"/><Relationship Id="rId9" Type="http://schemas.openxmlformats.org/officeDocument/2006/relationships/image" Target="../media/image209.wmf"/><Relationship Id="rId10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wmf"/><Relationship Id="rId4" Type="http://schemas.openxmlformats.org/officeDocument/2006/relationships/image" Target="../media/image211.wmf"/><Relationship Id="rId5" Type="http://schemas.openxmlformats.org/officeDocument/2006/relationships/image" Target="../media/image212.wmf"/><Relationship Id="rId6" Type="http://schemas.openxmlformats.org/officeDocument/2006/relationships/image" Target="../media/image213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21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wmf"/><Relationship Id="rId4" Type="http://schemas.openxmlformats.org/officeDocument/2006/relationships/image" Target="../media/image216.wmf"/><Relationship Id="rId5" Type="http://schemas.openxmlformats.org/officeDocument/2006/relationships/image" Target="../media/image217.wmf"/><Relationship Id="rId6" Type="http://schemas.openxmlformats.org/officeDocument/2006/relationships/image" Target="../media/image218.wmf"/><Relationship Id="rId7" Type="http://schemas.openxmlformats.org/officeDocument/2006/relationships/image" Target="../media/image219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4" Type="http://schemas.openxmlformats.org/officeDocument/2006/relationships/image" Target="../media/image221.jpeg"/><Relationship Id="rId5" Type="http://schemas.openxmlformats.org/officeDocument/2006/relationships/image" Target="../media/image22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4" Type="http://schemas.openxmlformats.org/officeDocument/2006/relationships/image" Target="../media/image224.png"/><Relationship Id="rId5" Type="http://schemas.openxmlformats.org/officeDocument/2006/relationships/image" Target="../media/image225.jpeg"/><Relationship Id="rId6" Type="http://schemas.openxmlformats.org/officeDocument/2006/relationships/image" Target="../media/image226.jpeg"/><Relationship Id="rId7" Type="http://schemas.openxmlformats.org/officeDocument/2006/relationships/image" Target="../media/image22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7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8.emf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29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29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230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wmf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wmf"/><Relationship Id="rId5" Type="http://schemas.openxmlformats.org/officeDocument/2006/relationships/image" Target="../media/image35.pn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wmf"/><Relationship Id="rId8" Type="http://schemas.openxmlformats.org/officeDocument/2006/relationships/image" Target="../media/image49.wmf"/><Relationship Id="rId9" Type="http://schemas.openxmlformats.org/officeDocument/2006/relationships/image" Target="../media/image50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zh_-HUdQwow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jpeg"/><Relationship Id="rId5" Type="http://schemas.openxmlformats.org/officeDocument/2006/relationships/image" Target="../media/image93.png"/><Relationship Id="rId6" Type="http://schemas.openxmlformats.org/officeDocument/2006/relationships/image" Target="../media/image94.jpeg"/><Relationship Id="rId7" Type="http://schemas.openxmlformats.org/officeDocument/2006/relationships/image" Target="../media/image95.png"/><Relationship Id="rId8" Type="http://schemas.openxmlformats.org/officeDocument/2006/relationships/image" Target="../media/image96.jpeg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5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3.png"/><Relationship Id="rId5" Type="http://schemas.openxmlformats.org/officeDocument/2006/relationships/image" Target="../media/image94.jpeg"/><Relationship Id="rId6" Type="http://schemas.openxmlformats.org/officeDocument/2006/relationships/image" Target="../media/image95.png"/><Relationship Id="rId7" Type="http://schemas.openxmlformats.org/officeDocument/2006/relationships/image" Target="../media/image96.jpeg"/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0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4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7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20" Type="http://schemas.openxmlformats.org/officeDocument/2006/relationships/image" Target="../media/image115.png"/><Relationship Id="rId10" Type="http://schemas.openxmlformats.org/officeDocument/2006/relationships/slideLayout" Target="../slideLayouts/slideLayout25.xml"/><Relationship Id="rId11" Type="http://schemas.openxmlformats.org/officeDocument/2006/relationships/notesSlide" Target="../notesSlides/notesSlide65.xml"/><Relationship Id="rId12" Type="http://schemas.openxmlformats.org/officeDocument/2006/relationships/image" Target="../media/image107.png"/><Relationship Id="rId13" Type="http://schemas.openxmlformats.org/officeDocument/2006/relationships/image" Target="../media/image108.png"/><Relationship Id="rId14" Type="http://schemas.openxmlformats.org/officeDocument/2006/relationships/image" Target="../media/image109.png"/><Relationship Id="rId15" Type="http://schemas.openxmlformats.org/officeDocument/2006/relationships/image" Target="../media/image110.png"/><Relationship Id="rId16" Type="http://schemas.openxmlformats.org/officeDocument/2006/relationships/image" Target="../media/image111.png"/><Relationship Id="rId17" Type="http://schemas.openxmlformats.org/officeDocument/2006/relationships/image" Target="../media/image112.png"/><Relationship Id="rId18" Type="http://schemas.openxmlformats.org/officeDocument/2006/relationships/image" Target="../media/image113.png"/><Relationship Id="rId19" Type="http://schemas.openxmlformats.org/officeDocument/2006/relationships/image" Target="../media/image114.pn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66.xml"/><Relationship Id="rId6" Type="http://schemas.openxmlformats.org/officeDocument/2006/relationships/image" Target="../media/image114.png"/><Relationship Id="rId7" Type="http://schemas.openxmlformats.org/officeDocument/2006/relationships/image" Target="../media/image113.png"/><Relationship Id="rId8" Type="http://schemas.openxmlformats.org/officeDocument/2006/relationships/image" Target="../media/image116.png"/><Relationship Id="rId1" Type="http://schemas.openxmlformats.org/officeDocument/2006/relationships/tags" Target="../tags/tag10.xml"/><Relationship Id="rId2" Type="http://schemas.openxmlformats.org/officeDocument/2006/relationships/tags" Target="../tags/tag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67.xml"/><Relationship Id="rId6" Type="http://schemas.openxmlformats.org/officeDocument/2006/relationships/image" Target="../media/image114.png"/><Relationship Id="rId7" Type="http://schemas.openxmlformats.org/officeDocument/2006/relationships/image" Target="../media/image113.png"/><Relationship Id="rId8" Type="http://schemas.openxmlformats.org/officeDocument/2006/relationships/image" Target="../media/image116.png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4" Type="http://schemas.openxmlformats.org/officeDocument/2006/relationships/tags" Target="../tags/tag19.xml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68.xml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9" Type="http://schemas.openxmlformats.org/officeDocument/2006/relationships/image" Target="../media/image119.png"/><Relationship Id="rId1" Type="http://schemas.openxmlformats.org/officeDocument/2006/relationships/tags" Target="../tags/tag16.xml"/><Relationship Id="rId2" Type="http://schemas.openxmlformats.org/officeDocument/2006/relationships/tags" Target="../tags/tag1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hyperlink" Target="http://www.yisongyue.com/shaney/index.php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4" Type="http://schemas.openxmlformats.org/officeDocument/2006/relationships/image" Target="../media/image121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efros/research/synthesis.html" TargetMode="External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2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8" Type="http://schemas.openxmlformats.org/officeDocument/2006/relationships/image" Target="../media/image139.png"/><Relationship Id="rId9" Type="http://schemas.openxmlformats.org/officeDocument/2006/relationships/image" Target="../media/image140.png"/><Relationship Id="rId10" Type="http://schemas.openxmlformats.org/officeDocument/2006/relationships/image" Target="../media/image141.png"/><Relationship Id="rId11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wmf"/><Relationship Id="rId5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05.png"/><Relationship Id="rId5" Type="http://schemas.openxmlformats.org/officeDocument/2006/relationships/image" Target="../media/image151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png"/><Relationship Id="rId7" Type="http://schemas.openxmlformats.org/officeDocument/2006/relationships/image" Target="../media/image162.png"/><Relationship Id="rId8" Type="http://schemas.openxmlformats.org/officeDocument/2006/relationships/image" Target="../media/image16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71.png"/><Relationship Id="rId7" Type="http://schemas.openxmlformats.org/officeDocument/2006/relationships/image" Target="../media/image172.png"/><Relationship Id="rId8" Type="http://schemas.openxmlformats.org/officeDocument/2006/relationships/image" Target="../media/image173.png"/><Relationship Id="rId9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image" Target="../media/image178.png"/><Relationship Id="rId7" Type="http://schemas.openxmlformats.org/officeDocument/2006/relationships/image" Target="../media/image179.png"/><Relationship Id="rId8" Type="http://schemas.openxmlformats.org/officeDocument/2006/relationships/image" Target="../media/image180.png"/><Relationship Id="rId9" Type="http://schemas.openxmlformats.org/officeDocument/2006/relationships/image" Target="../media/image181.png"/><Relationship Id="rId10" Type="http://schemas.openxmlformats.org/officeDocument/2006/relationships/image" Target="../media/image18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67517"/>
            <a:ext cx="9144000" cy="1470025"/>
          </a:xfrm>
        </p:spPr>
        <p:txBody>
          <a:bodyPr/>
          <a:lstStyle/>
          <a:p>
            <a:r>
              <a:rPr lang="en-US" sz="4800" dirty="0" smtClean="0"/>
              <a:t>Texture</a:t>
            </a:r>
            <a:br>
              <a:rPr lang="en-US" sz="4800" dirty="0" smtClean="0"/>
            </a:br>
            <a:r>
              <a:rPr lang="en-US" sz="3600" dirty="0" smtClean="0"/>
              <a:t>April 18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2017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70047"/>
            <a:ext cx="6400800" cy="1752600"/>
          </a:xfrm>
        </p:spPr>
        <p:txBody>
          <a:bodyPr/>
          <a:lstStyle/>
          <a:p>
            <a:r>
              <a:rPr lang="en-US" dirty="0" smtClean="0"/>
              <a:t>Yong Jae Lee</a:t>
            </a:r>
          </a:p>
          <a:p>
            <a:r>
              <a:rPr lang="en-US" dirty="0" smtClean="0"/>
              <a:t>UC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0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33177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lvl="1" eaLnBrk="1" hangingPunct="1"/>
            <a:endParaRPr lang="en-US" smtClean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2" descr="9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4" name="Picture 3" descr="9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5" name="Picture 4" descr="radishe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574675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6" name="Picture 5" descr="radishe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817813"/>
            <a:ext cx="3811588" cy="3811587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2051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2052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2053" name="Object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2817813"/>
            <a:ext cx="3811588" cy="3811587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5225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3" name="Picture 2" descr="cans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4" name="Picture 3" descr="cans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5" name="Picture 4" descr="window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6" name="Picture 5" descr="window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245225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 descr="app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403725"/>
            <a:ext cx="21939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3" descr="apples_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627438"/>
            <a:ext cx="438943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Object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419100"/>
            <a:ext cx="3314700" cy="29337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075" name="Object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1209675"/>
            <a:ext cx="1619250" cy="14573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" y="5486400"/>
            <a:ext cx="1143000" cy="1143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4101" name="Picture 3" descr="S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725" y="20415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4" descr="S29_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9638" y="5794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 descr="peanuts_o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0386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6" descr="yellow-peppers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9638" y="3703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7" descr="yellow-pepper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3725" y="51657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Object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0200" y="1104900"/>
            <a:ext cx="2419350" cy="24193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4100" name="Object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6700" y="2286000"/>
            <a:ext cx="1219200" cy="1219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580812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3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2819400"/>
            <a:ext cx="3810000" cy="3810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4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819400"/>
            <a:ext cx="3810000" cy="3810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5" name="Object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565525" y="676275"/>
            <a:ext cx="1844675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 b="1">
                <a:latin typeface="Trebuchet MS" pitchFamily="34" charset="0"/>
              </a:rPr>
              <a:t>Failures</a:t>
            </a:r>
          </a:p>
          <a:p>
            <a:pPr algn="ctr" eaLnBrk="0" hangingPunct="0"/>
            <a:r>
              <a:rPr lang="en-US" b="1">
                <a:latin typeface="Trebuchet MS" pitchFamily="34" charset="0"/>
              </a:rPr>
              <a:t>(Chernobyl</a:t>
            </a:r>
          </a:p>
          <a:p>
            <a:pPr algn="ctr" eaLnBrk="0" hangingPunct="0"/>
            <a:r>
              <a:rPr lang="en-US" b="1">
                <a:latin typeface="Trebuchet MS" pitchFamily="34" charset="0"/>
              </a:rPr>
              <a:t>Harvest)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75615" y="654132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Transfer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1625" y="1219200"/>
            <a:ext cx="5108575" cy="4419600"/>
          </a:xfrm>
        </p:spPr>
        <p:txBody>
          <a:bodyPr/>
          <a:lstStyle/>
          <a:p>
            <a:r>
              <a:rPr lang="en-US" sz="2800" dirty="0" smtClean="0"/>
              <a:t>Take the texture from one object and “paint” it onto another object</a:t>
            </a:r>
          </a:p>
          <a:p>
            <a:pPr lvl="1"/>
            <a:r>
              <a:rPr lang="en-US" sz="2400" dirty="0" smtClean="0"/>
              <a:t>This requires separating texture and shape</a:t>
            </a:r>
          </a:p>
          <a:p>
            <a:pPr lvl="1"/>
            <a:r>
              <a:rPr lang="en-US" sz="2400" dirty="0" smtClean="0"/>
              <a:t>That’s HARD, but we can cheat </a:t>
            </a:r>
          </a:p>
          <a:p>
            <a:pPr lvl="1"/>
            <a:r>
              <a:rPr lang="en-US" sz="2400" dirty="0" smtClean="0"/>
              <a:t>Assume we can capture shape by boundary and rough shading</a:t>
            </a:r>
          </a:p>
          <a:p>
            <a:r>
              <a:rPr lang="en-US" sz="2800" dirty="0" smtClean="0"/>
              <a:t> </a:t>
            </a: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609600" y="5492750"/>
            <a:ext cx="85344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0000"/>
            </a:pPr>
            <a:r>
              <a:rPr lang="en-US" sz="27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Then, just add another constraint when sampling: similarity to underlying image at that spot</a:t>
            </a:r>
            <a:endParaRPr lang="en-US" sz="2300" kern="1200" dirty="0">
              <a:solidFill>
                <a:srgbClr val="000000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54700" y="1447800"/>
            <a:ext cx="2755900" cy="3352800"/>
            <a:chOff x="5854700" y="1447800"/>
            <a:chExt cx="2755900" cy="3352800"/>
          </a:xfrm>
        </p:grpSpPr>
        <p:pic>
          <p:nvPicPr>
            <p:cNvPr id="57348" name="Picture 4" descr="half-bi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4700" y="1447800"/>
              <a:ext cx="2755900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0" name="Rectangle 6"/>
            <p:cNvSpPr>
              <a:spLocks noChangeArrowheads="1"/>
            </p:cNvSpPr>
            <p:nvPr/>
          </p:nvSpPr>
          <p:spPr bwMode="auto">
            <a:xfrm>
              <a:off x="7219950" y="3048000"/>
              <a:ext cx="304800" cy="3048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66157C-4016-434D-8329-A6BA8E355C74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advTm="1043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uiExpand="1" build="p" bldLvl="3"/>
      <p:bldP spid="5734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0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2144713" cy="26098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55011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2350" y="1219200"/>
            <a:ext cx="2076450" cy="20955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55012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914400"/>
            <a:ext cx="2286000" cy="27813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2819400" y="16303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5715000" y="16303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160775" name="Object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943350"/>
            <a:ext cx="2144713" cy="26098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2819400" y="47577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5715000" y="47577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160778" name="Object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3886200"/>
            <a:ext cx="2286000" cy="27813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60779" name="Object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86175" y="4752975"/>
            <a:ext cx="1876425" cy="12668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886200" y="649288"/>
            <a:ext cx="1503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parmesan</a:t>
            </a:r>
          </a:p>
        </p:txBody>
      </p:sp>
      <p:sp>
        <p:nvSpPr>
          <p:cNvPr id="160781" name="Text Box 13"/>
          <p:cNvSpPr txBox="1">
            <a:spLocks noChangeArrowheads="1"/>
          </p:cNvSpPr>
          <p:nvPr/>
        </p:nvSpPr>
        <p:spPr bwMode="auto">
          <a:xfrm>
            <a:off x="4313238" y="4189413"/>
            <a:ext cx="70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rice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08765" y="6601788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advTm="854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6" grpId="0"/>
      <p:bldP spid="160777" grpId="0"/>
      <p:bldP spid="160781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temp1-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57574" y="3475067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3873546" y="154785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7226346" y="154785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58378" name="Picture 10" descr="newpotat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0346" y="1220825"/>
            <a:ext cx="28225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9" name="Picture 11" descr="neworan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35546" y="1087475"/>
            <a:ext cx="25606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advTm="1710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5562600" y="15922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2952750" y="156210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9396" name="Picture 4" descr="orange-p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333500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pea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333500"/>
            <a:ext cx="29829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oPaolina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4600" y="352425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 descr="Paolina_bla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50520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8" descr="neworan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2963" y="1169988"/>
            <a:ext cx="256063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advTm="894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 descr="http://www.csse.uwa.edu.au/~angie/images/sbsur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581400"/>
            <a:ext cx="2381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6" name="Title 4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Shape from texture</a:t>
            </a:r>
          </a:p>
        </p:txBody>
      </p:sp>
      <p:sp>
        <p:nvSpPr>
          <p:cNvPr id="333827" name="Content Placeholder 5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1219200"/>
          </a:xfrm>
        </p:spPr>
        <p:txBody>
          <a:bodyPr/>
          <a:lstStyle/>
          <a:p>
            <a:pPr eaLnBrk="1" hangingPunct="1"/>
            <a:r>
              <a:rPr lang="en-US" sz="2800" smtClean="0"/>
              <a:t>Use deformation of texture from point to point to estimate surface shape</a:t>
            </a:r>
          </a:p>
        </p:txBody>
      </p:sp>
      <p:pic>
        <p:nvPicPr>
          <p:cNvPr id="333828" name="Picture 2"/>
          <p:cNvPicPr>
            <a:picLocks noChangeAspect="1" noChangeArrowheads="1"/>
          </p:cNvPicPr>
          <p:nvPr/>
        </p:nvPicPr>
        <p:blipFill>
          <a:blip r:embed="rId4" cstate="print"/>
          <a:srcRect l="17245" t="26041" r="35329" b="24051"/>
          <a:stretch>
            <a:fillRect/>
          </a:stretch>
        </p:blipFill>
        <p:spPr bwMode="auto">
          <a:xfrm>
            <a:off x="533400" y="2514600"/>
            <a:ext cx="41148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http://www.csse.uwa.edu.au/~angie/images/sb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514600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http://www.csse.uwa.edu.au/~angie/images/sbhardseg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http://www.csse.uwa.edu.au/~angie/images/sbneedle.jpg"/>
          <p:cNvPicPr>
            <a:picLocks noChangeAspect="1" noChangeArrowheads="1"/>
          </p:cNvPicPr>
          <p:nvPr/>
        </p:nvPicPr>
        <p:blipFill>
          <a:blip r:embed="rId7" cstate="print"/>
          <a:srcRect l="12801" r="3999" b="8000"/>
          <a:stretch>
            <a:fillRect/>
          </a:stretch>
        </p:blipFill>
        <p:spPr bwMode="auto">
          <a:xfrm>
            <a:off x="4724400" y="381000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32" name="TextBox 8"/>
          <p:cNvSpPr txBox="1">
            <a:spLocks noChangeArrowheads="1"/>
          </p:cNvSpPr>
          <p:nvPr/>
        </p:nvSpPr>
        <p:spPr bwMode="auto">
          <a:xfrm>
            <a:off x="1828800" y="5638800"/>
            <a:ext cx="5554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err="1"/>
              <a:t>Pics</a:t>
            </a:r>
            <a:r>
              <a:rPr lang="en-US" sz="1400" dirty="0"/>
              <a:t> from A. </a:t>
            </a:r>
            <a:r>
              <a:rPr lang="en-US" sz="1400" dirty="0" err="1"/>
              <a:t>Loh</a:t>
            </a:r>
            <a:r>
              <a:rPr lang="en-US" sz="1400" dirty="0"/>
              <a:t>: http://www.csse.uwa.edu.au/~angie/phdpics1.html</a:t>
            </a:r>
          </a:p>
        </p:txBody>
      </p:sp>
      <p:sp>
        <p:nvSpPr>
          <p:cNvPr id="1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Gatys</a:t>
            </a:r>
            <a:r>
              <a:rPr lang="en-US" dirty="0" smtClean="0"/>
              <a:t> et al., CVPR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8514826" cy="322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4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Gatys</a:t>
            </a:r>
            <a:r>
              <a:rPr lang="en-US" dirty="0" smtClean="0"/>
              <a:t> et al., CVPR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1232756"/>
            <a:ext cx="745543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4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orgebush1+2.jpg"/>
          <p:cNvPicPr>
            <a:picLocks noChangeAspect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4572000" y="1720645"/>
            <a:ext cx="4572000" cy="341671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219200" y="76200"/>
            <a:ext cx="6400800" cy="1143000"/>
          </a:xfrm>
          <a:prstGeom prst="rect">
            <a:avLst/>
          </a:prstGeom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(Manual) texture synthesis in the media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orgebush1+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20645"/>
            <a:ext cx="9144000" cy="341671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219200" y="76200"/>
            <a:ext cx="6400800" cy="1143000"/>
          </a:xfrm>
          <a:prstGeom prst="rect">
            <a:avLst/>
          </a:prstGeom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(Manual) texture synthesis in the media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7EF0F-D549-4541-ADDC-22627A2F4FF5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atever-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098550"/>
            <a:ext cx="7620000" cy="466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64008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http://www.dailykos.com/story/2004/10/27/22442/878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481491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Texture is a useful property that is often indicative of materials, appearance cues</a:t>
            </a:r>
          </a:p>
          <a:p>
            <a:pPr>
              <a:spcAft>
                <a:spcPts val="600"/>
              </a:spcAft>
            </a:pPr>
            <a:r>
              <a:rPr lang="en-US" sz="2800" b="1" dirty="0" smtClean="0"/>
              <a:t>Texture</a:t>
            </a:r>
            <a:r>
              <a:rPr lang="en-US" sz="2800" dirty="0" smtClean="0"/>
              <a:t> </a:t>
            </a:r>
            <a:r>
              <a:rPr lang="en-US" sz="2800" b="1" dirty="0" smtClean="0"/>
              <a:t>representations</a:t>
            </a:r>
            <a:r>
              <a:rPr lang="en-US" sz="2800" dirty="0" smtClean="0"/>
              <a:t> attempt to summarize repeating patterns of local structure</a:t>
            </a:r>
          </a:p>
          <a:p>
            <a:pPr>
              <a:spcAft>
                <a:spcPts val="600"/>
              </a:spcAft>
            </a:pPr>
            <a:r>
              <a:rPr lang="en-US" sz="2800" b="1" dirty="0" smtClean="0"/>
              <a:t>Filter banks </a:t>
            </a:r>
            <a:r>
              <a:rPr lang="en-US" sz="2800" dirty="0" smtClean="0"/>
              <a:t>useful to measure redundant variety of structures in local neighborhood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Feature spaces can be multi-dimensional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Neighborhood statistics can be exploited to “sample” or </a:t>
            </a:r>
            <a:r>
              <a:rPr lang="en-US" sz="2800" b="1" dirty="0" smtClean="0"/>
              <a:t>synthesize </a:t>
            </a:r>
            <a:r>
              <a:rPr lang="en-US" sz="2800" dirty="0" smtClean="0"/>
              <a:t>new texture regions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Example-based technique </a:t>
            </a: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</a:t>
            </a:r>
            <a:r>
              <a:rPr lang="en-US" smtClean="0"/>
              <a:t>you Thursday!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Shape from texture</a:t>
            </a:r>
          </a:p>
          <a:p>
            <a:pPr lvl="1" eaLnBrk="1" hangingPunct="1"/>
            <a:r>
              <a:rPr lang="en-US" dirty="0" smtClean="0"/>
              <a:t>Estimate surface orientation or shape from image texture</a:t>
            </a:r>
          </a:p>
          <a:p>
            <a:pPr eaLnBrk="1" hangingPunct="1"/>
            <a:r>
              <a:rPr lang="en-US" sz="2800" b="1" dirty="0" smtClean="0"/>
              <a:t>Classification/segmentation</a:t>
            </a:r>
            <a:r>
              <a:rPr lang="en-US" sz="2800" dirty="0" smtClean="0"/>
              <a:t> from texture cues</a:t>
            </a:r>
          </a:p>
          <a:p>
            <a:pPr lvl="1" eaLnBrk="1" hangingPunct="1"/>
            <a:r>
              <a:rPr lang="en-US" dirty="0" smtClean="0"/>
              <a:t>Analyze, represent texture</a:t>
            </a:r>
          </a:p>
          <a:p>
            <a:pPr lvl="1" eaLnBrk="1" hangingPunct="1"/>
            <a:r>
              <a:rPr lang="en-US" dirty="0" smtClean="0"/>
              <a:t>Group image regions with consistent texture</a:t>
            </a:r>
          </a:p>
          <a:p>
            <a:pPr eaLnBrk="1" hangingPunct="1"/>
            <a:r>
              <a:rPr lang="en-US" sz="2800" b="1" dirty="0" smtClean="0"/>
              <a:t>Synthesis</a:t>
            </a:r>
          </a:p>
          <a:p>
            <a:pPr lvl="1" eaLnBrk="1" hangingPunct="1"/>
            <a:r>
              <a:rPr lang="en-US" dirty="0" smtClean="0"/>
              <a:t>Generate new texture patches/images given some examples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2819400"/>
            <a:ext cx="8305800" cy="3124200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Analysis vs. Synthesis</a:t>
            </a:r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 cstate="print"/>
          <a:srcRect l="60416" t="38974" r="11667" b="39146"/>
          <a:stretch>
            <a:fillRect/>
          </a:stretch>
        </p:blipFill>
        <p:spPr bwMode="auto">
          <a:xfrm>
            <a:off x="0" y="1219200"/>
            <a:ext cx="5105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9583" t="38974" r="56667" b="39146"/>
          <a:stretch>
            <a:fillRect/>
          </a:stretch>
        </p:blipFill>
        <p:spPr bwMode="auto">
          <a:xfrm>
            <a:off x="4572000" y="3657600"/>
            <a:ext cx="4343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24" name="TextBox 6"/>
          <p:cNvSpPr txBox="1">
            <a:spLocks noChangeArrowheads="1"/>
          </p:cNvSpPr>
          <p:nvPr/>
        </p:nvSpPr>
        <p:spPr bwMode="auto">
          <a:xfrm>
            <a:off x="2895600" y="6581775"/>
            <a:ext cx="464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 err="1"/>
              <a:t>Images:Bill</a:t>
            </a:r>
            <a:r>
              <a:rPr lang="en-US" sz="1200" dirty="0"/>
              <a:t> Freeman, A. </a:t>
            </a:r>
            <a:r>
              <a:rPr lang="en-US" sz="1200" dirty="0" err="1"/>
              <a:t>Efros</a:t>
            </a:r>
            <a:endParaRPr lang="en-US" sz="12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62600" y="1524000"/>
            <a:ext cx="28194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600"/>
              <a:t>Why analyze texture?</a:t>
            </a:r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71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7139" name="Picture 2"/>
          <p:cNvPicPr>
            <a:picLocks noChangeAspect="1" noChangeArrowheads="1"/>
          </p:cNvPicPr>
          <p:nvPr/>
        </p:nvPicPr>
        <p:blipFill>
          <a:blip r:embed="rId3" cstate="print"/>
          <a:srcRect l="15640" t="15913" r="15640" b="13200"/>
          <a:stretch>
            <a:fillRect/>
          </a:stretch>
        </p:blipFill>
        <p:spPr bwMode="auto">
          <a:xfrm>
            <a:off x="261938" y="533400"/>
            <a:ext cx="8501062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41" name="TextBox 5"/>
          <p:cNvSpPr txBox="1">
            <a:spLocks noChangeArrowheads="1"/>
          </p:cNvSpPr>
          <p:nvPr/>
        </p:nvSpPr>
        <p:spPr bwMode="auto">
          <a:xfrm>
            <a:off x="3200400" y="6581775"/>
            <a:ext cx="2667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/>
              <a:t>Image credit:  D. Forsyth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Importance to perception:</a:t>
            </a:r>
          </a:p>
          <a:p>
            <a:r>
              <a:rPr lang="en-US" sz="2800" dirty="0" smtClean="0"/>
              <a:t>Often indicative of a material’s properties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9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http://www.math.toronto.edu/~drorbn/Gallery/Symmetry/Tilings/2S22/Brick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8305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0" name="Picture 4" descr="http://www.mydigitalphoto.info/textures/ConcreteW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94125"/>
            <a:ext cx="41148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1" name="Picture 6" descr="http://static.flickr.com/78/223607064_8050bdb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3975" y="3849688"/>
            <a:ext cx="401002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2" name="Picture 10" descr="http://blender-archi.tuxfamily.org/images/Stone_w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0" y="0"/>
            <a:ext cx="37465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3" name="Picture 8" descr="http://almiskeenah.blogsome.com/images/walllo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1828800"/>
            <a:ext cx="35941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Importance to perception:</a:t>
            </a:r>
          </a:p>
          <a:p>
            <a:r>
              <a:rPr lang="en-US" sz="2800" dirty="0" smtClean="0"/>
              <a:t>Often indicative of a material’s properties</a:t>
            </a:r>
          </a:p>
          <a:p>
            <a:r>
              <a:rPr lang="en-US" sz="2800" dirty="0" smtClean="0"/>
              <a:t>Can be important appearance cue, especially if shape is similar across objects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6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7" name="Picture 2" descr="http://www.lemon-law-articles.com/images/lemon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0" y="-228600"/>
            <a:ext cx="45196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8" name="Picture 4" descr="http://recipes.contentquake.com/files/2007/07/mango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grayscl/>
          </a:blip>
          <a:srcRect/>
          <a:stretch>
            <a:fillRect/>
          </a:stretch>
        </p:blipFill>
        <p:spPr bwMode="auto">
          <a:xfrm>
            <a:off x="4038600" y="-9906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9" name="Picture 6" descr="http://www.swan.ac.uk/compsci/research/graphics/vg/compvis/images/golfBal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4267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2" name="Picture 8" descr="http://pro.corbis.com/images/CB030812.jpg?size=572&amp;uid=%7B6E11180E-350C-42A8-8420-DBAAD0AA61B6%7D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29200" y="3581400"/>
            <a:ext cx="3048000" cy="3048000"/>
          </a:xfrm>
          <a:prstGeom prst="rect">
            <a:avLst/>
          </a:prstGeom>
          <a:noFill/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4449C-DFFE-4993-90D7-212AAFCF389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Importance to perception:</a:t>
            </a:r>
          </a:p>
          <a:p>
            <a:r>
              <a:rPr lang="en-US" sz="2800" dirty="0" smtClean="0"/>
              <a:t>Often indicative of a material’s properties</a:t>
            </a:r>
          </a:p>
          <a:p>
            <a:r>
              <a:rPr lang="en-US" sz="2800" dirty="0" smtClean="0"/>
              <a:t>Can be important appearance cue, especially if shape is similar across objects</a:t>
            </a:r>
          </a:p>
          <a:p>
            <a:r>
              <a:rPr lang="en-US" sz="2800" dirty="0" smtClean="0"/>
              <a:t>Aim to distinguish between boundaries and texture</a:t>
            </a:r>
          </a:p>
          <a:p>
            <a:pPr>
              <a:buFontTx/>
              <a:buNone/>
            </a:pPr>
            <a:endParaRPr lang="en-US" sz="1200" dirty="0" smtClean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5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PS1 out today</a:t>
            </a:r>
          </a:p>
          <a:p>
            <a:pPr lvl="1"/>
            <a:r>
              <a:rPr lang="en-US" dirty="0" smtClean="0"/>
              <a:t>Due 5/3</a:t>
            </a:r>
            <a:r>
              <a:rPr lang="en-US" baseline="30000" dirty="0" smtClean="0"/>
              <a:t>rd</a:t>
            </a:r>
            <a:r>
              <a:rPr lang="en-US" dirty="0" smtClean="0"/>
              <a:t>, 11:59 pm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tart early!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4" descr="http://animals.nationalgeographic.com/staticfiles/NGS/Shared/StaticFiles/animals/images/primary/przewalskis-hor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35433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6" name="Picture 6" descr="http://animals.nationalgeographic.com/staticfiles/NGS/Shared/StaticFiles/animals/images/primary/cheetah-close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8" descr="http://www.indianwildlife.org/jungles%20of%20india/leopard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45148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8" name="Picture 10" descr="http://animals.nationalgeographic.com/staticfiles/NGS/Shared/StaticFiles/animals/images/primary/zebra-he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9" name="TextBox 6"/>
          <p:cNvSpPr txBox="1">
            <a:spLocks noChangeArrowheads="1"/>
          </p:cNvSpPr>
          <p:nvPr/>
        </p:nvSpPr>
        <p:spPr bwMode="auto">
          <a:xfrm>
            <a:off x="3048000" y="6629400"/>
            <a:ext cx="640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/>
              <a:t>http://animals.nationalgeographic.com/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4449C-DFFE-4993-90D7-212AAFCF389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6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Importance to perception:</a:t>
            </a:r>
          </a:p>
          <a:p>
            <a:r>
              <a:rPr lang="en-US" sz="2800" dirty="0" smtClean="0"/>
              <a:t>Often indicative of a material’s properties</a:t>
            </a:r>
          </a:p>
          <a:p>
            <a:r>
              <a:rPr lang="en-US" sz="2800" dirty="0" smtClean="0"/>
              <a:t>Can be important appearance cue, especially if shape is similar across objects</a:t>
            </a:r>
          </a:p>
          <a:p>
            <a:r>
              <a:rPr lang="en-US" sz="2800" dirty="0" smtClean="0"/>
              <a:t>Aim to distinguish between boundaries and texture</a:t>
            </a:r>
          </a:p>
          <a:p>
            <a:pPr>
              <a:buFontTx/>
              <a:buNone/>
            </a:pPr>
            <a:endParaRPr lang="en-US" sz="1200" dirty="0" smtClean="0"/>
          </a:p>
          <a:p>
            <a:pPr>
              <a:buFontTx/>
              <a:buNone/>
            </a:pPr>
            <a:r>
              <a:rPr lang="en-US" sz="2800" dirty="0" smtClean="0"/>
              <a:t>Technically: </a:t>
            </a:r>
          </a:p>
          <a:p>
            <a:r>
              <a:rPr lang="en-US" sz="2800" dirty="0" smtClean="0"/>
              <a:t>Representation-wise, we want a feature one step above “building blocks” of filters, edges.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2"/>
          <p:cNvPicPr>
            <a:picLocks noChangeAspect="1" noChangeArrowheads="1"/>
          </p:cNvPicPr>
          <p:nvPr/>
        </p:nvPicPr>
        <p:blipFill>
          <a:blip r:embed="rId3" cstate="print"/>
          <a:srcRect l="32095" t="51357" r="32455" b="25497"/>
          <a:stretch>
            <a:fillRect/>
          </a:stretch>
        </p:blipFill>
        <p:spPr bwMode="auto">
          <a:xfrm>
            <a:off x="1871700" y="3499520"/>
            <a:ext cx="563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3" cstate="print"/>
          <a:srcRect l="32095" t="24593" r="32455" b="52260"/>
          <a:stretch>
            <a:fillRect/>
          </a:stretch>
        </p:blipFill>
        <p:spPr bwMode="auto">
          <a:xfrm>
            <a:off x="1871700" y="908720"/>
            <a:ext cx="563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092" name="TextBox 7"/>
          <p:cNvSpPr txBox="1">
            <a:spLocks noChangeArrowheads="1"/>
          </p:cNvSpPr>
          <p:nvPr/>
        </p:nvSpPr>
        <p:spPr bwMode="auto">
          <a:xfrm>
            <a:off x="3275856" y="6220058"/>
            <a:ext cx="388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/>
              <a:t>Images from </a:t>
            </a:r>
            <a:r>
              <a:rPr lang="en-US" sz="1200" dirty="0" err="1"/>
              <a:t>Malik</a:t>
            </a:r>
            <a:r>
              <a:rPr lang="en-US" sz="1200" dirty="0"/>
              <a:t> and </a:t>
            </a:r>
            <a:r>
              <a:rPr lang="en-US" sz="1200" dirty="0" err="1"/>
              <a:t>Perona</a:t>
            </a:r>
            <a:r>
              <a:rPr lang="en-US" sz="1200" dirty="0"/>
              <a:t>, 1990	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56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Psychophysics of texture</a:t>
            </a:r>
          </a:p>
        </p:txBody>
      </p:sp>
      <p:sp>
        <p:nvSpPr>
          <p:cNvPr id="350210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1219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Some textures distinguishable with </a:t>
            </a:r>
            <a:r>
              <a:rPr lang="en-US" sz="2800" i="1" dirty="0" err="1" smtClean="0"/>
              <a:t>preattentive</a:t>
            </a:r>
            <a:r>
              <a:rPr lang="en-US" sz="2800" dirty="0" smtClean="0"/>
              <a:t> perception – without scrutiny, eye movements [</a:t>
            </a:r>
            <a:r>
              <a:rPr lang="en-US" sz="2800" dirty="0" err="1" smtClean="0"/>
              <a:t>Julesz</a:t>
            </a:r>
            <a:r>
              <a:rPr lang="en-US" sz="2800" dirty="0" smtClean="0"/>
              <a:t> 1975]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2971800" y="3505200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Same or different?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6250" t="34187" r="16251" b="35641"/>
          <a:stretch>
            <a:fillRect/>
          </a:stretch>
        </p:blipFill>
        <p:spPr bwMode="auto">
          <a:xfrm>
            <a:off x="2514600" y="2057400"/>
            <a:ext cx="400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l="15417" t="44530" r="57916" b="26752"/>
          <a:stretch>
            <a:fillRect/>
          </a:stretch>
        </p:blipFill>
        <p:spPr bwMode="auto">
          <a:xfrm>
            <a:off x="2438400" y="2209800"/>
            <a:ext cx="3832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5" name="Picture 3"/>
          <p:cNvPicPr>
            <a:picLocks noChangeAspect="1" noChangeArrowheads="1"/>
          </p:cNvPicPr>
          <p:nvPr/>
        </p:nvPicPr>
        <p:blipFill>
          <a:blip r:embed="rId3" cstate="print"/>
          <a:srcRect l="15417" t="44530" r="57916" b="26752"/>
          <a:stretch>
            <a:fillRect/>
          </a:stretch>
        </p:blipFill>
        <p:spPr bwMode="auto">
          <a:xfrm>
            <a:off x="5006975" y="2209800"/>
            <a:ext cx="3832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4" cstate="print"/>
          <a:srcRect l="56250" t="34187" r="16251" b="35641"/>
          <a:stretch>
            <a:fillRect/>
          </a:stretch>
        </p:blipFill>
        <p:spPr bwMode="auto">
          <a:xfrm>
            <a:off x="228600" y="2057400"/>
            <a:ext cx="400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smtClean="0"/>
              <a:t>Capturing the local patterns with image measurements</a:t>
            </a:r>
          </a:p>
        </p:txBody>
      </p:sp>
      <p:sp>
        <p:nvSpPr>
          <p:cNvPr id="3553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5331" name="Picture 2"/>
          <p:cNvPicPr>
            <a:picLocks noChangeAspect="1" noChangeArrowheads="1"/>
          </p:cNvPicPr>
          <p:nvPr/>
        </p:nvPicPr>
        <p:blipFill>
          <a:blip r:embed="rId3" cstate="print"/>
          <a:srcRect l="31139" t="26762" r="14252" b="13200"/>
          <a:stretch>
            <a:fillRect/>
          </a:stretch>
        </p:blipFill>
        <p:spPr bwMode="auto">
          <a:xfrm>
            <a:off x="95250" y="1752600"/>
            <a:ext cx="63055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29400" y="1524000"/>
            <a:ext cx="25146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[Bergen &amp; Adelson,  </a:t>
            </a:r>
            <a:r>
              <a:rPr lang="en-US" sz="2800" i="1"/>
              <a:t>Nature</a:t>
            </a:r>
            <a:r>
              <a:rPr lang="en-US" sz="2800"/>
              <a:t> 1988]</a:t>
            </a:r>
          </a:p>
          <a:p>
            <a:pPr eaLnBrk="0" hangingPunct="0"/>
            <a:endParaRPr lang="en-US" sz="2800"/>
          </a:p>
          <a:p>
            <a:pPr eaLnBrk="0" hangingPunct="0"/>
            <a:r>
              <a:rPr lang="en-US" sz="2800"/>
              <a:t>Scale of patterns influences discriminability</a:t>
            </a:r>
          </a:p>
          <a:p>
            <a:pPr eaLnBrk="0" hangingPunct="0"/>
            <a:endParaRPr lang="en-US" sz="2800"/>
          </a:p>
          <a:p>
            <a:pPr eaLnBrk="0" hangingPunct="0"/>
            <a:r>
              <a:rPr lang="en-US" sz="2800"/>
              <a:t>Size-tuned linear filters</a:t>
            </a:r>
          </a:p>
          <a:p>
            <a:pPr eaLnBrk="0" hangingPunct="0"/>
            <a:endParaRPr lang="en-US" sz="2800"/>
          </a:p>
          <a:p>
            <a:pPr eaLnBrk="0" hangingPunct="0"/>
            <a:endParaRPr lang="en-US" sz="2800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3810000"/>
            <a:ext cx="65532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-76200" y="1700808"/>
            <a:ext cx="2205037" cy="2109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142786" y="1700808"/>
            <a:ext cx="2295525" cy="2109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nimBg="1"/>
      <p:bldP spid="2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165225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Textures are made up of repeated local patterns, so:</a:t>
            </a:r>
          </a:p>
          <a:p>
            <a:pPr lvl="1" eaLnBrk="1" hangingPunct="1"/>
            <a:r>
              <a:rPr lang="en-US" dirty="0" smtClean="0"/>
              <a:t>Find the patterns</a:t>
            </a:r>
          </a:p>
          <a:p>
            <a:pPr lvl="2" eaLnBrk="1" hangingPunct="1"/>
            <a:r>
              <a:rPr lang="en-US" dirty="0" smtClean="0"/>
              <a:t>Use filters that look like patterns (spots, bars, raw patches…)</a:t>
            </a:r>
          </a:p>
          <a:p>
            <a:pPr lvl="2" eaLnBrk="1" hangingPunct="1"/>
            <a:r>
              <a:rPr lang="en-US" dirty="0" smtClean="0"/>
              <a:t>Consider magnitude of response</a:t>
            </a:r>
          </a:p>
          <a:p>
            <a:pPr lvl="1" eaLnBrk="1" hangingPunct="1"/>
            <a:r>
              <a:rPr lang="en-US" dirty="0" smtClean="0"/>
              <a:t>Describe their statistics within each local window</a:t>
            </a:r>
          </a:p>
          <a:p>
            <a:pPr lvl="2" eaLnBrk="1" hangingPunct="1"/>
            <a:r>
              <a:rPr lang="en-US" dirty="0" smtClean="0"/>
              <a:t>Mean, standard deviation</a:t>
            </a:r>
          </a:p>
          <a:p>
            <a:pPr lvl="2" eaLnBrk="1" hangingPunct="1"/>
            <a:r>
              <a:rPr lang="en-US" dirty="0" smtClean="0"/>
              <a:t>Histogram of “prototypical” feature occurrences</a:t>
            </a:r>
          </a:p>
          <a:p>
            <a:pPr lvl="2"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5942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403600" y="12017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403600" y="3757613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30" grpId="0"/>
      <p:bldP spid="34" grpId="0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Review: last time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800" dirty="0" smtClean="0"/>
              <a:t>Edge detection: </a:t>
            </a:r>
          </a:p>
          <a:p>
            <a:pPr lvl="1"/>
            <a:r>
              <a:rPr lang="en-US" dirty="0" smtClean="0"/>
              <a:t>Filter for gradient</a:t>
            </a:r>
          </a:p>
          <a:p>
            <a:pPr lvl="1"/>
            <a:r>
              <a:rPr lang="en-US" dirty="0" smtClean="0"/>
              <a:t>Threshold gradient magnitude, thin</a:t>
            </a:r>
          </a:p>
          <a:p>
            <a:pPr lvl="1"/>
            <a:endParaRPr lang="en-US" sz="2000" dirty="0" smtClean="0"/>
          </a:p>
          <a:p>
            <a:r>
              <a:rPr lang="en-US" sz="2800" dirty="0" smtClean="0"/>
              <a:t>Chamfer matching to compare shapes (in terms of edge points)</a:t>
            </a:r>
          </a:p>
          <a:p>
            <a:pPr lvl="1"/>
            <a:endParaRPr lang="en-US" sz="20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dirty="0" err="1" smtClean="0"/>
              <a:t>Thresholding</a:t>
            </a:r>
            <a:endParaRPr lang="en-US" sz="2400" dirty="0" smtClean="0"/>
          </a:p>
          <a:p>
            <a:pPr lvl="1"/>
            <a:r>
              <a:rPr lang="en-US" dirty="0" smtClean="0"/>
              <a:t>Morphological operators to “clean up”</a:t>
            </a:r>
          </a:p>
          <a:p>
            <a:pPr lvl="1"/>
            <a:r>
              <a:rPr lang="en-US" dirty="0" smtClean="0"/>
              <a:t>Connected components to find regions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445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1474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6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14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1479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1480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1481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148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83" name="Rectangle 26"/>
          <p:cNvSpPr>
            <a:spLocks noChangeArrowheads="1"/>
          </p:cNvSpPr>
          <p:nvPr/>
        </p:nvSpPr>
        <p:spPr bwMode="auto">
          <a:xfrm>
            <a:off x="3622675" y="153035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1484" name="Rectangle 27"/>
          <p:cNvSpPr>
            <a:spLocks noChangeArrowheads="1"/>
          </p:cNvSpPr>
          <p:nvPr/>
        </p:nvSpPr>
        <p:spPr bwMode="auto">
          <a:xfrm>
            <a:off x="3622675" y="40862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1485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1512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1513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1514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1515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06875" y="17494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06875" y="430530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sp>
        <p:nvSpPr>
          <p:cNvPr id="2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67619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7646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7647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7648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7649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7650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67651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7652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7653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67654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7684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7685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7686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6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69666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9693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9694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9695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9696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9697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69698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9699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9700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69701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36970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974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69703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4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5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6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7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8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9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0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1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2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3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4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5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6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7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8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9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0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1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2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3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4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5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6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7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8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9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30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Windows with small gradient in both directions</a:t>
            </a: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76" name="Straight Arrow Connector 75"/>
          <p:cNvCxnSpPr>
            <a:cxnSpLocks noChangeShapeType="1"/>
            <a:endCxn id="74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87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369744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5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/>
                <a:t>Windows with primarily vertical edges</a:t>
              </a:r>
            </a:p>
          </p:txBody>
        </p:sp>
        <p:cxnSp>
          <p:nvCxnSpPr>
            <p:cNvPr id="369746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91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369740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369741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369742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/>
                  <a:t>Windows with primarily horizontal edges</a:t>
                </a:r>
              </a:p>
            </p:txBody>
          </p:sp>
          <p:cxnSp>
            <p:nvCxnSpPr>
              <p:cNvPr id="369743" name="Straight Arrow Connector 84"/>
              <p:cNvCxnSpPr>
                <a:cxnSpLocks noChangeShapeType="1"/>
                <a:endCxn id="369740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69737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/>
                <a:t>Both</a:t>
              </a:r>
            </a:p>
          </p:txBody>
        </p:sp>
        <p:sp>
          <p:nvSpPr>
            <p:cNvPr id="369738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369739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6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17"/>
          <p:cNvSpPr>
            <a:spLocks noChangeArrowheads="1"/>
          </p:cNvSpPr>
          <p:nvPr/>
        </p:nvSpPr>
        <p:spPr bwMode="auto">
          <a:xfrm>
            <a:off x="5922963" y="1712913"/>
            <a:ext cx="2957512" cy="44545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Texture representation: example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251598" y="2078019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7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0" name="Straight Arrow Connector 10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7172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3" name="Straight Arrow Connector 13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1724" name="TextBox 14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sp>
        <p:nvSpPr>
          <p:cNvPr id="371725" name="TextBox 15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sp>
        <p:nvSpPr>
          <p:cNvPr id="371726" name="TextBox 16"/>
          <p:cNvSpPr txBox="1">
            <a:spLocks noChangeArrowheads="1"/>
          </p:cNvSpPr>
          <p:nvPr/>
        </p:nvSpPr>
        <p:spPr bwMode="auto">
          <a:xfrm>
            <a:off x="6324600" y="4926013"/>
            <a:ext cx="2373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visualization of the assignment to texture “types” </a:t>
            </a:r>
          </a:p>
        </p:txBody>
      </p:sp>
      <p:sp>
        <p:nvSpPr>
          <p:cNvPr id="1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72738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2765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72766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7276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276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2769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72770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7277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2772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72773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372774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72813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72814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72815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7277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3074988" y="3392488"/>
            <a:ext cx="1716087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1431925" y="1712913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72811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72812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cxnSp>
        <p:nvCxnSpPr>
          <p:cNvPr id="93" name="Straight Arrow Connector 92"/>
          <p:cNvCxnSpPr>
            <a:cxnSpLocks noChangeShapeType="1"/>
            <a:stCxn id="372814" idx="0"/>
            <a:endCxn id="372776" idx="4"/>
          </p:cNvCxnSpPr>
          <p:nvPr/>
        </p:nvCxnSpPr>
        <p:spPr bwMode="auto">
          <a:xfrm rot="5400000" flipH="1" flipV="1">
            <a:off x="3148013" y="2954338"/>
            <a:ext cx="1131887" cy="2555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94" name="Straight Arrow Connector 93"/>
          <p:cNvCxnSpPr>
            <a:cxnSpLocks noChangeShapeType="1"/>
            <a:stCxn id="372814" idx="2"/>
            <a:endCxn id="372780" idx="6"/>
          </p:cNvCxnSpPr>
          <p:nvPr/>
        </p:nvCxnSpPr>
        <p:spPr bwMode="auto">
          <a:xfrm rot="10800000" flipH="1" flipV="1">
            <a:off x="3476625" y="3776663"/>
            <a:ext cx="620713" cy="10953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3914775" y="2662238"/>
            <a:ext cx="2592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Far: dissimilar textures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4024313" y="3465513"/>
            <a:ext cx="2592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Close: similar textures</a:t>
            </a:r>
          </a:p>
        </p:txBody>
      </p:sp>
      <p:sp>
        <p:nvSpPr>
          <p:cNvPr id="5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9" grpId="0" animBg="1"/>
      <p:bldP spid="83" grpId="0" animBg="1"/>
      <p:bldP spid="98" grpId="0"/>
      <p:bldP spid="9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cxnSp>
        <p:nvCxnSpPr>
          <p:cNvPr id="1030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32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1</a:t>
            </a:r>
          </a:p>
        </p:txBody>
      </p:sp>
      <p:sp>
        <p:nvSpPr>
          <p:cNvPr id="1033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106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035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6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7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8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9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0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1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2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3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4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5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6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7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8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9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0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1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2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3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4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5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6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7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8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9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0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1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2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>
            <a:cxnSpLocks noChangeShapeType="1"/>
            <a:endCxn id="1036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pic>
        <p:nvPicPr>
          <p:cNvPr id="564226" name="Object 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2095500"/>
            <a:ext cx="455612" cy="501650"/>
          </a:xfrm>
          <a:prstGeom prst="rect">
            <a:avLst/>
          </a:prstGeom>
          <a:noFill/>
        </p:spPr>
      </p:pic>
      <p:pic>
        <p:nvPicPr>
          <p:cNvPr id="564227" name="Object 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2188" y="3106738"/>
            <a:ext cx="455612" cy="638175"/>
          </a:xfrm>
          <a:prstGeom prst="rect">
            <a:avLst/>
          </a:prstGeom>
          <a:noFill/>
        </p:spPr>
      </p:pic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3878263" y="1676400"/>
            <a:ext cx="5210175" cy="2044700"/>
            <a:chOff x="3987792" y="2041506"/>
            <a:chExt cx="5210956" cy="2044728"/>
          </a:xfrm>
        </p:grpSpPr>
        <p:sp>
          <p:nvSpPr>
            <p:cNvPr id="43" name="Rectangle 42"/>
            <p:cNvSpPr/>
            <p:nvPr/>
          </p:nvSpPr>
          <p:spPr>
            <a:xfrm>
              <a:off x="3987792" y="2844792"/>
              <a:ext cx="1570272" cy="1241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448300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956" y="1772816"/>
            <a:ext cx="4576572" cy="201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cxnSp>
        <p:nvCxnSpPr>
          <p:cNvPr id="2056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7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58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1</a:t>
            </a:r>
          </a:p>
        </p:txBody>
      </p:sp>
      <p:sp>
        <p:nvSpPr>
          <p:cNvPr id="2059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2101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02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03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61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2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3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4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5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6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7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8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9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0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1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2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3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4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5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6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7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8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9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0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1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2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3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4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5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6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7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8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2089" name="Straight Arrow Connector 92"/>
          <p:cNvCxnSpPr>
            <a:cxnSpLocks noChangeShapeType="1"/>
            <a:endCxn id="2062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pic>
        <p:nvPicPr>
          <p:cNvPr id="565250" name="Object 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2095500"/>
            <a:ext cx="455612" cy="501650"/>
          </a:xfrm>
          <a:prstGeom prst="rect">
            <a:avLst/>
          </a:prstGeom>
          <a:noFill/>
        </p:spPr>
      </p:pic>
      <p:pic>
        <p:nvPicPr>
          <p:cNvPr id="565251" name="Object 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2188" y="3106738"/>
            <a:ext cx="455612" cy="638175"/>
          </a:xfrm>
          <a:prstGeom prst="rect">
            <a:avLst/>
          </a:prstGeom>
          <a:noFill/>
        </p:spPr>
      </p:pic>
      <p:sp>
        <p:nvSpPr>
          <p:cNvPr id="44" name="Rectangle 43"/>
          <p:cNvSpPr/>
          <p:nvPr/>
        </p:nvSpPr>
        <p:spPr>
          <a:xfrm>
            <a:off x="5448300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091" name="Picture 3"/>
          <p:cNvPicPr>
            <a:picLocks noChangeAspect="1" noChangeArrowheads="1"/>
          </p:cNvPicPr>
          <p:nvPr/>
        </p:nvPicPr>
        <p:blipFill>
          <a:blip r:embed="rId5" cstate="print"/>
          <a:srcRect l="25868" t="39955" r="62596" b="37051"/>
          <a:stretch>
            <a:fillRect/>
          </a:stretch>
        </p:blipFill>
        <p:spPr bwMode="auto">
          <a:xfrm>
            <a:off x="5119688" y="1384300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2" name="Rectangle 26"/>
          <p:cNvSpPr>
            <a:spLocks noChangeArrowheads="1"/>
          </p:cNvSpPr>
          <p:nvPr/>
        </p:nvSpPr>
        <p:spPr bwMode="auto">
          <a:xfrm>
            <a:off x="6178550" y="20780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65252" name="Object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5563" y="2041525"/>
            <a:ext cx="455612" cy="501650"/>
          </a:xfrm>
          <a:prstGeom prst="rect">
            <a:avLst/>
          </a:prstGeom>
          <a:noFill/>
        </p:spPr>
      </p:pic>
      <p:cxnSp>
        <p:nvCxnSpPr>
          <p:cNvPr id="53" name="Straight Arrow Connector 52"/>
          <p:cNvCxnSpPr>
            <a:endCxn id="2092" idx="3"/>
          </p:cNvCxnSpPr>
          <p:nvPr/>
        </p:nvCxnSpPr>
        <p:spPr>
          <a:xfrm rot="10800000">
            <a:off x="6470650" y="2260600"/>
            <a:ext cx="1204913" cy="3651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5" name="TextBox 58"/>
          <p:cNvSpPr txBox="1">
            <a:spLocks noChangeArrowheads="1"/>
          </p:cNvSpPr>
          <p:nvPr/>
        </p:nvSpPr>
        <p:spPr bwMode="auto">
          <a:xfrm>
            <a:off x="336550" y="5327650"/>
            <a:ext cx="50022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Distance reveals how dissimilar texture from window a is from texture in window b.</a:t>
            </a:r>
          </a:p>
        </p:txBody>
      </p:sp>
      <p:pic>
        <p:nvPicPr>
          <p:cNvPr id="1070" name="Picture 46" descr="http://farm4.static.flickr.com/3220/2480107713_c8ddaf38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6663" y="4633913"/>
            <a:ext cx="2665412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5594350" y="52911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1" name="Object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1150" y="5145088"/>
            <a:ext cx="455613" cy="711200"/>
          </a:xfrm>
          <a:prstGeom prst="rect">
            <a:avLst/>
          </a:prstGeom>
          <a:noFill/>
        </p:spPr>
      </p:pic>
      <p:cxnSp>
        <p:nvCxnSpPr>
          <p:cNvPr id="62" name="Straight Arrow Connector 61"/>
          <p:cNvCxnSpPr/>
          <p:nvPr/>
        </p:nvCxnSpPr>
        <p:spPr>
          <a:xfrm rot="10800000" flipV="1">
            <a:off x="5959475" y="5437188"/>
            <a:ext cx="20447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6689725" y="3246438"/>
            <a:ext cx="1477963" cy="638175"/>
            <a:chOff x="6689725" y="3246438"/>
            <a:chExt cx="1477963" cy="638175"/>
          </a:xfrm>
        </p:grpSpPr>
        <p:grpSp>
          <p:nvGrpSpPr>
            <p:cNvPr id="3" name="Group 56"/>
            <p:cNvGrpSpPr>
              <a:grpSpLocks/>
            </p:cNvGrpSpPr>
            <p:nvPr/>
          </p:nvGrpSpPr>
          <p:grpSpPr bwMode="auto">
            <a:xfrm>
              <a:off x="6689725" y="3246438"/>
              <a:ext cx="1477963" cy="638175"/>
              <a:chOff x="6689754" y="3246435"/>
              <a:chExt cx="1477976" cy="638175"/>
            </a:xfrm>
          </p:grpSpPr>
          <p:sp>
            <p:nvSpPr>
              <p:cNvPr id="2099" name="Rectangle 26"/>
              <p:cNvSpPr>
                <a:spLocks noChangeArrowheads="1"/>
              </p:cNvSpPr>
              <p:nvPr/>
            </p:nvSpPr>
            <p:spPr bwMode="auto">
              <a:xfrm>
                <a:off x="6689754" y="3355974"/>
                <a:ext cx="292100" cy="365125"/>
              </a:xfrm>
              <a:prstGeom prst="rect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rot="10800000">
                <a:off x="7054882" y="3502022"/>
                <a:ext cx="693744" cy="36513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65254" name="Object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12075" y="3246438"/>
              <a:ext cx="455613" cy="6381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Title 1"/>
          <p:cNvSpPr>
            <a:spLocks noGrp="1"/>
          </p:cNvSpPr>
          <p:nvPr>
            <p:ph type="title"/>
          </p:nvPr>
        </p:nvSpPr>
        <p:spPr>
          <a:xfrm>
            <a:off x="1285875" y="204788"/>
            <a:ext cx="6561138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window scale</a:t>
            </a:r>
          </a:p>
        </p:txBody>
      </p:sp>
      <p:sp>
        <p:nvSpPr>
          <p:cNvPr id="3747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We’re assuming we know the relevant window size for which we collect these statistics.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l="19641" t="25316" r="36766" b="18987"/>
          <a:stretch>
            <a:fillRect/>
          </a:stretch>
        </p:blipFill>
        <p:spPr bwMode="auto">
          <a:xfrm>
            <a:off x="811213" y="2954338"/>
            <a:ext cx="32416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25950" y="3100388"/>
            <a:ext cx="47180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Possible to perform scale selection by looking for window scale where texture description not changing.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143000"/>
          </a:xfrm>
        </p:spPr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7325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Our previous example used two filters, and resulted in a 2-dimensional feature vector to describe texture in a window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x and y derivatives revealed something about local structure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We can generalize to apply a collection of multiple (</a:t>
            </a:r>
            <a:r>
              <a:rPr lang="en-US" sz="2800" i="1" dirty="0" smtClean="0"/>
              <a:t>d</a:t>
            </a:r>
            <a:r>
              <a:rPr lang="en-US" sz="2800" dirty="0" smtClean="0"/>
              <a:t>) filters: a “filter bank”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Then our feature vectors will be </a:t>
            </a:r>
            <a:r>
              <a:rPr lang="en-US" sz="2800" i="1" dirty="0" smtClean="0"/>
              <a:t>d</a:t>
            </a:r>
            <a:r>
              <a:rPr lang="en-US" sz="2800" dirty="0" smtClean="0"/>
              <a:t>-dimensional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still can think of nearness, farness in feature space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 smtClean="0"/>
              <a:t>Chamfer matching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88421"/>
            <a:ext cx="8229600" cy="896963"/>
          </a:xfrm>
        </p:spPr>
        <p:txBody>
          <a:bodyPr/>
          <a:lstStyle/>
          <a:p>
            <a:r>
              <a:rPr lang="en-US" sz="2000" dirty="0" err="1" smtClean="0"/>
              <a:t>Gavrila</a:t>
            </a:r>
            <a:r>
              <a:rPr lang="en-US" sz="2000" dirty="0" smtClean="0"/>
              <a:t> et al. http://gavrila.net/Research/Chamfer_System/chamfer_system.html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68" y="2058208"/>
            <a:ext cx="3429479" cy="2743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58208"/>
            <a:ext cx="3429479" cy="2743583"/>
          </a:xfrm>
          <a:prstGeom prst="rect">
            <a:avLst/>
          </a:prstGeom>
        </p:spPr>
      </p:pic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172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378882" name="Content Placeholder 2"/>
          <p:cNvSpPr>
            <a:spLocks noGrp="1"/>
          </p:cNvSpPr>
          <p:nvPr>
            <p:ph idx="1"/>
          </p:nvPr>
        </p:nvSpPr>
        <p:spPr>
          <a:xfrm>
            <a:off x="457200" y="4013200"/>
            <a:ext cx="8229600" cy="2112963"/>
          </a:xfrm>
        </p:spPr>
        <p:txBody>
          <a:bodyPr/>
          <a:lstStyle/>
          <a:p>
            <a:r>
              <a:rPr lang="en-US" smtClean="0"/>
              <a:t>What filters to put in the bank?</a:t>
            </a:r>
          </a:p>
          <a:p>
            <a:pPr lvl="1"/>
            <a:r>
              <a:rPr lang="en-US" smtClean="0"/>
              <a:t>Typically we want a combination of scales and orientations, different types of patterns.</a:t>
            </a:r>
          </a:p>
        </p:txBody>
      </p:sp>
      <p:pic>
        <p:nvPicPr>
          <p:cNvPr id="378883" name="Content Placeholder 3" descr="lmfil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420813"/>
            <a:ext cx="68326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4" name="TextBox 4"/>
          <p:cNvSpPr txBox="1">
            <a:spLocks noChangeArrowheads="1"/>
          </p:cNvSpPr>
          <p:nvPr/>
        </p:nvSpPr>
        <p:spPr bwMode="auto">
          <a:xfrm>
            <a:off x="697681" y="5616714"/>
            <a:ext cx="76547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/>
              <a:t>Matlab</a:t>
            </a:r>
            <a:r>
              <a:rPr lang="en-US" sz="2000" dirty="0"/>
              <a:t> code available for these examples: http://www.robots.ox.ac.uk/~vgg/research/texclass/filters.html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scales</a:t>
            </a:r>
          </a:p>
        </p:txBody>
      </p:sp>
      <p:sp>
        <p:nvSpPr>
          <p:cNvPr id="9" name="Left Brace 8"/>
          <p:cNvSpPr>
            <a:spLocks/>
          </p:cNvSpPr>
          <p:nvPr/>
        </p:nvSpPr>
        <p:spPr bwMode="auto">
          <a:xfrm>
            <a:off x="993775" y="1493838"/>
            <a:ext cx="292100" cy="1570037"/>
          </a:xfrm>
          <a:prstGeom prst="lef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0" name="Left Brace 9"/>
          <p:cNvSpPr>
            <a:spLocks/>
          </p:cNvSpPr>
          <p:nvPr/>
        </p:nvSpPr>
        <p:spPr bwMode="auto">
          <a:xfrm rot="5400000">
            <a:off x="2837656" y="-350043"/>
            <a:ext cx="328613" cy="3359150"/>
          </a:xfrm>
          <a:prstGeom prst="leftBrace">
            <a:avLst>
              <a:gd name="adj1" fmla="val 832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4950" y="982663"/>
            <a:ext cx="2008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orientations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1220" y="1968480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“Edges”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9494" y="1992955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“Bars”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4766" y="3209922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“Spots”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r>
              <a:rPr lang="en-US" dirty="0" smtClean="0"/>
              <a:t>Multivariate Gaussian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-65151" y="2625714"/>
            <a:ext cx="3320302" cy="3669557"/>
            <a:chOff x="-65151" y="3027357"/>
            <a:chExt cx="3320302" cy="3669557"/>
          </a:xfrm>
        </p:grpSpPr>
        <p:pic>
          <p:nvPicPr>
            <p:cNvPr id="5" name="Picture 4" descr="isotropic_std9_mean0.jpg"/>
            <p:cNvPicPr>
              <a:picLocks noChangeAspect="1"/>
            </p:cNvPicPr>
            <p:nvPr/>
          </p:nvPicPr>
          <p:blipFill>
            <a:blip r:embed="rId3" cstate="print"/>
            <a:srcRect l="8985" r="6561" b="6478"/>
            <a:stretch>
              <a:fillRect/>
            </a:stretch>
          </p:blipFill>
          <p:spPr>
            <a:xfrm>
              <a:off x="-65151" y="3027357"/>
              <a:ext cx="3320302" cy="234970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147993" y="2771766"/>
            <a:ext cx="3249657" cy="3541761"/>
            <a:chOff x="3147993" y="3173409"/>
            <a:chExt cx="3249657" cy="3541761"/>
          </a:xfrm>
        </p:grpSpPr>
        <p:pic>
          <p:nvPicPr>
            <p:cNvPr id="6" name="Picture 5" descr="anisotropic_diag_16_9_mean0.jpg"/>
            <p:cNvPicPr>
              <a:picLocks noChangeAspect="1"/>
            </p:cNvPicPr>
            <p:nvPr/>
          </p:nvPicPr>
          <p:blipFill>
            <a:blip r:embed="rId4" cstate="print"/>
            <a:srcRect l="9583" t="4686" r="7759" b="5337"/>
            <a:stretch>
              <a:fillRect/>
            </a:stretch>
          </p:blipFill>
          <p:spPr>
            <a:xfrm>
              <a:off x="3147993" y="3173409"/>
              <a:ext cx="3249657" cy="226063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434163" y="2771766"/>
            <a:ext cx="2628936" cy="3487769"/>
            <a:chOff x="6434163" y="3173409"/>
            <a:chExt cx="2628936" cy="3487769"/>
          </a:xfrm>
        </p:grpSpPr>
        <p:pic>
          <p:nvPicPr>
            <p:cNvPr id="56115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55110" t="31985" r="17936" b="36500"/>
            <a:stretch>
              <a:fillRect/>
            </a:stretch>
          </p:blipFill>
          <p:spPr bwMode="auto">
            <a:xfrm>
              <a:off x="6434163" y="3173409"/>
              <a:ext cx="2628936" cy="2227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1159" name="Picture 7"/>
          <p:cNvPicPr>
            <a:picLocks noChangeAspect="1" noChangeArrowheads="1"/>
          </p:cNvPicPr>
          <p:nvPr/>
        </p:nvPicPr>
        <p:blipFill>
          <a:blip r:embed="rId6" cstate="print"/>
          <a:srcRect l="9195" t="40701" r="3125" b="43284"/>
          <a:stretch>
            <a:fillRect/>
          </a:stretch>
        </p:blipFill>
        <p:spPr bwMode="auto">
          <a:xfrm>
            <a:off x="336492" y="1165194"/>
            <a:ext cx="8551917" cy="113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56115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2750" y="5108575"/>
            <a:ext cx="1949450" cy="1150938"/>
          </a:xfrm>
          <a:prstGeom prst="rect">
            <a:avLst/>
          </a:prstGeom>
          <a:noFill/>
        </p:spPr>
      </p:pic>
      <p:pic>
        <p:nvPicPr>
          <p:cNvPr id="56115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9188" y="5162550"/>
            <a:ext cx="1949450" cy="1150938"/>
          </a:xfrm>
          <a:prstGeom prst="rect">
            <a:avLst/>
          </a:prstGeom>
          <a:noFill/>
        </p:spPr>
      </p:pic>
      <p:pic>
        <p:nvPicPr>
          <p:cNvPr id="561156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8188" y="5145088"/>
            <a:ext cx="1789112" cy="1150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466" y="946116"/>
            <a:ext cx="8658225" cy="659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bank</a:t>
            </a:r>
            <a:endParaRPr lang="en-US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ap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01600"/>
            <a:ext cx="5486400" cy="665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4399674" y="2037475"/>
            <a:ext cx="90917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Image from http://www.texasexplorer.com/austincap2.jpg</a:t>
            </a:r>
            <a:endParaRPr lang="en-US" sz="1300" dirty="0"/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09837" y="325395"/>
            <a:ext cx="419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Showing magnitude of responses</a:t>
            </a:r>
            <a:endParaRPr lang="en-US" dirty="0"/>
          </a:p>
        </p:txBody>
      </p:sp>
      <p:pic>
        <p:nvPicPr>
          <p:cNvPr id="9" name="Picture 8" descr="capital.jpgfilterma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filt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10" y="1"/>
            <a:ext cx="2770689" cy="2078017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49" cy="2059762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 smtClean="0"/>
              <a:t>Chamfer matching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88421"/>
            <a:ext cx="8229600" cy="896963"/>
          </a:xfrm>
        </p:spPr>
        <p:txBody>
          <a:bodyPr/>
          <a:lstStyle/>
          <a:p>
            <a:r>
              <a:rPr lang="en-US" sz="2000" dirty="0" err="1" smtClean="0"/>
              <a:t>Gavrila</a:t>
            </a:r>
            <a:r>
              <a:rPr lang="en-US" sz="2000" dirty="0" smtClean="0"/>
              <a:t> et al. http://gavrila.net/Research/Chamfer_System/chamfer_system.html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44" y="2209630"/>
            <a:ext cx="3658111" cy="2438740"/>
          </a:xfrm>
          <a:prstGeom prst="rect">
            <a:avLst/>
          </a:prstGeom>
        </p:spPr>
      </p:pic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41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1992" y="0"/>
            <a:ext cx="2722008" cy="2041506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filter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4096" y="0"/>
            <a:ext cx="2429904" cy="1822428"/>
          </a:xfrm>
          <a:prstGeom prst="rect">
            <a:avLst/>
          </a:prstGeom>
        </p:spPr>
      </p:pic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8044" y="-1"/>
            <a:ext cx="2575956" cy="1931967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08" y="0"/>
            <a:ext cx="2770692" cy="2078019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ShadowDraw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[Lee et al., SIGGRAPH 2011]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/>
              </a:rPr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5940" y="0"/>
            <a:ext cx="2868060" cy="2151045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50" cy="205976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ilter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336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You try: Can you match the texture to the response?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9259" t="56296" r="29630" b="25926"/>
          <a:stretch>
            <a:fillRect/>
          </a:stretch>
        </p:blipFill>
        <p:spPr bwMode="auto">
          <a:xfrm>
            <a:off x="381000" y="28956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/>
          <a:srcRect l="7407" t="14815" r="27779" b="58517"/>
          <a:stretch>
            <a:fillRect/>
          </a:stretch>
        </p:blipFill>
        <p:spPr bwMode="auto">
          <a:xfrm>
            <a:off x="381000" y="13716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895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1447800" y="61833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5" cstate="print"/>
          <a:srcRect l="7407" t="56296" r="29630" b="25926"/>
          <a:stretch>
            <a:fillRect/>
          </a:stretch>
        </p:blipFill>
        <p:spPr bwMode="auto">
          <a:xfrm>
            <a:off x="381000" y="41148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5720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7" cstate="print"/>
          <a:srcRect l="7407" t="59259" r="29630" b="20000"/>
          <a:stretch>
            <a:fillRect/>
          </a:stretch>
        </p:blipFill>
        <p:spPr bwMode="auto">
          <a:xfrm>
            <a:off x="334963" y="52578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12192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1219200" y="1066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6248400" y="1219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6248400" y="2819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6248400" y="45720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76200" y="3048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76200" y="4267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0" y="5638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9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Derek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Hoiem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2A6DE-589A-4609-ADE9-9E3583F68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348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Representing texture by mean abs response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2438400" y="32004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2438400" y="16764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5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2438400" y="44196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67200"/>
            <a:ext cx="13589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2392363" y="55626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55626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657600" y="6488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429000" y="1371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Filters</a:t>
            </a:r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Derek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Hoiem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2A6DE-589A-4609-ADE9-9E3583F68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4" cstate="print"/>
          <a:srcRect l="9699" t="5540" r="7644" b="19122"/>
          <a:stretch>
            <a:fillRect/>
          </a:stretch>
        </p:blipFill>
        <p:spPr>
          <a:xfrm>
            <a:off x="6407673" y="361908"/>
            <a:ext cx="2736327" cy="18986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45026" y="3355974"/>
            <a:ext cx="146052" cy="18256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2780" y="2917818"/>
            <a:ext cx="3245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[r1, r2, …, r38]</a:t>
            </a:r>
            <a:endParaRPr lang="en-US" sz="2400" dirty="0"/>
          </a:p>
        </p:txBody>
      </p:sp>
      <p:cxnSp>
        <p:nvCxnSpPr>
          <p:cNvPr id="11" name="Straight Arrow Connector 10"/>
          <p:cNvCxnSpPr>
            <a:endCxn id="8" idx="3"/>
          </p:cNvCxnSpPr>
          <p:nvPr/>
        </p:nvCxnSpPr>
        <p:spPr bwMode="auto">
          <a:xfrm rot="10800000" flipV="1">
            <a:off x="4791079" y="3209921"/>
            <a:ext cx="2008215" cy="2373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754905" y="3648078"/>
            <a:ext cx="2417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can form a feature vector from the list of responses at each pixel.</a:t>
            </a:r>
            <a:endParaRPr lang="en-US" sz="2400" dirty="0"/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i="1" smtClean="0"/>
              <a:t>d</a:t>
            </a:r>
            <a:r>
              <a:rPr lang="en-US" smtClean="0"/>
              <a:t>-dimensional features</a:t>
            </a: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6324600" y="4706938"/>
            <a:ext cx="146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. .</a:t>
            </a:r>
          </a:p>
        </p:txBody>
      </p:sp>
      <p:grpSp>
        <p:nvGrpSpPr>
          <p:cNvPr id="2" name="Group 77"/>
          <p:cNvGrpSpPr>
            <a:grpSpLocks noChangeAspect="1"/>
          </p:cNvGrpSpPr>
          <p:nvPr/>
        </p:nvGrpSpPr>
        <p:grpSpPr bwMode="auto">
          <a:xfrm>
            <a:off x="519113" y="3794125"/>
            <a:ext cx="5329237" cy="2555875"/>
            <a:chOff x="446088" y="2187575"/>
            <a:chExt cx="6937375" cy="3327400"/>
          </a:xfrm>
        </p:grpSpPr>
        <p:grpSp>
          <p:nvGrpSpPr>
            <p:cNvPr id="3" name="Group 113"/>
            <p:cNvGrpSpPr>
              <a:grpSpLocks/>
            </p:cNvGrpSpPr>
            <p:nvPr/>
          </p:nvGrpSpPr>
          <p:grpSpPr bwMode="auto">
            <a:xfrm>
              <a:off x="446088" y="2260600"/>
              <a:ext cx="3103562" cy="2733675"/>
              <a:chOff x="1176291" y="2260584"/>
              <a:chExt cx="3103605" cy="2734273"/>
            </a:xfrm>
          </p:grpSpPr>
          <p:cxnSp>
            <p:nvCxnSpPr>
              <p:cNvPr id="3118" name="Straight Arrow Connector 3"/>
              <p:cNvCxnSpPr>
                <a:cxnSpLocks noChangeShapeType="1"/>
              </p:cNvCxnSpPr>
              <p:nvPr/>
            </p:nvCxnSpPr>
            <p:spPr bwMode="auto">
              <a:xfrm>
                <a:off x="1176291" y="4958344"/>
                <a:ext cx="3103605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119" name="Straight Arrow Connector 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-173896" y="3643082"/>
                <a:ext cx="2701962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4" name="Group 43"/>
              <p:cNvGrpSpPr>
                <a:grpSpLocks/>
              </p:cNvGrpSpPr>
              <p:nvPr/>
            </p:nvGrpSpPr>
            <p:grpSpPr bwMode="auto">
              <a:xfrm>
                <a:off x="1468395" y="2297097"/>
                <a:ext cx="2373345" cy="1935189"/>
                <a:chOff x="1760499" y="1968480"/>
                <a:chExt cx="2373345" cy="1935189"/>
              </a:xfrm>
            </p:grpSpPr>
            <p:sp>
              <p:nvSpPr>
                <p:cNvPr id="3149" name="Oval 8"/>
                <p:cNvSpPr>
                  <a:spLocks noChangeArrowheads="1"/>
                </p:cNvSpPr>
                <p:nvPr/>
              </p:nvSpPr>
              <p:spPr bwMode="auto">
                <a:xfrm>
                  <a:off x="1760499" y="3136896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50" name="Oval 9"/>
                <p:cNvSpPr>
                  <a:spLocks noChangeArrowheads="1"/>
                </p:cNvSpPr>
                <p:nvPr/>
              </p:nvSpPr>
              <p:spPr bwMode="auto">
                <a:xfrm>
                  <a:off x="3476610" y="3648078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51" name="Oval 10"/>
                <p:cNvSpPr>
                  <a:spLocks noChangeArrowheads="1"/>
                </p:cNvSpPr>
                <p:nvPr/>
              </p:nvSpPr>
              <p:spPr bwMode="auto">
                <a:xfrm>
                  <a:off x="3914766" y="1968480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21" name="Oval 11"/>
              <p:cNvSpPr>
                <a:spLocks noChangeArrowheads="1"/>
              </p:cNvSpPr>
              <p:nvPr/>
            </p:nvSpPr>
            <p:spPr bwMode="auto">
              <a:xfrm>
                <a:off x="3330558" y="226058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2" name="Oval 12"/>
              <p:cNvSpPr>
                <a:spLocks noChangeArrowheads="1"/>
              </p:cNvSpPr>
              <p:nvPr/>
            </p:nvSpPr>
            <p:spPr bwMode="auto">
              <a:xfrm>
                <a:off x="3440097" y="258920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3" name="Oval 13"/>
              <p:cNvSpPr>
                <a:spLocks noChangeArrowheads="1"/>
              </p:cNvSpPr>
              <p:nvPr/>
            </p:nvSpPr>
            <p:spPr bwMode="auto">
              <a:xfrm>
                <a:off x="3367071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4" name="Oval 14"/>
              <p:cNvSpPr>
                <a:spLocks noChangeArrowheads="1"/>
              </p:cNvSpPr>
              <p:nvPr/>
            </p:nvSpPr>
            <p:spPr bwMode="auto">
              <a:xfrm>
                <a:off x="1504908" y="255268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5" name="Oval 15"/>
              <p:cNvSpPr>
                <a:spLocks noChangeArrowheads="1"/>
              </p:cNvSpPr>
              <p:nvPr/>
            </p:nvSpPr>
            <p:spPr bwMode="auto">
              <a:xfrm>
                <a:off x="1797012" y="288130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6" name="Oval 16"/>
              <p:cNvSpPr>
                <a:spLocks noChangeArrowheads="1"/>
              </p:cNvSpPr>
              <p:nvPr/>
            </p:nvSpPr>
            <p:spPr bwMode="auto">
              <a:xfrm>
                <a:off x="3586149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7" name="Oval 17"/>
              <p:cNvSpPr>
                <a:spLocks noChangeArrowheads="1"/>
              </p:cNvSpPr>
              <p:nvPr/>
            </p:nvSpPr>
            <p:spPr bwMode="auto">
              <a:xfrm>
                <a:off x="1431882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8" name="Oval 18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9" name="Oval 19"/>
              <p:cNvSpPr>
                <a:spLocks noChangeArrowheads="1"/>
              </p:cNvSpPr>
              <p:nvPr/>
            </p:nvSpPr>
            <p:spPr bwMode="auto">
              <a:xfrm>
                <a:off x="1797012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0" name="Oval 20"/>
              <p:cNvSpPr>
                <a:spLocks noChangeArrowheads="1"/>
              </p:cNvSpPr>
              <p:nvPr/>
            </p:nvSpPr>
            <p:spPr bwMode="auto">
              <a:xfrm>
                <a:off x="1906551" y="44878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1" name="Oval 21"/>
              <p:cNvSpPr>
                <a:spLocks noChangeArrowheads="1"/>
              </p:cNvSpPr>
              <p:nvPr/>
            </p:nvSpPr>
            <p:spPr bwMode="auto">
              <a:xfrm>
                <a:off x="1358856" y="46402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2" name="Oval 22"/>
              <p:cNvSpPr>
                <a:spLocks noChangeArrowheads="1"/>
              </p:cNvSpPr>
              <p:nvPr/>
            </p:nvSpPr>
            <p:spPr bwMode="auto">
              <a:xfrm>
                <a:off x="1577934" y="441485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3" name="Oval 23"/>
              <p:cNvSpPr>
                <a:spLocks noChangeArrowheads="1"/>
              </p:cNvSpPr>
              <p:nvPr/>
            </p:nvSpPr>
            <p:spPr bwMode="auto">
              <a:xfrm>
                <a:off x="1650960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4" name="Oval 24"/>
              <p:cNvSpPr>
                <a:spLocks noChangeArrowheads="1"/>
              </p:cNvSpPr>
              <p:nvPr/>
            </p:nvSpPr>
            <p:spPr bwMode="auto">
              <a:xfrm>
                <a:off x="1979577" y="434182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5" name="Oval 25"/>
              <p:cNvSpPr>
                <a:spLocks noChangeArrowheads="1"/>
              </p:cNvSpPr>
              <p:nvPr/>
            </p:nvSpPr>
            <p:spPr bwMode="auto">
              <a:xfrm>
                <a:off x="1395369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6" name="Oval 26"/>
              <p:cNvSpPr>
                <a:spLocks noChangeArrowheads="1"/>
              </p:cNvSpPr>
              <p:nvPr/>
            </p:nvSpPr>
            <p:spPr bwMode="auto">
              <a:xfrm>
                <a:off x="1760499" y="258920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7" name="Oval 27"/>
              <p:cNvSpPr>
                <a:spLocks noChangeArrowheads="1"/>
              </p:cNvSpPr>
              <p:nvPr/>
            </p:nvSpPr>
            <p:spPr bwMode="auto">
              <a:xfrm>
                <a:off x="1468395" y="233361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8" name="Oval 28"/>
              <p:cNvSpPr>
                <a:spLocks noChangeArrowheads="1"/>
              </p:cNvSpPr>
              <p:nvPr/>
            </p:nvSpPr>
            <p:spPr bwMode="auto">
              <a:xfrm>
                <a:off x="3519471" y="44211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9" name="Oval 29"/>
              <p:cNvSpPr>
                <a:spLocks noChangeArrowheads="1"/>
              </p:cNvSpPr>
              <p:nvPr/>
            </p:nvSpPr>
            <p:spPr bwMode="auto">
              <a:xfrm>
                <a:off x="1541421" y="277176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0" name="Oval 30"/>
              <p:cNvSpPr>
                <a:spLocks noChangeArrowheads="1"/>
              </p:cNvSpPr>
              <p:nvPr/>
            </p:nvSpPr>
            <p:spPr bwMode="auto">
              <a:xfrm>
                <a:off x="1949412" y="434182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1" name="Oval 31"/>
              <p:cNvSpPr>
                <a:spLocks noChangeArrowheads="1"/>
              </p:cNvSpPr>
              <p:nvPr/>
            </p:nvSpPr>
            <p:spPr bwMode="auto">
              <a:xfrm>
                <a:off x="2058951" y="4560903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2" name="Oval 32"/>
              <p:cNvSpPr>
                <a:spLocks noChangeArrowheads="1"/>
              </p:cNvSpPr>
              <p:nvPr/>
            </p:nvSpPr>
            <p:spPr bwMode="auto">
              <a:xfrm>
                <a:off x="2131977" y="441485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3" name="Oval 33"/>
              <p:cNvSpPr>
                <a:spLocks noChangeArrowheads="1"/>
              </p:cNvSpPr>
              <p:nvPr/>
            </p:nvSpPr>
            <p:spPr bwMode="auto">
              <a:xfrm>
                <a:off x="1723986" y="390366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4" name="Oval 34"/>
              <p:cNvSpPr>
                <a:spLocks noChangeArrowheads="1"/>
              </p:cNvSpPr>
              <p:nvPr/>
            </p:nvSpPr>
            <p:spPr bwMode="auto">
              <a:xfrm>
                <a:off x="1833525" y="412274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5" name="Oval 35"/>
              <p:cNvSpPr>
                <a:spLocks noChangeArrowheads="1"/>
              </p:cNvSpPr>
              <p:nvPr/>
            </p:nvSpPr>
            <p:spPr bwMode="auto">
              <a:xfrm>
                <a:off x="1906551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6" name="Oval 36"/>
              <p:cNvSpPr>
                <a:spLocks noChangeArrowheads="1"/>
              </p:cNvSpPr>
              <p:nvPr/>
            </p:nvSpPr>
            <p:spPr bwMode="auto">
              <a:xfrm>
                <a:off x="1876386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7" name="Oval 37"/>
              <p:cNvSpPr>
                <a:spLocks noChangeArrowheads="1"/>
              </p:cNvSpPr>
              <p:nvPr/>
            </p:nvSpPr>
            <p:spPr bwMode="auto">
              <a:xfrm>
                <a:off x="1985925" y="4195773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8" name="Oval 38"/>
              <p:cNvSpPr>
                <a:spLocks noChangeArrowheads="1"/>
              </p:cNvSpPr>
              <p:nvPr/>
            </p:nvSpPr>
            <p:spPr bwMode="auto">
              <a:xfrm>
                <a:off x="2058951" y="404972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14"/>
            <p:cNvGrpSpPr>
              <a:grpSpLocks/>
            </p:cNvGrpSpPr>
            <p:nvPr/>
          </p:nvGrpSpPr>
          <p:grpSpPr bwMode="auto">
            <a:xfrm>
              <a:off x="4279900" y="2187575"/>
              <a:ext cx="3103563" cy="2811463"/>
              <a:chOff x="5338773" y="2187558"/>
              <a:chExt cx="3103605" cy="2811501"/>
            </a:xfrm>
          </p:grpSpPr>
          <p:cxnSp>
            <p:nvCxnSpPr>
              <p:cNvPr id="3083" name="Straight Arrow Connector 44"/>
              <p:cNvCxnSpPr>
                <a:cxnSpLocks noChangeShapeType="1"/>
              </p:cNvCxnSpPr>
              <p:nvPr/>
            </p:nvCxnSpPr>
            <p:spPr bwMode="auto">
              <a:xfrm>
                <a:off x="5338773" y="4962546"/>
                <a:ext cx="3103605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084" name="Straight Arrow Connector 4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988586" y="3647284"/>
                <a:ext cx="2701962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5740416" y="2187558"/>
                <a:ext cx="2373345" cy="1935189"/>
                <a:chOff x="1760499" y="1968480"/>
                <a:chExt cx="2373345" cy="1935189"/>
              </a:xfrm>
            </p:grpSpPr>
            <p:sp>
              <p:nvSpPr>
                <p:cNvPr id="3115" name="Oval 82"/>
                <p:cNvSpPr>
                  <a:spLocks noChangeArrowheads="1"/>
                </p:cNvSpPr>
                <p:nvPr/>
              </p:nvSpPr>
              <p:spPr bwMode="auto">
                <a:xfrm>
                  <a:off x="1760499" y="3136896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6" name="Oval 83"/>
                <p:cNvSpPr>
                  <a:spLocks noChangeArrowheads="1"/>
                </p:cNvSpPr>
                <p:nvPr/>
              </p:nvSpPr>
              <p:spPr bwMode="auto">
                <a:xfrm>
                  <a:off x="3476610" y="3648078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7" name="Oval 84"/>
                <p:cNvSpPr>
                  <a:spLocks noChangeArrowheads="1"/>
                </p:cNvSpPr>
                <p:nvPr/>
              </p:nvSpPr>
              <p:spPr bwMode="auto">
                <a:xfrm>
                  <a:off x="3914766" y="1968480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86" name="Oval 85"/>
              <p:cNvSpPr>
                <a:spLocks noChangeArrowheads="1"/>
              </p:cNvSpPr>
              <p:nvPr/>
            </p:nvSpPr>
            <p:spPr bwMode="auto">
              <a:xfrm>
                <a:off x="7164423" y="233361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7" name="Oval 86"/>
              <p:cNvSpPr>
                <a:spLocks noChangeArrowheads="1"/>
              </p:cNvSpPr>
              <p:nvPr/>
            </p:nvSpPr>
            <p:spPr bwMode="auto">
              <a:xfrm>
                <a:off x="7273962" y="266222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Oval 87"/>
              <p:cNvSpPr>
                <a:spLocks noChangeArrowheads="1"/>
              </p:cNvSpPr>
              <p:nvPr/>
            </p:nvSpPr>
            <p:spPr bwMode="auto">
              <a:xfrm>
                <a:off x="7639092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Oval 88"/>
              <p:cNvSpPr>
                <a:spLocks noChangeArrowheads="1"/>
              </p:cNvSpPr>
              <p:nvPr/>
            </p:nvSpPr>
            <p:spPr bwMode="auto">
              <a:xfrm>
                <a:off x="6945345" y="302735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Oval 89"/>
              <p:cNvSpPr>
                <a:spLocks noChangeArrowheads="1"/>
              </p:cNvSpPr>
              <p:nvPr/>
            </p:nvSpPr>
            <p:spPr bwMode="auto">
              <a:xfrm>
                <a:off x="7237449" y="335597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Oval 90"/>
              <p:cNvSpPr>
                <a:spLocks noChangeArrowheads="1"/>
              </p:cNvSpPr>
              <p:nvPr/>
            </p:nvSpPr>
            <p:spPr bwMode="auto">
              <a:xfrm>
                <a:off x="7858170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2" name="Oval 91"/>
              <p:cNvSpPr>
                <a:spLocks noChangeArrowheads="1"/>
              </p:cNvSpPr>
              <p:nvPr/>
            </p:nvSpPr>
            <p:spPr bwMode="auto">
              <a:xfrm>
                <a:off x="5703903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Oval 92"/>
              <p:cNvSpPr>
                <a:spLocks noChangeArrowheads="1"/>
              </p:cNvSpPr>
              <p:nvPr/>
            </p:nvSpPr>
            <p:spPr bwMode="auto">
              <a:xfrm>
                <a:off x="5996007" y="44878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Oval 93"/>
              <p:cNvSpPr>
                <a:spLocks noChangeArrowheads="1"/>
              </p:cNvSpPr>
              <p:nvPr/>
            </p:nvSpPr>
            <p:spPr bwMode="auto">
              <a:xfrm>
                <a:off x="6069033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5" name="Oval 95"/>
              <p:cNvSpPr>
                <a:spLocks noChangeArrowheads="1"/>
              </p:cNvSpPr>
              <p:nvPr/>
            </p:nvSpPr>
            <p:spPr bwMode="auto">
              <a:xfrm>
                <a:off x="5630877" y="453073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6" name="Oval 96"/>
              <p:cNvSpPr>
                <a:spLocks noChangeArrowheads="1"/>
              </p:cNvSpPr>
              <p:nvPr/>
            </p:nvSpPr>
            <p:spPr bwMode="auto">
              <a:xfrm>
                <a:off x="5849955" y="430531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7" name="Oval 97"/>
              <p:cNvSpPr>
                <a:spLocks noChangeArrowheads="1"/>
              </p:cNvSpPr>
              <p:nvPr/>
            </p:nvSpPr>
            <p:spPr bwMode="auto">
              <a:xfrm>
                <a:off x="5922981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8" name="Oval 99"/>
              <p:cNvSpPr>
                <a:spLocks noChangeArrowheads="1"/>
              </p:cNvSpPr>
              <p:nvPr/>
            </p:nvSpPr>
            <p:spPr bwMode="auto">
              <a:xfrm>
                <a:off x="5667390" y="404972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Oval 100"/>
              <p:cNvSpPr>
                <a:spLocks noChangeArrowheads="1"/>
              </p:cNvSpPr>
              <p:nvPr/>
            </p:nvSpPr>
            <p:spPr bwMode="auto">
              <a:xfrm>
                <a:off x="7200936" y="306387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0" name="Oval 101"/>
              <p:cNvSpPr>
                <a:spLocks noChangeArrowheads="1"/>
              </p:cNvSpPr>
              <p:nvPr/>
            </p:nvSpPr>
            <p:spPr bwMode="auto">
              <a:xfrm>
                <a:off x="7310475" y="317340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1" name="Oval 102"/>
              <p:cNvSpPr>
                <a:spLocks noChangeArrowheads="1"/>
              </p:cNvSpPr>
              <p:nvPr/>
            </p:nvSpPr>
            <p:spPr bwMode="auto">
              <a:xfrm>
                <a:off x="5922981" y="284479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2" name="Oval 103"/>
              <p:cNvSpPr>
                <a:spLocks noChangeArrowheads="1"/>
              </p:cNvSpPr>
              <p:nvPr/>
            </p:nvSpPr>
            <p:spPr bwMode="auto">
              <a:xfrm>
                <a:off x="6981858" y="324643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3" name="Oval 107"/>
              <p:cNvSpPr>
                <a:spLocks noChangeArrowheads="1"/>
              </p:cNvSpPr>
              <p:nvPr/>
            </p:nvSpPr>
            <p:spPr bwMode="auto">
              <a:xfrm>
                <a:off x="5996007" y="379413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4" name="Oval 109"/>
              <p:cNvSpPr>
                <a:spLocks noChangeArrowheads="1"/>
              </p:cNvSpPr>
              <p:nvPr/>
            </p:nvSpPr>
            <p:spPr bwMode="auto">
              <a:xfrm>
                <a:off x="6178572" y="386715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5" name="Oval 110"/>
              <p:cNvSpPr>
                <a:spLocks noChangeArrowheads="1"/>
              </p:cNvSpPr>
              <p:nvPr/>
            </p:nvSpPr>
            <p:spPr bwMode="auto">
              <a:xfrm>
                <a:off x="6148407" y="386715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3106" name="Straight Arrow Connector 46"/>
              <p:cNvCxnSpPr>
                <a:cxnSpLocks noChangeShapeType="1"/>
              </p:cNvCxnSpPr>
              <p:nvPr/>
            </p:nvCxnSpPr>
            <p:spPr bwMode="auto">
              <a:xfrm flipV="1">
                <a:off x="5338773" y="3063870"/>
                <a:ext cx="2482884" cy="1935189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3107" name="Oval 94"/>
              <p:cNvSpPr>
                <a:spLocks noChangeArrowheads="1"/>
              </p:cNvSpPr>
              <p:nvPr/>
            </p:nvSpPr>
            <p:spPr bwMode="auto">
              <a:xfrm>
                <a:off x="6178572" y="437833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8" name="Oval 98"/>
              <p:cNvSpPr>
                <a:spLocks noChangeArrowheads="1"/>
              </p:cNvSpPr>
              <p:nvPr/>
            </p:nvSpPr>
            <p:spPr bwMode="auto">
              <a:xfrm>
                <a:off x="6251598" y="423228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9" name="Oval 104"/>
              <p:cNvSpPr>
                <a:spLocks noChangeArrowheads="1"/>
              </p:cNvSpPr>
              <p:nvPr/>
            </p:nvSpPr>
            <p:spPr bwMode="auto">
              <a:xfrm>
                <a:off x="6221433" y="423228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0" name="Oval 105"/>
              <p:cNvSpPr>
                <a:spLocks noChangeArrowheads="1"/>
              </p:cNvSpPr>
              <p:nvPr/>
            </p:nvSpPr>
            <p:spPr bwMode="auto">
              <a:xfrm>
                <a:off x="6330972" y="445136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1" name="Oval 106"/>
              <p:cNvSpPr>
                <a:spLocks noChangeArrowheads="1"/>
              </p:cNvSpPr>
              <p:nvPr/>
            </p:nvSpPr>
            <p:spPr bwMode="auto">
              <a:xfrm>
                <a:off x="6403998" y="430531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2" name="Oval 108"/>
              <p:cNvSpPr>
                <a:spLocks noChangeArrowheads="1"/>
              </p:cNvSpPr>
              <p:nvPr/>
            </p:nvSpPr>
            <p:spPr bwMode="auto">
              <a:xfrm>
                <a:off x="6105546" y="401320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3" name="Oval 111"/>
              <p:cNvSpPr>
                <a:spLocks noChangeArrowheads="1"/>
              </p:cNvSpPr>
              <p:nvPr/>
            </p:nvSpPr>
            <p:spPr bwMode="auto">
              <a:xfrm>
                <a:off x="6257946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4" name="Oval 112"/>
              <p:cNvSpPr>
                <a:spLocks noChangeArrowheads="1"/>
              </p:cNvSpPr>
              <p:nvPr/>
            </p:nvSpPr>
            <p:spPr bwMode="auto">
              <a:xfrm>
                <a:off x="6330972" y="394018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81" name="TextBox 74"/>
            <p:cNvSpPr txBox="1">
              <a:spLocks noChangeArrowheads="1"/>
            </p:cNvSpPr>
            <p:nvPr/>
          </p:nvSpPr>
          <p:spPr bwMode="auto">
            <a:xfrm>
              <a:off x="1468438" y="5145088"/>
              <a:ext cx="9128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2d</a:t>
              </a:r>
            </a:p>
          </p:txBody>
        </p:sp>
        <p:sp>
          <p:nvSpPr>
            <p:cNvPr id="3082" name="TextBox 75"/>
            <p:cNvSpPr txBox="1">
              <a:spLocks noChangeArrowheads="1"/>
            </p:cNvSpPr>
            <p:nvPr/>
          </p:nvSpPr>
          <p:spPr bwMode="auto">
            <a:xfrm>
              <a:off x="5521325" y="5108575"/>
              <a:ext cx="9128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3d</a:t>
              </a:r>
            </a:p>
          </p:txBody>
        </p:sp>
      </p:grpSp>
      <p:graphicFrame>
        <p:nvGraphicFramePr>
          <p:cNvPr id="3074" name="Object 75"/>
          <p:cNvGraphicFramePr>
            <a:graphicFrameLocks noChangeAspect="1"/>
          </p:cNvGraphicFramePr>
          <p:nvPr/>
        </p:nvGraphicFramePr>
        <p:xfrm>
          <a:off x="1358856" y="1712889"/>
          <a:ext cx="3724275" cy="1218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422" name="Equation" r:id="rId4" imgW="1473120" imgH="482400" progId="Equation.3">
                  <p:embed/>
                </p:oleObj>
              </mc:Choice>
              <mc:Fallback>
                <p:oleObj name="Equation" r:id="rId4" imgW="1473120" imgH="48240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856" y="1712889"/>
                        <a:ext cx="3724275" cy="12188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Box 78"/>
          <p:cNvSpPr txBox="1">
            <a:spLocks noChangeArrowheads="1"/>
          </p:cNvSpPr>
          <p:nvPr/>
        </p:nvSpPr>
        <p:spPr bwMode="auto">
          <a:xfrm>
            <a:off x="5411798" y="1749402"/>
            <a:ext cx="3732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Euclidean distance (L</a:t>
            </a:r>
            <a:r>
              <a:rPr lang="en-US" sz="2400" kern="1200" baseline="-250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</a:t>
            </a: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)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184506" y="3502026"/>
            <a:ext cx="5959494" cy="3355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8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090" y="2735253"/>
            <a:ext cx="5038794" cy="1143000"/>
          </a:xfrm>
        </p:spPr>
        <p:txBody>
          <a:bodyPr/>
          <a:lstStyle/>
          <a:p>
            <a:r>
              <a:rPr lang="en-US" dirty="0" smtClean="0"/>
              <a:t>Example uses of texture in vision: analysis</a:t>
            </a:r>
            <a:endParaRPr lang="en-US" dirty="0"/>
          </a:p>
        </p:txBody>
      </p:sp>
      <p:sp>
        <p:nvSpPr>
          <p:cNvPr id="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materials, “stuff”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524000"/>
            <a:ext cx="6438900" cy="408622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6248400" y="5867400"/>
            <a:ext cx="198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Figure by </a:t>
            </a:r>
            <a:r>
              <a:rPr lang="en-US" dirty="0" err="1"/>
              <a:t>Varma</a:t>
            </a:r>
            <a:r>
              <a:rPr lang="en-US" dirty="0"/>
              <a:t> &amp; </a:t>
            </a:r>
            <a:r>
              <a:rPr lang="en-US" dirty="0" err="1"/>
              <a:t>Zisserman</a:t>
            </a:r>
            <a:endParaRPr lang="en-US" dirty="0"/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915951"/>
            <a:ext cx="3124200" cy="4525963"/>
          </a:xfrm>
        </p:spPr>
        <p:txBody>
          <a:bodyPr/>
          <a:lstStyle/>
          <a:p>
            <a:pPr marL="0">
              <a:buNone/>
            </a:pPr>
            <a:r>
              <a:rPr lang="en-US" sz="2800" dirty="0" smtClean="0"/>
              <a:t>Texture features for image retrieval</a:t>
            </a:r>
            <a:endParaRPr lang="en-US" sz="2800" dirty="0"/>
          </a:p>
        </p:txBody>
      </p:sp>
      <p:pic>
        <p:nvPicPr>
          <p:cNvPr id="534530" name="Picture 2"/>
          <p:cNvPicPr>
            <a:picLocks noChangeAspect="1" noChangeArrowheads="1"/>
          </p:cNvPicPr>
          <p:nvPr/>
        </p:nvPicPr>
        <p:blipFill>
          <a:blip r:embed="rId2" cstate="print"/>
          <a:srcRect l="22656" t="33423" r="21094" b="4043"/>
          <a:stretch>
            <a:fillRect/>
          </a:stretch>
        </p:blipFill>
        <p:spPr bwMode="auto">
          <a:xfrm>
            <a:off x="304800" y="763551"/>
            <a:ext cx="5486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47674" y="5437215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Y.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Rubner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C.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Tomasi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and L. J.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Guibas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The earth mover's distance as a metric for image retrieval. </a:t>
            </a:r>
            <a:r>
              <a:rPr lang="en-US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International Journal of Computer Vision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40(2):99-121, November 2000, 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Today: Texture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838200" y="1676400"/>
            <a:ext cx="74564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3"/>
          <p:cNvSpPr txBox="1">
            <a:spLocks noChangeArrowheads="1"/>
          </p:cNvSpPr>
          <p:nvPr/>
        </p:nvSpPr>
        <p:spPr bwMode="auto">
          <a:xfrm>
            <a:off x="2667000" y="5257800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What defines a texture?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>
          <a:xfrm>
            <a:off x="0" y="0"/>
            <a:ext cx="6708763" cy="6837405"/>
            <a:chOff x="304800" y="-304800"/>
            <a:chExt cx="9269481" cy="9447225"/>
          </a:xfrm>
        </p:grpSpPr>
        <p:pic>
          <p:nvPicPr>
            <p:cNvPr id="53555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507" t="20889" r="781" b="11186"/>
            <a:stretch>
              <a:fillRect/>
            </a:stretch>
          </p:blipFill>
          <p:spPr bwMode="auto">
            <a:xfrm>
              <a:off x="336492" y="4341825"/>
              <a:ext cx="9237789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55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688" t="21563" r="2344" b="11590"/>
            <a:stretch>
              <a:fillRect/>
            </a:stretch>
          </p:blipFill>
          <p:spPr bwMode="auto">
            <a:xfrm>
              <a:off x="304800" y="-304800"/>
              <a:ext cx="9067800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TextBox 6"/>
          <p:cNvSpPr txBox="1"/>
          <p:nvPr/>
        </p:nvSpPr>
        <p:spPr>
          <a:xfrm>
            <a:off x="6616728" y="946116"/>
            <a:ext cx="2527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Characterizing scene categories by texture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16728" y="3282948"/>
            <a:ext cx="474669" cy="3575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5345" y="4935801"/>
            <a:ext cx="20891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L. W. </a:t>
            </a:r>
            <a:r>
              <a:rPr lang="en-US" sz="16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Renninger</a:t>
            </a: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and J. </a:t>
            </a:r>
            <a:r>
              <a:rPr lang="en-US" sz="16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Malik</a:t>
            </a: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 When is scene identification just texture recognition? Vision Research 44 (2004) 2301–2311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2286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Content Placeholder 3" descr="073104_satellit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609600"/>
            <a:ext cx="5668963" cy="5668963"/>
          </a:xfrm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2362200" y="6488113"/>
            <a:ext cx="7620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http://www.airventure.org/2004/gallery/images/073104_satellite.jpg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2514600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Segmenting aerial imagery by textures</a:t>
            </a:r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38502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eaLnBrk="1" hangingPunct="1"/>
            <a:r>
              <a:rPr lang="en-US" sz="2800" b="1" smtClean="0"/>
              <a:t>Segmentation/classification</a:t>
            </a:r>
            <a:r>
              <a:rPr lang="en-US" sz="2800" smtClean="0"/>
              <a:t> from texture cues</a:t>
            </a:r>
          </a:p>
          <a:p>
            <a:pPr lvl="1" eaLnBrk="1" hangingPunct="1"/>
            <a:r>
              <a:rPr lang="en-US" smtClean="0"/>
              <a:t>Analyze, represent texture</a:t>
            </a:r>
          </a:p>
          <a:p>
            <a:pPr lvl="1" eaLnBrk="1" hangingPunct="1"/>
            <a:r>
              <a:rPr lang="en-US" smtClean="0"/>
              <a:t>Group image regions with consistent texture</a:t>
            </a:r>
          </a:p>
          <a:p>
            <a:pPr eaLnBrk="1" hangingPunct="1"/>
            <a:r>
              <a:rPr lang="en-US" sz="2800" b="1" smtClean="0"/>
              <a:t>Synthesis</a:t>
            </a:r>
          </a:p>
          <a:p>
            <a:pPr lvl="1" eaLnBrk="1" hangingPunct="1"/>
            <a:r>
              <a:rPr lang="en-US" smtClean="0"/>
              <a:t>Generate new texture patches/images given some examples</a:t>
            </a:r>
          </a:p>
          <a:p>
            <a:pPr lvl="1" eaLnBrk="1" hangingPunct="1"/>
            <a:endParaRPr lang="en-US" smtClean="0"/>
          </a:p>
        </p:txBody>
      </p:sp>
      <p:sp>
        <p:nvSpPr>
          <p:cNvPr id="385027" name="Rectangle 5"/>
          <p:cNvSpPr>
            <a:spLocks noChangeArrowheads="1"/>
          </p:cNvSpPr>
          <p:nvPr/>
        </p:nvSpPr>
        <p:spPr bwMode="auto">
          <a:xfrm>
            <a:off x="381000" y="4419600"/>
            <a:ext cx="8305800" cy="1524000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synthesis</a:t>
            </a:r>
            <a:endParaRPr lang="en-US" sz="2800" i="1" smtClean="0"/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772400" cy="1752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Goal: create new samples of a given texture</a:t>
            </a:r>
          </a:p>
          <a:p>
            <a:pPr eaLnBrk="1" hangingPunct="1"/>
            <a:r>
              <a:rPr lang="en-US" sz="2800" dirty="0" smtClean="0"/>
              <a:t>Many applications: virtual environments, hole-filling, texturing surfaces </a:t>
            </a:r>
          </a:p>
        </p:txBody>
      </p:sp>
      <p:pic>
        <p:nvPicPr>
          <p:cNvPr id="1026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7338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9000" y="2895600"/>
            <a:ext cx="4953000" cy="3657600"/>
            <a:chOff x="2160" y="1920"/>
            <a:chExt cx="3120" cy="2304"/>
          </a:xfrm>
        </p:grpSpPr>
        <p:sp>
          <p:nvSpPr>
            <p:cNvPr id="1035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1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724400" y="2895600"/>
            <a:ext cx="3657600" cy="3657600"/>
            <a:chOff x="4724400" y="2895600"/>
            <a:chExt cx="3657600" cy="3657600"/>
          </a:xfrm>
        </p:grpSpPr>
        <p:pic>
          <p:nvPicPr>
            <p:cNvPr id="1028" name="Object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47244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29" name="Object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28956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30" name="Object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53200" y="28956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31" name="Object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53200" y="47244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</p:grpSp>
      <p:pic>
        <p:nvPicPr>
          <p:cNvPr id="15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778125"/>
            <a:ext cx="3775075" cy="3775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The Challenge</a:t>
            </a:r>
          </a:p>
        </p:txBody>
      </p:sp>
      <p:sp>
        <p:nvSpPr>
          <p:cNvPr id="390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6019800" cy="38100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Need to model the whole spectrum: from repeated to stochastic texture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010400" y="1317625"/>
            <a:ext cx="1468438" cy="1771650"/>
            <a:chOff x="7010400" y="1317625"/>
            <a:chExt cx="1468438" cy="1771650"/>
          </a:xfrm>
        </p:grpSpPr>
        <p:pic>
          <p:nvPicPr>
            <p:cNvPr id="39014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0400" y="1317625"/>
              <a:ext cx="1468438" cy="142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0149" name="Text Box 6"/>
            <p:cNvSpPr txBox="1">
              <a:spLocks noChangeArrowheads="1"/>
            </p:cNvSpPr>
            <p:nvPr/>
          </p:nvSpPr>
          <p:spPr bwMode="auto">
            <a:xfrm>
              <a:off x="7146925" y="2632075"/>
              <a:ext cx="13176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repeated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15163" y="4932363"/>
            <a:ext cx="1519237" cy="1773237"/>
            <a:chOff x="7015163" y="4932363"/>
            <a:chExt cx="1519237" cy="1773237"/>
          </a:xfrm>
        </p:grpSpPr>
        <p:pic>
          <p:nvPicPr>
            <p:cNvPr id="39014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5163" y="4932363"/>
              <a:ext cx="1519237" cy="1392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0151" name="Text Box 8"/>
            <p:cNvSpPr txBox="1">
              <a:spLocks noChangeArrowheads="1"/>
            </p:cNvSpPr>
            <p:nvPr/>
          </p:nvSpPr>
          <p:spPr bwMode="auto">
            <a:xfrm>
              <a:off x="7265988" y="6248400"/>
              <a:ext cx="9636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Both?</a:t>
              </a:r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10400" y="3073400"/>
            <a:ext cx="1514475" cy="1844675"/>
            <a:chOff x="7010400" y="3073400"/>
            <a:chExt cx="1514475" cy="1844675"/>
          </a:xfrm>
        </p:grpSpPr>
        <p:sp>
          <p:nvSpPr>
            <p:cNvPr id="390150" name="Text Box 7"/>
            <p:cNvSpPr txBox="1">
              <a:spLocks noChangeArrowheads="1"/>
            </p:cNvSpPr>
            <p:nvPr/>
          </p:nvSpPr>
          <p:spPr bwMode="auto">
            <a:xfrm>
              <a:off x="7070725" y="4460875"/>
              <a:ext cx="1454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stochastic</a:t>
              </a:r>
            </a:p>
          </p:txBody>
        </p:sp>
        <p:pic>
          <p:nvPicPr>
            <p:cNvPr id="390152" name="Picture 9" descr="q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0400" y="3073400"/>
              <a:ext cx="1498600" cy="149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0153" name="Text Box 13"/>
          <p:cNvSpPr txBox="1">
            <a:spLocks noChangeArrowheads="1"/>
          </p:cNvSpPr>
          <p:nvPr/>
        </p:nvSpPr>
        <p:spPr bwMode="auto">
          <a:xfrm>
            <a:off x="555625" y="4560888"/>
            <a:ext cx="594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0" hangingPunct="0">
              <a:spcBef>
                <a:spcPct val="50000"/>
              </a:spcBef>
            </a:pPr>
            <a:r>
              <a:rPr lang="en-US" sz="2000"/>
              <a:t>Alexei A. Efros and Thomas K. Leung, “Texture Synthesis by Non-parametric Sampling,” Proc. International Conference on Computer Vision (ICCV), 1999.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Chains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752600"/>
          </a:xfrm>
        </p:spPr>
        <p:txBody>
          <a:bodyPr/>
          <a:lstStyle/>
          <a:p>
            <a:r>
              <a:rPr lang="en-US" dirty="0" smtClean="0"/>
              <a:t>Markov Chain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sequence</a:t>
            </a:r>
            <a:r>
              <a:rPr lang="en-US" dirty="0" smtClean="0"/>
              <a:t> of random variables</a:t>
            </a:r>
            <a:endParaRPr lang="en-US" baseline="-25000" dirty="0" smtClean="0"/>
          </a:p>
          <a:p>
            <a:pPr lvl="1"/>
            <a:endParaRPr lang="en-US" baseline="-25000" dirty="0" smtClean="0"/>
          </a:p>
          <a:p>
            <a:pPr lvl="1"/>
            <a:r>
              <a:rPr lang="en-US" dirty="0" smtClean="0"/>
              <a:t>      is the </a:t>
            </a:r>
            <a:r>
              <a:rPr lang="en-US" b="1" dirty="0" smtClean="0"/>
              <a:t>state</a:t>
            </a:r>
            <a:r>
              <a:rPr lang="en-US" dirty="0" smtClean="0"/>
              <a:t> of the model at time 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Markov assumption</a:t>
            </a:r>
            <a:r>
              <a:rPr lang="en-US" dirty="0" smtClean="0"/>
              <a:t>:  each state is dependent only on the previous one</a:t>
            </a:r>
          </a:p>
          <a:p>
            <a:pPr lvl="2"/>
            <a:r>
              <a:rPr lang="en-US" dirty="0" smtClean="0"/>
              <a:t>dependency given by a </a:t>
            </a:r>
            <a:r>
              <a:rPr lang="en-US" b="1" dirty="0" smtClean="0"/>
              <a:t>conditional probability</a:t>
            </a:r>
            <a:r>
              <a:rPr lang="en-US" dirty="0" smtClean="0"/>
              <a:t>: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The above is actually a </a:t>
            </a:r>
            <a:r>
              <a:rPr lang="en-US" i="1" dirty="0" smtClean="0"/>
              <a:t>first-order</a:t>
            </a:r>
            <a:r>
              <a:rPr lang="en-US" dirty="0" smtClean="0"/>
              <a:t> Markov chain</a:t>
            </a:r>
          </a:p>
          <a:p>
            <a:pPr lvl="1"/>
            <a:r>
              <a:rPr lang="en-US" dirty="0" smtClean="0"/>
              <a:t>An </a:t>
            </a:r>
            <a:r>
              <a:rPr lang="en-US" i="1" dirty="0" err="1" smtClean="0"/>
              <a:t>N’th</a:t>
            </a:r>
            <a:r>
              <a:rPr lang="en-US" i="1" dirty="0" smtClean="0"/>
              <a:t>-order</a:t>
            </a:r>
            <a:r>
              <a:rPr lang="en-US" dirty="0" smtClean="0"/>
              <a:t> Markov chain: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752600" y="2667000"/>
            <a:ext cx="5181600" cy="609600"/>
            <a:chOff x="1752600" y="2667000"/>
            <a:chExt cx="5181600" cy="609600"/>
          </a:xfrm>
        </p:grpSpPr>
        <p:sp>
          <p:nvSpPr>
            <p:cNvPr id="392193" name="Rectangle 26"/>
            <p:cNvSpPr>
              <a:spLocks noChangeArrowheads="1"/>
            </p:cNvSpPr>
            <p:nvPr/>
          </p:nvSpPr>
          <p:spPr bwMode="auto">
            <a:xfrm>
              <a:off x="1752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196" name="Picture 25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28800" y="2835275"/>
              <a:ext cx="457200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197" name="Rectangle 27"/>
            <p:cNvSpPr>
              <a:spLocks noChangeArrowheads="1"/>
            </p:cNvSpPr>
            <p:nvPr/>
          </p:nvSpPr>
          <p:spPr bwMode="auto">
            <a:xfrm>
              <a:off x="2895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2198" name="Rectangle 29"/>
            <p:cNvSpPr>
              <a:spLocks noChangeArrowheads="1"/>
            </p:cNvSpPr>
            <p:nvPr/>
          </p:nvSpPr>
          <p:spPr bwMode="auto">
            <a:xfrm>
              <a:off x="4038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2199" name="Rectangle 31"/>
            <p:cNvSpPr>
              <a:spLocks noChangeArrowheads="1"/>
            </p:cNvSpPr>
            <p:nvPr/>
          </p:nvSpPr>
          <p:spPr bwMode="auto">
            <a:xfrm>
              <a:off x="6324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200" name="Picture 33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62275" y="2830513"/>
              <a:ext cx="477838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2201" name="Picture 34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05275" y="2819400"/>
              <a:ext cx="4778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202" name="Line 35"/>
            <p:cNvSpPr>
              <a:spLocks noChangeShapeType="1"/>
            </p:cNvSpPr>
            <p:nvPr/>
          </p:nvSpPr>
          <p:spPr bwMode="auto">
            <a:xfrm>
              <a:off x="2438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3" name="Line 36"/>
            <p:cNvSpPr>
              <a:spLocks noChangeShapeType="1"/>
            </p:cNvSpPr>
            <p:nvPr/>
          </p:nvSpPr>
          <p:spPr bwMode="auto">
            <a:xfrm>
              <a:off x="3581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4" name="Line 37"/>
            <p:cNvSpPr>
              <a:spLocks noChangeShapeType="1"/>
            </p:cNvSpPr>
            <p:nvPr/>
          </p:nvSpPr>
          <p:spPr bwMode="auto">
            <a:xfrm>
              <a:off x="4724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5" name="Rectangle 38"/>
            <p:cNvSpPr>
              <a:spLocks noChangeArrowheads="1"/>
            </p:cNvSpPr>
            <p:nvPr/>
          </p:nvSpPr>
          <p:spPr bwMode="auto">
            <a:xfrm>
              <a:off x="5181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206" name="Picture 40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248275" y="2830513"/>
              <a:ext cx="477838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207" name="Line 41"/>
            <p:cNvSpPr>
              <a:spLocks noChangeShapeType="1"/>
            </p:cNvSpPr>
            <p:nvPr/>
          </p:nvSpPr>
          <p:spPr bwMode="auto">
            <a:xfrm>
              <a:off x="5867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92208" name="Picture 42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391275" y="2819400"/>
              <a:ext cx="4778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92209" name="Picture 4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37175" y="1522413"/>
            <a:ext cx="20542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0" name="Picture 4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16063" y="2132013"/>
            <a:ext cx="3127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1" name="Picture 4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95600" y="4608513"/>
            <a:ext cx="19526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2" name="Picture 5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057400" y="6019800"/>
            <a:ext cx="38846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213" name="TextBox 21"/>
          <p:cNvSpPr txBox="1">
            <a:spLocks noChangeArrowheads="1"/>
          </p:cNvSpPr>
          <p:nvPr/>
        </p:nvSpPr>
        <p:spPr bwMode="auto">
          <a:xfrm>
            <a:off x="7543800" y="6473825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/>
              <a:t>Source S. Seitz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92138" y="3355975"/>
            <a:ext cx="8551862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2138" y="5105400"/>
            <a:ext cx="8551862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5" grpId="0" build="p" bldLvl="2"/>
      <p:bldP spid="392195" grpId="1" uiExpand="1" build="p"/>
      <p:bldP spid="23" grpId="0" animBg="1"/>
      <p:bldP spid="2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 Example:  Text</a:t>
            </a:r>
          </a:p>
        </p:txBody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5562600"/>
          </a:xfrm>
        </p:spPr>
        <p:txBody>
          <a:bodyPr/>
          <a:lstStyle/>
          <a:p>
            <a:r>
              <a:rPr lang="en-US" sz="2400" dirty="0" smtClean="0">
                <a:solidFill>
                  <a:schemeClr val="folHlink"/>
                </a:solidFill>
              </a:rPr>
              <a:t>“A dog is a man’s best friend. It’s a dog eat dog world out there.”</a:t>
            </a:r>
          </a:p>
        </p:txBody>
      </p:sp>
      <p:graphicFrame>
        <p:nvGraphicFramePr>
          <p:cNvPr id="393552" name="Group 336"/>
          <p:cNvGraphicFramePr>
            <a:graphicFrameLocks noGrp="1"/>
          </p:cNvGraphicFramePr>
          <p:nvPr/>
        </p:nvGraphicFramePr>
        <p:xfrm>
          <a:off x="2209800" y="1600200"/>
          <a:ext cx="4724400" cy="4023360"/>
        </p:xfrm>
        <a:graphic>
          <a:graphicData uri="http://schemas.openxmlformats.org/drawingml/2006/table">
            <a:tbl>
              <a:tblPr/>
              <a:tblGrid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165100" y="1581150"/>
            <a:ext cx="8902700" cy="5200650"/>
            <a:chOff x="165100" y="1581150"/>
            <a:chExt cx="8902700" cy="5200650"/>
          </a:xfrm>
        </p:grpSpPr>
        <p:sp>
          <p:nvSpPr>
            <p:cNvPr id="393390" name="Text Box 246"/>
            <p:cNvSpPr txBox="1">
              <a:spLocks noChangeArrowheads="1"/>
            </p:cNvSpPr>
            <p:nvPr/>
          </p:nvSpPr>
          <p:spPr bwMode="auto">
            <a:xfrm>
              <a:off x="1924050" y="1581150"/>
              <a:ext cx="285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93391" name="Text Box 247"/>
            <p:cNvSpPr txBox="1">
              <a:spLocks noChangeArrowheads="1"/>
            </p:cNvSpPr>
            <p:nvPr/>
          </p:nvSpPr>
          <p:spPr bwMode="auto">
            <a:xfrm>
              <a:off x="1644650" y="1900238"/>
              <a:ext cx="565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dog</a:t>
              </a:r>
            </a:p>
          </p:txBody>
        </p:sp>
        <p:sp>
          <p:nvSpPr>
            <p:cNvPr id="393392" name="Text Box 249"/>
            <p:cNvSpPr txBox="1">
              <a:spLocks noChangeArrowheads="1"/>
            </p:cNvSpPr>
            <p:nvPr/>
          </p:nvSpPr>
          <p:spPr bwMode="auto">
            <a:xfrm>
              <a:off x="1860550" y="2205038"/>
              <a:ext cx="349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is</a:t>
              </a:r>
            </a:p>
          </p:txBody>
        </p:sp>
        <p:sp>
          <p:nvSpPr>
            <p:cNvPr id="393393" name="Text Box 250"/>
            <p:cNvSpPr txBox="1">
              <a:spLocks noChangeArrowheads="1"/>
            </p:cNvSpPr>
            <p:nvPr/>
          </p:nvSpPr>
          <p:spPr bwMode="auto">
            <a:xfrm>
              <a:off x="1447800" y="2528888"/>
              <a:ext cx="793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dirty="0">
                  <a:solidFill>
                    <a:srgbClr val="000000"/>
                  </a:solidFill>
                </a:rPr>
                <a:t>man’s</a:t>
              </a:r>
            </a:p>
          </p:txBody>
        </p:sp>
        <p:sp>
          <p:nvSpPr>
            <p:cNvPr id="393394" name="Text Box 251"/>
            <p:cNvSpPr txBox="1">
              <a:spLocks noChangeArrowheads="1"/>
            </p:cNvSpPr>
            <p:nvPr/>
          </p:nvSpPr>
          <p:spPr bwMode="auto">
            <a:xfrm>
              <a:off x="1593850" y="2890838"/>
              <a:ext cx="6159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best</a:t>
              </a:r>
            </a:p>
          </p:txBody>
        </p:sp>
        <p:sp>
          <p:nvSpPr>
            <p:cNvPr id="393395" name="Text Box 252"/>
            <p:cNvSpPr txBox="1">
              <a:spLocks noChangeArrowheads="1"/>
            </p:cNvSpPr>
            <p:nvPr/>
          </p:nvSpPr>
          <p:spPr bwMode="auto">
            <a:xfrm>
              <a:off x="1454150" y="3271838"/>
              <a:ext cx="755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friend</a:t>
              </a:r>
            </a:p>
          </p:txBody>
        </p:sp>
        <p:sp>
          <p:nvSpPr>
            <p:cNvPr id="393396" name="Text Box 253"/>
            <p:cNvSpPr txBox="1">
              <a:spLocks noChangeArrowheads="1"/>
            </p:cNvSpPr>
            <p:nvPr/>
          </p:nvSpPr>
          <p:spPr bwMode="auto">
            <a:xfrm>
              <a:off x="1746250" y="3576638"/>
              <a:ext cx="4635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it’s</a:t>
              </a:r>
            </a:p>
          </p:txBody>
        </p:sp>
        <p:sp>
          <p:nvSpPr>
            <p:cNvPr id="393397" name="Text Box 254"/>
            <p:cNvSpPr txBox="1">
              <a:spLocks noChangeArrowheads="1"/>
            </p:cNvSpPr>
            <p:nvPr/>
          </p:nvSpPr>
          <p:spPr bwMode="auto">
            <a:xfrm>
              <a:off x="1708150" y="3886200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eat</a:t>
              </a:r>
            </a:p>
          </p:txBody>
        </p:sp>
        <p:sp>
          <p:nvSpPr>
            <p:cNvPr id="393398" name="Text Box 255"/>
            <p:cNvSpPr txBox="1">
              <a:spLocks noChangeArrowheads="1"/>
            </p:cNvSpPr>
            <p:nvPr/>
          </p:nvSpPr>
          <p:spPr bwMode="auto">
            <a:xfrm>
              <a:off x="1479550" y="4262438"/>
              <a:ext cx="730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world</a:t>
              </a:r>
            </a:p>
          </p:txBody>
        </p:sp>
        <p:sp>
          <p:nvSpPr>
            <p:cNvPr id="393399" name="Text Box 256"/>
            <p:cNvSpPr txBox="1">
              <a:spLocks noChangeArrowheads="1"/>
            </p:cNvSpPr>
            <p:nvPr/>
          </p:nvSpPr>
          <p:spPr bwMode="auto">
            <a:xfrm>
              <a:off x="1708150" y="4567238"/>
              <a:ext cx="501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out</a:t>
              </a:r>
            </a:p>
          </p:txBody>
        </p:sp>
        <p:sp>
          <p:nvSpPr>
            <p:cNvPr id="393400" name="Text Box 257"/>
            <p:cNvSpPr txBox="1">
              <a:spLocks noChangeArrowheads="1"/>
            </p:cNvSpPr>
            <p:nvPr/>
          </p:nvSpPr>
          <p:spPr bwMode="auto">
            <a:xfrm>
              <a:off x="1504950" y="4948238"/>
              <a:ext cx="704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there</a:t>
              </a:r>
            </a:p>
          </p:txBody>
        </p:sp>
        <p:sp>
          <p:nvSpPr>
            <p:cNvPr id="393401" name="Text Box 259"/>
            <p:cNvSpPr txBox="1">
              <a:spLocks noChangeArrowheads="1"/>
            </p:cNvSpPr>
            <p:nvPr/>
          </p:nvSpPr>
          <p:spPr bwMode="auto">
            <a:xfrm rot="5400000">
              <a:off x="2567782" y="5691981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dog</a:t>
              </a:r>
            </a:p>
          </p:txBody>
        </p:sp>
        <p:sp>
          <p:nvSpPr>
            <p:cNvPr id="393402" name="Text Box 260"/>
            <p:cNvSpPr txBox="1">
              <a:spLocks noChangeArrowheads="1"/>
            </p:cNvSpPr>
            <p:nvPr/>
          </p:nvSpPr>
          <p:spPr bwMode="auto">
            <a:xfrm rot="5400000">
              <a:off x="3056732" y="5615781"/>
              <a:ext cx="349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is</a:t>
              </a:r>
            </a:p>
          </p:txBody>
        </p:sp>
        <p:sp>
          <p:nvSpPr>
            <p:cNvPr id="393403" name="Text Box 261"/>
            <p:cNvSpPr txBox="1">
              <a:spLocks noChangeArrowheads="1"/>
            </p:cNvSpPr>
            <p:nvPr/>
          </p:nvSpPr>
          <p:spPr bwMode="auto">
            <a:xfrm rot="5400000">
              <a:off x="3215482" y="5838031"/>
              <a:ext cx="793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man’s</a:t>
              </a:r>
            </a:p>
          </p:txBody>
        </p:sp>
        <p:sp>
          <p:nvSpPr>
            <p:cNvPr id="393404" name="Text Box 262"/>
            <p:cNvSpPr txBox="1">
              <a:spLocks noChangeArrowheads="1"/>
            </p:cNvSpPr>
            <p:nvPr/>
          </p:nvSpPr>
          <p:spPr bwMode="auto">
            <a:xfrm rot="5400000">
              <a:off x="3685382" y="5749131"/>
              <a:ext cx="615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best</a:t>
              </a:r>
            </a:p>
          </p:txBody>
        </p:sp>
        <p:sp>
          <p:nvSpPr>
            <p:cNvPr id="393405" name="Text Box 263"/>
            <p:cNvSpPr txBox="1">
              <a:spLocks noChangeArrowheads="1"/>
            </p:cNvSpPr>
            <p:nvPr/>
          </p:nvSpPr>
          <p:spPr bwMode="auto">
            <a:xfrm rot="5400000">
              <a:off x="3996532" y="5818981"/>
              <a:ext cx="755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friend</a:t>
              </a:r>
            </a:p>
          </p:txBody>
        </p:sp>
        <p:sp>
          <p:nvSpPr>
            <p:cNvPr id="393406" name="Text Box 264"/>
            <p:cNvSpPr txBox="1">
              <a:spLocks noChangeArrowheads="1"/>
            </p:cNvSpPr>
            <p:nvPr/>
          </p:nvSpPr>
          <p:spPr bwMode="auto">
            <a:xfrm rot="5400000">
              <a:off x="4523582" y="5672931"/>
              <a:ext cx="463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it’s</a:t>
              </a:r>
            </a:p>
          </p:txBody>
        </p:sp>
        <p:sp>
          <p:nvSpPr>
            <p:cNvPr id="393407" name="Text Box 265"/>
            <p:cNvSpPr txBox="1">
              <a:spLocks noChangeArrowheads="1"/>
            </p:cNvSpPr>
            <p:nvPr/>
          </p:nvSpPr>
          <p:spPr bwMode="auto">
            <a:xfrm rot="5400000">
              <a:off x="4961732" y="5691981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eat</a:t>
              </a:r>
            </a:p>
          </p:txBody>
        </p:sp>
        <p:sp>
          <p:nvSpPr>
            <p:cNvPr id="393408" name="Text Box 266"/>
            <p:cNvSpPr txBox="1">
              <a:spLocks noChangeArrowheads="1"/>
            </p:cNvSpPr>
            <p:nvPr/>
          </p:nvSpPr>
          <p:spPr bwMode="auto">
            <a:xfrm rot="5400000">
              <a:off x="5152232" y="5838031"/>
              <a:ext cx="730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world</a:t>
              </a:r>
            </a:p>
          </p:txBody>
        </p:sp>
        <p:sp>
          <p:nvSpPr>
            <p:cNvPr id="393409" name="Text Box 267"/>
            <p:cNvSpPr txBox="1">
              <a:spLocks noChangeArrowheads="1"/>
            </p:cNvSpPr>
            <p:nvPr/>
          </p:nvSpPr>
          <p:spPr bwMode="auto">
            <a:xfrm rot="5400000">
              <a:off x="5647532" y="5691981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out</a:t>
              </a:r>
            </a:p>
          </p:txBody>
        </p:sp>
        <p:sp>
          <p:nvSpPr>
            <p:cNvPr id="393410" name="Text Box 268"/>
            <p:cNvSpPr txBox="1">
              <a:spLocks noChangeArrowheads="1"/>
            </p:cNvSpPr>
            <p:nvPr/>
          </p:nvSpPr>
          <p:spPr bwMode="auto">
            <a:xfrm rot="5400000">
              <a:off x="6003132" y="5793581"/>
              <a:ext cx="7048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there</a:t>
              </a:r>
            </a:p>
          </p:txBody>
        </p:sp>
        <p:sp>
          <p:nvSpPr>
            <p:cNvPr id="393411" name="Text Box 269"/>
            <p:cNvSpPr txBox="1">
              <a:spLocks noChangeArrowheads="1"/>
            </p:cNvSpPr>
            <p:nvPr/>
          </p:nvSpPr>
          <p:spPr bwMode="auto">
            <a:xfrm>
              <a:off x="2228850" y="5562600"/>
              <a:ext cx="285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93412" name="Text Box 319"/>
            <p:cNvSpPr txBox="1">
              <a:spLocks noChangeArrowheads="1"/>
            </p:cNvSpPr>
            <p:nvPr/>
          </p:nvSpPr>
          <p:spPr bwMode="auto">
            <a:xfrm>
              <a:off x="6572250" y="5576888"/>
              <a:ext cx="2413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.</a:t>
              </a:r>
            </a:p>
          </p:txBody>
        </p:sp>
        <p:sp>
          <p:nvSpPr>
            <p:cNvPr id="393413" name="Text Box 320"/>
            <p:cNvSpPr txBox="1">
              <a:spLocks noChangeArrowheads="1"/>
            </p:cNvSpPr>
            <p:nvPr/>
          </p:nvSpPr>
          <p:spPr bwMode="auto">
            <a:xfrm>
              <a:off x="1968500" y="5257800"/>
              <a:ext cx="2413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.</a:t>
              </a:r>
            </a:p>
          </p:txBody>
        </p:sp>
        <p:pic>
          <p:nvPicPr>
            <p:cNvPr id="393414" name="Picture 32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15175" y="3313113"/>
              <a:ext cx="1952625" cy="42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3415" name="Picture 328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6334125"/>
              <a:ext cx="609600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3416" name="Picture 33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5100" y="3178175"/>
              <a:ext cx="1347788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Devi Parik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h from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Steve Seitz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086600" y="4191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p(dog|a</a:t>
            </a:r>
            <a:r>
              <a:rPr lang="en-US" dirty="0" smtClean="0"/>
              <a:t>) = ?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 Example:  Text</a:t>
            </a:r>
          </a:p>
        </p:txBody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5562600"/>
          </a:xfrm>
        </p:spPr>
        <p:txBody>
          <a:bodyPr/>
          <a:lstStyle/>
          <a:p>
            <a:r>
              <a:rPr lang="en-US" sz="2400" smtClean="0">
                <a:solidFill>
                  <a:schemeClr val="folHlink"/>
                </a:solidFill>
              </a:rPr>
              <a:t>“A dog is a man’s best friend. It’s a dog eat dog world out there.”</a:t>
            </a:r>
          </a:p>
        </p:txBody>
      </p:sp>
      <p:graphicFrame>
        <p:nvGraphicFramePr>
          <p:cNvPr id="393552" name="Group 336"/>
          <p:cNvGraphicFramePr>
            <a:graphicFrameLocks noGrp="1"/>
          </p:cNvGraphicFramePr>
          <p:nvPr/>
        </p:nvGraphicFramePr>
        <p:xfrm>
          <a:off x="2209800" y="1600200"/>
          <a:ext cx="4724400" cy="4023360"/>
        </p:xfrm>
        <a:graphic>
          <a:graphicData uri="http://schemas.openxmlformats.org/drawingml/2006/table">
            <a:tbl>
              <a:tblPr/>
              <a:tblGrid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3390" name="Text Box 246"/>
          <p:cNvSpPr txBox="1">
            <a:spLocks noChangeArrowheads="1"/>
          </p:cNvSpPr>
          <p:nvPr/>
        </p:nvSpPr>
        <p:spPr bwMode="auto">
          <a:xfrm>
            <a:off x="1924050" y="158115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93391" name="Text Box 247"/>
          <p:cNvSpPr txBox="1">
            <a:spLocks noChangeArrowheads="1"/>
          </p:cNvSpPr>
          <p:nvPr/>
        </p:nvSpPr>
        <p:spPr bwMode="auto">
          <a:xfrm>
            <a:off x="1644650" y="1900238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dog</a:t>
            </a:r>
          </a:p>
        </p:txBody>
      </p:sp>
      <p:sp>
        <p:nvSpPr>
          <p:cNvPr id="393392" name="Text Box 249"/>
          <p:cNvSpPr txBox="1">
            <a:spLocks noChangeArrowheads="1"/>
          </p:cNvSpPr>
          <p:nvPr/>
        </p:nvSpPr>
        <p:spPr bwMode="auto">
          <a:xfrm>
            <a:off x="1860550" y="220503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is</a:t>
            </a:r>
          </a:p>
        </p:txBody>
      </p:sp>
      <p:sp>
        <p:nvSpPr>
          <p:cNvPr id="393393" name="Text Box 250"/>
          <p:cNvSpPr txBox="1">
            <a:spLocks noChangeArrowheads="1"/>
          </p:cNvSpPr>
          <p:nvPr/>
        </p:nvSpPr>
        <p:spPr bwMode="auto">
          <a:xfrm>
            <a:off x="1447800" y="252888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man’s</a:t>
            </a:r>
          </a:p>
        </p:txBody>
      </p:sp>
      <p:sp>
        <p:nvSpPr>
          <p:cNvPr id="393394" name="Text Box 251"/>
          <p:cNvSpPr txBox="1">
            <a:spLocks noChangeArrowheads="1"/>
          </p:cNvSpPr>
          <p:nvPr/>
        </p:nvSpPr>
        <p:spPr bwMode="auto">
          <a:xfrm>
            <a:off x="1593850" y="2890838"/>
            <a:ext cx="61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393395" name="Text Box 252"/>
          <p:cNvSpPr txBox="1">
            <a:spLocks noChangeArrowheads="1"/>
          </p:cNvSpPr>
          <p:nvPr/>
        </p:nvSpPr>
        <p:spPr bwMode="auto">
          <a:xfrm>
            <a:off x="1454150" y="327183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friend</a:t>
            </a:r>
          </a:p>
        </p:txBody>
      </p:sp>
      <p:sp>
        <p:nvSpPr>
          <p:cNvPr id="393396" name="Text Box 253"/>
          <p:cNvSpPr txBox="1">
            <a:spLocks noChangeArrowheads="1"/>
          </p:cNvSpPr>
          <p:nvPr/>
        </p:nvSpPr>
        <p:spPr bwMode="auto">
          <a:xfrm>
            <a:off x="1746250" y="3576638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it’s</a:t>
            </a:r>
          </a:p>
        </p:txBody>
      </p:sp>
      <p:sp>
        <p:nvSpPr>
          <p:cNvPr id="393397" name="Text Box 254"/>
          <p:cNvSpPr txBox="1">
            <a:spLocks noChangeArrowheads="1"/>
          </p:cNvSpPr>
          <p:nvPr/>
        </p:nvSpPr>
        <p:spPr bwMode="auto">
          <a:xfrm>
            <a:off x="1708150" y="388620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eat</a:t>
            </a:r>
          </a:p>
        </p:txBody>
      </p:sp>
      <p:sp>
        <p:nvSpPr>
          <p:cNvPr id="393398" name="Text Box 255"/>
          <p:cNvSpPr txBox="1">
            <a:spLocks noChangeArrowheads="1"/>
          </p:cNvSpPr>
          <p:nvPr/>
        </p:nvSpPr>
        <p:spPr bwMode="auto">
          <a:xfrm>
            <a:off x="1479550" y="4262438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393399" name="Text Box 256"/>
          <p:cNvSpPr txBox="1">
            <a:spLocks noChangeArrowheads="1"/>
          </p:cNvSpPr>
          <p:nvPr/>
        </p:nvSpPr>
        <p:spPr bwMode="auto">
          <a:xfrm>
            <a:off x="1708150" y="45672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393400" name="Text Box 257"/>
          <p:cNvSpPr txBox="1">
            <a:spLocks noChangeArrowheads="1"/>
          </p:cNvSpPr>
          <p:nvPr/>
        </p:nvSpPr>
        <p:spPr bwMode="auto">
          <a:xfrm>
            <a:off x="1504950" y="494823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there</a:t>
            </a:r>
          </a:p>
        </p:txBody>
      </p:sp>
      <p:sp>
        <p:nvSpPr>
          <p:cNvPr id="393401" name="Text Box 259"/>
          <p:cNvSpPr txBox="1">
            <a:spLocks noChangeArrowheads="1"/>
          </p:cNvSpPr>
          <p:nvPr/>
        </p:nvSpPr>
        <p:spPr bwMode="auto">
          <a:xfrm rot="5400000">
            <a:off x="2567782" y="5691981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dog</a:t>
            </a:r>
          </a:p>
        </p:txBody>
      </p:sp>
      <p:sp>
        <p:nvSpPr>
          <p:cNvPr id="393402" name="Text Box 260"/>
          <p:cNvSpPr txBox="1">
            <a:spLocks noChangeArrowheads="1"/>
          </p:cNvSpPr>
          <p:nvPr/>
        </p:nvSpPr>
        <p:spPr bwMode="auto">
          <a:xfrm rot="5400000">
            <a:off x="3056732" y="5615781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is</a:t>
            </a:r>
          </a:p>
        </p:txBody>
      </p:sp>
      <p:sp>
        <p:nvSpPr>
          <p:cNvPr id="393403" name="Text Box 261"/>
          <p:cNvSpPr txBox="1">
            <a:spLocks noChangeArrowheads="1"/>
          </p:cNvSpPr>
          <p:nvPr/>
        </p:nvSpPr>
        <p:spPr bwMode="auto">
          <a:xfrm rot="5400000">
            <a:off x="3215482" y="5838031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man’s</a:t>
            </a:r>
          </a:p>
        </p:txBody>
      </p:sp>
      <p:sp>
        <p:nvSpPr>
          <p:cNvPr id="393404" name="Text Box 262"/>
          <p:cNvSpPr txBox="1">
            <a:spLocks noChangeArrowheads="1"/>
          </p:cNvSpPr>
          <p:nvPr/>
        </p:nvSpPr>
        <p:spPr bwMode="auto">
          <a:xfrm rot="5400000">
            <a:off x="3685382" y="5749131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393405" name="Text Box 263"/>
          <p:cNvSpPr txBox="1">
            <a:spLocks noChangeArrowheads="1"/>
          </p:cNvSpPr>
          <p:nvPr/>
        </p:nvSpPr>
        <p:spPr bwMode="auto">
          <a:xfrm rot="5400000">
            <a:off x="3996532" y="5818981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friend</a:t>
            </a:r>
          </a:p>
        </p:txBody>
      </p:sp>
      <p:sp>
        <p:nvSpPr>
          <p:cNvPr id="393406" name="Text Box 264"/>
          <p:cNvSpPr txBox="1">
            <a:spLocks noChangeArrowheads="1"/>
          </p:cNvSpPr>
          <p:nvPr/>
        </p:nvSpPr>
        <p:spPr bwMode="auto">
          <a:xfrm rot="5400000">
            <a:off x="4523582" y="5672931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it’s</a:t>
            </a:r>
          </a:p>
        </p:txBody>
      </p:sp>
      <p:sp>
        <p:nvSpPr>
          <p:cNvPr id="393407" name="Text Box 265"/>
          <p:cNvSpPr txBox="1">
            <a:spLocks noChangeArrowheads="1"/>
          </p:cNvSpPr>
          <p:nvPr/>
        </p:nvSpPr>
        <p:spPr bwMode="auto">
          <a:xfrm rot="5400000">
            <a:off x="4961732" y="5691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eat</a:t>
            </a:r>
          </a:p>
        </p:txBody>
      </p:sp>
      <p:sp>
        <p:nvSpPr>
          <p:cNvPr id="393408" name="Text Box 266"/>
          <p:cNvSpPr txBox="1">
            <a:spLocks noChangeArrowheads="1"/>
          </p:cNvSpPr>
          <p:nvPr/>
        </p:nvSpPr>
        <p:spPr bwMode="auto">
          <a:xfrm rot="5400000">
            <a:off x="5152232" y="5838031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393409" name="Text Box 267"/>
          <p:cNvSpPr txBox="1">
            <a:spLocks noChangeArrowheads="1"/>
          </p:cNvSpPr>
          <p:nvPr/>
        </p:nvSpPr>
        <p:spPr bwMode="auto">
          <a:xfrm rot="5400000">
            <a:off x="5647532" y="5691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393410" name="Text Box 268"/>
          <p:cNvSpPr txBox="1">
            <a:spLocks noChangeArrowheads="1"/>
          </p:cNvSpPr>
          <p:nvPr/>
        </p:nvSpPr>
        <p:spPr bwMode="auto">
          <a:xfrm rot="5400000">
            <a:off x="6003132" y="5793581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there</a:t>
            </a:r>
          </a:p>
        </p:txBody>
      </p:sp>
      <p:sp>
        <p:nvSpPr>
          <p:cNvPr id="393411" name="Text Box 269"/>
          <p:cNvSpPr txBox="1">
            <a:spLocks noChangeArrowheads="1"/>
          </p:cNvSpPr>
          <p:nvPr/>
        </p:nvSpPr>
        <p:spPr bwMode="auto">
          <a:xfrm>
            <a:off x="2228850" y="5562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93412" name="Text Box 319"/>
          <p:cNvSpPr txBox="1">
            <a:spLocks noChangeArrowheads="1"/>
          </p:cNvSpPr>
          <p:nvPr/>
        </p:nvSpPr>
        <p:spPr bwMode="auto">
          <a:xfrm>
            <a:off x="6572250" y="5576888"/>
            <a:ext cx="24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93413" name="Text Box 320"/>
          <p:cNvSpPr txBox="1">
            <a:spLocks noChangeArrowheads="1"/>
          </p:cNvSpPr>
          <p:nvPr/>
        </p:nvSpPr>
        <p:spPr bwMode="auto">
          <a:xfrm>
            <a:off x="1968500" y="5257800"/>
            <a:ext cx="24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93414" name="Picture 32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175" y="3313113"/>
            <a:ext cx="19526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415" name="Picture 32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6334125"/>
            <a:ext cx="6096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416" name="Picture 33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5100" y="3178175"/>
            <a:ext cx="13477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Steve Seitz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 synthesis</a:t>
            </a:r>
          </a:p>
        </p:txBody>
      </p:sp>
      <p:sp>
        <p:nvSpPr>
          <p:cNvPr id="39424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458200" cy="5257800"/>
          </a:xfrm>
        </p:spPr>
        <p:txBody>
          <a:bodyPr/>
          <a:lstStyle/>
          <a:p>
            <a:pPr marL="533400" indent="-533400"/>
            <a:r>
              <a:rPr lang="en-US" sz="2000" dirty="0" smtClean="0"/>
              <a:t>Create plausible looking poetry, love letters, term papers, etc.</a:t>
            </a:r>
          </a:p>
          <a:p>
            <a:pPr marL="533400" indent="-533400"/>
            <a:r>
              <a:rPr lang="en-US" dirty="0" smtClean="0"/>
              <a:t>Most basic algorithm</a:t>
            </a:r>
          </a:p>
          <a:p>
            <a:pPr marL="838200" lvl="1" indent="-381000">
              <a:buFontTx/>
              <a:buAutoNum type="arabicPeriod"/>
            </a:pPr>
            <a:r>
              <a:rPr lang="en-US" dirty="0" smtClean="0"/>
              <a:t>Build probability histogram</a:t>
            </a:r>
          </a:p>
          <a:p>
            <a:pPr marL="1257300" lvl="2" indent="-342900"/>
            <a:r>
              <a:rPr lang="en-US" dirty="0" smtClean="0"/>
              <a:t>find all blocks of N consecutive words/letters in training documents</a:t>
            </a:r>
          </a:p>
          <a:p>
            <a:pPr marL="1257300" lvl="2" indent="-342900"/>
            <a:r>
              <a:rPr lang="en-US" dirty="0" smtClean="0"/>
              <a:t>compute probability of occurrence</a:t>
            </a:r>
          </a:p>
          <a:p>
            <a:pPr marL="838200" lvl="1" indent="-381000">
              <a:buFontTx/>
              <a:buAutoNum type="arabicPeriod"/>
            </a:pPr>
            <a:r>
              <a:rPr lang="en-US" dirty="0" smtClean="0"/>
              <a:t>Given words  </a:t>
            </a:r>
          </a:p>
          <a:p>
            <a:pPr marL="1257300" lvl="2" indent="-342900"/>
            <a:r>
              <a:rPr lang="en-US" dirty="0" smtClean="0"/>
              <a:t>compute          by sampling from</a:t>
            </a:r>
          </a:p>
          <a:p>
            <a:pPr marL="1257300" lvl="2" indent="-342900"/>
            <a:endParaRPr lang="en-US" dirty="0" smtClean="0"/>
          </a:p>
          <a:p>
            <a:pPr marL="1257300" lvl="2" indent="-342900"/>
            <a:endParaRPr lang="en-US" dirty="0" smtClean="0"/>
          </a:p>
          <a:p>
            <a:pPr marL="1257300" lvl="2" indent="-342900"/>
            <a:endParaRPr lang="en-US" dirty="0" smtClean="0"/>
          </a:p>
        </p:txBody>
      </p:sp>
      <p:pic>
        <p:nvPicPr>
          <p:cNvPr id="394243" name="Picture 104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4038" y="3276600"/>
            <a:ext cx="334962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4" name="Picture 104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8488" y="2960688"/>
            <a:ext cx="2347912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5" name="Picture 1045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63" y="2514600"/>
            <a:ext cx="32004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6" name="Picture 104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321468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39888" y="4195763"/>
            <a:ext cx="266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WE  NEED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154488" y="4195763"/>
            <a:ext cx="1143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TO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145088" y="4195763"/>
            <a:ext cx="1371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EAT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364288" y="4195763"/>
            <a:ext cx="1676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CAKE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9075" y="2881313"/>
            <a:ext cx="8551863" cy="127793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1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Steve Seitz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2" grpId="0" build="p" bldLvl="2"/>
      <p:bldP spid="9" grpId="0" autoUpdateAnimBg="0"/>
      <p:bldP spid="10" grpId="0" autoUpdateAnimBg="0"/>
      <p:bldP spid="11" grpId="0" autoUpdateAnimBg="0"/>
      <p:bldP spid="12" grpId="0" autoUpdateAnimBg="0"/>
      <p:bldP spid="13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latin typeface="Arial" pitchFamily="34" charset="0"/>
                <a:cs typeface="Arial" pitchFamily="34" charset="0"/>
              </a:rPr>
              <a:t>Text synthesis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92200"/>
            <a:ext cx="80772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dirty="0" smtClean="0">
                <a:latin typeface="Arial" charset="0"/>
                <a:cs typeface="Arial" charset="0"/>
              </a:rPr>
              <a:t>Results: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 smtClean="0">
                <a:latin typeface="Arial" charset="0"/>
                <a:cs typeface="Arial" charset="0"/>
              </a:rPr>
              <a:t> “As I've commented before, really relating to someone involves standing next to impossible.”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 smtClean="0">
                <a:latin typeface="Arial" charset="0"/>
                <a:cs typeface="Arial" charset="0"/>
              </a:rPr>
              <a:t>"One morning I shot an elephant in my arms and kissed him.”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 smtClean="0">
                <a:latin typeface="Arial" charset="0"/>
                <a:cs typeface="Arial" charset="0"/>
              </a:rPr>
              <a:t>"I spent an interesting evening recently with a grain of salt"</a:t>
            </a:r>
            <a:endParaRPr lang="en-US" sz="3000" b="1" i="1" dirty="0" smtClean="0">
              <a:latin typeface="Arial" charset="0"/>
              <a:cs typeface="Arial" charset="0"/>
            </a:endParaRPr>
          </a:p>
        </p:txBody>
      </p:sp>
      <p:sp>
        <p:nvSpPr>
          <p:cNvPr id="395267" name="Text Box 4"/>
          <p:cNvSpPr txBox="1">
            <a:spLocks noChangeArrowheads="1"/>
          </p:cNvSpPr>
          <p:nvPr/>
        </p:nvSpPr>
        <p:spPr bwMode="auto">
          <a:xfrm>
            <a:off x="152400" y="609441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cs typeface="Arial" charset="0"/>
              </a:rPr>
              <a:t>Dewdney, “A potpourri of programmed prose and prosody”  </a:t>
            </a:r>
            <a:r>
              <a:rPr lang="en-US" i="1">
                <a:cs typeface="Arial" charset="0"/>
              </a:rPr>
              <a:t>Scientific American, </a:t>
            </a:r>
            <a:r>
              <a:rPr lang="en-US">
                <a:cs typeface="Arial" charset="0"/>
              </a:rPr>
              <a:t>1989.</a:t>
            </a:r>
          </a:p>
        </p:txBody>
      </p:sp>
      <p:sp>
        <p:nvSpPr>
          <p:cNvPr id="395268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pPr>
              <a:defRPr/>
            </a:pPr>
            <a:fld id="{25560361-E713-45F5-92F3-CA6A9EAD6DD0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Includes: more regular patterns</a:t>
            </a:r>
          </a:p>
        </p:txBody>
      </p:sp>
      <p:pic>
        <p:nvPicPr>
          <p:cNvPr id="8806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81200"/>
            <a:ext cx="25146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17"/>
          <p:cNvPicPr>
            <a:picLocks noChangeAspect="1" noChangeArrowheads="1"/>
          </p:cNvPicPr>
          <p:nvPr/>
        </p:nvPicPr>
        <p:blipFill>
          <a:blip r:embed="rId4" cstate="print"/>
          <a:srcRect l="6250" t="7858" r="6667" b="8383"/>
          <a:stretch>
            <a:fillRect/>
          </a:stretch>
        </p:blipFill>
        <p:spPr bwMode="auto">
          <a:xfrm>
            <a:off x="3200400" y="1981200"/>
            <a:ext cx="2819400" cy="24384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8068" name="Picture 2" descr="http://www.ux.uis.no/~tranden/brodatz/D10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9177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Synthesizing Computer Vision text</a:t>
            </a:r>
          </a:p>
        </p:txBody>
      </p:sp>
      <p:sp>
        <p:nvSpPr>
          <p:cNvPr id="39731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What do we get if we extract the probabilities from a chapter on Linear Filters, and then synthesize new statements?</a:t>
            </a:r>
          </a:p>
        </p:txBody>
      </p:sp>
      <p:pic>
        <p:nvPicPr>
          <p:cNvPr id="397315" name="Picture 1" descr="http://ecx.images-amazon.com/images/I/51Q8RE6V9VL._SS50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8288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7316" name="TextBox 4"/>
          <p:cNvSpPr txBox="1">
            <a:spLocks noChangeArrowheads="1"/>
          </p:cNvSpPr>
          <p:nvPr/>
        </p:nvSpPr>
        <p:spPr bwMode="auto">
          <a:xfrm>
            <a:off x="228600" y="5715000"/>
            <a:ext cx="8763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Check out </a:t>
            </a:r>
            <a:r>
              <a:rPr lang="en-US" dirty="0" err="1"/>
              <a:t>Yisong</a:t>
            </a:r>
            <a:r>
              <a:rPr lang="en-US" dirty="0"/>
              <a:t> </a:t>
            </a:r>
            <a:r>
              <a:rPr lang="en-US" dirty="0" err="1"/>
              <a:t>Yue’s</a:t>
            </a:r>
            <a:r>
              <a:rPr lang="en-US" dirty="0"/>
              <a:t> website implementing text generation: build your own text Markov Chain for a given text corpus.  </a:t>
            </a:r>
            <a:r>
              <a:rPr lang="en-US" dirty="0">
                <a:hlinkClick r:id="rId4"/>
              </a:rPr>
              <a:t>http://www.yisongyue.com/shaney/index.php</a:t>
            </a:r>
            <a:endParaRPr lang="en-US" dirty="0"/>
          </a:p>
          <a:p>
            <a:pPr eaLnBrk="0" hangingPunct="0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smtClean="0"/>
              <a:t>Synthesized</a:t>
            </a:r>
            <a:r>
              <a:rPr lang="en-US" smtClean="0"/>
              <a:t>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2400" smtClean="0"/>
              <a:t>This means we cannot obtain a separate copy of the best studied regions in the sum. 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All this activity will result in the primate visual system.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The response is also Gaussian, and hence isn’t bandlimited. 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Instead, we need to know only its response to any data vector, we need to apply a low pass filter that strongly reduces the content of the Fourier transform of a very large standard deviation.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It is clear how this integral exist (it is sufficient for all pixels within a 2k +1 × 2k +1 × 2k +1 × 2k + 1 — required for the images separately. </a:t>
            </a:r>
          </a:p>
          <a:p>
            <a:pPr>
              <a:spcAft>
                <a:spcPts val="300"/>
              </a:spcAft>
              <a:buFontTx/>
              <a:buNone/>
            </a:pPr>
            <a:r>
              <a:rPr lang="en-US" sz="2400" smtClean="0"/>
              <a:t/>
            </a:r>
            <a:br>
              <a:rPr lang="en-US" sz="2400" smtClean="0"/>
            </a:br>
            <a:endParaRPr lang="en-US" sz="240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Random Field</a:t>
            </a:r>
          </a:p>
        </p:txBody>
      </p:sp>
      <p:sp>
        <p:nvSpPr>
          <p:cNvPr id="400386" name="Rectangle 4"/>
          <p:cNvSpPr>
            <a:spLocks noChangeArrowheads="1"/>
          </p:cNvSpPr>
          <p:nvPr/>
        </p:nvSpPr>
        <p:spPr bwMode="auto">
          <a:xfrm>
            <a:off x="685800" y="990600"/>
            <a:ext cx="77724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A Markov random field (MRF)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generalization of Markov chains to two or more dimensions.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First-order MRF: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probability that pixel </a:t>
            </a:r>
            <a:r>
              <a:rPr lang="en-US" sz="2000" i="1" dirty="0">
                <a:solidFill>
                  <a:srgbClr val="000000"/>
                </a:solidFill>
              </a:rPr>
              <a:t>X</a:t>
            </a:r>
            <a:r>
              <a:rPr lang="en-US" sz="2000" dirty="0">
                <a:solidFill>
                  <a:srgbClr val="000000"/>
                </a:solidFill>
              </a:rPr>
              <a:t> takes a certain value given the values of neighbors </a:t>
            </a:r>
            <a:r>
              <a:rPr lang="en-US" sz="2000" i="1" dirty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i="1" dirty="0">
                <a:solidFill>
                  <a:srgbClr val="000000"/>
                </a:solidFill>
              </a:rPr>
              <a:t>B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i="1" dirty="0">
                <a:solidFill>
                  <a:srgbClr val="000000"/>
                </a:solidFill>
              </a:rPr>
              <a:t>C</a:t>
            </a:r>
            <a:r>
              <a:rPr lang="en-US" sz="2000" dirty="0">
                <a:solidFill>
                  <a:srgbClr val="000000"/>
                </a:solidFill>
              </a:rPr>
              <a:t>, and </a:t>
            </a:r>
            <a:r>
              <a:rPr lang="en-US" sz="2000" i="1" dirty="0">
                <a:solidFill>
                  <a:srgbClr val="000000"/>
                </a:solidFill>
              </a:rPr>
              <a:t>D</a:t>
            </a:r>
            <a:r>
              <a:rPr lang="en-US" sz="2000" dirty="0">
                <a:solidFill>
                  <a:srgbClr val="000000"/>
                </a:solidFill>
              </a:rPr>
              <a:t>:</a:t>
            </a:r>
          </a:p>
        </p:txBody>
      </p:sp>
      <p:grpSp>
        <p:nvGrpSpPr>
          <p:cNvPr id="400387" name="Group 32"/>
          <p:cNvGrpSpPr>
            <a:grpSpLocks/>
          </p:cNvGrpSpPr>
          <p:nvPr/>
        </p:nvGrpSpPr>
        <p:grpSpPr bwMode="auto">
          <a:xfrm>
            <a:off x="4953000" y="2743200"/>
            <a:ext cx="1371600" cy="1371600"/>
            <a:chOff x="4464" y="1488"/>
            <a:chExt cx="864" cy="864"/>
          </a:xfrm>
        </p:grpSpPr>
        <p:sp>
          <p:nvSpPr>
            <p:cNvPr id="400390" name="Rectangle 5"/>
            <p:cNvSpPr>
              <a:spLocks noChangeArrowheads="1"/>
            </p:cNvSpPr>
            <p:nvPr/>
          </p:nvSpPr>
          <p:spPr bwMode="auto">
            <a:xfrm>
              <a:off x="4464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D</a:t>
              </a:r>
            </a:p>
          </p:txBody>
        </p:sp>
        <p:sp>
          <p:nvSpPr>
            <p:cNvPr id="400391" name="Rectangle 6"/>
            <p:cNvSpPr>
              <a:spLocks noChangeArrowheads="1"/>
            </p:cNvSpPr>
            <p:nvPr/>
          </p:nvSpPr>
          <p:spPr bwMode="auto">
            <a:xfrm>
              <a:off x="4752" y="2064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C</a:t>
              </a:r>
            </a:p>
          </p:txBody>
        </p:sp>
        <p:sp>
          <p:nvSpPr>
            <p:cNvPr id="400392" name="Rectangle 7"/>
            <p:cNvSpPr>
              <a:spLocks noChangeArrowheads="1"/>
            </p:cNvSpPr>
            <p:nvPr/>
          </p:nvSpPr>
          <p:spPr bwMode="auto">
            <a:xfrm>
              <a:off x="4752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X</a:t>
              </a:r>
            </a:p>
          </p:txBody>
        </p:sp>
        <p:sp>
          <p:nvSpPr>
            <p:cNvPr id="400393" name="Rectangle 8"/>
            <p:cNvSpPr>
              <a:spLocks noChangeArrowheads="1"/>
            </p:cNvSpPr>
            <p:nvPr/>
          </p:nvSpPr>
          <p:spPr bwMode="auto">
            <a:xfrm>
              <a:off x="4752" y="1488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A</a:t>
              </a:r>
            </a:p>
          </p:txBody>
        </p:sp>
        <p:sp>
          <p:nvSpPr>
            <p:cNvPr id="400394" name="Rectangle 9"/>
            <p:cNvSpPr>
              <a:spLocks noChangeArrowheads="1"/>
            </p:cNvSpPr>
            <p:nvPr/>
          </p:nvSpPr>
          <p:spPr bwMode="auto">
            <a:xfrm>
              <a:off x="5040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B</a:t>
              </a:r>
            </a:p>
          </p:txBody>
        </p:sp>
      </p:grpSp>
      <p:pic>
        <p:nvPicPr>
          <p:cNvPr id="400388" name="Picture 3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588" y="3360738"/>
            <a:ext cx="215741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18098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</a:t>
            </a:r>
            <a:r>
              <a:rPr lang="en-US" sz="1200" dirty="0" smtClean="0"/>
              <a:t> credit: Steve Seitz</a:t>
            </a:r>
            <a:endParaRPr lang="en-US" sz="12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6" grpId="0" build="p" bldLvl="2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Synthesis </a:t>
            </a:r>
            <a:r>
              <a:rPr lang="en-US" sz="2400" smtClean="0">
                <a:hlinkClick r:id="rId3"/>
              </a:rPr>
              <a:t>[Efros &amp; Leung, ICCV 99]</a:t>
            </a:r>
            <a:endParaRPr lang="en-US" sz="2400" smtClean="0"/>
          </a:p>
        </p:txBody>
      </p:sp>
      <p:sp>
        <p:nvSpPr>
          <p:cNvPr id="402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Can apply 2D version of text synthesis</a:t>
            </a:r>
          </a:p>
        </p:txBody>
      </p:sp>
      <p:pic>
        <p:nvPicPr>
          <p:cNvPr id="40243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525881"/>
            <a:ext cx="2835171" cy="283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6713" y="1833821"/>
            <a:ext cx="1316477" cy="120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7229" y="3525881"/>
            <a:ext cx="2835171" cy="283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5728" y="1844826"/>
            <a:ext cx="1272456" cy="123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40" name="Freeform 9"/>
          <p:cNvSpPr>
            <a:spLocks noChangeArrowheads="1"/>
          </p:cNvSpPr>
          <p:nvPr/>
        </p:nvSpPr>
        <p:spPr bwMode="auto">
          <a:xfrm>
            <a:off x="2692203" y="3122813"/>
            <a:ext cx="326024" cy="326031"/>
          </a:xfrm>
          <a:custGeom>
            <a:avLst/>
            <a:gdLst>
              <a:gd name="T0" fmla="*/ 9 w 1051"/>
              <a:gd name="T1" fmla="*/ 0 h 1051"/>
              <a:gd name="T2" fmla="*/ 3 w 1051"/>
              <a:gd name="T3" fmla="*/ 0 h 1051"/>
              <a:gd name="T4" fmla="*/ 3 w 1051"/>
              <a:gd name="T5" fmla="*/ 9 h 1051"/>
              <a:gd name="T6" fmla="*/ 0 w 1051"/>
              <a:gd name="T7" fmla="*/ 9 h 1051"/>
              <a:gd name="T8" fmla="*/ 6 w 1051"/>
              <a:gd name="T9" fmla="*/ 12 h 1051"/>
              <a:gd name="T10" fmla="*/ 12 w 1051"/>
              <a:gd name="T11" fmla="*/ 9 h 1051"/>
              <a:gd name="T12" fmla="*/ 9 w 1051"/>
              <a:gd name="T13" fmla="*/ 9 h 1051"/>
              <a:gd name="T14" fmla="*/ 9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41" name="Freeform 10"/>
          <p:cNvSpPr>
            <a:spLocks noChangeArrowheads="1"/>
          </p:cNvSpPr>
          <p:nvPr/>
        </p:nvSpPr>
        <p:spPr bwMode="auto">
          <a:xfrm>
            <a:off x="6257833" y="3154453"/>
            <a:ext cx="326024" cy="312274"/>
          </a:xfrm>
          <a:custGeom>
            <a:avLst/>
            <a:gdLst>
              <a:gd name="T0" fmla="*/ 9 w 1051"/>
              <a:gd name="T1" fmla="*/ 0 h 1006"/>
              <a:gd name="T2" fmla="*/ 3 w 1051"/>
              <a:gd name="T3" fmla="*/ 0 h 1006"/>
              <a:gd name="T4" fmla="*/ 3 w 1051"/>
              <a:gd name="T5" fmla="*/ 9 h 1006"/>
              <a:gd name="T6" fmla="*/ 0 w 1051"/>
              <a:gd name="T7" fmla="*/ 9 h 1006"/>
              <a:gd name="T8" fmla="*/ 6 w 1051"/>
              <a:gd name="T9" fmla="*/ 12 h 1006"/>
              <a:gd name="T10" fmla="*/ 12 w 1051"/>
              <a:gd name="T11" fmla="*/ 9 h 1006"/>
              <a:gd name="T12" fmla="*/ 9 w 1051"/>
              <a:gd name="T13" fmla="*/ 9 h 1006"/>
              <a:gd name="T14" fmla="*/ 9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42" name="Text Box 11"/>
          <p:cNvSpPr txBox="1">
            <a:spLocks noChangeArrowheads="1"/>
          </p:cNvSpPr>
          <p:nvPr/>
        </p:nvSpPr>
        <p:spPr bwMode="auto">
          <a:xfrm>
            <a:off x="2429458" y="1371600"/>
            <a:ext cx="182959" cy="45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43" name="Text Box 12"/>
          <p:cNvSpPr txBox="1">
            <a:spLocks noChangeArrowheads="1"/>
          </p:cNvSpPr>
          <p:nvPr/>
        </p:nvSpPr>
        <p:spPr bwMode="auto">
          <a:xfrm>
            <a:off x="5979956" y="1371600"/>
            <a:ext cx="184334" cy="45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518" y="2114532"/>
            <a:ext cx="1862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Texture corpus (sample)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633929"/>
            <a:ext cx="186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ffectLst/>
                <a:latin typeface="Arial" charset="0"/>
                <a:cs typeface="Arial" charset="0"/>
              </a:rPr>
              <a:t>Texture synthesis: intuition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055688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Before, we inserted the next word based on existing nearby words…</a:t>
            </a:r>
          </a:p>
          <a:p>
            <a:pPr eaLnBrk="1" hangingPunct="1"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Now we want to insert </a:t>
            </a:r>
            <a:r>
              <a:rPr lang="en-US" sz="2800" b="1" smtClean="0">
                <a:latin typeface="Arial" charset="0"/>
                <a:cs typeface="Arial" charset="0"/>
              </a:rPr>
              <a:t>pixel intensities </a:t>
            </a:r>
            <a:r>
              <a:rPr lang="en-US" sz="2800" smtClean="0">
                <a:latin typeface="Arial" charset="0"/>
                <a:cs typeface="Arial" charset="0"/>
              </a:rPr>
              <a:t>based on existing nearby pixel values</a:t>
            </a:r>
            <a:r>
              <a:rPr lang="en-US" smtClean="0">
                <a:latin typeface="Arial" charset="0"/>
                <a:cs typeface="Arial" charset="0"/>
              </a:rPr>
              <a:t>.</a:t>
            </a:r>
            <a:endParaRPr lang="en-US" b="1" smtClean="0">
              <a:latin typeface="Arial" charset="0"/>
              <a:cs typeface="Arial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 l="16458" t="47246" r="71104" b="39673"/>
          <a:stretch>
            <a:fillRect/>
          </a:stretch>
        </p:blipFill>
        <p:spPr bwMode="auto">
          <a:xfrm>
            <a:off x="5224463" y="2871806"/>
            <a:ext cx="3322637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33519" t="47246" r="59012" b="39673"/>
          <a:stretch>
            <a:fillRect/>
          </a:stretch>
        </p:blipFill>
        <p:spPr bwMode="auto">
          <a:xfrm>
            <a:off x="1839450" y="3171050"/>
            <a:ext cx="1995487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86313" y="5172094"/>
            <a:ext cx="3797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/>
              <a:t>Sample of the texture</a:t>
            </a:r>
          </a:p>
          <a:p>
            <a:pPr algn="ctr" eaLnBrk="0" hangingPunct="0"/>
            <a:r>
              <a:rPr lang="en-US" sz="2000" b="1"/>
              <a:t>(“corpus”)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93400" y="4741087"/>
            <a:ext cx="2446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/>
              <a:t>Place we want to insert next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6100" y="4441844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86600" y="4478356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37275" y="3456006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1675" y="5715000"/>
            <a:ext cx="7521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dirty="0"/>
              <a:t>Distribution of a value of a pixel is conditioned on its neighbors alone.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</a:t>
            </a:r>
            <a:r>
              <a:rPr lang="en-US" sz="1200" dirty="0" smtClean="0"/>
              <a:t>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60361-E713-45F5-92F3-CA6A9EAD6DD0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224838" cy="914400"/>
          </a:xfrm>
        </p:spPr>
        <p:txBody>
          <a:bodyPr lIns="18000" tIns="46800" rIns="18000" bIns="46800"/>
          <a:lstStyle/>
          <a:p>
            <a:pPr>
              <a:spcBef>
                <a:spcPts val="513"/>
              </a:spcBef>
            </a:pPr>
            <a:r>
              <a:rPr lang="en-GB" smtClean="0"/>
              <a:t>Synthesizing One Pixel</a:t>
            </a:r>
          </a:p>
        </p:txBody>
      </p:sp>
      <p:sp>
        <p:nvSpPr>
          <p:cNvPr id="4055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8600" y="3700499"/>
            <a:ext cx="8534400" cy="2357437"/>
          </a:xfrm>
        </p:spPr>
        <p:txBody>
          <a:bodyPr lIns="18000" tIns="46800" rIns="18000" bIns="46800"/>
          <a:lstStyle/>
          <a:p>
            <a:pPr marL="571500" lvl="1">
              <a:spcBef>
                <a:spcPts val="700"/>
              </a:spcBef>
            </a:pPr>
            <a:r>
              <a:rPr lang="en-GB" dirty="0" smtClean="0"/>
              <a:t>What is                                                                           ?</a:t>
            </a:r>
          </a:p>
          <a:p>
            <a:pPr marL="571500" lvl="1">
              <a:spcBef>
                <a:spcPts val="700"/>
              </a:spcBef>
            </a:pPr>
            <a:r>
              <a:rPr lang="en-GB" dirty="0" smtClean="0"/>
              <a:t>Find all the windows in the image that match the </a:t>
            </a:r>
            <a:r>
              <a:rPr lang="en-GB" dirty="0" err="1" smtClean="0"/>
              <a:t>neighborhood</a:t>
            </a:r>
            <a:endParaRPr lang="en-GB" dirty="0" smtClean="0"/>
          </a:p>
          <a:p>
            <a:pPr marL="571500" lvl="1">
              <a:spcBef>
                <a:spcPts val="700"/>
              </a:spcBef>
            </a:pPr>
            <a:r>
              <a:rPr lang="en-GB" dirty="0" smtClean="0"/>
              <a:t>To synthesize </a:t>
            </a:r>
            <a:r>
              <a:rPr lang="en-GB" b="1" dirty="0" smtClean="0"/>
              <a:t>x</a:t>
            </a:r>
            <a:endParaRPr lang="en-GB" dirty="0" smtClean="0"/>
          </a:p>
          <a:p>
            <a:pPr lvl="2">
              <a:spcBef>
                <a:spcPts val="700"/>
              </a:spcBef>
            </a:pPr>
            <a:r>
              <a:rPr lang="en-GB" dirty="0" smtClean="0"/>
              <a:t>pick one matching window at random</a:t>
            </a:r>
          </a:p>
          <a:p>
            <a:pPr lvl="2">
              <a:spcBef>
                <a:spcPts val="700"/>
              </a:spcBef>
            </a:pPr>
            <a:r>
              <a:rPr lang="en-GB" dirty="0" smtClean="0"/>
              <a:t>assign </a:t>
            </a:r>
            <a:r>
              <a:rPr lang="en-GB" b="1" dirty="0" smtClean="0"/>
              <a:t>x</a:t>
            </a:r>
            <a:r>
              <a:rPr lang="en-GB" dirty="0" smtClean="0"/>
              <a:t> to be the </a:t>
            </a:r>
            <a:r>
              <a:rPr lang="en-GB" dirty="0" err="1" smtClean="0"/>
              <a:t>center</a:t>
            </a:r>
            <a:r>
              <a:rPr lang="en-GB" dirty="0" smtClean="0"/>
              <a:t> pixel of that window</a:t>
            </a:r>
          </a:p>
          <a:p>
            <a:pPr lvl="1">
              <a:spcBef>
                <a:spcPts val="700"/>
              </a:spcBef>
            </a:pPr>
            <a:r>
              <a:rPr lang="en-GB" dirty="0" smtClean="0">
                <a:solidFill>
                  <a:srgbClr val="000000"/>
                </a:solidFill>
              </a:rPr>
              <a:t>An </a:t>
            </a:r>
            <a:r>
              <a:rPr lang="en-GB" b="1" dirty="0" smtClean="0">
                <a:solidFill>
                  <a:srgbClr val="000000"/>
                </a:solidFill>
              </a:rPr>
              <a:t>exact</a:t>
            </a:r>
            <a:r>
              <a:rPr lang="en-GB" dirty="0" smtClean="0">
                <a:solidFill>
                  <a:srgbClr val="000000"/>
                </a:solidFill>
              </a:rPr>
              <a:t> neighbourhood match might not be present, so find the </a:t>
            </a:r>
            <a:r>
              <a:rPr lang="en-GB" b="1" dirty="0" smtClean="0">
                <a:solidFill>
                  <a:srgbClr val="000000"/>
                </a:solidFill>
              </a:rPr>
              <a:t>best</a:t>
            </a:r>
            <a:r>
              <a:rPr lang="en-GB" dirty="0" smtClean="0">
                <a:solidFill>
                  <a:srgbClr val="000000"/>
                </a:solidFill>
              </a:rPr>
              <a:t> matches using </a:t>
            </a:r>
            <a:r>
              <a:rPr lang="en-GB" b="1" dirty="0" smtClean="0">
                <a:solidFill>
                  <a:srgbClr val="000000"/>
                </a:solidFill>
              </a:rPr>
              <a:t>SSD error </a:t>
            </a:r>
            <a:r>
              <a:rPr lang="en-GB" dirty="0" smtClean="0">
                <a:solidFill>
                  <a:srgbClr val="000000"/>
                </a:solidFill>
              </a:rPr>
              <a:t>and randomly choose between them, preferring better matches with higher probability</a:t>
            </a:r>
          </a:p>
          <a:p>
            <a:pPr lvl="1">
              <a:spcBef>
                <a:spcPts val="700"/>
              </a:spcBef>
            </a:pPr>
            <a:endParaRPr lang="en-GB" dirty="0" smtClean="0"/>
          </a:p>
        </p:txBody>
      </p:sp>
      <p:pic>
        <p:nvPicPr>
          <p:cNvPr id="405507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794161"/>
            <a:ext cx="5029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08" name="Picture 22" descr="ex2-part-lar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1001678"/>
            <a:ext cx="332105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09" name="Rectangle 141"/>
          <p:cNvSpPr>
            <a:spLocks noChangeAspect="1" noChangeArrowheads="1"/>
          </p:cNvSpPr>
          <p:nvPr/>
        </p:nvSpPr>
        <p:spPr bwMode="auto">
          <a:xfrm flipV="1">
            <a:off x="5988050" y="2314541"/>
            <a:ext cx="114300" cy="114300"/>
          </a:xfrm>
          <a:prstGeom prst="rect">
            <a:avLst/>
          </a:prstGeom>
          <a:solidFill>
            <a:srgbClr val="11B119"/>
          </a:solidFill>
          <a:ln w="19050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890"/>
          <p:cNvGrpSpPr>
            <a:grpSpLocks/>
          </p:cNvGrpSpPr>
          <p:nvPr/>
        </p:nvGrpSpPr>
        <p:grpSpPr bwMode="auto">
          <a:xfrm>
            <a:off x="5187950" y="1587467"/>
            <a:ext cx="1714500" cy="1714500"/>
            <a:chOff x="3268" y="1139"/>
            <a:chExt cx="1080" cy="1080"/>
          </a:xfrm>
        </p:grpSpPr>
        <p:sp>
          <p:nvSpPr>
            <p:cNvPr id="405993" name="Rectangle 24"/>
            <p:cNvSpPr>
              <a:spLocks noChangeAspect="1" noChangeArrowheads="1"/>
            </p:cNvSpPr>
            <p:nvPr/>
          </p:nvSpPr>
          <p:spPr bwMode="auto">
            <a:xfrm flipV="1">
              <a:off x="3268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4" name="Rectangle 25"/>
            <p:cNvSpPr>
              <a:spLocks noChangeAspect="1" noChangeArrowheads="1"/>
            </p:cNvSpPr>
            <p:nvPr/>
          </p:nvSpPr>
          <p:spPr bwMode="auto">
            <a:xfrm flipV="1">
              <a:off x="3340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5" name="Rectangle 26"/>
            <p:cNvSpPr>
              <a:spLocks noChangeAspect="1" noChangeArrowheads="1"/>
            </p:cNvSpPr>
            <p:nvPr/>
          </p:nvSpPr>
          <p:spPr bwMode="auto">
            <a:xfrm flipV="1">
              <a:off x="3412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6" name="Rectangle 27"/>
            <p:cNvSpPr>
              <a:spLocks noChangeAspect="1" noChangeArrowheads="1"/>
            </p:cNvSpPr>
            <p:nvPr/>
          </p:nvSpPr>
          <p:spPr bwMode="auto">
            <a:xfrm flipV="1">
              <a:off x="3412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7" name="Rectangle 28"/>
            <p:cNvSpPr>
              <a:spLocks noChangeAspect="1" noChangeArrowheads="1"/>
            </p:cNvSpPr>
            <p:nvPr/>
          </p:nvSpPr>
          <p:spPr bwMode="auto">
            <a:xfrm flipV="1">
              <a:off x="3268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8" name="Rectangle 29"/>
            <p:cNvSpPr>
              <a:spLocks noChangeAspect="1" noChangeArrowheads="1"/>
            </p:cNvSpPr>
            <p:nvPr/>
          </p:nvSpPr>
          <p:spPr bwMode="auto">
            <a:xfrm flipV="1">
              <a:off x="3340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9" name="Rectangle 30"/>
            <p:cNvSpPr>
              <a:spLocks noChangeAspect="1" noChangeArrowheads="1"/>
            </p:cNvSpPr>
            <p:nvPr/>
          </p:nvSpPr>
          <p:spPr bwMode="auto">
            <a:xfrm flipV="1">
              <a:off x="3484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0" name="Rectangle 31"/>
            <p:cNvSpPr>
              <a:spLocks noChangeAspect="1" noChangeArrowheads="1"/>
            </p:cNvSpPr>
            <p:nvPr/>
          </p:nvSpPr>
          <p:spPr bwMode="auto">
            <a:xfrm flipV="1">
              <a:off x="3556" y="1499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1" name="Rectangle 32"/>
            <p:cNvSpPr>
              <a:spLocks noChangeAspect="1" noChangeArrowheads="1"/>
            </p:cNvSpPr>
            <p:nvPr/>
          </p:nvSpPr>
          <p:spPr bwMode="auto">
            <a:xfrm flipV="1">
              <a:off x="3556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2" name="Rectangle 33"/>
            <p:cNvSpPr>
              <a:spLocks noChangeAspect="1" noChangeArrowheads="1"/>
            </p:cNvSpPr>
            <p:nvPr/>
          </p:nvSpPr>
          <p:spPr bwMode="auto">
            <a:xfrm flipV="1">
              <a:off x="3628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3" name="Rectangle 34"/>
            <p:cNvSpPr>
              <a:spLocks noChangeAspect="1" noChangeArrowheads="1"/>
            </p:cNvSpPr>
            <p:nvPr/>
          </p:nvSpPr>
          <p:spPr bwMode="auto">
            <a:xfrm flipV="1">
              <a:off x="3628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4" name="Rectangle 35"/>
            <p:cNvSpPr>
              <a:spLocks noChangeAspect="1" noChangeArrowheads="1"/>
            </p:cNvSpPr>
            <p:nvPr/>
          </p:nvSpPr>
          <p:spPr bwMode="auto">
            <a:xfrm flipV="1">
              <a:off x="3628" y="1499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5" name="Rectangle 36"/>
            <p:cNvSpPr>
              <a:spLocks noChangeAspect="1" noChangeArrowheads="1"/>
            </p:cNvSpPr>
            <p:nvPr/>
          </p:nvSpPr>
          <p:spPr bwMode="auto">
            <a:xfrm flipV="1">
              <a:off x="3484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6" name="Rectangle 37"/>
            <p:cNvSpPr>
              <a:spLocks noChangeAspect="1" noChangeArrowheads="1"/>
            </p:cNvSpPr>
            <p:nvPr/>
          </p:nvSpPr>
          <p:spPr bwMode="auto">
            <a:xfrm flipV="1">
              <a:off x="3556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06007" name="Group 38"/>
            <p:cNvGrpSpPr>
              <a:grpSpLocks noChangeAspect="1"/>
            </p:cNvGrpSpPr>
            <p:nvPr/>
          </p:nvGrpSpPr>
          <p:grpSpPr bwMode="auto">
            <a:xfrm>
              <a:off x="3700" y="1355"/>
              <a:ext cx="216" cy="216"/>
              <a:chOff x="2928" y="2448"/>
              <a:chExt cx="144" cy="144"/>
            </a:xfrm>
          </p:grpSpPr>
          <p:sp>
            <p:nvSpPr>
              <p:cNvPr id="406357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8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9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0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1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2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3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4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5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08" name="Group 48"/>
            <p:cNvGrpSpPr>
              <a:grpSpLocks noChangeAspect="1"/>
            </p:cNvGrpSpPr>
            <p:nvPr/>
          </p:nvGrpSpPr>
          <p:grpSpPr bwMode="auto">
            <a:xfrm>
              <a:off x="3916" y="1355"/>
              <a:ext cx="216" cy="216"/>
              <a:chOff x="2928" y="2448"/>
              <a:chExt cx="144" cy="144"/>
            </a:xfrm>
          </p:grpSpPr>
          <p:sp>
            <p:nvSpPr>
              <p:cNvPr id="406348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9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0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1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2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3" name="Rectangle 54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4" name="Rectangle 55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5" name="Rectangle 56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6" name="Rectangle 57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06009" name="Rectangle 58"/>
            <p:cNvSpPr>
              <a:spLocks noChangeAspect="1" noChangeArrowheads="1"/>
            </p:cNvSpPr>
            <p:nvPr/>
          </p:nvSpPr>
          <p:spPr bwMode="auto">
            <a:xfrm flipV="1">
              <a:off x="3916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0" name="Rectangle 59"/>
            <p:cNvSpPr>
              <a:spLocks noChangeAspect="1" noChangeArrowheads="1"/>
            </p:cNvSpPr>
            <p:nvPr/>
          </p:nvSpPr>
          <p:spPr bwMode="auto">
            <a:xfrm flipV="1">
              <a:off x="3988" y="171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1" name="Rectangle 60"/>
            <p:cNvSpPr>
              <a:spLocks noChangeAspect="1" noChangeArrowheads="1"/>
            </p:cNvSpPr>
            <p:nvPr/>
          </p:nvSpPr>
          <p:spPr bwMode="auto">
            <a:xfrm flipV="1">
              <a:off x="3988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2" name="Rectangle 61"/>
            <p:cNvSpPr>
              <a:spLocks noChangeAspect="1" noChangeArrowheads="1"/>
            </p:cNvSpPr>
            <p:nvPr/>
          </p:nvSpPr>
          <p:spPr bwMode="auto">
            <a:xfrm flipV="1">
              <a:off x="4060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3" name="Rectangle 62"/>
            <p:cNvSpPr>
              <a:spLocks noChangeAspect="1" noChangeArrowheads="1"/>
            </p:cNvSpPr>
            <p:nvPr/>
          </p:nvSpPr>
          <p:spPr bwMode="auto">
            <a:xfrm flipV="1">
              <a:off x="4060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4" name="Rectangle 63"/>
            <p:cNvSpPr>
              <a:spLocks noChangeAspect="1" noChangeArrowheads="1"/>
            </p:cNvSpPr>
            <p:nvPr/>
          </p:nvSpPr>
          <p:spPr bwMode="auto">
            <a:xfrm flipV="1">
              <a:off x="4060" y="171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5" name="Rectangle 64"/>
            <p:cNvSpPr>
              <a:spLocks noChangeAspect="1" noChangeArrowheads="1"/>
            </p:cNvSpPr>
            <p:nvPr/>
          </p:nvSpPr>
          <p:spPr bwMode="auto">
            <a:xfrm flipV="1">
              <a:off x="3916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6" name="Rectangle 65"/>
            <p:cNvSpPr>
              <a:spLocks noChangeAspect="1" noChangeArrowheads="1"/>
            </p:cNvSpPr>
            <p:nvPr/>
          </p:nvSpPr>
          <p:spPr bwMode="auto">
            <a:xfrm flipV="1">
              <a:off x="3988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7" name="Rectangle 66"/>
            <p:cNvSpPr>
              <a:spLocks noChangeAspect="1" noChangeArrowheads="1"/>
            </p:cNvSpPr>
            <p:nvPr/>
          </p:nvSpPr>
          <p:spPr bwMode="auto">
            <a:xfrm flipV="1">
              <a:off x="3772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8" name="Rectangle 67"/>
            <p:cNvSpPr>
              <a:spLocks noChangeAspect="1" noChangeArrowheads="1"/>
            </p:cNvSpPr>
            <p:nvPr/>
          </p:nvSpPr>
          <p:spPr bwMode="auto">
            <a:xfrm flipV="1">
              <a:off x="3844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9" name="Rectangle 68"/>
            <p:cNvSpPr>
              <a:spLocks noChangeAspect="1" noChangeArrowheads="1"/>
            </p:cNvSpPr>
            <p:nvPr/>
          </p:nvSpPr>
          <p:spPr bwMode="auto">
            <a:xfrm flipV="1">
              <a:off x="3844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20" name="Rectangle 69"/>
            <p:cNvSpPr>
              <a:spLocks noChangeAspect="1" noChangeArrowheads="1"/>
            </p:cNvSpPr>
            <p:nvPr/>
          </p:nvSpPr>
          <p:spPr bwMode="auto">
            <a:xfrm flipV="1">
              <a:off x="3700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21" name="Rectangle 70"/>
            <p:cNvSpPr>
              <a:spLocks noChangeAspect="1" noChangeArrowheads="1"/>
            </p:cNvSpPr>
            <p:nvPr/>
          </p:nvSpPr>
          <p:spPr bwMode="auto">
            <a:xfrm flipV="1">
              <a:off x="3772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06022" name="Group 71"/>
            <p:cNvGrpSpPr>
              <a:grpSpLocks noChangeAspect="1"/>
            </p:cNvGrpSpPr>
            <p:nvPr/>
          </p:nvGrpSpPr>
          <p:grpSpPr bwMode="auto">
            <a:xfrm>
              <a:off x="3268" y="1139"/>
              <a:ext cx="216" cy="216"/>
              <a:chOff x="2928" y="2448"/>
              <a:chExt cx="144" cy="144"/>
            </a:xfrm>
          </p:grpSpPr>
          <p:sp>
            <p:nvSpPr>
              <p:cNvPr id="406339" name="Rectangle 7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0" name="Rectangle 7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1" name="Rectangle 7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2" name="Rectangle 7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3" name="Rectangle 7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4" name="Rectangle 7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5" name="Rectangle 7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6" name="Rectangle 7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7" name="Rectangle 8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3" name="Group 81"/>
            <p:cNvGrpSpPr>
              <a:grpSpLocks noChangeAspect="1"/>
            </p:cNvGrpSpPr>
            <p:nvPr/>
          </p:nvGrpSpPr>
          <p:grpSpPr bwMode="auto">
            <a:xfrm>
              <a:off x="3484" y="1139"/>
              <a:ext cx="216" cy="216"/>
              <a:chOff x="2928" y="2448"/>
              <a:chExt cx="144" cy="144"/>
            </a:xfrm>
          </p:grpSpPr>
          <p:sp>
            <p:nvSpPr>
              <p:cNvPr id="406330" name="Rectangle 8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1" name="Rectangle 8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2" name="Rectangle 8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3" name="Rectangle 8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4" name="Rectangle 8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5" name="Rectangle 8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6" name="Rectangle 8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7" name="Rectangle 8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8" name="Rectangle 9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4" name="Group 91"/>
            <p:cNvGrpSpPr>
              <a:grpSpLocks noChangeAspect="1"/>
            </p:cNvGrpSpPr>
            <p:nvPr/>
          </p:nvGrpSpPr>
          <p:grpSpPr bwMode="auto">
            <a:xfrm>
              <a:off x="3700" y="1139"/>
              <a:ext cx="216" cy="216"/>
              <a:chOff x="2928" y="2448"/>
              <a:chExt cx="144" cy="144"/>
            </a:xfrm>
          </p:grpSpPr>
          <p:sp>
            <p:nvSpPr>
              <p:cNvPr id="406321" name="Rectangle 9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2" name="Rectangle 9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3" name="Rectangle 9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4" name="Rectangle 9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5" name="Rectangle 9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6" name="Rectangle 9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7" name="Rectangle 9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8" name="Rectangle 9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9" name="Rectangle 10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5" name="Group 101"/>
            <p:cNvGrpSpPr>
              <a:grpSpLocks noChangeAspect="1"/>
            </p:cNvGrpSpPr>
            <p:nvPr/>
          </p:nvGrpSpPr>
          <p:grpSpPr bwMode="auto">
            <a:xfrm>
              <a:off x="3916" y="1139"/>
              <a:ext cx="216" cy="216"/>
              <a:chOff x="2928" y="2448"/>
              <a:chExt cx="144" cy="144"/>
            </a:xfrm>
          </p:grpSpPr>
          <p:sp>
            <p:nvSpPr>
              <p:cNvPr id="406312" name="Rectangle 10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3" name="Rectangle 10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4" name="Rectangle 10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5" name="Rectangle 10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6" name="Rectangle 10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7" name="Rectangle 10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8" name="Rectangle 10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9" name="Rectangle 10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0" name="Rectangle 11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6" name="Group 111"/>
            <p:cNvGrpSpPr>
              <a:grpSpLocks noChangeAspect="1"/>
            </p:cNvGrpSpPr>
            <p:nvPr/>
          </p:nvGrpSpPr>
          <p:grpSpPr bwMode="auto">
            <a:xfrm>
              <a:off x="4132" y="1139"/>
              <a:ext cx="216" cy="216"/>
              <a:chOff x="2928" y="2448"/>
              <a:chExt cx="144" cy="144"/>
            </a:xfrm>
          </p:grpSpPr>
          <p:sp>
            <p:nvSpPr>
              <p:cNvPr id="406303" name="Rectangle 11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4" name="Rectangle 11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5" name="Rectangle 11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6" name="Rectangle 11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7" name="Rectangle 11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8" name="Rectangle 11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9" name="Rectangle 11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0" name="Rectangle 11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1" name="Rectangle 12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7" name="Group 121"/>
            <p:cNvGrpSpPr>
              <a:grpSpLocks noChangeAspect="1"/>
            </p:cNvGrpSpPr>
            <p:nvPr/>
          </p:nvGrpSpPr>
          <p:grpSpPr bwMode="auto">
            <a:xfrm>
              <a:off x="4132" y="1355"/>
              <a:ext cx="216" cy="216"/>
              <a:chOff x="2928" y="2448"/>
              <a:chExt cx="144" cy="144"/>
            </a:xfrm>
          </p:grpSpPr>
          <p:sp>
            <p:nvSpPr>
              <p:cNvPr id="406294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5" name="Rectangle 12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6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7" name="Rectangle 12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8" name="Rectangle 12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9" name="Rectangle 12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0" name="Rectangle 12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1" name="Rectangle 12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2" name="Rectangle 13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8" name="Group 131"/>
            <p:cNvGrpSpPr>
              <a:grpSpLocks noChangeAspect="1"/>
            </p:cNvGrpSpPr>
            <p:nvPr/>
          </p:nvGrpSpPr>
          <p:grpSpPr bwMode="auto">
            <a:xfrm>
              <a:off x="4132" y="1571"/>
              <a:ext cx="216" cy="216"/>
              <a:chOff x="2928" y="2448"/>
              <a:chExt cx="144" cy="144"/>
            </a:xfrm>
          </p:grpSpPr>
          <p:sp>
            <p:nvSpPr>
              <p:cNvPr id="406285" name="Rectangle 13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6" name="Rectangle 13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7" name="Rectangle 13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8" name="Rectangle 13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9" name="Rectangle 13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0" name="Rectangle 13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1" name="Rectangle 13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2" name="Rectangle 13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3" name="Rectangle 14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9" name="Group 142"/>
            <p:cNvGrpSpPr>
              <a:grpSpLocks/>
            </p:cNvGrpSpPr>
            <p:nvPr/>
          </p:nvGrpSpPr>
          <p:grpSpPr bwMode="auto">
            <a:xfrm>
              <a:off x="3268" y="1139"/>
              <a:ext cx="1080" cy="1080"/>
              <a:chOff x="3384" y="1392"/>
              <a:chExt cx="1080" cy="1080"/>
            </a:xfrm>
          </p:grpSpPr>
          <p:grpSp>
            <p:nvGrpSpPr>
              <p:cNvPr id="406030" name="Group 143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406245" name="Group 144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76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0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1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2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3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4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6" name="Group 154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67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9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0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1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2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3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4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5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7" name="Group 164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58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9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0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1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2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3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4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5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6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8" name="Group 174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49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0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1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2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3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4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5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6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7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1" name="Group 184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406205" name="Group 18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36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7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8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9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0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1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2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4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6" name="Group 19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27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8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9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0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1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2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3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4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5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7" name="Group 20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18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9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0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1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2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3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4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5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6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8" name="Group 21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09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0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1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2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3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4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5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6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7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2" name="Group 225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406165" name="Group 22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96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7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8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9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0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1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2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3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4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6" name="Group 23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87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8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9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0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1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2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3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4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5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7" name="Group 24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78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9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0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1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2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3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4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5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6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8" name="Group 25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69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0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1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2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3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4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5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6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7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3" name="Group 266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406125" name="Group 26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56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7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8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9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0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1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2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3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4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6" name="Group 27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47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8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9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0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1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2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3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4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5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7" name="Group 28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38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9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0" name="Rectangle 2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1" name="Rectangle 2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2" name="Rectangle 2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3" name="Rectangle 2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4" name="Rectangle 2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5" name="Rectangle 2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6" name="Rectangle 2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8" name="Group 29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29" name="Rectangle 2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0" name="Rectangle 2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1" name="Rectangle 3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2" name="Rectangle 3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3" name="Rectangle 3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4" name="Rectangle 3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5" name="Rectangle 3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6" name="Rectangle 3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7" name="Rectangle 3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4" name="Group 307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406116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7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8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9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0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1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2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3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4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5" name="Group 317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406107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8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9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0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1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2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3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4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5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6" name="Group 327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406098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9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0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1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2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3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4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5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6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7" name="Group 337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406089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0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1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2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3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4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5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6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7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8" name="Group 347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406080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1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2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3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4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5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6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7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8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9" name="Group 357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406071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2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3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4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5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6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7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8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9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0" name="Group 367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06062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3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4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5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6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7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8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9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0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1" name="Group 377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406053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4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5" name="Rectangle 3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6" name="Rectangle 3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7" name="Rectangle 3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8" name="Rectangle 3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9" name="Rectangle 3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0" name="Rectangle 3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1" name="Rectangle 3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2" name="Group 387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406044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5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6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7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8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9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0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1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2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6043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798" name="Rectangle 398"/>
          <p:cNvSpPr>
            <a:spLocks noChangeArrowheads="1"/>
          </p:cNvSpPr>
          <p:nvPr/>
        </p:nvSpPr>
        <p:spPr bwMode="auto">
          <a:xfrm>
            <a:off x="5680075" y="2200241"/>
            <a:ext cx="3841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7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p</a:t>
            </a:r>
            <a:endParaRPr lang="en-US" sz="27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405512" name="Picture 400" descr="ex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1001678"/>
            <a:ext cx="243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670" name="Group 888"/>
          <p:cNvGrpSpPr>
            <a:grpSpLocks/>
          </p:cNvGrpSpPr>
          <p:nvPr/>
        </p:nvGrpSpPr>
        <p:grpSpPr bwMode="auto">
          <a:xfrm>
            <a:off x="730250" y="909603"/>
            <a:ext cx="2546350" cy="1709738"/>
            <a:chOff x="460" y="758"/>
            <a:chExt cx="1604" cy="1077"/>
          </a:xfrm>
        </p:grpSpPr>
        <p:grpSp>
          <p:nvGrpSpPr>
            <p:cNvPr id="405517" name="Group 401"/>
            <p:cNvGrpSpPr>
              <a:grpSpLocks noChangeAspect="1"/>
            </p:cNvGrpSpPr>
            <p:nvPr/>
          </p:nvGrpSpPr>
          <p:grpSpPr bwMode="auto">
            <a:xfrm>
              <a:off x="750" y="1371"/>
              <a:ext cx="432" cy="262"/>
              <a:chOff x="3288" y="1296"/>
              <a:chExt cx="1080" cy="648"/>
            </a:xfrm>
          </p:grpSpPr>
          <p:sp>
            <p:nvSpPr>
              <p:cNvPr id="405875" name="Rectangle 40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6" name="Rectangle 40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7" name="Rectangle 40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8" name="Rectangle 40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9" name="Rectangle 40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0" name="Rectangle 40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1" name="Rectangle 40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2" name="Rectangle 40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3" name="Rectangle 41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4" name="Rectangle 41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5" name="Rectangle 41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6" name="Rectangle 4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7" name="Rectangle 41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8" name="Rectangle 4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889" name="Group 41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984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5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6" name="Rectangle 4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7" name="Rectangle 4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8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9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0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1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2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890" name="Group 42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975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6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7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8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9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0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1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2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3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891" name="Rectangle 43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2" name="Rectangle 43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3" name="Rectangle 43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4" name="Rectangle 43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5" name="Rectangle 44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6" name="Rectangle 4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7" name="Rectangle 44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8" name="Rectangle 4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9" name="Rectangle 44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0" name="Rectangle 44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1" name="Rectangle 44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2" name="Rectangle 44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3" name="Rectangle 44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904" name="Group 44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966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7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8" name="Rectangle 4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9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0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1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2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3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4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5" name="Group 45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957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8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9" name="Rectangle 4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0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1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2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3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4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5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6" name="Group 46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948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9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0" name="Rectangle 4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1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2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3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4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5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6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7" name="Group 47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939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0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1" name="Rectangle 4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2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3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4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5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6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7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8" name="Group 48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930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1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2" name="Rectangle 4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3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4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5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6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7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8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9" name="Group 49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921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2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3" name="Rectangle 5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4" name="Rectangle 5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5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6" name="Rectangle 5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7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8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9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10" name="Group 50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912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3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4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5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6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7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8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9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0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911" name="Rectangle 51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18" name="Group 520"/>
            <p:cNvGrpSpPr>
              <a:grpSpLocks noChangeAspect="1"/>
            </p:cNvGrpSpPr>
            <p:nvPr/>
          </p:nvGrpSpPr>
          <p:grpSpPr bwMode="auto">
            <a:xfrm>
              <a:off x="1632" y="1573"/>
              <a:ext cx="432" cy="262"/>
              <a:chOff x="3288" y="1296"/>
              <a:chExt cx="1080" cy="648"/>
            </a:xfrm>
          </p:grpSpPr>
          <p:sp>
            <p:nvSpPr>
              <p:cNvPr id="405757" name="Rectangle 52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58" name="Rectangle 52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59" name="Rectangle 52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0" name="Rectangle 52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1" name="Rectangle 52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2" name="Rectangle 52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3" name="Rectangle 52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4" name="Rectangle 52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5" name="Rectangle 52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6" name="Rectangle 53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7" name="Rectangle 53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8" name="Rectangle 5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9" name="Rectangle 53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0" name="Rectangle 53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771" name="Group 535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866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7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8" name="Rectangle 5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9" name="Rectangle 5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0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1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2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3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4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72" name="Group 545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857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8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9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0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1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2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3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4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5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773" name="Rectangle 55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4" name="Rectangle 55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5" name="Rectangle 55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6" name="Rectangle 55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7" name="Rectangle 55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8" name="Rectangle 5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9" name="Rectangle 56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0" name="Rectangle 56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1" name="Rectangle 56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2" name="Rectangle 56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3" name="Rectangle 56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4" name="Rectangle 566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5" name="Rectangle 56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786" name="Group 568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848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9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0" name="Rectangle 5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1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2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3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4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5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6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7" name="Group 578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839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0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1" name="Rectangle 5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2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3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4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5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6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7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8" name="Group 588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830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1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2" name="Rectangle 5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3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4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5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6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7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8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9" name="Group 598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821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2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3" name="Rectangle 6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4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5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6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7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8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9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0" name="Group 608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812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3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4" name="Rectangle 6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5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6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7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8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9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0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1" name="Group 618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803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4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5" name="Rectangle 6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6" name="Rectangle 6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7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8" name="Rectangle 6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9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0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1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2" name="Group 628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794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5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6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7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8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9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0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1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2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793" name="Rectangle 63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19" name="Group 639"/>
            <p:cNvGrpSpPr>
              <a:grpSpLocks noChangeAspect="1"/>
            </p:cNvGrpSpPr>
            <p:nvPr/>
          </p:nvGrpSpPr>
          <p:grpSpPr bwMode="auto">
            <a:xfrm>
              <a:off x="1368" y="968"/>
              <a:ext cx="432" cy="262"/>
              <a:chOff x="3288" y="1296"/>
              <a:chExt cx="1080" cy="648"/>
            </a:xfrm>
          </p:grpSpPr>
          <p:sp>
            <p:nvSpPr>
              <p:cNvPr id="405639" name="Rectangle 640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0" name="Rectangle 641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1" name="Rectangle 642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2" name="Rectangle 64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3" name="Rectangle 64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4" name="Rectangle 64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5" name="Rectangle 64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6" name="Rectangle 64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7" name="Rectangle 64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8" name="Rectangle 649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9" name="Rectangle 65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0" name="Rectangle 6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1" name="Rectangle 652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2" name="Rectangle 65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653" name="Group 654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748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9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0" name="Rectangle 6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1" name="Rectangle 6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2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3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4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5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6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54" name="Group 664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739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0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1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2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3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4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5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6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7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655" name="Rectangle 67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6" name="Rectangle 67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7" name="Rectangle 67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8" name="Rectangle 677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9" name="Rectangle 67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0" name="Rectangle 6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1" name="Rectangle 680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2" name="Rectangle 68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3" name="Rectangle 68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4" name="Rectangle 683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5" name="Rectangle 68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6" name="Rectangle 685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7" name="Rectangle 68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668" name="Group 687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730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1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2" name="Rectangle 6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3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4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5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6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7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8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69" name="Group 697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721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2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3" name="Rectangle 7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4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5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6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7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8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9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0" name="Group 707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712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3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4" name="Rectangle 7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5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6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7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8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9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0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1" name="Group 717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703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4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5" name="Rectangle 7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6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7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8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9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0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1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2" name="Group 727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694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5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6" name="Rectangle 7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7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8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9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0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1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2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3" name="Group 737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685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6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7" name="Rectangle 7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8" name="Rectangle 7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9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0" name="Rectangle 7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1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2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3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4" name="Group 747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676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7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8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9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0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1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2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3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4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675" name="Rectangle 75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20" name="Group 758"/>
            <p:cNvGrpSpPr>
              <a:grpSpLocks noChangeAspect="1"/>
            </p:cNvGrpSpPr>
            <p:nvPr/>
          </p:nvGrpSpPr>
          <p:grpSpPr bwMode="auto">
            <a:xfrm>
              <a:off x="460" y="758"/>
              <a:ext cx="432" cy="262"/>
              <a:chOff x="3288" y="1296"/>
              <a:chExt cx="1080" cy="648"/>
            </a:xfrm>
          </p:grpSpPr>
          <p:sp>
            <p:nvSpPr>
              <p:cNvPr id="405521" name="Rectangle 75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2" name="Rectangle 76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3" name="Rectangle 761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4" name="Rectangle 762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5" name="Rectangle 76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6" name="Rectangle 76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7" name="Rectangle 76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8" name="Rectangle 76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9" name="Rectangle 76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0" name="Rectangle 76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1" name="Rectangle 769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2" name="Rectangle 77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3" name="Rectangle 77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4" name="Rectangle 77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535" name="Group 773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630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1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2" name="Rectangle 7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3" name="Rectangle 7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4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5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6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7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8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36" name="Group 783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621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2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3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4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5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6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7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8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9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537" name="Rectangle 79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8" name="Rectangle 79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9" name="Rectangle 79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0" name="Rectangle 79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1" name="Rectangle 797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2" name="Rectangle 79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3" name="Rectangle 79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4" name="Rectangle 80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5" name="Rectangle 80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6" name="Rectangle 802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7" name="Rectangle 803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8" name="Rectangle 804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9" name="Rectangle 80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550" name="Group 806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612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3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4" name="Rectangle 8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5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6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7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8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9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0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1" name="Group 816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603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4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5" name="Rectangle 8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6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7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8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9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0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1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2" name="Group 826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594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5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6" name="Rectangle 8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7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8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9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0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1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2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3" name="Group 836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585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6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7" name="Rectangle 8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8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9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0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1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2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3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4" name="Group 846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576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7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8" name="Rectangle 8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9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0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1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2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3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4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5" name="Group 856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567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8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9" name="Rectangle 8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0" name="Rectangle 8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1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2" name="Rectangle 8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3" name="Rectangle 8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4" name="Rectangle 8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5" name="Rectangle 8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6" name="Group 866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558" name="Rectangle 8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59" name="Rectangle 8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0" name="Rectangle 8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1" name="Rectangle 8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2" name="Rectangle 8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3" name="Rectangle 8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4" name="Rectangle 8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5" name="Rectangle 8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6" name="Rectangle 8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557" name="Rectangle 87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05514" name="Text Box 877"/>
          <p:cNvSpPr txBox="1">
            <a:spLocks noChangeArrowheads="1"/>
          </p:cNvSpPr>
          <p:nvPr/>
        </p:nvSpPr>
        <p:spPr bwMode="auto">
          <a:xfrm>
            <a:off x="1339850" y="2808279"/>
            <a:ext cx="1382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input image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05515" name="Text Box 889"/>
          <p:cNvSpPr txBox="1">
            <a:spLocks noChangeArrowheads="1"/>
          </p:cNvSpPr>
          <p:nvPr/>
        </p:nvSpPr>
        <p:spPr bwMode="auto">
          <a:xfrm>
            <a:off x="5119695" y="3319461"/>
            <a:ext cx="2047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</a:rPr>
              <a:t>synthesized image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6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864" name="Slide Number Placeholder 8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6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Neighborhood Window</a:t>
            </a:r>
          </a:p>
        </p:txBody>
      </p:sp>
      <p:pic>
        <p:nvPicPr>
          <p:cNvPr id="409602" name="Picture 3"/>
          <p:cNvPicPr>
            <a:picLocks noChangeAspect="1" noChangeArrowheads="1"/>
          </p:cNvPicPr>
          <p:nvPr/>
        </p:nvPicPr>
        <p:blipFill>
          <a:blip r:embed="rId3" cstate="print"/>
          <a:srcRect l="15591" t="19356" r="16129" b="18817"/>
          <a:stretch>
            <a:fillRect/>
          </a:stretch>
        </p:blipFill>
        <p:spPr bwMode="auto">
          <a:xfrm>
            <a:off x="3187700" y="2057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09603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7864" r="6667" b="8388"/>
          <a:stretch>
            <a:fillRect/>
          </a:stretch>
        </p:blipFill>
        <p:spPr bwMode="auto">
          <a:xfrm>
            <a:off x="266700" y="4473575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09604" name="Picture 5"/>
          <p:cNvPicPr>
            <a:picLocks noChangeAspect="1" noChangeArrowheads="1"/>
          </p:cNvPicPr>
          <p:nvPr/>
        </p:nvPicPr>
        <p:blipFill>
          <a:blip r:embed="rId3" cstate="print"/>
          <a:srcRect l="16666" t="20268" r="19048" b="18927"/>
          <a:stretch>
            <a:fillRect/>
          </a:stretch>
        </p:blipFill>
        <p:spPr bwMode="auto">
          <a:xfrm>
            <a:off x="1168400" y="2501900"/>
            <a:ext cx="685800" cy="647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409605" name="Rectangle 6"/>
          <p:cNvSpPr>
            <a:spLocks noChangeArrowheads="1"/>
          </p:cNvSpPr>
          <p:nvPr/>
        </p:nvSpPr>
        <p:spPr bwMode="auto">
          <a:xfrm>
            <a:off x="3810000" y="2590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09606" name="Line 7"/>
          <p:cNvSpPr>
            <a:spLocks noChangeShapeType="1"/>
          </p:cNvSpPr>
          <p:nvPr/>
        </p:nvSpPr>
        <p:spPr bwMode="auto">
          <a:xfrm flipH="1">
            <a:off x="1371600" y="2895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2300" y="2590800"/>
            <a:ext cx="2667000" cy="3911600"/>
            <a:chOff x="1992" y="1632"/>
            <a:chExt cx="1680" cy="2464"/>
          </a:xfrm>
        </p:grpSpPr>
        <p:pic>
          <p:nvPicPr>
            <p:cNvPr id="40961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9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20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0" y="2590800"/>
            <a:ext cx="4902200" cy="3911600"/>
            <a:chOff x="2400" y="1632"/>
            <a:chExt cx="3088" cy="2464"/>
          </a:xfrm>
        </p:grpSpPr>
        <p:pic>
          <p:nvPicPr>
            <p:cNvPr id="40961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6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17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810000" y="2185988"/>
            <a:ext cx="4902200" cy="2030412"/>
            <a:chOff x="2400" y="1377"/>
            <a:chExt cx="3088" cy="1279"/>
          </a:xfrm>
        </p:grpSpPr>
        <p:pic>
          <p:nvPicPr>
            <p:cNvPr id="40961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3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14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10" name="Text Box 20"/>
          <p:cNvSpPr txBox="1">
            <a:spLocks noChangeArrowheads="1"/>
          </p:cNvSpPr>
          <p:nvPr/>
        </p:nvSpPr>
        <p:spPr bwMode="auto">
          <a:xfrm>
            <a:off x="1219200" y="213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input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 lIns="0" tIns="0" rIns="0" bIns="0"/>
          <a:lstStyle/>
          <a:p>
            <a:pPr eaLnBrk="1" hangingPunct="1"/>
            <a:r>
              <a:rPr lang="en-GB" smtClean="0"/>
              <a:t>Varying Window Size</a:t>
            </a:r>
          </a:p>
        </p:txBody>
      </p:sp>
      <p:pic>
        <p:nvPicPr>
          <p:cNvPr id="4116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657225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1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6020" r="6250" b="5869"/>
          <a:stretch>
            <a:fillRect/>
          </a:stretch>
        </p:blipFill>
        <p:spPr bwMode="auto">
          <a:xfrm>
            <a:off x="514350" y="1495425"/>
            <a:ext cx="1866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2" name="Picture 5"/>
          <p:cNvPicPr>
            <a:picLocks noChangeAspect="1" noChangeArrowheads="1"/>
          </p:cNvPicPr>
          <p:nvPr/>
        </p:nvPicPr>
        <p:blipFill>
          <a:blip r:embed="rId5" cstate="print"/>
          <a:srcRect l="5807" t="5910" r="6702" b="5910"/>
          <a:stretch>
            <a:fillRect/>
          </a:stretch>
        </p:blipFill>
        <p:spPr bwMode="auto">
          <a:xfrm>
            <a:off x="2562225" y="1492250"/>
            <a:ext cx="18653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3" name="Picture 6"/>
          <p:cNvPicPr>
            <a:picLocks noChangeAspect="1" noChangeArrowheads="1"/>
          </p:cNvPicPr>
          <p:nvPr/>
        </p:nvPicPr>
        <p:blipFill>
          <a:blip r:embed="rId6" cstate="print"/>
          <a:srcRect l="5807" t="5910" r="7149" b="5910"/>
          <a:stretch>
            <a:fillRect/>
          </a:stretch>
        </p:blipFill>
        <p:spPr bwMode="auto">
          <a:xfrm>
            <a:off x="4621213" y="1492250"/>
            <a:ext cx="18557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4" name="Picture 7"/>
          <p:cNvPicPr>
            <a:picLocks noChangeAspect="1" noChangeArrowheads="1"/>
          </p:cNvPicPr>
          <p:nvPr/>
        </p:nvPicPr>
        <p:blipFill>
          <a:blip r:embed="rId7" cstate="print"/>
          <a:srcRect l="5803" t="5905" r="7143" b="5905"/>
          <a:stretch>
            <a:fillRect/>
          </a:stretch>
        </p:blipFill>
        <p:spPr bwMode="auto">
          <a:xfrm>
            <a:off x="6677025" y="1492250"/>
            <a:ext cx="18573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578225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6" name="Picture 9"/>
          <p:cNvPicPr>
            <a:picLocks noChangeAspect="1" noChangeArrowheads="1"/>
          </p:cNvPicPr>
          <p:nvPr/>
        </p:nvPicPr>
        <p:blipFill>
          <a:blip r:embed="rId9" cstate="print"/>
          <a:srcRect t="543" r="781" b="1628"/>
          <a:stretch>
            <a:fillRect/>
          </a:stretch>
        </p:blipFill>
        <p:spPr bwMode="auto">
          <a:xfrm>
            <a:off x="914400" y="4273550"/>
            <a:ext cx="2419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7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4264025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8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264025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59" name="Text Box 12"/>
          <p:cNvSpPr txBox="1">
            <a:spLocks noChangeArrowheads="1"/>
          </p:cNvSpPr>
          <p:nvPr/>
        </p:nvSpPr>
        <p:spPr bwMode="auto">
          <a:xfrm>
            <a:off x="898525" y="6137275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Increasing window size</a:t>
            </a:r>
          </a:p>
        </p:txBody>
      </p:sp>
      <p:sp>
        <p:nvSpPr>
          <p:cNvPr id="411660" name="Line 13"/>
          <p:cNvSpPr>
            <a:spLocks noChangeShapeType="1"/>
          </p:cNvSpPr>
          <p:nvPr/>
        </p:nvSpPr>
        <p:spPr bwMode="auto">
          <a:xfrm>
            <a:off x="4038600" y="6400800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3" y="152400"/>
            <a:ext cx="8224837" cy="757238"/>
          </a:xfrm>
        </p:spPr>
        <p:txBody>
          <a:bodyPr lIns="18000" tIns="46800" rIns="18000" bIns="46800"/>
          <a:lstStyle/>
          <a:p>
            <a:pPr>
              <a:spcBef>
                <a:spcPts val="513"/>
              </a:spcBef>
            </a:pPr>
            <a:r>
              <a:rPr lang="en-GB" smtClean="0"/>
              <a:t>Growing Texture</a:t>
            </a:r>
          </a:p>
        </p:txBody>
      </p:sp>
      <p:sp>
        <p:nvSpPr>
          <p:cNvPr id="413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600" y="4038600"/>
            <a:ext cx="9367838" cy="2357438"/>
          </a:xfrm>
        </p:spPr>
        <p:txBody>
          <a:bodyPr lIns="18000" tIns="46800" rIns="18000" bIns="46800"/>
          <a:lstStyle/>
          <a:p>
            <a:pPr lvl="1">
              <a:spcBef>
                <a:spcPts val="700"/>
              </a:spcBef>
            </a:pPr>
            <a:endParaRPr lang="en-GB" smtClean="0"/>
          </a:p>
          <a:p>
            <a:pPr lvl="1">
              <a:spcBef>
                <a:spcPts val="700"/>
              </a:spcBef>
            </a:pPr>
            <a:endParaRPr lang="en-GB" smtClean="0"/>
          </a:p>
        </p:txBody>
      </p:sp>
      <p:sp>
        <p:nvSpPr>
          <p:cNvPr id="413699" name="Rectangle 4"/>
          <p:cNvSpPr>
            <a:spLocks noChangeArrowheads="1"/>
          </p:cNvSpPr>
          <p:nvPr/>
        </p:nvSpPr>
        <p:spPr bwMode="auto">
          <a:xfrm>
            <a:off x="228600" y="4267200"/>
            <a:ext cx="868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46800" rIns="18000" bIns="46800"/>
          <a:lstStyle/>
          <a:p>
            <a:pPr marL="742950" lvl="1" indent="-285750" eaLnBrk="0" hangingPunct="0">
              <a:spcBef>
                <a:spcPts val="700"/>
              </a:spcBef>
              <a:buFontTx/>
              <a:buChar char="•"/>
            </a:pPr>
            <a:r>
              <a:rPr lang="en-GB" sz="2000">
                <a:solidFill>
                  <a:srgbClr val="000000"/>
                </a:solidFill>
              </a:rPr>
              <a:t>Starting from the initial image,  “grow” the texture one pixel at a time</a:t>
            </a:r>
          </a:p>
          <a:p>
            <a:pPr marL="742950" lvl="1" indent="-285750" eaLnBrk="0" hangingPunct="0">
              <a:spcBef>
                <a:spcPts val="700"/>
              </a:spcBef>
              <a:buFontTx/>
              <a:buChar char="•"/>
            </a:pPr>
            <a:endParaRPr lang="en-GB" sz="2000">
              <a:solidFill>
                <a:srgbClr val="000000"/>
              </a:solidFill>
            </a:endParaRPr>
          </a:p>
        </p:txBody>
      </p:sp>
      <p:pic>
        <p:nvPicPr>
          <p:cNvPr id="413700" name="Picture 5" descr="st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24399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1" name="Picture 6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0100" y="12954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2" name="Picture 7" descr="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1900" y="12954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03" name="AutoShape 8"/>
          <p:cNvSpPr>
            <a:spLocks noChangeArrowheads="1"/>
          </p:cNvSpPr>
          <p:nvPr/>
        </p:nvSpPr>
        <p:spPr bwMode="auto">
          <a:xfrm>
            <a:off x="2971800" y="2438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3704" name="AutoShape 9"/>
          <p:cNvSpPr>
            <a:spLocks noChangeArrowheads="1"/>
          </p:cNvSpPr>
          <p:nvPr/>
        </p:nvSpPr>
        <p:spPr bwMode="auto">
          <a:xfrm>
            <a:off x="5867400" y="2438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Freeform 2"/>
          <p:cNvSpPr>
            <a:spLocks noChangeArrowheads="1"/>
          </p:cNvSpPr>
          <p:nvPr/>
        </p:nvSpPr>
        <p:spPr bwMode="auto">
          <a:xfrm>
            <a:off x="2438400" y="27828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5746" name="Freeform 3"/>
          <p:cNvSpPr>
            <a:spLocks noChangeArrowheads="1"/>
          </p:cNvSpPr>
          <p:nvPr/>
        </p:nvSpPr>
        <p:spPr bwMode="auto">
          <a:xfrm>
            <a:off x="6477000" y="27686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4157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25" y="1633538"/>
            <a:ext cx="8874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238500"/>
            <a:ext cx="2978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76600"/>
            <a:ext cx="3016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763" y="1639888"/>
            <a:ext cx="9112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5751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96238" cy="990600"/>
          </a:xfrm>
        </p:spPr>
        <p:txBody>
          <a:bodyPr lIns="0" tIns="0" rIns="0" bIns="0"/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 smtClean="0"/>
              <a:t>Synthesis results</a:t>
            </a:r>
          </a:p>
        </p:txBody>
      </p:sp>
      <p:sp>
        <p:nvSpPr>
          <p:cNvPr id="415752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french canvas</a:t>
            </a:r>
          </a:p>
        </p:txBody>
      </p:sp>
      <p:sp>
        <p:nvSpPr>
          <p:cNvPr id="415753" name="Text Box 10"/>
          <p:cNvSpPr txBox="1">
            <a:spLocks noChangeArrowheads="1"/>
          </p:cNvSpPr>
          <p:nvPr/>
        </p:nvSpPr>
        <p:spPr bwMode="auto">
          <a:xfrm>
            <a:off x="5943600" y="106680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rafia weave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Includes: more random patterns</a:t>
            </a:r>
          </a:p>
        </p:txBody>
      </p:sp>
      <p:pic>
        <p:nvPicPr>
          <p:cNvPr id="327685" name="Picture 2"/>
          <p:cNvPicPr>
            <a:picLocks noChangeAspect="1" noChangeArrowheads="1"/>
          </p:cNvPicPr>
          <p:nvPr/>
        </p:nvPicPr>
        <p:blipFill>
          <a:blip r:embed="rId3" cstate="print"/>
          <a:srcRect l="50700" t="27486" r="36833" b="52623"/>
          <a:stretch>
            <a:fillRect/>
          </a:stretch>
        </p:blipFill>
        <p:spPr bwMode="auto">
          <a:xfrm>
            <a:off x="4724400" y="1981200"/>
            <a:ext cx="22098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6" name="Picture 2"/>
          <p:cNvPicPr>
            <a:picLocks noChangeAspect="1" noChangeArrowheads="1"/>
          </p:cNvPicPr>
          <p:nvPr/>
        </p:nvPicPr>
        <p:blipFill>
          <a:blip r:embed="rId3" cstate="print"/>
          <a:srcRect l="35968" t="27486" r="50999" b="52623"/>
          <a:stretch>
            <a:fillRect/>
          </a:stretch>
        </p:blipFill>
        <p:spPr bwMode="auto">
          <a:xfrm>
            <a:off x="2286000" y="1981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2" name="Object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057400"/>
            <a:ext cx="2133600" cy="2133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27683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2133600"/>
            <a:ext cx="2133600" cy="2057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-46038"/>
            <a:ext cx="7767638" cy="814388"/>
          </a:xfrm>
        </p:spPr>
        <p:txBody>
          <a:bodyPr lIns="18000" tIns="46800" rIns="18000" bIns="46800"/>
          <a:lstStyle/>
          <a:p>
            <a:pPr eaLnBrk="1" hangingPunct="1">
              <a:spcBef>
                <a:spcPts val="963"/>
              </a:spcBef>
            </a:pPr>
            <a:endParaRPr lang="en-GB" smtClean="0"/>
          </a:p>
        </p:txBody>
      </p:sp>
      <p:pic>
        <p:nvPicPr>
          <p:cNvPr id="4177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938" y="1309688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5163" y="1308100"/>
            <a:ext cx="1468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7798" name="Freeform 7"/>
          <p:cNvSpPr>
            <a:spLocks noChangeArrowheads="1"/>
          </p:cNvSpPr>
          <p:nvPr/>
        </p:nvSpPr>
        <p:spPr bwMode="auto">
          <a:xfrm>
            <a:off x="2209800" y="2782888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7799" name="Freeform 8"/>
          <p:cNvSpPr>
            <a:spLocks noChangeArrowheads="1"/>
          </p:cNvSpPr>
          <p:nvPr/>
        </p:nvSpPr>
        <p:spPr bwMode="auto">
          <a:xfrm>
            <a:off x="6324600" y="2819400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7800" name="Text Box 9"/>
          <p:cNvSpPr txBox="1">
            <a:spLocks noChangeArrowheads="1"/>
          </p:cNvSpPr>
          <p:nvPr/>
        </p:nvSpPr>
        <p:spPr bwMode="auto">
          <a:xfrm>
            <a:off x="1524000" y="762000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white bread</a:t>
            </a:r>
          </a:p>
        </p:txBody>
      </p:sp>
      <p:sp>
        <p:nvSpPr>
          <p:cNvPr id="417801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140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brick wall</a:t>
            </a:r>
          </a:p>
        </p:txBody>
      </p:sp>
      <p:sp>
        <p:nvSpPr>
          <p:cNvPr id="417802" name="Rectangle 8"/>
          <p:cNvSpPr>
            <a:spLocks noChangeArrowheads="1"/>
          </p:cNvSpPr>
          <p:nvPr/>
        </p:nvSpPr>
        <p:spPr bwMode="auto">
          <a:xfrm>
            <a:off x="609600" y="0"/>
            <a:ext cx="79962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61000"/>
              </a:lnSpc>
              <a:spcBef>
                <a:spcPts val="963"/>
              </a:spcBef>
            </a:pPr>
            <a:r>
              <a:rPr lang="en-GB" sz="4400">
                <a:solidFill>
                  <a:schemeClr val="tx2"/>
                </a:solidFill>
              </a:rPr>
              <a:t>Synthesis results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863" y="993775"/>
            <a:ext cx="17224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947988"/>
            <a:ext cx="3452813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43" name="Rectangle 8"/>
          <p:cNvSpPr>
            <a:spLocks noChangeArrowheads="1"/>
          </p:cNvSpPr>
          <p:nvPr/>
        </p:nvSpPr>
        <p:spPr bwMode="auto">
          <a:xfrm>
            <a:off x="609600" y="0"/>
            <a:ext cx="79962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61000"/>
              </a:lnSpc>
              <a:spcBef>
                <a:spcPts val="963"/>
              </a:spcBef>
            </a:pPr>
            <a:r>
              <a:rPr lang="en-GB" sz="4400">
                <a:solidFill>
                  <a:schemeClr val="tx2"/>
                </a:solidFill>
              </a:rPr>
              <a:t>Synthesis results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 lIns="0" tIns="0" rIns="0" bIns="0"/>
          <a:lstStyle/>
          <a:p>
            <a:r>
              <a:rPr lang="en-GB" smtClean="0"/>
              <a:t>Failure Cases</a:t>
            </a:r>
          </a:p>
        </p:txBody>
      </p:sp>
      <p:pic>
        <p:nvPicPr>
          <p:cNvPr id="421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9718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998788"/>
            <a:ext cx="3173413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143000"/>
            <a:ext cx="14478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1173163"/>
            <a:ext cx="118903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1894" name="Freeform 7"/>
          <p:cNvSpPr>
            <a:spLocks noChangeArrowheads="1"/>
          </p:cNvSpPr>
          <p:nvPr/>
        </p:nvSpPr>
        <p:spPr bwMode="auto">
          <a:xfrm>
            <a:off x="2209800" y="2514600"/>
            <a:ext cx="376238" cy="376238"/>
          </a:xfrm>
          <a:custGeom>
            <a:avLst/>
            <a:gdLst>
              <a:gd name="T0" fmla="*/ 100854335 w 1051"/>
              <a:gd name="T1" fmla="*/ 0 h 1051"/>
              <a:gd name="T2" fmla="*/ 33703546 w 1051"/>
              <a:gd name="T3" fmla="*/ 0 h 1051"/>
              <a:gd name="T4" fmla="*/ 33703546 w 1051"/>
              <a:gd name="T5" fmla="*/ 100854335 h 1051"/>
              <a:gd name="T6" fmla="*/ 0 w 1051"/>
              <a:gd name="T7" fmla="*/ 100854335 h 1051"/>
              <a:gd name="T8" fmla="*/ 67278935 w 1051"/>
              <a:gd name="T9" fmla="*/ 134557869 h 1051"/>
              <a:gd name="T10" fmla="*/ 134557869 w 1051"/>
              <a:gd name="T11" fmla="*/ 100854335 h 1051"/>
              <a:gd name="T12" fmla="*/ 100854335 w 1051"/>
              <a:gd name="T13" fmla="*/ 100854335 h 1051"/>
              <a:gd name="T14" fmla="*/ 100854335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1895" name="Freeform 8"/>
          <p:cNvSpPr>
            <a:spLocks noChangeArrowheads="1"/>
          </p:cNvSpPr>
          <p:nvPr/>
        </p:nvSpPr>
        <p:spPr bwMode="auto">
          <a:xfrm>
            <a:off x="6248400" y="2514600"/>
            <a:ext cx="376238" cy="376238"/>
          </a:xfrm>
          <a:custGeom>
            <a:avLst/>
            <a:gdLst>
              <a:gd name="T0" fmla="*/ 100854335 w 1051"/>
              <a:gd name="T1" fmla="*/ 0 h 1051"/>
              <a:gd name="T2" fmla="*/ 33703546 w 1051"/>
              <a:gd name="T3" fmla="*/ 0 h 1051"/>
              <a:gd name="T4" fmla="*/ 33703546 w 1051"/>
              <a:gd name="T5" fmla="*/ 100854335 h 1051"/>
              <a:gd name="T6" fmla="*/ 0 w 1051"/>
              <a:gd name="T7" fmla="*/ 100854335 h 1051"/>
              <a:gd name="T8" fmla="*/ 67278935 w 1051"/>
              <a:gd name="T9" fmla="*/ 134557869 h 1051"/>
              <a:gd name="T10" fmla="*/ 134557869 w 1051"/>
              <a:gd name="T11" fmla="*/ 100854335 h 1051"/>
              <a:gd name="T12" fmla="*/ 100854335 w 1051"/>
              <a:gd name="T13" fmla="*/ 100854335 h 1051"/>
              <a:gd name="T14" fmla="*/ 100854335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1896" name="Text Box 9"/>
          <p:cNvSpPr txBox="1">
            <a:spLocks noChangeArrowheads="1"/>
          </p:cNvSpPr>
          <p:nvPr/>
        </p:nvSpPr>
        <p:spPr bwMode="auto">
          <a:xfrm>
            <a:off x="1371600" y="6172200"/>
            <a:ext cx="253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Growing garbage</a:t>
            </a:r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421897" name="Text Box 10"/>
          <p:cNvSpPr txBox="1">
            <a:spLocks noChangeArrowheads="1"/>
          </p:cNvSpPr>
          <p:nvPr/>
        </p:nvSpPr>
        <p:spPr bwMode="auto">
          <a:xfrm>
            <a:off x="5181600" y="6172200"/>
            <a:ext cx="2528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Verbatim copying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Hole Filling</a:t>
            </a:r>
          </a:p>
        </p:txBody>
      </p:sp>
      <p:pic>
        <p:nvPicPr>
          <p:cNvPr id="423938" name="Picture 3" descr="greg_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39" name="Picture 4" descr="greg_wall-fil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0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1" name="Picture 6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2" name="Picture 7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3" name="Picture 8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598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219200"/>
            <a:ext cx="260191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7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-149225"/>
            <a:ext cx="7772400" cy="1371600"/>
          </a:xfrm>
        </p:spPr>
        <p:txBody>
          <a:bodyPr lIns="0" tIns="0" rIns="0" bIns="0"/>
          <a:lstStyle/>
          <a:p>
            <a:pPr eaLnBrk="1" hangingPunct="1"/>
            <a:r>
              <a:rPr lang="en-GB" smtClean="0"/>
              <a:t>Extrapolation</a:t>
            </a:r>
          </a:p>
        </p:txBody>
      </p:sp>
      <p:pic>
        <p:nvPicPr>
          <p:cNvPr id="4259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6688" y="1219200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9" name="AutoShape 6"/>
          <p:cNvSpPr>
            <a:spLocks noChangeArrowheads="1"/>
          </p:cNvSpPr>
          <p:nvPr/>
        </p:nvSpPr>
        <p:spPr bwMode="auto">
          <a:xfrm>
            <a:off x="3962400" y="23622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5990" name="AutoShape 7"/>
          <p:cNvSpPr>
            <a:spLocks noChangeArrowheads="1"/>
          </p:cNvSpPr>
          <p:nvPr/>
        </p:nvSpPr>
        <p:spPr bwMode="auto">
          <a:xfrm>
            <a:off x="3962400" y="52578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219200"/>
            <a:ext cx="3581400" cy="5432425"/>
            <a:chOff x="3264" y="768"/>
            <a:chExt cx="2256" cy="3422"/>
          </a:xfrm>
        </p:grpSpPr>
        <p:pic>
          <p:nvPicPr>
            <p:cNvPr id="42599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599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2599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839200" cy="5638800"/>
          </a:xfrm>
        </p:spPr>
        <p:txBody>
          <a:bodyPr/>
          <a:lstStyle/>
          <a:p>
            <a:pPr eaLnBrk="1" hangingPunct="1"/>
            <a:r>
              <a:rPr lang="en-US" dirty="0" smtClean="0"/>
              <a:t>The </a:t>
            </a:r>
            <a:r>
              <a:rPr lang="en-US" dirty="0" err="1" smtClean="0"/>
              <a:t>Efros</a:t>
            </a:r>
            <a:r>
              <a:rPr lang="en-US" dirty="0" smtClean="0"/>
              <a:t> &amp; Leung algorithm</a:t>
            </a:r>
          </a:p>
          <a:p>
            <a:pPr lvl="1" eaLnBrk="1" hangingPunct="1"/>
            <a:r>
              <a:rPr lang="en-US" dirty="0" smtClean="0"/>
              <a:t>Simple</a:t>
            </a:r>
          </a:p>
          <a:p>
            <a:pPr lvl="1" eaLnBrk="1" hangingPunct="1"/>
            <a:r>
              <a:rPr lang="en-US" dirty="0" smtClean="0"/>
              <a:t>Surprisingly good results</a:t>
            </a:r>
          </a:p>
          <a:p>
            <a:pPr lvl="1" eaLnBrk="1" hangingPunct="1"/>
            <a:r>
              <a:rPr lang="en-US" dirty="0" smtClean="0"/>
              <a:t>Synthesis is easier than analysis!</a:t>
            </a:r>
          </a:p>
          <a:p>
            <a:pPr lvl="1" eaLnBrk="1" hangingPunct="1"/>
            <a:r>
              <a:rPr lang="en-US" dirty="0" smtClean="0"/>
              <a:t>…but very slow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81" name="Group 2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430575" name="Picture 3" descr="ex2-part-larg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0576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430834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5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6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7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8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9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0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1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2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3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4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5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6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7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848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943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4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5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6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7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8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9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50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51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49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934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5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6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7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8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9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0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1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2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850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1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2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3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4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5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6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7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8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9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0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1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2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863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925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6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7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8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9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0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1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2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3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4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916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7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8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9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0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1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2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3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4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5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907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8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9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0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1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2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3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4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5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6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898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9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0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1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2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3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4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5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6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7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889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0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1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2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3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4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5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6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7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8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880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1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2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3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4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5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6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7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8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9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871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2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3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4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5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6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7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8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9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870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577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430579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430794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825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6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7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8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9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0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1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2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3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5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816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7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8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9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0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1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2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3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4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6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80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0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1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2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3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4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5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7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9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9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0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1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2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3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4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5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6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0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430754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85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6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7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8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9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0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1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2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3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5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76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7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8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9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0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1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2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3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4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6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67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8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9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0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1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2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4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5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7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58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9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0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1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2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3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4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5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6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1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430714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45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6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7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8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9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0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1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2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3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5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36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7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8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9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0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1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2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3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4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6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27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8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9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0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1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2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3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4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5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7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18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9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0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1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2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3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4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5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6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2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430674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05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6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7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8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9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0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1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2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3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5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696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7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8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9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0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1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2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3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4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6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687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8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9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0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1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2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3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4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5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7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678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79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0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1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2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3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4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5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6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3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430665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6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7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8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9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0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1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2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3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4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430656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7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8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9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0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1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2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3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4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5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430647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8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9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0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1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2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3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4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5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6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430638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9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0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1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2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3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4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5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6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7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430629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0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1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2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3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4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5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6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7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8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430620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1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2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3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4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5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6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7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8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9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30611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2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3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4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5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6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7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8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9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90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430602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3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4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5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6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7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8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9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0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91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430593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4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5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6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7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8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9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0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1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592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1188219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430082" name="Rectangle 38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Image Quilting [Efros &amp; Freeman 2001]</a:t>
            </a:r>
          </a:p>
        </p:txBody>
      </p:sp>
      <p:sp>
        <p:nvSpPr>
          <p:cNvPr id="430083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 smtClean="0"/>
              <a:t>Observation:</a:t>
            </a:r>
            <a:r>
              <a:rPr lang="en-GB" sz="2900" smtClean="0"/>
              <a:t> neighbor pixels are highly correlated</a:t>
            </a:r>
          </a:p>
        </p:txBody>
      </p:sp>
      <p:grpSp>
        <p:nvGrpSpPr>
          <p:cNvPr id="430084" name="Group 382"/>
          <p:cNvGrpSpPr>
            <a:grpSpLocks/>
          </p:cNvGrpSpPr>
          <p:nvPr/>
        </p:nvGrpSpPr>
        <p:grpSpPr bwMode="auto">
          <a:xfrm>
            <a:off x="5911850" y="1447800"/>
            <a:ext cx="2546350" cy="1844675"/>
            <a:chOff x="412" y="1067"/>
            <a:chExt cx="1604" cy="1162"/>
          </a:xfrm>
        </p:grpSpPr>
        <p:pic>
          <p:nvPicPr>
            <p:cNvPr id="430098" name="Picture 383" descr="ex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0099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430457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58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59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0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1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2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3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4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5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6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7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8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9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0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471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566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7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8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9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0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1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2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3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4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72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557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8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9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0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1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2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3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4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5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473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4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5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6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7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8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9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0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1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2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3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4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5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486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548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9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0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1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2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3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4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5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6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7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539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0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1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2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3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4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5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6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7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8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530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1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2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3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4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5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6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7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8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9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521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2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3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4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5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6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7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8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9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0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512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3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4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5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6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7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8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9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0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1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503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4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5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6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7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8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9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0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1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2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494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5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6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7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8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9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0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1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2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493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0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430339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0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1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2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3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4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5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6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7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8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9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0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1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2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353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448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9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0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1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2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3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4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5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6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54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439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0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1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2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3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4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5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6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7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355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6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7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8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9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0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1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2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3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4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5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6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7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368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430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1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2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3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4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5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6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7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8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69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421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2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3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4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5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6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7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8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9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0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412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3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4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5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6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7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8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9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0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1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403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4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5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6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7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8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9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0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1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2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394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5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6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7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8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9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0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1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2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3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385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6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7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8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9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0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1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2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3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4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376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7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8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9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0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1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2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3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4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375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1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430221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2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3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4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5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6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7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8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9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0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1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2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3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4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235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330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1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2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3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4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5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6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7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8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36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321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2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3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4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5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6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7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8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9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237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8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9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0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1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2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3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4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5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6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7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8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9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250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312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3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4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5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6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7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8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9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0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1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303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4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5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6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7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8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9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0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1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2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294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5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6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7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8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9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0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1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2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3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285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6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7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8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9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0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1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2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3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4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276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7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8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9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0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1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2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3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4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5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267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8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9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0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1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2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3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4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5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6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258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59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0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1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2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3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4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5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6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257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2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430103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4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5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6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7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8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9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0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1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2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3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4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5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6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117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212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3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4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5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6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7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8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9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20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18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203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4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5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6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7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8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9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0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1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119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0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1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2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3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4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5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6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7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8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9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30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31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132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194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5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6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7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8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9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0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1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2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3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185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6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7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8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9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0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1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2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3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4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176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7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8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9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0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1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2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3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4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5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167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8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9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0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1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2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3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4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5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6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158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9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0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1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2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3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4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5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6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7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149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0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1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2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3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4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5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6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7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8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140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1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2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3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4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5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6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7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8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139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</p:grpSp>
      <p:sp>
        <p:nvSpPr>
          <p:cNvPr id="430085" name="Text Box 860"/>
          <p:cNvSpPr txBox="1">
            <a:spLocks noChangeArrowheads="1"/>
          </p:cNvSpPr>
          <p:nvPr/>
        </p:nvSpPr>
        <p:spPr bwMode="auto">
          <a:xfrm>
            <a:off x="6477000" y="32908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Input image</a:t>
            </a:r>
            <a:r>
              <a:rPr lang="en-US" sz="1600">
                <a:latin typeface="Trebuchet MS" pitchFamily="34" charset="0"/>
              </a:rPr>
              <a:t> </a:t>
            </a:r>
          </a:p>
        </p:txBody>
      </p:sp>
      <p:sp>
        <p:nvSpPr>
          <p:cNvPr id="430086" name="AutoShape 861"/>
          <p:cNvSpPr>
            <a:spLocks noChangeArrowheads="1"/>
          </p:cNvSpPr>
          <p:nvPr/>
        </p:nvSpPr>
        <p:spPr bwMode="auto">
          <a:xfrm flipH="1">
            <a:off x="4038600" y="2209800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45462211 h 21600"/>
              <a:gd name="T4" fmla="*/ 2147483647 w 21600"/>
              <a:gd name="T5" fmla="*/ 2090924422 h 21600"/>
              <a:gd name="T6" fmla="*/ 2147483647 w 21600"/>
              <a:gd name="T7" fmla="*/ 104546221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30087" name="Text Box 862"/>
          <p:cNvSpPr txBox="1">
            <a:spLocks noChangeArrowheads="1"/>
          </p:cNvSpPr>
          <p:nvPr/>
        </p:nvSpPr>
        <p:spPr bwMode="auto">
          <a:xfrm>
            <a:off x="4129088" y="1704975"/>
            <a:ext cx="1662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latin typeface="Trebuchet MS" pitchFamily="34" charset="0"/>
              </a:rPr>
              <a:t>non-parametric</a:t>
            </a:r>
          </a:p>
          <a:p>
            <a:pPr algn="ctr" eaLnBrk="0" hangingPunct="0"/>
            <a:r>
              <a:rPr lang="en-US" sz="1600" b="1">
                <a:latin typeface="Trebuchet MS" pitchFamily="34" charset="0"/>
              </a:rPr>
              <a:t>sampling</a:t>
            </a:r>
          </a:p>
        </p:txBody>
      </p:sp>
      <p:grpSp>
        <p:nvGrpSpPr>
          <p:cNvPr id="50198" name="Group 863"/>
          <p:cNvGrpSpPr>
            <a:grpSpLocks/>
          </p:cNvGrpSpPr>
          <p:nvPr/>
        </p:nvGrpSpPr>
        <p:grpSpPr bwMode="auto">
          <a:xfrm>
            <a:off x="304800" y="1600200"/>
            <a:ext cx="8686800" cy="5038725"/>
            <a:chOff x="192" y="1002"/>
            <a:chExt cx="5472" cy="3174"/>
          </a:xfrm>
        </p:grpSpPr>
        <p:sp>
          <p:nvSpPr>
            <p:cNvPr id="430090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1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2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3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4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188709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B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188710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ts val="700"/>
                </a:spcBef>
                <a:buClr>
                  <a:schemeClr val="tx2"/>
                </a:buClr>
                <a:buSzPct val="120000"/>
                <a:defRPr/>
              </a:pPr>
              <a:r>
                <a:rPr lang="en-GB" sz="2700" b="1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Idea:</a:t>
              </a:r>
              <a:r>
                <a:rPr lang="en-GB" sz="27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 unit of synthesis = block</a:t>
              </a:r>
            </a:p>
            <a:p>
              <a:pPr marL="742950" lvl="1" indent="-285750" eaLnBrk="0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</a:rPr>
                <a:t>Exactly the same but now we want P(</a:t>
              </a:r>
              <a:r>
                <a:rPr lang="en-GB" sz="2200" b="1">
                  <a:latin typeface="Trebuchet MS" pitchFamily="34" charset="0"/>
                </a:rPr>
                <a:t>B</a:t>
              </a:r>
              <a:r>
                <a:rPr lang="en-GB" sz="2200">
                  <a:latin typeface="Trebuchet MS" pitchFamily="34" charset="0"/>
                </a:rPr>
                <a:t>|N(</a:t>
              </a:r>
              <a:r>
                <a:rPr lang="en-GB" sz="2200" b="1">
                  <a:latin typeface="Trebuchet MS" pitchFamily="34" charset="0"/>
                </a:rPr>
                <a:t>B</a:t>
              </a:r>
              <a:r>
                <a:rPr lang="en-GB" sz="2200">
                  <a:latin typeface="Trebuchet MS" pitchFamily="34" charset="0"/>
                </a:rPr>
                <a:t>))</a:t>
              </a:r>
            </a:p>
            <a:p>
              <a:pPr marL="742950" lvl="1" indent="-285750" eaLnBrk="0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</a:rPr>
                <a:t>Much faster: synthesize all pixels in a block at once</a:t>
              </a:r>
            </a:p>
          </p:txBody>
        </p:sp>
        <p:sp>
          <p:nvSpPr>
            <p:cNvPr id="430097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Synthesizing a block</a:t>
              </a:r>
              <a:endParaRPr lang="en-US" sz="1600">
                <a:latin typeface="Trebuchet MS" pitchFamily="34" charset="0"/>
              </a:endParaRPr>
            </a:p>
          </p:txBody>
        </p:sp>
      </p:grpSp>
      <p:sp>
        <p:nvSpPr>
          <p:cNvPr id="874" name="Slide Number Placeholder 8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sp>
        <p:nvSpPr>
          <p:cNvPr id="875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29" name="Picture 2" descr="b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74638"/>
            <a:ext cx="10969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30" name="Text Box 3"/>
          <p:cNvSpPr txBox="1">
            <a:spLocks noChangeArrowheads="1"/>
          </p:cNvSpPr>
          <p:nvPr/>
        </p:nvSpPr>
        <p:spPr bwMode="auto">
          <a:xfrm>
            <a:off x="3581400" y="1295400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Trebuchet MS" pitchFamily="34" charset="0"/>
              </a:rPr>
              <a:t>Input texture</a:t>
            </a:r>
          </a:p>
        </p:txBody>
      </p:sp>
      <p:sp>
        <p:nvSpPr>
          <p:cNvPr id="432131" name="Text Box 4"/>
          <p:cNvSpPr txBox="1">
            <a:spLocks noChangeArrowheads="1"/>
          </p:cNvSpPr>
          <p:nvPr/>
        </p:nvSpPr>
        <p:spPr bwMode="auto">
          <a:xfrm>
            <a:off x="838200" y="2208213"/>
            <a:ext cx="54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B1</a:t>
            </a:r>
            <a:endParaRPr lang="en-US">
              <a:latin typeface="Trebuchet MS" pitchFamily="34" charset="0"/>
            </a:endParaRPr>
          </a:p>
        </p:txBody>
      </p:sp>
      <p:sp>
        <p:nvSpPr>
          <p:cNvPr id="432132" name="Text Box 5"/>
          <p:cNvSpPr txBox="1">
            <a:spLocks noChangeArrowheads="1"/>
          </p:cNvSpPr>
          <p:nvPr/>
        </p:nvSpPr>
        <p:spPr bwMode="auto">
          <a:xfrm>
            <a:off x="1970088" y="2208213"/>
            <a:ext cx="54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B2</a:t>
            </a:r>
            <a:endParaRPr lang="en-US">
              <a:latin typeface="Trebuchet MS" pitchFamily="34" charset="0"/>
            </a:endParaRPr>
          </a:p>
        </p:txBody>
      </p:sp>
      <p:sp>
        <p:nvSpPr>
          <p:cNvPr id="432133" name="Text Box 6"/>
          <p:cNvSpPr txBox="1">
            <a:spLocks noChangeArrowheads="1"/>
          </p:cNvSpPr>
          <p:nvPr/>
        </p:nvSpPr>
        <p:spPr bwMode="auto">
          <a:xfrm>
            <a:off x="506413" y="3113088"/>
            <a:ext cx="2535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>
                <a:latin typeface="Trebuchet MS" pitchFamily="34" charset="0"/>
              </a:rPr>
              <a:t>Random placement </a:t>
            </a:r>
          </a:p>
          <a:p>
            <a:pPr algn="ctr" eaLnBrk="0" hangingPunct="0"/>
            <a:r>
              <a:rPr lang="en-US" sz="2000" b="1">
                <a:latin typeface="Trebuchet MS" pitchFamily="34" charset="0"/>
              </a:rPr>
              <a:t>of blocks </a:t>
            </a:r>
          </a:p>
        </p:txBody>
      </p:sp>
      <p:sp>
        <p:nvSpPr>
          <p:cNvPr id="432134" name="Line 7"/>
          <p:cNvSpPr>
            <a:spLocks noChangeShapeType="1"/>
          </p:cNvSpPr>
          <p:nvPr/>
        </p:nvSpPr>
        <p:spPr bwMode="auto">
          <a:xfrm flipH="1">
            <a:off x="4800600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2135" name="Text Box 8"/>
          <p:cNvSpPr txBox="1">
            <a:spLocks noChangeArrowheads="1"/>
          </p:cNvSpPr>
          <p:nvPr/>
        </p:nvSpPr>
        <p:spPr bwMode="auto">
          <a:xfrm>
            <a:off x="5257800" y="304800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rebuchet MS" pitchFamily="34" charset="0"/>
              </a:rPr>
              <a:t>block</a:t>
            </a:r>
          </a:p>
        </p:txBody>
      </p:sp>
      <p:pic>
        <p:nvPicPr>
          <p:cNvPr id="432136" name="Picture 9" descr="tile_rand_c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35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874" name="Picture 10" descr="tile_ra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38" name="Rectangle 11"/>
          <p:cNvSpPr>
            <a:spLocks noChangeArrowheads="1"/>
          </p:cNvSpPr>
          <p:nvPr/>
        </p:nvSpPr>
        <p:spPr bwMode="auto">
          <a:xfrm>
            <a:off x="4267200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168650" y="1828800"/>
            <a:ext cx="2903538" cy="4800600"/>
            <a:chOff x="1996" y="1152"/>
            <a:chExt cx="1829" cy="3024"/>
          </a:xfrm>
        </p:grpSpPr>
        <p:sp>
          <p:nvSpPr>
            <p:cNvPr id="432153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54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55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56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Neighboring blocks</a:t>
              </a:r>
            </a:p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constrained by overlap</a:t>
              </a:r>
            </a:p>
          </p:txBody>
        </p:sp>
        <p:pic>
          <p:nvPicPr>
            <p:cNvPr id="432157" name="Picture 17" descr="tile_match_cu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64" y="2500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2158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59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32140" name="Rectangle 20"/>
          <p:cNvSpPr>
            <a:spLocks noChangeAspect="1" noChangeArrowheads="1"/>
          </p:cNvSpPr>
          <p:nvPr/>
        </p:nvSpPr>
        <p:spPr bwMode="auto">
          <a:xfrm>
            <a:off x="1676400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172200" y="1828800"/>
            <a:ext cx="2660650" cy="4794250"/>
            <a:chOff x="3888" y="1152"/>
            <a:chExt cx="1676" cy="3020"/>
          </a:xfrm>
        </p:grpSpPr>
        <p:sp>
          <p:nvSpPr>
            <p:cNvPr id="432145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46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47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48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32149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Minimal error</a:t>
              </a:r>
            </a:p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boundary cut</a:t>
              </a:r>
            </a:p>
          </p:txBody>
        </p:sp>
        <p:pic>
          <p:nvPicPr>
            <p:cNvPr id="432150" name="Picture 27" descr="tile_DP_cu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88" y="2496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2151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52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32142" name="Rectangle 30" descr="5%"/>
          <p:cNvSpPr>
            <a:spLocks noChangeAspect="1" noChangeArrowheads="1"/>
          </p:cNvSpPr>
          <p:nvPr/>
        </p:nvSpPr>
        <p:spPr bwMode="auto">
          <a:xfrm>
            <a:off x="508000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1188895" name="Picture 31" descr="tile_matc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295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896" name="Picture 32" descr="tile_D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88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88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434207" name="Picture 3" descr="left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208" name="Picture 4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4209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min. error boundary</a:t>
              </a:r>
            </a:p>
          </p:txBody>
        </p:sp>
      </p:grpSp>
      <p:pic>
        <p:nvPicPr>
          <p:cNvPr id="434178" name="Picture 6" descr="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4179" name="Picture 7" descr="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418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Minimal error boundary</a:t>
            </a:r>
          </a:p>
        </p:txBody>
      </p:sp>
      <p:pic>
        <p:nvPicPr>
          <p:cNvPr id="434181" name="Picture 9" descr="resul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434205" name="Picture 11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4206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434203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pic>
          <p:nvPicPr>
            <p:cNvPr id="434204" name="Picture 15" descr="resul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4184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overlapping blocks</a:t>
            </a:r>
          </a:p>
        </p:txBody>
      </p:sp>
      <p:sp>
        <p:nvSpPr>
          <p:cNvPr id="434185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vertical boundary</a:t>
            </a:r>
          </a:p>
        </p:txBody>
      </p:sp>
      <p:sp>
        <p:nvSpPr>
          <p:cNvPr id="434186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434190" name="Picture 20" descr="er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191" name="Picture 21" descr="left"/>
            <p:cNvPicPr>
              <a:picLocks noChangeAspect="1" noChangeArrowheads="1"/>
            </p:cNvPicPr>
            <p:nvPr/>
          </p:nvPicPr>
          <p:blipFill>
            <a:blip r:embed="rId6" cstate="print"/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192" name="Picture 22" descr="right"/>
            <p:cNvPicPr>
              <a:picLocks noChangeAspect="1" noChangeArrowheads="1"/>
            </p:cNvPicPr>
            <p:nvPr/>
          </p:nvPicPr>
          <p:blipFill>
            <a:blip r:embed="rId5" cstate="print"/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89911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720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_</a:t>
              </a:r>
            </a:p>
          </p:txBody>
        </p:sp>
        <p:sp>
          <p:nvSpPr>
            <p:cNvPr id="1189912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66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=</a:t>
              </a:r>
            </a:p>
          </p:txBody>
        </p:sp>
        <p:sp>
          <p:nvSpPr>
            <p:cNvPr id="1189913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4400">
                  <a:effectLst>
                    <a:outerShdw blurRad="38100" dist="38100" dir="2700000" algn="tl">
                      <a:srgbClr val="4D4D4D"/>
                    </a:outerShdw>
                  </a:effectLst>
                </a:rPr>
                <a:t>2</a:t>
              </a:r>
            </a:p>
          </p:txBody>
        </p:sp>
        <p:sp>
          <p:nvSpPr>
            <p:cNvPr id="434196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97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198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99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200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201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overlap error</a:t>
              </a:r>
            </a:p>
          </p:txBody>
        </p:sp>
        <p:sp>
          <p:nvSpPr>
            <p:cNvPr id="434202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pic>
        <p:nvPicPr>
          <p:cNvPr id="1189921" name="Picture 33" descr="mask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8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2" descr="11_out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738" y="2827338"/>
            <a:ext cx="37258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6" name="Picture 3" descr="11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7" name="Picture 4" descr="23_out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8" name="Picture 5" descr="23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1}, {\bf x}_{2}, \ldots, {\bf x}_{n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25"/>
  <p:tag name="PICTUREFILESIZE" val="6157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\tiny t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42"/>
  <p:tag name="PICTUREFILESIZE" val="220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\tiny t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42"/>
  <p:tag name="PICTUREFILESIZE" val="220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k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1"/>
  <p:tag name="PICTUREFILESIZE" val="110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1, {\bf x}_{2}, \ldots, {\bf x}_{k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47"/>
  <p:tag name="PICTUREFILESIZE" val="770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(n-1)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20617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(n-1)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2061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 | {\bf A}, {\bf B}, {\bf C}, {\bf D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53"/>
  <p:tag name="PICTUREFILESIZE" val="11206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 | \mbox{neighborhood of pixels around x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377"/>
  <p:tag name="PICTUREFILESIZE" val="2758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N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3"/>
  <p:tag name="PICTUREFILESIZE" val="1414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1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2"/>
  <p:tag name="BOXFONT" val="10"/>
  <p:tag name="BOXWRAP" val="False"/>
  <p:tag name="WORKAROUNDTRANSPARENCYBUG" val="False"/>
  <p:tag name="BITMAPFORMAT" val="bmpmono"/>
  <p:tag name="DEBUGINTERACTIVE" val="True"/>
  <p:tag name="ORIGWIDTH" val="22"/>
  <p:tag name="PICTUREFILESIZE" val="112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2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124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3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20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4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124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5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206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12794</TotalTime>
  <Words>3551</Words>
  <Application>Microsoft Macintosh PowerPoint</Application>
  <PresentationFormat>On-screen Show (4:3)</PresentationFormat>
  <Paragraphs>821</Paragraphs>
  <Slides>116</Slides>
  <Notes>100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5" baseType="lpstr">
      <vt:lpstr>Default Design</vt:lpstr>
      <vt:lpstr>1_Default Design</vt:lpstr>
      <vt:lpstr>Blank Presentation</vt:lpstr>
      <vt:lpstr>5_Default Design</vt:lpstr>
      <vt:lpstr>2_Default Design</vt:lpstr>
      <vt:lpstr>4_Default Design</vt:lpstr>
      <vt:lpstr>6_Default Design</vt:lpstr>
      <vt:lpstr>1_Office Theme</vt:lpstr>
      <vt:lpstr>Equation</vt:lpstr>
      <vt:lpstr>Texture April 18th, 2017</vt:lpstr>
      <vt:lpstr>Announcements</vt:lpstr>
      <vt:lpstr>Review: last time</vt:lpstr>
      <vt:lpstr>Chamfer matching system</vt:lpstr>
      <vt:lpstr>Chamfer matching system</vt:lpstr>
      <vt:lpstr>ShadowDraw  [Lee et al., SIGGRAPH 2011]</vt:lpstr>
      <vt:lpstr>Today: Texture</vt:lpstr>
      <vt:lpstr>Includes: more regular patterns</vt:lpstr>
      <vt:lpstr>Includes: more random patterns</vt:lpstr>
      <vt:lpstr>Texture-related tasks</vt:lpstr>
      <vt:lpstr>Shape from texture</vt:lpstr>
      <vt:lpstr>Texture-related tasks</vt:lpstr>
      <vt:lpstr>Analysis vs. Synthesis</vt:lpstr>
      <vt:lpstr>PowerPoint Presentation</vt:lpstr>
      <vt:lpstr>Why analyze texture?</vt:lpstr>
      <vt:lpstr>PowerPoint Presentation</vt:lpstr>
      <vt:lpstr>Why analyze texture?</vt:lpstr>
      <vt:lpstr>PowerPoint Presentation</vt:lpstr>
      <vt:lpstr>Why analyze texture?</vt:lpstr>
      <vt:lpstr>PowerPoint Presentation</vt:lpstr>
      <vt:lpstr>Why analyze texture?</vt:lpstr>
      <vt:lpstr>PowerPoint Presentation</vt:lpstr>
      <vt:lpstr>Psychophysics of texture</vt:lpstr>
      <vt:lpstr>PowerPoint Presentation</vt:lpstr>
      <vt:lpstr>PowerPoint Presentation</vt:lpstr>
      <vt:lpstr>PowerPoint Presentation</vt:lpstr>
      <vt:lpstr>Capturing the local patterns with image measurements</vt:lpstr>
      <vt:lpstr>Texture representation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PowerPoint Presentation</vt:lpstr>
      <vt:lpstr>Texture representation: example</vt:lpstr>
      <vt:lpstr>Texture representation: example</vt:lpstr>
      <vt:lpstr>Texture representation: example</vt:lpstr>
      <vt:lpstr>Texture representation: window scale</vt:lpstr>
      <vt:lpstr>Filter banks</vt:lpstr>
      <vt:lpstr>Filter banks</vt:lpstr>
      <vt:lpstr>Multivariate Gaussian</vt:lpstr>
      <vt:lpstr>Filter bank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try: Can you match the texture to the response?</vt:lpstr>
      <vt:lpstr>Representing texture by mean abs response</vt:lpstr>
      <vt:lpstr>PowerPoint Presentation</vt:lpstr>
      <vt:lpstr>d-dimensional features</vt:lpstr>
      <vt:lpstr>Example uses of texture in vision: analysis</vt:lpstr>
      <vt:lpstr>Classifying materials, “stuff”</vt:lpstr>
      <vt:lpstr>PowerPoint Presentation</vt:lpstr>
      <vt:lpstr>PowerPoint Presentation</vt:lpstr>
      <vt:lpstr>PowerPoint Presentation</vt:lpstr>
      <vt:lpstr>Texture-related tasks</vt:lpstr>
      <vt:lpstr>Texture synthesis</vt:lpstr>
      <vt:lpstr>The Challenge</vt:lpstr>
      <vt:lpstr>Markov Chains</vt:lpstr>
      <vt:lpstr>Markov Chain Example:  Text</vt:lpstr>
      <vt:lpstr>Markov Chain Example:  Text</vt:lpstr>
      <vt:lpstr>Text synthesis</vt:lpstr>
      <vt:lpstr>Text synthesis</vt:lpstr>
      <vt:lpstr>Synthesizing Computer Vision text</vt:lpstr>
      <vt:lpstr>Synthesized text</vt:lpstr>
      <vt:lpstr>Markov Random Field</vt:lpstr>
      <vt:lpstr>Texture Synthesis [Efros &amp; Leung, ICCV 99]</vt:lpstr>
      <vt:lpstr>Texture synthesis: intuition</vt:lpstr>
      <vt:lpstr>Synthesizing One Pixel</vt:lpstr>
      <vt:lpstr>Neighborhood Window</vt:lpstr>
      <vt:lpstr>Varying Window Size</vt:lpstr>
      <vt:lpstr>Growing Texture</vt:lpstr>
      <vt:lpstr>Synthesis results</vt:lpstr>
      <vt:lpstr>PowerPoint Presentation</vt:lpstr>
      <vt:lpstr>PowerPoint Presentation</vt:lpstr>
      <vt:lpstr>Failure Cases</vt:lpstr>
      <vt:lpstr>Hole Filling</vt:lpstr>
      <vt:lpstr>Extrapolation</vt:lpstr>
      <vt:lpstr>PowerPoint Presentation</vt:lpstr>
      <vt:lpstr>Image Quilting [Efros &amp; Freeman 2001]</vt:lpstr>
      <vt:lpstr>PowerPoint Presentation</vt:lpstr>
      <vt:lpstr>Minimal error boundary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Texture Transfer</vt:lpstr>
      <vt:lpstr>PowerPoint Presentation</vt:lpstr>
      <vt:lpstr>PowerPoint Presentation</vt:lpstr>
      <vt:lpstr>PowerPoint Presentation</vt:lpstr>
      <vt:lpstr>Gatys et al., CVPR 2016</vt:lpstr>
      <vt:lpstr>Gatys et al., CVPR 2016</vt:lpstr>
      <vt:lpstr>PowerPoint Presentation</vt:lpstr>
      <vt:lpstr>PowerPoint Presentation</vt:lpstr>
      <vt:lpstr>PowerPoint Presentation</vt:lpstr>
      <vt:lpstr>Summary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Yong Jae Lee</cp:lastModifiedBy>
  <cp:revision>494</cp:revision>
  <cp:lastPrinted>1601-01-01T00:00:00Z</cp:lastPrinted>
  <dcterms:created xsi:type="dcterms:W3CDTF">2013-10-08T22:01:07Z</dcterms:created>
  <dcterms:modified xsi:type="dcterms:W3CDTF">2017-04-18T17:12:37Z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