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2" r:id="rId4"/>
    <p:sldMasterId id="2147483772" r:id="rId5"/>
    <p:sldMasterId id="2147483808" r:id="rId6"/>
    <p:sldMasterId id="2147483857" r:id="rId7"/>
    <p:sldMasterId id="2147483934" r:id="rId8"/>
    <p:sldMasterId id="2147483949" r:id="rId9"/>
    <p:sldMasterId id="2147483961" r:id="rId10"/>
    <p:sldMasterId id="2147483973" r:id="rId11"/>
    <p:sldMasterId id="2147483985" r:id="rId12"/>
    <p:sldMasterId id="2147484010" r:id="rId13"/>
    <p:sldMasterId id="2147484022" r:id="rId14"/>
    <p:sldMasterId id="2147484034" r:id="rId15"/>
    <p:sldMasterId id="2147484047" r:id="rId16"/>
  </p:sldMasterIdLst>
  <p:notesMasterIdLst>
    <p:notesMasterId r:id="rId81"/>
  </p:notesMasterIdLst>
  <p:handoutMasterIdLst>
    <p:handoutMasterId r:id="rId82"/>
  </p:handoutMasterIdLst>
  <p:sldIdLst>
    <p:sldId id="489" r:id="rId17"/>
    <p:sldId id="330" r:id="rId18"/>
    <p:sldId id="382" r:id="rId19"/>
    <p:sldId id="270" r:id="rId20"/>
    <p:sldId id="271" r:id="rId21"/>
    <p:sldId id="490" r:id="rId22"/>
    <p:sldId id="337" r:id="rId23"/>
    <p:sldId id="277" r:id="rId24"/>
    <p:sldId id="278" r:id="rId25"/>
    <p:sldId id="476" r:id="rId26"/>
    <p:sldId id="485" r:id="rId27"/>
    <p:sldId id="487" r:id="rId28"/>
    <p:sldId id="486" r:id="rId29"/>
    <p:sldId id="314" r:id="rId30"/>
    <p:sldId id="323" r:id="rId31"/>
    <p:sldId id="324" r:id="rId32"/>
    <p:sldId id="325" r:id="rId33"/>
    <p:sldId id="380" r:id="rId34"/>
    <p:sldId id="467" r:id="rId35"/>
    <p:sldId id="488" r:id="rId36"/>
    <p:sldId id="404" r:id="rId37"/>
    <p:sldId id="492" r:id="rId38"/>
    <p:sldId id="405" r:id="rId39"/>
    <p:sldId id="469" r:id="rId40"/>
    <p:sldId id="406" r:id="rId41"/>
    <p:sldId id="472" r:id="rId42"/>
    <p:sldId id="407" r:id="rId43"/>
    <p:sldId id="408" r:id="rId44"/>
    <p:sldId id="409" r:id="rId45"/>
    <p:sldId id="499" r:id="rId46"/>
    <p:sldId id="411" r:id="rId47"/>
    <p:sldId id="412" r:id="rId48"/>
    <p:sldId id="497" r:id="rId49"/>
    <p:sldId id="498" r:id="rId50"/>
    <p:sldId id="410" r:id="rId51"/>
    <p:sldId id="468" r:id="rId52"/>
    <p:sldId id="388" r:id="rId53"/>
    <p:sldId id="389" r:id="rId54"/>
    <p:sldId id="390" r:id="rId55"/>
    <p:sldId id="391" r:id="rId56"/>
    <p:sldId id="392" r:id="rId57"/>
    <p:sldId id="393" r:id="rId58"/>
    <p:sldId id="413" r:id="rId59"/>
    <p:sldId id="414" r:id="rId60"/>
    <p:sldId id="415" r:id="rId61"/>
    <p:sldId id="416" r:id="rId62"/>
    <p:sldId id="417" r:id="rId63"/>
    <p:sldId id="418" r:id="rId64"/>
    <p:sldId id="419" r:id="rId65"/>
    <p:sldId id="494" r:id="rId66"/>
    <p:sldId id="420" r:id="rId67"/>
    <p:sldId id="421" r:id="rId68"/>
    <p:sldId id="422" r:id="rId69"/>
    <p:sldId id="423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45" r:id="rId78"/>
    <p:sldId id="471" r:id="rId79"/>
    <p:sldId id="474" r:id="rId8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267" autoAdjust="0"/>
  </p:normalViewPr>
  <p:slideViewPr>
    <p:cSldViewPr>
      <p:cViewPr varScale="1">
        <p:scale>
          <a:sx n="84" d="100"/>
          <a:sy n="84" d="100"/>
        </p:scale>
        <p:origin x="243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61" Type="http://schemas.openxmlformats.org/officeDocument/2006/relationships/slide" Target="slides/slide45.xml"/><Relationship Id="rId8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29.wmf"/><Relationship Id="rId4" Type="http://schemas.openxmlformats.org/officeDocument/2006/relationships/image" Target="../media/image5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9400FDC7-2FB0-7E42-9483-61AEF0969893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4BEE5366-D040-C04A-8947-2254A1F5A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364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/>
          <a:lstStyle>
            <a:lvl1pPr algn="r">
              <a:defRPr sz="1300"/>
            </a:lvl1pPr>
          </a:lstStyle>
          <a:p>
            <a:fld id="{3F4465ED-A488-4DAD-902E-A267F0337A56}" type="datetimeFigureOut">
              <a:rPr lang="en-US" smtClean="0"/>
              <a:pPr/>
              <a:t>5/3/2018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6" rIns="96653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6" rIns="96653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6" rIns="96653" bIns="48326" rtlCol="0" anchor="b"/>
          <a:lstStyle>
            <a:lvl1pPr algn="r">
              <a:defRPr sz="13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85186" indent="-301995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207979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91170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74361" indent="-241596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65755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140743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2393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07125" indent="-24159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71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63C4B86-4A2A-45C6-950F-A7D1AF166CF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993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B8CB7B-AC87-415D-8113-26EEAF404001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1755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B9BC99B-C8ED-4630-BA09-9ADFBD1CDEB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543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C0D9B98-0B95-4293-88AE-70987256E75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258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3F46CBD-0027-4CC8-8935-86AEF63E05AB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0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20E1CA-7B26-4EDC-B38B-57DA48A159D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92600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http://en.wikipedia.org/wiki/File:Historic_Sydney_Panorama.jpg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02" indent="-302039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157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420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684" indent="-241632" defTabSz="1008477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7947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210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473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7736" indent="-241632" defTabSz="100847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B3FA96D-9DDB-4353-9114-6044F877C741}" type="slidenum">
              <a:rPr lang="en-US" altLang="en-US" sz="1300"/>
              <a:pPr/>
              <a:t>22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670165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 sequence of images are taken from the same </a:t>
            </a:r>
            <a:r>
              <a:rPr lang="en-US" smtClean="0"/>
              <a:t>position </a:t>
            </a:r>
            <a:r>
              <a:rPr lang="en-US" smtClean="0"/>
              <a:t>(rotate </a:t>
            </a:r>
            <a:r>
              <a:rPr lang="en-US" dirty="0" smtClean="0"/>
              <a:t>the camera about its optical </a:t>
            </a:r>
            <a:r>
              <a:rPr lang="en-US" smtClean="0"/>
              <a:t>center</a:t>
            </a:r>
            <a:r>
              <a:rPr lang="en-US" smtClean="0"/>
              <a:t>), then </a:t>
            </a:r>
            <a:r>
              <a:rPr lang="en-US" dirty="0" smtClean="0"/>
              <a:t>the 3D geometry of the scene is NOT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9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17" indent="-285699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796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15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034" indent="-228560" defTabSz="95709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152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71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89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507" indent="-228560" defTabSz="9570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AABFB6C-779A-46AB-AABF-FF899A550B0B}" type="slidenum">
              <a:rPr lang="en-US">
                <a:solidFill>
                  <a:prstClr val="black"/>
                </a:solidFill>
              </a:rPr>
              <a:pPr eaLnBrk="1" hangingPunct="1"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Mathematically convenient</a:t>
            </a:r>
            <a:r>
              <a:rPr lang="en-US" baseline="0" dirty="0" smtClean="0"/>
              <a:t> model that approximates the imaging process.  </a:t>
            </a:r>
          </a:p>
          <a:p>
            <a:pPr eaLnBrk="1" hangingPunct="1"/>
            <a:r>
              <a:rPr lang="en-US" baseline="0" dirty="0" smtClean="0"/>
              <a:t>Sometimes convenient to consider a (not inverted) virtual image at same distance from </a:t>
            </a:r>
            <a:r>
              <a:rPr lang="en-US" baseline="0" smtClean="0"/>
              <a:t>image plane in </a:t>
            </a:r>
            <a:r>
              <a:rPr lang="en-US" baseline="0" dirty="0" smtClean="0"/>
              <a:t>front of pinhole.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0576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pencil of rays contains all views from same  center of projection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15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endParaRPr lang="en-US" sz="2100" dirty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C019D3-7ED4-46AA-9A22-239C0186615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73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0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7A4098-A185-4946-AD28-C5C7F4584C96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36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184D92-B970-4FF7-B9AB-4B1FEFD14D1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76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There is a whole set of solution </a:t>
            </a:r>
            <a:r>
              <a:rPr lang="en-US" dirty="0" err="1"/>
              <a:t>homographies</a:t>
            </a:r>
            <a:r>
              <a:rPr lang="en-US" dirty="0"/>
              <a:t> with variation across scale.</a:t>
            </a:r>
            <a:endParaRPr lang="en-US" dirty="0" smtClean="0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6DD575-0F9E-4F6C-93C9-BF1FFE1FD7F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76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E2608A-3875-485B-8782-4C841749BD05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1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643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14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25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52BA4-4AE3-48FE-A5AE-1045C504160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8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2203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9"/>
            <a:ext cx="5384800" cy="4378881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1819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6B0D7B-2C62-4C0A-92C1-7F692F7E5780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63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BFC323-6371-4492-8981-4F4F8BBFFE6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67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0882BD-14F0-47D5-AD18-C00FA0EBEF9D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69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4F92B7-F635-483E-9EE5-D25138CE113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31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3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8507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37123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03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050067-DC6A-487E-A65F-A6BFC945F259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5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4519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789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47038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2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0548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467E4-D267-4206-A6A9-A934F9955A7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444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01DF5E-0CD5-4AED-A742-0C998A588BA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0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751" indent="-285674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694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773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6850" indent="-228540" defTabSz="95700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3928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006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083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161" indent="-228540" defTabSz="95700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896AAB-D4E7-4DB9-87F0-B173F9176A43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11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485045-302E-4E1C-A4CF-80357861CAD7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98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2A44C5-1E4D-48CB-B287-FFAE3E27A704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054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135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01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7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29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2A259E-4963-45AB-991F-A7982CBF8D5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97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147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ED3DB5-1EFC-4B4A-8717-62D9BDEF29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5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8D2C5-ABDF-4F84-AEBF-F86B79A5076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08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F723A3-6186-438C-AEDA-BFC44D850E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FF75C6-19B2-47A5-85B9-0B8A2D6361C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036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47D951-B584-4626-9865-7336D98A95E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83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9D6A64-6D88-4E38-88A2-55BBA4BE2B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61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FE36CB-ED6E-46A2-B2B9-73B88E2C539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088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3C0851-7032-4F54-A9CA-693360B1BEA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396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EF5053-1D62-4339-82A1-30037C0030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10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82D7B3-4CB6-49E1-9F2B-28DBE4AF2A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5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520EF-3C0D-46C2-B0E7-0111967388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129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F9A873-109D-4259-9876-5B242059CEC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64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489B8-82BA-4753-B375-36AD4D47D1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4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624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38196-84B7-48DC-9DC1-50412572CA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92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94D357-2FC7-4E37-8978-269FA9C90D8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9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08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9AFE2B-0F79-468D-AB4C-EE637CAF18C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71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C468A8-A4AB-4BEA-A9A1-342B4344628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58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99DC58-900C-41B3-8E47-75B9044D1F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24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CBEA3-F694-476A-B057-2FF3046D83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0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91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48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0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596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153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61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523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840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936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539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27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924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948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876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43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801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519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857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352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806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0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5734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22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560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2212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850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2585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434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66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04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58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225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76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17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9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427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9896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696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B3D3A-9DFE-4B08-8CC1-FB03F876E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121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A8175-55DA-4EF8-B888-CA4A03D1E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810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0FD1B-E747-4629-8CD2-22ED4C2670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733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58953-6FB6-4000-B863-7D750F738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183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0BA1-DB8C-47D7-BDFF-ED6E5F5F87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672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AD0CA-9B9E-42F8-959F-EC92E14267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56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2147D-57CB-4CDE-97E5-6842A5F72A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86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FF8AD-E0AB-4224-90B0-25063A38E42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4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30CA2-ED5C-439B-BD7C-2DE5A7F53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3581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7AA87-DD59-4A64-8373-37D0DF12C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003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3655D-F7C4-42E2-B432-310B68806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284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AB2F-353B-44A7-8A1D-3C3B68E1D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125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EB69-4972-438D-9C2D-8659C11F72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29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734C93-0044-4DA3-A71E-86D267CB12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7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0158DE-57D3-4497-B383-F0E55D5CF61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3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52F32-A75F-403B-B111-3F89478CA95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82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52460-B472-4652-A7B3-F000F9CBB8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8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578671-BC63-4268-A039-47FF559CCC3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1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8F5198-E7B0-4C7A-B8E9-C7BFD319E2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58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71D604-E064-4B77-AC3C-7ADF2A9E5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3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CDDE9F-014E-48BD-95C2-EFB3FBED0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0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BD687-42AD-4455-A59F-ED7CC12065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2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1FCD2-3380-4CB7-89C0-55B8FE12DB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7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3064CF-F021-4B00-8F05-5DD2AB07032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9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5CBBE1-7778-41E5-AD5E-997358AB63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49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145D1D-2258-4CFF-ACAA-A209128F0E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4E6AB-1900-4A2A-92B3-D001A7F4FA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5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8F466A-FB8A-44AC-8124-F15668B96B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00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8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FA588A-274E-450B-9BBB-4FAED95950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0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2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F0A687-61BF-4D48-860D-E0334468BBA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89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75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7FFF7-47F4-41B7-BFFD-A71969F754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589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812C3-78BE-4FFA-866B-731D2701569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2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E8EB8-BE31-48FC-BD55-E7636109EDE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A41C3D-07E3-4795-BCDF-BF4D51DFB5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7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DD0E20-865B-4477-8212-2040FCF4CAE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3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9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86B591-ACE6-48FB-A7B5-69BBE5878D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AF80EA-5D33-40D9-8C52-B03C754BE3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2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6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55AB20-C5B2-479C-9EC0-592EE1C1E4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60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29E74E-FA90-40A3-8A6B-135CBDB07F2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55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12C87-94DB-4D74-890D-C5253A91F76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114CE2-F8DD-49DF-829C-97F690F2A05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66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F97BC-10DE-467E-8FAD-3F7BCFD9A3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7269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2CEC9A-D3A8-4357-82AF-00FCE99BF9E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270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629FD-69C6-4633-9EBF-CB3A8709072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06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5ABC73-CB23-4CB8-A531-090778466B1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7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E0BF9-9349-4138-AE4C-D28711FD219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882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43440-D44C-4E47-ABE7-79D0E0F87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74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F9778-4E3B-4556-9901-4F979F0CF0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269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F96A-391C-4647-A12B-21DA78AC50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8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C485F-9B97-47D1-8045-9BB3FEE04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D832E-2D00-4243-8B5F-515F3450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353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5D21F-BD0B-4E40-9C7B-C7234C12E8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95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1144F-0BBA-4068-ABEE-4D8D26EE08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108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F9F14-87A2-4232-B89F-A564DEB2F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48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73A66-7681-422F-9889-AC55E0B9A5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01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D299-F619-4837-B3B6-3C8478A6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04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5686A-98D8-4B08-B811-6CCEEB92CA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791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B1510-E325-46AC-94C8-E34C2D751D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9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A4D5-E432-4E49-B10F-E0BF00F37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12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30E3-80D9-422E-A120-ABD4282411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682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29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169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FCA5C-1058-44E4-9BEF-B7DD58ECFA3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687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1C46FF-051C-4417-BFCD-C33BCFC3007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605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86BE5-8C8C-4CA7-A34B-7167F91EB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04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CE5EDC-962B-49B2-A05F-24B5740E92F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9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93728-79A7-46BC-9368-E98243CE80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6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6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AE9DF8-9489-44FB-8BDD-BAF5A386CE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3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C6408-1467-423A-B813-9A92C0032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C24D8-48A4-4CF3-98D9-EC4A8A4876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8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E4B1F5-CAD2-45BB-92BE-E48474513A1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75822A5-3685-4802-A0F9-5B2B460C6EA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7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30B9F3-849D-4788-85CF-CB5DFEF19A3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2RPl5vPEoQk" TargetMode="External"/><Relationship Id="rId1" Type="http://schemas.openxmlformats.org/officeDocument/2006/relationships/slideLayout" Target="../slideLayouts/slideLayout1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35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32.wmf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8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1.png"/><Relationship Id="rId10" Type="http://schemas.openxmlformats.org/officeDocument/2006/relationships/image" Target="../media/image44.gif"/><Relationship Id="rId4" Type="http://schemas.openxmlformats.org/officeDocument/2006/relationships/image" Target="../media/image40.png"/><Relationship Id="rId9" Type="http://schemas.openxmlformats.org/officeDocument/2006/relationships/image" Target="../media/image4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jpe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9.wmf"/><Relationship Id="rId10" Type="http://schemas.openxmlformats.org/officeDocument/2006/relationships/image" Target="../media/image50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3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tags" Target="../tags/tag4.xml"/><Relationship Id="rId16" Type="http://schemas.openxmlformats.org/officeDocument/2006/relationships/image" Target="../media/image5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52.png"/><Relationship Id="rId5" Type="http://schemas.openxmlformats.org/officeDocument/2006/relationships/tags" Target="../tags/tag7.xml"/><Relationship Id="rId15" Type="http://schemas.openxmlformats.org/officeDocument/2006/relationships/image" Target="../media/image56.png"/><Relationship Id="rId10" Type="http://schemas.openxmlformats.org/officeDocument/2006/relationships/notesSlide" Target="../notesSlides/notesSlide31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3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6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users.skynet.be/J.Beever/pave.htm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Image warping and stitching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smtClean="0">
                <a:ea typeface="ＭＳ Ｐゴシック" panose="020B0600070205080204" pitchFamily="34" charset="-128"/>
              </a:rPr>
              <a:t>May 3</a:t>
            </a:r>
            <a:r>
              <a:rPr lang="en-US" altLang="en-US" sz="3600" baseline="30000" smtClean="0">
                <a:ea typeface="ＭＳ Ｐゴシック" panose="020B0600070205080204" pitchFamily="34" charset="-128"/>
              </a:rPr>
              <a:t>rd</a:t>
            </a:r>
            <a:r>
              <a:rPr lang="en-US" altLang="en-US" sz="3600" smtClean="0">
                <a:ea typeface="ＭＳ Ｐゴシック" panose="020B0600070205080204" pitchFamily="34" charset="-128"/>
              </a:rPr>
              <a:t>, 2018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6520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z="3600" dirty="0" smtClean="0"/>
              <a:t>Homogeneous coordinates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52588" y="41910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Converting </a:t>
            </a:r>
            <a:r>
              <a:rPr lang="en-US" sz="2800" i="1" dirty="0" smtClean="0">
                <a:solidFill>
                  <a:srgbClr val="000000"/>
                </a:solidFill>
              </a:rPr>
              <a:t>from</a:t>
            </a:r>
            <a:r>
              <a:rPr lang="en-US" sz="2800" dirty="0" smtClean="0">
                <a:solidFill>
                  <a:srgbClr val="000000"/>
                </a:solidFill>
              </a:rPr>
              <a:t> homogeneous coordinates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3121139" y="2033588"/>
            <a:ext cx="2830512" cy="1852612"/>
            <a:chOff x="3121139" y="2033588"/>
            <a:chExt cx="2830512" cy="185261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325926" y="3184525"/>
              <a:ext cx="26257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homogeneous image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</a:rPr>
                <a:t>coordinates</a:t>
              </a:r>
            </a:p>
          </p:txBody>
        </p:sp>
        <p:pic>
          <p:nvPicPr>
            <p:cNvPr id="20" name="Picture 8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139" y="2033588"/>
              <a:ext cx="1843087" cy="103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9" y="4800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904988" y="12954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To convert to homogeneous coordinates: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CBBA4-9550-482D-B196-5BA441D3FD7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57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2D Affine Transformations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3173413"/>
            <a:ext cx="8566150" cy="4940300"/>
          </a:xfrm>
        </p:spPr>
        <p:txBody>
          <a:bodyPr/>
          <a:lstStyle/>
          <a:p>
            <a:r>
              <a:rPr lang="en-US" dirty="0" smtClean="0"/>
              <a:t>Affine transformations are combinations of …</a:t>
            </a:r>
          </a:p>
          <a:p>
            <a:pPr lvl="1"/>
            <a:r>
              <a:rPr lang="en-US" sz="2400" dirty="0" smtClean="0"/>
              <a:t>Linear transformations, and</a:t>
            </a:r>
          </a:p>
          <a:p>
            <a:pPr lvl="1"/>
            <a:r>
              <a:rPr lang="en-US" sz="2400" dirty="0" smtClean="0"/>
              <a:t>Translations</a:t>
            </a:r>
          </a:p>
          <a:p>
            <a:endParaRPr lang="en-US" sz="1200" dirty="0" smtClean="0"/>
          </a:p>
          <a:p>
            <a:r>
              <a:rPr lang="en-US" dirty="0" smtClean="0"/>
              <a:t>Parallel lines remain parallel</a:t>
            </a:r>
          </a:p>
          <a:p>
            <a:pPr lvl="1"/>
            <a:endParaRPr lang="en-US" sz="1800" dirty="0" smtClean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89263" y="1328738"/>
          <a:ext cx="2808287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32" name="Equation" r:id="rId4" imgW="1384200" imgH="711000" progId="Equation.3">
                  <p:embed/>
                </p:oleObj>
              </mc:Choice>
              <mc:Fallback>
                <p:oleObj name="Equation" r:id="rId4" imgW="1384200" imgH="71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328738"/>
                        <a:ext cx="2808287" cy="144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299984" y="5455008"/>
            <a:ext cx="2154238" cy="533400"/>
            <a:chOff x="3299984" y="5455008"/>
            <a:chExt cx="2154238" cy="533400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299984" y="5607408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-1318191">
              <a:off x="4311222" y="5455008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3909584" y="5683608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Projective Transformations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850" y="2516188"/>
            <a:ext cx="8566150" cy="4940300"/>
          </a:xfrm>
        </p:spPr>
        <p:txBody>
          <a:bodyPr/>
          <a:lstStyle/>
          <a:p>
            <a:r>
              <a:rPr lang="en-US" dirty="0" smtClean="0"/>
              <a:t>Projective transformations:</a:t>
            </a:r>
          </a:p>
          <a:p>
            <a:pPr lvl="1"/>
            <a:r>
              <a:rPr lang="en-US" sz="2400" dirty="0" smtClean="0"/>
              <a:t>Affine transformations, and</a:t>
            </a:r>
          </a:p>
          <a:p>
            <a:pPr lvl="1"/>
            <a:r>
              <a:rPr lang="en-US" sz="2400" dirty="0" smtClean="0"/>
              <a:t>Projective warps</a:t>
            </a:r>
          </a:p>
          <a:p>
            <a:endParaRPr lang="en-US" sz="1200" dirty="0" smtClean="0"/>
          </a:p>
          <a:p>
            <a:r>
              <a:rPr lang="en-US" dirty="0" smtClean="0"/>
              <a:t>Parallel lines do not necessarily remain parallel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01963" y="1165225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628" name="Equation" r:id="rId4" imgW="1384200" imgH="583920" progId="">
                  <p:embed/>
                </p:oleObj>
              </mc:Choice>
              <mc:Fallback>
                <p:oleObj name="Equation" r:id="rId4" imgW="1384200" imgH="5839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1165225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352800" y="4953000"/>
            <a:ext cx="2057400" cy="685800"/>
            <a:chOff x="3352800" y="4953000"/>
            <a:chExt cx="2057400" cy="685800"/>
          </a:xfrm>
        </p:grpSpPr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3352800" y="5105400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>
              <a:off x="3962400" y="5181600"/>
              <a:ext cx="304800" cy="2286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4495800" y="4953000"/>
              <a:ext cx="914400" cy="68580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96" y="96"/>
                </a:cxn>
                <a:cxn ang="0">
                  <a:pos x="528" y="0"/>
                </a:cxn>
                <a:cxn ang="0">
                  <a:pos x="576" y="432"/>
                </a:cxn>
                <a:cxn ang="0">
                  <a:pos x="0" y="384"/>
                </a:cxn>
              </a:cxnLst>
              <a:rect l="0" t="0" r="r" b="b"/>
              <a:pathLst>
                <a:path w="576" h="432">
                  <a:moveTo>
                    <a:pt x="0" y="384"/>
                  </a:moveTo>
                  <a:lnTo>
                    <a:pt x="96" y="96"/>
                  </a:lnTo>
                  <a:lnTo>
                    <a:pt x="528" y="0"/>
                  </a:lnTo>
                  <a:lnTo>
                    <a:pt x="576" y="432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153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Assuming we know the correspondences, how do we get the transformation?</a:t>
            </a:r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65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15378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79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0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1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2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383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370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2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4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5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66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67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868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rPr lang="en-US" sz="3800" dirty="0" smtClean="0"/>
              <a:t>RANSAC: General form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74763"/>
            <a:ext cx="8229600" cy="4525962"/>
          </a:xfrm>
        </p:spPr>
        <p:txBody>
          <a:bodyPr/>
          <a:lstStyle/>
          <a:p>
            <a:pPr marL="533400" indent="-533400">
              <a:spcAft>
                <a:spcPts val="600"/>
              </a:spcAft>
            </a:pPr>
            <a:r>
              <a:rPr lang="en-US" sz="2400" u="sng" dirty="0" smtClean="0"/>
              <a:t>RANSAC loop</a:t>
            </a:r>
            <a:r>
              <a:rPr lang="en-US" sz="2400" dirty="0" smtClean="0"/>
              <a:t>: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Randomly select a </a:t>
            </a:r>
            <a:r>
              <a:rPr lang="en-US" sz="2400" i="1" dirty="0" smtClean="0"/>
              <a:t>seed group</a:t>
            </a:r>
            <a:r>
              <a:rPr lang="en-US" sz="2400" dirty="0" smtClean="0"/>
              <a:t> of points on which to base transformation estimate (e.g., a group of matches)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Compute transformation from seed group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Find </a:t>
            </a:r>
            <a:r>
              <a:rPr lang="en-US" sz="2400" i="1" dirty="0" smtClean="0"/>
              <a:t>inliers </a:t>
            </a:r>
            <a:r>
              <a:rPr lang="en-US" sz="2400" dirty="0" smtClean="0"/>
              <a:t>to this transformation </a:t>
            </a:r>
          </a:p>
          <a:p>
            <a:pPr marL="533400" indent="-533400">
              <a:spcAft>
                <a:spcPts val="600"/>
              </a:spcAft>
              <a:buFontTx/>
              <a:buAutoNum type="arabicPeriod"/>
            </a:pPr>
            <a:r>
              <a:rPr lang="en-US" sz="2400" dirty="0" smtClean="0"/>
              <a:t>If the number of inliers is sufficiently large, re-compute  estimate of transformation on all of the inliers</a:t>
            </a:r>
            <a:br>
              <a:rPr lang="en-US" sz="2400" dirty="0" smtClean="0"/>
            </a:br>
            <a:endParaRPr lang="en-US" sz="2400" dirty="0" smtClean="0"/>
          </a:p>
          <a:p>
            <a:pPr marL="533400" indent="-533400">
              <a:spcAft>
                <a:spcPts val="600"/>
              </a:spcAft>
            </a:pPr>
            <a:r>
              <a:rPr lang="en-US" sz="2400" dirty="0" smtClean="0"/>
              <a:t>Keep the transformation with the largest number of inliers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214E8-B907-4EA9-9F14-A7C899E18B4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05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99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09636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7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8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39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0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1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9642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616700" y="6488113"/>
            <a:ext cx="423545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Rick Szeliski</a:t>
            </a:r>
          </a:p>
        </p:txBody>
      </p:sp>
    </p:spTree>
    <p:extLst>
      <p:ext uri="{BB962C8B-B14F-4D97-AF65-F5344CB8AC3E}">
        <p14:creationId xmlns:p14="http://schemas.microsoft.com/office/powerpoint/2010/main" val="20298821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0963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096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096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096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096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0964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096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71066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1" name="Line 5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2" name="Line 6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3" name="Line 7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4" name="Line 8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5" name="Line 9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0666" name="Line 10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Select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one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match, count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inliers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88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106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106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example: Translation</a:t>
            </a:r>
          </a:p>
        </p:txBody>
      </p:sp>
      <p:pic>
        <p:nvPicPr>
          <p:cNvPr id="101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14450" y="914400"/>
            <a:ext cx="6515100" cy="5257800"/>
          </a:xfrm>
          <a:noFill/>
        </p:spPr>
      </p:pic>
      <p:sp>
        <p:nvSpPr>
          <p:cNvPr id="101380" name="Line 4"/>
          <p:cNvSpPr>
            <a:spLocks noChangeShapeType="1"/>
          </p:cNvSpPr>
          <p:nvPr/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Find “average” translation vector</a:t>
            </a: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1692" name="Line 12"/>
          <p:cNvSpPr>
            <a:spLocks noChangeShapeType="1"/>
          </p:cNvSpPr>
          <p:nvPr/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Simple and general</a:t>
            </a:r>
          </a:p>
          <a:p>
            <a:pPr lvl="1"/>
            <a:r>
              <a:rPr lang="en-US" dirty="0" smtClean="0"/>
              <a:t>Applicable to many different problems</a:t>
            </a:r>
          </a:p>
          <a:p>
            <a:pPr lvl="1"/>
            <a:r>
              <a:rPr lang="en-US" dirty="0" smtClean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Lots of parameters to tune</a:t>
            </a:r>
          </a:p>
          <a:p>
            <a:pPr lvl="1"/>
            <a:r>
              <a:rPr lang="en-US" dirty="0" smtClean="0"/>
              <a:t>Doesn’t work well for low </a:t>
            </a:r>
            <a:r>
              <a:rPr lang="en-US" dirty="0" err="1" smtClean="0"/>
              <a:t>inlier</a:t>
            </a:r>
            <a:r>
              <a:rPr lang="en-US" dirty="0" smtClean="0"/>
              <a:t> ratios (too many iterations, </a:t>
            </a:r>
            <a:br>
              <a:rPr lang="en-US" dirty="0" smtClean="0"/>
            </a:br>
            <a:r>
              <a:rPr lang="en-US" dirty="0" smtClean="0"/>
              <a:t>or can fail completely)</a:t>
            </a:r>
          </a:p>
          <a:p>
            <a:pPr lvl="1"/>
            <a:r>
              <a:rPr lang="en-US" dirty="0" smtClean="0"/>
              <a:t>Can’t always get a good initialization </a:t>
            </a:r>
            <a:br>
              <a:rPr lang="en-US" dirty="0" smtClean="0"/>
            </a:br>
            <a:r>
              <a:rPr lang="en-US" dirty="0" smtClean="0"/>
              <a:t>of the model based on the minimum </a:t>
            </a:r>
            <a:br>
              <a:rPr lang="en-US" dirty="0" smtClean="0"/>
            </a:br>
            <a:r>
              <a:rPr lang="en-US" dirty="0" smtClean="0"/>
              <a:t>number of samples</a:t>
            </a:r>
          </a:p>
        </p:txBody>
      </p:sp>
      <p:pic>
        <p:nvPicPr>
          <p:cNvPr id="5" name="Picture 7" descr="Picture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191000"/>
            <a:ext cx="3086100" cy="2319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96200" y="6550223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Lana </a:t>
            </a:r>
            <a:r>
              <a:rPr lang="en-US" sz="1400" dirty="0" err="1" smtClean="0">
                <a:solidFill>
                  <a:srgbClr val="000000"/>
                </a:solidFill>
              </a:rPr>
              <a:t>Lazebnik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315200" y="6324600"/>
            <a:ext cx="1905000" cy="457200"/>
          </a:xfrm>
        </p:spPr>
        <p:txBody>
          <a:bodyPr/>
          <a:lstStyle/>
          <a:p>
            <a:pPr>
              <a:defRPr/>
            </a:pPr>
            <a:fld id="{173F9778-4E3B-4556-9901-4F979F0CF0D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1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Last time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Interactive segmentation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Feature-based alignment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2D transformations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Affine fit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RANSAC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 frames 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http://www.youtube.com/watch?v=</a:t>
            </a:r>
            <a:r>
              <a:rPr lang="en-US" dirty="0" smtClean="0">
                <a:hlinkClick r:id="rId2"/>
              </a:rPr>
              <a:t>2RPl5vPEoQk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3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3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3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3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3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Panoramic Photos are old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609600"/>
          </a:xfrm>
        </p:spPr>
        <p:txBody>
          <a:bodyPr/>
          <a:lstStyle/>
          <a:p>
            <a:r>
              <a:rPr lang="en-US" altLang="en-US" dirty="0" smtClean="0"/>
              <a:t>Sydney, 1875</a:t>
            </a:r>
          </a:p>
        </p:txBody>
      </p:sp>
      <p:pic>
        <p:nvPicPr>
          <p:cNvPr id="57348" name="Picture 2" descr="C:\Documents and Settings\James\Desktop\cs 129 comp_photo\hays_slides_2012\23\Historic_Sydney_Panoram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53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C:\Documents and Settings\James\Desktop\cs 129 comp_photo\hays_slides_2012\23\800px-بيروت-القرن_١٩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9112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5800" y="6019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kern="0" dirty="0">
                <a:latin typeface="+mn-lt"/>
              </a:rPr>
              <a:t>Beirut, late 1800’s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James Hays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81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stitch together a panorama (a.k.a. mosaic)?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89154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between second image and first</a:t>
            </a:r>
          </a:p>
          <a:p>
            <a:pPr lvl="1"/>
            <a:r>
              <a:rPr lang="en-US" sz="2400" dirty="0" smtClean="0"/>
              <a:t>Transform the second image to overlap with the first</a:t>
            </a:r>
          </a:p>
          <a:p>
            <a:pPr lvl="1"/>
            <a:r>
              <a:rPr lang="en-US" sz="2400" dirty="0" smtClean="0"/>
              <a:t>Blend the two together to create a mosaic</a:t>
            </a:r>
          </a:p>
          <a:p>
            <a:pPr lvl="1"/>
            <a:r>
              <a:rPr lang="en-US" sz="2400" dirty="0" smtClean="0"/>
              <a:t>(If there are more images, repeat)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…but </a:t>
            </a:r>
            <a:r>
              <a:rPr lang="en-US" sz="2400" b="1" dirty="0" smtClean="0"/>
              <a:t>wait</a:t>
            </a:r>
            <a:r>
              <a:rPr lang="en-US" sz="2400" dirty="0" smtClean="0"/>
              <a:t>, why should this work at all?</a:t>
            </a:r>
          </a:p>
          <a:p>
            <a:pPr lvl="1"/>
            <a:r>
              <a:rPr lang="en-US" sz="2400" dirty="0" smtClean="0"/>
              <a:t>What about the 3D geometry of the scene?</a:t>
            </a:r>
          </a:p>
          <a:p>
            <a:pPr lvl="1"/>
            <a:r>
              <a:rPr lang="en-US" sz="2400" dirty="0" smtClean="0"/>
              <a:t>Why aren’t we using it?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Pinhole camera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201738"/>
            <a:ext cx="8423275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Pinhole camera is a simple model to approximate imaging process, perspective </a:t>
            </a:r>
            <a:r>
              <a:rPr lang="en-US" sz="2800" b="1" dirty="0" smtClean="0"/>
              <a:t>projection</a:t>
            </a:r>
            <a:r>
              <a:rPr lang="en-US" sz="2800" dirty="0" smtClean="0"/>
              <a:t>.</a:t>
            </a:r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45230" r="7346" b="11568"/>
          <a:stretch>
            <a:fillRect/>
          </a:stretch>
        </p:blipFill>
        <p:spPr bwMode="auto">
          <a:xfrm>
            <a:off x="1395413" y="2370138"/>
            <a:ext cx="655478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3886200" y="6550025"/>
            <a:ext cx="3514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Fig from Forsyth and Ponce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11213" y="5181600"/>
            <a:ext cx="7308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If we treat pinhole as a point, only one ray from any given point can enter the camera.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2344738" y="4352925"/>
            <a:ext cx="1131887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Virtual image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4754563" y="4414838"/>
            <a:ext cx="9858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7456488" y="3392488"/>
            <a:ext cx="98583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7" name="Rectangle 6"/>
          <p:cNvSpPr/>
          <p:nvPr/>
        </p:nvSpPr>
        <p:spPr>
          <a:xfrm rot="10800000">
            <a:off x="2855887" y="2698740"/>
            <a:ext cx="1277956" cy="182565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Mosaics: generating synthetic views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0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any synthetic 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projection</a:t>
            </a:r>
            <a:r>
              <a:rPr lang="en-US" sz="2400" dirty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Source: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32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Mosaics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5711825"/>
            <a:ext cx="830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Obtain a wider angle view by combining multiple images.</a:t>
            </a:r>
            <a:endParaRPr lang="en-US" sz="2400" i="1" dirty="0">
              <a:solidFill>
                <a:srgbClr val="000000"/>
              </a:solidFill>
            </a:endParaRPr>
          </a:p>
        </p:txBody>
      </p:sp>
      <p:pic>
        <p:nvPicPr>
          <p:cNvPr id="78852" name="Picture 5" descr="MCj043161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146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762000" y="3962400"/>
            <a:ext cx="8382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066800" y="3962400"/>
            <a:ext cx="533400" cy="1066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1371600" y="3962400"/>
            <a:ext cx="228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600200" y="3962400"/>
            <a:ext cx="152400" cy="1219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600200" y="3962400"/>
            <a:ext cx="6096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1600200" y="3962400"/>
            <a:ext cx="9144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1600200" y="3962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2" name="Picture 4" descr="fig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" y="1571372"/>
            <a:ext cx="2192338" cy="109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wall.jpg"/>
          <p:cNvPicPr>
            <a:picLocks noChangeAspect="1"/>
          </p:cNvPicPr>
          <p:nvPr/>
        </p:nvPicPr>
        <p:blipFill>
          <a:blip r:embed="rId4"/>
          <a:srcRect l="3477" r="73260" b="47403"/>
          <a:stretch>
            <a:fillRect/>
          </a:stretch>
        </p:blipFill>
        <p:spPr bwMode="auto">
          <a:xfrm>
            <a:off x="2344738" y="1027113"/>
            <a:ext cx="14605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351088" y="3392488"/>
            <a:ext cx="6529387" cy="2043112"/>
            <a:chOff x="1584960" y="3648078"/>
            <a:chExt cx="6528801" cy="2042538"/>
          </a:xfrm>
        </p:grpSpPr>
        <p:sp>
          <p:nvSpPr>
            <p:cNvPr id="78867" name="TextBox 21"/>
            <p:cNvSpPr txBox="1">
              <a:spLocks noChangeArrowheads="1"/>
            </p:cNvSpPr>
            <p:nvPr/>
          </p:nvSpPr>
          <p:spPr bwMode="auto">
            <a:xfrm rot="5400000">
              <a:off x="7109681" y="4579187"/>
              <a:ext cx="1716056" cy="292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>
                  <a:solidFill>
                    <a:srgbClr val="000000"/>
                  </a:solidFill>
                </a:rPr>
                <a:t>image from S. Seitz</a:t>
              </a:r>
            </a:p>
          </p:txBody>
        </p:sp>
        <p:pic>
          <p:nvPicPr>
            <p:cNvPr id="78868" name="Picture 24" descr="wall.jpg"/>
            <p:cNvPicPr>
              <a:picLocks noChangeAspect="1"/>
            </p:cNvPicPr>
            <p:nvPr/>
          </p:nvPicPr>
          <p:blipFill>
            <a:blip r:embed="rId4"/>
            <a:srcRect t="51581"/>
            <a:stretch>
              <a:fillRect/>
            </a:stretch>
          </p:blipFill>
          <p:spPr bwMode="auto">
            <a:xfrm>
              <a:off x="1584960" y="3648078"/>
              <a:ext cx="6278880" cy="204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25" descr="wall.jpg"/>
          <p:cNvPicPr>
            <a:picLocks noChangeAspect="1"/>
          </p:cNvPicPr>
          <p:nvPr/>
        </p:nvPicPr>
        <p:blipFill>
          <a:blip r:embed="rId4"/>
          <a:srcRect l="71997" r="4642" b="47403"/>
          <a:stretch>
            <a:fillRect/>
          </a:stretch>
        </p:blipFill>
        <p:spPr bwMode="auto">
          <a:xfrm>
            <a:off x="7127875" y="1027113"/>
            <a:ext cx="1466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5630863" y="1027113"/>
            <a:ext cx="13874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3987800" y="1019175"/>
            <a:ext cx="1423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515350" y="2005013"/>
            <a:ext cx="1022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. .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A8175-55DA-4EF8-B888-CA4A03D1E99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0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81606" y="990600"/>
            <a:ext cx="4089403" cy="3992563"/>
            <a:chOff x="3264" y="624"/>
            <a:chExt cx="2576" cy="2515"/>
          </a:xfrm>
        </p:grpSpPr>
        <p:sp>
          <p:nvSpPr>
            <p:cNvPr id="81964" name="Line 3"/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5" name="Text Box 4"/>
            <p:cNvSpPr txBox="1">
              <a:spLocks noChangeArrowheads="1"/>
            </p:cNvSpPr>
            <p:nvPr/>
          </p:nvSpPr>
          <p:spPr bwMode="auto">
            <a:xfrm>
              <a:off x="3631" y="2887"/>
              <a:ext cx="22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mosaic </a:t>
              </a:r>
              <a:r>
                <a:rPr lang="en-US" sz="2000" dirty="0" smtClean="0">
                  <a:solidFill>
                    <a:srgbClr val="000000"/>
                  </a:solidFill>
                </a:rPr>
                <a:t>Projective Plane (PP)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81966" name="Line 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81957" name="Line 7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59" name="Freeform 9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0" name="Arc 10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1" name="Line 11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62" name="Oval 12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63" name="Line 13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192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endParaRPr lang="en-US" dirty="0" smtClean="0"/>
          </a:p>
        </p:txBody>
      </p:sp>
      <p:sp>
        <p:nvSpPr>
          <p:cNvPr id="81925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images are </a:t>
            </a:r>
            <a:r>
              <a:rPr lang="en-US" dirty="0" err="1" smtClean="0"/>
              <a:t>reprojected</a:t>
            </a:r>
            <a:r>
              <a:rPr lang="en-US" dirty="0" smtClean="0"/>
              <a:t> onto a common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Mosaic is a </a:t>
            </a:r>
            <a:r>
              <a:rPr lang="en-US" i="1" dirty="0" smtClean="0"/>
              <a:t>synthetic wide-angle camera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81952" name="Freeform 18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3" name="Arc 19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4" name="Line 20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55" name="Oval 21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56" name="Line 22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51" name="Line 23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81943" name="Line 25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81945" name="Freeform 27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6" name="Arc 28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7" name="Line 29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48" name="Oval 30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1949" name="Line 31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81940" name="Line 33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1" name="Line 34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Line 35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81937" name="Line 37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Line 38"/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Line 39"/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81934" name="Line 42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5" name="Line 43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1936" name="Line 44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1933" name="Line 45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31" name="TextBox 46"/>
          <p:cNvSpPr txBox="1">
            <a:spLocks noChangeArrowheads="1"/>
          </p:cNvSpPr>
          <p:nvPr/>
        </p:nvSpPr>
        <p:spPr bwMode="auto">
          <a:xfrm>
            <a:off x="7493000" y="648811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reprojection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Basic question</a:t>
            </a:r>
          </a:p>
          <a:p>
            <a:pPr lvl="1"/>
            <a:r>
              <a:rPr lang="en-US" sz="1800" smtClean="0"/>
              <a:t>How to relate two images from the same camera center?</a:t>
            </a:r>
          </a:p>
          <a:p>
            <a:pPr lvl="2"/>
            <a:r>
              <a:rPr lang="en-US" sz="1600" smtClean="0"/>
              <a:t>how to map a pixel from PP1 to PP2</a:t>
            </a: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167311325 w 865"/>
              <a:gd name="T1" fmla="*/ 0 h 529"/>
              <a:gd name="T2" fmla="*/ 143410722 w 865"/>
              <a:gd name="T3" fmla="*/ 60483783 h 529"/>
              <a:gd name="T4" fmla="*/ 143410722 w 865"/>
              <a:gd name="T5" fmla="*/ 120967566 h 529"/>
              <a:gd name="T6" fmla="*/ 95606692 w 865"/>
              <a:gd name="T7" fmla="*/ 181451324 h 529"/>
              <a:gd name="T8" fmla="*/ 71704655 w 865"/>
              <a:gd name="T9" fmla="*/ 241935132 h 529"/>
              <a:gd name="T10" fmla="*/ 71704655 w 865"/>
              <a:gd name="T11" fmla="*/ 302418890 h 529"/>
              <a:gd name="T12" fmla="*/ 71704655 w 865"/>
              <a:gd name="T13" fmla="*/ 362902648 h 529"/>
              <a:gd name="T14" fmla="*/ 47804052 w 865"/>
              <a:gd name="T15" fmla="*/ 423386505 h 529"/>
              <a:gd name="T16" fmla="*/ 23902026 w 865"/>
              <a:gd name="T17" fmla="*/ 483870263 h 529"/>
              <a:gd name="T18" fmla="*/ 0 w 865"/>
              <a:gd name="T19" fmla="*/ 544354021 h 529"/>
              <a:gd name="T20" fmla="*/ 0 w 865"/>
              <a:gd name="T21" fmla="*/ 604837779 h 529"/>
              <a:gd name="T22" fmla="*/ 0 w 865"/>
              <a:gd name="T23" fmla="*/ 665321538 h 529"/>
              <a:gd name="T24" fmla="*/ 23902026 w 865"/>
              <a:gd name="T25" fmla="*/ 725805296 h 529"/>
              <a:gd name="T26" fmla="*/ 23902026 w 865"/>
              <a:gd name="T27" fmla="*/ 786289054 h 529"/>
              <a:gd name="T28" fmla="*/ 47804052 w 865"/>
              <a:gd name="T29" fmla="*/ 846773010 h 529"/>
              <a:gd name="T30" fmla="*/ 47804052 w 865"/>
              <a:gd name="T31" fmla="*/ 907256768 h 529"/>
              <a:gd name="T32" fmla="*/ 71704655 w 865"/>
              <a:gd name="T33" fmla="*/ 967740526 h 529"/>
              <a:gd name="T34" fmla="*/ 71704655 w 865"/>
              <a:gd name="T35" fmla="*/ 1028224285 h 529"/>
              <a:gd name="T36" fmla="*/ 95606692 w 865"/>
              <a:gd name="T37" fmla="*/ 1088708043 h 529"/>
              <a:gd name="T38" fmla="*/ 119508707 w 865"/>
              <a:gd name="T39" fmla="*/ 1149191801 h 529"/>
              <a:gd name="T40" fmla="*/ 1697021175 w 865"/>
              <a:gd name="T41" fmla="*/ 1330643075 h 529"/>
              <a:gd name="T42" fmla="*/ 1601414527 w 865"/>
              <a:gd name="T43" fmla="*/ 1209675559 h 529"/>
              <a:gd name="T44" fmla="*/ 1577512512 w 865"/>
              <a:gd name="T45" fmla="*/ 1149191801 h 529"/>
              <a:gd name="T46" fmla="*/ 1553610498 w 865"/>
              <a:gd name="T47" fmla="*/ 1058466164 h 529"/>
              <a:gd name="T48" fmla="*/ 1529709894 w 865"/>
              <a:gd name="T49" fmla="*/ 997982405 h 529"/>
              <a:gd name="T50" fmla="*/ 1505807879 w 865"/>
              <a:gd name="T51" fmla="*/ 937498647 h 529"/>
              <a:gd name="T52" fmla="*/ 1481905864 w 865"/>
              <a:gd name="T53" fmla="*/ 877014889 h 529"/>
              <a:gd name="T54" fmla="*/ 1481905864 w 865"/>
              <a:gd name="T55" fmla="*/ 816530933 h 529"/>
              <a:gd name="T56" fmla="*/ 1481905864 w 865"/>
              <a:gd name="T57" fmla="*/ 725805296 h 529"/>
              <a:gd name="T58" fmla="*/ 1481905864 w 865"/>
              <a:gd name="T59" fmla="*/ 665321538 h 529"/>
              <a:gd name="T60" fmla="*/ 1481905864 w 865"/>
              <a:gd name="T61" fmla="*/ 604837779 h 529"/>
              <a:gd name="T62" fmla="*/ 1529709894 w 865"/>
              <a:gd name="T63" fmla="*/ 544354021 h 529"/>
              <a:gd name="T64" fmla="*/ 1529709894 w 865"/>
              <a:gd name="T65" fmla="*/ 483870263 h 529"/>
              <a:gd name="T66" fmla="*/ 1553610498 w 865"/>
              <a:gd name="T67" fmla="*/ 423386505 h 529"/>
              <a:gd name="T68" fmla="*/ 1601414527 w 865"/>
              <a:gd name="T69" fmla="*/ 393144527 h 529"/>
              <a:gd name="T70" fmla="*/ 1601414527 w 865"/>
              <a:gd name="T71" fmla="*/ 332660769 h 529"/>
              <a:gd name="T72" fmla="*/ 1649217145 w 865"/>
              <a:gd name="T73" fmla="*/ 272177011 h 529"/>
              <a:gd name="T74" fmla="*/ 1697021175 w 865"/>
              <a:gd name="T75" fmla="*/ 241935132 h 529"/>
              <a:gd name="T76" fmla="*/ 1720923190 w 865"/>
              <a:gd name="T77" fmla="*/ 181451324 h 529"/>
              <a:gd name="T78" fmla="*/ 167311325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04732946 w 1057"/>
              <a:gd name="T1" fmla="*/ 604837743 h 961"/>
              <a:gd name="T2" fmla="*/ 0 w 1057"/>
              <a:gd name="T3" fmla="*/ 0 h 961"/>
              <a:gd name="T4" fmla="*/ 0 w 1057"/>
              <a:gd name="T5" fmla="*/ 1814513427 h 961"/>
              <a:gd name="T6" fmla="*/ 2104732946 w 1057"/>
              <a:gd name="T7" fmla="*/ 2147483647 h 961"/>
              <a:gd name="T8" fmla="*/ 2104732946 w 1057"/>
              <a:gd name="T9" fmla="*/ 604837743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0" name="Freeform 6"/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086689882 h 1261"/>
              <a:gd name="T2" fmla="*/ 1720926011 w 865"/>
              <a:gd name="T3" fmla="*/ 2147483647 h 1261"/>
              <a:gd name="T4" fmla="*/ 1720926011 w 865"/>
              <a:gd name="T5" fmla="*/ 1043344941 h 1261"/>
              <a:gd name="T6" fmla="*/ 0 w 865"/>
              <a:gd name="T7" fmla="*/ 0 h 1261"/>
              <a:gd name="T8" fmla="*/ 0 w 865"/>
              <a:gd name="T9" fmla="*/ 2086689882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1" name="Freeform 7"/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2" name="Arc 8"/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813 h 21600"/>
              <a:gd name="T4" fmla="*/ 129729 w 21745"/>
              <a:gd name="T5" fmla="*/ 28365813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3" name="Line 9"/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4" name="Oval 10"/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956" name="Text Box 12"/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82957" name="Text Box 13"/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647182" name="Rectangle 14"/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Answer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Cast a ray through each pixel in PP1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Draw the pixel where that ray intersects PP2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82962" name="Line 16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Line 17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4" name="Line 18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5" name="Oval 19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2966" name="Oval 20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7190" name="Text Box 22"/>
          <p:cNvSpPr txBox="1">
            <a:spLocks noChangeArrowheads="1"/>
          </p:cNvSpPr>
          <p:nvPr/>
        </p:nvSpPr>
        <p:spPr bwMode="auto">
          <a:xfrm>
            <a:off x="628650" y="4268788"/>
            <a:ext cx="49657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Observation: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Rather than thinking of this as a 3D reprojection, think of it as a 2D </a:t>
            </a:r>
            <a:r>
              <a:rPr lang="en-US" sz="2400" b="1">
                <a:solidFill>
                  <a:srgbClr val="000000"/>
                </a:solidFill>
              </a:rPr>
              <a:t>image warp</a:t>
            </a:r>
            <a:r>
              <a:rPr lang="en-US" sz="2400">
                <a:solidFill>
                  <a:srgbClr val="000000"/>
                </a:solidFill>
              </a:rPr>
              <a:t> from one image to another.</a:t>
            </a:r>
          </a:p>
        </p:txBody>
      </p:sp>
      <p:sp>
        <p:nvSpPr>
          <p:cNvPr id="82961" name="TextBox 22"/>
          <p:cNvSpPr txBox="1">
            <a:spLocks noChangeArrowheads="1"/>
          </p:cNvSpPr>
          <p:nvPr/>
        </p:nvSpPr>
        <p:spPr bwMode="auto">
          <a:xfrm>
            <a:off x="712787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6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reprojection</a:t>
            </a:r>
            <a:r>
              <a:rPr lang="en-US" dirty="0" smtClean="0"/>
              <a:t>: </a:t>
            </a:r>
            <a:r>
              <a:rPr lang="en-US" dirty="0" err="1" smtClean="0"/>
              <a:t>Homography</a:t>
            </a:r>
            <a:endParaRPr lang="en-US" dirty="0" smtClean="0"/>
          </a:p>
        </p:txBody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305800" cy="3200400"/>
          </a:xfrm>
        </p:spPr>
        <p:txBody>
          <a:bodyPr/>
          <a:lstStyle/>
          <a:p>
            <a:r>
              <a:rPr lang="en-US" dirty="0" smtClean="0"/>
              <a:t>A projective transform is a mapping between any two PPs with the same center of projection</a:t>
            </a:r>
          </a:p>
          <a:p>
            <a:pPr lvl="1"/>
            <a:r>
              <a:rPr lang="en-US" dirty="0" smtClean="0"/>
              <a:t>rectangle should map to arbitrary quadrilateral </a:t>
            </a:r>
          </a:p>
          <a:p>
            <a:pPr lvl="1"/>
            <a:r>
              <a:rPr lang="en-US" dirty="0" smtClean="0"/>
              <a:t>parallel lines aren’t preserved</a:t>
            </a:r>
          </a:p>
          <a:p>
            <a:pPr lvl="1"/>
            <a:r>
              <a:rPr lang="en-US" dirty="0" smtClean="0"/>
              <a:t>but must preserve straight lines</a:t>
            </a:r>
          </a:p>
          <a:p>
            <a:r>
              <a:rPr lang="en-US" dirty="0" smtClean="0"/>
              <a:t>called </a:t>
            </a:r>
            <a:r>
              <a:rPr lang="en-US" b="1" dirty="0" err="1" smtClean="0"/>
              <a:t>Homography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17413" name="Freeform 4"/>
          <p:cNvSpPr>
            <a:spLocks/>
          </p:cNvSpPr>
          <p:nvPr/>
        </p:nvSpPr>
        <p:spPr bwMode="auto">
          <a:xfrm>
            <a:off x="6440487" y="2620962"/>
            <a:ext cx="1492250" cy="1525588"/>
          </a:xfrm>
          <a:custGeom>
            <a:avLst/>
            <a:gdLst>
              <a:gd name="T0" fmla="*/ 2104732946 w 1057"/>
              <a:gd name="T1" fmla="*/ 604837347 h 961"/>
              <a:gd name="T2" fmla="*/ 0 w 1057"/>
              <a:gd name="T3" fmla="*/ 0 h 961"/>
              <a:gd name="T4" fmla="*/ 0 w 1057"/>
              <a:gd name="T5" fmla="*/ 1814512238 h 961"/>
              <a:gd name="T6" fmla="*/ 2104732946 w 1057"/>
              <a:gd name="T7" fmla="*/ 2147483647 h 961"/>
              <a:gd name="T8" fmla="*/ 2104732946 w 1057"/>
              <a:gd name="T9" fmla="*/ 6048373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4" name="Freeform 5"/>
          <p:cNvSpPr>
            <a:spLocks/>
          </p:cNvSpPr>
          <p:nvPr/>
        </p:nvSpPr>
        <p:spPr bwMode="auto">
          <a:xfrm>
            <a:off x="6237287" y="4116387"/>
            <a:ext cx="1220788" cy="2001838"/>
          </a:xfrm>
          <a:custGeom>
            <a:avLst/>
            <a:gdLst>
              <a:gd name="T0" fmla="*/ 0 w 865"/>
              <a:gd name="T1" fmla="*/ 2086688840 h 1261"/>
              <a:gd name="T2" fmla="*/ 1720923190 w 865"/>
              <a:gd name="T3" fmla="*/ 2147483647 h 1261"/>
              <a:gd name="T4" fmla="*/ 1720923190 w 865"/>
              <a:gd name="T5" fmla="*/ 1043344420 h 1261"/>
              <a:gd name="T6" fmla="*/ 0 w 865"/>
              <a:gd name="T7" fmla="*/ 0 h 1261"/>
              <a:gd name="T8" fmla="*/ 0 w 865"/>
              <a:gd name="T9" fmla="*/ 2086688840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5" name="Freeform 6"/>
          <p:cNvSpPr>
            <a:spLocks/>
          </p:cNvSpPr>
          <p:nvPr/>
        </p:nvSpPr>
        <p:spPr bwMode="auto">
          <a:xfrm>
            <a:off x="6180137" y="5915025"/>
            <a:ext cx="285750" cy="485775"/>
          </a:xfrm>
          <a:custGeom>
            <a:avLst/>
            <a:gdLst>
              <a:gd name="T0" fmla="*/ 32018147 w 202"/>
              <a:gd name="T1" fmla="*/ 768648342 h 306"/>
              <a:gd name="T2" fmla="*/ 0 w 202"/>
              <a:gd name="T3" fmla="*/ 55443440 h 306"/>
              <a:gd name="T4" fmla="*/ 18009323 w 202"/>
              <a:gd name="T5" fmla="*/ 32761237 h 306"/>
              <a:gd name="T6" fmla="*/ 30016483 w 202"/>
              <a:gd name="T7" fmla="*/ 35282186 h 306"/>
              <a:gd name="T8" fmla="*/ 42023638 w 202"/>
              <a:gd name="T9" fmla="*/ 32761237 h 306"/>
              <a:gd name="T10" fmla="*/ 44023888 w 202"/>
              <a:gd name="T11" fmla="*/ 25201559 h 306"/>
              <a:gd name="T12" fmla="*/ 54029389 w 202"/>
              <a:gd name="T13" fmla="*/ 27720926 h 306"/>
              <a:gd name="T14" fmla="*/ 62034631 w 202"/>
              <a:gd name="T15" fmla="*/ 17640299 h 306"/>
              <a:gd name="T16" fmla="*/ 74040371 w 202"/>
              <a:gd name="T17" fmla="*/ 22682197 h 306"/>
              <a:gd name="T18" fmla="*/ 82045612 w 202"/>
              <a:gd name="T19" fmla="*/ 15120938 h 306"/>
              <a:gd name="T20" fmla="*/ 92051103 w 202"/>
              <a:gd name="T21" fmla="*/ 12599986 h 306"/>
              <a:gd name="T22" fmla="*/ 104056865 w 202"/>
              <a:gd name="T23" fmla="*/ 7559675 h 306"/>
              <a:gd name="T24" fmla="*/ 114062356 w 202"/>
              <a:gd name="T25" fmla="*/ 10080624 h 306"/>
              <a:gd name="T26" fmla="*/ 124067847 w 202"/>
              <a:gd name="T27" fmla="*/ 7559675 h 306"/>
              <a:gd name="T28" fmla="*/ 132073088 w 202"/>
              <a:gd name="T29" fmla="*/ 0 h 306"/>
              <a:gd name="T30" fmla="*/ 148082157 w 202"/>
              <a:gd name="T31" fmla="*/ 0 h 306"/>
              <a:gd name="T32" fmla="*/ 160087897 w 202"/>
              <a:gd name="T33" fmla="*/ 2520950 h 306"/>
              <a:gd name="T34" fmla="*/ 166091474 w 202"/>
              <a:gd name="T35" fmla="*/ 2520950 h 306"/>
              <a:gd name="T36" fmla="*/ 172095052 w 202"/>
              <a:gd name="T37" fmla="*/ 7559675 h 306"/>
              <a:gd name="T38" fmla="*/ 184102206 w 202"/>
              <a:gd name="T39" fmla="*/ 10080624 h 306"/>
              <a:gd name="T40" fmla="*/ 196107991 w 202"/>
              <a:gd name="T41" fmla="*/ 17640299 h 306"/>
              <a:gd name="T42" fmla="*/ 206113482 w 202"/>
              <a:gd name="T43" fmla="*/ 17640299 h 306"/>
              <a:gd name="T44" fmla="*/ 222122550 w 202"/>
              <a:gd name="T45" fmla="*/ 25201559 h 306"/>
              <a:gd name="T46" fmla="*/ 230126377 w 202"/>
              <a:gd name="T47" fmla="*/ 30241875 h 306"/>
              <a:gd name="T48" fmla="*/ 242133531 w 202"/>
              <a:gd name="T49" fmla="*/ 27720926 h 306"/>
              <a:gd name="T50" fmla="*/ 250137358 w 202"/>
              <a:gd name="T51" fmla="*/ 40322496 h 306"/>
              <a:gd name="T52" fmla="*/ 262144513 w 202"/>
              <a:gd name="T53" fmla="*/ 42843445 h 306"/>
              <a:gd name="T54" fmla="*/ 270149754 w 202"/>
              <a:gd name="T55" fmla="*/ 47883756 h 306"/>
              <a:gd name="T56" fmla="*/ 280155245 w 202"/>
              <a:gd name="T57" fmla="*/ 52922491 h 306"/>
              <a:gd name="T58" fmla="*/ 284157158 w 202"/>
              <a:gd name="T59" fmla="*/ 60483751 h 306"/>
              <a:gd name="T60" fmla="*/ 292160985 w 202"/>
              <a:gd name="T61" fmla="*/ 68043423 h 306"/>
              <a:gd name="T62" fmla="*/ 302166476 w 202"/>
              <a:gd name="T63" fmla="*/ 78124044 h 306"/>
              <a:gd name="T64" fmla="*/ 306168389 w 202"/>
              <a:gd name="T65" fmla="*/ 88206252 h 306"/>
              <a:gd name="T66" fmla="*/ 312171967 w 202"/>
              <a:gd name="T67" fmla="*/ 90725614 h 306"/>
              <a:gd name="T68" fmla="*/ 320177208 w 202"/>
              <a:gd name="T69" fmla="*/ 103325596 h 306"/>
              <a:gd name="T70" fmla="*/ 326179371 w 202"/>
              <a:gd name="T71" fmla="*/ 110886880 h 306"/>
              <a:gd name="T72" fmla="*/ 336184862 w 202"/>
              <a:gd name="T73" fmla="*/ 115927191 h 306"/>
              <a:gd name="T74" fmla="*/ 344190103 w 202"/>
              <a:gd name="T75" fmla="*/ 126007812 h 306"/>
              <a:gd name="T76" fmla="*/ 352193930 w 202"/>
              <a:gd name="T77" fmla="*/ 133567484 h 306"/>
              <a:gd name="T78" fmla="*/ 356197258 w 202"/>
              <a:gd name="T79" fmla="*/ 138607794 h 306"/>
              <a:gd name="T80" fmla="*/ 364201085 w 202"/>
              <a:gd name="T81" fmla="*/ 148688415 h 306"/>
              <a:gd name="T82" fmla="*/ 370204662 w 202"/>
              <a:gd name="T83" fmla="*/ 156249675 h 306"/>
              <a:gd name="T84" fmla="*/ 372205000 w 202"/>
              <a:gd name="T85" fmla="*/ 168851245 h 306"/>
              <a:gd name="T86" fmla="*/ 378208577 w 202"/>
              <a:gd name="T87" fmla="*/ 183972176 h 306"/>
              <a:gd name="T88" fmla="*/ 384212155 w 202"/>
              <a:gd name="T89" fmla="*/ 191531848 h 306"/>
              <a:gd name="T90" fmla="*/ 392215982 w 202"/>
              <a:gd name="T91" fmla="*/ 201612469 h 306"/>
              <a:gd name="T92" fmla="*/ 396219310 w 202"/>
              <a:gd name="T93" fmla="*/ 211693140 h 306"/>
              <a:gd name="T94" fmla="*/ 400221223 w 202"/>
              <a:gd name="T95" fmla="*/ 226814071 h 306"/>
              <a:gd name="T96" fmla="*/ 402221472 w 202"/>
              <a:gd name="T97" fmla="*/ 249494675 h 306"/>
              <a:gd name="T98" fmla="*/ 32018147 w 202"/>
              <a:gd name="T99" fmla="*/ 768648342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6" name="Arc 7"/>
          <p:cNvSpPr>
            <a:spLocks/>
          </p:cNvSpPr>
          <p:nvPr/>
        </p:nvSpPr>
        <p:spPr bwMode="auto">
          <a:xfrm rot="-1380000">
            <a:off x="6223000" y="5878512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19460057 w 21745"/>
              <a:gd name="T3" fmla="*/ 28365452 h 21600"/>
              <a:gd name="T4" fmla="*/ 129729 w 21745"/>
              <a:gd name="T5" fmla="*/ 28365452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>
            <a:off x="6172200" y="5753100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18" name="Oval 9"/>
          <p:cNvSpPr>
            <a:spLocks noChangeArrowheads="1"/>
          </p:cNvSpPr>
          <p:nvPr/>
        </p:nvSpPr>
        <p:spPr bwMode="auto">
          <a:xfrm rot="-3960000">
            <a:off x="6280150" y="5883275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9" name="Line 10"/>
          <p:cNvSpPr>
            <a:spLocks noChangeShapeType="1"/>
          </p:cNvSpPr>
          <p:nvPr/>
        </p:nvSpPr>
        <p:spPr bwMode="auto">
          <a:xfrm flipV="1">
            <a:off x="6203950" y="5922962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7932737" y="3013075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17421" name="Text Box 12"/>
          <p:cNvSpPr txBox="1">
            <a:spLocks noChangeArrowheads="1"/>
          </p:cNvSpPr>
          <p:nvPr/>
        </p:nvSpPr>
        <p:spPr bwMode="auto">
          <a:xfrm>
            <a:off x="7475537" y="4738687"/>
            <a:ext cx="665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PP1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332537" y="2057400"/>
            <a:ext cx="1625600" cy="3886200"/>
            <a:chOff x="4106" y="912"/>
            <a:chExt cx="1024" cy="2448"/>
          </a:xfrm>
        </p:grpSpPr>
        <p:sp>
          <p:nvSpPr>
            <p:cNvPr id="17428" name="Line 14"/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29" name="Line 15"/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0" name="Line 16"/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31" name="Oval 17"/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432" name="Oval 18"/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31925" y="4546600"/>
            <a:ext cx="2416175" cy="1219200"/>
            <a:chOff x="864" y="2544"/>
            <a:chExt cx="1522" cy="768"/>
          </a:xfrm>
        </p:grpSpPr>
        <p:graphicFrame>
          <p:nvGraphicFramePr>
            <p:cNvPr id="17410" name="Object 2"/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50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5" name="Text Box 20"/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7426" name="Text Box 21"/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7427" name="Text Box 22"/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sp>
        <p:nvSpPr>
          <p:cNvPr id="17424" name="TextBox 24"/>
          <p:cNvSpPr txBox="1">
            <a:spLocks noChangeArrowheads="1"/>
          </p:cNvSpPr>
          <p:nvPr/>
        </p:nvSpPr>
        <p:spPr bwMode="auto">
          <a:xfrm>
            <a:off x="731043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Alignment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29600" cy="2924175"/>
          </a:xfrm>
        </p:spPr>
        <p:txBody>
          <a:bodyPr/>
          <a:lstStyle/>
          <a:p>
            <a:pPr lvl="1" eaLnBrk="1" hangingPunct="1">
              <a:buNone/>
            </a:pPr>
            <a:endParaRPr lang="en-US" sz="2000" dirty="0" smtClean="0"/>
          </a:p>
          <a:p>
            <a:pPr eaLnBrk="1" hangingPunct="1"/>
            <a:r>
              <a:rPr lang="en-US" sz="2400" dirty="0" smtClean="0"/>
              <a:t>In alignment, we will </a:t>
            </a:r>
            <a:r>
              <a:rPr lang="en-US" sz="2400" b="1" dirty="0" smtClean="0"/>
              <a:t>fit the parameters of some transformation</a:t>
            </a:r>
            <a:r>
              <a:rPr lang="en-US" sz="2400" dirty="0" smtClean="0"/>
              <a:t> according to a set of matching feature pairs (“correspondences”).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319338" y="3282950"/>
            <a:ext cx="4370387" cy="2320925"/>
            <a:chOff x="1276" y="2666"/>
            <a:chExt cx="3284" cy="1462"/>
          </a:xfrm>
        </p:grpSpPr>
        <p:sp>
          <p:nvSpPr>
            <p:cNvPr id="74761" name="Line 23"/>
            <p:cNvSpPr>
              <a:spLocks noChangeShapeType="1"/>
            </p:cNvSpPr>
            <p:nvPr/>
          </p:nvSpPr>
          <p:spPr bwMode="auto">
            <a:xfrm flipV="1">
              <a:off x="2860" y="343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2" name="AutoShape 24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1276" y="2666"/>
              <a:ext cx="1412" cy="1462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3" name="Oval 25"/>
            <p:cNvSpPr>
              <a:spLocks noChangeAspect="1" noChangeArrowheads="1"/>
            </p:cNvSpPr>
            <p:nvPr/>
          </p:nvSpPr>
          <p:spPr bwMode="auto">
            <a:xfrm>
              <a:off x="1941" y="283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4" name="Oval 26"/>
            <p:cNvSpPr>
              <a:spLocks noChangeAspect="1" noChangeArrowheads="1"/>
            </p:cNvSpPr>
            <p:nvPr/>
          </p:nvSpPr>
          <p:spPr bwMode="auto">
            <a:xfrm>
              <a:off x="2325" y="3866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5" name="Oval 27"/>
            <p:cNvSpPr>
              <a:spLocks noChangeAspect="1" noChangeArrowheads="1"/>
            </p:cNvSpPr>
            <p:nvPr/>
          </p:nvSpPr>
          <p:spPr bwMode="auto">
            <a:xfrm>
              <a:off x="1872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6" name="Oval 28"/>
            <p:cNvSpPr>
              <a:spLocks noChangeAspect="1" noChangeArrowheads="1"/>
            </p:cNvSpPr>
            <p:nvPr/>
          </p:nvSpPr>
          <p:spPr bwMode="auto">
            <a:xfrm>
              <a:off x="1413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7" name="Oval 29"/>
            <p:cNvSpPr>
              <a:spLocks noChangeAspect="1" noChangeArrowheads="1"/>
            </p:cNvSpPr>
            <p:nvPr/>
          </p:nvSpPr>
          <p:spPr bwMode="auto">
            <a:xfrm>
              <a:off x="2256" y="316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8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628" y="2954"/>
              <a:ext cx="932" cy="1126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69" name="Oval 31"/>
            <p:cNvSpPr>
              <a:spLocks noChangeAspect="1" noChangeArrowheads="1"/>
            </p:cNvSpPr>
            <p:nvPr/>
          </p:nvSpPr>
          <p:spPr bwMode="auto">
            <a:xfrm>
              <a:off x="4176" y="3168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0" name="Oval 32"/>
            <p:cNvSpPr>
              <a:spLocks noChangeAspect="1" noChangeArrowheads="1"/>
            </p:cNvSpPr>
            <p:nvPr/>
          </p:nvSpPr>
          <p:spPr bwMode="auto">
            <a:xfrm>
              <a:off x="4176" y="3887"/>
              <a:ext cx="75" cy="7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1" name="Oval 33"/>
            <p:cNvSpPr>
              <a:spLocks noChangeAspect="1" noChangeArrowheads="1"/>
            </p:cNvSpPr>
            <p:nvPr/>
          </p:nvSpPr>
          <p:spPr bwMode="auto">
            <a:xfrm>
              <a:off x="3936" y="3621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2" name="Oval 34"/>
            <p:cNvSpPr>
              <a:spLocks noChangeAspect="1" noChangeArrowheads="1"/>
            </p:cNvSpPr>
            <p:nvPr/>
          </p:nvSpPr>
          <p:spPr bwMode="auto">
            <a:xfrm>
              <a:off x="3744" y="3360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773" name="Oval 35"/>
            <p:cNvSpPr>
              <a:spLocks noChangeAspect="1" noChangeArrowheads="1"/>
            </p:cNvSpPr>
            <p:nvPr/>
          </p:nvSpPr>
          <p:spPr bwMode="auto">
            <a:xfrm>
              <a:off x="4293" y="3408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632325" y="4024313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3086100" y="2819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6178550" y="325755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2400" i="1" baseline="-25000">
                <a:solidFill>
                  <a:srgbClr val="00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6400800" y="3276600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'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550223"/>
            <a:ext cx="579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Adapted by Devi Parikh from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 rot="10800000" flipH="1">
            <a:off x="3505200" y="3962400"/>
            <a:ext cx="1588" cy="533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Line 3"/>
          <p:cNvSpPr>
            <a:spLocks noChangeShapeType="1"/>
          </p:cNvSpPr>
          <p:nvPr/>
        </p:nvSpPr>
        <p:spPr bwMode="auto">
          <a:xfrm>
            <a:off x="3505200" y="4495800"/>
            <a:ext cx="381000" cy="228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rot="10800000" flipH="1">
            <a:off x="3505200" y="4038600"/>
            <a:ext cx="13716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3124200" y="4495800"/>
            <a:ext cx="381000" cy="3048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2838450" y="4297363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(0,0,0)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The projective plane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060825"/>
          </a:xfrm>
          <a:ln/>
        </p:spPr>
        <p:txBody>
          <a:bodyPr rIns="132080"/>
          <a:lstStyle/>
          <a:p>
            <a:pPr marL="382588" indent="-342900"/>
            <a:r>
              <a:rPr lang="en-US" dirty="0"/>
              <a:t>Why do we need homogeneous coordinates?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represent points at infinity, </a:t>
            </a:r>
            <a:r>
              <a:rPr lang="en-US" dirty="0" err="1"/>
              <a:t>homographies</a:t>
            </a:r>
            <a:r>
              <a:rPr lang="en-US" dirty="0"/>
              <a:t>, perspective projection, multi-view relationships</a:t>
            </a:r>
          </a:p>
          <a:p>
            <a:pPr marL="382588" indent="-342900"/>
            <a:r>
              <a:rPr lang="en-US" dirty="0"/>
              <a:t>What is the geometric intuition?</a:t>
            </a:r>
          </a:p>
          <a:p>
            <a:pPr marL="782638" lvl="1">
              <a:buClr>
                <a:srgbClr val="000000"/>
              </a:buClr>
            </a:pPr>
            <a:r>
              <a:rPr lang="en-US" dirty="0"/>
              <a:t>a point in the image is a </a:t>
            </a:r>
            <a:r>
              <a:rPr lang="en-US" dirty="0">
                <a:latin typeface="Arial Italic" charset="0"/>
                <a:cs typeface="Arial Italic" charset="0"/>
                <a:sym typeface="Arial Italic" charset="0"/>
              </a:rPr>
              <a:t>ray</a:t>
            </a:r>
            <a:r>
              <a:rPr lang="en-US" dirty="0"/>
              <a:t> in projective space</a:t>
            </a: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3467100" y="4464050"/>
            <a:ext cx="76200" cy="762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8" name="Oval 10"/>
          <p:cNvSpPr>
            <a:spLocks/>
          </p:cNvSpPr>
          <p:nvPr/>
        </p:nvSpPr>
        <p:spPr bwMode="auto">
          <a:xfrm>
            <a:off x="4876800" y="3973513"/>
            <a:ext cx="76200" cy="76200"/>
          </a:xfrm>
          <a:prstGeom prst="ellipse">
            <a:avLst/>
          </a:prstGeom>
          <a:solidFill>
            <a:srgbClr val="3333CC"/>
          </a:solidFill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9" name="Rectangle 11"/>
          <p:cNvSpPr>
            <a:spLocks/>
          </p:cNvSpPr>
          <p:nvPr/>
        </p:nvSpPr>
        <p:spPr bwMode="auto">
          <a:xfrm>
            <a:off x="5089525" y="3890963"/>
            <a:ext cx="989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800" dirty="0" err="1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sx,sy,s</a:t>
            </a:r>
            <a:r>
              <a:rPr lang="en-US" sz="1800" dirty="0" smtClean="0">
                <a:solidFill>
                  <a:srgbClr val="3333C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  <a:endParaRPr lang="en-US" sz="1800" dirty="0">
              <a:solidFill>
                <a:srgbClr val="3333CC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00" name="Rectangle 12"/>
              <p:cNvSpPr>
                <a:spLocks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/>
              <a:lstStyle/>
              <a:p>
                <a:pPr marL="782638" indent="-285750">
                  <a:spcBef>
                    <a:spcPts val="45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Each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point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x,y</a:t>
                </a:r>
                <a:r>
                  <a:rPr lang="en-US" sz="20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on the plane is represented by a </a:t>
                </a:r>
                <a:r>
                  <a:rPr lang="en-US" sz="2000" dirty="0">
                    <a:solidFill>
                      <a:schemeClr val="tx1"/>
                    </a:solidFill>
                    <a:latin typeface="Arial Italic" charset="0"/>
                    <a:ea typeface="ＭＳ Ｐゴシック" charset="0"/>
                    <a:cs typeface="Arial Italic" charset="0"/>
                    <a:sym typeface="Arial Italic" charset="0"/>
                  </a:rPr>
                  <a:t>ray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</a:t>
                </a:r>
                <a:r>
                  <a:rPr lang="en-US" sz="20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sx,sy,s</a:t>
                </a:r>
                <a:r>
                  <a:rPr lang="en-US" sz="20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)</a:t>
                </a:r>
                <a:endParaRPr lang="en-US" sz="20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  <a:p>
                <a:pPr marL="782638" indent="-285750">
                  <a:spcBef>
                    <a:spcPts val="413"/>
                  </a:spcBef>
                  <a:buClr>
                    <a:srgbClr val="000000"/>
                  </a:buClr>
                  <a:buSzPct val="100000"/>
                  <a:buFont typeface="Arial" charset="0"/>
                  <a:buChar char="–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all points on the ray are equivalent:  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 y, 1)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3333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Arial" charset="0"/>
                      </a:rPr>
                      <m:t>≅</m:t>
                    </m:r>
                  </m:oMath>
                </a14:m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(sx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err="1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sy</a:t>
                </a:r>
                <a:r>
                  <a:rPr lang="en-US" sz="1800" dirty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, </a:t>
                </a:r>
                <a:r>
                  <a:rPr lang="en-US" sz="1800" dirty="0" smtClean="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s)</a:t>
                </a:r>
                <a:endParaRPr lang="en-US" sz="1800" dirty="0">
                  <a:solidFill>
                    <a:srgbClr val="3333CC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</mc:Choice>
        <mc:Fallback xmlns="">
          <p:sp>
            <p:nvSpPr>
              <p:cNvPr id="12300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5105400"/>
                <a:ext cx="8013700" cy="723900"/>
              </a:xfrm>
              <a:prstGeom prst="rect">
                <a:avLst/>
              </a:prstGeom>
              <a:blipFill rotWithShape="0">
                <a:blip r:embed="rId2"/>
                <a:stretch>
                  <a:fillRect t="-10169" b="-762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307" name="Group 19"/>
          <p:cNvGrpSpPr>
            <a:grpSpLocks/>
          </p:cNvGrpSpPr>
          <p:nvPr/>
        </p:nvGrpSpPr>
        <p:grpSpPr bwMode="auto">
          <a:xfrm>
            <a:off x="3733800" y="2971800"/>
            <a:ext cx="1954213" cy="2051050"/>
            <a:chOff x="0" y="0"/>
            <a:chExt cx="1231" cy="1292"/>
          </a:xfrm>
        </p:grpSpPr>
        <p:sp>
          <p:nvSpPr>
            <p:cNvPr id="12301" name="Rectangle 13"/>
            <p:cNvSpPr>
              <a:spLocks/>
            </p:cNvSpPr>
            <p:nvPr/>
          </p:nvSpPr>
          <p:spPr bwMode="auto">
            <a:xfrm>
              <a:off x="348" y="1068"/>
              <a:ext cx="883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="ctr">
              <a:spAutoFit/>
            </a:bodyPr>
            <a:lstStyle/>
            <a:p>
              <a:pPr marL="39688" algn="ctr"/>
              <a:r>
                <a:rPr lang="en-US" sz="1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image plane</a:t>
              </a:r>
            </a:p>
          </p:txBody>
        </p:sp>
        <p:grpSp>
          <p:nvGrpSpPr>
            <p:cNvPr id="12306" name="Group 18"/>
            <p:cNvGrpSpPr>
              <a:grpSpLocks/>
            </p:cNvGrpSpPr>
            <p:nvPr/>
          </p:nvGrpSpPr>
          <p:grpSpPr bwMode="auto">
            <a:xfrm>
              <a:off x="0" y="0"/>
              <a:ext cx="786" cy="1104"/>
              <a:chOff x="0" y="0"/>
              <a:chExt cx="786" cy="1104"/>
            </a:xfrm>
          </p:grpSpPr>
          <p:sp>
            <p:nvSpPr>
              <p:cNvPr id="12302" name="AutoShape 14"/>
              <p:cNvSpPr>
                <a:spLocks/>
              </p:cNvSpPr>
              <p:nvPr/>
            </p:nvSpPr>
            <p:spPr bwMode="auto">
              <a:xfrm>
                <a:off x="0" y="0"/>
                <a:ext cx="768" cy="110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14087"/>
                    </a:lnTo>
                    <a:lnTo>
                      <a:pt x="21600" y="21600"/>
                    </a:lnTo>
                    <a:lnTo>
                      <a:pt x="21600" y="75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0" y="748"/>
                <a:ext cx="500" cy="164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04" name="Rectangle 16"/>
              <p:cNvSpPr>
                <a:spLocks/>
              </p:cNvSpPr>
              <p:nvPr/>
            </p:nvSpPr>
            <p:spPr bwMode="auto">
              <a:xfrm>
                <a:off x="258" y="723"/>
                <a:ext cx="52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40639" bIns="0" anchor="ctr"/>
              <a:lstStyle/>
              <a:p>
                <a:pPr marL="39688" algn="ctr"/>
                <a:r>
                  <a:rPr lang="en-US" sz="1800">
                    <a:solidFill>
                      <a:srgbClr val="3333CC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(x,y,1)</a:t>
                </a:r>
              </a:p>
            </p:txBody>
          </p:sp>
          <p:sp>
            <p:nvSpPr>
              <p:cNvPr id="12305" name="Oval 17"/>
              <p:cNvSpPr>
                <a:spLocks/>
              </p:cNvSpPr>
              <p:nvPr/>
            </p:nvSpPr>
            <p:spPr bwMode="auto">
              <a:xfrm>
                <a:off x="480" y="720"/>
                <a:ext cx="48" cy="48"/>
              </a:xfrm>
              <a:prstGeom prst="ellipse">
                <a:avLst/>
              </a:prstGeom>
              <a:solidFill>
                <a:srgbClr val="3333CC"/>
              </a:solidFill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12308" name="Rectangle 20"/>
          <p:cNvSpPr>
            <a:spLocks/>
          </p:cNvSpPr>
          <p:nvPr/>
        </p:nvSpPr>
        <p:spPr bwMode="auto">
          <a:xfrm>
            <a:off x="3200400" y="3810000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-y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3816350" y="4586288"/>
            <a:ext cx="2682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</a:t>
            </a:r>
          </a:p>
        </p:txBody>
      </p:sp>
      <p:sp>
        <p:nvSpPr>
          <p:cNvPr id="12310" name="Rectangle 22"/>
          <p:cNvSpPr>
            <a:spLocks/>
          </p:cNvSpPr>
          <p:nvPr/>
        </p:nvSpPr>
        <p:spPr bwMode="auto">
          <a:xfrm>
            <a:off x="3124200" y="4662488"/>
            <a:ext cx="3444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-z</a:t>
            </a:r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 rot="10800000" flipH="1">
            <a:off x="4552950" y="3838575"/>
            <a:ext cx="838200" cy="3048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  <p:bldP spid="12293" grpId="0" animBg="1"/>
      <p:bldP spid="12294" grpId="0"/>
      <p:bldP spid="12297" grpId="0" animBg="1"/>
      <p:bldP spid="12298" grpId="0" animBg="1"/>
      <p:bldP spid="12299" grpId="0"/>
      <p:bldP spid="12300" grpId="0"/>
      <p:bldP spid="12308" grpId="0"/>
      <p:bldP spid="12309" grpId="0"/>
      <p:bldP spid="12310" grpId="0"/>
      <p:bldP spid="123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pic>
        <p:nvPicPr>
          <p:cNvPr id="19465" name="Picture 15" descr="wall.jpg"/>
          <p:cNvPicPr>
            <a:picLocks noChangeAspect="1"/>
          </p:cNvPicPr>
          <p:nvPr/>
        </p:nvPicPr>
        <p:blipFill>
          <a:blip r:embed="rId4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6" descr="wall.jpg"/>
          <p:cNvPicPr>
            <a:picLocks noChangeAspect="1"/>
          </p:cNvPicPr>
          <p:nvPr/>
        </p:nvPicPr>
        <p:blipFill>
          <a:blip r:embed="rId4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5738" y="1092200"/>
            <a:ext cx="3300412" cy="885825"/>
            <a:chOff x="185738" y="1092200"/>
            <a:chExt cx="3300205" cy="885613"/>
          </a:xfrm>
        </p:grpSpPr>
        <p:sp>
          <p:nvSpPr>
            <p:cNvPr id="19" name="Oval 18"/>
            <p:cNvSpPr/>
            <p:nvPr/>
          </p:nvSpPr>
          <p:spPr>
            <a:xfrm>
              <a:off x="3366888" y="1858779"/>
              <a:ext cx="119055" cy="11903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9" name="Object 5"/>
            <p:cNvGraphicFramePr>
              <a:graphicFrameLocks noChangeAspect="1"/>
            </p:cNvGraphicFramePr>
            <p:nvPr/>
          </p:nvGraphicFramePr>
          <p:xfrm>
            <a:off x="185738" y="1092200"/>
            <a:ext cx="1504950" cy="730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23" name="Equation" r:id="rId5" imgW="444240" imgH="215640" progId="Equation.3">
                    <p:embed/>
                  </p:oleObj>
                </mc:Choice>
                <mc:Fallback>
                  <p:oleObj name="Equation" r:id="rId5" imgW="444240" imgH="21564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5738" y="1092200"/>
                          <a:ext cx="1504950" cy="730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7" name="Straight Arrow Connector 26"/>
            <p:cNvCxnSpPr>
              <a:endCxn id="19" idx="1"/>
            </p:cNvCxnSpPr>
            <p:nvPr/>
          </p:nvCxnSpPr>
          <p:spPr>
            <a:xfrm>
              <a:off x="1504867" y="1530245"/>
              <a:ext cx="1879482" cy="345992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5083175" y="1055688"/>
            <a:ext cx="3246438" cy="958850"/>
            <a:chOff x="5083182" y="1055688"/>
            <a:chExt cx="3246431" cy="958638"/>
          </a:xfrm>
        </p:grpSpPr>
        <p:sp>
          <p:nvSpPr>
            <p:cNvPr id="20" name="Oval 19"/>
            <p:cNvSpPr/>
            <p:nvPr/>
          </p:nvSpPr>
          <p:spPr>
            <a:xfrm>
              <a:off x="5083182" y="1895289"/>
              <a:ext cx="119063" cy="119037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aphicFrame>
          <p:nvGraphicFramePr>
            <p:cNvPr id="19458" name="Object 4"/>
            <p:cNvGraphicFramePr>
              <a:graphicFrameLocks noChangeAspect="1"/>
            </p:cNvGraphicFramePr>
            <p:nvPr/>
          </p:nvGraphicFramePr>
          <p:xfrm>
            <a:off x="7054850" y="1055688"/>
            <a:ext cx="1274763" cy="619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524" name="Equation" r:id="rId7" imgW="444240" imgH="215640" progId="Equation.3">
                    <p:embed/>
                  </p:oleObj>
                </mc:Choice>
                <mc:Fallback>
                  <p:oleObj name="Equation" r:id="rId7" imgW="444240" imgH="215640" progId="Equation.3">
                    <p:embed/>
                    <p:pic>
                      <p:nvPicPr>
                        <p:cNvPr id="0" name="Picture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54850" y="1055688"/>
                          <a:ext cx="1274763" cy="619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>
              <a:endCxn id="20" idx="5"/>
            </p:cNvCxnSpPr>
            <p:nvPr/>
          </p:nvCxnSpPr>
          <p:spPr>
            <a:xfrm rot="10800000" flipV="1">
              <a:off x="5184782" y="1347723"/>
              <a:ext cx="1906584" cy="649143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469" name="Rectangle 23"/>
          <p:cNvSpPr>
            <a:spLocks noChangeArrowheads="1"/>
          </p:cNvSpPr>
          <p:nvPr/>
        </p:nvSpPr>
        <p:spPr bwMode="auto">
          <a:xfrm>
            <a:off x="600075" y="4926013"/>
            <a:ext cx="85439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To </a:t>
            </a:r>
            <a:r>
              <a:rPr lang="en-US" sz="2400" b="1">
                <a:solidFill>
                  <a:srgbClr val="000000"/>
                </a:solidFill>
              </a:rPr>
              <a:t>compute </a:t>
            </a:r>
            <a:r>
              <a:rPr lang="en-US" sz="2400">
                <a:solidFill>
                  <a:srgbClr val="000000"/>
                </a:solidFill>
              </a:rPr>
              <a:t>the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homography given pairs of corresponding points in the images, we need to set up an equation where the parameters of </a:t>
            </a:r>
            <a:r>
              <a:rPr lang="en-US" sz="2400" b="1">
                <a:solidFill>
                  <a:srgbClr val="000000"/>
                </a:solidFill>
              </a:rPr>
              <a:t>H</a:t>
            </a:r>
            <a:r>
              <a:rPr lang="en-US" sz="2400">
                <a:solidFill>
                  <a:srgbClr val="000000"/>
                </a:solidFill>
              </a:rPr>
              <a:t> are the unknowns…</a:t>
            </a:r>
          </a:p>
        </p:txBody>
      </p:sp>
      <p:sp>
        <p:nvSpPr>
          <p:cNvPr id="26" name="Oval 25"/>
          <p:cNvSpPr/>
          <p:nvPr/>
        </p:nvSpPr>
        <p:spPr>
          <a:xfrm>
            <a:off x="5338763" y="2041525"/>
            <a:ext cx="119062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460" name="Object 6"/>
          <p:cNvGraphicFramePr>
            <a:graphicFrameLocks noChangeAspect="1"/>
          </p:cNvGraphicFramePr>
          <p:nvPr/>
        </p:nvGraphicFramePr>
        <p:xfrm>
          <a:off x="7237413" y="1968500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5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413" y="1968500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>
            <a:endCxn id="26" idx="5"/>
          </p:cNvCxnSpPr>
          <p:nvPr/>
        </p:nvCxnSpPr>
        <p:spPr>
          <a:xfrm rot="10800000">
            <a:off x="5440363" y="2143125"/>
            <a:ext cx="1797050" cy="19050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7"/>
          <p:cNvGraphicFramePr>
            <a:graphicFrameLocks noChangeAspect="1"/>
          </p:cNvGraphicFramePr>
          <p:nvPr/>
        </p:nvGraphicFramePr>
        <p:xfrm>
          <a:off x="122238" y="2189163"/>
          <a:ext cx="13462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6" name="Equation" r:id="rId11" imgW="469800" imgH="215640" progId="Equation.3">
                  <p:embed/>
                </p:oleObj>
              </mc:Choice>
              <mc:Fallback>
                <p:oleObj name="Equation" r:id="rId11" imgW="469800" imgH="2156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38" y="2189163"/>
                        <a:ext cx="1346200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Oval 34"/>
          <p:cNvSpPr/>
          <p:nvPr/>
        </p:nvSpPr>
        <p:spPr>
          <a:xfrm>
            <a:off x="3686175" y="1958975"/>
            <a:ext cx="119063" cy="11906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468438" y="2151063"/>
            <a:ext cx="2300287" cy="373062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4" name="TextBox 41"/>
          <p:cNvSpPr txBox="1">
            <a:spLocks noChangeArrowheads="1"/>
          </p:cNvSpPr>
          <p:nvPr/>
        </p:nvSpPr>
        <p:spPr bwMode="auto">
          <a:xfrm rot="5400000">
            <a:off x="667544" y="3024981"/>
            <a:ext cx="58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9475" name="TextBox 42"/>
          <p:cNvSpPr txBox="1">
            <a:spLocks noChangeArrowheads="1"/>
          </p:cNvSpPr>
          <p:nvPr/>
        </p:nvSpPr>
        <p:spPr bwMode="auto">
          <a:xfrm rot="5400000">
            <a:off x="7600157" y="2842419"/>
            <a:ext cx="58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…</a:t>
            </a:r>
          </a:p>
        </p:txBody>
      </p:sp>
      <p:graphicFrame>
        <p:nvGraphicFramePr>
          <p:cNvPr id="19462" name="Object 8"/>
          <p:cNvGraphicFramePr>
            <a:graphicFrameLocks noChangeAspect="1"/>
          </p:cNvGraphicFramePr>
          <p:nvPr/>
        </p:nvGraphicFramePr>
        <p:xfrm>
          <a:off x="153988" y="3667125"/>
          <a:ext cx="1382712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7" name="Equation" r:id="rId13" imgW="482400" imgH="228600" progId="Equation.3">
                  <p:embed/>
                </p:oleObj>
              </mc:Choice>
              <mc:Fallback>
                <p:oleObj name="Equation" r:id="rId13" imgW="482400" imgH="228600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667125"/>
                        <a:ext cx="1382712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9"/>
          <p:cNvGraphicFramePr>
            <a:graphicFrameLocks noChangeAspect="1"/>
          </p:cNvGraphicFramePr>
          <p:nvPr/>
        </p:nvGraphicFramePr>
        <p:xfrm>
          <a:off x="7273925" y="3648075"/>
          <a:ext cx="1382713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8" name="Equation" r:id="rId15" imgW="482400" imgH="228600" progId="Equation.3">
                  <p:embed/>
                </p:oleObj>
              </mc:Choice>
              <mc:Fallback>
                <p:oleObj name="Equation" r:id="rId15" imgW="482400" imgH="228600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648075"/>
                        <a:ext cx="1382713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43"/>
          <p:cNvSpPr/>
          <p:nvPr/>
        </p:nvSpPr>
        <p:spPr>
          <a:xfrm>
            <a:off x="2928938" y="3684588"/>
            <a:ext cx="119062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562475" y="3757613"/>
            <a:ext cx="119063" cy="11906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>
            <a:endCxn id="44" idx="2"/>
          </p:cNvCxnSpPr>
          <p:nvPr/>
        </p:nvCxnSpPr>
        <p:spPr>
          <a:xfrm flipV="1">
            <a:off x="1504950" y="3743325"/>
            <a:ext cx="1423988" cy="233363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791075" y="3830638"/>
            <a:ext cx="2300288" cy="5080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Solving for homographies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sz="2000" dirty="0" err="1" smtClean="0"/>
              <a:t>Upto</a:t>
            </a:r>
            <a:r>
              <a:rPr lang="en-US" sz="2000" dirty="0" smtClean="0"/>
              <a:t> a scale factor.</a:t>
            </a:r>
          </a:p>
          <a:p>
            <a:pPr marL="0" indent="0"/>
            <a:r>
              <a:rPr lang="en-US" sz="2000" dirty="0" smtClean="0"/>
              <a:t>Constraint </a:t>
            </a:r>
            <a:r>
              <a:rPr lang="en-US" sz="2000" dirty="0" err="1" smtClean="0"/>
              <a:t>Frobenius</a:t>
            </a:r>
            <a:r>
              <a:rPr lang="en-US" sz="2000" dirty="0" smtClean="0"/>
              <a:t> norm of H to be 1.</a:t>
            </a:r>
          </a:p>
          <a:p>
            <a:pPr marL="0" indent="0"/>
            <a:endParaRPr lang="en-US" sz="2000" dirty="0" smtClean="0"/>
          </a:p>
          <a:p>
            <a:pPr marL="0" indent="0"/>
            <a:r>
              <a:rPr lang="en-US" sz="2000" dirty="0" smtClean="0"/>
              <a:t>Problem to be solved:</a:t>
            </a:r>
          </a:p>
          <a:p>
            <a:pPr marL="0" indent="0"/>
            <a:endParaRPr lang="en-US" sz="2000" b="1" dirty="0" smtClean="0"/>
          </a:p>
          <a:p>
            <a:pPr marL="0" indent="0"/>
            <a:endParaRPr lang="en-US" sz="2000" b="1" dirty="0"/>
          </a:p>
          <a:p>
            <a:pPr marL="0" indent="0"/>
            <a:endParaRPr lang="en-US" sz="2000" b="1" dirty="0" smtClean="0"/>
          </a:p>
          <a:p>
            <a:pPr marL="0" indent="0"/>
            <a:r>
              <a:rPr lang="en-US" sz="2000" dirty="0" smtClean="0"/>
              <a:t>where vector of unknowns h = [</a:t>
            </a:r>
            <a:r>
              <a:rPr lang="en-US" sz="2000" i="1" dirty="0" smtClean="0"/>
              <a:t>h</a:t>
            </a:r>
            <a:r>
              <a:rPr lang="en-US" sz="2000" i="1" baseline="-25000" dirty="0" smtClean="0"/>
              <a:t>00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02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12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20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21</a:t>
            </a:r>
            <a:r>
              <a:rPr lang="en-US" sz="2000" i="1" dirty="0" smtClean="0"/>
              <a:t>,h</a:t>
            </a:r>
            <a:r>
              <a:rPr lang="en-US" sz="2000" i="1" baseline="-25000" dirty="0" smtClean="0"/>
              <a:t>22</a:t>
            </a:r>
            <a:r>
              <a:rPr lang="en-US" sz="2000" dirty="0" smtClean="0"/>
              <a:t>]</a:t>
            </a:r>
            <a:r>
              <a:rPr lang="en-US" sz="2000" baseline="30000" dirty="0" smtClean="0"/>
              <a:t>T</a:t>
            </a:r>
            <a:endParaRPr lang="en-US" sz="2000" dirty="0" smtClean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635254"/>
              </p:ext>
            </p:extLst>
          </p:nvPr>
        </p:nvGraphicFramePr>
        <p:xfrm>
          <a:off x="2362200" y="1370013"/>
          <a:ext cx="347503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6" name="Equation" r:id="rId4" imgW="1638000" imgH="711000" progId="Equation.3">
                  <p:embed/>
                </p:oleObj>
              </mc:Choice>
              <mc:Fallback>
                <p:oleObj name="Equation" r:id="rId4" imgW="1638000" imgH="7110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370013"/>
                        <a:ext cx="3475038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</a:rPr>
              <a:t>p</a:t>
            </a:r>
            <a:r>
              <a:rPr lang="en-US" sz="2400" b="1" dirty="0">
                <a:solidFill>
                  <a:srgbClr val="000000"/>
                </a:solidFill>
              </a:rPr>
              <a:t>’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b="1" dirty="0">
                <a:solidFill>
                  <a:srgbClr val="000000"/>
                </a:solidFill>
              </a:rPr>
              <a:t>Hp</a:t>
            </a:r>
          </a:p>
        </p:txBody>
      </p:sp>
      <p:graphicFrame>
        <p:nvGraphicFramePr>
          <p:cNvPr id="20483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0161708"/>
              </p:ext>
            </p:extLst>
          </p:nvPr>
        </p:nvGraphicFramePr>
        <p:xfrm>
          <a:off x="3659778" y="4217390"/>
          <a:ext cx="1865720" cy="1283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7" name="Equation" r:id="rId6" imgW="812520" imgH="558720" progId="Equation.3">
                  <p:embed/>
                </p:oleObj>
              </mc:Choice>
              <mc:Fallback>
                <p:oleObj name="Equation" r:id="rId6" imgW="812520" imgH="558720" progId="Equation.3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778" y="4217390"/>
                        <a:ext cx="1865720" cy="12838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3C75FB-2373-4000-8620-B9B5F50B3A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610523"/>
              </p:ext>
            </p:extLst>
          </p:nvPr>
        </p:nvGraphicFramePr>
        <p:xfrm>
          <a:off x="3733800" y="5035748"/>
          <a:ext cx="544194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78" name="Equation" r:id="rId8" imgW="215640" imgH="152280" progId="Equation.3">
                  <p:embed/>
                </p:oleObj>
              </mc:Choice>
              <mc:Fallback>
                <p:oleObj name="Equation" r:id="rId8" imgW="215640" imgH="15228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035748"/>
                        <a:ext cx="544194" cy="349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uiExpand="1" build="p"/>
      <p:bldP spid="204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0245" name="Picture 5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7788"/>
            <a:ext cx="45799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4708525"/>
            <a:ext cx="5173662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045743"/>
              </p:ext>
            </p:extLst>
          </p:nvPr>
        </p:nvGraphicFramePr>
        <p:xfrm>
          <a:off x="3034864" y="1081697"/>
          <a:ext cx="2680136" cy="112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619" name="Equation" r:id="rId6" imgW="1688760" imgH="711000" progId="Equation.3">
                  <p:embed/>
                </p:oleObj>
              </mc:Choice>
              <mc:Fallback>
                <p:oleObj name="Equation" r:id="rId6" imgW="1688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864" y="1081697"/>
                        <a:ext cx="2680136" cy="11281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124200" y="2499360"/>
            <a:ext cx="2453449" cy="1005840"/>
            <a:chOff x="3192780" y="2487429"/>
            <a:chExt cx="2552700" cy="1046530"/>
          </a:xfrm>
        </p:grpSpPr>
        <p:pic>
          <p:nvPicPr>
            <p:cNvPr id="407579" name="Picture 27" descr="http://latex.codecogs.com/gif.latex?%5Cdpi%7B150%7D%20wx_i%27%3Dh_%7B00%7Dx_i%20&amp;plus;%20h_%7B01%7Dy_i%20&amp;plus;%20h_%7B02%7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" y="2487429"/>
              <a:ext cx="2552700" cy="2476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1" name="Picture 29" descr="http://latex.codecogs.com/gif.latex?%5Cdpi%7B150%7D%20wy_i%27%3Dh_%7B10%7Dx_i%20&amp;plus;%20h_%7B11%7Dy_i%20&amp;plus;%20h_%7B12%7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1830" y="2905919"/>
              <a:ext cx="2533650" cy="2476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7583" name="Picture 31" descr="http://latex.codecogs.com/gif.latex?%5Cdpi%7B150%7D%20w%3Dh_%7B20%7Dx_i%20&amp;plus;%20h_%7B21%7Dy_i%20&amp;plus;%20h_%7B22%7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805" y="3324409"/>
              <a:ext cx="2352675" cy="2095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05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Solving for homographies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27125"/>
            <a:ext cx="56229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/>
          </p:cNvSpPr>
          <p:nvPr/>
        </p:nvSpPr>
        <p:spPr bwMode="auto">
          <a:xfrm>
            <a:off x="3429000" y="3276600"/>
            <a:ext cx="3746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</a:p>
        </p:txBody>
      </p:sp>
      <p:sp>
        <p:nvSpPr>
          <p:cNvPr id="11269" name="Rectangle 5"/>
          <p:cNvSpPr>
            <a:spLocks/>
          </p:cNvSpPr>
          <p:nvPr/>
        </p:nvSpPr>
        <p:spPr bwMode="auto">
          <a:xfrm>
            <a:off x="5954713" y="3276600"/>
            <a:ext cx="339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6858000" y="3276600"/>
            <a:ext cx="3238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0</a:t>
            </a:r>
          </a:p>
        </p:txBody>
      </p:sp>
      <p:sp>
        <p:nvSpPr>
          <p:cNvPr id="11271" name="Rectangle 7"/>
          <p:cNvSpPr>
            <a:spLocks/>
          </p:cNvSpPr>
          <p:nvPr/>
        </p:nvSpPr>
        <p:spPr bwMode="auto">
          <a:xfrm>
            <a:off x="685800" y="4241800"/>
            <a:ext cx="7861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Defines a least squares problem:</a:t>
            </a:r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276600" y="3587750"/>
            <a:ext cx="3943350" cy="309563"/>
            <a:chOff x="0" y="0"/>
            <a:chExt cx="2484" cy="19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4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 × 9</a:t>
              </a:r>
            </a:p>
          </p:txBody>
        </p:sp>
        <p:sp>
          <p:nvSpPr>
            <p:cNvPr id="11273" name="Rectangle 9"/>
            <p:cNvSpPr>
              <a:spLocks/>
            </p:cNvSpPr>
            <p:nvPr/>
          </p:nvSpPr>
          <p:spPr bwMode="auto">
            <a:xfrm>
              <a:off x="1714" y="3"/>
              <a:ext cx="15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9</a:t>
              </a:r>
            </a:p>
          </p:txBody>
        </p:sp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2256" y="3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chemeClr val="tx1"/>
                  </a:solidFill>
                  <a:latin typeface="Arial Bold" charset="0"/>
                  <a:ea typeface="ＭＳ Ｐゴシック" charset="0"/>
                  <a:cs typeface="Arial Bold" charset="0"/>
                  <a:sym typeface="Arial Bold" charset="0"/>
                </a:rPr>
                <a:t>2n</a:t>
              </a:r>
            </a:p>
          </p:txBody>
        </p:sp>
      </p:grpSp>
      <p:sp>
        <p:nvSpPr>
          <p:cNvPr id="11276" name="Rectangle 12"/>
          <p:cNvSpPr>
            <a:spLocks/>
          </p:cNvSpPr>
          <p:nvPr/>
        </p:nvSpPr>
        <p:spPr bwMode="auto">
          <a:xfrm>
            <a:off x="228600" y="4699000"/>
            <a:ext cx="78613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Since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h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is only defined up to scale, solve for unit vector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Solution: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ĥ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= eigenvector of 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with smallest eigenvalue</a:t>
            </a:r>
          </a:p>
          <a:p>
            <a:pPr marL="782638" indent="-285750">
              <a:spcBef>
                <a:spcPts val="45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Works with 4 or more points</a:t>
            </a:r>
          </a:p>
        </p:txBody>
      </p:sp>
      <p:pic>
        <p:nvPicPr>
          <p:cNvPr id="11277" name="Picture 1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321175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84613"/>
              </p:ext>
            </p:extLst>
          </p:nvPr>
        </p:nvGraphicFramePr>
        <p:xfrm>
          <a:off x="7620000" y="4635500"/>
          <a:ext cx="12398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11" name="Equation" r:id="rId5" imgW="799920" imgH="279360" progId="Equation.3">
                  <p:embed/>
                </p:oleObj>
              </mc:Choice>
              <mc:Fallback>
                <p:oleObj name="Equation" r:id="rId5" imgW="799920" imgH="2793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635500"/>
                        <a:ext cx="1239837" cy="43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144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p" autoUpdateAnimBg="0"/>
      <p:bldP spid="11276" grpId="0" uiExpand="1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itle 3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r>
              <a:rPr lang="en-US" smtClean="0"/>
              <a:t>Homography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76913" y="4926013"/>
            <a:ext cx="3321050" cy="2300287"/>
            <a:chOff x="482544" y="1603350"/>
            <a:chExt cx="3321204" cy="2300319"/>
          </a:xfrm>
        </p:grpSpPr>
        <p:graphicFrame>
          <p:nvGraphicFramePr>
            <p:cNvPr id="18434" name="Object 2"/>
            <p:cNvGraphicFramePr>
              <a:graphicFrameLocks noChangeAspect="1"/>
            </p:cNvGraphicFramePr>
            <p:nvPr/>
          </p:nvGraphicFramePr>
          <p:xfrm>
            <a:off x="482544" y="1603350"/>
            <a:ext cx="3209265" cy="1618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289" name="Equation" r:id="rId4" imgW="1485720" imgH="583920" progId="Equation.3">
                    <p:embed/>
                  </p:oleObj>
                </mc:Choice>
                <mc:Fallback>
                  <p:oleObj name="Equation" r:id="rId4" imgW="1485720" imgH="583920" progId="Equation.3">
                    <p:embed/>
                    <p:pic>
                      <p:nvPicPr>
                        <p:cNvPr id="0" name="Picture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544" y="1603350"/>
                          <a:ext cx="3209265" cy="16180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7" name="Text Box 20"/>
            <p:cNvSpPr txBox="1">
              <a:spLocks noChangeArrowheads="1"/>
            </p:cNvSpPr>
            <p:nvPr/>
          </p:nvSpPr>
          <p:spPr bwMode="auto">
            <a:xfrm>
              <a:off x="2236647" y="3117852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8448" name="Text Box 21"/>
            <p:cNvSpPr txBox="1">
              <a:spLocks noChangeArrowheads="1"/>
            </p:cNvSpPr>
            <p:nvPr/>
          </p:nvSpPr>
          <p:spPr bwMode="auto">
            <a:xfrm>
              <a:off x="3221019" y="3044826"/>
              <a:ext cx="582729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8449" name="Text Box 22"/>
            <p:cNvSpPr txBox="1">
              <a:spLocks noChangeArrowheads="1"/>
            </p:cNvSpPr>
            <p:nvPr/>
          </p:nvSpPr>
          <p:spPr bwMode="auto">
            <a:xfrm>
              <a:off x="680065" y="3100383"/>
              <a:ext cx="642278" cy="785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</a:p>
          </p:txBody>
        </p:sp>
      </p:grpSp>
      <p:pic>
        <p:nvPicPr>
          <p:cNvPr id="18440" name="Picture 15" descr="wall.jpg"/>
          <p:cNvPicPr>
            <a:picLocks noChangeAspect="1"/>
          </p:cNvPicPr>
          <p:nvPr/>
        </p:nvPicPr>
        <p:blipFill>
          <a:blip r:embed="rId6"/>
          <a:srcRect l="49899" r="28003" b="47403"/>
          <a:stretch>
            <a:fillRect/>
          </a:stretch>
        </p:blipFill>
        <p:spPr bwMode="auto">
          <a:xfrm>
            <a:off x="4243388" y="1019175"/>
            <a:ext cx="24098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6" descr="wall.jpg"/>
          <p:cNvPicPr>
            <a:picLocks noChangeAspect="1"/>
          </p:cNvPicPr>
          <p:nvPr/>
        </p:nvPicPr>
        <p:blipFill>
          <a:blip r:embed="rId6"/>
          <a:srcRect l="27220" r="50101" b="47403"/>
          <a:stretch>
            <a:fillRect/>
          </a:stretch>
        </p:blipFill>
        <p:spPr bwMode="auto">
          <a:xfrm>
            <a:off x="1687513" y="1019175"/>
            <a:ext cx="247332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3367088" y="1858963"/>
            <a:ext cx="119062" cy="11906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083175" y="1895475"/>
            <a:ext cx="119063" cy="11906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2" name="Object 4"/>
          <p:cNvGraphicFramePr>
            <a:graphicFrameLocks noChangeAspect="1"/>
          </p:cNvGraphicFramePr>
          <p:nvPr/>
        </p:nvGraphicFramePr>
        <p:xfrm>
          <a:off x="6872288" y="1055688"/>
          <a:ext cx="1928812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0" name="Equation" r:id="rId7" imgW="914400" imgH="380880" progId="Equation.3">
                  <p:embed/>
                </p:oleObj>
              </mc:Choice>
              <mc:Fallback>
                <p:oleObj name="Equation" r:id="rId7" imgW="914400" imgH="3808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2288" y="1055688"/>
                        <a:ext cx="1928812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7091363" y="2043113"/>
          <a:ext cx="15652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1" name="Equation" r:id="rId9" imgW="545760" imgH="215640" progId="Equation.3">
                  <p:embed/>
                </p:oleObj>
              </mc:Choice>
              <mc:Fallback>
                <p:oleObj name="Equation" r:id="rId9" imgW="545760" imgH="21564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363" y="2043113"/>
                        <a:ext cx="1565275" cy="61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336550" y="1092200"/>
          <a:ext cx="12033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92" name="Equation" r:id="rId11" imgW="355320" imgH="215640" progId="Equation.3">
                  <p:embed/>
                </p:oleObj>
              </mc:Choice>
              <mc:Fallback>
                <p:oleObj name="Equation" r:id="rId11" imgW="355320" imgH="21564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1092200"/>
                        <a:ext cx="1203325" cy="73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>
            <a:endCxn id="19" idx="1"/>
          </p:cNvCxnSpPr>
          <p:nvPr/>
        </p:nvCxnSpPr>
        <p:spPr>
          <a:xfrm>
            <a:off x="1504950" y="1530350"/>
            <a:ext cx="1879600" cy="3460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 flipV="1">
            <a:off x="5302250" y="1420813"/>
            <a:ext cx="1570038" cy="51117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3"/>
          <p:cNvSpPr>
            <a:spLocks noChangeArrowheads="1"/>
          </p:cNvSpPr>
          <p:nvPr/>
        </p:nvSpPr>
        <p:spPr bwMode="auto">
          <a:xfrm>
            <a:off x="-28575" y="5008563"/>
            <a:ext cx="57769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To </a:t>
            </a:r>
            <a:r>
              <a:rPr lang="en-US" sz="2400" b="1" dirty="0">
                <a:solidFill>
                  <a:srgbClr val="000000"/>
                </a:solidFill>
              </a:rPr>
              <a:t>apply</a:t>
            </a:r>
            <a:r>
              <a:rPr lang="en-US" sz="2400" dirty="0">
                <a:solidFill>
                  <a:srgbClr val="000000"/>
                </a:solidFill>
              </a:rPr>
              <a:t> a given </a:t>
            </a:r>
            <a:r>
              <a:rPr lang="en-US" sz="2400" dirty="0" err="1">
                <a:solidFill>
                  <a:srgbClr val="000000"/>
                </a:solidFill>
              </a:rPr>
              <a:t>homography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H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Compute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= </a:t>
            </a:r>
            <a:r>
              <a:rPr lang="en-US" sz="2000" b="1" dirty="0" err="1">
                <a:solidFill>
                  <a:srgbClr val="000000"/>
                </a:solidFill>
              </a:rPr>
              <a:t>Hp</a:t>
            </a:r>
            <a:r>
              <a:rPr lang="en-US" sz="2000" b="1" dirty="0">
                <a:solidFill>
                  <a:srgbClr val="000000"/>
                </a:solidFill>
              </a:rPr>
              <a:t>   </a:t>
            </a:r>
            <a:r>
              <a:rPr lang="en-US" sz="2000" dirty="0">
                <a:solidFill>
                  <a:srgbClr val="000000"/>
                </a:solidFill>
              </a:rPr>
              <a:t>(regular matrix multiply)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Convert </a:t>
            </a:r>
            <a:r>
              <a:rPr lang="en-US" sz="2000" b="1" dirty="0">
                <a:solidFill>
                  <a:srgbClr val="000000"/>
                </a:solidFill>
              </a:rPr>
              <a:t>p’</a:t>
            </a:r>
            <a:r>
              <a:rPr lang="en-US" sz="2000" dirty="0">
                <a:solidFill>
                  <a:srgbClr val="000000"/>
                </a:solidFill>
              </a:rPr>
              <a:t> from homogeneous to </a:t>
            </a:r>
            <a:r>
              <a:rPr lang="en-US" sz="2000" dirty="0" smtClean="0">
                <a:solidFill>
                  <a:srgbClr val="000000"/>
                </a:solidFill>
              </a:rPr>
              <a:t>image </a:t>
            </a:r>
            <a:r>
              <a:rPr lang="en-US" sz="2000" dirty="0">
                <a:solidFill>
                  <a:srgbClr val="000000"/>
                </a:solidFill>
              </a:rPr>
              <a:t>coordinates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RANSAC for robust fitting 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Lines, translation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Image mosaics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Fitting a 2D transformation</a:t>
            </a:r>
          </a:p>
          <a:p>
            <a:pPr lvl="2"/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Homography</a:t>
            </a:r>
            <a:endParaRPr lang="en-US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2D image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warping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omputing an image mosaic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warping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69469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Given a coordinate transform and a source image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), how do we compute a transformed image </a:t>
            </a:r>
            <a:r>
              <a:rPr lang="en-US" i="1" dirty="0" err="1" smtClean="0"/>
              <a:t>g(x’,y</a:t>
            </a:r>
            <a:r>
              <a:rPr lang="en-US" i="1" dirty="0" smtClean="0"/>
              <a:t>’)</a:t>
            </a:r>
            <a:r>
              <a:rPr lang="en-US" b="1" dirty="0" smtClean="0"/>
              <a:t> </a:t>
            </a:r>
            <a:r>
              <a:rPr lang="en-US" dirty="0" smtClean="0"/>
              <a:t>=</a:t>
            </a:r>
            <a:r>
              <a:rPr lang="en-US" b="1" dirty="0" smtClean="0"/>
              <a:t> </a:t>
            </a:r>
            <a:r>
              <a:rPr lang="en-US" i="1" dirty="0" err="1" smtClean="0"/>
              <a:t>f</a:t>
            </a:r>
            <a:r>
              <a:rPr lang="en-US" dirty="0" err="1" smtClean="0"/>
              <a:t>(</a:t>
            </a:r>
            <a:r>
              <a:rPr lang="en-US" i="1" dirty="0" err="1" smtClean="0"/>
              <a:t>T</a:t>
            </a:r>
            <a:r>
              <a:rPr lang="en-US" dirty="0" err="1" smtClean="0"/>
              <a:t>(</a:t>
            </a:r>
            <a:r>
              <a:rPr lang="en-US" i="1" dirty="0" err="1" smtClean="0"/>
              <a:t>x,y</a:t>
            </a:r>
            <a:r>
              <a:rPr lang="en-US" dirty="0" smtClean="0"/>
              <a:t>))?</a:t>
            </a:r>
          </a:p>
        </p:txBody>
      </p:sp>
      <p:pic>
        <p:nvPicPr>
          <p:cNvPr id="68612" name="Picture 4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8629" name="Line 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Line 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8627" name="Line 10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Line 11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Rectangle 14"/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9" name="Rectangle 15"/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7 h 288"/>
              <a:gd name="T2" fmla="*/ 2147483647 w 2160"/>
              <a:gd name="T3" fmla="*/ 0 h 288"/>
              <a:gd name="T4" fmla="*/ 2147483647 w 2160"/>
              <a:gd name="T5" fmla="*/ 2147483647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2" name="Text Box 18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3" name="Text Box 19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</a:rPr>
              <a:t>x’,y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8624" name="Text Box 20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5" name="Text Box 21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2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97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pic>
        <p:nvPicPr>
          <p:cNvPr id="6963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69654" name="Line 9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5" name="Line 10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69652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2" name="Text Box 14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3" name="Text Box 15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0" name="Freeform 16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5" name="Text Box 17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7602" name="Rectangle 18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69647" name="Oval 19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7604" name="Oval 20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9" name="Text Box 21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51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5661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600" grpId="0" animBg="1"/>
      <p:bldP spid="707602" grpId="0" autoUpdateAnimBg="0"/>
      <p:bldP spid="70760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0685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7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8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Forward warping</a:t>
            </a:r>
          </a:p>
        </p:txBody>
      </p:sp>
      <p:sp>
        <p:nvSpPr>
          <p:cNvPr id="7066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smtClean="0"/>
              <a:t>Send each pixel </a:t>
            </a:r>
            <a:r>
              <a:rPr lang="en-US" i="1" smtClean="0"/>
              <a:t>f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to its corresponding location </a:t>
            </a:r>
          </a:p>
          <a:p>
            <a:r>
              <a:rPr lang="en-US" smtClean="0"/>
              <a:t>           (</a:t>
            </a:r>
            <a:r>
              <a:rPr lang="en-US" i="1" smtClean="0"/>
              <a:t>x’,y’)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smtClean="0"/>
              <a:t>(</a:t>
            </a:r>
            <a:r>
              <a:rPr lang="en-US" i="1" smtClean="0"/>
              <a:t>x,y</a:t>
            </a:r>
            <a:r>
              <a:rPr lang="en-US" smtClean="0"/>
              <a:t>) in the second image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0683" name="Line 1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Line 1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0681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2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65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6" name="Text Box 1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7" name="Freeform 19"/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504031202 h 288"/>
              <a:gd name="T2" fmla="*/ 2147483647 w 2160"/>
              <a:gd name="T3" fmla="*/ 0 h 288"/>
              <a:gd name="T4" fmla="*/ 2147483647 w 2160"/>
              <a:gd name="T5" fmla="*/ 504031202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68" name="Text Box 20"/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0669" name="Rectangle 21"/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lands “between” two pixels?</a:t>
            </a:r>
          </a:p>
        </p:txBody>
      </p:sp>
      <p:sp>
        <p:nvSpPr>
          <p:cNvPr id="70670" name="Oval 22"/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1" name="Oval 23"/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2" name="Text Box 24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0673" name="Text Box 25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0677" name="Line 27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8" name="Line 28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Line 29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Line 30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8639" name="Rectangle 31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distribute color among neighboring pixels (x’,y’)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>
                <a:solidFill>
                  <a:srgbClr val="000000"/>
                </a:solidFill>
              </a:rPr>
              <a:t>Known as “splatting”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0676" name="Text Box 23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34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3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/>
              <a:t>Main questions</a:t>
            </a:r>
          </a:p>
        </p:txBody>
      </p:sp>
      <p:sp>
        <p:nvSpPr>
          <p:cNvPr id="58371" name="Line 23"/>
          <p:cNvSpPr>
            <a:spLocks noChangeShapeType="1"/>
          </p:cNvSpPr>
          <p:nvPr/>
        </p:nvSpPr>
        <p:spPr bwMode="auto">
          <a:xfrm flipV="1">
            <a:off x="2736850" y="5527675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4308475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3" name="Oval 25"/>
          <p:cNvSpPr>
            <a:spLocks noChangeAspect="1" noChangeArrowheads="1"/>
          </p:cNvSpPr>
          <p:nvPr/>
        </p:nvSpPr>
        <p:spPr bwMode="auto">
          <a:xfrm>
            <a:off x="1512888" y="4570412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4" name="Oval 26"/>
          <p:cNvSpPr>
            <a:spLocks noChangeAspect="1" noChangeArrowheads="1"/>
          </p:cNvSpPr>
          <p:nvPr/>
        </p:nvSpPr>
        <p:spPr bwMode="auto">
          <a:xfrm>
            <a:off x="2024063" y="6213475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5" name="Oval 27"/>
          <p:cNvSpPr>
            <a:spLocks noChangeAspect="1" noChangeArrowheads="1"/>
          </p:cNvSpPr>
          <p:nvPr/>
        </p:nvSpPr>
        <p:spPr bwMode="auto">
          <a:xfrm>
            <a:off x="1422400" y="5824537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6" name="Oval 28"/>
          <p:cNvSpPr>
            <a:spLocks noChangeAspect="1" noChangeArrowheads="1"/>
          </p:cNvSpPr>
          <p:nvPr/>
        </p:nvSpPr>
        <p:spPr bwMode="auto">
          <a:xfrm>
            <a:off x="811213" y="5410200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77" name="Oval 29"/>
          <p:cNvSpPr>
            <a:spLocks noChangeAspect="1" noChangeArrowheads="1"/>
          </p:cNvSpPr>
          <p:nvPr/>
        </p:nvSpPr>
        <p:spPr bwMode="auto">
          <a:xfrm>
            <a:off x="1933575" y="5105400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759200" y="4765675"/>
            <a:ext cx="1239838" cy="1787525"/>
            <a:chOff x="3758667" y="1877985"/>
            <a:chExt cx="1240317" cy="1787525"/>
          </a:xfrm>
        </p:grpSpPr>
        <p:sp>
          <p:nvSpPr>
            <p:cNvPr id="58396" name="AutoShape 30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rot="1247942">
              <a:off x="3758667" y="1877985"/>
              <a:ext cx="1240317" cy="1787525"/>
            </a:xfrm>
            <a:prstGeom prst="actionButtonHome">
              <a:avLst/>
            </a:prstGeom>
            <a:solidFill>
              <a:srgbClr val="808080">
                <a:alpha val="2509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7" name="Oval 31"/>
            <p:cNvSpPr>
              <a:spLocks noChangeAspect="1" noChangeArrowheads="1"/>
            </p:cNvSpPr>
            <p:nvPr/>
          </p:nvSpPr>
          <p:spPr bwMode="auto">
            <a:xfrm>
              <a:off x="4487952" y="2217710"/>
              <a:ext cx="99811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8" name="Oval 32"/>
            <p:cNvSpPr>
              <a:spLocks noChangeAspect="1" noChangeArrowheads="1"/>
            </p:cNvSpPr>
            <p:nvPr/>
          </p:nvSpPr>
          <p:spPr bwMode="auto">
            <a:xfrm>
              <a:off x="4487952" y="3359123"/>
              <a:ext cx="99811" cy="1190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399" name="Oval 33"/>
            <p:cNvSpPr>
              <a:spLocks noChangeAspect="1" noChangeArrowheads="1"/>
            </p:cNvSpPr>
            <p:nvPr/>
          </p:nvSpPr>
          <p:spPr bwMode="auto">
            <a:xfrm>
              <a:off x="4168557" y="2936848"/>
              <a:ext cx="99811" cy="11906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0" name="Oval 34"/>
            <p:cNvSpPr>
              <a:spLocks noChangeAspect="1" noChangeArrowheads="1"/>
            </p:cNvSpPr>
            <p:nvPr/>
          </p:nvSpPr>
          <p:spPr bwMode="auto">
            <a:xfrm>
              <a:off x="3913041" y="2522510"/>
              <a:ext cx="99811" cy="11906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401" name="Oval 35"/>
            <p:cNvSpPr>
              <a:spLocks noChangeAspect="1" noChangeArrowheads="1"/>
            </p:cNvSpPr>
            <p:nvPr/>
          </p:nvSpPr>
          <p:spPr bwMode="auto">
            <a:xfrm>
              <a:off x="4643657" y="2598710"/>
              <a:ext cx="99811" cy="11906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8379" name="Text Box 36"/>
          <p:cNvSpPr txBox="1">
            <a:spLocks noChangeArrowheads="1"/>
          </p:cNvSpPr>
          <p:nvPr/>
        </p:nvSpPr>
        <p:spPr bwMode="auto">
          <a:xfrm>
            <a:off x="2855913" y="4892675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V="1">
            <a:off x="2736850" y="2518153"/>
            <a:ext cx="76676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AutoShape 24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28650" y="1298953"/>
            <a:ext cx="1879600" cy="23209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Oval 25"/>
          <p:cNvSpPr>
            <a:spLocks noChangeAspect="1" noChangeArrowheads="1"/>
          </p:cNvSpPr>
          <p:nvPr/>
        </p:nvSpPr>
        <p:spPr bwMode="auto">
          <a:xfrm>
            <a:off x="1512888" y="1560890"/>
            <a:ext cx="100012" cy="1190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" name="Oval 26"/>
          <p:cNvSpPr>
            <a:spLocks noChangeAspect="1" noChangeArrowheads="1"/>
          </p:cNvSpPr>
          <p:nvPr/>
        </p:nvSpPr>
        <p:spPr bwMode="auto">
          <a:xfrm>
            <a:off x="2024063" y="3203953"/>
            <a:ext cx="100012" cy="11906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Oval 27"/>
          <p:cNvSpPr>
            <a:spLocks noChangeAspect="1" noChangeArrowheads="1"/>
          </p:cNvSpPr>
          <p:nvPr/>
        </p:nvSpPr>
        <p:spPr bwMode="auto">
          <a:xfrm>
            <a:off x="1422400" y="2815015"/>
            <a:ext cx="98425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Oval 28"/>
          <p:cNvSpPr>
            <a:spLocks noChangeAspect="1" noChangeArrowheads="1"/>
          </p:cNvSpPr>
          <p:nvPr/>
        </p:nvSpPr>
        <p:spPr bwMode="auto">
          <a:xfrm>
            <a:off x="811213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Oval 29"/>
          <p:cNvSpPr>
            <a:spLocks noChangeAspect="1" noChangeArrowheads="1"/>
          </p:cNvSpPr>
          <p:nvPr/>
        </p:nvSpPr>
        <p:spPr bwMode="auto">
          <a:xfrm>
            <a:off x="1933575" y="2095878"/>
            <a:ext cx="98425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" name="AutoShape 30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3759200" y="1756153"/>
            <a:ext cx="1239838" cy="1787525"/>
          </a:xfrm>
          <a:prstGeom prst="actionButtonHome">
            <a:avLst/>
          </a:prstGeom>
          <a:solidFill>
            <a:srgbClr val="808080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Oval 31"/>
          <p:cNvSpPr>
            <a:spLocks noChangeAspect="1" noChangeArrowheads="1"/>
          </p:cNvSpPr>
          <p:nvPr/>
        </p:nvSpPr>
        <p:spPr bwMode="auto">
          <a:xfrm>
            <a:off x="4487863" y="2095878"/>
            <a:ext cx="100012" cy="1190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" name="Oval 32"/>
          <p:cNvSpPr>
            <a:spLocks noChangeAspect="1" noChangeArrowheads="1"/>
          </p:cNvSpPr>
          <p:nvPr/>
        </p:nvSpPr>
        <p:spPr bwMode="auto">
          <a:xfrm>
            <a:off x="4487863" y="3237290"/>
            <a:ext cx="100012" cy="11906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3"/>
          <p:cNvSpPr>
            <a:spLocks noChangeAspect="1" noChangeArrowheads="1"/>
          </p:cNvSpPr>
          <p:nvPr/>
        </p:nvSpPr>
        <p:spPr bwMode="auto">
          <a:xfrm>
            <a:off x="4168775" y="2815015"/>
            <a:ext cx="100013" cy="1190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" name="Oval 34"/>
          <p:cNvSpPr>
            <a:spLocks noChangeAspect="1" noChangeArrowheads="1"/>
          </p:cNvSpPr>
          <p:nvPr/>
        </p:nvSpPr>
        <p:spPr bwMode="auto">
          <a:xfrm>
            <a:off x="3913188" y="2400678"/>
            <a:ext cx="100012" cy="119062"/>
          </a:xfrm>
          <a:prstGeom prst="ellipse">
            <a:avLst/>
          </a:prstGeom>
          <a:solidFill>
            <a:srgbClr val="FF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" name="Oval 35"/>
          <p:cNvSpPr>
            <a:spLocks noChangeAspect="1" noChangeArrowheads="1"/>
          </p:cNvSpPr>
          <p:nvPr/>
        </p:nvSpPr>
        <p:spPr bwMode="auto">
          <a:xfrm>
            <a:off x="4643438" y="2476878"/>
            <a:ext cx="100012" cy="11906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2855913" y="1883153"/>
            <a:ext cx="354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9438" y="4600575"/>
            <a:ext cx="3294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Warping</a:t>
            </a:r>
            <a:r>
              <a:rPr lang="en-US" sz="2400" dirty="0">
                <a:solidFill>
                  <a:srgbClr val="000000"/>
                </a:solidFill>
              </a:rPr>
              <a:t>: Given a source image and a transformation, what does the transformed output look like?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703888" y="1575178"/>
            <a:ext cx="3440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Alignment</a:t>
            </a:r>
            <a:r>
              <a:rPr lang="en-US" sz="2400" dirty="0">
                <a:solidFill>
                  <a:srgbClr val="000000"/>
                </a:solidFill>
              </a:rPr>
              <a:t>: Given two </a:t>
            </a:r>
            <a:r>
              <a:rPr lang="en-US" sz="2400" dirty="0" smtClean="0">
                <a:solidFill>
                  <a:srgbClr val="000000"/>
                </a:solidFill>
              </a:rPr>
              <a:t>images, </a:t>
            </a:r>
            <a:r>
              <a:rPr lang="en-US" sz="2400" dirty="0">
                <a:solidFill>
                  <a:srgbClr val="000000"/>
                </a:solidFill>
              </a:rPr>
              <a:t>what is the transformation between them?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3886200"/>
            <a:ext cx="883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EC538B-9FB9-43FF-B22F-3A37D81584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3" grpId="0" animBg="1"/>
      <p:bldP spid="58374" grpId="0" animBg="1"/>
      <p:bldP spid="58375" grpId="0" animBg="1"/>
      <p:bldP spid="58376" grpId="0" animBg="1"/>
      <p:bldP spid="58377" grpId="0" animBg="1"/>
      <p:bldP spid="58379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7" name="Line 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8" name="Line 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6" name="Text Box 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168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pic>
        <p:nvPicPr>
          <p:cNvPr id="71689" name="Picture 11" descr="HHHIMG_1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0" name="Picture 12" descr="rota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1705" name="Line 14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6" name="Line 15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1703" name="Line 17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704" name="Line 18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693" name="Text Box 19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94" name="Text Box 20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0101" name="Rectangle 21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1696" name="Text Box 22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1701" name="Text Box 24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02" name="Freeform 25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30106" name="Oval 26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0107" name="Oval 27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00" name="Text Box 29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1" grpId="0" autoUpdateAnimBg="0"/>
      <p:bldP spid="430106" grpId="0" animBg="1"/>
      <p:bldP spid="43010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72739" name="Line 3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0" name="Line 4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Line 5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Line 6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72735" name="Line 8"/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Line 9"/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Line 10"/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Line 11"/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08" name="Text Box 12"/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x,y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2709" name="Text Box 13"/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x’,y’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3" name="Line 1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4" name="Line 1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1" name="Text Box 1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3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Inverse warping</a:t>
            </a:r>
          </a:p>
        </p:txBody>
      </p:sp>
      <p:sp>
        <p:nvSpPr>
          <p:cNvPr id="7271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Get each pixel </a:t>
            </a:r>
            <a:r>
              <a:rPr lang="en-US" i="1" smtClean="0"/>
              <a:t>g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from its corresponding location </a:t>
            </a:r>
          </a:p>
          <a:p>
            <a:pPr eaLnBrk="1" hangingPunct="1">
              <a:buFontTx/>
              <a:buNone/>
            </a:pPr>
            <a:r>
              <a:rPr lang="en-US" smtClean="0"/>
              <a:t>           (</a:t>
            </a:r>
            <a:r>
              <a:rPr lang="en-US" i="1" smtClean="0"/>
              <a:t>x,y</a:t>
            </a:r>
            <a:r>
              <a:rPr lang="en-US" smtClean="0"/>
              <a:t>)</a:t>
            </a:r>
            <a:r>
              <a:rPr lang="en-US" b="1" smtClean="0"/>
              <a:t> </a:t>
            </a:r>
            <a:r>
              <a:rPr lang="en-US" smtClean="0"/>
              <a:t>=</a:t>
            </a:r>
            <a:r>
              <a:rPr lang="en-US" b="1" smtClean="0"/>
              <a:t> </a:t>
            </a:r>
            <a:r>
              <a:rPr lang="en-US" i="1" smtClean="0"/>
              <a:t>T</a:t>
            </a:r>
            <a:r>
              <a:rPr lang="en-US" i="1" baseline="30000" smtClean="0"/>
              <a:t>-1</a:t>
            </a:r>
            <a:r>
              <a:rPr lang="en-US" smtClean="0"/>
              <a:t>(</a:t>
            </a:r>
            <a:r>
              <a:rPr lang="en-US" i="1" smtClean="0"/>
              <a:t>x’,y’</a:t>
            </a:r>
            <a:r>
              <a:rPr lang="en-US" smtClean="0"/>
              <a:t>) in the first image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72731" name="Line 22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Line 23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72729" name="Line 25"/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0" name="Line 26"/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17" name="Text Box 27"/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18" name="Text Box 28"/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x’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72727" name="Text Box 30"/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2400" i="1" baseline="30000">
                  <a:solidFill>
                    <a:srgbClr val="000000"/>
                  </a:solidFill>
                  <a:latin typeface="Times New Roman" pitchFamily="18" charset="0"/>
                </a:rPr>
                <a:t>-1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(</a:t>
              </a:r>
              <a:r>
                <a:rPr lang="en-US" sz="2400" i="1">
                  <a:solidFill>
                    <a:srgbClr val="000000"/>
                  </a:solidFill>
                  <a:latin typeface="Times New Roman" pitchFamily="18" charset="0"/>
                </a:rPr>
                <a:t>x,y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2728" name="Freeform 31"/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116 h 288"/>
                <a:gd name="T2" fmla="*/ 1030 w 2160"/>
                <a:gd name="T3" fmla="*/ 0 h 288"/>
                <a:gd name="T4" fmla="*/ 1930 w 2160"/>
                <a:gd name="T5" fmla="*/ 116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0" name="Rectangle 32"/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Q:  what if pixel comes from “between” two pixels?</a:t>
            </a:r>
          </a:p>
        </p:txBody>
      </p:sp>
      <p:sp>
        <p:nvSpPr>
          <p:cNvPr id="72721" name="Text Box 33"/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y’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722" name="Oval 34"/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3" name="Oval 35"/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32164" name="Rectangle 36"/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A:  </a:t>
            </a:r>
            <a:r>
              <a:rPr lang="en-US" sz="2400" i="1">
                <a:solidFill>
                  <a:srgbClr val="000000"/>
                </a:solidFill>
              </a:rPr>
              <a:t>Interpolate</a:t>
            </a:r>
            <a:r>
              <a:rPr lang="en-US" sz="2400">
                <a:solidFill>
                  <a:srgbClr val="000000"/>
                </a:solidFill>
              </a:rPr>
              <a:t> color value from neighbors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>
                <a:solidFill>
                  <a:srgbClr val="000000"/>
                </a:solidFill>
              </a:rPr>
              <a:t>nearest neighbor, bilinear…</a:t>
            </a:r>
          </a:p>
        </p:txBody>
      </p:sp>
      <p:sp>
        <p:nvSpPr>
          <p:cNvPr id="72725" name="Text Box 38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756275" y="6139656"/>
            <a:ext cx="3943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interp2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7E5F36-0977-445A-AD1E-66E381B83D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67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4" grpId="0" autoUpdateAnimBg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2"/>
          <p:cNvSpPr>
            <a:spLocks noChangeShapeType="1"/>
          </p:cNvSpPr>
          <p:nvPr/>
        </p:nvSpPr>
        <p:spPr bwMode="auto">
          <a:xfrm>
            <a:off x="2590800" y="27432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Line 3"/>
          <p:cNvSpPr>
            <a:spLocks noChangeShapeType="1"/>
          </p:cNvSpPr>
          <p:nvPr/>
        </p:nvSpPr>
        <p:spPr bwMode="auto">
          <a:xfrm>
            <a:off x="3657600" y="2743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Bilinear interpolation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Sampling at </a:t>
            </a:r>
            <a:r>
              <a:rPr lang="en-US" i="1" smtClean="0"/>
              <a:t>f(x,y):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5908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4191000" y="17526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rot="-5400000">
            <a:off x="3390900" y="10287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rot="-5400000">
            <a:off x="3390900" y="2476500"/>
            <a:ext cx="0" cy="190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3624263" y="2711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3739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2854325"/>
            <a:ext cx="1174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0" name="Picture 1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14750" y="3009900"/>
            <a:ext cx="95250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1" name="Picture 13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3575" y="3490913"/>
            <a:ext cx="5016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52913" y="3490913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1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233863" y="1671638"/>
            <a:ext cx="14811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4" name="Picture 16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1509713" y="1671638"/>
            <a:ext cx="10048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5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3376613" y="2424113"/>
            <a:ext cx="5857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6" name="Picture 18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05038" y="4438650"/>
            <a:ext cx="46370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7" name="Text Box 20"/>
          <p:cNvSpPr txBox="1">
            <a:spLocks noChangeArrowheads="1"/>
          </p:cNvSpPr>
          <p:nvPr/>
        </p:nvSpPr>
        <p:spPr bwMode="auto">
          <a:xfrm>
            <a:off x="34925" y="6538913"/>
            <a:ext cx="24495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Slide from </a:t>
            </a:r>
            <a:r>
              <a:rPr lang="en-US" sz="1200" dirty="0" err="1">
                <a:solidFill>
                  <a:srgbClr val="000000"/>
                </a:solidFill>
              </a:rPr>
              <a:t>Alyosha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Efros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C3ED8-2F9F-4712-80C7-40F53E7FBF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00" y="168275"/>
            <a:ext cx="8229600" cy="1143000"/>
          </a:xfrm>
        </p:spPr>
        <p:txBody>
          <a:bodyPr/>
          <a:lstStyle/>
          <a:p>
            <a:r>
              <a:rPr lang="en-US" sz="4000" dirty="0" smtClean="0"/>
              <a:t>Recap: How to stitch together a panorama (a.k.a. mosaic)?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r>
              <a:rPr lang="en-US" sz="2800" dirty="0" smtClean="0"/>
              <a:t>Basic Procedure</a:t>
            </a:r>
          </a:p>
          <a:p>
            <a:pPr lvl="1"/>
            <a:r>
              <a:rPr lang="en-US" sz="2400" dirty="0" smtClean="0"/>
              <a:t>Take a sequence of images from the same position</a:t>
            </a:r>
          </a:p>
          <a:p>
            <a:pPr lvl="2"/>
            <a:r>
              <a:rPr lang="en-US" sz="2000" dirty="0" smtClean="0"/>
              <a:t>Rotate the camera about its optical center</a:t>
            </a:r>
          </a:p>
          <a:p>
            <a:pPr lvl="1"/>
            <a:r>
              <a:rPr lang="en-US" sz="2400" dirty="0" smtClean="0"/>
              <a:t>Compute transformation (</a:t>
            </a:r>
            <a:r>
              <a:rPr lang="en-US" sz="2400" dirty="0" err="1" smtClean="0"/>
              <a:t>homography</a:t>
            </a:r>
            <a:r>
              <a:rPr lang="en-US" sz="2400" dirty="0" smtClean="0"/>
              <a:t>) between second image and first using corresponding points.</a:t>
            </a:r>
          </a:p>
          <a:p>
            <a:pPr lvl="1"/>
            <a:r>
              <a:rPr lang="en-US" sz="2400" dirty="0" smtClean="0"/>
              <a:t>Transform the second image to overlap with the first.</a:t>
            </a:r>
          </a:p>
          <a:p>
            <a:pPr lvl="1"/>
            <a:r>
              <a:rPr lang="en-US" sz="2400" dirty="0" smtClean="0"/>
              <a:t>Blend the two together to create a mosaic.</a:t>
            </a:r>
          </a:p>
          <a:p>
            <a:pPr lvl="1"/>
            <a:r>
              <a:rPr lang="en-US" sz="2400" dirty="0" smtClean="0"/>
              <a:t>(If there are more images, repeat)</a:t>
            </a:r>
          </a:p>
        </p:txBody>
      </p:sp>
      <p:sp>
        <p:nvSpPr>
          <p:cNvPr id="83972" name="TextBox 3"/>
          <p:cNvSpPr txBox="1">
            <a:spLocks noChangeArrowheads="1"/>
          </p:cNvSpPr>
          <p:nvPr/>
        </p:nvSpPr>
        <p:spPr bwMode="auto">
          <a:xfrm>
            <a:off x="7273925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bldLvl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1541" name="Freeform 54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2" name="Arc 55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3" name="Line 56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44" name="Oval 57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5" name="Line 58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warping with homographies</a:t>
            </a:r>
          </a:p>
        </p:txBody>
      </p:sp>
      <p:sp>
        <p:nvSpPr>
          <p:cNvPr id="215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6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7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0"/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1536" name="Freeform 15"/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12 w 202"/>
                <a:gd name="T1" fmla="*/ 305 h 306"/>
                <a:gd name="T2" fmla="*/ 0 w 202"/>
                <a:gd name="T3" fmla="*/ 22 h 306"/>
                <a:gd name="T4" fmla="*/ 7 w 202"/>
                <a:gd name="T5" fmla="*/ 13 h 306"/>
                <a:gd name="T6" fmla="*/ 12 w 202"/>
                <a:gd name="T7" fmla="*/ 14 h 306"/>
                <a:gd name="T8" fmla="*/ 17 w 202"/>
                <a:gd name="T9" fmla="*/ 13 h 306"/>
                <a:gd name="T10" fmla="*/ 18 w 202"/>
                <a:gd name="T11" fmla="*/ 10 h 306"/>
                <a:gd name="T12" fmla="*/ 21 w 202"/>
                <a:gd name="T13" fmla="*/ 11 h 306"/>
                <a:gd name="T14" fmla="*/ 25 w 202"/>
                <a:gd name="T15" fmla="*/ 7 h 306"/>
                <a:gd name="T16" fmla="*/ 29 w 202"/>
                <a:gd name="T17" fmla="*/ 9 h 306"/>
                <a:gd name="T18" fmla="*/ 33 w 202"/>
                <a:gd name="T19" fmla="*/ 6 h 306"/>
                <a:gd name="T20" fmla="*/ 37 w 202"/>
                <a:gd name="T21" fmla="*/ 5 h 306"/>
                <a:gd name="T22" fmla="*/ 41 w 202"/>
                <a:gd name="T23" fmla="*/ 3 h 306"/>
                <a:gd name="T24" fmla="*/ 45 w 202"/>
                <a:gd name="T25" fmla="*/ 4 h 306"/>
                <a:gd name="T26" fmla="*/ 49 w 202"/>
                <a:gd name="T27" fmla="*/ 3 h 306"/>
                <a:gd name="T28" fmla="*/ 53 w 202"/>
                <a:gd name="T29" fmla="*/ 0 h 306"/>
                <a:gd name="T30" fmla="*/ 59 w 202"/>
                <a:gd name="T31" fmla="*/ 0 h 306"/>
                <a:gd name="T32" fmla="*/ 63 w 202"/>
                <a:gd name="T33" fmla="*/ 1 h 306"/>
                <a:gd name="T34" fmla="*/ 66 w 202"/>
                <a:gd name="T35" fmla="*/ 1 h 306"/>
                <a:gd name="T36" fmla="*/ 69 w 202"/>
                <a:gd name="T37" fmla="*/ 3 h 306"/>
                <a:gd name="T38" fmla="*/ 73 w 202"/>
                <a:gd name="T39" fmla="*/ 4 h 306"/>
                <a:gd name="T40" fmla="*/ 78 w 202"/>
                <a:gd name="T41" fmla="*/ 7 h 306"/>
                <a:gd name="T42" fmla="*/ 82 w 202"/>
                <a:gd name="T43" fmla="*/ 7 h 306"/>
                <a:gd name="T44" fmla="*/ 88 w 202"/>
                <a:gd name="T45" fmla="*/ 10 h 306"/>
                <a:gd name="T46" fmla="*/ 91 w 202"/>
                <a:gd name="T47" fmla="*/ 12 h 306"/>
                <a:gd name="T48" fmla="*/ 96 w 202"/>
                <a:gd name="T49" fmla="*/ 11 h 306"/>
                <a:gd name="T50" fmla="*/ 99 w 202"/>
                <a:gd name="T51" fmla="*/ 16 h 306"/>
                <a:gd name="T52" fmla="*/ 104 w 202"/>
                <a:gd name="T53" fmla="*/ 17 h 306"/>
                <a:gd name="T54" fmla="*/ 107 w 202"/>
                <a:gd name="T55" fmla="*/ 19 h 306"/>
                <a:gd name="T56" fmla="*/ 111 w 202"/>
                <a:gd name="T57" fmla="*/ 21 h 306"/>
                <a:gd name="T58" fmla="*/ 113 w 202"/>
                <a:gd name="T59" fmla="*/ 24 h 306"/>
                <a:gd name="T60" fmla="*/ 116 w 202"/>
                <a:gd name="T61" fmla="*/ 27 h 306"/>
                <a:gd name="T62" fmla="*/ 120 w 202"/>
                <a:gd name="T63" fmla="*/ 31 h 306"/>
                <a:gd name="T64" fmla="*/ 121 w 202"/>
                <a:gd name="T65" fmla="*/ 35 h 306"/>
                <a:gd name="T66" fmla="*/ 124 w 202"/>
                <a:gd name="T67" fmla="*/ 36 h 306"/>
                <a:gd name="T68" fmla="*/ 127 w 202"/>
                <a:gd name="T69" fmla="*/ 41 h 306"/>
                <a:gd name="T70" fmla="*/ 129 w 202"/>
                <a:gd name="T71" fmla="*/ 44 h 306"/>
                <a:gd name="T72" fmla="*/ 134 w 202"/>
                <a:gd name="T73" fmla="*/ 46 h 306"/>
                <a:gd name="T74" fmla="*/ 136 w 202"/>
                <a:gd name="T75" fmla="*/ 50 h 306"/>
                <a:gd name="T76" fmla="*/ 140 w 202"/>
                <a:gd name="T77" fmla="*/ 53 h 306"/>
                <a:gd name="T78" fmla="*/ 142 w 202"/>
                <a:gd name="T79" fmla="*/ 55 h 306"/>
                <a:gd name="T80" fmla="*/ 144 w 202"/>
                <a:gd name="T81" fmla="*/ 59 h 306"/>
                <a:gd name="T82" fmla="*/ 147 w 202"/>
                <a:gd name="T83" fmla="*/ 62 h 306"/>
                <a:gd name="T84" fmla="*/ 148 w 202"/>
                <a:gd name="T85" fmla="*/ 67 h 306"/>
                <a:gd name="T86" fmla="*/ 150 w 202"/>
                <a:gd name="T87" fmla="*/ 73 h 306"/>
                <a:gd name="T88" fmla="*/ 152 w 202"/>
                <a:gd name="T89" fmla="*/ 76 h 306"/>
                <a:gd name="T90" fmla="*/ 156 w 202"/>
                <a:gd name="T91" fmla="*/ 80 h 306"/>
                <a:gd name="T92" fmla="*/ 157 w 202"/>
                <a:gd name="T93" fmla="*/ 84 h 306"/>
                <a:gd name="T94" fmla="*/ 159 w 202"/>
                <a:gd name="T95" fmla="*/ 90 h 306"/>
                <a:gd name="T96" fmla="*/ 160 w 202"/>
                <a:gd name="T97" fmla="*/ 99 h 306"/>
                <a:gd name="T98" fmla="*/ 12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7" name="Arc 16"/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38" name="Line 17"/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9" name="Oval 18"/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540" name="Line 19"/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15" name="Line 24"/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6" name="Line 25"/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7" name="Line 26"/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8" name="Line 27"/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1532" name="Line 34"/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3" name="Line 35"/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4" name="Line 36"/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35" name="Line 37"/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0" name="Text Box 39"/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in front</a:t>
            </a:r>
          </a:p>
        </p:txBody>
      </p:sp>
      <p:sp>
        <p:nvSpPr>
          <p:cNvPr id="21521" name="Text Box 40"/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plane below</a:t>
            </a:r>
          </a:p>
        </p:txBody>
      </p:sp>
      <p:sp>
        <p:nvSpPr>
          <p:cNvPr id="23570" name="Line 41"/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1530" name="Text Box 43"/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black area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where no pixel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>
                  <a:solidFill>
                    <a:srgbClr val="000000"/>
                  </a:solidFill>
                </a:rPr>
                <a:t>maps to</a:t>
              </a:r>
            </a:p>
          </p:txBody>
        </p:sp>
        <p:sp>
          <p:nvSpPr>
            <p:cNvPr id="21531" name="Line 44"/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1508" name="Object 4"/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58" name="Photo Editor Photo" r:id="rId8" imgW="5125165" imgH="5191850" progId="">
                    <p:embed/>
                  </p:oleObj>
                </mc:Choice>
                <mc:Fallback>
                  <p:oleObj name="Photo Editor Photo" r:id="rId8" imgW="5125165" imgH="5191850" progId="">
                    <p:embed/>
                    <p:pic>
                      <p:nvPicPr>
                        <p:cNvPr id="0" name="Picture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8" name="Line 50"/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29" name="Line 51"/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527" name="TextBox 40"/>
          <p:cNvSpPr txBox="1">
            <a:spLocks noChangeArrowheads="1"/>
          </p:cNvSpPr>
          <p:nvPr/>
        </p:nvSpPr>
        <p:spPr bwMode="auto">
          <a:xfrm>
            <a:off x="7602538" y="6621463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Steve Seitz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8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rectification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4287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5" name="Photo Editor Photo" r:id="rId4" imgW="5106113" imgH="5172797" progId="">
                  <p:embed/>
                </p:oleObj>
              </mc:Choice>
              <mc:Fallback>
                <p:oleObj name="Photo Editor Photo" r:id="rId4" imgW="5106113" imgH="5172797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2915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6" name="Photo Editor Photo" r:id="rId6" imgW="5106113" imgH="5172797" progId="">
                  <p:embed/>
                </p:oleObj>
              </mc:Choice>
              <mc:Fallback>
                <p:oleObj name="Photo Editor Photo" r:id="rId6" imgW="5106113" imgH="5172797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5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198596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88766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4628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2895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563880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659606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564832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660082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2079625" y="3336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5675313" y="3124200"/>
            <a:ext cx="409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</a:rPr>
              <a:t>p’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1750"/>
            <a:ext cx="8458200" cy="658813"/>
          </a:xfrm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graphicFrame>
        <p:nvGraphicFramePr>
          <p:cNvPr id="745475" name="Object 2"/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4" name="Photo Editor Photo" r:id="rId4" imgW="2819794" imgH="8152381" progId="">
                  <p:embed/>
                </p:oleObj>
              </mc:Choice>
              <mc:Fallback>
                <p:oleObj name="Photo Editor Photo" r:id="rId4" imgW="2819794" imgH="8152381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5" name="Photo Editor Photo" r:id="rId6" imgW="8059275" imgH="5723810" progId="">
                  <p:embed/>
                </p:oleObj>
              </mc:Choice>
              <mc:Fallback>
                <p:oleObj name="Photo Editor Photo" r:id="rId6" imgW="8059275" imgH="572381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4"/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06" name="Photo Editor Photo" r:id="rId8" imgW="3809524" imgH="581106" progId="">
                  <p:embed/>
                </p:oleObj>
              </mc:Choice>
              <mc:Fallback>
                <p:oleObj name="Photo Editor Photo" r:id="rId8" imgW="3809524" imgH="58110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3565" name="Line 8"/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6" name="Line 9"/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67" name="Freeform 10"/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3564" name="Text Box 11"/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/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Automatically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rectified floor</a:t>
            </a:r>
          </a:p>
        </p:txBody>
      </p:sp>
      <p:sp>
        <p:nvSpPr>
          <p:cNvPr id="745485" name="Text Box 13"/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</a:rPr>
              <a:t>The floor (enlarged)</a:t>
            </a:r>
          </a:p>
        </p:txBody>
      </p:sp>
      <p:sp>
        <p:nvSpPr>
          <p:cNvPr id="23561" name="Text Box 14"/>
          <p:cNvSpPr txBox="1">
            <a:spLocks noChangeArrowheads="1"/>
          </p:cNvSpPr>
          <p:nvPr/>
        </p:nvSpPr>
        <p:spPr bwMode="auto">
          <a:xfrm>
            <a:off x="76200" y="817563"/>
            <a:ext cx="634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3562" name="Text Box 15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from Antonio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8" name="Photo Editor Photo" r:id="rId3" imgW="2819794" imgH="8152381" progId="">
                  <p:embed/>
                </p:oleObj>
              </mc:Choice>
              <mc:Fallback>
                <p:oleObj name="Photo Editor Photo" r:id="rId3" imgW="2819794" imgH="8152381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 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pic>
        <p:nvPicPr>
          <p:cNvPr id="24581" name="Picture 5" descr="a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2458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35013"/>
          </a:xfrm>
          <a:noFill/>
        </p:spPr>
        <p:txBody>
          <a:bodyPr/>
          <a:lstStyle/>
          <a:p>
            <a:r>
              <a:rPr lang="en-US" sz="3000" smtClean="0"/>
              <a:t>Analysing patterns and shapes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89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Slide from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</a:rPr>
              <a:t>Antonio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</a:rPr>
              <a:t>Criminisi</a:t>
            </a: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7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7" name="Photo Editor Photo" r:id="rId3" imgW="4447619" imgH="4285714" progId="">
                  <p:embed/>
                </p:oleObj>
              </mc:Choice>
              <mc:Fallback>
                <p:oleObj name="Photo Editor Photo" r:id="rId3" imgW="4447619" imgH="428571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8" name="Photo Editor Photo" r:id="rId5" imgW="7811590" imgH="3390476" progId="">
                  <p:embed/>
                </p:oleObj>
              </mc:Choice>
              <mc:Fallback>
                <p:oleObj name="Photo Editor Photo" r:id="rId5" imgW="7811590" imgH="3390476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Automatically rectified floor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  <a:latin typeface="Tahoma" pitchFamily="34" charset="0"/>
              </a:rPr>
              <a:t>St. Lucy Altarpiece,</a:t>
            </a:r>
            <a:r>
              <a:rPr lang="en-US" sz="2000" b="1">
                <a:solidFill>
                  <a:srgbClr val="000000"/>
                </a:solidFill>
                <a:latin typeface="Tahoma" pitchFamily="34" charset="0"/>
              </a:rPr>
              <a:t> D. Veneziano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What is the (complicated)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6" name="Photo Editor Photo" r:id="rId3" imgW="7811590" imgH="3390476" progId="">
                  <p:embed/>
                </p:oleObj>
              </mc:Choice>
              <mc:Fallback>
                <p:oleObj name="Photo Editor Photo" r:id="rId3" imgW="7811590" imgH="339047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7" name="Picture 3" descr="ven_floorwarpmanu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From Martin Kemp, </a:t>
            </a:r>
            <a:r>
              <a:rPr lang="en-US" sz="2000" b="1" i="1">
                <a:solidFill>
                  <a:srgbClr val="000000"/>
                </a:solidFill>
              </a:rPr>
              <a:t>The Science of Art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>
                <a:solidFill>
                  <a:srgbClr val="000000"/>
                </a:solidFill>
              </a:rPr>
              <a:t>        (manual reconstruction)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Automatic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rectification</a:t>
            </a:r>
            <a:endParaRPr lang="en-US" sz="2000" b="1" i="1">
              <a:solidFill>
                <a:srgbClr val="000000"/>
              </a:solidFill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Analysing patterns and shapes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Slide from Criminisi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78BEF7-F514-46A2-B6ED-A610827AB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Recognition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8188" y="2078038"/>
          <a:ext cx="25654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CorelPhotoPaint.Image.8" r:id="rId3" imgW="3796825" imgH="4507937" progId="">
                  <p:embed/>
                </p:oleObj>
              </mc:Choice>
              <mc:Fallback>
                <p:oleObj name="CorelPhotoPaint.Image.8" r:id="rId3" imgW="3796825" imgH="4507937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078038"/>
                        <a:ext cx="25654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24"/>
          <p:cNvPicPr>
            <a:picLocks noChangeAspect="1" noChangeArrowheads="1"/>
          </p:cNvPicPr>
          <p:nvPr/>
        </p:nvPicPr>
        <p:blipFill>
          <a:blip r:embed="rId5"/>
          <a:srcRect l="13637" t="24706" r="12122" b="11978"/>
          <a:stretch>
            <a:fillRect/>
          </a:stretch>
        </p:blipFill>
        <p:spPr bwMode="auto">
          <a:xfrm>
            <a:off x="3914775" y="2114550"/>
            <a:ext cx="4003675" cy="30226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680200" y="6519863"/>
            <a:ext cx="246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Figures from David Lowe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Julian </a:t>
            </a:r>
            <a:r>
              <a:rPr lang="en-US" altLang="en-US" dirty="0" err="1" smtClean="0"/>
              <a:t>Beever</a:t>
            </a:r>
            <a:r>
              <a:rPr lang="en-US" altLang="en-US" dirty="0" smtClean="0"/>
              <a:t>: Manual </a:t>
            </a:r>
            <a:r>
              <a:rPr lang="en-US" altLang="en-US" dirty="0" err="1" smtClean="0"/>
              <a:t>Homographies</a:t>
            </a:r>
            <a:endParaRPr lang="ru-RU" altLang="en-US" dirty="0" smtClean="0"/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1828800" y="64008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en-US">
                <a:hlinkClick r:id="rId2"/>
              </a:rPr>
              <a:t>http://users.skynet.be/J.Beever/pave.htm</a:t>
            </a:r>
            <a:endParaRPr lang="ru-RU" altLang="en-US"/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camera center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dirty="0" smtClean="0"/>
              <a:t>Does it still work?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3" name="Oval 13"/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54" name="Line 29"/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7" name="Line 32"/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9" name="Line 34"/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0" name="Line 35"/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Line 36"/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Oval 38"/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Freeform 55"/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1149191350 w 944"/>
              <a:gd name="T1" fmla="*/ 0 h 3544"/>
              <a:gd name="T2" fmla="*/ 302418771 w 944"/>
              <a:gd name="T3" fmla="*/ 967740130 h 3544"/>
              <a:gd name="T4" fmla="*/ 1149191350 w 944"/>
              <a:gd name="T5" fmla="*/ 2056447727 h 3544"/>
              <a:gd name="T6" fmla="*/ 181451253 w 944"/>
              <a:gd name="T7" fmla="*/ 2147483647 h 3544"/>
              <a:gd name="T8" fmla="*/ 2147483647 w 944"/>
              <a:gd name="T9" fmla="*/ 2147483647 h 3544"/>
              <a:gd name="T10" fmla="*/ 1028223881 w 944"/>
              <a:gd name="T11" fmla="*/ 2147483647 h 3544"/>
              <a:gd name="T12" fmla="*/ 1754029090 w 944"/>
              <a:gd name="T13" fmla="*/ 2147483647 h 3544"/>
              <a:gd name="T14" fmla="*/ 423386339 w 944"/>
              <a:gd name="T15" fmla="*/ 2147483647 h 3544"/>
              <a:gd name="T16" fmla="*/ 1512093756 w 944"/>
              <a:gd name="T17" fmla="*/ 2147483647 h 3544"/>
              <a:gd name="T18" fmla="*/ 2116931496 w 944"/>
              <a:gd name="T19" fmla="*/ 2147483647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0"/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87079" name="Line 58"/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80" name="Text Box 59"/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synthetic PP</a:t>
              </a:r>
            </a:p>
          </p:txBody>
        </p:sp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87075" name="Line 56"/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6" name="Line 57"/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77" name="Text Box 60"/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PP1</a:t>
              </a:r>
            </a:p>
          </p:txBody>
        </p:sp>
        <p:sp>
          <p:nvSpPr>
            <p:cNvPr id="87078" name="Text Box 61"/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</a:rPr>
                <a:t>PP2</a:t>
              </a:r>
            </a:p>
          </p:txBody>
        </p:sp>
      </p:grpSp>
      <p:grpSp>
        <p:nvGrpSpPr>
          <p:cNvPr id="4" name="Group 71"/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87072" name="Oval 64"/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3" name="Oval 65"/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4" name="Oval 67"/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87070" name="Oval 63"/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071" name="Oval 68"/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7069" name="TextBox 39"/>
          <p:cNvSpPr txBox="1">
            <a:spLocks noChangeArrowheads="1"/>
          </p:cNvSpPr>
          <p:nvPr/>
        </p:nvSpPr>
        <p:spPr bwMode="auto">
          <a:xfrm>
            <a:off x="7164388" y="6516688"/>
            <a:ext cx="2555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8"/>
            <a:ext cx="9144000" cy="1143000"/>
          </a:xfrm>
        </p:spPr>
        <p:txBody>
          <a:bodyPr/>
          <a:lstStyle/>
          <a:p>
            <a:r>
              <a:rPr lang="en-US" sz="4000" dirty="0" smtClean="0"/>
              <a:t>Recall: same camera center</a:t>
            </a:r>
          </a:p>
        </p:txBody>
      </p:sp>
      <p:sp>
        <p:nvSpPr>
          <p:cNvPr id="80899" name="Line 4"/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Line 5"/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1" name="Line 6"/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2" name="Line 7"/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3" name="Line 8"/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4" name="Line 9"/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5" name="Line 10"/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6" name="Line 11"/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Line 12"/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Line 13"/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Oval 14"/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80924" name="Line 17"/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Line 21"/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Text Box 31"/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real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80921" name="Line 22"/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rgbClr val="0070C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Line 19"/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Text Box 32"/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synthetic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camera</a:t>
              </a: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80915" name="Oval 24"/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6" name="Oval 25"/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7" name="Oval 26"/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8" name="Oval 28"/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19" name="Oval 29"/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0920" name="Oval 30"/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1355725" y="5692775"/>
            <a:ext cx="6870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Can generate </a:t>
            </a:r>
            <a:r>
              <a:rPr lang="en-US" sz="2400" dirty="0" smtClean="0">
                <a:solidFill>
                  <a:srgbClr val="000000"/>
                </a:solidFill>
              </a:rPr>
              <a:t>synthetic </a:t>
            </a:r>
            <a:r>
              <a:rPr lang="en-US" sz="2400" dirty="0">
                <a:solidFill>
                  <a:srgbClr val="000000"/>
                </a:solidFill>
              </a:rPr>
              <a:t>camera view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as long as it has </a:t>
            </a:r>
            <a:r>
              <a:rPr lang="en-US" sz="2400" b="1" dirty="0">
                <a:solidFill>
                  <a:srgbClr val="000000"/>
                </a:solidFill>
              </a:rPr>
              <a:t>the same center of </a:t>
            </a:r>
            <a:r>
              <a:rPr lang="en-US" sz="2400" b="1" dirty="0" smtClean="0">
                <a:solidFill>
                  <a:srgbClr val="000000"/>
                </a:solidFill>
              </a:rPr>
              <a:t>projection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0914" name="TextBox 29"/>
          <p:cNvSpPr txBox="1">
            <a:spLocks noChangeArrowheads="1"/>
          </p:cNvSpPr>
          <p:nvPr/>
        </p:nvSpPr>
        <p:spPr bwMode="auto">
          <a:xfrm>
            <a:off x="7493000" y="6532563"/>
            <a:ext cx="2555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98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…Or: Planar scene (or far away)</a:t>
            </a:r>
          </a:p>
        </p:txBody>
      </p:sp>
      <p:sp>
        <p:nvSpPr>
          <p:cNvPr id="27652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smtClean="0"/>
              <a:t>PP3 is a projection plane of both centers of projection, so we are OK!</a:t>
            </a:r>
          </a:p>
          <a:p>
            <a:r>
              <a:rPr lang="en-US" smtClean="0"/>
              <a:t>This is how big aerial photographs are made</a:t>
            </a:r>
          </a:p>
        </p:txBody>
      </p:sp>
      <p:graphicFrame>
        <p:nvGraphicFramePr>
          <p:cNvPr id="27650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90" name="Photo Editor Photo" r:id="rId3" imgW="4486901" imgH="3696216" progId="">
                  <p:embed/>
                </p:oleObj>
              </mc:Choice>
              <mc:Fallback>
                <p:oleObj name="Photo Editor Photo" r:id="rId3" imgW="4486901" imgH="3696216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PP1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PP3</a:t>
            </a:r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PP2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7419975" y="6584950"/>
            <a:ext cx="2555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9091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9092" name="Picture 7" descr="stanf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675"/>
            <a:ext cx="9144000" cy="675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FE37D-0399-4782-ACCC-41C6582A829E}" type="slidenum">
              <a:rPr lang="en-US" smtClean="0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for estimating </a:t>
            </a:r>
            <a:r>
              <a:rPr lang="en-US" dirty="0" err="1" smtClean="0"/>
              <a:t>homography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458200" cy="52578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RANSAC loop: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1.  Select four feature pairs (at random)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2.  Compute </a:t>
            </a:r>
            <a:r>
              <a:rPr lang="en-US" dirty="0" err="1" smtClean="0">
                <a:solidFill>
                  <a:srgbClr val="000000"/>
                </a:solidFill>
              </a:rPr>
              <a:t>homography</a:t>
            </a:r>
            <a:r>
              <a:rPr lang="en-US" dirty="0" smtClean="0">
                <a:solidFill>
                  <a:srgbClr val="000000"/>
                </a:solidFill>
              </a:rPr>
              <a:t> H (exact)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3.  Compute </a:t>
            </a:r>
            <a:r>
              <a:rPr lang="en-US" i="1" dirty="0" smtClean="0">
                <a:solidFill>
                  <a:srgbClr val="000000"/>
                </a:solidFill>
              </a:rPr>
              <a:t>inliers </a:t>
            </a:r>
            <a:r>
              <a:rPr lang="en-US" dirty="0" smtClean="0">
                <a:solidFill>
                  <a:srgbClr val="000000"/>
                </a:solidFill>
              </a:rPr>
              <a:t>where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SSD(p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’, </a:t>
            </a:r>
            <a:r>
              <a:rPr lang="en-US" b="1" i="1" dirty="0" smtClean="0">
                <a:solidFill>
                  <a:srgbClr val="000000"/>
                </a:solidFill>
                <a:latin typeface="Times New Roman"/>
              </a:rPr>
              <a:t>H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p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</a:rPr>
              <a:t>)&lt; ε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4.  Keep largest set of inliers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5.  Re-compute least-squares H estimate on all of the inliers</a:t>
            </a:r>
          </a:p>
          <a:p>
            <a:endParaRPr lang="en-US" dirty="0"/>
          </a:p>
        </p:txBody>
      </p:sp>
      <p:sp>
        <p:nvSpPr>
          <p:cNvPr id="6" name="Curved Left Arrow 5"/>
          <p:cNvSpPr/>
          <p:nvPr/>
        </p:nvSpPr>
        <p:spPr bwMode="auto">
          <a:xfrm flipV="1">
            <a:off x="8153400" y="2209800"/>
            <a:ext cx="838200" cy="12192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6565612"/>
            <a:ext cx="29718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00"/>
                </a:solidFill>
              </a:rPr>
              <a:t>Slide credit: Steve Seitz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5334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1976437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324100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2687637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357437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165350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1816100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482725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019300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2644775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441575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078037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1900237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1824037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416175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1837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457200" indent="-457200">
              <a:buFontTx/>
              <a:buChar char="•"/>
            </a:pPr>
            <a:endParaRPr lang="en-US" dirty="0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1636712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/>
          <a:srcRect l="42339" t="32159" r="23705" b="37714"/>
          <a:stretch>
            <a:fillRect/>
          </a:stretch>
        </p:blipFill>
        <p:spPr bwMode="auto">
          <a:xfrm>
            <a:off x="1828800" y="2133600"/>
            <a:ext cx="543801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653087-A45F-4E7E-8A0B-022321B6A9A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274638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Medical image registration</a:t>
            </a:r>
          </a:p>
        </p:txBody>
      </p:sp>
    </p:spTree>
    <p:extLst>
      <p:ext uri="{BB962C8B-B14F-4D97-AF65-F5344CB8AC3E}">
        <p14:creationId xmlns:p14="http://schemas.microsoft.com/office/powerpoint/2010/main" val="6450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334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366837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1584325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2738437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146300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18621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4669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252662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16954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1976437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1924050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2940050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2619375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357437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18240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1671637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497012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dirty="0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Compute </a:t>
            </a:r>
            <a:r>
              <a:rPr lang="en-US" i="1" dirty="0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dirty="0" smtClean="0"/>
              <a:t>Loop:</a:t>
            </a:r>
          </a:p>
          <a:p>
            <a:pPr marL="838200" lvl="1" indent="-381000"/>
            <a:r>
              <a:rPr lang="en-US" i="1" dirty="0" smtClean="0"/>
              <a:t>Hypothesize</a:t>
            </a:r>
            <a:r>
              <a:rPr lang="en-US" dirty="0" smtClean="0"/>
              <a:t> transformation </a:t>
            </a:r>
            <a:r>
              <a:rPr lang="en-US" i="1" dirty="0" smtClean="0"/>
              <a:t>T </a:t>
            </a:r>
            <a:r>
              <a:rPr lang="en-US" dirty="0" smtClean="0"/>
              <a:t>(small group of putative matches that are related by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  <a:p>
            <a:pPr marL="838200" lvl="1" indent="-381000"/>
            <a:r>
              <a:rPr lang="en-US" i="1" dirty="0" smtClean="0"/>
              <a:t>Verify </a:t>
            </a:r>
            <a:r>
              <a:rPr lang="en-US" dirty="0" smtClean="0"/>
              <a:t>transformation (search for other matches consistent with </a:t>
            </a:r>
            <a:r>
              <a:rPr lang="en-US" i="1" dirty="0" smtClean="0"/>
              <a:t>T</a:t>
            </a:r>
            <a:r>
              <a:rPr lang="en-US" dirty="0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33400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Summary: alignment &amp;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Write </a:t>
            </a:r>
            <a:r>
              <a:rPr lang="en-US" b="1" dirty="0" smtClean="0"/>
              <a:t>2d transformations </a:t>
            </a:r>
            <a:r>
              <a:rPr lang="en-US" dirty="0" smtClean="0"/>
              <a:t>as matrix-vector multiplication (including translation when we use homogeneous coordinates)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Fitting transformations</a:t>
            </a:r>
            <a:r>
              <a:rPr lang="en-US" dirty="0" smtClean="0"/>
              <a:t>: solve for unknown parameters given corresponding points from two views (affine, projective (</a:t>
            </a:r>
            <a:r>
              <a:rPr lang="en-US" dirty="0" err="1" smtClean="0"/>
              <a:t>homography</a:t>
            </a:r>
            <a:r>
              <a:rPr lang="en-US" dirty="0" smtClean="0"/>
              <a:t>)).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Perform </a:t>
            </a:r>
            <a:r>
              <a:rPr lang="en-US" b="1" dirty="0"/>
              <a:t>image warping </a:t>
            </a:r>
            <a:r>
              <a:rPr lang="en-US" dirty="0" smtClean="0"/>
              <a:t>(inverse</a:t>
            </a:r>
            <a:r>
              <a:rPr lang="en-US" dirty="0" smtClean="0"/>
              <a:t>)</a:t>
            </a:r>
          </a:p>
          <a:p>
            <a:pPr marL="342900" lvl="1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/>
              <a:t>Mosaics</a:t>
            </a:r>
            <a:r>
              <a:rPr lang="en-US" dirty="0" smtClean="0"/>
              <a:t>: uses </a:t>
            </a:r>
            <a:r>
              <a:rPr lang="en-US" dirty="0" err="1" smtClean="0"/>
              <a:t>homography</a:t>
            </a:r>
            <a:r>
              <a:rPr lang="en-US" dirty="0" smtClean="0"/>
              <a:t> and image warping to merge views taken from same center of projection. </a:t>
            </a:r>
          </a:p>
          <a:p>
            <a:pPr marL="342900" lvl="2" indent="-342900" eaLnBrk="1" hangingPunct="1">
              <a:spcAft>
                <a:spcPts val="600"/>
              </a:spcAft>
              <a:buFont typeface="Arial" pitchFamily="34" charset="0"/>
              <a:buChar char="•"/>
            </a:pPr>
            <a:endParaRPr lang="en-US" sz="2800" dirty="0" smtClean="0"/>
          </a:p>
          <a:p>
            <a:pPr lvl="2" eaLnBrk="1" hangingPunct="1">
              <a:spcAft>
                <a:spcPts val="600"/>
              </a:spcAft>
            </a:pPr>
            <a:endParaRPr lang="en-US" sz="2800" dirty="0" smtClean="0"/>
          </a:p>
          <a:p>
            <a:pPr eaLnBrk="1" hangingPunct="1"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9525000" cy="838200"/>
          </a:xfrm>
        </p:spPr>
        <p:txBody>
          <a:bodyPr/>
          <a:lstStyle/>
          <a:p>
            <a:r>
              <a:rPr lang="en-US" dirty="0" smtClean="0"/>
              <a:t>Next time: which features should we match?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39668"/>
            <a:ext cx="8839200" cy="361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65505" y="6550223"/>
            <a:ext cx="4897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Image from http://graphics.cs.cmu.edu/courses/15-463/2010_fall/</a:t>
            </a:r>
            <a:endParaRPr lang="en-US" sz="1400" b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Motivation for feature-based alignment:</a:t>
            </a:r>
            <a:br>
              <a:rPr lang="en-US" sz="3600" dirty="0" smtClean="0"/>
            </a:br>
            <a:r>
              <a:rPr lang="en-US" sz="3600" dirty="0" smtClean="0"/>
              <a:t>Image mosaics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3AD704-75B4-4EED-BB56-66A6FBA0736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parametric warps:</a:t>
            </a:r>
          </a:p>
        </p:txBody>
      </p:sp>
      <p:pic>
        <p:nvPicPr>
          <p:cNvPr id="64516" name="Picture 4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963738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524000" y="3059113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translation</a:t>
            </a:r>
          </a:p>
        </p:txBody>
      </p:sp>
      <p:pic>
        <p:nvPicPr>
          <p:cNvPr id="64518" name="Picture 6" descr="HHHIMG_11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978025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rotat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749425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117975" y="30448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rotation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6553200" y="2968625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aspect</a:t>
            </a:r>
          </a:p>
        </p:txBody>
      </p:sp>
      <p:pic>
        <p:nvPicPr>
          <p:cNvPr id="64522" name="Picture 10" descr="aff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0675" y="4006850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13075" y="545465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affine</a:t>
            </a:r>
          </a:p>
        </p:txBody>
      </p:sp>
      <p:pic>
        <p:nvPicPr>
          <p:cNvPr id="64524" name="Picture 12" descr="perspectiv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4159250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5491163" y="525145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perspective</a:t>
            </a:r>
          </a:p>
        </p:txBody>
      </p:sp>
      <p:sp>
        <p:nvSpPr>
          <p:cNvPr id="64526" name="TextBox 15"/>
          <p:cNvSpPr txBox="1">
            <a:spLocks noChangeArrowheads="1"/>
          </p:cNvSpPr>
          <p:nvPr/>
        </p:nvSpPr>
        <p:spPr bwMode="auto">
          <a:xfrm>
            <a:off x="7164388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4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/>
          <a:lstStyle/>
          <a:p>
            <a:r>
              <a:rPr lang="en-US" dirty="0" smtClean="0"/>
              <a:t>Transformation T is a coordinate-changing machine:</a:t>
            </a:r>
          </a:p>
          <a:p>
            <a:r>
              <a:rPr lang="en-US" dirty="0" smtClean="0"/>
              <a:t>				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i="1" dirty="0" err="1" smtClean="0"/>
              <a:t>T</a:t>
            </a:r>
            <a:r>
              <a:rPr lang="en-US" dirty="0" err="1" smtClean="0"/>
              <a:t>(p</a:t>
            </a:r>
            <a:r>
              <a:rPr lang="en-US" dirty="0" smtClean="0"/>
              <a:t>)</a:t>
            </a:r>
          </a:p>
          <a:p>
            <a:r>
              <a:rPr lang="en-US" dirty="0" smtClean="0"/>
              <a:t>What does it mean that </a:t>
            </a:r>
            <a:r>
              <a:rPr lang="en-US" i="1" dirty="0" smtClean="0"/>
              <a:t>T</a:t>
            </a:r>
            <a:r>
              <a:rPr lang="en-US" dirty="0" smtClean="0"/>
              <a:t> is </a:t>
            </a:r>
            <a:r>
              <a:rPr lang="en-US" b="1" dirty="0" smtClean="0"/>
              <a:t>global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Is the same for any point </a:t>
            </a:r>
            <a:r>
              <a:rPr lang="en-US" dirty="0" err="1" smtClean="0"/>
              <a:t>p</a:t>
            </a:r>
            <a:endParaRPr lang="en-US" dirty="0" smtClean="0"/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r>
              <a:rPr lang="en-US" dirty="0" smtClean="0"/>
              <a:t>Let’s represent </a:t>
            </a:r>
            <a:r>
              <a:rPr lang="en-US" i="1" dirty="0" smtClean="0"/>
              <a:t>T</a:t>
            </a:r>
            <a:r>
              <a:rPr lang="en-US" dirty="0" smtClean="0"/>
              <a:t> as a matrix:</a:t>
            </a:r>
          </a:p>
          <a:p>
            <a:r>
              <a:rPr lang="en-US" dirty="0" smtClean="0"/>
              <a:t>				  </a:t>
            </a:r>
            <a:r>
              <a:rPr lang="en-US" dirty="0" err="1" smtClean="0"/>
              <a:t>p</a:t>
            </a:r>
            <a:r>
              <a:rPr lang="en-US" dirty="0" smtClean="0"/>
              <a:t>’ = </a:t>
            </a:r>
            <a:r>
              <a:rPr lang="en-US" b="1" dirty="0" smtClean="0"/>
              <a:t>M</a:t>
            </a:r>
            <a:r>
              <a:rPr lang="en-US" dirty="0" smtClean="0"/>
              <a:t>p</a:t>
            </a:r>
          </a:p>
          <a:p>
            <a:endParaRPr lang="en-US" dirty="0" smtClean="0"/>
          </a:p>
        </p:txBody>
      </p:sp>
      <p:grpSp>
        <p:nvGrpSpPr>
          <p:cNvPr id="18" name="Group 17"/>
          <p:cNvGrpSpPr/>
          <p:nvPr/>
        </p:nvGrpSpPr>
        <p:grpSpPr>
          <a:xfrm>
            <a:off x="1524000" y="1038225"/>
            <a:ext cx="5805488" cy="1552575"/>
            <a:chOff x="1524000" y="1038225"/>
            <a:chExt cx="5805488" cy="1552575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3352800" y="1352550"/>
              <a:ext cx="1600200" cy="476250"/>
              <a:chOff x="2256" y="2064"/>
              <a:chExt cx="1008" cy="300"/>
            </a:xfrm>
          </p:grpSpPr>
          <p:sp>
            <p:nvSpPr>
              <p:cNvPr id="2061" name="Text Box 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336" cy="3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i="1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062" name="Line 8"/>
              <p:cNvSpPr>
                <a:spLocks noChangeShapeType="1"/>
              </p:cNvSpPr>
              <p:nvPr/>
            </p:nvSpPr>
            <p:spPr bwMode="auto">
              <a:xfrm>
                <a:off x="2256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3" name="Line 9"/>
              <p:cNvSpPr>
                <a:spLocks noChangeShapeType="1"/>
              </p:cNvSpPr>
              <p:nvPr/>
            </p:nvSpPr>
            <p:spPr bwMode="auto">
              <a:xfrm>
                <a:off x="2928" y="2208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054" name="Picture 10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0" y="1038225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HHHIMG_116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86400" y="1371600"/>
              <a:ext cx="1843088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5"/>
            <p:cNvSpPr txBox="1">
              <a:spLocks noChangeArrowheads="1"/>
            </p:cNvSpPr>
            <p:nvPr/>
          </p:nvSpPr>
          <p:spPr bwMode="auto">
            <a:xfrm>
              <a:off x="1524000" y="2133600"/>
              <a:ext cx="12620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(x,y)</a:t>
              </a:r>
            </a:p>
          </p:txBody>
        </p:sp>
        <p:sp>
          <p:nvSpPr>
            <p:cNvPr id="2057" name="Text Box 16"/>
            <p:cNvSpPr txBox="1">
              <a:spLocks noChangeArrowheads="1"/>
            </p:cNvSpPr>
            <p:nvPr/>
          </p:nvSpPr>
          <p:spPr bwMode="auto">
            <a:xfrm>
              <a:off x="5748338" y="2133600"/>
              <a:ext cx="15668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</a:rPr>
                <a:t>p’</a:t>
              </a:r>
              <a:r>
                <a:rPr lang="en-US" sz="2400">
                  <a:solidFill>
                    <a:srgbClr val="000000"/>
                  </a:solidFill>
                  <a:latin typeface="Times New Roman" pitchFamily="18" charset="0"/>
                </a:rPr>
                <a:t> = (x’,y’)</a:t>
              </a:r>
            </a:p>
          </p:txBody>
        </p:sp>
        <p:sp>
          <p:nvSpPr>
            <p:cNvPr id="2058" name="Oval 17"/>
            <p:cNvSpPr>
              <a:spLocks noChangeAspect="1" noChangeArrowheads="1"/>
            </p:cNvSpPr>
            <p:nvPr/>
          </p:nvSpPr>
          <p:spPr bwMode="auto">
            <a:xfrm>
              <a:off x="6129338" y="1481138"/>
              <a:ext cx="119062" cy="1190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059" name="Oval 18"/>
            <p:cNvSpPr>
              <a:spLocks noChangeAspect="1" noChangeArrowheads="1"/>
            </p:cNvSpPr>
            <p:nvPr/>
          </p:nvSpPr>
          <p:spPr bwMode="auto">
            <a:xfrm>
              <a:off x="2014538" y="1219200"/>
              <a:ext cx="119062" cy="1190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742423" name="Object 2"/>
          <p:cNvGraphicFramePr>
            <a:graphicFrameLocks noChangeAspect="1"/>
          </p:cNvGraphicFramePr>
          <p:nvPr/>
        </p:nvGraphicFramePr>
        <p:xfrm>
          <a:off x="3084513" y="5486400"/>
          <a:ext cx="24352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7" name="Equation" r:id="rId5" imgW="812520" imgH="469800" progId="Equation.3">
                  <p:embed/>
                </p:oleObj>
              </mc:Choice>
              <mc:Fallback>
                <p:oleObj name="Equation" r:id="rId5" imgW="812520" imgH="469800" progId="Equation.3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4513" y="5486400"/>
                        <a:ext cx="24352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7346950" y="6532563"/>
            <a:ext cx="25558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Alyosha Efros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f(x,y)  = &amp; (1-a)(1-b) &amp;f[i,j] \\&#10;&amp; +  a(1-b) &amp; f[i+1,j] \\&#10;&amp; + ab &amp; f[i+1,j+1] \\&#10;&amp; + (1-a)b &amp; f[i,j+1]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454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a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.8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b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+1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i,j+1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83.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5804</TotalTime>
  <Words>2177</Words>
  <Application>Microsoft Office PowerPoint</Application>
  <PresentationFormat>On-screen Show (4:3)</PresentationFormat>
  <Paragraphs>529</Paragraphs>
  <Slides>64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92" baseType="lpstr">
      <vt:lpstr>Courier</vt:lpstr>
      <vt:lpstr>ＭＳ Ｐゴシック</vt:lpstr>
      <vt:lpstr>Arial</vt:lpstr>
      <vt:lpstr>Arial Bold</vt:lpstr>
      <vt:lpstr>Arial Italic</vt:lpstr>
      <vt:lpstr>Calibri</vt:lpstr>
      <vt:lpstr>Cambria Math</vt:lpstr>
      <vt:lpstr>Tahoma</vt:lpstr>
      <vt:lpstr>Times New Roman</vt:lpstr>
      <vt:lpstr>Office Theme</vt:lpstr>
      <vt:lpstr>1_Default Design</vt:lpstr>
      <vt:lpstr>5_Default Design</vt:lpstr>
      <vt:lpstr>1_Blank Presentation</vt:lpstr>
      <vt:lpstr>2_Blank Presentation</vt:lpstr>
      <vt:lpstr>8_Default Design</vt:lpstr>
      <vt:lpstr>Custom Design</vt:lpstr>
      <vt:lpstr>5_Blank Presentation</vt:lpstr>
      <vt:lpstr>2_Default Design</vt:lpstr>
      <vt:lpstr>6_Blank Presentation</vt:lpstr>
      <vt:lpstr>7_Blank Presentation</vt:lpstr>
      <vt:lpstr>Default Design</vt:lpstr>
      <vt:lpstr>1_Office Theme</vt:lpstr>
      <vt:lpstr>3_Office Theme</vt:lpstr>
      <vt:lpstr>3_Default Design</vt:lpstr>
      <vt:lpstr>4_Default Design</vt:lpstr>
      <vt:lpstr>CorelPhotoPaint.Image.8</vt:lpstr>
      <vt:lpstr>Equation</vt:lpstr>
      <vt:lpstr>Photo Editor Photo</vt:lpstr>
      <vt:lpstr>Image warping and stitching May 3rd, 2018</vt:lpstr>
      <vt:lpstr>Last time</vt:lpstr>
      <vt:lpstr>Alignment problem</vt:lpstr>
      <vt:lpstr>Main questions</vt:lpstr>
      <vt:lpstr>Motivation for feature-based alignment: Recognition </vt:lpstr>
      <vt:lpstr>PowerPoint Presentation</vt:lpstr>
      <vt:lpstr>Motivation for feature-based alignment: Image mosaics</vt:lpstr>
      <vt:lpstr>Parametric (global) warping</vt:lpstr>
      <vt:lpstr>Parametric (global) warping</vt:lpstr>
      <vt:lpstr>Homogeneous coordinates</vt:lpstr>
      <vt:lpstr>2D Affine Transformations</vt:lpstr>
      <vt:lpstr>Projective Transformations</vt:lpstr>
      <vt:lpstr>Fitting an affine transformation</vt:lpstr>
      <vt:lpstr>RANSAC: General form</vt:lpstr>
      <vt:lpstr>RANSAC example: Translation</vt:lpstr>
      <vt:lpstr>RANSAC example: Translation</vt:lpstr>
      <vt:lpstr>RANSAC example: Translation</vt:lpstr>
      <vt:lpstr>RANSAC pros and cons</vt:lpstr>
      <vt:lpstr>Today</vt:lpstr>
      <vt:lpstr>HP frames commercial</vt:lpstr>
      <vt:lpstr>Mosaics</vt:lpstr>
      <vt:lpstr>Panoramic Photos are old</vt:lpstr>
      <vt:lpstr>How to stitch together a panorama (a.k.a. mosaic)?</vt:lpstr>
      <vt:lpstr>Pinhole camera</vt:lpstr>
      <vt:lpstr>Mosaics: generating synthetic views</vt:lpstr>
      <vt:lpstr>Mosaics</vt:lpstr>
      <vt:lpstr>Image reprojection</vt:lpstr>
      <vt:lpstr>Image reprojection</vt:lpstr>
      <vt:lpstr>Image reprojection: Homography</vt:lpstr>
      <vt:lpstr>The projective plane</vt:lpstr>
      <vt:lpstr>Homography</vt:lpstr>
      <vt:lpstr>Solving for homographies</vt:lpstr>
      <vt:lpstr>Solving for homographies</vt:lpstr>
      <vt:lpstr>Solving for homographies</vt:lpstr>
      <vt:lpstr>Homography</vt:lpstr>
      <vt:lpstr>Today</vt:lpstr>
      <vt:lpstr>Image warping</vt:lpstr>
      <vt:lpstr>Forward warping</vt:lpstr>
      <vt:lpstr>Forward warping</vt:lpstr>
      <vt:lpstr>Inverse warping</vt:lpstr>
      <vt:lpstr>Inverse warping</vt:lpstr>
      <vt:lpstr>Bilinear interpolation</vt:lpstr>
      <vt:lpstr>Recap: How to stitch together a panorama (a.k.a. mosaic)?</vt:lpstr>
      <vt:lpstr>Image warping with homographies</vt:lpstr>
      <vt:lpstr>Image rectification</vt:lpstr>
      <vt:lpstr>Analysing patterns and shapes</vt:lpstr>
      <vt:lpstr>Analysing patterns and shapes</vt:lpstr>
      <vt:lpstr>Analysing patterns and shapes</vt:lpstr>
      <vt:lpstr>Analysing patterns and shapes</vt:lpstr>
      <vt:lpstr>Julian Beever: Manual Homographies</vt:lpstr>
      <vt:lpstr>Changing camera center</vt:lpstr>
      <vt:lpstr>Recall: same camera center</vt:lpstr>
      <vt:lpstr>…Or: Planar scene (or far away)</vt:lpstr>
      <vt:lpstr>PowerPoint Presentation</vt:lpstr>
      <vt:lpstr>RANSAC for estimating homography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Summary: alignment &amp; warping</vt:lpstr>
      <vt:lpstr>Next time: which features should we match?</vt:lpstr>
      <vt:lpstr>Questions?</vt:lpstr>
    </vt:vector>
  </TitlesOfParts>
  <Company>UT-Austin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123</cp:revision>
  <cp:lastPrinted>2015-05-06T00:25:37Z</cp:lastPrinted>
  <dcterms:created xsi:type="dcterms:W3CDTF">2013-10-08T22:00:04Z</dcterms:created>
  <dcterms:modified xsi:type="dcterms:W3CDTF">2018-05-03T18:14:47Z</dcterms:modified>
</cp:coreProperties>
</file>