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4509" r:id="rId3"/>
    <p:sldMasterId id="2147484521" r:id="rId4"/>
    <p:sldMasterId id="2147484533" r:id="rId5"/>
    <p:sldMasterId id="2147484545" r:id="rId6"/>
    <p:sldMasterId id="2147484569" r:id="rId7"/>
    <p:sldMasterId id="2147484581" r:id="rId8"/>
    <p:sldMasterId id="2147484593" r:id="rId9"/>
    <p:sldMasterId id="2147484605" r:id="rId10"/>
    <p:sldMasterId id="2147484617" r:id="rId11"/>
    <p:sldMasterId id="2147484629" r:id="rId12"/>
  </p:sldMasterIdLst>
  <p:notesMasterIdLst>
    <p:notesMasterId r:id="rId85"/>
  </p:notesMasterIdLst>
  <p:handoutMasterIdLst>
    <p:handoutMasterId r:id="rId86"/>
  </p:handoutMasterIdLst>
  <p:sldIdLst>
    <p:sldId id="755" r:id="rId13"/>
    <p:sldId id="729" r:id="rId14"/>
    <p:sldId id="730" r:id="rId15"/>
    <p:sldId id="731" r:id="rId16"/>
    <p:sldId id="732" r:id="rId17"/>
    <p:sldId id="733" r:id="rId18"/>
    <p:sldId id="734" r:id="rId19"/>
    <p:sldId id="735" r:id="rId20"/>
    <p:sldId id="703" r:id="rId21"/>
    <p:sldId id="716" r:id="rId22"/>
    <p:sldId id="717" r:id="rId23"/>
    <p:sldId id="718" r:id="rId24"/>
    <p:sldId id="719" r:id="rId25"/>
    <p:sldId id="720" r:id="rId26"/>
    <p:sldId id="722" r:id="rId27"/>
    <p:sldId id="723" r:id="rId28"/>
    <p:sldId id="724" r:id="rId29"/>
    <p:sldId id="725" r:id="rId30"/>
    <p:sldId id="762" r:id="rId31"/>
    <p:sldId id="756" r:id="rId32"/>
    <p:sldId id="757" r:id="rId33"/>
    <p:sldId id="758" r:id="rId34"/>
    <p:sldId id="759" r:id="rId35"/>
    <p:sldId id="760" r:id="rId36"/>
    <p:sldId id="761" r:id="rId37"/>
    <p:sldId id="583" r:id="rId38"/>
    <p:sldId id="584" r:id="rId39"/>
    <p:sldId id="585" r:id="rId40"/>
    <p:sldId id="586" r:id="rId41"/>
    <p:sldId id="587" r:id="rId42"/>
    <p:sldId id="588" r:id="rId43"/>
    <p:sldId id="589" r:id="rId44"/>
    <p:sldId id="590" r:id="rId45"/>
    <p:sldId id="591" r:id="rId46"/>
    <p:sldId id="592" r:id="rId47"/>
    <p:sldId id="763" r:id="rId48"/>
    <p:sldId id="764" r:id="rId49"/>
    <p:sldId id="765" r:id="rId50"/>
    <p:sldId id="766" r:id="rId51"/>
    <p:sldId id="767" r:id="rId52"/>
    <p:sldId id="600" r:id="rId53"/>
    <p:sldId id="601" r:id="rId54"/>
    <p:sldId id="602" r:id="rId55"/>
    <p:sldId id="768" r:id="rId56"/>
    <p:sldId id="769" r:id="rId57"/>
    <p:sldId id="770" r:id="rId58"/>
    <p:sldId id="605" r:id="rId59"/>
    <p:sldId id="606" r:id="rId60"/>
    <p:sldId id="607" r:id="rId61"/>
    <p:sldId id="608" r:id="rId62"/>
    <p:sldId id="609" r:id="rId63"/>
    <p:sldId id="771" r:id="rId64"/>
    <p:sldId id="774" r:id="rId65"/>
    <p:sldId id="775" r:id="rId66"/>
    <p:sldId id="776" r:id="rId67"/>
    <p:sldId id="777" r:id="rId68"/>
    <p:sldId id="778" r:id="rId69"/>
    <p:sldId id="611" r:id="rId70"/>
    <p:sldId id="612" r:id="rId71"/>
    <p:sldId id="779" r:id="rId72"/>
    <p:sldId id="614" r:id="rId73"/>
    <p:sldId id="615" r:id="rId74"/>
    <p:sldId id="616" r:id="rId75"/>
    <p:sldId id="617" r:id="rId76"/>
    <p:sldId id="618" r:id="rId77"/>
    <p:sldId id="619" r:id="rId78"/>
    <p:sldId id="621" r:id="rId79"/>
    <p:sldId id="622" r:id="rId80"/>
    <p:sldId id="623" r:id="rId81"/>
    <p:sldId id="624" r:id="rId82"/>
    <p:sldId id="696" r:id="rId83"/>
    <p:sldId id="697"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6" autoAdjust="0"/>
    <p:restoredTop sz="78711" autoAdjust="0"/>
  </p:normalViewPr>
  <p:slideViewPr>
    <p:cSldViewPr>
      <p:cViewPr varScale="1">
        <p:scale>
          <a:sx n="91" d="100"/>
          <a:sy n="91" d="100"/>
        </p:scale>
        <p:origin x="2262" y="96"/>
      </p:cViewPr>
      <p:guideLst>
        <p:guide orient="horz" pos="2160"/>
        <p:guide pos="2880"/>
      </p:guideLst>
    </p:cSldViewPr>
  </p:slideViewPr>
  <p:notesTextViewPr>
    <p:cViewPr>
      <p:scale>
        <a:sx n="100" d="100"/>
        <a:sy n="100" d="100"/>
      </p:scale>
      <p:origin x="0" y="0"/>
    </p:cViewPr>
  </p:notesTextViewPr>
  <p:sorterViewPr>
    <p:cViewPr>
      <p:scale>
        <a:sx n="40" d="100"/>
        <a:sy n="40" d="100"/>
      </p:scale>
      <p:origin x="0" y="0"/>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theme" Target="theme/theme1.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presProps" Target="pres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wmf"/><Relationship Id="rId1" Type="http://schemas.openxmlformats.org/officeDocument/2006/relationships/image" Target="../media/image106.wmf"/><Relationship Id="rId4" Type="http://schemas.openxmlformats.org/officeDocument/2006/relationships/image" Target="../media/image10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image" Target="../media/image17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4.wmf"/><Relationship Id="rId1" Type="http://schemas.openxmlformats.org/officeDocument/2006/relationships/image" Target="../media/image17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74.wmf"/><Relationship Id="rId1" Type="http://schemas.openxmlformats.org/officeDocument/2006/relationships/image" Target="../media/image1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5EA00D5-4A18-4E39-A339-DCC88A34FD9F}" type="datetimeFigureOut">
              <a:rPr lang="en-US" smtClean="0"/>
              <a:pPr/>
              <a:t>5/17/2018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1C3A83-EAA7-41F2-A4D4-AEC854DBFC16}" type="slidenum">
              <a:rPr lang="en-US" smtClean="0"/>
              <a:pPr/>
              <a:t>‹#›</a:t>
            </a:fld>
            <a:endParaRPr lang="en-US"/>
          </a:p>
        </p:txBody>
      </p:sp>
    </p:spTree>
    <p:extLst>
      <p:ext uri="{BB962C8B-B14F-4D97-AF65-F5344CB8AC3E}">
        <p14:creationId xmlns:p14="http://schemas.microsoft.com/office/powerpoint/2010/main" val="18092996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F55557-A866-4D3B-9050-4DEB487AFAED}" type="datetimeFigureOut">
              <a:rPr lang="en-US" smtClean="0"/>
              <a:pPr/>
              <a:t>5/17/2018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8CF1FF-1A43-4883-ACD0-FBA6EBC737C6}" type="slidenum">
              <a:rPr lang="en-US" smtClean="0"/>
              <a:pPr/>
              <a:t>‹#›</a:t>
            </a:fld>
            <a:endParaRPr lang="en-US"/>
          </a:p>
        </p:txBody>
      </p:sp>
    </p:spTree>
    <p:extLst>
      <p:ext uri="{BB962C8B-B14F-4D97-AF65-F5344CB8AC3E}">
        <p14:creationId xmlns:p14="http://schemas.microsoft.com/office/powerpoint/2010/main" val="94643085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604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877257" indent="-337408">
              <a:defRPr b="1">
                <a:solidFill>
                  <a:schemeClr val="tx1"/>
                </a:solidFill>
                <a:latin typeface="Arial" panose="020B0604020202020204" pitchFamily="34" charset="0"/>
                <a:ea typeface="ＭＳ Ｐゴシック" panose="020B0600070205080204" pitchFamily="34" charset="-128"/>
              </a:defRPr>
            </a:lvl2pPr>
            <a:lvl3pPr marL="1349629" indent="-269926">
              <a:defRPr b="1">
                <a:solidFill>
                  <a:schemeClr val="tx1"/>
                </a:solidFill>
                <a:latin typeface="Arial" panose="020B0604020202020204" pitchFamily="34" charset="0"/>
                <a:ea typeface="ＭＳ Ｐゴシック" panose="020B0600070205080204" pitchFamily="34" charset="-128"/>
              </a:defRPr>
            </a:lvl3pPr>
            <a:lvl4pPr marL="1889479" indent="-269926">
              <a:defRPr b="1">
                <a:solidFill>
                  <a:schemeClr val="tx1"/>
                </a:solidFill>
                <a:latin typeface="Arial" panose="020B0604020202020204" pitchFamily="34" charset="0"/>
                <a:ea typeface="ＭＳ Ｐゴシック" panose="020B0600070205080204" pitchFamily="34" charset="-128"/>
              </a:defRPr>
            </a:lvl4pPr>
            <a:lvl5pPr marL="2429328" indent="-269926">
              <a:defRPr b="1">
                <a:solidFill>
                  <a:schemeClr val="tx1"/>
                </a:solidFill>
                <a:latin typeface="Arial" panose="020B0604020202020204" pitchFamily="34" charset="0"/>
                <a:ea typeface="ＭＳ Ｐゴシック" panose="020B0600070205080204" pitchFamily="34" charset="-128"/>
              </a:defRPr>
            </a:lvl5pPr>
            <a:lvl6pPr marL="2969180"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3509030"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4048882"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4588732" indent="-269926"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0A40CE78-E203-4607-BC86-3470E8F13B7D}" type="slidenum">
              <a:rPr lang="en-US" altLang="en-US" b="0" smtClean="0"/>
              <a:pPr/>
              <a:t>1</a:t>
            </a:fld>
            <a:endParaRPr lang="en-US" altLang="en-US" b="0" smtClean="0"/>
          </a:p>
        </p:txBody>
      </p:sp>
      <p:sp>
        <p:nvSpPr>
          <p:cNvPr id="2" name="Footer Placeholder 1"/>
          <p:cNvSpPr>
            <a:spLocks noGrp="1"/>
          </p:cNvSpPr>
          <p:nvPr>
            <p:ph type="ftr" sz="quarter" idx="10"/>
          </p:nvPr>
        </p:nvSpPr>
        <p:spPr/>
        <p:txBody>
          <a:bodyPr/>
          <a:lstStyle/>
          <a:p>
            <a:pPr>
              <a:defRPr/>
            </a:pPr>
            <a:endParaRPr lang="en-US"/>
          </a:p>
        </p:txBody>
      </p:sp>
      <p:sp>
        <p:nvSpPr>
          <p:cNvPr id="3" name="Header Placeholder 2"/>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21657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8CF1FF-1A43-4883-ACD0-FBA6EBC737C6}" type="slidenum">
              <a:rPr lang="en-US" smtClean="0"/>
              <a:pPr/>
              <a:t>10</a:t>
            </a:fld>
            <a:endParaRPr lang="en-US"/>
          </a:p>
        </p:txBody>
      </p:sp>
    </p:spTree>
    <p:extLst>
      <p:ext uri="{BB962C8B-B14F-4D97-AF65-F5344CB8AC3E}">
        <p14:creationId xmlns:p14="http://schemas.microsoft.com/office/powerpoint/2010/main" val="333372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a:ln/>
        </p:spPr>
      </p:sp>
      <p:sp>
        <p:nvSpPr>
          <p:cNvPr id="146435"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532716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12</a:t>
            </a:fld>
            <a:endParaRPr lang="en-US"/>
          </a:p>
        </p:txBody>
      </p:sp>
    </p:spTree>
    <p:extLst>
      <p:ext uri="{BB962C8B-B14F-4D97-AF65-F5344CB8AC3E}">
        <p14:creationId xmlns:p14="http://schemas.microsoft.com/office/powerpoint/2010/main" val="114736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14</a:t>
            </a:fld>
            <a:endParaRPr lang="en-US"/>
          </a:p>
        </p:txBody>
      </p:sp>
    </p:spTree>
    <p:extLst>
      <p:ext uri="{BB962C8B-B14F-4D97-AF65-F5344CB8AC3E}">
        <p14:creationId xmlns:p14="http://schemas.microsoft.com/office/powerpoint/2010/main" val="2844429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BCC2188-DF80-476F-B2BB-FD6DC6CD323A}" type="slidenum">
              <a:rPr lang="en-US">
                <a:solidFill>
                  <a:prstClr val="black"/>
                </a:solidFill>
                <a:latin typeface="Arial" pitchFamily="34" charset="0"/>
              </a:rPr>
              <a:pPr eaLnBrk="0" fontAlgn="base" hangingPunct="0">
                <a:spcBef>
                  <a:spcPct val="0"/>
                </a:spcBef>
                <a:spcAft>
                  <a:spcPct val="0"/>
                </a:spcAft>
              </a:pPr>
              <a:t>15</a:t>
            </a:fld>
            <a:endParaRPr lang="en-US">
              <a:solidFill>
                <a:prstClr val="black"/>
              </a:solidFill>
              <a:latin typeface="Arial" pitchFamily="34" charset="0"/>
            </a:endParaRPr>
          </a:p>
        </p:txBody>
      </p:sp>
      <p:sp>
        <p:nvSpPr>
          <p:cNvPr id="218115" name="Rectangle 2"/>
          <p:cNvSpPr>
            <a:spLocks noGrp="1" noRot="1" noChangeAspect="1" noTextEdit="1"/>
          </p:cNvSpPr>
          <p:nvPr>
            <p:ph type="sldImg"/>
          </p:nvPr>
        </p:nvSpPr>
        <p:spPr>
          <a:xfrm>
            <a:off x="1144588" y="685800"/>
            <a:ext cx="4572000" cy="3429000"/>
          </a:xfrm>
          <a:ln/>
        </p:spPr>
      </p:sp>
      <p:sp>
        <p:nvSpPr>
          <p:cNvPr id="218116" name="Rectangle 3"/>
          <p:cNvSpPr>
            <a:spLocks noGrp="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91013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3BE45F34-A877-439C-853D-B7FFFC814721}" type="slidenum">
              <a:rPr lang="en-US">
                <a:solidFill>
                  <a:prstClr val="black"/>
                </a:solidFill>
                <a:latin typeface="Arial" pitchFamily="34" charset="0"/>
              </a:rPr>
              <a:pPr eaLnBrk="0" fontAlgn="base" hangingPunct="0">
                <a:spcBef>
                  <a:spcPct val="0"/>
                </a:spcBef>
                <a:spcAft>
                  <a:spcPct val="0"/>
                </a:spcAft>
              </a:pPr>
              <a:t>16</a:t>
            </a:fld>
            <a:endParaRPr lang="en-US">
              <a:solidFill>
                <a:prstClr val="black"/>
              </a:solidFill>
              <a:latin typeface="Arial" pitchFamily="34" charset="0"/>
            </a:endParaRPr>
          </a:p>
        </p:txBody>
      </p:sp>
      <p:sp>
        <p:nvSpPr>
          <p:cNvPr id="244739" name="Rectangle 2"/>
          <p:cNvSpPr>
            <a:spLocks noGrp="1" noRot="1" noChangeAspect="1" noTextEdit="1"/>
          </p:cNvSpPr>
          <p:nvPr>
            <p:ph type="sldImg"/>
          </p:nvPr>
        </p:nvSpPr>
        <p:spPr>
          <a:ln/>
        </p:spPr>
      </p:sp>
      <p:sp>
        <p:nvSpPr>
          <p:cNvPr id="244740" name="Rectangle 3"/>
          <p:cNvSpPr>
            <a:spLocks noGrp="1"/>
          </p:cNvSpPr>
          <p:nvPr>
            <p:ph type="body" idx="1"/>
          </p:nvPr>
        </p:nvSpPr>
        <p:spPr>
          <a:noFill/>
          <a:ln/>
        </p:spPr>
        <p:txBody>
          <a:bodyPr/>
          <a:lstStyle/>
          <a:p>
            <a:pPr eaLnBrk="1" hangingPunct="1"/>
            <a:r>
              <a:rPr lang="en-US" sz="1200" b="0" i="0" kern="1200" dirty="0" smtClean="0">
                <a:solidFill>
                  <a:schemeClr val="tx1"/>
                </a:solidFill>
                <a:effectLst/>
                <a:latin typeface="+mn-lt"/>
                <a:ea typeface="+mn-ea"/>
                <a:cs typeface="+mn-cs"/>
              </a:rPr>
              <a:t>http://cosmo.nyu.edu/hogg/research/2006/09/28/astrometry_google.pdf</a:t>
            </a:r>
          </a:p>
          <a:p>
            <a:pPr eaLnBrk="1" hangingPunct="1"/>
            <a:endParaRPr lang="en-US" sz="1200" b="0" i="0" kern="1200" dirty="0" smtClean="0">
              <a:solidFill>
                <a:schemeClr val="tx1"/>
              </a:solidFill>
              <a:effectLst/>
              <a:latin typeface="+mn-lt"/>
              <a:ea typeface="+mn-ea"/>
              <a:cs typeface="+mn-cs"/>
            </a:endParaRPr>
          </a:p>
          <a:p>
            <a:pPr eaLnBrk="1" hangingPunct="1"/>
            <a:r>
              <a:rPr lang="en-US" sz="1200" b="0" i="0" kern="1200" dirty="0" smtClean="0">
                <a:solidFill>
                  <a:schemeClr val="tx1"/>
                </a:solidFill>
                <a:effectLst/>
                <a:latin typeface="+mn-lt"/>
                <a:ea typeface="+mn-ea"/>
                <a:cs typeface="+mn-cs"/>
              </a:rPr>
              <a:t>The red circles are stars the algorithm automatically detects in the image, and the green circles are stars from the master index which appear in the query image. </a:t>
            </a:r>
          </a:p>
          <a:p>
            <a:pPr eaLnBrk="1" hangingPunct="1"/>
            <a:endParaRPr lang="en-US" sz="1200" b="0" i="0" kern="1200" dirty="0" smtClean="0">
              <a:solidFill>
                <a:schemeClr val="tx1"/>
              </a:solidFill>
              <a:effectLst/>
              <a:latin typeface="+mn-lt"/>
              <a:ea typeface="+mn-ea"/>
              <a:cs typeface="+mn-cs"/>
            </a:endParaRPr>
          </a:p>
          <a:p>
            <a:pPr eaLnBrk="1" hangingPunct="1"/>
            <a:r>
              <a:rPr lang="en-US" sz="1200" b="0" i="0" kern="1200" dirty="0" smtClean="0">
                <a:solidFill>
                  <a:schemeClr val="tx1"/>
                </a:solidFill>
                <a:effectLst/>
                <a:latin typeface="+mn-lt"/>
                <a:ea typeface="+mn-ea"/>
                <a:cs typeface="+mn-cs"/>
              </a:rPr>
              <a:t>Nebulae, constellations and other objects can be automatically </a:t>
            </a:r>
            <a:r>
              <a:rPr lang="en-US" sz="1200" b="0" i="0" kern="1200" dirty="0" err="1" smtClean="0">
                <a:solidFill>
                  <a:schemeClr val="tx1"/>
                </a:solidFill>
                <a:effectLst/>
                <a:latin typeface="+mn-lt"/>
                <a:ea typeface="+mn-ea"/>
                <a:cs typeface="+mn-cs"/>
              </a:rPr>
              <a:t>overlayed</a:t>
            </a:r>
            <a:r>
              <a:rPr lang="en-US" sz="1200" b="0" i="0" kern="1200" dirty="0" smtClean="0">
                <a:solidFill>
                  <a:schemeClr val="tx1"/>
                </a:solidFill>
                <a:effectLst/>
                <a:latin typeface="+mn-lt"/>
                <a:ea typeface="+mn-ea"/>
                <a:cs typeface="+mn-cs"/>
              </a:rPr>
              <a:t> on the image after it has been solved.</a:t>
            </a:r>
          </a:p>
          <a:p>
            <a:pPr eaLnBrk="1" hangingPunct="1"/>
            <a:endParaRPr lang="en-US" sz="1200" b="0" i="0" kern="1200" dirty="0" smtClean="0">
              <a:solidFill>
                <a:schemeClr val="tx1"/>
              </a:solidFill>
              <a:effectLst/>
              <a:latin typeface="+mn-lt"/>
              <a:ea typeface="+mn-ea"/>
              <a:cs typeface="+mn-cs"/>
            </a:endParaRPr>
          </a:p>
          <a:p>
            <a:pPr eaLnBrk="1" hangingPunct="1"/>
            <a:r>
              <a:rPr lang="en-US" dirty="0" smtClean="0"/>
              <a:t>The features used are the relative positions of nearby quadruples of stars.</a:t>
            </a:r>
          </a:p>
        </p:txBody>
      </p:sp>
    </p:spTree>
    <p:extLst>
      <p:ext uri="{BB962C8B-B14F-4D97-AF65-F5344CB8AC3E}">
        <p14:creationId xmlns:p14="http://schemas.microsoft.com/office/powerpoint/2010/main" val="2430296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1F903AD4-C9D6-48A1-A861-94A2CC9D51C4}" type="slidenum">
              <a:rPr lang="en-US">
                <a:solidFill>
                  <a:prstClr val="black"/>
                </a:solidFill>
                <a:latin typeface="Arial" pitchFamily="34" charset="0"/>
              </a:rPr>
              <a:pPr eaLnBrk="0" fontAlgn="base" hangingPunct="0">
                <a:spcBef>
                  <a:spcPct val="0"/>
                </a:spcBef>
                <a:spcAft>
                  <a:spcPct val="0"/>
                </a:spcAft>
              </a:pPr>
              <a:t>17</a:t>
            </a:fld>
            <a:endParaRPr lang="en-US">
              <a:solidFill>
                <a:prstClr val="black"/>
              </a:solidFill>
              <a:latin typeface="Arial" pitchFamily="34"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1688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A6C46B4-77F0-4780-AC0B-5AFD41788A0F}" type="slidenum">
              <a:rPr lang="en-US">
                <a:solidFill>
                  <a:prstClr val="black"/>
                </a:solidFill>
                <a:latin typeface="Arial" pitchFamily="34" charset="0"/>
              </a:rPr>
              <a:pPr eaLnBrk="0" fontAlgn="base" hangingPunct="0">
                <a:spcBef>
                  <a:spcPct val="0"/>
                </a:spcBef>
                <a:spcAft>
                  <a:spcPct val="0"/>
                </a:spcAft>
              </a:pPr>
              <a:t>18</a:t>
            </a:fld>
            <a:endParaRPr lang="en-US">
              <a:solidFill>
                <a:prstClr val="black"/>
              </a:solidFill>
              <a:latin typeface="Arial" pitchFamily="34"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16646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59FC36-129B-4DD5-9620-5AFFC8C373B8}" type="slidenum">
              <a:rPr lang="en-US">
                <a:solidFill>
                  <a:prstClr val="black"/>
                </a:solidFill>
              </a:rPr>
              <a:pPr/>
              <a:t>19</a:t>
            </a:fld>
            <a:endParaRPr lang="en-US">
              <a:solidFill>
                <a:prstClr val="black"/>
              </a:solidFill>
            </a:endParaRPr>
          </a:p>
        </p:txBody>
      </p:sp>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95609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63DB073-C432-46BF-BB1E-D9F2022FC15E}" type="slidenum">
              <a:rPr lang="en-US">
                <a:solidFill>
                  <a:srgbClr val="000000"/>
                </a:solidFill>
              </a:rPr>
              <a:pPr/>
              <a:t>20</a:t>
            </a:fld>
            <a:endParaRPr lang="en-US">
              <a:solidFill>
                <a:srgbClr val="000000"/>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09972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DCF678-5B78-4FE8-95E0-217635C8B72B}" type="slidenum">
              <a:rPr lang="en-US">
                <a:solidFill>
                  <a:srgbClr val="000000"/>
                </a:solidFill>
              </a:rPr>
              <a:pPr/>
              <a:t>2</a:t>
            </a:fld>
            <a:endParaRPr lang="en-US">
              <a:solidFill>
                <a:srgbClr val="000000"/>
              </a:solidFill>
            </a:endParaRPr>
          </a:p>
        </p:txBody>
      </p:sp>
      <p:sp>
        <p:nvSpPr>
          <p:cNvPr id="133123" name="Rectangle 2"/>
          <p:cNvSpPr>
            <a:spLocks noGrp="1" noRot="1" noChangeAspect="1" noTextEdit="1"/>
          </p:cNvSpPr>
          <p:nvPr>
            <p:ph type="sldImg"/>
          </p:nvPr>
        </p:nvSpPr>
        <p:spPr>
          <a:xfrm>
            <a:off x="1143000" y="684213"/>
            <a:ext cx="4572000" cy="3429000"/>
          </a:xfrm>
          <a:ln/>
        </p:spPr>
      </p:sp>
      <p:sp>
        <p:nvSpPr>
          <p:cNvPr id="133124" name="Rectangle 3"/>
          <p:cNvSpPr>
            <a:spLocks noGrp="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819425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A28DA55-8EDB-4B00-9446-F2EB47894878}" type="slidenum">
              <a:rPr lang="en-US">
                <a:solidFill>
                  <a:srgbClr val="000000"/>
                </a:solidFill>
              </a:rPr>
              <a:pPr/>
              <a:t>21</a:t>
            </a:fld>
            <a:endParaRPr lang="en-US">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920355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ED93EBC-3741-4BDD-A523-1740820EDAE9}" type="slidenum">
              <a:rPr lang="en-US">
                <a:solidFill>
                  <a:srgbClr val="000000"/>
                </a:solidFill>
              </a:rPr>
              <a:pPr/>
              <a:t>22</a:t>
            </a:fld>
            <a:endParaRPr lang="en-US">
              <a:solidFill>
                <a:srgbClr val="000000"/>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66555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6B06191-252E-4AE1-A701-92A91CAEE698}" type="slidenum">
              <a:rPr lang="en-US">
                <a:solidFill>
                  <a:srgbClr val="000000"/>
                </a:solidFill>
              </a:rPr>
              <a:pPr/>
              <a:t>23</a:t>
            </a:fld>
            <a:endParaRPr lang="en-US">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519360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983E2DB-91A8-4FE8-9233-7086FED19D47}" type="slidenum">
              <a:rPr lang="en-US">
                <a:solidFill>
                  <a:srgbClr val="000000"/>
                </a:solidFill>
              </a:rPr>
              <a:pPr/>
              <a:t>24</a:t>
            </a:fld>
            <a:endParaRPr lang="en-US">
              <a:solidFill>
                <a:srgbClr val="000000"/>
              </a:solidFill>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121238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DA803C3-0348-4C62-8449-236AF813F2E9}" type="slidenum">
              <a:rPr lang="en-US">
                <a:solidFill>
                  <a:srgbClr val="000000"/>
                </a:solidFill>
              </a:rPr>
              <a:pPr/>
              <a:t>25</a:t>
            </a:fld>
            <a:endParaRPr lang="en-US">
              <a:solidFill>
                <a:srgbClr val="000000"/>
              </a:solidFill>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316287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0BF93453-D529-44DC-B5ED-4C58312959F5}" type="slidenum">
              <a:rPr lang="en-US">
                <a:solidFill>
                  <a:prstClr val="black"/>
                </a:solidFill>
              </a:rPr>
              <a:pPr/>
              <a:t>28</a:t>
            </a:fld>
            <a:endParaRPr lang="en-US">
              <a:solidFill>
                <a:prstClr val="black"/>
              </a:solidFill>
            </a:endParaRPr>
          </a:p>
        </p:txBody>
      </p:sp>
      <p:sp>
        <p:nvSpPr>
          <p:cNvPr id="109571" name="Rectangle 2"/>
          <p:cNvSpPr>
            <a:spLocks noGrp="1" noRot="1" noChangeAspect="1" noChangeArrowheads="1" noTextEdit="1"/>
          </p:cNvSpPr>
          <p:nvPr>
            <p:ph type="sldImg"/>
          </p:nvPr>
        </p:nvSpPr>
        <p:spPr>
          <a:xfrm>
            <a:off x="1144588" y="685800"/>
            <a:ext cx="4572000" cy="3429000"/>
          </a:xfrm>
          <a:ln/>
        </p:spPr>
      </p:sp>
      <p:sp>
        <p:nvSpPr>
          <p:cNvPr id="1095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3757914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D913DE2-5AE1-4DA7-91C7-AD8CC15F02DC}" type="slidenum">
              <a:rPr lang="en-US">
                <a:solidFill>
                  <a:prstClr val="black"/>
                </a:solidFill>
              </a:rPr>
              <a:pPr/>
              <a:t>29</a:t>
            </a:fld>
            <a:endParaRPr lang="en-US">
              <a:solidFill>
                <a:prstClr val="black"/>
              </a:solidFill>
            </a:endParaRPr>
          </a:p>
        </p:txBody>
      </p:sp>
      <p:sp>
        <p:nvSpPr>
          <p:cNvPr id="110595" name="Rectangle 2"/>
          <p:cNvSpPr>
            <a:spLocks noGrp="1" noRot="1" noChangeAspect="1" noChangeArrowheads="1" noTextEdit="1"/>
          </p:cNvSpPr>
          <p:nvPr>
            <p:ph type="sldImg"/>
          </p:nvPr>
        </p:nvSpPr>
        <p:spPr>
          <a:xfrm>
            <a:off x="1144588" y="685800"/>
            <a:ext cx="4572000" cy="3429000"/>
          </a:xfrm>
          <a:ln/>
        </p:spPr>
      </p:sp>
      <p:sp>
        <p:nvSpPr>
          <p:cNvPr id="1105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779154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955C37F-9952-4C60-B780-E00FDD8EC3BC}" type="slidenum">
              <a:rPr lang="en-US">
                <a:solidFill>
                  <a:prstClr val="black"/>
                </a:solidFill>
              </a:rPr>
              <a:pPr/>
              <a:t>30</a:t>
            </a:fld>
            <a:endParaRPr lang="en-US">
              <a:solidFill>
                <a:prstClr val="black"/>
              </a:solidFill>
            </a:endParaRPr>
          </a:p>
        </p:txBody>
      </p:sp>
      <p:sp>
        <p:nvSpPr>
          <p:cNvPr id="111619" name="Rectangle 2"/>
          <p:cNvSpPr>
            <a:spLocks noGrp="1" noRot="1" noChangeAspect="1" noChangeArrowheads="1" noTextEdit="1"/>
          </p:cNvSpPr>
          <p:nvPr>
            <p:ph type="sldImg"/>
          </p:nvPr>
        </p:nvSpPr>
        <p:spPr>
          <a:xfrm>
            <a:off x="1144588" y="685800"/>
            <a:ext cx="4572000" cy="3429000"/>
          </a:xfrm>
          <a:ln/>
        </p:spPr>
      </p:sp>
      <p:sp>
        <p:nvSpPr>
          <p:cNvPr id="1116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3852070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210DF96-D37C-4C26-8CB5-FC291425DC11}" type="slidenum">
              <a:rPr lang="en-US">
                <a:solidFill>
                  <a:prstClr val="black"/>
                </a:solidFill>
              </a:rPr>
              <a:pPr/>
              <a:t>31</a:t>
            </a:fld>
            <a:endParaRPr lang="en-US">
              <a:solidFill>
                <a:prstClr val="black"/>
              </a:solidFill>
            </a:endParaRPr>
          </a:p>
        </p:txBody>
      </p:sp>
      <p:sp>
        <p:nvSpPr>
          <p:cNvPr id="1126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CB2C6933-216B-4A12-B791-457877A5496B}" type="slidenum">
              <a:rPr lang="en-US" sz="1100" smtClean="0">
                <a:solidFill>
                  <a:srgbClr val="000000"/>
                </a:solidFill>
              </a:rPr>
              <a:pPr algn="r" fontAlgn="base">
                <a:spcBef>
                  <a:spcPct val="0"/>
                </a:spcBef>
                <a:spcAft>
                  <a:spcPct val="0"/>
                </a:spcAft>
              </a:pPr>
              <a:t>31</a:t>
            </a:fld>
            <a:endParaRPr lang="en-US" sz="1100" smtClean="0">
              <a:solidFill>
                <a:srgbClr val="000000"/>
              </a:solidFill>
            </a:endParaRPr>
          </a:p>
        </p:txBody>
      </p:sp>
      <p:sp>
        <p:nvSpPr>
          <p:cNvPr id="112644" name="Rectangle 2"/>
          <p:cNvSpPr>
            <a:spLocks noGrp="1" noRot="1" noChangeAspect="1" noChangeArrowheads="1" noTextEdit="1"/>
          </p:cNvSpPr>
          <p:nvPr>
            <p:ph type="sldImg"/>
          </p:nvPr>
        </p:nvSpPr>
        <p:spPr>
          <a:xfrm>
            <a:off x="1144588" y="685800"/>
            <a:ext cx="4572000" cy="3429000"/>
          </a:xfrm>
          <a:ln/>
        </p:spPr>
      </p:sp>
      <p:sp>
        <p:nvSpPr>
          <p:cNvPr id="11264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en-US" dirty="0" smtClean="0"/>
          </a:p>
        </p:txBody>
      </p:sp>
    </p:spTree>
    <p:extLst>
      <p:ext uri="{BB962C8B-B14F-4D97-AF65-F5344CB8AC3E}">
        <p14:creationId xmlns:p14="http://schemas.microsoft.com/office/powerpoint/2010/main" val="4153869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E603371-452F-41B2-ABC2-42BD4F697BC4}" type="slidenum">
              <a:rPr lang="en-US">
                <a:solidFill>
                  <a:prstClr val="black"/>
                </a:solidFill>
              </a:rPr>
              <a:pPr/>
              <a:t>32</a:t>
            </a:fld>
            <a:endParaRPr lang="en-US">
              <a:solidFill>
                <a:prstClr val="black"/>
              </a:solidFill>
            </a:endParaRPr>
          </a:p>
        </p:txBody>
      </p:sp>
      <p:sp>
        <p:nvSpPr>
          <p:cNvPr id="1136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1F796417-320D-43EA-9943-62A669116FC0}" type="slidenum">
              <a:rPr lang="en-US" sz="1100" smtClean="0">
                <a:solidFill>
                  <a:srgbClr val="000000"/>
                </a:solidFill>
              </a:rPr>
              <a:pPr algn="r" fontAlgn="base">
                <a:spcBef>
                  <a:spcPct val="0"/>
                </a:spcBef>
                <a:spcAft>
                  <a:spcPct val="0"/>
                </a:spcAft>
              </a:pPr>
              <a:t>32</a:t>
            </a:fld>
            <a:endParaRPr lang="en-US" sz="1100" smtClean="0">
              <a:solidFill>
                <a:srgbClr val="000000"/>
              </a:solidFill>
            </a:endParaRPr>
          </a:p>
        </p:txBody>
      </p:sp>
      <p:sp>
        <p:nvSpPr>
          <p:cNvPr id="113668" name="Rectangle 2"/>
          <p:cNvSpPr>
            <a:spLocks noGrp="1" noRot="1" noChangeAspect="1" noChangeArrowheads="1" noTextEdit="1"/>
          </p:cNvSpPr>
          <p:nvPr>
            <p:ph type="sldImg"/>
          </p:nvPr>
        </p:nvSpPr>
        <p:spPr>
          <a:xfrm>
            <a:off x="1144588" y="685800"/>
            <a:ext cx="4572000" cy="3429000"/>
          </a:xfrm>
          <a:ln/>
        </p:spPr>
      </p:sp>
      <p:sp>
        <p:nvSpPr>
          <p:cNvPr id="11366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3435361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smtClean="0"/>
          </a:p>
        </p:txBody>
      </p:sp>
      <p:sp>
        <p:nvSpPr>
          <p:cNvPr id="13722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5D05BEAF-E8F9-4BA6-9538-3EF5563BF7BA}" type="slidenum">
              <a:rPr lang="en-US">
                <a:solidFill>
                  <a:prstClr val="black"/>
                </a:solidFill>
              </a:rPr>
              <a:pPr/>
              <a:t>3</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761991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044B33C-CA9B-4986-A1E3-46A5D28B0617}" type="slidenum">
              <a:rPr lang="en-US">
                <a:solidFill>
                  <a:prstClr val="black"/>
                </a:solidFill>
              </a:rPr>
              <a:pPr/>
              <a:t>33</a:t>
            </a:fld>
            <a:endParaRPr lang="en-US">
              <a:solidFill>
                <a:prstClr val="black"/>
              </a:solidFill>
            </a:endParaRPr>
          </a:p>
        </p:txBody>
      </p:sp>
      <p:sp>
        <p:nvSpPr>
          <p:cNvPr id="114691" name="Rectangle 2"/>
          <p:cNvSpPr>
            <a:spLocks noGrp="1" noRot="1" noChangeAspect="1" noChangeArrowheads="1" noTextEdit="1"/>
          </p:cNvSpPr>
          <p:nvPr>
            <p:ph type="sldImg"/>
          </p:nvPr>
        </p:nvSpPr>
        <p:spPr>
          <a:xfrm>
            <a:off x="1144588" y="685800"/>
            <a:ext cx="4572000" cy="3429000"/>
          </a:xfrm>
          <a:ln/>
        </p:spPr>
      </p:sp>
      <p:sp>
        <p:nvSpPr>
          <p:cNvPr id="1146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6819117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F151565-A9DD-4316-8C51-DB8F1155D92A}" type="slidenum">
              <a:rPr lang="en-US">
                <a:solidFill>
                  <a:prstClr val="black"/>
                </a:solidFill>
              </a:rPr>
              <a:pPr/>
              <a:t>34</a:t>
            </a:fld>
            <a:endParaRPr lang="en-US">
              <a:solidFill>
                <a:prstClr val="black"/>
              </a:solidFill>
            </a:endParaRPr>
          </a:p>
        </p:txBody>
      </p:sp>
      <p:sp>
        <p:nvSpPr>
          <p:cNvPr id="115715" name="Rectangle 2"/>
          <p:cNvSpPr>
            <a:spLocks noGrp="1" noRot="1" noChangeAspect="1" noChangeArrowheads="1" noTextEdit="1"/>
          </p:cNvSpPr>
          <p:nvPr>
            <p:ph type="sldImg"/>
          </p:nvPr>
        </p:nvSpPr>
        <p:spPr>
          <a:xfrm>
            <a:off x="1144588" y="685800"/>
            <a:ext cx="4572000" cy="3429000"/>
          </a:xfrm>
          <a:ln/>
        </p:spPr>
      </p:sp>
      <p:sp>
        <p:nvSpPr>
          <p:cNvPr id="11571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de-DE" smtClean="0"/>
          </a:p>
        </p:txBody>
      </p:sp>
    </p:spTree>
    <p:extLst>
      <p:ext uri="{BB962C8B-B14F-4D97-AF65-F5344CB8AC3E}">
        <p14:creationId xmlns:p14="http://schemas.microsoft.com/office/powerpoint/2010/main" val="3261737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F5089C4-845A-43C4-9E6F-F74B1A2BFF16}" type="slidenum">
              <a:rPr lang="en-US">
                <a:solidFill>
                  <a:prstClr val="black"/>
                </a:solidFill>
              </a:rPr>
              <a:pPr/>
              <a:t>35</a:t>
            </a:fld>
            <a:endParaRPr lang="en-US">
              <a:solidFill>
                <a:prstClr val="black"/>
              </a:solidFill>
            </a:endParaRPr>
          </a:p>
        </p:txBody>
      </p:sp>
      <p:sp>
        <p:nvSpPr>
          <p:cNvPr id="116739"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567" tIns="45283" rIns="90567" bIns="45283" anchor="b"/>
          <a:lstStyle>
            <a:lvl1pPr defTabSz="904875">
              <a:defRPr>
                <a:solidFill>
                  <a:schemeClr val="tx1"/>
                </a:solidFill>
                <a:latin typeface="Arial" pitchFamily="34" charset="0"/>
              </a:defRPr>
            </a:lvl1pPr>
            <a:lvl2pPr marL="742950" indent="-285750" defTabSz="904875">
              <a:defRPr>
                <a:solidFill>
                  <a:schemeClr val="tx1"/>
                </a:solidFill>
                <a:latin typeface="Arial" pitchFamily="34" charset="0"/>
              </a:defRPr>
            </a:lvl2pPr>
            <a:lvl3pPr marL="1143000" indent="-228600" defTabSz="904875">
              <a:defRPr>
                <a:solidFill>
                  <a:schemeClr val="tx1"/>
                </a:solidFill>
                <a:latin typeface="Arial" pitchFamily="34" charset="0"/>
              </a:defRPr>
            </a:lvl3pPr>
            <a:lvl4pPr marL="1600200" indent="-228600" defTabSz="904875">
              <a:defRPr>
                <a:solidFill>
                  <a:schemeClr val="tx1"/>
                </a:solidFill>
                <a:latin typeface="Arial" pitchFamily="34" charset="0"/>
              </a:defRPr>
            </a:lvl4pPr>
            <a:lvl5pPr marL="2057400" indent="-228600" defTabSz="904875">
              <a:defRPr>
                <a:solidFill>
                  <a:schemeClr val="tx1"/>
                </a:solidFill>
                <a:latin typeface="Arial" pitchFamily="34" charset="0"/>
              </a:defRPr>
            </a:lvl5pPr>
            <a:lvl6pPr marL="2514600" indent="-228600" defTabSz="904875" eaLnBrk="0" fontAlgn="base" hangingPunct="0">
              <a:spcBef>
                <a:spcPct val="0"/>
              </a:spcBef>
              <a:spcAft>
                <a:spcPct val="0"/>
              </a:spcAft>
              <a:defRPr>
                <a:solidFill>
                  <a:schemeClr val="tx1"/>
                </a:solidFill>
                <a:latin typeface="Arial" pitchFamily="34" charset="0"/>
              </a:defRPr>
            </a:lvl6pPr>
            <a:lvl7pPr marL="2971800" indent="-228600" defTabSz="904875" eaLnBrk="0" fontAlgn="base" hangingPunct="0">
              <a:spcBef>
                <a:spcPct val="0"/>
              </a:spcBef>
              <a:spcAft>
                <a:spcPct val="0"/>
              </a:spcAft>
              <a:defRPr>
                <a:solidFill>
                  <a:schemeClr val="tx1"/>
                </a:solidFill>
                <a:latin typeface="Arial" pitchFamily="34" charset="0"/>
              </a:defRPr>
            </a:lvl7pPr>
            <a:lvl8pPr marL="3429000" indent="-228600" defTabSz="904875" eaLnBrk="0" fontAlgn="base" hangingPunct="0">
              <a:spcBef>
                <a:spcPct val="0"/>
              </a:spcBef>
              <a:spcAft>
                <a:spcPct val="0"/>
              </a:spcAft>
              <a:defRPr>
                <a:solidFill>
                  <a:schemeClr val="tx1"/>
                </a:solidFill>
                <a:latin typeface="Arial" pitchFamily="34" charset="0"/>
              </a:defRPr>
            </a:lvl8pPr>
            <a:lvl9pPr marL="3886200" indent="-228600" defTabSz="904875"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B44049EA-339A-404F-80D4-B8E895924848}" type="slidenum">
              <a:rPr lang="en-US" sz="1200" smtClean="0">
                <a:solidFill>
                  <a:prstClr val="black"/>
                </a:solidFill>
              </a:rPr>
              <a:pPr algn="r" fontAlgn="base">
                <a:spcBef>
                  <a:spcPct val="0"/>
                </a:spcBef>
                <a:spcAft>
                  <a:spcPct val="0"/>
                </a:spcAft>
              </a:pPr>
              <a:t>35</a:t>
            </a:fld>
            <a:endParaRPr lang="en-US" sz="1200" smtClean="0">
              <a:solidFill>
                <a:prstClr val="black"/>
              </a:solidFill>
            </a:endParaRPr>
          </a:p>
        </p:txBody>
      </p:sp>
      <p:sp>
        <p:nvSpPr>
          <p:cNvPr id="116740" name="Rectangle 2"/>
          <p:cNvSpPr>
            <a:spLocks noGrp="1" noRot="1" noChangeAspect="1" noChangeArrowheads="1" noTextEdit="1"/>
          </p:cNvSpPr>
          <p:nvPr>
            <p:ph type="sldImg"/>
          </p:nvPr>
        </p:nvSpPr>
        <p:spPr>
          <a:xfrm>
            <a:off x="1144588" y="684213"/>
            <a:ext cx="4572000" cy="3429000"/>
          </a:xfrm>
          <a:ln/>
        </p:spPr>
      </p:sp>
      <p:sp>
        <p:nvSpPr>
          <p:cNvPr id="116741" name="Rectangle 3"/>
          <p:cNvSpPr>
            <a:spLocks noGrp="1" noChangeArrowheads="1"/>
          </p:cNvSpPr>
          <p:nvPr>
            <p:ph type="body" idx="1"/>
          </p:nvPr>
        </p:nvSpPr>
        <p:spPr>
          <a:xfrm>
            <a:off x="685800" y="4343400"/>
            <a:ext cx="54864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567" tIns="45283" rIns="90567" bIns="45283"/>
          <a:lstStyle/>
          <a:p>
            <a:pPr eaLnBrk="1" hangingPunct="1"/>
            <a:endParaRPr lang="en-US" dirty="0" smtClean="0"/>
          </a:p>
        </p:txBody>
      </p:sp>
    </p:spTree>
    <p:extLst>
      <p:ext uri="{BB962C8B-B14F-4D97-AF65-F5344CB8AC3E}">
        <p14:creationId xmlns:p14="http://schemas.microsoft.com/office/powerpoint/2010/main" val="359158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253FDDC-7AD3-4445-988E-F0EE2DDA5904}" type="slidenum">
              <a:rPr lang="en-US">
                <a:solidFill>
                  <a:prstClr val="black"/>
                </a:solidFill>
              </a:rPr>
              <a:pPr/>
              <a:t>36</a:t>
            </a:fld>
            <a:endParaRPr lang="en-US">
              <a:solidFill>
                <a:prstClr val="black"/>
              </a:solidFill>
            </a:endParaRPr>
          </a:p>
        </p:txBody>
      </p:sp>
      <p:sp>
        <p:nvSpPr>
          <p:cNvPr id="117763" name="Rectangle 2"/>
          <p:cNvSpPr>
            <a:spLocks noGrp="1" noRot="1" noChangeAspect="1" noChangeArrowheads="1" noTextEdit="1"/>
          </p:cNvSpPr>
          <p:nvPr>
            <p:ph type="sldImg"/>
          </p:nvPr>
        </p:nvSpPr>
        <p:spPr>
          <a:xfrm>
            <a:off x="1144588" y="684213"/>
            <a:ext cx="4572000" cy="3429000"/>
          </a:xfrm>
          <a:ln/>
        </p:spPr>
      </p:sp>
      <p:sp>
        <p:nvSpPr>
          <p:cNvPr id="117764" name="Rectangle 3"/>
          <p:cNvSpPr>
            <a:spLocks noGrp="1" noChangeArrowheads="1"/>
          </p:cNvSpPr>
          <p:nvPr>
            <p:ph type="body" idx="1"/>
          </p:nvPr>
        </p:nvSpPr>
        <p:spPr>
          <a:xfrm>
            <a:off x="685800" y="4343400"/>
            <a:ext cx="54864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567" tIns="45283" rIns="90567" bIns="45283"/>
          <a:lstStyle/>
          <a:p>
            <a:pPr eaLnBrk="1" hangingPunct="1"/>
            <a:endParaRPr lang="en-US" smtClean="0"/>
          </a:p>
        </p:txBody>
      </p:sp>
    </p:spTree>
    <p:extLst>
      <p:ext uri="{BB962C8B-B14F-4D97-AF65-F5344CB8AC3E}">
        <p14:creationId xmlns:p14="http://schemas.microsoft.com/office/powerpoint/2010/main" val="476991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10E54C7C-A67E-45BB-ADC2-D2C6B71A41FE}" type="slidenum">
              <a:rPr lang="en-US">
                <a:solidFill>
                  <a:prstClr val="black"/>
                </a:solidFill>
              </a:rPr>
              <a:pPr/>
              <a:t>38</a:t>
            </a:fld>
            <a:endParaRPr lang="en-US">
              <a:solidFill>
                <a:prstClr val="black"/>
              </a:solidFill>
            </a:endParaRPr>
          </a:p>
        </p:txBody>
      </p:sp>
      <p:sp>
        <p:nvSpPr>
          <p:cNvPr id="11878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A2891FD1-CFBA-410D-A34E-1053F2807021}" type="slidenum">
              <a:rPr lang="en-US" sz="1200" smtClean="0">
                <a:solidFill>
                  <a:prstClr val="black"/>
                </a:solidFill>
              </a:rPr>
              <a:pPr algn="r" fontAlgn="base">
                <a:spcBef>
                  <a:spcPct val="0"/>
                </a:spcBef>
                <a:spcAft>
                  <a:spcPct val="0"/>
                </a:spcAft>
              </a:pPr>
              <a:t>38</a:t>
            </a:fld>
            <a:endParaRPr lang="en-US" sz="1200" smtClean="0">
              <a:solidFill>
                <a:prstClr val="black"/>
              </a:solidFill>
            </a:endParaRPr>
          </a:p>
        </p:txBody>
      </p:sp>
      <p:sp>
        <p:nvSpPr>
          <p:cNvPr id="118788" name="Rectangle 2"/>
          <p:cNvSpPr>
            <a:spLocks noGrp="1" noRot="1" noChangeAspect="1" noChangeArrowheads="1" noTextEdit="1"/>
          </p:cNvSpPr>
          <p:nvPr>
            <p:ph type="sldImg"/>
          </p:nvPr>
        </p:nvSpPr>
        <p:spPr>
          <a:ln/>
        </p:spPr>
      </p:sp>
      <p:sp>
        <p:nvSpPr>
          <p:cNvPr id="11878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797667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fld id="{15E58C06-7FD0-43B4-B59A-3A2C4B0361D9}" type="slidenum">
              <a:rPr lang="en-US" sz="1100" b="1">
                <a:solidFill>
                  <a:srgbClr val="FFFF00"/>
                </a:solidFill>
              </a:rPr>
              <a:pPr>
                <a:spcBef>
                  <a:spcPct val="50000"/>
                </a:spcBef>
              </a:pPr>
              <a:t>43</a:t>
            </a:fld>
            <a:endParaRPr lang="en-US" sz="1100" b="1">
              <a:solidFill>
                <a:srgbClr val="FFFF00"/>
              </a:solidFill>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944299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fld id="{7E39E04F-FF8E-4CF8-B4CD-226111FC8383}" type="slidenum">
              <a:rPr lang="en-US" sz="1100" b="1">
                <a:solidFill>
                  <a:srgbClr val="FFFF00"/>
                </a:solidFill>
              </a:rPr>
              <a:pPr>
                <a:spcBef>
                  <a:spcPct val="50000"/>
                </a:spcBef>
              </a:pPr>
              <a:t>44</a:t>
            </a:fld>
            <a:endParaRPr lang="en-US" sz="1100" b="1">
              <a:solidFill>
                <a:srgbClr val="FFFF00"/>
              </a:solidFill>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027474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99BFECA9-81DE-F54E-8FE3-BF6F7DF9959A}" type="slidenum">
              <a:rPr lang="en-US"/>
              <a:pPr/>
              <a:t>46</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83101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A4F699F-D410-49CE-B5ED-89EFA4F72DB5}" type="slidenum">
              <a:rPr lang="en-US">
                <a:solidFill>
                  <a:prstClr val="black"/>
                </a:solidFill>
              </a:rPr>
              <a:pPr/>
              <a:t>48</a:t>
            </a:fld>
            <a:endParaRPr lang="en-US">
              <a:solidFill>
                <a:prstClr val="black"/>
              </a:solidFill>
            </a:endParaRPr>
          </a:p>
        </p:txBody>
      </p:sp>
      <p:sp>
        <p:nvSpPr>
          <p:cNvPr id="1239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1B31BE2E-7F1E-4AC3-8568-F53BD60DAB99}" type="slidenum">
              <a:rPr lang="en-US" sz="1100" smtClean="0">
                <a:solidFill>
                  <a:srgbClr val="000000"/>
                </a:solidFill>
              </a:rPr>
              <a:pPr algn="r" fontAlgn="base">
                <a:spcBef>
                  <a:spcPct val="0"/>
                </a:spcBef>
                <a:spcAft>
                  <a:spcPct val="0"/>
                </a:spcAft>
              </a:pPr>
              <a:t>48</a:t>
            </a:fld>
            <a:endParaRPr lang="en-US" sz="1100" smtClean="0">
              <a:solidFill>
                <a:srgbClr val="000000"/>
              </a:solidFill>
            </a:endParaRPr>
          </a:p>
        </p:txBody>
      </p:sp>
      <p:sp>
        <p:nvSpPr>
          <p:cNvPr id="123908" name="Rectangle 2"/>
          <p:cNvSpPr>
            <a:spLocks noGrp="1" noRot="1" noChangeAspect="1" noChangeArrowheads="1" noTextEdit="1"/>
          </p:cNvSpPr>
          <p:nvPr>
            <p:ph type="sldImg"/>
          </p:nvPr>
        </p:nvSpPr>
        <p:spPr>
          <a:xfrm>
            <a:off x="1144588" y="685800"/>
            <a:ext cx="4572000" cy="3429000"/>
          </a:xfrm>
          <a:ln/>
        </p:spPr>
      </p:sp>
      <p:sp>
        <p:nvSpPr>
          <p:cNvPr id="12390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3194369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3D39904-AC7E-467D-A008-75B4A12A2FD1}" type="slidenum">
              <a:rPr lang="en-US">
                <a:solidFill>
                  <a:prstClr val="black"/>
                </a:solidFill>
              </a:rPr>
              <a:pPr/>
              <a:t>49</a:t>
            </a:fld>
            <a:endParaRPr lang="en-US">
              <a:solidFill>
                <a:prstClr val="black"/>
              </a:solidFill>
            </a:endParaRPr>
          </a:p>
        </p:txBody>
      </p:sp>
      <p:sp>
        <p:nvSpPr>
          <p:cNvPr id="1249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B884EBFC-F3B1-4C90-8FD7-879572DFC121}" type="slidenum">
              <a:rPr lang="en-US" sz="1100" smtClean="0">
                <a:solidFill>
                  <a:srgbClr val="000000"/>
                </a:solidFill>
              </a:rPr>
              <a:pPr algn="r" fontAlgn="base">
                <a:spcBef>
                  <a:spcPct val="0"/>
                </a:spcBef>
                <a:spcAft>
                  <a:spcPct val="0"/>
                </a:spcAft>
              </a:pPr>
              <a:t>49</a:t>
            </a:fld>
            <a:endParaRPr lang="en-US" sz="1100" smtClean="0">
              <a:solidFill>
                <a:srgbClr val="000000"/>
              </a:solidFill>
            </a:endParaRPr>
          </a:p>
        </p:txBody>
      </p:sp>
      <p:sp>
        <p:nvSpPr>
          <p:cNvPr id="124932" name="Rectangle 2"/>
          <p:cNvSpPr>
            <a:spLocks noGrp="1" noRot="1" noChangeAspect="1" noChangeArrowheads="1" noTextEdit="1"/>
          </p:cNvSpPr>
          <p:nvPr>
            <p:ph type="sldImg"/>
          </p:nvPr>
        </p:nvSpPr>
        <p:spPr>
          <a:xfrm>
            <a:off x="1144588" y="685800"/>
            <a:ext cx="4572000" cy="3429000"/>
          </a:xfrm>
          <a:ln/>
        </p:spPr>
      </p:sp>
      <p:sp>
        <p:nvSpPr>
          <p:cNvPr id="12493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2608159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8CF1FF-1A43-4883-ACD0-FBA6EBC737C6}" type="slidenum">
              <a:rPr lang="en-US" smtClean="0"/>
              <a:pPr/>
              <a:t>4</a:t>
            </a:fld>
            <a:endParaRPr lang="en-US"/>
          </a:p>
        </p:txBody>
      </p:sp>
    </p:spTree>
    <p:extLst>
      <p:ext uri="{BB962C8B-B14F-4D97-AF65-F5344CB8AC3E}">
        <p14:creationId xmlns:p14="http://schemas.microsoft.com/office/powerpoint/2010/main" val="32563673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138B5C5-DDB1-45B7-92D7-B77D135D1F55}" type="slidenum">
              <a:rPr lang="en-US">
                <a:solidFill>
                  <a:prstClr val="black"/>
                </a:solidFill>
              </a:rPr>
              <a:pPr/>
              <a:t>50</a:t>
            </a:fld>
            <a:endParaRPr lang="en-US">
              <a:solidFill>
                <a:prstClr val="black"/>
              </a:solidFill>
            </a:endParaRPr>
          </a:p>
        </p:txBody>
      </p:sp>
      <p:sp>
        <p:nvSpPr>
          <p:cNvPr id="12595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918A0906-5019-49A8-9085-5C6DF9A49305}" type="slidenum">
              <a:rPr lang="en-US" sz="1100" smtClean="0">
                <a:solidFill>
                  <a:srgbClr val="000000"/>
                </a:solidFill>
              </a:rPr>
              <a:pPr algn="r" fontAlgn="base">
                <a:spcBef>
                  <a:spcPct val="0"/>
                </a:spcBef>
                <a:spcAft>
                  <a:spcPct val="0"/>
                </a:spcAft>
              </a:pPr>
              <a:t>50</a:t>
            </a:fld>
            <a:endParaRPr lang="en-US" sz="1100" smtClean="0">
              <a:solidFill>
                <a:srgbClr val="000000"/>
              </a:solidFill>
            </a:endParaRPr>
          </a:p>
        </p:txBody>
      </p:sp>
      <p:sp>
        <p:nvSpPr>
          <p:cNvPr id="125956" name="Rectangle 2"/>
          <p:cNvSpPr>
            <a:spLocks noGrp="1" noRot="1" noChangeAspect="1" noChangeArrowheads="1" noTextEdit="1"/>
          </p:cNvSpPr>
          <p:nvPr>
            <p:ph type="sldImg"/>
          </p:nvPr>
        </p:nvSpPr>
        <p:spPr>
          <a:xfrm>
            <a:off x="1144588" y="685800"/>
            <a:ext cx="4572000" cy="3429000"/>
          </a:xfrm>
          <a:ln/>
        </p:spPr>
      </p:sp>
      <p:sp>
        <p:nvSpPr>
          <p:cNvPr id="12595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1422329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0748768-6848-4F26-9EEE-7169C891B6A0}" type="slidenum">
              <a:rPr lang="en-US">
                <a:solidFill>
                  <a:prstClr val="black"/>
                </a:solidFill>
              </a:rPr>
              <a:pPr/>
              <a:t>51</a:t>
            </a:fld>
            <a:endParaRPr lang="en-US">
              <a:solidFill>
                <a:prstClr val="black"/>
              </a:solidFill>
            </a:endParaRPr>
          </a:p>
        </p:txBody>
      </p:sp>
      <p:sp>
        <p:nvSpPr>
          <p:cNvPr id="1269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D3ED2940-9E12-40EB-8FC9-5ABD14F82475}" type="slidenum">
              <a:rPr lang="en-US" sz="1100" smtClean="0">
                <a:solidFill>
                  <a:srgbClr val="000000"/>
                </a:solidFill>
              </a:rPr>
              <a:pPr algn="r" fontAlgn="base">
                <a:spcBef>
                  <a:spcPct val="0"/>
                </a:spcBef>
                <a:spcAft>
                  <a:spcPct val="0"/>
                </a:spcAft>
              </a:pPr>
              <a:t>51</a:t>
            </a:fld>
            <a:endParaRPr lang="en-US" sz="1100" smtClean="0">
              <a:solidFill>
                <a:srgbClr val="000000"/>
              </a:solidFill>
            </a:endParaRPr>
          </a:p>
        </p:txBody>
      </p:sp>
      <p:sp>
        <p:nvSpPr>
          <p:cNvPr id="126980" name="Rectangle 2"/>
          <p:cNvSpPr>
            <a:spLocks noGrp="1" noRot="1" noChangeAspect="1" noChangeArrowheads="1" noTextEdit="1"/>
          </p:cNvSpPr>
          <p:nvPr>
            <p:ph type="sldImg"/>
          </p:nvPr>
        </p:nvSpPr>
        <p:spPr>
          <a:xfrm>
            <a:off x="1144588" y="685800"/>
            <a:ext cx="4572000" cy="3429000"/>
          </a:xfrm>
          <a:ln/>
        </p:spPr>
      </p:sp>
      <p:sp>
        <p:nvSpPr>
          <p:cNvPr id="12698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10248799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20748768-6848-4F26-9EEE-7169C891B6A0}" type="slidenum">
              <a:rPr lang="en-US">
                <a:solidFill>
                  <a:prstClr val="black"/>
                </a:solidFill>
              </a:rPr>
              <a:pPr/>
              <a:t>52</a:t>
            </a:fld>
            <a:endParaRPr lang="en-US">
              <a:solidFill>
                <a:prstClr val="black"/>
              </a:solidFill>
            </a:endParaRPr>
          </a:p>
        </p:txBody>
      </p:sp>
      <p:sp>
        <p:nvSpPr>
          <p:cNvPr id="12697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defTabSz="865188">
              <a:defRPr>
                <a:solidFill>
                  <a:schemeClr val="tx1"/>
                </a:solidFill>
                <a:latin typeface="Arial" pitchFamily="34" charset="0"/>
              </a:defRPr>
            </a:lvl1pPr>
            <a:lvl2pPr marL="742950" indent="-285750" defTabSz="865188">
              <a:defRPr>
                <a:solidFill>
                  <a:schemeClr val="tx1"/>
                </a:solidFill>
                <a:latin typeface="Arial" pitchFamily="34" charset="0"/>
              </a:defRPr>
            </a:lvl2pPr>
            <a:lvl3pPr marL="1143000" indent="-228600" defTabSz="865188">
              <a:defRPr>
                <a:solidFill>
                  <a:schemeClr val="tx1"/>
                </a:solidFill>
                <a:latin typeface="Arial" pitchFamily="34" charset="0"/>
              </a:defRPr>
            </a:lvl3pPr>
            <a:lvl4pPr marL="1600200" indent="-228600" defTabSz="865188">
              <a:defRPr>
                <a:solidFill>
                  <a:schemeClr val="tx1"/>
                </a:solidFill>
                <a:latin typeface="Arial" pitchFamily="34" charset="0"/>
              </a:defRPr>
            </a:lvl4pPr>
            <a:lvl5pPr marL="2057400" indent="-228600" defTabSz="865188">
              <a:defRPr>
                <a:solidFill>
                  <a:schemeClr val="tx1"/>
                </a:solidFill>
                <a:latin typeface="Arial" pitchFamily="34" charset="0"/>
              </a:defRPr>
            </a:lvl5pPr>
            <a:lvl6pPr marL="2514600" indent="-228600" defTabSz="865188" eaLnBrk="0" fontAlgn="base" hangingPunct="0">
              <a:spcBef>
                <a:spcPct val="0"/>
              </a:spcBef>
              <a:spcAft>
                <a:spcPct val="0"/>
              </a:spcAft>
              <a:defRPr>
                <a:solidFill>
                  <a:schemeClr val="tx1"/>
                </a:solidFill>
                <a:latin typeface="Arial" pitchFamily="34" charset="0"/>
              </a:defRPr>
            </a:lvl6pPr>
            <a:lvl7pPr marL="2971800" indent="-228600" defTabSz="865188" eaLnBrk="0" fontAlgn="base" hangingPunct="0">
              <a:spcBef>
                <a:spcPct val="0"/>
              </a:spcBef>
              <a:spcAft>
                <a:spcPct val="0"/>
              </a:spcAft>
              <a:defRPr>
                <a:solidFill>
                  <a:schemeClr val="tx1"/>
                </a:solidFill>
                <a:latin typeface="Arial" pitchFamily="34" charset="0"/>
              </a:defRPr>
            </a:lvl7pPr>
            <a:lvl8pPr marL="3429000" indent="-228600" defTabSz="865188" eaLnBrk="0" fontAlgn="base" hangingPunct="0">
              <a:spcBef>
                <a:spcPct val="0"/>
              </a:spcBef>
              <a:spcAft>
                <a:spcPct val="0"/>
              </a:spcAft>
              <a:defRPr>
                <a:solidFill>
                  <a:schemeClr val="tx1"/>
                </a:solidFill>
                <a:latin typeface="Arial" pitchFamily="34" charset="0"/>
              </a:defRPr>
            </a:lvl8pPr>
            <a:lvl9pPr marL="3886200" indent="-228600" defTabSz="865188" eaLnBrk="0" fontAlgn="base" hangingPunct="0">
              <a:spcBef>
                <a:spcPct val="0"/>
              </a:spcBef>
              <a:spcAft>
                <a:spcPct val="0"/>
              </a:spcAft>
              <a:defRPr>
                <a:solidFill>
                  <a:schemeClr val="tx1"/>
                </a:solidFill>
                <a:latin typeface="Arial" pitchFamily="34" charset="0"/>
              </a:defRPr>
            </a:lvl9pPr>
          </a:lstStyle>
          <a:p>
            <a:pPr algn="r" fontAlgn="base">
              <a:spcBef>
                <a:spcPct val="0"/>
              </a:spcBef>
              <a:spcAft>
                <a:spcPct val="0"/>
              </a:spcAft>
            </a:pPr>
            <a:fld id="{D3ED2940-9E12-40EB-8FC9-5ABD14F82475}" type="slidenum">
              <a:rPr lang="en-US" sz="1100" smtClean="0">
                <a:solidFill>
                  <a:srgbClr val="000000"/>
                </a:solidFill>
              </a:rPr>
              <a:pPr algn="r" fontAlgn="base">
                <a:spcBef>
                  <a:spcPct val="0"/>
                </a:spcBef>
                <a:spcAft>
                  <a:spcPct val="0"/>
                </a:spcAft>
              </a:pPr>
              <a:t>52</a:t>
            </a:fld>
            <a:endParaRPr lang="en-US" sz="1100" smtClean="0">
              <a:solidFill>
                <a:srgbClr val="000000"/>
              </a:solidFill>
            </a:endParaRPr>
          </a:p>
        </p:txBody>
      </p:sp>
      <p:sp>
        <p:nvSpPr>
          <p:cNvPr id="126980" name="Rectangle 2"/>
          <p:cNvSpPr>
            <a:spLocks noGrp="1" noRot="1" noChangeAspect="1" noChangeArrowheads="1" noTextEdit="1"/>
          </p:cNvSpPr>
          <p:nvPr>
            <p:ph type="sldImg"/>
          </p:nvPr>
        </p:nvSpPr>
        <p:spPr>
          <a:xfrm>
            <a:off x="1144588" y="685800"/>
            <a:ext cx="4572000" cy="3429000"/>
          </a:xfrm>
          <a:ln/>
        </p:spPr>
      </p:sp>
      <p:sp>
        <p:nvSpPr>
          <p:cNvPr id="12698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pPr eaLnBrk="1" hangingPunct="1">
              <a:spcBef>
                <a:spcPct val="0"/>
              </a:spcBef>
            </a:pPr>
            <a:endParaRPr lang="en-US" smtClean="0"/>
          </a:p>
        </p:txBody>
      </p:sp>
    </p:spTree>
    <p:extLst>
      <p:ext uri="{BB962C8B-B14F-4D97-AF65-F5344CB8AC3E}">
        <p14:creationId xmlns:p14="http://schemas.microsoft.com/office/powerpoint/2010/main" val="10248799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panose="020B0604020202020204" pitchFamily="34" charset="0"/>
              </a:defRPr>
            </a:lvl1pPr>
            <a:lvl2pPr marL="742950" indent="-285750" defTabSz="957263">
              <a:defRPr>
                <a:solidFill>
                  <a:schemeClr val="tx1"/>
                </a:solidFill>
                <a:latin typeface="Arial" panose="020B0604020202020204" pitchFamily="34" charset="0"/>
              </a:defRPr>
            </a:lvl2pPr>
            <a:lvl3pPr marL="1143000" indent="-228600" defTabSz="957263">
              <a:defRPr>
                <a:solidFill>
                  <a:schemeClr val="tx1"/>
                </a:solidFill>
                <a:latin typeface="Arial" panose="020B0604020202020204" pitchFamily="34" charset="0"/>
              </a:defRPr>
            </a:lvl3pPr>
            <a:lvl4pPr marL="1600200" indent="-228600" defTabSz="957263">
              <a:defRPr>
                <a:solidFill>
                  <a:schemeClr val="tx1"/>
                </a:solidFill>
                <a:latin typeface="Arial" panose="020B0604020202020204" pitchFamily="34" charset="0"/>
              </a:defRPr>
            </a:lvl4pPr>
            <a:lvl5pPr marL="2057400" indent="-228600" defTabSz="957263">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7D0889FE-7173-4642-B820-4E2DA2402950}"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57263"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4696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panose="020B0604020202020204" pitchFamily="34" charset="0"/>
              </a:defRPr>
            </a:lvl1pPr>
            <a:lvl2pPr marL="742950" indent="-285750" defTabSz="957263">
              <a:defRPr>
                <a:solidFill>
                  <a:schemeClr val="tx1"/>
                </a:solidFill>
                <a:latin typeface="Arial" panose="020B0604020202020204" pitchFamily="34" charset="0"/>
              </a:defRPr>
            </a:lvl2pPr>
            <a:lvl3pPr marL="1143000" indent="-228600" defTabSz="957263">
              <a:defRPr>
                <a:solidFill>
                  <a:schemeClr val="tx1"/>
                </a:solidFill>
                <a:latin typeface="Arial" panose="020B0604020202020204" pitchFamily="34" charset="0"/>
              </a:defRPr>
            </a:lvl3pPr>
            <a:lvl4pPr marL="1600200" indent="-228600" defTabSz="957263">
              <a:defRPr>
                <a:solidFill>
                  <a:schemeClr val="tx1"/>
                </a:solidFill>
                <a:latin typeface="Arial" panose="020B0604020202020204" pitchFamily="34" charset="0"/>
              </a:defRPr>
            </a:lvl4pPr>
            <a:lvl5pPr marL="2057400" indent="-228600" defTabSz="957263">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EDC3E117-7A53-462F-939E-DBC1FD3DD41C}"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57263"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57735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panose="020B0604020202020204" pitchFamily="34" charset="0"/>
              </a:defRPr>
            </a:lvl1pPr>
            <a:lvl2pPr marL="742950" indent="-285750" defTabSz="957263">
              <a:defRPr>
                <a:solidFill>
                  <a:schemeClr val="tx1"/>
                </a:solidFill>
                <a:latin typeface="Arial" panose="020B0604020202020204" pitchFamily="34" charset="0"/>
              </a:defRPr>
            </a:lvl2pPr>
            <a:lvl3pPr marL="1143000" indent="-228600" defTabSz="957263">
              <a:defRPr>
                <a:solidFill>
                  <a:schemeClr val="tx1"/>
                </a:solidFill>
                <a:latin typeface="Arial" panose="020B0604020202020204" pitchFamily="34" charset="0"/>
              </a:defRPr>
            </a:lvl3pPr>
            <a:lvl4pPr marL="1600200" indent="-228600" defTabSz="957263">
              <a:defRPr>
                <a:solidFill>
                  <a:schemeClr val="tx1"/>
                </a:solidFill>
                <a:latin typeface="Arial" panose="020B0604020202020204" pitchFamily="34" charset="0"/>
              </a:defRPr>
            </a:lvl4pPr>
            <a:lvl5pPr marL="2057400" indent="-228600" defTabSz="957263">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9D386B3C-B2E7-443F-91C9-553AC85B82A2}"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57263"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08647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a:solidFill>
                  <a:schemeClr val="tx1"/>
                </a:solidFill>
                <a:latin typeface="Arial" panose="020B0604020202020204" pitchFamily="34" charset="0"/>
              </a:defRPr>
            </a:lvl1pPr>
            <a:lvl2pPr marL="742950" indent="-285750" defTabSz="957263">
              <a:defRPr>
                <a:solidFill>
                  <a:schemeClr val="tx1"/>
                </a:solidFill>
                <a:latin typeface="Arial" panose="020B0604020202020204" pitchFamily="34" charset="0"/>
              </a:defRPr>
            </a:lvl2pPr>
            <a:lvl3pPr marL="1143000" indent="-228600" defTabSz="957263">
              <a:defRPr>
                <a:solidFill>
                  <a:schemeClr val="tx1"/>
                </a:solidFill>
                <a:latin typeface="Arial" panose="020B0604020202020204" pitchFamily="34" charset="0"/>
              </a:defRPr>
            </a:lvl3pPr>
            <a:lvl4pPr marL="1600200" indent="-228600" defTabSz="957263">
              <a:defRPr>
                <a:solidFill>
                  <a:schemeClr val="tx1"/>
                </a:solidFill>
                <a:latin typeface="Arial" panose="020B0604020202020204" pitchFamily="34" charset="0"/>
              </a:defRPr>
            </a:lvl4pPr>
            <a:lvl5pPr marL="2057400" indent="-228600" defTabSz="957263">
              <a:defRPr>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57263" rtl="0" eaLnBrk="1" fontAlgn="auto" latinLnBrk="0" hangingPunct="1">
              <a:lnSpc>
                <a:spcPct val="100000"/>
              </a:lnSpc>
              <a:spcBef>
                <a:spcPts val="0"/>
              </a:spcBef>
              <a:spcAft>
                <a:spcPts val="0"/>
              </a:spcAft>
              <a:buClrTx/>
              <a:buSzTx/>
              <a:buFontTx/>
              <a:buNone/>
              <a:tabLst/>
              <a:defRPr/>
            </a:pPr>
            <a:fld id="{E85E1ACD-2E6D-4985-8BB3-1188D874BEF7}"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57263"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20285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F8447A-A6DA-4E4B-BABB-ACAE952B9A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5150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endParaRPr lang="en-US" b="1" dirty="0" smtClean="0">
              <a:latin typeface="Arial" pitchFamily="34" charset="0"/>
            </a:endParaRPr>
          </a:p>
        </p:txBody>
      </p:sp>
    </p:spTree>
    <p:extLst>
      <p:ext uri="{BB962C8B-B14F-4D97-AF65-F5344CB8AC3E}">
        <p14:creationId xmlns:p14="http://schemas.microsoft.com/office/powerpoint/2010/main" val="34938029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p(4 → 9|using x):</a:t>
            </a:r>
            <a:r>
              <a:rPr lang="en-US" baseline="0" dirty="0" smtClean="0"/>
              <a:t> </a:t>
            </a:r>
            <a:r>
              <a:rPr lang="en-US" dirty="0" smtClean="0"/>
              <a:t>probability that class 4 is labeled as class 9 </a:t>
            </a:r>
          </a:p>
          <a:p>
            <a:r>
              <a:rPr lang="en-US" dirty="0" smtClean="0"/>
              <a:t>L(4 → 9): loss incurred when an object of type 4 is classified as having type 9</a:t>
            </a:r>
            <a:endParaRPr lang="en-US" dirty="0" smtClean="0">
              <a:latin typeface="Arial" pitchFamily="34" charset="0"/>
            </a:endParaRPr>
          </a:p>
        </p:txBody>
      </p:sp>
    </p:spTree>
    <p:extLst>
      <p:ext uri="{BB962C8B-B14F-4D97-AF65-F5344CB8AC3E}">
        <p14:creationId xmlns:p14="http://schemas.microsoft.com/office/powerpoint/2010/main" val="3553472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smtClean="0"/>
          </a:p>
        </p:txBody>
      </p:sp>
      <p:sp>
        <p:nvSpPr>
          <p:cNvPr id="14029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C91956D-8353-4B01-BDE7-DC7754519820}" type="slidenum">
              <a:rPr lang="en-US">
                <a:solidFill>
                  <a:prstClr val="black"/>
                </a:solidFill>
              </a:rPr>
              <a:pPr/>
              <a:t>5</a:t>
            </a:fld>
            <a:endParaRPr lang="en-US">
              <a:solidFill>
                <a:prstClr val="black"/>
              </a:solidFill>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1734242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decision boundary is optimal, then for points on the decision boundary, either choice of class has the same expected loss; if this weren’t so, we could obtain a better classifier by always choosing one class (and so moving the boundary)</a:t>
            </a:r>
          </a:p>
          <a:p>
            <a:r>
              <a:rPr lang="en-US" dirty="0" smtClean="0"/>
              <a:t>http</a:t>
            </a:r>
            <a:r>
              <a:rPr lang="en-US" dirty="0" smtClean="0"/>
              <a:t>://luthuli.cs.uiuc.edu/~daf/courses/probcourse/notesclassification.pdf</a:t>
            </a:r>
          </a:p>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60</a:t>
            </a:fld>
            <a:endParaRPr lang="en-US"/>
          </a:p>
        </p:txBody>
      </p:sp>
    </p:spTree>
    <p:extLst>
      <p:ext uri="{BB962C8B-B14F-4D97-AF65-F5344CB8AC3E}">
        <p14:creationId xmlns:p14="http://schemas.microsoft.com/office/powerpoint/2010/main" val="11432460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000000"/>
                </a:solidFill>
              </a:rPr>
              <a:t>expected loss of classifying as 4 is less than expected loss of classifying as 9</a:t>
            </a:r>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8842347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2924193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37259197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P(skin</a:t>
            </a:r>
            <a:r>
              <a:rPr lang="en-US" baseline="0" dirty="0" smtClean="0"/>
              <a:t> | x) -&gt; probability of skin given pixel color x.</a:t>
            </a:r>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40346342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Prior: how</a:t>
            </a:r>
            <a:r>
              <a:rPr lang="en-US" baseline="0" dirty="0" smtClean="0"/>
              <a:t> often there are skin pixels vs non-skin pixels.</a:t>
            </a:r>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9229936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p:spPr>
        <p:txBody>
          <a:bodyPr/>
          <a:lstStyle/>
          <a:p>
            <a:endParaRPr lang="en-US" b="1" dirty="0" smtClean="0">
              <a:latin typeface="Arial" pitchFamily="34" charset="0"/>
            </a:endParaRPr>
          </a:p>
        </p:txBody>
      </p:sp>
    </p:spTree>
    <p:extLst>
      <p:ext uri="{BB962C8B-B14F-4D97-AF65-F5344CB8AC3E}">
        <p14:creationId xmlns:p14="http://schemas.microsoft.com/office/powerpoint/2010/main" val="30131114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1873816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6218882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2051483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C8E09E8E-F1D0-4B93-BF98-03D1D2D5B684}" type="slidenum">
              <a:rPr lang="en-US">
                <a:solidFill>
                  <a:srgbClr val="000000"/>
                </a:solidFill>
              </a:rPr>
              <a:pPr/>
              <a:t>6</a:t>
            </a:fld>
            <a:endParaRPr lang="en-US">
              <a:solidFill>
                <a:srgbClr val="000000"/>
              </a:solidFill>
            </a:endParaRPr>
          </a:p>
        </p:txBody>
      </p:sp>
      <p:sp>
        <p:nvSpPr>
          <p:cNvPr id="144387" name="Slide Image Placeholder 1"/>
          <p:cNvSpPr>
            <a:spLocks noGrp="1" noRot="1" noChangeAspect="1" noTextEdit="1"/>
          </p:cNvSpPr>
          <p:nvPr>
            <p:ph type="sldImg"/>
          </p:nvPr>
        </p:nvSpPr>
        <p:spPr>
          <a:xfrm>
            <a:off x="1143000" y="684213"/>
            <a:ext cx="4572000" cy="3429000"/>
          </a:xfrm>
          <a:ln/>
        </p:spPr>
      </p:sp>
      <p:sp>
        <p:nvSpPr>
          <p:cNvPr id="144388" name="Notes Placeholder 2"/>
          <p:cNvSpPr>
            <a:spLocks noGrp="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438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9B56B1CA-0D8F-41B5-91CA-D292BE1FEF9E}" type="slidenum">
              <a:rPr lang="de-CH" sz="1200" smtClean="0">
                <a:solidFill>
                  <a:srgbClr val="000000"/>
                </a:solidFill>
                <a:latin typeface="Times New Roman" pitchFamily="18" charset="0"/>
              </a:rPr>
              <a:pPr algn="r" eaLnBrk="0" fontAlgn="base" hangingPunct="0">
                <a:spcBef>
                  <a:spcPct val="0"/>
                </a:spcBef>
                <a:spcAft>
                  <a:spcPct val="0"/>
                </a:spcAft>
              </a:pPr>
              <a:t>6</a:t>
            </a:fld>
            <a:endParaRPr lang="de-CH" sz="1200" smtClean="0">
              <a:solidFill>
                <a:srgbClr val="000000"/>
              </a:solidFill>
              <a:latin typeface="Times New Roman" pitchFamily="18" charset="0"/>
            </a:endParaRPr>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42052036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8CF1FF-1A43-4883-ACD0-FBA6EBC737C6}" type="slidenum">
              <a:rPr lang="en-US" smtClean="0"/>
              <a:pPr/>
              <a:t>71</a:t>
            </a:fld>
            <a:endParaRPr lang="en-US"/>
          </a:p>
        </p:txBody>
      </p:sp>
    </p:spTree>
    <p:extLst>
      <p:ext uri="{BB962C8B-B14F-4D97-AF65-F5344CB8AC3E}">
        <p14:creationId xmlns:p14="http://schemas.microsoft.com/office/powerpoint/2010/main" val="1548058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a:ln/>
        </p:spPr>
      </p:sp>
      <p:sp>
        <p:nvSpPr>
          <p:cNvPr id="145411"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2" name="Footer Placeholder 1"/>
          <p:cNvSpPr>
            <a:spLocks noGrp="1"/>
          </p:cNvSpPr>
          <p:nvPr>
            <p:ph type="ftr" sz="quarter" idx="10"/>
          </p:nvPr>
        </p:nvSpPr>
        <p:spPr/>
        <p:txBody>
          <a:bodyPr/>
          <a:lstStyle/>
          <a:p>
            <a:r>
              <a:rPr lang="en-US" smtClean="0"/>
              <a:t>CS 376 Lecture 18</a:t>
            </a:r>
            <a:endParaRPr lang="en-US"/>
          </a:p>
        </p:txBody>
      </p:sp>
    </p:spTree>
    <p:extLst>
      <p:ext uri="{BB962C8B-B14F-4D97-AF65-F5344CB8AC3E}">
        <p14:creationId xmlns:p14="http://schemas.microsoft.com/office/powerpoint/2010/main" val="2993472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46460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773823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EA7FCD-A8B5-EE4D-AFE9-B8EB237E3A6C}" type="datetime1">
              <a:rPr lang="en-US" smtClean="0"/>
              <a:t>5/17/2018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319FEB-94EB-5F42-9CE4-BFEAFFA977D4}" type="datetime1">
              <a:rPr lang="en-US" smtClean="0"/>
              <a:t>5/17/2018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4D6616B-60B2-0E4E-BFE0-7D7219E3378E}"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7AB2CF-8C0D-440E-A8B4-9C3D9F3790E0}" type="slidenum">
              <a:rPr lang="en-US"/>
              <a:pPr>
                <a:defRPr/>
              </a:pPr>
              <a:t>‹#›</a:t>
            </a:fld>
            <a:endParaRPr lang="en-US"/>
          </a:p>
        </p:txBody>
      </p:sp>
    </p:spTree>
    <p:extLst>
      <p:ext uri="{BB962C8B-B14F-4D97-AF65-F5344CB8AC3E}">
        <p14:creationId xmlns:p14="http://schemas.microsoft.com/office/powerpoint/2010/main" val="33943785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CE9C4BB-0B48-334E-BF4F-395C60D780B4}"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5ABF49-C28C-4A9A-B33A-9AB28C006D08}" type="slidenum">
              <a:rPr lang="en-US"/>
              <a:pPr>
                <a:defRPr/>
              </a:pPr>
              <a:t>‹#›</a:t>
            </a:fld>
            <a:endParaRPr lang="en-US"/>
          </a:p>
        </p:txBody>
      </p:sp>
    </p:spTree>
    <p:extLst>
      <p:ext uri="{BB962C8B-B14F-4D97-AF65-F5344CB8AC3E}">
        <p14:creationId xmlns:p14="http://schemas.microsoft.com/office/powerpoint/2010/main" val="4871446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03A5F37-D35A-6A4C-9A24-CD452FFF08C8}"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83BDEE-4388-4776-9353-69025ECE8B2F}" type="slidenum">
              <a:rPr lang="en-US"/>
              <a:pPr>
                <a:defRPr/>
              </a:pPr>
              <a:t>‹#›</a:t>
            </a:fld>
            <a:endParaRPr lang="en-US"/>
          </a:p>
        </p:txBody>
      </p:sp>
    </p:spTree>
    <p:extLst>
      <p:ext uri="{BB962C8B-B14F-4D97-AF65-F5344CB8AC3E}">
        <p14:creationId xmlns:p14="http://schemas.microsoft.com/office/powerpoint/2010/main" val="35088057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AC57B48-E0CF-9B4E-B842-AB29C208B337}" type="datetime1">
              <a:rPr lang="en-US" smtClean="0"/>
              <a:t>5/17/2018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48F86F-1B1D-4F87-9CE1-015122FE74E8}" type="slidenum">
              <a:rPr lang="en-US"/>
              <a:pPr>
                <a:defRPr/>
              </a:pPr>
              <a:t>‹#›</a:t>
            </a:fld>
            <a:endParaRPr lang="en-US"/>
          </a:p>
        </p:txBody>
      </p:sp>
    </p:spTree>
    <p:extLst>
      <p:ext uri="{BB962C8B-B14F-4D97-AF65-F5344CB8AC3E}">
        <p14:creationId xmlns:p14="http://schemas.microsoft.com/office/powerpoint/2010/main" val="5925792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EF24B22-F480-7247-84C7-498A11C34DB7}" type="datetime1">
              <a:rPr lang="en-US" smtClean="0"/>
              <a:t>5/17/2018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36940E8-A3BD-4A4D-AA2D-0117161D598C}" type="slidenum">
              <a:rPr lang="en-US"/>
              <a:pPr>
                <a:defRPr/>
              </a:pPr>
              <a:t>‹#›</a:t>
            </a:fld>
            <a:endParaRPr lang="en-US"/>
          </a:p>
        </p:txBody>
      </p:sp>
    </p:spTree>
    <p:extLst>
      <p:ext uri="{BB962C8B-B14F-4D97-AF65-F5344CB8AC3E}">
        <p14:creationId xmlns:p14="http://schemas.microsoft.com/office/powerpoint/2010/main" val="39588041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B5592CF-C4B1-634C-A771-48AAB0D30000}" type="datetime1">
              <a:rPr lang="en-US" smtClean="0"/>
              <a:t>5/17/2018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55716F-BF27-480C-A24F-3AC7FC3551C5}" type="slidenum">
              <a:rPr lang="en-US"/>
              <a:pPr>
                <a:defRPr/>
              </a:pPr>
              <a:t>‹#›</a:t>
            </a:fld>
            <a:endParaRPr lang="en-US"/>
          </a:p>
        </p:txBody>
      </p:sp>
    </p:spTree>
    <p:extLst>
      <p:ext uri="{BB962C8B-B14F-4D97-AF65-F5344CB8AC3E}">
        <p14:creationId xmlns:p14="http://schemas.microsoft.com/office/powerpoint/2010/main" val="39313786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3CD2081-0BBD-A446-9209-1016CFE188FA}" type="datetime1">
              <a:rPr lang="en-US" smtClean="0"/>
              <a:t>5/17/2018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E4E7AEC-34C0-487D-B827-094554FE1F11}" type="slidenum">
              <a:rPr lang="en-US"/>
              <a:pPr>
                <a:defRPr/>
              </a:pPr>
              <a:t>‹#›</a:t>
            </a:fld>
            <a:endParaRPr lang="en-US"/>
          </a:p>
        </p:txBody>
      </p:sp>
    </p:spTree>
    <p:extLst>
      <p:ext uri="{BB962C8B-B14F-4D97-AF65-F5344CB8AC3E}">
        <p14:creationId xmlns:p14="http://schemas.microsoft.com/office/powerpoint/2010/main" val="11001346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FA08D4C-8523-964A-B762-1B5B33BB8DEC}" type="datetime1">
              <a:rPr lang="en-US" smtClean="0"/>
              <a:t>5/17/2018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3E7A72-293D-4451-B957-B135F9EC4E10}" type="slidenum">
              <a:rPr lang="en-US"/>
              <a:pPr>
                <a:defRPr/>
              </a:pPr>
              <a:t>‹#›</a:t>
            </a:fld>
            <a:endParaRPr lang="en-US"/>
          </a:p>
        </p:txBody>
      </p:sp>
    </p:spTree>
    <p:extLst>
      <p:ext uri="{BB962C8B-B14F-4D97-AF65-F5344CB8AC3E}">
        <p14:creationId xmlns:p14="http://schemas.microsoft.com/office/powerpoint/2010/main" val="25503889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072DD18-AAF1-2C4D-B538-BFE93F63FB75}" type="datetime1">
              <a:rPr lang="en-US" smtClean="0"/>
              <a:t>5/17/2018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C5E3BC-9F7D-48E4-BE81-C387382934C9}" type="slidenum">
              <a:rPr lang="en-US"/>
              <a:pPr>
                <a:defRPr/>
              </a:pPr>
              <a:t>‹#›</a:t>
            </a:fld>
            <a:endParaRPr lang="en-US"/>
          </a:p>
        </p:txBody>
      </p:sp>
    </p:spTree>
    <p:extLst>
      <p:ext uri="{BB962C8B-B14F-4D97-AF65-F5344CB8AC3E}">
        <p14:creationId xmlns:p14="http://schemas.microsoft.com/office/powerpoint/2010/main" val="26231214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2268B38-9E06-D744-A50E-43BE8B2F681E}"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AA38D5-09FE-4AF7-9CE2-CEC17FC3449F}" type="slidenum">
              <a:rPr lang="en-US"/>
              <a:pPr>
                <a:defRPr/>
              </a:pPr>
              <a:t>‹#›</a:t>
            </a:fld>
            <a:endParaRPr lang="en-US"/>
          </a:p>
        </p:txBody>
      </p:sp>
    </p:spTree>
    <p:extLst>
      <p:ext uri="{BB962C8B-B14F-4D97-AF65-F5344CB8AC3E}">
        <p14:creationId xmlns:p14="http://schemas.microsoft.com/office/powerpoint/2010/main" val="1314905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27AA7-F97F-1F43-87D3-6D574450201E}" type="datetime1">
              <a:rPr lang="en-US" smtClean="0"/>
              <a:t>5/17/2018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3510D4F-F55A-AF46-BA1A-5859BE52B3A8}"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BB0B55-3F7A-41F5-BB5D-14B7092156C6}" type="slidenum">
              <a:rPr lang="en-US"/>
              <a:pPr>
                <a:defRPr/>
              </a:pPr>
              <a:t>‹#›</a:t>
            </a:fld>
            <a:endParaRPr lang="en-US"/>
          </a:p>
        </p:txBody>
      </p:sp>
    </p:spTree>
    <p:extLst>
      <p:ext uri="{BB962C8B-B14F-4D97-AF65-F5344CB8AC3E}">
        <p14:creationId xmlns:p14="http://schemas.microsoft.com/office/powerpoint/2010/main" val="36413691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6FA0861-96EB-D54B-8A4A-65FAE3CCB435}" type="datetime1">
              <a:rPr lang="en-US" smtClean="0">
                <a:solidFill>
                  <a:srgbClr val="000000"/>
                </a:solidFill>
                <a:latin typeface="Times New Roman" pitchFamily="18" charset="0"/>
              </a:rPr>
              <a:t>5/17/2018</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A443DFF-AA14-4E9D-8B86-329A6C3241E4}"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1299139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43A50F0-78F8-364B-B8C3-89EB5F338359}" type="datetime1">
              <a:rPr lang="en-US" smtClean="0">
                <a:solidFill>
                  <a:srgbClr val="000000"/>
                </a:solidFill>
                <a:latin typeface="Times New Roman" pitchFamily="18" charset="0"/>
              </a:rPr>
              <a:t>5/17/2018</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702F0A2-8EE7-43D9-857D-EFA5E8038C28}"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7490528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FC0305A-D718-4545-8E7F-80290A238121}" type="datetime1">
              <a:rPr lang="en-US" smtClean="0">
                <a:solidFill>
                  <a:srgbClr val="000000"/>
                </a:solidFill>
                <a:latin typeface="Times New Roman" pitchFamily="18" charset="0"/>
              </a:rPr>
              <a:t>5/17/2018</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67E95830-261E-409D-9F0F-59987290525C}"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6025277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D94498DC-1D2D-C74A-889D-CD4CCBCC0F94}" type="datetime1">
              <a:rPr lang="en-US" smtClean="0">
                <a:solidFill>
                  <a:srgbClr val="000000"/>
                </a:solidFill>
                <a:latin typeface="Times New Roman" pitchFamily="18" charset="0"/>
              </a:rPr>
              <a:t>5/17/2018</a:t>
            </a:fld>
            <a:endParaRPr lang="en-US">
              <a:solidFill>
                <a:srgbClr val="000000"/>
              </a:solidFill>
              <a:latin typeface="Times New Roman" pitchFamily="18" charset="0"/>
            </a:endParaRPr>
          </a:p>
        </p:txBody>
      </p:sp>
      <p:sp>
        <p:nvSpPr>
          <p:cNvPr id="6"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BDBC6E60-C812-42AC-B17A-D6751D9645D4}"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2288276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843EC47-B7C7-4A48-8EFF-50CD50077A97}" type="datetime1">
              <a:rPr lang="en-US" smtClean="0">
                <a:solidFill>
                  <a:srgbClr val="000000"/>
                </a:solidFill>
                <a:latin typeface="Times New Roman" pitchFamily="18" charset="0"/>
              </a:rPr>
              <a:t>5/17/2018</a:t>
            </a:fld>
            <a:endParaRPr lang="en-US">
              <a:solidFill>
                <a:srgbClr val="000000"/>
              </a:solidFill>
              <a:latin typeface="Times New Roman" pitchFamily="18" charset="0"/>
            </a:endParaRPr>
          </a:p>
        </p:txBody>
      </p:sp>
      <p:sp>
        <p:nvSpPr>
          <p:cNvPr id="8"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9"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AEA9909-2D62-44B0-9939-05F8110F8D43}"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09818100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3BA4C915-B7BC-A043-87A8-55E3755F0AE4}" type="datetime1">
              <a:rPr lang="en-US" smtClean="0">
                <a:solidFill>
                  <a:srgbClr val="000000"/>
                </a:solidFill>
                <a:latin typeface="Times New Roman" pitchFamily="18" charset="0"/>
              </a:rPr>
              <a:t>5/17/2018</a:t>
            </a:fld>
            <a:endParaRPr lang="en-US">
              <a:solidFill>
                <a:srgbClr val="000000"/>
              </a:solidFill>
              <a:latin typeface="Times New Roman" pitchFamily="18" charset="0"/>
            </a:endParaRPr>
          </a:p>
        </p:txBody>
      </p:sp>
      <p:sp>
        <p:nvSpPr>
          <p:cNvPr id="4"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5"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F3541BD8-7A41-459B-8F1B-6676722F9F4C}"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5361491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3CA660C-47FA-4543-B683-F160D1243652}" type="datetime1">
              <a:rPr lang="en-US" smtClean="0">
                <a:solidFill>
                  <a:srgbClr val="000000"/>
                </a:solidFill>
                <a:latin typeface="Times New Roman" pitchFamily="18" charset="0"/>
              </a:rPr>
              <a:t>5/17/2018</a:t>
            </a:fld>
            <a:endParaRPr lang="en-US">
              <a:solidFill>
                <a:srgbClr val="000000"/>
              </a:solidFill>
              <a:latin typeface="Times New Roman" pitchFamily="18" charset="0"/>
            </a:endParaRPr>
          </a:p>
        </p:txBody>
      </p:sp>
      <p:sp>
        <p:nvSpPr>
          <p:cNvPr id="3"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4"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612ED252-911B-46A9-B8A7-E331FBBBD2FB}"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5457423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0973E75-0A16-2242-9395-F44C15710504}" type="datetime1">
              <a:rPr lang="en-US" smtClean="0">
                <a:solidFill>
                  <a:srgbClr val="000000"/>
                </a:solidFill>
                <a:latin typeface="Times New Roman" pitchFamily="18" charset="0"/>
              </a:rPr>
              <a:t>5/17/2018</a:t>
            </a:fld>
            <a:endParaRPr lang="en-US">
              <a:solidFill>
                <a:srgbClr val="000000"/>
              </a:solidFill>
              <a:latin typeface="Times New Roman" pitchFamily="18" charset="0"/>
            </a:endParaRPr>
          </a:p>
        </p:txBody>
      </p:sp>
      <p:sp>
        <p:nvSpPr>
          <p:cNvPr id="6"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4AFB516-A0B3-4D3C-9565-4AC9B06504C8}"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0470525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C497A692-48EE-0D46-81DE-18F2C06E11FE}" type="datetime1">
              <a:rPr lang="en-US" smtClean="0">
                <a:solidFill>
                  <a:srgbClr val="000000"/>
                </a:solidFill>
                <a:latin typeface="Times New Roman" pitchFamily="18" charset="0"/>
              </a:rPr>
              <a:t>5/17/2018</a:t>
            </a:fld>
            <a:endParaRPr lang="en-US">
              <a:solidFill>
                <a:srgbClr val="000000"/>
              </a:solidFill>
              <a:latin typeface="Times New Roman" pitchFamily="18" charset="0"/>
            </a:endParaRPr>
          </a:p>
        </p:txBody>
      </p:sp>
      <p:sp>
        <p:nvSpPr>
          <p:cNvPr id="6"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57262A2A-90C0-45DD-BF5E-65981EEBADE0}"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481100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7AED8B52-F4A4-4248-A5FA-B629E1E4D04C}" type="datetime1">
              <a:rPr lang="en-US" sz="1400" kern="1200" smtClean="0">
                <a:solidFill>
                  <a:srgbClr val="000000"/>
                </a:solidFill>
                <a:latin typeface="Arial" charset="0"/>
                <a:ea typeface="+mn-ea"/>
                <a:cs typeface="+mn-cs"/>
              </a:rPr>
              <a:t>5/17/2018</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604B034-F9EE-4CF8-AC0D-26760F2435D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D9C768C6-C918-E946-B27C-E330E2B875E6}" type="datetime1">
              <a:rPr lang="en-US" smtClean="0">
                <a:solidFill>
                  <a:srgbClr val="000000"/>
                </a:solidFill>
                <a:latin typeface="Times New Roman" pitchFamily="18" charset="0"/>
              </a:rPr>
              <a:t>5/17/2018</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8319269-CDB7-452C-907B-C981831DE7B4}"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2534862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04549CE-B6A0-9741-BA63-939721F7AF94}" type="datetime1">
              <a:rPr lang="en-US" smtClean="0">
                <a:solidFill>
                  <a:srgbClr val="000000"/>
                </a:solidFill>
                <a:latin typeface="Times New Roman" pitchFamily="18" charset="0"/>
              </a:rPr>
              <a:t>5/17/2018</a:t>
            </a:fld>
            <a:endParaRPr lang="en-US">
              <a:solidFill>
                <a:srgbClr val="000000"/>
              </a:solidFill>
              <a:latin typeface="Times New Roman" pitchFamily="18" charset="0"/>
            </a:endParaRPr>
          </a:p>
        </p:txBody>
      </p:sp>
      <p:sp>
        <p:nvSpPr>
          <p:cNvPr id="5" name="Rectangle 1029"/>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6" name="Rectangle 1030"/>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F9A4F45-C63F-46BD-B43E-9C104FC582CE}"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1421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FD3649B1-6638-C248-97B6-2497C0132FDB}"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55DC1D5-5FDE-428B-BA8A-934DE0F00C1C}"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572202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BD9FD1DD-C843-3F45-9A3E-CD28FCCC2F76}"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9040A6E-9496-440D-8616-59C1BECB301F}"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481233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992DF21E-3CE1-3846-81F2-A1E7056DD396}"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953F0C2-F4FD-4A6F-8E97-EC02C4B53DD9}"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937465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4C546929-F24B-E24D-936A-FDF52A1EE040}"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8600BA8B-92BA-457B-9FDB-709FFF6FEBD1}"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960610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A69E38A9-62D5-E540-B0C5-DCD5565EB010}" type="datetime1">
              <a:rPr lang="en-US" smtClean="0">
                <a:solidFill>
                  <a:srgbClr val="000000"/>
                </a:solidFill>
              </a:rPr>
              <a:t>5/17/2018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6E294C5-7A3E-4D18-9E33-610B1A4F9C4B}"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012936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B4686AE6-E909-CF41-9035-CC86627A7A32}" type="datetime1">
              <a:rPr lang="en-US" smtClean="0">
                <a:solidFill>
                  <a:srgbClr val="000000"/>
                </a:solidFill>
              </a:rPr>
              <a:t>5/17/2018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EF35516-D684-4588-99AF-273051FDF2BE}"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250792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9E3291F-9A86-1143-93BE-7D84446C788F}" type="datetime1">
              <a:rPr lang="en-US" smtClean="0">
                <a:solidFill>
                  <a:srgbClr val="000000"/>
                </a:solidFill>
              </a:rPr>
              <a:t>5/17/2018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ED91A8D0-0937-483C-9314-67D229BB03A8}"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983386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7C8B03ED-BF65-5546-9C9E-A4C038B75348}"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460F534-CD5A-4D57-B30F-24F92FDC05F3}"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21497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428E1055-597C-F146-B39C-20BC463EA395}" type="datetime1">
              <a:rPr lang="en-US" sz="1400" kern="1200" smtClean="0">
                <a:solidFill>
                  <a:srgbClr val="000000"/>
                </a:solidFill>
                <a:latin typeface="Arial" charset="0"/>
                <a:ea typeface="+mn-ea"/>
                <a:cs typeface="+mn-cs"/>
              </a:rPr>
              <a:t>5/17/2018</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A0D2EFA-DFCA-4D64-9279-E0F659A8902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CF1E7D83-150E-1D4C-99CD-044A30CAB7B5}"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EB5F803-2D01-4FF0-AF72-3BDC2EA0CCBA}"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310102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67FCA5D8-6AAE-504D-A835-96A4784F082A}"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20A80A8-0E94-4F7B-8D74-F0BBF6A2C05C}"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393418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D1221266-234A-C54F-8E5A-227CCDA9DAAD}"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4063445-6ECB-4861-A883-858F5DA9B2A4}"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94280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13CB5D8-D843-C841-9869-DB3E30804913}" type="datetime1">
              <a:rPr lang="en-US" sz="1400" kern="1200" smtClean="0">
                <a:solidFill>
                  <a:srgbClr val="000000"/>
                </a:solidFill>
                <a:latin typeface="Arial" charset="0"/>
                <a:ea typeface="+mn-ea"/>
                <a:cs typeface="+mn-cs"/>
              </a:rPr>
              <a:t>5/17/2018</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69BD21A-3499-463A-A697-420243B8F068}"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DF8B731-18D6-1F46-A761-AE65DBF4A60F}" type="datetime1">
              <a:rPr lang="en-US" sz="1400" kern="1200" smtClean="0">
                <a:solidFill>
                  <a:srgbClr val="000000"/>
                </a:solidFill>
                <a:latin typeface="Arial" charset="0"/>
                <a:ea typeface="+mn-ea"/>
                <a:cs typeface="+mn-cs"/>
              </a:rPr>
              <a:t>5/17/2018</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838542D-BE2A-44ED-93E0-E7DFA0C6A82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9271756-D18A-3147-91D5-8D43A65649E9}" type="datetime1">
              <a:rPr lang="en-US" sz="1400" kern="1200" smtClean="0">
                <a:solidFill>
                  <a:srgbClr val="000000"/>
                </a:solidFill>
                <a:latin typeface="Arial" charset="0"/>
                <a:ea typeface="+mn-ea"/>
                <a:cs typeface="+mn-cs"/>
              </a:rPr>
              <a:t>5/17/2018</a:t>
            </a:fld>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2709C35-C242-4D76-A8FF-EE85C4976CE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C22E648-D78C-DF44-8840-57916B7A3E41}" type="datetime1">
              <a:rPr lang="en-US" sz="1400" kern="1200" smtClean="0">
                <a:solidFill>
                  <a:srgbClr val="000000"/>
                </a:solidFill>
                <a:latin typeface="Arial" charset="0"/>
                <a:ea typeface="+mn-ea"/>
                <a:cs typeface="+mn-cs"/>
              </a:rPr>
              <a:t>5/17/2018</a:t>
            </a:fld>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E0C04B1-E70D-4D93-B08D-21E7727FEB85}"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E7879CF4-3DA1-DA41-A133-8FC11C708525}" type="datetime1">
              <a:rPr lang="en-US" sz="1400" kern="1200" smtClean="0">
                <a:solidFill>
                  <a:srgbClr val="000000"/>
                </a:solidFill>
                <a:latin typeface="Arial" charset="0"/>
                <a:ea typeface="+mn-ea"/>
                <a:cs typeface="+mn-cs"/>
              </a:rPr>
              <a:t>5/17/2018</a:t>
            </a:fld>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F1FF1DF-8BF8-4029-8FE6-27F723B1CD2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D1D1676-4439-1142-B185-99895DA3B308}" type="datetime1">
              <a:rPr lang="en-US" sz="1400" kern="1200" smtClean="0">
                <a:solidFill>
                  <a:srgbClr val="000000"/>
                </a:solidFill>
                <a:latin typeface="Arial" charset="0"/>
                <a:ea typeface="+mn-ea"/>
                <a:cs typeface="+mn-cs"/>
              </a:rPr>
              <a:t>5/17/2018</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8F16C0E-F400-4DA7-89F3-201F67AA54DF}"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AC1D67-DF29-704A-96F5-3E551BC630B8}" type="datetime1">
              <a:rPr lang="en-US" smtClean="0"/>
              <a:t>5/17/2018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6FEB52F-40C0-D542-B73D-BFF025E1E5D6}" type="datetime1">
              <a:rPr lang="en-US" sz="1400" kern="1200" smtClean="0">
                <a:solidFill>
                  <a:srgbClr val="000000"/>
                </a:solidFill>
                <a:latin typeface="Arial" charset="0"/>
                <a:ea typeface="+mn-ea"/>
                <a:cs typeface="+mn-cs"/>
              </a:rPr>
              <a:t>5/17/2018</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9799D40-F1F7-4D61-8D80-9B40829CDCEF}"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F7CF96B-6E45-9A4D-AD30-A65BE0100705}" type="datetime1">
              <a:rPr lang="en-US" sz="1400" kern="1200" smtClean="0">
                <a:solidFill>
                  <a:srgbClr val="000000"/>
                </a:solidFill>
                <a:latin typeface="Arial" charset="0"/>
                <a:ea typeface="+mn-ea"/>
                <a:cs typeface="+mn-cs"/>
              </a:rPr>
              <a:t>5/17/2018</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1013176-6159-493C-B0FB-28C665606738}"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3388951-DBAF-854B-B1E4-F27DCE16A486}" type="datetime1">
              <a:rPr lang="en-US" sz="1400" kern="1200" smtClean="0">
                <a:solidFill>
                  <a:srgbClr val="000000"/>
                </a:solidFill>
                <a:latin typeface="Arial" charset="0"/>
                <a:ea typeface="+mn-ea"/>
                <a:cs typeface="+mn-cs"/>
              </a:rPr>
              <a:t>5/17/2018</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85C0C6-0765-446D-8BAE-85447D203C1A}"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6D0767F-0C2A-2A42-9415-3F7F978CB792}"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ECB260-54AC-4964-BCFA-51F36F0DF6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443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DE18D53-9172-8A4F-AB99-24BB0F041C73}"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6104F9-960A-4CD1-869F-D036FA427C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2329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C2E3D72-8709-834F-86FB-C230AB345CBF}"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09F3A5-8F3C-463F-A2EF-562485F762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39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3A90920-0542-C044-8E80-4DB6C89F31D5}"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BC7516-9941-4569-BE23-2D808DD9DE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945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2A936C1-885D-814D-B736-042650301664}" type="datetime1">
              <a:rPr lang="en-US" smtClean="0">
                <a:solidFill>
                  <a:srgbClr val="000000"/>
                </a:solidFill>
              </a:rPr>
              <a:t>5/17/2018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E0F681-D03F-472C-A027-6A5E50434F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8355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3420649-A501-C14D-8E2B-60A19A692569}" type="datetime1">
              <a:rPr lang="en-US" smtClean="0">
                <a:solidFill>
                  <a:srgbClr val="000000"/>
                </a:solidFill>
              </a:rPr>
              <a:t>5/17/2018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D260D0-21EC-41D7-A824-0FDA93CFC5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895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0313AA5-1583-2840-B6D1-C4B46D17629B}" type="datetime1">
              <a:rPr lang="en-US" smtClean="0">
                <a:solidFill>
                  <a:srgbClr val="000000"/>
                </a:solidFill>
              </a:rPr>
              <a:t>5/17/2018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5ABD2B-1D87-4864-A12E-1B57FD3E3E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716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BC4E3D-D734-294F-9FF8-4A4A94584A65}" type="datetime1">
              <a:rPr lang="en-US" smtClean="0"/>
              <a:t>5/17/2018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BB860E-7BA2-C541-9413-334EBD4E4E46}"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0B30E1-46BF-4FC9-919C-D0F48BB89C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007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A9A1AA7-21F2-834D-986F-5260CE4E8EC3}"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F01374-8CF3-4EDC-BA3D-5E8C175C9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013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070BA36-22CD-7241-A84D-E16D8BB12583}"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357569-52DA-47B4-821C-B6E4CDE20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48743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204380E-384B-1A45-AF53-D4B8A12BDA29}"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9BF5E7-A835-4B62-8708-F086835D9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0096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8369495-270A-4F4F-861E-3E93BBE62054}"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97299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8693AAFB-4471-45A2-AC87-42E458F0BCBD}"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4083665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50BBA137-7DE6-48E5-AD72-87316D4BB639}"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525668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219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3C24448E-154E-4410-86E7-A19D0FA57660}"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779013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C32BC9F1-2AF4-4F2A-B501-9FBE19A2DAD3}" type="slidenum">
              <a:rPr lang="de-DE"/>
              <a:pPr>
                <a:defRPr/>
              </a:pPr>
              <a:t>‹#›</a:t>
            </a:fld>
            <a:endParaRPr lang="de-DE"/>
          </a:p>
        </p:txBody>
      </p:sp>
      <p:sp>
        <p:nvSpPr>
          <p:cNvPr id="8"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8579208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87971F8E-2278-4E77-9897-3A899B688274}" type="slidenum">
              <a:rPr lang="de-DE"/>
              <a:pPr>
                <a:defRPr/>
              </a:pPr>
              <a:t>‹#›</a:t>
            </a:fld>
            <a:endParaRPr lang="de-DE"/>
          </a:p>
        </p:txBody>
      </p:sp>
      <p:sp>
        <p:nvSpPr>
          <p:cNvPr id="4"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3168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55B38A-A946-FD4C-B66B-9B83196830D5}" type="datetime1">
              <a:rPr lang="en-US" smtClean="0"/>
              <a:t>5/17/2018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D9DA12C1-82C7-4F47-AEB8-D71ACCFA7ECC}" type="slidenum">
              <a:rPr lang="de-DE"/>
              <a:pPr>
                <a:defRPr/>
              </a:pPr>
              <a:t>‹#›</a:t>
            </a:fld>
            <a:endParaRPr lang="de-DE"/>
          </a:p>
        </p:txBody>
      </p:sp>
      <p:sp>
        <p:nvSpPr>
          <p:cNvPr id="3"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23954492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DA8CE393-A2E4-46FA-8E0C-0FB5B84920A3}"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4110102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809B7159-C13A-4E68-AE61-1519B237BCB7}" type="slidenum">
              <a:rPr lang="de-DE"/>
              <a:pPr>
                <a:defRPr/>
              </a:pPr>
              <a:t>‹#›</a:t>
            </a:fld>
            <a:endParaRPr lang="de-DE"/>
          </a:p>
        </p:txBody>
      </p:sp>
      <p:sp>
        <p:nvSpPr>
          <p:cNvPr id="6"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184860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ABE3F87-CD0E-4E50-AB62-51B0C173AD36}"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325407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21717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3627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EA89F79-3C77-4D03-8B15-06DE0C86A30C}" type="slidenum">
              <a:rPr lang="de-DE"/>
              <a:pPr>
                <a:defRPr/>
              </a:pPr>
              <a:t>‹#›</a:t>
            </a:fld>
            <a:endParaRPr lang="de-DE"/>
          </a:p>
        </p:txBody>
      </p:sp>
      <p:sp>
        <p:nvSpPr>
          <p:cNvPr id="5" name="Rectangle 7"/>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1871462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32644CC-9D40-2A4A-89CF-60259FA679E9}"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D0EAA8-3582-4DF0-AF9D-B679862A9713}" type="slidenum">
              <a:rPr lang="en-US"/>
              <a:pPr>
                <a:defRPr/>
              </a:pPr>
              <a:t>‹#›</a:t>
            </a:fld>
            <a:endParaRPr lang="en-US"/>
          </a:p>
        </p:txBody>
      </p:sp>
    </p:spTree>
    <p:extLst>
      <p:ext uri="{BB962C8B-B14F-4D97-AF65-F5344CB8AC3E}">
        <p14:creationId xmlns:p14="http://schemas.microsoft.com/office/powerpoint/2010/main" val="28152393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76FB6DD-569E-4541-9421-94870DA984D1}"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2560D-ECD3-4ADC-9824-E8CBC9136CA9}" type="slidenum">
              <a:rPr lang="en-US"/>
              <a:pPr>
                <a:defRPr/>
              </a:pPr>
              <a:t>‹#›</a:t>
            </a:fld>
            <a:endParaRPr lang="en-US"/>
          </a:p>
        </p:txBody>
      </p:sp>
    </p:spTree>
    <p:extLst>
      <p:ext uri="{BB962C8B-B14F-4D97-AF65-F5344CB8AC3E}">
        <p14:creationId xmlns:p14="http://schemas.microsoft.com/office/powerpoint/2010/main" val="23475577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E73100D-7F3A-4D41-BF66-2964866CB334}"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972D56-9FC7-4116-8D87-CFF5FE0610F4}" type="slidenum">
              <a:rPr lang="en-US"/>
              <a:pPr>
                <a:defRPr/>
              </a:pPr>
              <a:t>‹#›</a:t>
            </a:fld>
            <a:endParaRPr lang="en-US"/>
          </a:p>
        </p:txBody>
      </p:sp>
    </p:spTree>
    <p:extLst>
      <p:ext uri="{BB962C8B-B14F-4D97-AF65-F5344CB8AC3E}">
        <p14:creationId xmlns:p14="http://schemas.microsoft.com/office/powerpoint/2010/main" val="1668394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C03C272-5476-A942-8D85-58234EDDCE30}" type="datetime1">
              <a:rPr lang="en-US" smtClean="0"/>
              <a:t>5/17/2018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02A9FD-4435-454D-8103-1F1198B691CB}" type="slidenum">
              <a:rPr lang="en-US"/>
              <a:pPr>
                <a:defRPr/>
              </a:pPr>
              <a:t>‹#›</a:t>
            </a:fld>
            <a:endParaRPr lang="en-US"/>
          </a:p>
        </p:txBody>
      </p:sp>
    </p:spTree>
    <p:extLst>
      <p:ext uri="{BB962C8B-B14F-4D97-AF65-F5344CB8AC3E}">
        <p14:creationId xmlns:p14="http://schemas.microsoft.com/office/powerpoint/2010/main" val="3156879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8448BC67-3AF2-DE40-83A1-B97CB775336D}" type="datetime1">
              <a:rPr lang="en-US" smtClean="0"/>
              <a:t>5/17/2018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F175F3-02DD-4BD6-8A5E-8F39CC147D86}" type="slidenum">
              <a:rPr lang="en-US"/>
              <a:pPr>
                <a:defRPr/>
              </a:pPr>
              <a:t>‹#›</a:t>
            </a:fld>
            <a:endParaRPr lang="en-US"/>
          </a:p>
        </p:txBody>
      </p:sp>
    </p:spTree>
    <p:extLst>
      <p:ext uri="{BB962C8B-B14F-4D97-AF65-F5344CB8AC3E}">
        <p14:creationId xmlns:p14="http://schemas.microsoft.com/office/powerpoint/2010/main" val="2633350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BF804B-A482-384A-B8CC-5C2CFAB0EBAB}" type="datetime1">
              <a:rPr lang="en-US" smtClean="0"/>
              <a:t>5/17/2018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12FB17BC-9064-C640-928B-03159BBAC4E6}" type="datetime1">
              <a:rPr lang="en-US" smtClean="0"/>
              <a:t>5/17/2018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860349-AE72-4865-8702-D47E6A24A49A}" type="slidenum">
              <a:rPr lang="en-US"/>
              <a:pPr>
                <a:defRPr/>
              </a:pPr>
              <a:t>‹#›</a:t>
            </a:fld>
            <a:endParaRPr lang="en-US"/>
          </a:p>
        </p:txBody>
      </p:sp>
    </p:spTree>
    <p:extLst>
      <p:ext uri="{BB962C8B-B14F-4D97-AF65-F5344CB8AC3E}">
        <p14:creationId xmlns:p14="http://schemas.microsoft.com/office/powerpoint/2010/main" val="19859395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14CB9FC-BF09-C948-9F8C-7ADA733CB057}" type="datetime1">
              <a:rPr lang="en-US" smtClean="0"/>
              <a:t>5/17/2018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E2ED7E6-2824-4DBE-BF83-6DD81F4FDD2C}" type="slidenum">
              <a:rPr lang="en-US"/>
              <a:pPr>
                <a:defRPr/>
              </a:pPr>
              <a:t>‹#›</a:t>
            </a:fld>
            <a:endParaRPr lang="en-US"/>
          </a:p>
        </p:txBody>
      </p:sp>
    </p:spTree>
    <p:extLst>
      <p:ext uri="{BB962C8B-B14F-4D97-AF65-F5344CB8AC3E}">
        <p14:creationId xmlns:p14="http://schemas.microsoft.com/office/powerpoint/2010/main" val="31302682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A80F2A4-E40E-C14B-AD50-6C490CD4241E}" type="datetime1">
              <a:rPr lang="en-US" smtClean="0"/>
              <a:t>5/17/2018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448967-9B84-4368-9DF7-69DBA5ED8B94}" type="slidenum">
              <a:rPr lang="en-US"/>
              <a:pPr>
                <a:defRPr/>
              </a:pPr>
              <a:t>‹#›</a:t>
            </a:fld>
            <a:endParaRPr lang="en-US"/>
          </a:p>
        </p:txBody>
      </p:sp>
    </p:spTree>
    <p:extLst>
      <p:ext uri="{BB962C8B-B14F-4D97-AF65-F5344CB8AC3E}">
        <p14:creationId xmlns:p14="http://schemas.microsoft.com/office/powerpoint/2010/main" val="14839708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909E3A1-02C8-794E-B6F1-C210F0978E94}" type="datetime1">
              <a:rPr lang="en-US" smtClean="0"/>
              <a:t>5/17/2018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F03021-D989-4027-B2D5-5335805B7388}" type="slidenum">
              <a:rPr lang="en-US"/>
              <a:pPr>
                <a:defRPr/>
              </a:pPr>
              <a:t>‹#›</a:t>
            </a:fld>
            <a:endParaRPr lang="en-US"/>
          </a:p>
        </p:txBody>
      </p:sp>
    </p:spTree>
    <p:extLst>
      <p:ext uri="{BB962C8B-B14F-4D97-AF65-F5344CB8AC3E}">
        <p14:creationId xmlns:p14="http://schemas.microsoft.com/office/powerpoint/2010/main" val="1886412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03CA248-71D6-E541-AB59-8DD6A25B2EDA}"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1529E1-4071-4859-9DE9-F7B719F51238}" type="slidenum">
              <a:rPr lang="en-US"/>
              <a:pPr>
                <a:defRPr/>
              </a:pPr>
              <a:t>‹#›</a:t>
            </a:fld>
            <a:endParaRPr lang="en-US"/>
          </a:p>
        </p:txBody>
      </p:sp>
    </p:spTree>
    <p:extLst>
      <p:ext uri="{BB962C8B-B14F-4D97-AF65-F5344CB8AC3E}">
        <p14:creationId xmlns:p14="http://schemas.microsoft.com/office/powerpoint/2010/main" val="27446591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5377AAC-1B88-C342-AF72-60DDA89C3F27}"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FFF285-4694-4AF3-A50B-9F63153F42F9}" type="slidenum">
              <a:rPr lang="en-US"/>
              <a:pPr>
                <a:defRPr/>
              </a:pPr>
              <a:t>‹#›</a:t>
            </a:fld>
            <a:endParaRPr lang="en-US"/>
          </a:p>
        </p:txBody>
      </p:sp>
    </p:spTree>
    <p:extLst>
      <p:ext uri="{BB962C8B-B14F-4D97-AF65-F5344CB8AC3E}">
        <p14:creationId xmlns:p14="http://schemas.microsoft.com/office/powerpoint/2010/main" val="1472206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F07448C-EB1D-404D-87D6-B9CECFD54723}"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373E6C-83D3-4E49-88B8-D78646AA41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321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B75BC16-CE6F-664F-8859-653D19D9FE6C}"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F162B4-A490-444D-BA96-6FA8026293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870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D4CA2C4-DD60-5C4B-AD49-F0F65E62C591}"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3ADC0F-E8FB-4DA1-9AC3-CD1EC1F55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0095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DCCFD79-15B0-5048-91B6-BF29A9DB0337}"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2B0C8B-F1B2-4055-994E-D25DEAAF0A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405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D56FCB-EEE7-8443-8425-72144475823F}" type="datetime1">
              <a:rPr lang="en-US" smtClean="0"/>
              <a:t>5/17/2018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3E77274-417F-424A-9429-2A46CEEA7AB1}" type="datetime1">
              <a:rPr lang="en-US" smtClean="0">
                <a:solidFill>
                  <a:srgbClr val="000000"/>
                </a:solidFill>
              </a:rPr>
              <a:t>5/17/2018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61B17AA-C108-405B-8E2D-97A155F3D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5953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D30C90D-142C-FC4D-BFD8-1FA92D01A74B}" type="datetime1">
              <a:rPr lang="en-US" smtClean="0">
                <a:solidFill>
                  <a:srgbClr val="000000"/>
                </a:solidFill>
              </a:rPr>
              <a:t>5/17/2018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A68F54-31AB-4F6D-9F77-0C77C432EF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949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0565B23-9CB8-194D-978D-18EBEB8E5F6B}" type="datetime1">
              <a:rPr lang="en-US" smtClean="0">
                <a:solidFill>
                  <a:srgbClr val="000000"/>
                </a:solidFill>
              </a:rPr>
              <a:t>5/17/2018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D53AAB-6126-4736-898A-525A90C73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383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144231D-447A-E743-ABA1-719C8CE6BEEA}"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389CE0-A4C2-4AB8-BF96-1B81C040C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4965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B543014-A5A2-D84A-898B-9586D517E86C}"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A0235-45A5-41E3-AB7F-197EA23003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36033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9F37A8E-3F8A-3748-A194-51751CD7A970}"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4AB636-629D-480C-AC54-C29C4A04C9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86653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41DA347-91C1-2B4D-8C8A-B22128F85DF4}"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BB8B52-6692-4291-82E5-9B0445173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9932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98D383-71DE-4941-9979-7F259DF39904}"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BC3AE2-7065-4B04-9352-5F859FD14D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5869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3490590-51C5-C94B-9B2A-FBBD595D9F52}"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576D52-1794-4020-8EF8-6518123FC1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21555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2BE6884-809D-4943-A225-BB255449B409}"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2FE7B2-EAAF-495D-8E9F-91755C2D14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54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3E81C-FE8B-E743-9998-67ECC2E17FDB}" type="datetime1">
              <a:rPr lang="en-US" smtClean="0"/>
              <a:t>5/17/2018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0A7BEC70-77C9-AA4E-8D40-63949E0A4EEA}"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FBAFE2-D81E-45C1-A1BF-5C5381E7E7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0601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3187FAD-EAFF-2F48-8AAB-A079061B2331}" type="datetime1">
              <a:rPr lang="en-US" smtClean="0">
                <a:solidFill>
                  <a:srgbClr val="000000"/>
                </a:solidFill>
              </a:rPr>
              <a:t>5/17/2018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4EF55F0-9A2B-4116-973F-B9F72379DB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2683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63D1C5CE-EFE0-2142-921C-F14B67432F07}" type="datetime1">
              <a:rPr lang="en-US" smtClean="0">
                <a:solidFill>
                  <a:srgbClr val="000000"/>
                </a:solidFill>
              </a:rPr>
              <a:t>5/17/2018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05AC64-90C7-41FA-95A5-A7F1813C52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46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B046A3C-5372-CB42-A7BC-F8B13BE5371C}" type="datetime1">
              <a:rPr lang="en-US" smtClean="0">
                <a:solidFill>
                  <a:srgbClr val="000000"/>
                </a:solidFill>
              </a:rPr>
              <a:t>5/17/2018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C901BAB-CC89-4D2C-ABD8-DD8D11BF2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25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3C878BD-9BD0-B741-8BD8-85F64DA97778}"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0163A2-94EA-4331-92BE-433A2E6AC1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6964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6FFC2C3-4759-594B-B242-8C6218E5F7A5}"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AC8BF7-80C3-4AE2-90C4-0F5AEC71C5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768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ED35E8E-82C4-C84C-BB7E-85FC9BB307D8}"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90E305-1E9C-4A93-AC0F-12C0C319A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125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63AC3B6-F5F5-354F-802B-9733514FD191}"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90AB48-32EC-417D-B38C-ADD58CB36C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96212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3956755-0902-A546-A68D-C77C89B7AD0B}"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BC9513-DC53-477D-BC1D-06E177C799E1}" type="slidenum">
              <a:rPr lang="en-US"/>
              <a:pPr>
                <a:defRPr/>
              </a:pPr>
              <a:t>‹#›</a:t>
            </a:fld>
            <a:endParaRPr lang="en-US"/>
          </a:p>
        </p:txBody>
      </p:sp>
    </p:spTree>
    <p:extLst>
      <p:ext uri="{BB962C8B-B14F-4D97-AF65-F5344CB8AC3E}">
        <p14:creationId xmlns:p14="http://schemas.microsoft.com/office/powerpoint/2010/main" val="7340630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AEE544A-56FA-A346-993B-5964E1286C51}"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53A124-7EF3-485A-AC20-AE74AC00BF42}" type="slidenum">
              <a:rPr lang="en-US"/>
              <a:pPr>
                <a:defRPr/>
              </a:pPr>
              <a:t>‹#›</a:t>
            </a:fld>
            <a:endParaRPr lang="en-US"/>
          </a:p>
        </p:txBody>
      </p:sp>
    </p:spTree>
    <p:extLst>
      <p:ext uri="{BB962C8B-B14F-4D97-AF65-F5344CB8AC3E}">
        <p14:creationId xmlns:p14="http://schemas.microsoft.com/office/powerpoint/2010/main" val="3031746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B800DE-C8A5-094E-887F-65E1826AA0DF}" type="datetime1">
              <a:rPr lang="en-US" smtClean="0"/>
              <a:t>5/17/2018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C57B6D8-DE7D-A642-A17C-4F89EA246820}"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75EA6-AC93-48B3-9831-0361F7407B83}" type="slidenum">
              <a:rPr lang="en-US"/>
              <a:pPr>
                <a:defRPr/>
              </a:pPr>
              <a:t>‹#›</a:t>
            </a:fld>
            <a:endParaRPr lang="en-US"/>
          </a:p>
        </p:txBody>
      </p:sp>
    </p:spTree>
    <p:extLst>
      <p:ext uri="{BB962C8B-B14F-4D97-AF65-F5344CB8AC3E}">
        <p14:creationId xmlns:p14="http://schemas.microsoft.com/office/powerpoint/2010/main" val="37350607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DF64B36-6F5A-4740-99D6-C0086632DA0C}" type="datetime1">
              <a:rPr lang="en-US" smtClean="0"/>
              <a:t>5/17/2018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2E8BB4-A266-46D6-8B41-3B6830E845CC}" type="slidenum">
              <a:rPr lang="en-US"/>
              <a:pPr>
                <a:defRPr/>
              </a:pPr>
              <a:t>‹#›</a:t>
            </a:fld>
            <a:endParaRPr lang="en-US"/>
          </a:p>
        </p:txBody>
      </p:sp>
    </p:spTree>
    <p:extLst>
      <p:ext uri="{BB962C8B-B14F-4D97-AF65-F5344CB8AC3E}">
        <p14:creationId xmlns:p14="http://schemas.microsoft.com/office/powerpoint/2010/main" val="22397957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273A1875-FF15-6B4F-9D51-E4FDB113E362}" type="datetime1">
              <a:rPr lang="en-US" smtClean="0"/>
              <a:t>5/17/2018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0B6976-56FF-494D-A706-0DD83F8101A0}" type="slidenum">
              <a:rPr lang="en-US"/>
              <a:pPr>
                <a:defRPr/>
              </a:pPr>
              <a:t>‹#›</a:t>
            </a:fld>
            <a:endParaRPr lang="en-US"/>
          </a:p>
        </p:txBody>
      </p:sp>
    </p:spTree>
    <p:extLst>
      <p:ext uri="{BB962C8B-B14F-4D97-AF65-F5344CB8AC3E}">
        <p14:creationId xmlns:p14="http://schemas.microsoft.com/office/powerpoint/2010/main" val="740838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DF1531C-2556-CE4C-9A6A-50BFB0943457}" type="datetime1">
              <a:rPr lang="en-US" smtClean="0"/>
              <a:t>5/17/2018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60E52C-2F21-4B65-9E6A-EA64A8D3F04A}" type="slidenum">
              <a:rPr lang="en-US"/>
              <a:pPr>
                <a:defRPr/>
              </a:pPr>
              <a:t>‹#›</a:t>
            </a:fld>
            <a:endParaRPr lang="en-US"/>
          </a:p>
        </p:txBody>
      </p:sp>
    </p:spTree>
    <p:extLst>
      <p:ext uri="{BB962C8B-B14F-4D97-AF65-F5344CB8AC3E}">
        <p14:creationId xmlns:p14="http://schemas.microsoft.com/office/powerpoint/2010/main" val="41222673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3C67471-59A1-3240-A808-42C9A1AEFD5D}" type="datetime1">
              <a:rPr lang="en-US" smtClean="0"/>
              <a:t>5/17/2018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AF4F2A-BC57-4E24-A894-8361692F929A}" type="slidenum">
              <a:rPr lang="en-US"/>
              <a:pPr>
                <a:defRPr/>
              </a:pPr>
              <a:t>‹#›</a:t>
            </a:fld>
            <a:endParaRPr lang="en-US"/>
          </a:p>
        </p:txBody>
      </p:sp>
    </p:spTree>
    <p:extLst>
      <p:ext uri="{BB962C8B-B14F-4D97-AF65-F5344CB8AC3E}">
        <p14:creationId xmlns:p14="http://schemas.microsoft.com/office/powerpoint/2010/main" val="4827609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56C8EEE-9F77-F74F-986E-5C4563F4A2B0}" type="datetime1">
              <a:rPr lang="en-US" smtClean="0"/>
              <a:t>5/17/2018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38D0B8-B956-47D2-A221-FBDAE6B2A77C}" type="slidenum">
              <a:rPr lang="en-US"/>
              <a:pPr>
                <a:defRPr/>
              </a:pPr>
              <a:t>‹#›</a:t>
            </a:fld>
            <a:endParaRPr lang="en-US"/>
          </a:p>
        </p:txBody>
      </p:sp>
    </p:spTree>
    <p:extLst>
      <p:ext uri="{BB962C8B-B14F-4D97-AF65-F5344CB8AC3E}">
        <p14:creationId xmlns:p14="http://schemas.microsoft.com/office/powerpoint/2010/main" val="39856818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D0C8F9B-A6FF-BA4F-B44F-294C3616E79B}" type="datetime1">
              <a:rPr lang="en-US" smtClean="0"/>
              <a:t>5/17/2018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750323-1623-4FDB-B721-8601E981B1FB}" type="slidenum">
              <a:rPr lang="en-US"/>
              <a:pPr>
                <a:defRPr/>
              </a:pPr>
              <a:t>‹#›</a:t>
            </a:fld>
            <a:endParaRPr lang="en-US"/>
          </a:p>
        </p:txBody>
      </p:sp>
    </p:spTree>
    <p:extLst>
      <p:ext uri="{BB962C8B-B14F-4D97-AF65-F5344CB8AC3E}">
        <p14:creationId xmlns:p14="http://schemas.microsoft.com/office/powerpoint/2010/main" val="807666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4F267F8-F1A2-6846-B5F9-48AC3DDE8D70}"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291001-DAD6-4CC3-AD78-9CBD05C66CB5}" type="slidenum">
              <a:rPr lang="en-US"/>
              <a:pPr>
                <a:defRPr/>
              </a:pPr>
              <a:t>‹#›</a:t>
            </a:fld>
            <a:endParaRPr lang="en-US"/>
          </a:p>
        </p:txBody>
      </p:sp>
    </p:spTree>
    <p:extLst>
      <p:ext uri="{BB962C8B-B14F-4D97-AF65-F5344CB8AC3E}">
        <p14:creationId xmlns:p14="http://schemas.microsoft.com/office/powerpoint/2010/main" val="9743597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7190964-42B4-B64C-B28D-C090A63F41B7}" type="datetime1">
              <a:rPr lang="en-US" smtClean="0"/>
              <a:t>5/17/2018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B48F36-E639-4A94-84A4-12B318E72604}" type="slidenum">
              <a:rPr lang="en-US"/>
              <a:pPr>
                <a:defRPr/>
              </a:pPr>
              <a:t>‹#›</a:t>
            </a:fld>
            <a:endParaRPr lang="en-US"/>
          </a:p>
        </p:txBody>
      </p:sp>
    </p:spTree>
    <p:extLst>
      <p:ext uri="{BB962C8B-B14F-4D97-AF65-F5344CB8AC3E}">
        <p14:creationId xmlns:p14="http://schemas.microsoft.com/office/powerpoint/2010/main" val="32681161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7AFD1B6-8ACD-AD43-A29A-E8A25FE9BA4F}"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C8058B-31B5-41F1-AD12-37F4B895B8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729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B4291-3CD6-A544-80EE-B22690E520A8}" type="datetime1">
              <a:rPr lang="en-US" smtClean="0"/>
              <a:t>5/17/2018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32260AC-EDA5-064F-9F4F-81D3FB651671}"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EF83E4-2577-4ADA-A1C5-07F083584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2064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707DE57-2F94-774D-AF7F-5D46AAD6F4D4}"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4CAC8-A1E6-400C-9A5D-96D8144EC6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1976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FB42CADF-B60F-9240-9D5C-309B8E17B7F4}"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9562DBF-77EB-4CB9-962B-73943EDB0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421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3F8BBEBF-481C-444E-BD36-884FF2EFF2BE}" type="datetime1">
              <a:rPr lang="en-US" smtClean="0">
                <a:solidFill>
                  <a:srgbClr val="000000"/>
                </a:solidFill>
              </a:rPr>
              <a:t>5/17/2018</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978008-274F-4388-B24C-7276FD1406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6518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C5AC1AB-C93D-7843-8692-04D283ACC477}" type="datetime1">
              <a:rPr lang="en-US" smtClean="0">
                <a:solidFill>
                  <a:srgbClr val="000000"/>
                </a:solidFill>
              </a:rPr>
              <a:t>5/17/2018</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16F66A-273B-4B71-86AB-4CAFAFAD4A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557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9A488B6-03A7-AA4A-8502-EBD03192F68F}" type="datetime1">
              <a:rPr lang="en-US" smtClean="0">
                <a:solidFill>
                  <a:srgbClr val="000000"/>
                </a:solidFill>
              </a:rPr>
              <a:t>5/17/2018</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DE5B1A5-7AD3-4CCC-A4A0-89A083BAD8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7727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FD7AD12-74B9-8043-BEBF-E5C5350DD222}"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F6D497-C5D9-4642-AD9D-8DD04741FE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07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B0F705-B98E-3E43-B5BC-0D2E7B43B0B7}" type="datetime1">
              <a:rPr lang="en-US" smtClean="0">
                <a:solidFill>
                  <a:srgbClr val="000000"/>
                </a:solidFill>
              </a:rPr>
              <a:t>5/17/2018</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6C5BD1-55A8-410B-B259-B0746C69B7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7214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95BE1C7-CC78-354F-A348-D947C8181A14}"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DAD88B-77F7-46F3-943F-59A1F8BFF6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3112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0B3C15D-1D3A-C845-BEC8-3E9B81509543}" type="datetime1">
              <a:rPr lang="en-US" smtClean="0">
                <a:solidFill>
                  <a:srgbClr val="000000"/>
                </a:solidFill>
              </a:rPr>
              <a:t>5/17/2018</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BC19A-438A-4AD6-B355-59EED5522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283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F0847C-3985-9446-A6CC-D97B4F4052F6}" type="datetime1">
              <a:rPr lang="en-US" smtClean="0"/>
              <a:t>5/17/2018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fld id="{EEA22C7E-CB0C-F342-A0D8-3A3A43698EBF}" type="datetime1">
              <a:rPr lang="en-US" smtClean="0"/>
              <a:t>5/17/2018</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9ACC2368-3CBC-4B40-9A65-2CABDCFC4F6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714490132"/>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 id="214748461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026"/>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1027"/>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533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fld id="{F469C73E-B83F-7E45-B7DD-CD4ED99EDE21}" type="datetime1">
              <a:rPr lang="en-US" smtClean="0">
                <a:solidFill>
                  <a:srgbClr val="000000"/>
                </a:solidFill>
                <a:latin typeface="Times New Roman" pitchFamily="18" charset="0"/>
              </a:rPr>
              <a:t>5/17/2018</a:t>
            </a:fld>
            <a:endParaRPr lang="en-US">
              <a:solidFill>
                <a:srgbClr val="000000"/>
              </a:solidFill>
              <a:latin typeface="Times New Roman" pitchFamily="18" charset="0"/>
            </a:endParaRPr>
          </a:p>
        </p:txBody>
      </p:sp>
      <p:sp>
        <p:nvSpPr>
          <p:cNvPr id="35533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35533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70E3C817-DC77-4339-8B28-E958EBB6D46C}"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
        <p:nvSpPr>
          <p:cNvPr id="355335" name="Line 1031"/>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00000"/>
              </a:solidFill>
              <a:latin typeface="Times New Roman" pitchFamily="18" charset="0"/>
            </a:endParaRPr>
          </a:p>
        </p:txBody>
      </p:sp>
    </p:spTree>
    <p:extLst>
      <p:ext uri="{BB962C8B-B14F-4D97-AF65-F5344CB8AC3E}">
        <p14:creationId xmlns:p14="http://schemas.microsoft.com/office/powerpoint/2010/main" val="276797172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eaLnBrk="0" fontAlgn="base" hangingPunct="0">
              <a:spcBef>
                <a:spcPct val="0"/>
              </a:spcBef>
              <a:spcAft>
                <a:spcPct val="0"/>
              </a:spcAft>
              <a:defRPr/>
            </a:pPr>
            <a:fld id="{CAEDA33F-2943-4046-821A-FCF142FAA5A3}" type="datetime1">
              <a:rPr lang="en-US" smtClean="0">
                <a:solidFill>
                  <a:srgbClr val="000000"/>
                </a:solidFill>
              </a:rPr>
              <a:t>5/17/2018</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eaLnBrk="0" fontAlgn="base" hangingPunct="0">
              <a:spcBef>
                <a:spcPct val="0"/>
              </a:spcBef>
              <a:spcAft>
                <a:spcPct val="0"/>
              </a:spcAft>
              <a:defRPr/>
            </a:pPr>
            <a:fld id="{BEDBC445-AF78-4EB4-BA9F-90F6B4C3859B}" type="slidenum">
              <a:rPr lang="x-none">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655755583"/>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l" rtl="0" fontAlgn="base">
              <a:spcBef>
                <a:spcPct val="0"/>
              </a:spcBef>
              <a:spcAft>
                <a:spcPct val="0"/>
              </a:spcAft>
              <a:defRPr/>
            </a:pPr>
            <a:fld id="{64D496C0-6D80-D745-B99C-CE72D40FE48E}" type="datetime1">
              <a:rPr lang="en-US" kern="1200" smtClean="0">
                <a:solidFill>
                  <a:srgbClr val="000000"/>
                </a:solidFill>
                <a:ea typeface="+mn-ea"/>
                <a:cs typeface="+mn-cs"/>
              </a:rPr>
              <a:t>5/17/2018</a:t>
            </a:fld>
            <a:endParaRPr lang="en-US" kern="1200">
              <a:solidFill>
                <a:srgbClr val="000000"/>
              </a:solidFil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rtl="0" fontAlgn="base">
              <a:spcBef>
                <a:spcPct val="0"/>
              </a:spcBef>
              <a:spcAft>
                <a:spcPct val="0"/>
              </a:spcAft>
              <a:defRPr/>
            </a:pPr>
            <a:endParaRPr lang="en-US" kern="1200">
              <a:solidFill>
                <a:srgbClr val="000000"/>
              </a:solidFil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rtl="0" fontAlgn="base">
              <a:spcBef>
                <a:spcPct val="0"/>
              </a:spcBef>
              <a:spcAft>
                <a:spcPct val="0"/>
              </a:spcAft>
              <a:defRPr/>
            </a:pPr>
            <a:fld id="{FEBF9950-8871-4646-84CF-5BE8BA9704C8}" type="slidenum">
              <a:rPr lang="en-US" kern="1200">
                <a:solidFill>
                  <a:srgbClr val="000000"/>
                </a:solidFill>
                <a:ea typeface="+mn-ea"/>
                <a:cs typeface="+mn-cs"/>
              </a:rPr>
              <a:pPr rtl="0" fontAlgn="base">
                <a:spcBef>
                  <a:spcPct val="0"/>
                </a:spcBef>
                <a:spcAft>
                  <a:spcPct val="0"/>
                </a:spcAft>
                <a:defRPr/>
              </a:pPr>
              <a:t>‹#›</a:t>
            </a:fld>
            <a:endParaRPr lang="en-US" kern="1200">
              <a:solidFill>
                <a:srgbClr val="000000"/>
              </a:solidFill>
              <a:ea typeface="+mn-ea"/>
              <a:cs typeface="+mn-cs"/>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fld id="{7B2723D9-0393-954A-8143-9904CEED040D}" type="datetime1">
              <a:rPr lang="en-US" smtClean="0">
                <a:solidFill>
                  <a:srgbClr val="000000"/>
                </a:solidFill>
              </a:rPr>
              <a:t>5/17/2018</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727404BF-B3D6-40CC-AA0C-77A707DF7B1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84085155"/>
      </p:ext>
    </p:extLst>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381000"/>
            <a:ext cx="7315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Titelmasterformat durch Klicken bearbeiten</a:t>
            </a:r>
          </a:p>
        </p:txBody>
      </p:sp>
      <p:sp>
        <p:nvSpPr>
          <p:cNvPr id="9219" name="Rectangle 3"/>
          <p:cNvSpPr>
            <a:spLocks noGrp="1" noChangeArrowheads="1"/>
          </p:cNvSpPr>
          <p:nvPr>
            <p:ph type="body" idx="1"/>
          </p:nvPr>
        </p:nvSpPr>
        <p:spPr bwMode="auto">
          <a:xfrm>
            <a:off x="457200" y="1219200"/>
            <a:ext cx="86868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sp>
        <p:nvSpPr>
          <p:cNvPr id="2265092" name="Rectangle 4"/>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eaLnBrk="0" fontAlgn="base" hangingPunct="0">
              <a:spcBef>
                <a:spcPct val="0"/>
              </a:spcBef>
              <a:spcAft>
                <a:spcPct val="0"/>
              </a:spcAft>
              <a:defRPr/>
            </a:pPr>
            <a:fld id="{2B2D5930-95D2-4774-B6BC-2F78CDAC0A06}" type="slidenum">
              <a:rPr lang="de-DE"/>
              <a:pPr eaLnBrk="0" fontAlgn="base" hangingPunct="0">
                <a:spcBef>
                  <a:spcPct val="0"/>
                </a:spcBef>
                <a:spcAft>
                  <a:spcPct val="0"/>
                </a:spcAft>
                <a:defRPr/>
              </a:pPr>
              <a:t>‹#›</a:t>
            </a:fld>
            <a:endParaRPr lang="de-DE"/>
          </a:p>
        </p:txBody>
      </p:sp>
      <p:sp>
        <p:nvSpPr>
          <p:cNvPr id="2265093" name="Rectangle 5"/>
          <p:cNvSpPr>
            <a:spLocks noChangeArrowheads="1"/>
          </p:cNvSpPr>
          <p:nvPr/>
        </p:nvSpPr>
        <p:spPr bwMode="auto">
          <a:xfrm>
            <a:off x="0" y="1588"/>
            <a:ext cx="381000" cy="6856412"/>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4" name="Rectangle 6"/>
          <p:cNvSpPr>
            <a:spLocks noChangeArrowheads="1"/>
          </p:cNvSpPr>
          <p:nvPr/>
        </p:nvSpPr>
        <p:spPr bwMode="auto">
          <a:xfrm rot="16200000">
            <a:off x="-3144837" y="310038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rPr>
              <a:t>Perceptual and Sensory Augmented Computing</a:t>
            </a:r>
          </a:p>
        </p:txBody>
      </p:sp>
      <p:sp>
        <p:nvSpPr>
          <p:cNvPr id="2265095" name="Rectangle 7"/>
          <p:cNvSpPr>
            <a:spLocks noGrp="1" noChangeArrowheads="1"/>
          </p:cNvSpPr>
          <p:nvPr>
            <p:ph type="ftr" sz="quarter" idx="3"/>
          </p:nvPr>
        </p:nvSpPr>
        <p:spPr bwMode="auto">
          <a:xfrm>
            <a:off x="2376488" y="6553200"/>
            <a:ext cx="4572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000000"/>
                </a:solidFill>
                <a:latin typeface="+mn-lt"/>
              </a:defRPr>
            </a:lvl1pPr>
          </a:lstStyle>
          <a:p>
            <a:pPr eaLnBrk="0" fontAlgn="base" hangingPunct="0">
              <a:spcBef>
                <a:spcPct val="0"/>
              </a:spcBef>
              <a:spcAft>
                <a:spcPct val="0"/>
              </a:spcAft>
              <a:defRPr/>
            </a:pPr>
            <a:endParaRPr lang="de-DE"/>
          </a:p>
        </p:txBody>
      </p:sp>
      <p:sp>
        <p:nvSpPr>
          <p:cNvPr id="2265097" name="Rectangle 9"/>
          <p:cNvSpPr>
            <a:spLocks noChangeArrowheads="1"/>
          </p:cNvSpPr>
          <p:nvPr userDrawn="1"/>
        </p:nvSpPr>
        <p:spPr bwMode="auto">
          <a:xfrm>
            <a:off x="0" y="1588"/>
            <a:ext cx="381000" cy="6884987"/>
          </a:xfrm>
          <a:prstGeom prst="rect">
            <a:avLst/>
          </a:prstGeom>
          <a:gradFill rotWithShape="0">
            <a:gsLst>
              <a:gs pos="0">
                <a:schemeClr val="bg1"/>
              </a:gs>
              <a:gs pos="100000">
                <a:schemeClr val="bg1">
                  <a:gamma/>
                  <a:tint val="48627"/>
                  <a:invGamma/>
                </a:schemeClr>
              </a:gs>
            </a:gsLst>
            <a:lin ang="5400000" scaled="1"/>
          </a:gradFill>
          <a:ln w="25400">
            <a:noFill/>
            <a:miter lim="800000"/>
            <a:headEnd/>
            <a:tailEnd/>
          </a:ln>
          <a:effectLst/>
        </p:spPr>
        <p:txBody>
          <a:bodyPr wrap="none" anchor="ctr"/>
          <a:lstStyle/>
          <a:p>
            <a:pPr eaLnBrk="0" fontAlgn="base" hangingPunct="0">
              <a:spcBef>
                <a:spcPct val="0"/>
              </a:spcBef>
              <a:spcAft>
                <a:spcPct val="0"/>
              </a:spcAft>
              <a:defRPr/>
            </a:pPr>
            <a:endParaRPr lang="de-CH" sz="2000">
              <a:solidFill>
                <a:srgbClr val="FFFFFF"/>
              </a:solidFill>
            </a:endParaRPr>
          </a:p>
        </p:txBody>
      </p:sp>
      <p:sp>
        <p:nvSpPr>
          <p:cNvPr id="2265098" name="Rectangle 10"/>
          <p:cNvSpPr>
            <a:spLocks noChangeArrowheads="1"/>
          </p:cNvSpPr>
          <p:nvPr userDrawn="1"/>
        </p:nvSpPr>
        <p:spPr bwMode="auto">
          <a:xfrm rot="16200000">
            <a:off x="-3144837" y="3106737"/>
            <a:ext cx="6629400" cy="333375"/>
          </a:xfrm>
          <a:prstGeom prst="rect">
            <a:avLst/>
          </a:prstGeom>
          <a:noFill/>
          <a:ln w="12700">
            <a:noFill/>
            <a:miter lim="800000"/>
            <a:headEnd/>
            <a:tailEnd/>
          </a:ln>
          <a:effectLst/>
        </p:spPr>
        <p:txBody>
          <a:bodyPr lIns="90488" tIns="44450" rIns="90488" bIns="44450">
            <a:spAutoFit/>
          </a:bodyPr>
          <a:lstStyle/>
          <a:p>
            <a:pPr eaLnBrk="0" fontAlgn="base" hangingPunct="0">
              <a:spcBef>
                <a:spcPct val="0"/>
              </a:spcBef>
              <a:spcAft>
                <a:spcPct val="0"/>
              </a:spcAft>
              <a:defRPr/>
            </a:pPr>
            <a:r>
              <a:rPr lang="en-US" sz="1600" b="1">
                <a:solidFill>
                  <a:srgbClr val="FFFFFF"/>
                </a:solidFill>
                <a:latin typeface="ETH-Light" charset="0"/>
              </a:rPr>
              <a:t>Visual Object Recognition Tutorial</a:t>
            </a:r>
          </a:p>
        </p:txBody>
      </p:sp>
    </p:spTree>
    <p:extLst>
      <p:ext uri="{BB962C8B-B14F-4D97-AF65-F5344CB8AC3E}">
        <p14:creationId xmlns:p14="http://schemas.microsoft.com/office/powerpoint/2010/main" val="3239223992"/>
      </p:ext>
    </p:extLst>
  </p:cSld>
  <p:clrMap bg1="dk2" tx1="lt1" bg2="dk1" tx2="lt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3200" b="1">
          <a:solidFill>
            <a:schemeClr val="bg1"/>
          </a:solidFill>
          <a:latin typeface="+mj-lt"/>
          <a:ea typeface="+mj-ea"/>
          <a:cs typeface="+mj-cs"/>
        </a:defRPr>
      </a:lvl1pPr>
      <a:lvl2pPr algn="l" rtl="0" eaLnBrk="0" fontAlgn="base" hangingPunct="0">
        <a:spcBef>
          <a:spcPct val="0"/>
        </a:spcBef>
        <a:spcAft>
          <a:spcPct val="0"/>
        </a:spcAft>
        <a:defRPr kumimoji="1" sz="3200" b="1">
          <a:solidFill>
            <a:schemeClr val="bg1"/>
          </a:solidFill>
          <a:latin typeface="Trebuchet MS" pitchFamily="34" charset="0"/>
        </a:defRPr>
      </a:lvl2pPr>
      <a:lvl3pPr algn="l" rtl="0" eaLnBrk="0" fontAlgn="base" hangingPunct="0">
        <a:spcBef>
          <a:spcPct val="0"/>
        </a:spcBef>
        <a:spcAft>
          <a:spcPct val="0"/>
        </a:spcAft>
        <a:defRPr kumimoji="1" sz="3200" b="1">
          <a:solidFill>
            <a:schemeClr val="bg1"/>
          </a:solidFill>
          <a:latin typeface="Trebuchet MS" pitchFamily="34" charset="0"/>
        </a:defRPr>
      </a:lvl3pPr>
      <a:lvl4pPr algn="l" rtl="0" eaLnBrk="0" fontAlgn="base" hangingPunct="0">
        <a:spcBef>
          <a:spcPct val="0"/>
        </a:spcBef>
        <a:spcAft>
          <a:spcPct val="0"/>
        </a:spcAft>
        <a:defRPr kumimoji="1" sz="3200" b="1">
          <a:solidFill>
            <a:schemeClr val="bg1"/>
          </a:solidFill>
          <a:latin typeface="Trebuchet MS" pitchFamily="34" charset="0"/>
        </a:defRPr>
      </a:lvl4pPr>
      <a:lvl5pPr algn="l" rtl="0" eaLnBrk="0" fontAlgn="base" hangingPunct="0">
        <a:spcBef>
          <a:spcPct val="0"/>
        </a:spcBef>
        <a:spcAft>
          <a:spcPct val="0"/>
        </a:spcAft>
        <a:defRPr kumimoji="1" sz="3200" b="1">
          <a:solidFill>
            <a:schemeClr val="bg1"/>
          </a:solidFill>
          <a:latin typeface="Trebuchet MS" pitchFamily="34" charset="0"/>
        </a:defRPr>
      </a:lvl5pPr>
      <a:lvl6pPr marL="457200" algn="l" rtl="0" eaLnBrk="0" fontAlgn="base" hangingPunct="0">
        <a:spcBef>
          <a:spcPct val="0"/>
        </a:spcBef>
        <a:spcAft>
          <a:spcPct val="0"/>
        </a:spcAft>
        <a:defRPr kumimoji="1" sz="3200" b="1">
          <a:solidFill>
            <a:schemeClr val="bg1"/>
          </a:solidFill>
          <a:latin typeface="Trebuchet MS" pitchFamily="34" charset="0"/>
        </a:defRPr>
      </a:lvl6pPr>
      <a:lvl7pPr marL="914400" algn="l" rtl="0" eaLnBrk="0" fontAlgn="base" hangingPunct="0">
        <a:spcBef>
          <a:spcPct val="0"/>
        </a:spcBef>
        <a:spcAft>
          <a:spcPct val="0"/>
        </a:spcAft>
        <a:defRPr kumimoji="1" sz="3200" b="1">
          <a:solidFill>
            <a:schemeClr val="bg1"/>
          </a:solidFill>
          <a:latin typeface="Trebuchet MS" pitchFamily="34" charset="0"/>
        </a:defRPr>
      </a:lvl7pPr>
      <a:lvl8pPr marL="1371600" algn="l" rtl="0" eaLnBrk="0" fontAlgn="base" hangingPunct="0">
        <a:spcBef>
          <a:spcPct val="0"/>
        </a:spcBef>
        <a:spcAft>
          <a:spcPct val="0"/>
        </a:spcAft>
        <a:defRPr kumimoji="1" sz="3200" b="1">
          <a:solidFill>
            <a:schemeClr val="bg1"/>
          </a:solidFill>
          <a:latin typeface="Trebuchet MS" pitchFamily="34" charset="0"/>
        </a:defRPr>
      </a:lvl8pPr>
      <a:lvl9pPr marL="1828800" algn="l" rtl="0" eaLnBrk="0" fontAlgn="base" hangingPunct="0">
        <a:spcBef>
          <a:spcPct val="0"/>
        </a:spcBef>
        <a:spcAft>
          <a:spcPct val="0"/>
        </a:spcAft>
        <a:defRPr kumimoji="1" sz="3200" b="1">
          <a:solidFill>
            <a:schemeClr val="bg1"/>
          </a:solidFill>
          <a:latin typeface="Trebuchet MS" pitchFamily="34" charset="0"/>
        </a:defRPr>
      </a:lvl9pPr>
    </p:titleStyle>
    <p:bodyStyle>
      <a:lvl1pPr marL="342900" indent="-342900" algn="l" rtl="0" eaLnBrk="0" fontAlgn="base" hangingPunct="0">
        <a:spcBef>
          <a:spcPct val="20000"/>
        </a:spcBef>
        <a:spcAft>
          <a:spcPct val="0"/>
        </a:spcAft>
        <a:buClr>
          <a:schemeClr val="bg1"/>
        </a:buClr>
        <a:buSzPct val="115000"/>
        <a:buChar char="•"/>
        <a:defRPr kumimoji="1" sz="2400" b="1">
          <a:solidFill>
            <a:schemeClr val="bg2"/>
          </a:solidFill>
          <a:latin typeface="+mn-lt"/>
          <a:ea typeface="+mn-ea"/>
          <a:cs typeface="+mn-cs"/>
        </a:defRPr>
      </a:lvl1pPr>
      <a:lvl2pPr marL="742950" indent="-285750" algn="l" rtl="0" eaLnBrk="0" fontAlgn="base" hangingPunct="0">
        <a:spcBef>
          <a:spcPct val="20000"/>
        </a:spcBef>
        <a:spcAft>
          <a:spcPct val="0"/>
        </a:spcAft>
        <a:buClr>
          <a:schemeClr val="bg1"/>
        </a:buClr>
        <a:buSzPct val="50000"/>
        <a:buFont typeface="Wingdings" pitchFamily="2" charset="2"/>
        <a:buChar char="Ø"/>
        <a:defRPr kumimoji="1" sz="2000" b="1">
          <a:solidFill>
            <a:schemeClr val="bg2"/>
          </a:solidFill>
          <a:latin typeface="+mn-lt"/>
        </a:defRPr>
      </a:lvl2pPr>
      <a:lvl3pPr marL="1143000" indent="-228600" algn="l" rtl="0" eaLnBrk="0" fontAlgn="base" hangingPunct="0">
        <a:spcBef>
          <a:spcPct val="20000"/>
        </a:spcBef>
        <a:spcAft>
          <a:spcPct val="0"/>
        </a:spcAft>
        <a:buClr>
          <a:schemeClr val="bg1"/>
        </a:buClr>
        <a:buChar char="–"/>
        <a:defRPr kumimoji="1" sz="2400" b="1">
          <a:solidFill>
            <a:schemeClr val="bg2"/>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fontAlgn="base">
              <a:spcBef>
                <a:spcPct val="0"/>
              </a:spcBef>
              <a:spcAft>
                <a:spcPct val="0"/>
              </a:spcAft>
              <a:defRPr/>
            </a:pPr>
            <a:fld id="{AAC73B32-52F2-7B4D-B3DD-68E4A2354BB6}" type="datetime1">
              <a:rPr lang="en-US" smtClean="0"/>
              <a:t>5/17/2018</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fontAlgn="base">
              <a:spcBef>
                <a:spcPct val="0"/>
              </a:spcBef>
              <a:spcAft>
                <a:spcPct val="0"/>
              </a:spcAft>
              <a:defRPr/>
            </a:pPr>
            <a:fld id="{41B39753-96FE-4459-8E0B-56155FB7AB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774823"/>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fld id="{2108B7DF-34C9-754A-8DFC-DBB97FCFC213}" type="datetime1">
              <a:rPr lang="en-US" smtClean="0">
                <a:solidFill>
                  <a:srgbClr val="000000"/>
                </a:solidFill>
              </a:rPr>
              <a:t>5/17/2018</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B712E376-D32B-438F-8484-691EAA34155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452155520"/>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4333F46A-38FD-D647-9C51-C15E0E5C73A5}" type="datetime1">
              <a:rPr lang="en-US" smtClean="0">
                <a:solidFill>
                  <a:srgbClr val="000000"/>
                </a:solidFill>
              </a:rPr>
              <a:t>5/17/2018</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6A58AAAB-1415-411B-A9B7-ADF30BB6B296}"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21868053"/>
      </p:ext>
    </p:extLst>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280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a:solidFill>
                  <a:srgbClr val="000000"/>
                </a:solidFill>
                <a:latin typeface="Arial" charset="0"/>
                <a:cs typeface="+mn-cs"/>
              </a:defRPr>
            </a:lvl1pPr>
          </a:lstStyle>
          <a:p>
            <a:pPr eaLnBrk="0" fontAlgn="base" hangingPunct="0">
              <a:spcAft>
                <a:spcPct val="0"/>
              </a:spcAft>
              <a:defRPr/>
            </a:pPr>
            <a:fld id="{9E0B73AB-F514-8F48-B15E-55C582996204}" type="datetime1">
              <a:rPr lang="en-US" smtClean="0"/>
              <a:t>5/17/2018</a:t>
            </a:fld>
            <a:endParaRPr lang="en-US"/>
          </a:p>
        </p:txBody>
      </p:sp>
      <p:sp>
        <p:nvSpPr>
          <p:cNvPr id="7280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rgbClr val="000000"/>
                </a:solidFill>
                <a:latin typeface="Arial" charset="0"/>
                <a:cs typeface="+mn-cs"/>
              </a:defRPr>
            </a:lvl1pPr>
          </a:lstStyle>
          <a:p>
            <a:pPr eaLnBrk="0" fontAlgn="base" hangingPunct="0">
              <a:spcAft>
                <a:spcPct val="0"/>
              </a:spcAft>
              <a:defRPr/>
            </a:pPr>
            <a:endParaRPr lang="en-US"/>
          </a:p>
        </p:txBody>
      </p:sp>
      <p:sp>
        <p:nvSpPr>
          <p:cNvPr id="7280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rgbClr val="000000"/>
                </a:solidFill>
                <a:latin typeface="Arial" charset="0"/>
                <a:cs typeface="+mn-cs"/>
              </a:defRPr>
            </a:lvl1pPr>
          </a:lstStyle>
          <a:p>
            <a:pPr eaLnBrk="0" fontAlgn="base" hangingPunct="0">
              <a:spcAft>
                <a:spcPct val="0"/>
              </a:spcAft>
              <a:defRPr/>
            </a:pPr>
            <a:fld id="{39BFB636-2DDB-4DBF-A427-68B16124C096}" type="slidenum">
              <a:rPr lang="en-US"/>
              <a:pPr eaLnBrk="0" fontAlgn="base" hangingPunct="0">
                <a:spcAft>
                  <a:spcPct val="0"/>
                </a:spcAft>
                <a:defRPr/>
              </a:pPr>
              <a:t>‹#›</a:t>
            </a:fld>
            <a:endParaRPr lang="en-US"/>
          </a:p>
        </p:txBody>
      </p:sp>
    </p:spTree>
    <p:extLst>
      <p:ext uri="{BB962C8B-B14F-4D97-AF65-F5344CB8AC3E}">
        <p14:creationId xmlns:p14="http://schemas.microsoft.com/office/powerpoint/2010/main" val="839016935"/>
      </p:ext>
    </p:extLst>
  </p:cSld>
  <p:clrMap bg1="lt1" tx1="dk1" bg2="lt2" tx2="dk2" accent1="accent1" accent2="accent2" accent3="accent3" accent4="accent4" accent5="accent5" accent6="accent6" hlink="hlink" folHlink="folHlink"/>
  <p:sldLayoutIdLst>
    <p:sldLayoutId id="2147484582" r:id="rId1"/>
    <p:sldLayoutId id="2147484583" r:id="rId2"/>
    <p:sldLayoutId id="2147484584" r:id="rId3"/>
    <p:sldLayoutId id="2147484585" r:id="rId4"/>
    <p:sldLayoutId id="2147484586" r:id="rId5"/>
    <p:sldLayoutId id="2147484587" r:id="rId6"/>
    <p:sldLayoutId id="2147484588" r:id="rId7"/>
    <p:sldLayoutId id="2147484589" r:id="rId8"/>
    <p:sldLayoutId id="2147484590" r:id="rId9"/>
    <p:sldLayoutId id="2147484591" r:id="rId10"/>
    <p:sldLayoutId id="2147484592"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fld id="{EA224CBD-636C-BE4E-8908-35D33D0E9CC5}" type="datetime1">
              <a:rPr lang="en-US" smtClean="0">
                <a:solidFill>
                  <a:srgbClr val="000000"/>
                </a:solidFill>
              </a:rPr>
              <a:t>5/17/2018</a:t>
            </a:fld>
            <a:endParaRPr lang="en-US">
              <a:solidFill>
                <a:srgbClr val="000000"/>
              </a:solidFill>
            </a:endParaRPr>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en-US">
              <a:solidFill>
                <a:srgbClr val="000000"/>
              </a:solidFill>
            </a:endParaRPr>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5E3B0F3F-B8AA-40D3-AC50-29BAAE15A83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97825027"/>
      </p:ext>
    </p:extLst>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6"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hyperlink" Target="http://astrometry.net/gallery.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astropix.com/HTML/SHOW_DIG/035.HTM"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astrometry.net/gallery.html" TargetMode="External"/><Relationship Id="rId5" Type="http://schemas.openxmlformats.org/officeDocument/2006/relationships/hyperlink" Target="http://www.flickr.com/photos/filippoastro/500011732/" TargetMode="Externa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hyperlink" Target="http://www.starlightfriend.de/images/m81_group_x1220.jp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astrometry.net/gallery.htm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jpeg"/></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4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6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1.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7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wmf"/><Relationship Id="rId7" Type="http://schemas.openxmlformats.org/officeDocument/2006/relationships/image" Target="../media/image105.wmf"/><Relationship Id="rId2" Type="http://schemas.openxmlformats.org/officeDocument/2006/relationships/image" Target="../media/image100.wmf"/><Relationship Id="rId1" Type="http://schemas.openxmlformats.org/officeDocument/2006/relationships/slideLayout" Target="../slideLayouts/slideLayout72.xml"/><Relationship Id="rId6" Type="http://schemas.openxmlformats.org/officeDocument/2006/relationships/image" Target="../media/image104.wmf"/><Relationship Id="rId5" Type="http://schemas.openxmlformats.org/officeDocument/2006/relationships/image" Target="../media/image103.wmf"/><Relationship Id="rId4" Type="http://schemas.openxmlformats.org/officeDocument/2006/relationships/image" Target="../media/image102.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35.xml"/><Relationship Id="rId7" Type="http://schemas.openxmlformats.org/officeDocument/2006/relationships/image" Target="../media/image107.wmf"/><Relationship Id="rId12" Type="http://schemas.openxmlformats.org/officeDocument/2006/relationships/oleObject" Target="../embeddings/oleObject7.bin"/><Relationship Id="rId2" Type="http://schemas.openxmlformats.org/officeDocument/2006/relationships/slideLayout" Target="../slideLayouts/slideLayout83.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09.png"/><Relationship Id="rId5" Type="http://schemas.openxmlformats.org/officeDocument/2006/relationships/image" Target="../media/image106.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108.png"/></Relationships>
</file>

<file path=ppt/slides/_rels/slide4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6.xml"/><Relationship Id="rId1" Type="http://schemas.openxmlformats.org/officeDocument/2006/relationships/slideLayout" Target="../slideLayouts/slideLayout83.xml"/></Relationships>
</file>

<file path=ppt/slides/_rels/slide4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image" Target="../media/image111.png"/><Relationship Id="rId1" Type="http://schemas.openxmlformats.org/officeDocument/2006/relationships/slideLayout" Target="../slideLayouts/slideLayout90.xml"/><Relationship Id="rId6" Type="http://schemas.openxmlformats.org/officeDocument/2006/relationships/image" Target="../media/image114.png"/><Relationship Id="rId5" Type="http://schemas.microsoft.com/office/2007/relationships/hdphoto" Target="../media/hdphoto1.wdp"/><Relationship Id="rId4" Type="http://schemas.openxmlformats.org/officeDocument/2006/relationships/image" Target="../media/image11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jpeg"/><Relationship Id="rId18" Type="http://schemas.openxmlformats.org/officeDocument/2006/relationships/image" Target="../media/image133.jpeg"/><Relationship Id="rId26" Type="http://schemas.openxmlformats.org/officeDocument/2006/relationships/image" Target="../media/image141.jpeg"/><Relationship Id="rId3" Type="http://schemas.openxmlformats.org/officeDocument/2006/relationships/image" Target="../media/image118.jpeg"/><Relationship Id="rId21" Type="http://schemas.openxmlformats.org/officeDocument/2006/relationships/image" Target="../media/image136.jpeg"/><Relationship Id="rId7" Type="http://schemas.openxmlformats.org/officeDocument/2006/relationships/image" Target="../media/image122.jpeg"/><Relationship Id="rId12" Type="http://schemas.openxmlformats.org/officeDocument/2006/relationships/image" Target="../media/image127.jpeg"/><Relationship Id="rId17" Type="http://schemas.openxmlformats.org/officeDocument/2006/relationships/image" Target="../media/image132.jpeg"/><Relationship Id="rId25" Type="http://schemas.openxmlformats.org/officeDocument/2006/relationships/image" Target="../media/image140.jpeg"/><Relationship Id="rId2" Type="http://schemas.openxmlformats.org/officeDocument/2006/relationships/image" Target="../media/image117.jpeg"/><Relationship Id="rId16" Type="http://schemas.openxmlformats.org/officeDocument/2006/relationships/image" Target="../media/image131.jpeg"/><Relationship Id="rId20" Type="http://schemas.openxmlformats.org/officeDocument/2006/relationships/image" Target="../media/image135.jpeg"/><Relationship Id="rId29" Type="http://schemas.openxmlformats.org/officeDocument/2006/relationships/image" Target="../media/image144.jpeg"/><Relationship Id="rId1" Type="http://schemas.openxmlformats.org/officeDocument/2006/relationships/slideLayout" Target="../slideLayouts/slideLayout94.xml"/><Relationship Id="rId6" Type="http://schemas.openxmlformats.org/officeDocument/2006/relationships/image" Target="../media/image121.jpeg"/><Relationship Id="rId11" Type="http://schemas.openxmlformats.org/officeDocument/2006/relationships/image" Target="../media/image126.jpeg"/><Relationship Id="rId24" Type="http://schemas.openxmlformats.org/officeDocument/2006/relationships/image" Target="../media/image139.jpeg"/><Relationship Id="rId5" Type="http://schemas.openxmlformats.org/officeDocument/2006/relationships/image" Target="../media/image120.jpeg"/><Relationship Id="rId15" Type="http://schemas.openxmlformats.org/officeDocument/2006/relationships/image" Target="../media/image130.jpeg"/><Relationship Id="rId23" Type="http://schemas.openxmlformats.org/officeDocument/2006/relationships/image" Target="../media/image138.jpeg"/><Relationship Id="rId28" Type="http://schemas.openxmlformats.org/officeDocument/2006/relationships/image" Target="../media/image143.jpeg"/><Relationship Id="rId10" Type="http://schemas.openxmlformats.org/officeDocument/2006/relationships/image" Target="../media/image125.jpeg"/><Relationship Id="rId19" Type="http://schemas.openxmlformats.org/officeDocument/2006/relationships/image" Target="../media/image134.jpeg"/><Relationship Id="rId4" Type="http://schemas.openxmlformats.org/officeDocument/2006/relationships/image" Target="../media/image119.jpeg"/><Relationship Id="rId9" Type="http://schemas.openxmlformats.org/officeDocument/2006/relationships/image" Target="../media/image124.jpeg"/><Relationship Id="rId14" Type="http://schemas.openxmlformats.org/officeDocument/2006/relationships/image" Target="../media/image129.jpeg"/><Relationship Id="rId22" Type="http://schemas.openxmlformats.org/officeDocument/2006/relationships/image" Target="../media/image137.jpeg"/><Relationship Id="rId27" Type="http://schemas.openxmlformats.org/officeDocument/2006/relationships/image" Target="../media/image142.jpeg"/></Relationships>
</file>

<file path=ppt/slides/_rels/slide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8.xml"/><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0.xml"/><Relationship Id="rId1" Type="http://schemas.openxmlformats.org/officeDocument/2006/relationships/slideLayout" Target="../slideLayouts/slideLayout106.xml"/><Relationship Id="rId4" Type="http://schemas.openxmlformats.org/officeDocument/2006/relationships/image" Target="../media/image148.png"/></Relationships>
</file>

<file path=ppt/slides/_rels/slide51.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41.xml"/><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2.xml"/><Relationship Id="rId1" Type="http://schemas.openxmlformats.org/officeDocument/2006/relationships/slideLayout" Target="../slideLayouts/slideLayout106.xml"/><Relationship Id="rId5" Type="http://schemas.openxmlformats.org/officeDocument/2006/relationships/image" Target="../media/image152.png"/><Relationship Id="rId4" Type="http://schemas.openxmlformats.org/officeDocument/2006/relationships/image" Target="../media/image151.png"/></Relationships>
</file>

<file path=ppt/slides/_rels/slide5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3.xml"/><Relationship Id="rId1" Type="http://schemas.openxmlformats.org/officeDocument/2006/relationships/slideLayout" Target="../slideLayouts/slideLayout101.xml"/><Relationship Id="rId4" Type="http://schemas.openxmlformats.org/officeDocument/2006/relationships/image" Target="../media/image154.png"/></Relationships>
</file>

<file path=ppt/slides/_rels/slide54.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44.xml"/><Relationship Id="rId1" Type="http://schemas.openxmlformats.org/officeDocument/2006/relationships/slideLayout" Target="../slideLayouts/slideLayout101.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55.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59.png"/><Relationship Id="rId2" Type="http://schemas.openxmlformats.org/officeDocument/2006/relationships/notesSlide" Target="../notesSlides/notesSlide45.xml"/><Relationship Id="rId1" Type="http://schemas.openxmlformats.org/officeDocument/2006/relationships/slideLayout" Target="../slideLayouts/slideLayout101.xml"/><Relationship Id="rId6" Type="http://schemas.openxmlformats.org/officeDocument/2006/relationships/image" Target="../media/image161.png"/><Relationship Id="rId5" Type="http://schemas.openxmlformats.org/officeDocument/2006/relationships/image" Target="../media/image155.png"/><Relationship Id="rId4" Type="http://schemas.openxmlformats.org/officeDocument/2006/relationships/image" Target="../media/image160.png"/></Relationships>
</file>

<file path=ppt/slides/_rels/slide56.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58.png"/><Relationship Id="rId7" Type="http://schemas.openxmlformats.org/officeDocument/2006/relationships/image" Target="../media/image164.jpeg"/><Relationship Id="rId12" Type="http://schemas.openxmlformats.org/officeDocument/2006/relationships/image" Target="../media/image159.png"/><Relationship Id="rId2" Type="http://schemas.openxmlformats.org/officeDocument/2006/relationships/notesSlide" Target="../notesSlides/notesSlide46.xml"/><Relationship Id="rId1" Type="http://schemas.openxmlformats.org/officeDocument/2006/relationships/slideLayout" Target="../slideLayouts/slideLayout101.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png"/><Relationship Id="rId10" Type="http://schemas.openxmlformats.org/officeDocument/2006/relationships/image" Target="../media/image167.png"/><Relationship Id="rId4" Type="http://schemas.openxmlformats.org/officeDocument/2006/relationships/image" Target="../media/image160.png"/><Relationship Id="rId9" Type="http://schemas.openxmlformats.org/officeDocument/2006/relationships/image" Target="../media/image16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1.xml"/></Relationships>
</file>

<file path=ppt/slides/_rels/slide5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70.wmf"/><Relationship Id="rId4" Type="http://schemas.openxmlformats.org/officeDocument/2006/relationships/oleObject" Target="../embeddings/oleObject8.bin"/></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172.wmf"/><Relationship Id="rId3" Type="http://schemas.openxmlformats.org/officeDocument/2006/relationships/notesSlide" Target="../notesSlides/notesSlide50.xml"/><Relationship Id="rId7"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171.wmf"/><Relationship Id="rId5" Type="http://schemas.openxmlformats.org/officeDocument/2006/relationships/oleObject" Target="../embeddings/oleObject9.bin"/><Relationship Id="rId4" Type="http://schemas.openxmlformats.org/officeDocument/2006/relationships/image" Target="../media/image169.png"/></Relationships>
</file>

<file path=ppt/slides/_rels/slide61.xml.rels><?xml version="1.0" encoding="UTF-8" standalone="yes"?>
<Relationships xmlns="http://schemas.openxmlformats.org/package/2006/relationships"><Relationship Id="rId8" Type="http://schemas.openxmlformats.org/officeDocument/2006/relationships/image" Target="../media/image174.wmf"/><Relationship Id="rId3" Type="http://schemas.openxmlformats.org/officeDocument/2006/relationships/notesSlide" Target="../notesSlides/notesSlide51.xml"/><Relationship Id="rId7" Type="http://schemas.openxmlformats.org/officeDocument/2006/relationships/oleObject" Target="../embeddings/oleObject12.bin"/><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image" Target="../media/image173.wmf"/><Relationship Id="rId5" Type="http://schemas.openxmlformats.org/officeDocument/2006/relationships/oleObject" Target="../embeddings/oleObject11.bin"/><Relationship Id="rId4" Type="http://schemas.openxmlformats.org/officeDocument/2006/relationships/image" Target="../media/image16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74.w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image" Target="../media/image173.wmf"/><Relationship Id="rId4" Type="http://schemas.openxmlformats.org/officeDocument/2006/relationships/oleObject" Target="../embeddings/oleObject13.bin"/></Relationships>
</file>

<file path=ppt/slides/_rels/slide63.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tags" Target="../tags/tag3.xml"/><Relationship Id="rId7" Type="http://schemas.openxmlformats.org/officeDocument/2006/relationships/image" Target="../media/image17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12.xml"/><Relationship Id="rId11" Type="http://schemas.openxmlformats.org/officeDocument/2006/relationships/image" Target="../media/image179.png"/><Relationship Id="rId5" Type="http://schemas.openxmlformats.org/officeDocument/2006/relationships/tags" Target="../tags/tag5.xml"/><Relationship Id="rId10" Type="http://schemas.openxmlformats.org/officeDocument/2006/relationships/image" Target="../media/image178.png"/><Relationship Id="rId4" Type="http://schemas.openxmlformats.org/officeDocument/2006/relationships/tags" Target="../tags/tag4.xml"/><Relationship Id="rId9" Type="http://schemas.openxmlformats.org/officeDocument/2006/relationships/image" Target="../media/image177.png"/></Relationships>
</file>

<file path=ppt/slides/_rels/slide6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84.png"/></Relationships>
</file>

<file path=ppt/slides/_rels/slide6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57.xml"/><Relationship Id="rId1" Type="http://schemas.openxmlformats.org/officeDocument/2006/relationships/slideLayout" Target="../slideLayouts/slideLayout123.xml"/><Relationship Id="rId4" Type="http://schemas.openxmlformats.org/officeDocument/2006/relationships/image" Target="../media/image185.png"/></Relationships>
</file>

<file path=ppt/slides/_rels/slide6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58.xml"/><Relationship Id="rId1" Type="http://schemas.openxmlformats.org/officeDocument/2006/relationships/slideLayout" Target="../slideLayouts/slideLayout123.xml"/><Relationship Id="rId4" Type="http://schemas.openxmlformats.org/officeDocument/2006/relationships/image" Target="../media/image187.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oleObject" Target="../embeddings/oleObject2.bin"/><Relationship Id="rId3" Type="http://schemas.openxmlformats.org/officeDocument/2006/relationships/notesSlide" Target="../notesSlides/notesSlide7.xml"/><Relationship Id="rId7" Type="http://schemas.openxmlformats.org/officeDocument/2006/relationships/image" Target="../media/image19.jpeg"/><Relationship Id="rId12" Type="http://schemas.openxmlformats.org/officeDocument/2006/relationships/image" Target="../media/image15.wmf"/><Relationship Id="rId2" Type="http://schemas.openxmlformats.org/officeDocument/2006/relationships/slideLayout" Target="../slideLayouts/slideLayout2.xml"/><Relationship Id="rId16" Type="http://schemas.openxmlformats.org/officeDocument/2006/relationships/image" Target="../media/image32.png"/><Relationship Id="rId1" Type="http://schemas.openxmlformats.org/officeDocument/2006/relationships/vmlDrawing" Target="../drawings/vmlDrawing1.vml"/><Relationship Id="rId6" Type="http://schemas.openxmlformats.org/officeDocument/2006/relationships/image" Target="../media/image18.png"/><Relationship Id="rId11" Type="http://schemas.openxmlformats.org/officeDocument/2006/relationships/oleObject" Target="../embeddings/oleObject1.bin"/><Relationship Id="rId5" Type="http://schemas.openxmlformats.org/officeDocument/2006/relationships/image" Target="../media/image8.png"/><Relationship Id="rId15" Type="http://schemas.openxmlformats.org/officeDocument/2006/relationships/image" Target="../media/image31.png"/><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image" Target="../media/image21.png"/><Relationship Id="rId14" Type="http://schemas.openxmlformats.org/officeDocument/2006/relationships/image" Target="../media/image16.w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3">
              <a:alphaModFix amt="1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59395" name="Title 3"/>
          <p:cNvSpPr>
            <a:spLocks noGrp="1"/>
          </p:cNvSpPr>
          <p:nvPr>
            <p:ph type="ctrTitle"/>
          </p:nvPr>
        </p:nvSpPr>
        <p:spPr>
          <a:xfrm>
            <a:off x="0" y="1143001"/>
            <a:ext cx="9144000" cy="1993900"/>
          </a:xfrm>
        </p:spPr>
        <p:txBody>
          <a:bodyPr>
            <a:normAutofit/>
          </a:bodyPr>
          <a:lstStyle/>
          <a:p>
            <a:r>
              <a:rPr lang="en-US" altLang="en-US" sz="5300" dirty="0" smtClean="0">
                <a:ea typeface="ＭＳ Ｐゴシック" panose="020B0600070205080204" pitchFamily="34" charset="-128"/>
              </a:rPr>
              <a:t>Generic object recognition</a:t>
            </a:r>
            <a:r>
              <a:rPr lang="en-US" altLang="en-US" sz="4800" dirty="0" smtClean="0">
                <a:ea typeface="ＭＳ Ｐゴシック" panose="020B0600070205080204" pitchFamily="34" charset="-128"/>
              </a:rPr>
              <a:t/>
            </a:r>
            <a:br>
              <a:rPr lang="en-US" altLang="en-US" sz="4800" dirty="0" smtClean="0">
                <a:ea typeface="ＭＳ Ｐゴシック" panose="020B0600070205080204" pitchFamily="34" charset="-128"/>
              </a:rPr>
            </a:br>
            <a:r>
              <a:rPr lang="en-US" altLang="en-US" sz="3600" dirty="0" smtClean="0">
                <a:ea typeface="ＭＳ Ｐゴシック" panose="020B0600070205080204" pitchFamily="34" charset="-128"/>
              </a:rPr>
              <a:t>May 17</a:t>
            </a:r>
            <a:r>
              <a:rPr lang="en-US" altLang="en-US" sz="3600" baseline="30000" dirty="0" smtClean="0">
                <a:ea typeface="ＭＳ Ｐゴシック" panose="020B0600070205080204" pitchFamily="34" charset="-128"/>
              </a:rPr>
              <a:t>th</a:t>
            </a:r>
            <a:r>
              <a:rPr lang="en-US" altLang="en-US" sz="3600" dirty="0" smtClean="0">
                <a:ea typeface="ＭＳ Ｐゴシック" panose="020B0600070205080204" pitchFamily="34" charset="-128"/>
              </a:rPr>
              <a:t>, 2018</a:t>
            </a:r>
          </a:p>
        </p:txBody>
      </p:sp>
      <p:sp>
        <p:nvSpPr>
          <p:cNvPr id="59396" name="Subtitle 4"/>
          <p:cNvSpPr>
            <a:spLocks noGrp="1"/>
          </p:cNvSpPr>
          <p:nvPr>
            <p:ph type="subTitle" idx="1"/>
          </p:nvPr>
        </p:nvSpPr>
        <p:spPr>
          <a:xfrm>
            <a:off x="1371600" y="3570288"/>
            <a:ext cx="6400800" cy="1752600"/>
          </a:xfrm>
        </p:spPr>
        <p:txBody>
          <a:bodyPr/>
          <a:lstStyle/>
          <a:p>
            <a:r>
              <a:rPr lang="en-US" altLang="en-US" smtClean="0">
                <a:ea typeface="ＭＳ Ｐゴシック" panose="020B0600070205080204" pitchFamily="34" charset="-128"/>
              </a:rPr>
              <a:t>Yong Jae Lee</a:t>
            </a:r>
          </a:p>
          <a:p>
            <a:r>
              <a:rPr lang="en-US" altLang="en-US" smtClean="0">
                <a:ea typeface="ＭＳ Ｐゴシック" panose="020B0600070205080204" pitchFamily="34" charset="-128"/>
              </a:rPr>
              <a:t>UC Davis</a:t>
            </a:r>
          </a:p>
        </p:txBody>
      </p:sp>
    </p:spTree>
    <p:extLst>
      <p:ext uri="{BB962C8B-B14F-4D97-AF65-F5344CB8AC3E}">
        <p14:creationId xmlns:p14="http://schemas.microsoft.com/office/powerpoint/2010/main" val="2244786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a:grpSpLocks/>
          </p:cNvGrpSpPr>
          <p:nvPr/>
        </p:nvGrpSpPr>
        <p:grpSpPr bwMode="auto">
          <a:xfrm>
            <a:off x="5029200" y="1676400"/>
            <a:ext cx="4191000" cy="5440363"/>
            <a:chOff x="2976" y="701"/>
            <a:chExt cx="2640" cy="3427"/>
          </a:xfrm>
        </p:grpSpPr>
        <p:sp>
          <p:nvSpPr>
            <p:cNvPr id="5"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 name="Rectangle 10"/>
            <p:cNvSpPr>
              <a:spLocks noChangeArrowheads="1"/>
            </p:cNvSpPr>
            <p:nvPr/>
          </p:nvSpPr>
          <p:spPr bwMode="auto">
            <a:xfrm>
              <a:off x="2987" y="701"/>
              <a:ext cx="2389" cy="3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4" name="Group 11"/>
            <p:cNvGrpSpPr>
              <a:grpSpLocks/>
            </p:cNvGrpSpPr>
            <p:nvPr/>
          </p:nvGrpSpPr>
          <p:grpSpPr bwMode="auto">
            <a:xfrm>
              <a:off x="3353" y="1248"/>
              <a:ext cx="2263" cy="2880"/>
              <a:chOff x="768" y="1824"/>
              <a:chExt cx="918" cy="1248"/>
            </a:xfrm>
          </p:grpSpPr>
          <p:pic>
            <p:nvPicPr>
              <p:cNvPr id="8" name="Picture 12" descr="m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dirty="0">
                    <a:solidFill>
                      <a:srgbClr val="FF0000"/>
                    </a:solidFill>
                  </a:rPr>
                  <a:t>China, trade, </a:t>
                </a:r>
              </a:p>
              <a:p>
                <a:pPr algn="ctr" eaLnBrk="0" fontAlgn="base" hangingPunct="0">
                  <a:spcBef>
                    <a:spcPct val="0"/>
                  </a:spcBef>
                  <a:spcAft>
                    <a:spcPct val="0"/>
                  </a:spcAft>
                </a:pPr>
                <a:r>
                  <a:rPr lang="en-US" sz="2000" b="1" dirty="0">
                    <a:solidFill>
                      <a:srgbClr val="FF0000"/>
                    </a:solidFill>
                  </a:rPr>
                  <a:t>surplus, commerce, </a:t>
                </a:r>
              </a:p>
              <a:p>
                <a:pPr algn="ctr" eaLnBrk="0" fontAlgn="base" hangingPunct="0">
                  <a:spcBef>
                    <a:spcPct val="0"/>
                  </a:spcBef>
                  <a:spcAft>
                    <a:spcPct val="0"/>
                  </a:spcAft>
                </a:pPr>
                <a:r>
                  <a:rPr lang="en-US" sz="2000" b="1" dirty="0">
                    <a:solidFill>
                      <a:srgbClr val="FF0000"/>
                    </a:solidFill>
                  </a:rPr>
                  <a:t>exports, imports, US, </a:t>
                </a:r>
              </a:p>
              <a:p>
                <a:pPr algn="ctr" eaLnBrk="0" fontAlgn="base" hangingPunct="0">
                  <a:spcBef>
                    <a:spcPct val="0"/>
                  </a:spcBef>
                  <a:spcAft>
                    <a:spcPct val="0"/>
                  </a:spcAft>
                </a:pPr>
                <a:r>
                  <a:rPr lang="en-US" sz="2000" b="1" dirty="0" err="1">
                    <a:solidFill>
                      <a:srgbClr val="FF0000"/>
                    </a:solidFill>
                  </a:rPr>
                  <a:t>yuan</a:t>
                </a:r>
                <a:r>
                  <a:rPr lang="en-US" sz="2000" b="1" dirty="0">
                    <a:solidFill>
                      <a:srgbClr val="FF0000"/>
                    </a:solidFill>
                  </a:rPr>
                  <a:t>, bank, domestic, </a:t>
                </a:r>
              </a:p>
              <a:p>
                <a:pPr algn="ctr" eaLnBrk="0" fontAlgn="base" hangingPunct="0">
                  <a:spcBef>
                    <a:spcPct val="0"/>
                  </a:spcBef>
                  <a:spcAft>
                    <a:spcPct val="0"/>
                  </a:spcAft>
                </a:pPr>
                <a:r>
                  <a:rPr lang="en-US" sz="2000" b="1" dirty="0">
                    <a:solidFill>
                      <a:srgbClr val="FF0000"/>
                    </a:solidFill>
                  </a:rPr>
                  <a:t>foreign, increase, </a:t>
                </a:r>
              </a:p>
              <a:p>
                <a:pPr algn="ctr" eaLnBrk="0" fontAlgn="base" hangingPunct="0">
                  <a:spcBef>
                    <a:spcPct val="0"/>
                  </a:spcBef>
                  <a:spcAft>
                    <a:spcPct val="0"/>
                  </a:spcAft>
                </a:pPr>
                <a:r>
                  <a:rPr lang="en-US" sz="2000" b="1" dirty="0">
                    <a:solidFill>
                      <a:srgbClr val="FF0000"/>
                    </a:solidFill>
                  </a:rPr>
                  <a:t>trade, value</a:t>
                </a:r>
              </a:p>
            </p:txBody>
          </p:sp>
        </p:grpSp>
      </p:grpSp>
      <p:sp>
        <p:nvSpPr>
          <p:cNvPr id="2" name="Title 1"/>
          <p:cNvSpPr>
            <a:spLocks noGrp="1"/>
          </p:cNvSpPr>
          <p:nvPr>
            <p:ph type="title"/>
          </p:nvPr>
        </p:nvSpPr>
        <p:spPr/>
        <p:txBody>
          <a:bodyPr>
            <a:normAutofit fontScale="90000"/>
          </a:bodyPr>
          <a:lstStyle/>
          <a:p>
            <a:r>
              <a:rPr lang="en-US" dirty="0" smtClean="0"/>
              <a:t>What else can we borrow from text retrieval?</a:t>
            </a:r>
            <a:endParaRPr lang="en-US" dirty="0"/>
          </a:p>
        </p:txBody>
      </p:sp>
      <p:pic>
        <p:nvPicPr>
          <p:cNvPr id="10" name="Picture 4" descr="BookIndex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57" y="1676400"/>
            <a:ext cx="4953000" cy="724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lide Number Placeholder 10"/>
          <p:cNvSpPr>
            <a:spLocks noGrp="1"/>
          </p:cNvSpPr>
          <p:nvPr>
            <p:ph type="sldNum" sz="quarter" idx="12"/>
          </p:nvPr>
        </p:nvSpPr>
        <p:spPr>
          <a:xfrm>
            <a:off x="6400800" y="6610350"/>
            <a:ext cx="2133600" cy="476250"/>
          </a:xfrm>
        </p:spPr>
        <p:txBody>
          <a:bodyPr/>
          <a:lstStyle/>
          <a:p>
            <a:pPr>
              <a:defRPr/>
            </a:pPr>
            <a:fld id="{4FBDE46A-9F67-43A3-89ED-66C42CBB5C31}" type="slidenum">
              <a:rPr lang="en-US" smtClean="0"/>
              <a:pPr>
                <a:defRPr/>
              </a:pPr>
              <a:t>10</a:t>
            </a:fld>
            <a:endParaRPr lang="en-US"/>
          </a:p>
        </p:txBody>
      </p:sp>
    </p:spTree>
    <p:extLst>
      <p:ext uri="{BB962C8B-B14F-4D97-AF65-F5344CB8AC3E}">
        <p14:creationId xmlns:p14="http://schemas.microsoft.com/office/powerpoint/2010/main" val="4614776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76200"/>
            <a:ext cx="8229600" cy="1143000"/>
          </a:xfrm>
        </p:spPr>
        <p:txBody>
          <a:bodyPr/>
          <a:lstStyle/>
          <a:p>
            <a:r>
              <a:rPr lang="en-US" i="1" smtClean="0"/>
              <a:t>tf-idf </a:t>
            </a:r>
            <a:r>
              <a:rPr lang="en-US" smtClean="0"/>
              <a:t>weighting</a:t>
            </a:r>
          </a:p>
        </p:txBody>
      </p:sp>
      <p:sp>
        <p:nvSpPr>
          <p:cNvPr id="84995" name="Rectangle 3"/>
          <p:cNvSpPr>
            <a:spLocks noGrp="1" noChangeArrowheads="1"/>
          </p:cNvSpPr>
          <p:nvPr>
            <p:ph type="body" idx="1"/>
          </p:nvPr>
        </p:nvSpPr>
        <p:spPr>
          <a:xfrm>
            <a:off x="457200" y="1295400"/>
            <a:ext cx="8229600" cy="4525963"/>
          </a:xfrm>
        </p:spPr>
        <p:txBody>
          <a:bodyPr/>
          <a:lstStyle/>
          <a:p>
            <a:r>
              <a:rPr lang="en-US" sz="2400" b="1" dirty="0"/>
              <a:t>T</a:t>
            </a:r>
            <a:r>
              <a:rPr lang="en-US" sz="2400" dirty="0"/>
              <a:t>erm </a:t>
            </a:r>
            <a:r>
              <a:rPr lang="en-US" sz="2400" b="1" dirty="0"/>
              <a:t>f</a:t>
            </a:r>
            <a:r>
              <a:rPr lang="en-US" sz="2400" dirty="0"/>
              <a:t>requency – </a:t>
            </a:r>
            <a:r>
              <a:rPr lang="en-US" sz="2400" b="1" dirty="0"/>
              <a:t>i</a:t>
            </a:r>
            <a:r>
              <a:rPr lang="en-US" sz="2400" dirty="0"/>
              <a:t>nverse </a:t>
            </a:r>
            <a:r>
              <a:rPr lang="en-US" sz="2400" b="1" dirty="0"/>
              <a:t>d</a:t>
            </a:r>
            <a:r>
              <a:rPr lang="en-US" sz="2400" dirty="0"/>
              <a:t>ocument </a:t>
            </a:r>
            <a:r>
              <a:rPr lang="en-US" sz="2400" b="1" dirty="0"/>
              <a:t>f</a:t>
            </a:r>
            <a:r>
              <a:rPr lang="en-US" sz="2400" dirty="0"/>
              <a:t>requency</a:t>
            </a:r>
          </a:p>
          <a:p>
            <a:r>
              <a:rPr lang="en-US" sz="2400" dirty="0"/>
              <a:t>Describe frame by frequency of each word within it, </a:t>
            </a:r>
            <a:r>
              <a:rPr lang="en-US" sz="2400" dirty="0" err="1"/>
              <a:t>downweight</a:t>
            </a:r>
            <a:r>
              <a:rPr lang="en-US" sz="2400" dirty="0"/>
              <a:t> words that appear often in the database</a:t>
            </a:r>
          </a:p>
          <a:p>
            <a:r>
              <a:rPr lang="en-US" sz="2400" dirty="0"/>
              <a:t>(Standard weighting for text retrieval)</a:t>
            </a:r>
          </a:p>
          <a:p>
            <a:endParaRPr lang="en-US" sz="2400" dirty="0"/>
          </a:p>
          <a:p>
            <a:pPr>
              <a:buFontTx/>
              <a:buNone/>
            </a:pPr>
            <a:endParaRPr lang="en-US" sz="2400" dirty="0"/>
          </a:p>
        </p:txBody>
      </p:sp>
      <p:pic>
        <p:nvPicPr>
          <p:cNvPr id="84996" name="Picture 6"/>
          <p:cNvPicPr>
            <a:picLocks noChangeAspect="1" noChangeArrowheads="1"/>
          </p:cNvPicPr>
          <p:nvPr/>
        </p:nvPicPr>
        <p:blipFill>
          <a:blip r:embed="rId3">
            <a:extLst>
              <a:ext uri="{28A0092B-C50C-407E-A947-70E740481C1C}">
                <a14:useLocalDpi xmlns:a14="http://schemas.microsoft.com/office/drawing/2010/main" val="0"/>
              </a:ext>
            </a:extLst>
          </a:blip>
          <a:srcRect l="48430" t="67703" r="30902" b="16199"/>
          <a:stretch>
            <a:fillRect/>
          </a:stretch>
        </p:blipFill>
        <p:spPr bwMode="auto">
          <a:xfrm>
            <a:off x="3000375" y="3721106"/>
            <a:ext cx="2952750" cy="140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7735" name="Text Box 7"/>
          <p:cNvSpPr txBox="1">
            <a:spLocks noChangeArrowheads="1"/>
          </p:cNvSpPr>
          <p:nvPr/>
        </p:nvSpPr>
        <p:spPr bwMode="auto">
          <a:xfrm>
            <a:off x="6350000" y="3452813"/>
            <a:ext cx="2413000" cy="929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Total number of documents in database</a:t>
            </a:r>
          </a:p>
        </p:txBody>
      </p:sp>
      <p:sp>
        <p:nvSpPr>
          <p:cNvPr id="457736" name="Text Box 8"/>
          <p:cNvSpPr txBox="1">
            <a:spLocks noChangeArrowheads="1"/>
          </p:cNvSpPr>
          <p:nvPr/>
        </p:nvSpPr>
        <p:spPr bwMode="auto">
          <a:xfrm>
            <a:off x="6313494" y="4570417"/>
            <a:ext cx="25304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documents word i occurs in, in whole database</a:t>
            </a:r>
          </a:p>
        </p:txBody>
      </p:sp>
      <p:sp>
        <p:nvSpPr>
          <p:cNvPr id="457737" name="Line 9"/>
          <p:cNvSpPr>
            <a:spLocks noChangeShapeType="1"/>
          </p:cNvSpPr>
          <p:nvPr/>
        </p:nvSpPr>
        <p:spPr bwMode="auto">
          <a:xfrm flipH="1">
            <a:off x="5916613" y="3757619"/>
            <a:ext cx="360362" cy="17938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8" name="Line 10"/>
          <p:cNvSpPr>
            <a:spLocks noChangeShapeType="1"/>
          </p:cNvSpPr>
          <p:nvPr/>
        </p:nvSpPr>
        <p:spPr bwMode="auto">
          <a:xfrm flipH="1" flipV="1">
            <a:off x="5845181" y="4837113"/>
            <a:ext cx="360363" cy="2159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9" name="Text Box 11"/>
          <p:cNvSpPr txBox="1">
            <a:spLocks noChangeArrowheads="1"/>
          </p:cNvSpPr>
          <p:nvPr/>
        </p:nvSpPr>
        <p:spPr bwMode="auto">
          <a:xfrm>
            <a:off x="625475" y="3562355"/>
            <a:ext cx="2339975" cy="929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occurrences of word i in document d</a:t>
            </a:r>
          </a:p>
        </p:txBody>
      </p:sp>
      <p:sp>
        <p:nvSpPr>
          <p:cNvPr id="457740" name="Text Box 12"/>
          <p:cNvSpPr txBox="1">
            <a:spLocks noChangeArrowheads="1"/>
          </p:cNvSpPr>
          <p:nvPr/>
        </p:nvSpPr>
        <p:spPr bwMode="auto">
          <a:xfrm>
            <a:off x="588963" y="4772025"/>
            <a:ext cx="2339975" cy="65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words in document d</a:t>
            </a:r>
          </a:p>
        </p:txBody>
      </p:sp>
      <p:sp>
        <p:nvSpPr>
          <p:cNvPr id="457744" name="Line 16"/>
          <p:cNvSpPr>
            <a:spLocks noChangeShapeType="1"/>
          </p:cNvSpPr>
          <p:nvPr/>
        </p:nvSpPr>
        <p:spPr bwMode="auto">
          <a:xfrm>
            <a:off x="2928941" y="3937000"/>
            <a:ext cx="900112" cy="1079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45" name="Line 17"/>
          <p:cNvSpPr>
            <a:spLocks noChangeShapeType="1"/>
          </p:cNvSpPr>
          <p:nvPr/>
        </p:nvSpPr>
        <p:spPr bwMode="auto">
          <a:xfrm flipV="1">
            <a:off x="2928944" y="4945063"/>
            <a:ext cx="1044575" cy="2159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13" name="TextBox 12"/>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4" name="Slide Number Placeholder 13"/>
          <p:cNvSpPr>
            <a:spLocks noGrp="1"/>
          </p:cNvSpPr>
          <p:nvPr>
            <p:ph type="sldNum" sz="quarter" idx="12"/>
          </p:nvPr>
        </p:nvSpPr>
        <p:spPr/>
        <p:txBody>
          <a:bodyPr/>
          <a:lstStyle/>
          <a:p>
            <a:pPr>
              <a:defRPr/>
            </a:pPr>
            <a:fld id="{EF264CFA-8530-492E-A62D-285496C9819E}" type="slidenum">
              <a:rPr lang="en-US" smtClean="0"/>
              <a:pPr>
                <a:defRPr/>
              </a:pPr>
              <a:t>11</a:t>
            </a:fld>
            <a:endParaRPr lang="en-US"/>
          </a:p>
        </p:txBody>
      </p:sp>
    </p:spTree>
    <p:extLst>
      <p:ext uri="{BB962C8B-B14F-4D97-AF65-F5344CB8AC3E}">
        <p14:creationId xmlns:p14="http://schemas.microsoft.com/office/powerpoint/2010/main" val="974958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77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77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77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77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77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77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457735" grpId="0"/>
      <p:bldP spid="457736" grpId="0"/>
      <p:bldP spid="457737" grpId="0" animBg="1"/>
      <p:bldP spid="457738" grpId="0" animBg="1"/>
      <p:bldP spid="457739" grpId="0"/>
      <p:bldP spid="457740" grpId="0"/>
      <p:bldP spid="457744" grpId="0" animBg="1"/>
      <p:bldP spid="4577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Arial" pitchFamily="34" charset="0"/>
                <a:cs typeface="Arial" pitchFamily="34" charset="0"/>
              </a:rPr>
              <a:t>Query expansion</a:t>
            </a:r>
            <a:endParaRPr lang="en-US" sz="3800" dirty="0">
              <a:latin typeface="Arial" pitchFamily="34" charset="0"/>
              <a:cs typeface="Arial" pitchFamily="34" charset="0"/>
            </a:endParaRPr>
          </a:p>
        </p:txBody>
      </p:sp>
      <p:sp>
        <p:nvSpPr>
          <p:cNvPr id="4" name="TextBox 3"/>
          <p:cNvSpPr txBox="1"/>
          <p:nvPr/>
        </p:nvSpPr>
        <p:spPr>
          <a:xfrm>
            <a:off x="285721" y="1714488"/>
            <a:ext cx="8643997" cy="2862322"/>
          </a:xfrm>
          <a:prstGeom prst="rect">
            <a:avLst/>
          </a:prstGeom>
          <a:noFill/>
        </p:spPr>
        <p:txBody>
          <a:bodyPr wrap="square" lIns="91380" tIns="45692" rIns="91380" bIns="45692" rtlCol="0">
            <a:spAutoFit/>
          </a:bodyPr>
          <a:lstStyle/>
          <a:p>
            <a:r>
              <a:rPr lang="en-US" sz="2000" dirty="0">
                <a:solidFill>
                  <a:prstClr val="black"/>
                </a:solidFill>
              </a:rPr>
              <a:t>Query: </a:t>
            </a:r>
            <a:r>
              <a:rPr lang="en-US" sz="2000" b="1" i="1" dirty="0">
                <a:solidFill>
                  <a:prstClr val="black"/>
                </a:solidFill>
              </a:rPr>
              <a:t>golf green</a:t>
            </a:r>
          </a:p>
          <a:p>
            <a:endParaRPr lang="en-US" sz="2000" dirty="0">
              <a:solidFill>
                <a:prstClr val="black"/>
              </a:solidFill>
            </a:endParaRPr>
          </a:p>
          <a:p>
            <a:r>
              <a:rPr lang="en-US" sz="2000" dirty="0">
                <a:solidFill>
                  <a:prstClr val="black"/>
                </a:solidFill>
              </a:rPr>
              <a:t>Results:</a:t>
            </a:r>
          </a:p>
          <a:p>
            <a:endParaRPr lang="en-US" sz="2000" dirty="0">
              <a:solidFill>
                <a:prstClr val="black"/>
              </a:solidFill>
            </a:endParaRPr>
          </a:p>
          <a:p>
            <a:r>
              <a:rPr lang="en-US" sz="2000" dirty="0">
                <a:solidFill>
                  <a:prstClr val="black"/>
                </a:solidFill>
              </a:rPr>
              <a:t>- How can the grass on the </a:t>
            </a:r>
            <a:r>
              <a:rPr lang="en-US" sz="2000" b="1" i="1" dirty="0">
                <a:solidFill>
                  <a:prstClr val="black"/>
                </a:solidFill>
              </a:rPr>
              <a:t>greens</a:t>
            </a:r>
            <a:r>
              <a:rPr lang="en-US" sz="2000" dirty="0">
                <a:solidFill>
                  <a:prstClr val="black"/>
                </a:solidFill>
              </a:rPr>
              <a:t> at a </a:t>
            </a:r>
            <a:r>
              <a:rPr lang="en-US" sz="2000" b="1" i="1" dirty="0">
                <a:solidFill>
                  <a:prstClr val="black"/>
                </a:solidFill>
              </a:rPr>
              <a:t>golf</a:t>
            </a:r>
            <a:r>
              <a:rPr lang="en-US" sz="2000" dirty="0">
                <a:solidFill>
                  <a:prstClr val="black"/>
                </a:solidFill>
              </a:rPr>
              <a:t> course be so perfect?</a:t>
            </a:r>
          </a:p>
          <a:p>
            <a:pPr>
              <a:buFontTx/>
              <a:buChar char="-"/>
            </a:pPr>
            <a:r>
              <a:rPr lang="en-US" sz="2000" dirty="0">
                <a:solidFill>
                  <a:prstClr val="black"/>
                </a:solidFill>
              </a:rPr>
              <a:t> For example, a skilled </a:t>
            </a:r>
            <a:r>
              <a:rPr lang="en-US" sz="2000" b="1" i="1" dirty="0">
                <a:solidFill>
                  <a:prstClr val="black"/>
                </a:solidFill>
              </a:rPr>
              <a:t>golf</a:t>
            </a:r>
            <a:r>
              <a:rPr lang="en-US" sz="2000" dirty="0">
                <a:solidFill>
                  <a:prstClr val="black"/>
                </a:solidFill>
              </a:rPr>
              <a:t>er expects to reach the </a:t>
            </a:r>
            <a:r>
              <a:rPr lang="en-US" sz="2000" b="1" i="1" dirty="0">
                <a:solidFill>
                  <a:prstClr val="black"/>
                </a:solidFill>
              </a:rPr>
              <a:t>green</a:t>
            </a:r>
            <a:r>
              <a:rPr lang="en-US" sz="2000" dirty="0">
                <a:solidFill>
                  <a:prstClr val="black"/>
                </a:solidFill>
              </a:rPr>
              <a:t> on a par-four hole in </a:t>
            </a:r>
            <a:r>
              <a:rPr lang="en-US" sz="2000" b="1" dirty="0">
                <a:solidFill>
                  <a:prstClr val="black"/>
                </a:solidFill>
              </a:rPr>
              <a:t>...</a:t>
            </a:r>
            <a:r>
              <a:rPr lang="en-US" sz="2000" dirty="0">
                <a:solidFill>
                  <a:prstClr val="black"/>
                </a:solidFill>
              </a:rPr>
              <a:t/>
            </a:r>
            <a:br>
              <a:rPr lang="en-US" sz="2000" dirty="0">
                <a:solidFill>
                  <a:prstClr val="black"/>
                </a:solidFill>
              </a:rPr>
            </a:br>
            <a:r>
              <a:rPr lang="en-US" sz="2000" dirty="0">
                <a:solidFill>
                  <a:prstClr val="black"/>
                </a:solidFill>
              </a:rPr>
              <a:t>- Manufactures and sells synthetic </a:t>
            </a:r>
            <a:r>
              <a:rPr lang="en-US" sz="2000" b="1" i="1" dirty="0">
                <a:solidFill>
                  <a:prstClr val="black"/>
                </a:solidFill>
              </a:rPr>
              <a:t>golf</a:t>
            </a:r>
            <a:r>
              <a:rPr lang="en-US" sz="2000" dirty="0">
                <a:solidFill>
                  <a:prstClr val="black"/>
                </a:solidFill>
              </a:rPr>
              <a:t> putting </a:t>
            </a:r>
            <a:r>
              <a:rPr lang="en-US" sz="2000" b="1" i="1" dirty="0">
                <a:solidFill>
                  <a:prstClr val="black"/>
                </a:solidFill>
              </a:rPr>
              <a:t>green</a:t>
            </a:r>
            <a:r>
              <a:rPr lang="en-US" sz="2000" i="1" dirty="0">
                <a:solidFill>
                  <a:prstClr val="black"/>
                </a:solidFill>
              </a:rPr>
              <a:t>s</a:t>
            </a:r>
            <a:r>
              <a:rPr lang="en-US" sz="2000" dirty="0">
                <a:solidFill>
                  <a:prstClr val="black"/>
                </a:solidFill>
              </a:rPr>
              <a:t> and mats.</a:t>
            </a:r>
          </a:p>
          <a:p>
            <a:endParaRPr lang="en-US" sz="2000" dirty="0">
              <a:solidFill>
                <a:prstClr val="black"/>
              </a:solidFill>
            </a:endParaRPr>
          </a:p>
          <a:p>
            <a:endParaRPr lang="en-US" sz="2000" dirty="0">
              <a:solidFill>
                <a:prstClr val="black"/>
              </a:solidFill>
            </a:endParaRPr>
          </a:p>
        </p:txBody>
      </p:sp>
      <p:sp>
        <p:nvSpPr>
          <p:cNvPr id="6" name="Rectangle 5"/>
          <p:cNvSpPr/>
          <p:nvPr/>
        </p:nvSpPr>
        <p:spPr>
          <a:xfrm>
            <a:off x="285720" y="4500570"/>
            <a:ext cx="8643998" cy="1938992"/>
          </a:xfrm>
          <a:prstGeom prst="rect">
            <a:avLst/>
          </a:prstGeom>
        </p:spPr>
        <p:txBody>
          <a:bodyPr wrap="square" lIns="91380" tIns="45692" rIns="91380" bIns="45692">
            <a:spAutoFit/>
          </a:bodyPr>
          <a:lstStyle/>
          <a:p>
            <a:r>
              <a:rPr lang="en-US" sz="2000" dirty="0">
                <a:solidFill>
                  <a:prstClr val="black"/>
                </a:solidFill>
              </a:rPr>
              <a:t>Irrelevant result can cause a `topic drift’: </a:t>
            </a:r>
          </a:p>
          <a:p>
            <a:endParaRPr lang="en-US" sz="2000" dirty="0">
              <a:solidFill>
                <a:prstClr val="black"/>
              </a:solidFill>
            </a:endParaRPr>
          </a:p>
          <a:p>
            <a:pPr>
              <a:buFontTx/>
              <a:buChar char="-"/>
            </a:pPr>
            <a:r>
              <a:rPr lang="en-US" sz="2000" dirty="0">
                <a:solidFill>
                  <a:prstClr val="black"/>
                </a:solidFill>
              </a:rPr>
              <a:t> Volkswagen </a:t>
            </a:r>
            <a:r>
              <a:rPr lang="en-US" sz="2000" b="1" i="1" dirty="0">
                <a:solidFill>
                  <a:prstClr val="black"/>
                </a:solidFill>
              </a:rPr>
              <a:t>Golf</a:t>
            </a:r>
            <a:r>
              <a:rPr lang="en-US" sz="2000" dirty="0">
                <a:solidFill>
                  <a:prstClr val="black"/>
                </a:solidFill>
              </a:rPr>
              <a:t>, 1999, </a:t>
            </a:r>
            <a:r>
              <a:rPr lang="en-US" sz="2000" b="1" i="1" dirty="0">
                <a:solidFill>
                  <a:prstClr val="black"/>
                </a:solidFill>
              </a:rPr>
              <a:t>Green</a:t>
            </a:r>
            <a:r>
              <a:rPr lang="en-US" sz="2000" dirty="0">
                <a:solidFill>
                  <a:prstClr val="black"/>
                </a:solidFill>
              </a:rPr>
              <a:t>, 2000cc, petrol, manual, , hatchback, 94000miles, 2.0 </a:t>
            </a:r>
            <a:r>
              <a:rPr lang="en-US" sz="2000" dirty="0" err="1">
                <a:solidFill>
                  <a:prstClr val="black"/>
                </a:solidFill>
              </a:rPr>
              <a:t>GTi</a:t>
            </a:r>
            <a:r>
              <a:rPr lang="en-US" sz="2000" dirty="0">
                <a:solidFill>
                  <a:prstClr val="black"/>
                </a:solidFill>
              </a:rPr>
              <a:t>, 2 Registered Keepers, HPI Checked, Air-Conditioning, Front and Rear Parking Sensors, ABS, Alarm, Alloy </a:t>
            </a:r>
            <a:br>
              <a:rPr lang="en-US" sz="2000" dirty="0">
                <a:solidFill>
                  <a:prstClr val="black"/>
                </a:solidFill>
              </a:rPr>
            </a:br>
            <a:endParaRPr lang="en-US" sz="2000" dirty="0">
              <a:solidFill>
                <a:prstClr val="black"/>
              </a:solidFill>
            </a:endParaRPr>
          </a:p>
        </p:txBody>
      </p:sp>
      <p:sp>
        <p:nvSpPr>
          <p:cNvPr id="5" name="TextBox 4"/>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39091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expansion</a:t>
            </a:r>
            <a:endParaRPr lang="en-US" dirty="0"/>
          </a:p>
        </p:txBody>
      </p:sp>
      <p:grpSp>
        <p:nvGrpSpPr>
          <p:cNvPr id="3" name="Group 19"/>
          <p:cNvGrpSpPr>
            <a:grpSpLocks/>
          </p:cNvGrpSpPr>
          <p:nvPr/>
        </p:nvGrpSpPr>
        <p:grpSpPr bwMode="auto">
          <a:xfrm>
            <a:off x="2357422" y="1820849"/>
            <a:ext cx="6515100" cy="800100"/>
            <a:chOff x="1656" y="1042"/>
            <a:chExt cx="4104" cy="504"/>
          </a:xfrm>
        </p:grpSpPr>
        <p:pic>
          <p:nvPicPr>
            <p:cNvPr id="53" name="Picture 20"/>
            <p:cNvPicPr>
              <a:picLocks noChangeAspect="1" noChangeArrowheads="1"/>
            </p:cNvPicPr>
            <p:nvPr/>
          </p:nvPicPr>
          <p:blipFill>
            <a:blip r:embed="rId2" cstate="print"/>
            <a:srcRect/>
            <a:stretch>
              <a:fillRect/>
            </a:stretch>
          </p:blipFill>
          <p:spPr bwMode="auto">
            <a:xfrm>
              <a:off x="1656" y="1053"/>
              <a:ext cx="663" cy="476"/>
            </a:xfrm>
            <a:prstGeom prst="rect">
              <a:avLst/>
            </a:prstGeom>
            <a:noFill/>
            <a:ln w="12700" algn="ctr">
              <a:noFill/>
              <a:miter lim="800000"/>
              <a:headEnd/>
              <a:tailEnd/>
            </a:ln>
            <a:effectLst/>
          </p:spPr>
        </p:pic>
        <p:pic>
          <p:nvPicPr>
            <p:cNvPr id="54" name="Picture 21"/>
            <p:cNvPicPr>
              <a:picLocks noChangeAspect="1" noChangeArrowheads="1"/>
            </p:cNvPicPr>
            <p:nvPr/>
          </p:nvPicPr>
          <p:blipFill>
            <a:blip r:embed="rId3" cstate="print"/>
            <a:srcRect/>
            <a:stretch>
              <a:fillRect/>
            </a:stretch>
          </p:blipFill>
          <p:spPr bwMode="auto">
            <a:xfrm>
              <a:off x="2335" y="1047"/>
              <a:ext cx="663" cy="494"/>
            </a:xfrm>
            <a:prstGeom prst="rect">
              <a:avLst/>
            </a:prstGeom>
            <a:noFill/>
            <a:ln w="12700" algn="ctr">
              <a:noFill/>
              <a:miter lim="800000"/>
              <a:headEnd/>
              <a:tailEnd/>
            </a:ln>
            <a:effectLst/>
          </p:spPr>
        </p:pic>
        <p:pic>
          <p:nvPicPr>
            <p:cNvPr id="55" name="Picture 22"/>
            <p:cNvPicPr>
              <a:picLocks noChangeAspect="1" noChangeArrowheads="1"/>
            </p:cNvPicPr>
            <p:nvPr/>
          </p:nvPicPr>
          <p:blipFill>
            <a:blip r:embed="rId4" cstate="print"/>
            <a:srcRect/>
            <a:stretch>
              <a:fillRect/>
            </a:stretch>
          </p:blipFill>
          <p:spPr bwMode="auto">
            <a:xfrm>
              <a:off x="3023" y="1049"/>
              <a:ext cx="372" cy="494"/>
            </a:xfrm>
            <a:prstGeom prst="rect">
              <a:avLst/>
            </a:prstGeom>
            <a:noFill/>
            <a:ln w="12700" algn="ctr">
              <a:noFill/>
              <a:miter lim="800000"/>
              <a:headEnd/>
              <a:tailEnd/>
            </a:ln>
            <a:effectLst/>
          </p:spPr>
        </p:pic>
        <p:pic>
          <p:nvPicPr>
            <p:cNvPr id="56" name="Picture 23"/>
            <p:cNvPicPr>
              <a:picLocks noChangeAspect="1" noChangeArrowheads="1"/>
            </p:cNvPicPr>
            <p:nvPr/>
          </p:nvPicPr>
          <p:blipFill>
            <a:blip r:embed="rId5" cstate="print"/>
            <a:srcRect/>
            <a:stretch>
              <a:fillRect/>
            </a:stretch>
          </p:blipFill>
          <p:spPr bwMode="auto">
            <a:xfrm>
              <a:off x="3430" y="1051"/>
              <a:ext cx="663" cy="495"/>
            </a:xfrm>
            <a:prstGeom prst="rect">
              <a:avLst/>
            </a:prstGeom>
            <a:noFill/>
            <a:ln w="12700" algn="ctr">
              <a:noFill/>
              <a:miter lim="800000"/>
              <a:headEnd/>
              <a:tailEnd/>
            </a:ln>
            <a:effectLst/>
          </p:spPr>
        </p:pic>
        <p:pic>
          <p:nvPicPr>
            <p:cNvPr id="57" name="Picture 24"/>
            <p:cNvPicPr>
              <a:picLocks noChangeAspect="1" noChangeArrowheads="1"/>
            </p:cNvPicPr>
            <p:nvPr/>
          </p:nvPicPr>
          <p:blipFill>
            <a:blip r:embed="rId6" cstate="print"/>
            <a:srcRect/>
            <a:stretch>
              <a:fillRect/>
            </a:stretch>
          </p:blipFill>
          <p:spPr bwMode="auto">
            <a:xfrm>
              <a:off x="4321" y="1046"/>
              <a:ext cx="665" cy="495"/>
            </a:xfrm>
            <a:prstGeom prst="rect">
              <a:avLst/>
            </a:prstGeom>
            <a:noFill/>
            <a:ln w="12700" algn="ctr">
              <a:noFill/>
              <a:miter lim="800000"/>
              <a:headEnd/>
              <a:tailEnd/>
            </a:ln>
            <a:effectLst/>
          </p:spPr>
        </p:pic>
        <p:pic>
          <p:nvPicPr>
            <p:cNvPr id="58" name="Picture 25"/>
            <p:cNvPicPr>
              <a:picLocks noChangeAspect="1" noChangeArrowheads="1"/>
            </p:cNvPicPr>
            <p:nvPr/>
          </p:nvPicPr>
          <p:blipFill>
            <a:blip r:embed="rId7" cstate="print"/>
            <a:srcRect/>
            <a:stretch>
              <a:fillRect/>
            </a:stretch>
          </p:blipFill>
          <p:spPr bwMode="auto">
            <a:xfrm>
              <a:off x="5015" y="1042"/>
              <a:ext cx="745" cy="497"/>
            </a:xfrm>
            <a:prstGeom prst="rect">
              <a:avLst/>
            </a:prstGeom>
            <a:noFill/>
            <a:ln w="12700" algn="ctr">
              <a:noFill/>
              <a:miter lim="800000"/>
              <a:headEnd/>
              <a:tailEnd/>
            </a:ln>
            <a:effectLst/>
          </p:spPr>
        </p:pic>
        <p:sp>
          <p:nvSpPr>
            <p:cNvPr id="59" name="Text Box 26"/>
            <p:cNvSpPr txBox="1">
              <a:spLocks noChangeArrowheads="1"/>
            </p:cNvSpPr>
            <p:nvPr/>
          </p:nvSpPr>
          <p:spPr bwMode="auto">
            <a:xfrm>
              <a:off x="4037" y="1119"/>
              <a:ext cx="285" cy="327"/>
            </a:xfrm>
            <a:prstGeom prst="rect">
              <a:avLst/>
            </a:prstGeom>
            <a:noFill/>
            <a:ln w="12700" algn="ctr">
              <a:noFill/>
              <a:miter lim="800000"/>
              <a:headEnd/>
              <a:tailEnd/>
            </a:ln>
            <a:effectLst/>
          </p:spPr>
          <p:txBody>
            <a:bodyPr>
              <a:spAutoFit/>
            </a:bodyPr>
            <a:lstStyle/>
            <a:p>
              <a:pPr>
                <a:spcBef>
                  <a:spcPct val="50000"/>
                </a:spcBef>
                <a:defRPr/>
              </a:pPr>
              <a:r>
                <a:rPr lang="en-GB" sz="2800" kern="0" dirty="0">
                  <a:solidFill>
                    <a:sysClr val="windowText" lastClr="000000"/>
                  </a:solidFill>
                </a:rPr>
                <a:t>…</a:t>
              </a:r>
              <a:endParaRPr lang="en-US" sz="2800" kern="0" dirty="0">
                <a:solidFill>
                  <a:sysClr val="windowText" lastClr="000000"/>
                </a:solidFill>
              </a:endParaRPr>
            </a:p>
          </p:txBody>
        </p:sp>
      </p:grpSp>
      <p:grpSp>
        <p:nvGrpSpPr>
          <p:cNvPr id="4" name="Group 17"/>
          <p:cNvGrpSpPr/>
          <p:nvPr/>
        </p:nvGrpSpPr>
        <p:grpSpPr>
          <a:xfrm>
            <a:off x="2641805" y="3286124"/>
            <a:ext cx="5716415" cy="1071570"/>
            <a:chOff x="2285984" y="3071810"/>
            <a:chExt cx="5716415" cy="1071570"/>
          </a:xfrm>
        </p:grpSpPr>
        <p:pic>
          <p:nvPicPr>
            <p:cNvPr id="1028" name="Picture 4"/>
            <p:cNvPicPr>
              <a:picLocks noChangeAspect="1" noChangeArrowheads="1"/>
            </p:cNvPicPr>
            <p:nvPr/>
          </p:nvPicPr>
          <p:blipFill>
            <a:blip r:embed="rId8" cstate="print"/>
            <a:srcRect/>
            <a:stretch>
              <a:fillRect/>
            </a:stretch>
          </p:blipFill>
          <p:spPr bwMode="auto">
            <a:xfrm>
              <a:off x="2285984" y="3071810"/>
              <a:ext cx="1557333" cy="1038222"/>
            </a:xfrm>
            <a:prstGeom prst="rect">
              <a:avLst/>
            </a:prstGeom>
            <a:noFill/>
            <a:ln w="9525">
              <a:noFill/>
              <a:miter lim="800000"/>
              <a:headEnd/>
              <a:tailEnd/>
            </a:ln>
            <a:effectLst/>
          </p:spPr>
        </p:pic>
        <p:pic>
          <p:nvPicPr>
            <p:cNvPr id="1029" name="Picture 5"/>
            <p:cNvPicPr>
              <a:picLocks noChangeAspect="1" noChangeArrowheads="1"/>
            </p:cNvPicPr>
            <p:nvPr/>
          </p:nvPicPr>
          <p:blipFill>
            <a:blip r:embed="rId9" cstate="print"/>
            <a:srcRect/>
            <a:stretch>
              <a:fillRect/>
            </a:stretch>
          </p:blipFill>
          <p:spPr bwMode="auto">
            <a:xfrm>
              <a:off x="3902590" y="3079305"/>
              <a:ext cx="1500198" cy="1022259"/>
            </a:xfrm>
            <a:prstGeom prst="rect">
              <a:avLst/>
            </a:prstGeom>
            <a:noFill/>
            <a:ln w="9525">
              <a:noFill/>
              <a:miter lim="800000"/>
              <a:headEnd/>
              <a:tailEnd/>
            </a:ln>
            <a:effectLst/>
          </p:spPr>
        </p:pic>
        <p:pic>
          <p:nvPicPr>
            <p:cNvPr id="1030" name="Picture 6"/>
            <p:cNvPicPr>
              <a:picLocks noChangeAspect="1" noChangeArrowheads="1"/>
            </p:cNvPicPr>
            <p:nvPr/>
          </p:nvPicPr>
          <p:blipFill>
            <a:blip r:embed="rId10" cstate="print"/>
            <a:srcRect/>
            <a:stretch>
              <a:fillRect/>
            </a:stretch>
          </p:blipFill>
          <p:spPr bwMode="auto">
            <a:xfrm>
              <a:off x="5488788" y="3071810"/>
              <a:ext cx="881060" cy="1057272"/>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cstate="print"/>
            <a:srcRect/>
            <a:stretch>
              <a:fillRect/>
            </a:stretch>
          </p:blipFill>
          <p:spPr bwMode="auto">
            <a:xfrm>
              <a:off x="6429388" y="3071810"/>
              <a:ext cx="1573011" cy="1071570"/>
            </a:xfrm>
            <a:prstGeom prst="rect">
              <a:avLst/>
            </a:prstGeom>
            <a:noFill/>
            <a:ln w="9525">
              <a:noFill/>
              <a:miter lim="800000"/>
              <a:headEnd/>
              <a:tailEnd/>
            </a:ln>
            <a:effectLst/>
          </p:spPr>
        </p:pic>
      </p:grpSp>
      <p:pic>
        <p:nvPicPr>
          <p:cNvPr id="1032" name="Picture 8"/>
          <p:cNvPicPr>
            <a:picLocks noChangeAspect="1" noChangeArrowheads="1"/>
          </p:cNvPicPr>
          <p:nvPr/>
        </p:nvPicPr>
        <p:blipFill>
          <a:blip r:embed="rId12" cstate="print"/>
          <a:srcRect/>
          <a:stretch>
            <a:fillRect/>
          </a:stretch>
        </p:blipFill>
        <p:spPr bwMode="auto">
          <a:xfrm>
            <a:off x="285720" y="2285997"/>
            <a:ext cx="1500198" cy="1032923"/>
          </a:xfrm>
          <a:prstGeom prst="rect">
            <a:avLst/>
          </a:prstGeom>
          <a:noFill/>
          <a:ln w="9525">
            <a:noFill/>
            <a:miter lim="800000"/>
            <a:headEnd/>
            <a:tailEnd/>
          </a:ln>
          <a:effectLst/>
        </p:spPr>
      </p:pic>
      <p:grpSp>
        <p:nvGrpSpPr>
          <p:cNvPr id="5" name="Group 29"/>
          <p:cNvGrpSpPr/>
          <p:nvPr/>
        </p:nvGrpSpPr>
        <p:grpSpPr>
          <a:xfrm>
            <a:off x="142844" y="4539223"/>
            <a:ext cx="2095506" cy="1675865"/>
            <a:chOff x="357158" y="4214818"/>
            <a:chExt cx="2095506" cy="1675865"/>
          </a:xfrm>
        </p:grpSpPr>
        <p:grpSp>
          <p:nvGrpSpPr>
            <p:cNvPr id="6" name="Group 28"/>
            <p:cNvGrpSpPr/>
            <p:nvPr/>
          </p:nvGrpSpPr>
          <p:grpSpPr>
            <a:xfrm>
              <a:off x="500034" y="4214818"/>
              <a:ext cx="1952630" cy="1500198"/>
              <a:chOff x="1714480" y="4572008"/>
              <a:chExt cx="1952630" cy="1500198"/>
            </a:xfrm>
          </p:grpSpPr>
          <p:pic>
            <p:nvPicPr>
              <p:cNvPr id="23" name="Picture 6"/>
              <p:cNvPicPr>
                <a:picLocks noChangeAspect="1" noChangeArrowheads="1"/>
              </p:cNvPicPr>
              <p:nvPr/>
            </p:nvPicPr>
            <p:blipFill>
              <a:blip r:embed="rId10" cstate="print"/>
              <a:srcRect/>
              <a:stretch>
                <a:fillRect/>
              </a:stretch>
            </p:blipFill>
            <p:spPr bwMode="auto">
              <a:xfrm>
                <a:off x="2786050" y="4572008"/>
                <a:ext cx="881060" cy="1057272"/>
              </a:xfrm>
              <a:prstGeom prst="rect">
                <a:avLst/>
              </a:prstGeom>
              <a:noFill/>
              <a:ln w="9525">
                <a:noFill/>
                <a:miter lim="800000"/>
                <a:headEnd/>
                <a:tailEnd/>
              </a:ln>
              <a:effectLst/>
            </p:spPr>
          </p:pic>
          <p:pic>
            <p:nvPicPr>
              <p:cNvPr id="21" name="Picture 4"/>
              <p:cNvPicPr>
                <a:picLocks noChangeAspect="1" noChangeArrowheads="1"/>
              </p:cNvPicPr>
              <p:nvPr/>
            </p:nvPicPr>
            <p:blipFill>
              <a:blip r:embed="rId8" cstate="print"/>
              <a:srcRect/>
              <a:stretch>
                <a:fillRect/>
              </a:stretch>
            </p:blipFill>
            <p:spPr bwMode="auto">
              <a:xfrm>
                <a:off x="2000232" y="4714884"/>
                <a:ext cx="1557333" cy="1038222"/>
              </a:xfrm>
              <a:prstGeom prst="rect">
                <a:avLst/>
              </a:prstGeom>
              <a:noFill/>
              <a:ln w="9525">
                <a:noFill/>
                <a:miter lim="800000"/>
                <a:headEnd/>
                <a:tailEnd/>
              </a:ln>
              <a:effectLst/>
            </p:spPr>
          </p:pic>
          <p:pic>
            <p:nvPicPr>
              <p:cNvPr id="22" name="Picture 5"/>
              <p:cNvPicPr>
                <a:picLocks noChangeAspect="1" noChangeArrowheads="1"/>
              </p:cNvPicPr>
              <p:nvPr/>
            </p:nvPicPr>
            <p:blipFill>
              <a:blip r:embed="rId9" cstate="print"/>
              <a:srcRect/>
              <a:stretch>
                <a:fillRect/>
              </a:stretch>
            </p:blipFill>
            <p:spPr bwMode="auto">
              <a:xfrm>
                <a:off x="1928794" y="4857760"/>
                <a:ext cx="1500198" cy="1022259"/>
              </a:xfrm>
              <a:prstGeom prst="rect">
                <a:avLst/>
              </a:prstGeom>
              <a:noFill/>
              <a:ln w="9525">
                <a:noFill/>
                <a:miter lim="800000"/>
                <a:headEnd/>
                <a:tailEnd/>
              </a:ln>
              <a:effectLst/>
            </p:spPr>
          </p:pic>
          <p:pic>
            <p:nvPicPr>
              <p:cNvPr id="24" name="Picture 7"/>
              <p:cNvPicPr>
                <a:picLocks noChangeAspect="1" noChangeArrowheads="1"/>
              </p:cNvPicPr>
              <p:nvPr/>
            </p:nvPicPr>
            <p:blipFill>
              <a:blip r:embed="rId11" cstate="print"/>
              <a:srcRect/>
              <a:stretch>
                <a:fillRect/>
              </a:stretch>
            </p:blipFill>
            <p:spPr bwMode="auto">
              <a:xfrm>
                <a:off x="1714480" y="5000636"/>
                <a:ext cx="1573011" cy="1071570"/>
              </a:xfrm>
              <a:prstGeom prst="rect">
                <a:avLst/>
              </a:prstGeom>
              <a:noFill/>
              <a:ln w="9525">
                <a:noFill/>
                <a:miter lim="800000"/>
                <a:headEnd/>
                <a:tailEnd/>
              </a:ln>
              <a:effectLst/>
            </p:spPr>
          </p:pic>
        </p:grpSp>
        <p:pic>
          <p:nvPicPr>
            <p:cNvPr id="28" name="Picture 8"/>
            <p:cNvPicPr>
              <a:picLocks noChangeAspect="1" noChangeArrowheads="1"/>
            </p:cNvPicPr>
            <p:nvPr/>
          </p:nvPicPr>
          <p:blipFill>
            <a:blip r:embed="rId12" cstate="print"/>
            <a:srcRect/>
            <a:stretch>
              <a:fillRect/>
            </a:stretch>
          </p:blipFill>
          <p:spPr bwMode="auto">
            <a:xfrm>
              <a:off x="357158" y="4857760"/>
              <a:ext cx="1500198" cy="1032923"/>
            </a:xfrm>
            <a:prstGeom prst="rect">
              <a:avLst/>
            </a:prstGeom>
            <a:noFill/>
            <a:ln w="9525">
              <a:noFill/>
              <a:miter lim="800000"/>
              <a:headEnd/>
              <a:tailEnd/>
            </a:ln>
            <a:effectLst/>
          </p:spPr>
        </p:pic>
      </p:grpSp>
      <p:grpSp>
        <p:nvGrpSpPr>
          <p:cNvPr id="7" name="Group 35"/>
          <p:cNvGrpSpPr>
            <a:grpSpLocks/>
          </p:cNvGrpSpPr>
          <p:nvPr/>
        </p:nvGrpSpPr>
        <p:grpSpPr bwMode="auto">
          <a:xfrm>
            <a:off x="2857489" y="5072074"/>
            <a:ext cx="5715040" cy="1047748"/>
            <a:chOff x="1637" y="3260"/>
            <a:chExt cx="4123" cy="840"/>
          </a:xfrm>
        </p:grpSpPr>
        <p:pic>
          <p:nvPicPr>
            <p:cNvPr id="33" name="Picture 36" descr="herE44"/>
            <p:cNvPicPr>
              <a:picLocks noChangeAspect="1" noChangeArrowheads="1"/>
            </p:cNvPicPr>
            <p:nvPr/>
          </p:nvPicPr>
          <p:blipFill>
            <a:blip r:embed="rId13" cstate="print"/>
            <a:srcRect/>
            <a:stretch>
              <a:fillRect/>
            </a:stretch>
          </p:blipFill>
          <p:spPr bwMode="auto">
            <a:xfrm>
              <a:off x="1637" y="3262"/>
              <a:ext cx="1105" cy="831"/>
            </a:xfrm>
            <a:prstGeom prst="rect">
              <a:avLst/>
            </a:prstGeom>
            <a:noFill/>
          </p:spPr>
        </p:pic>
        <p:pic>
          <p:nvPicPr>
            <p:cNvPr id="34" name="Picture 37" descr="herE46"/>
            <p:cNvPicPr>
              <a:picLocks noChangeAspect="1" noChangeArrowheads="1"/>
            </p:cNvPicPr>
            <p:nvPr/>
          </p:nvPicPr>
          <p:blipFill>
            <a:blip r:embed="rId14" cstate="print"/>
            <a:srcRect/>
            <a:stretch>
              <a:fillRect/>
            </a:stretch>
          </p:blipFill>
          <p:spPr bwMode="auto">
            <a:xfrm>
              <a:off x="2822" y="3261"/>
              <a:ext cx="1105" cy="831"/>
            </a:xfrm>
            <a:prstGeom prst="rect">
              <a:avLst/>
            </a:prstGeom>
            <a:noFill/>
          </p:spPr>
        </p:pic>
        <p:pic>
          <p:nvPicPr>
            <p:cNvPr id="35" name="Picture 38" descr="herE49"/>
            <p:cNvPicPr>
              <a:picLocks noChangeAspect="1" noChangeArrowheads="1"/>
            </p:cNvPicPr>
            <p:nvPr/>
          </p:nvPicPr>
          <p:blipFill>
            <a:blip r:embed="rId15" cstate="print"/>
            <a:srcRect/>
            <a:stretch>
              <a:fillRect/>
            </a:stretch>
          </p:blipFill>
          <p:spPr bwMode="auto">
            <a:xfrm>
              <a:off x="3983" y="3260"/>
              <a:ext cx="615" cy="821"/>
            </a:xfrm>
            <a:prstGeom prst="rect">
              <a:avLst/>
            </a:prstGeom>
            <a:noFill/>
          </p:spPr>
        </p:pic>
        <p:pic>
          <p:nvPicPr>
            <p:cNvPr id="36" name="Picture 39" descr="herE50"/>
            <p:cNvPicPr>
              <a:picLocks noChangeAspect="1" noChangeArrowheads="1"/>
            </p:cNvPicPr>
            <p:nvPr/>
          </p:nvPicPr>
          <p:blipFill>
            <a:blip r:embed="rId16" cstate="print"/>
            <a:srcRect/>
            <a:stretch>
              <a:fillRect/>
            </a:stretch>
          </p:blipFill>
          <p:spPr bwMode="auto">
            <a:xfrm>
              <a:off x="4649" y="3265"/>
              <a:ext cx="1111" cy="835"/>
            </a:xfrm>
            <a:prstGeom prst="rect">
              <a:avLst/>
            </a:prstGeom>
            <a:noFill/>
          </p:spPr>
        </p:pic>
      </p:grpSp>
      <p:grpSp>
        <p:nvGrpSpPr>
          <p:cNvPr id="8" name="Group 43"/>
          <p:cNvGrpSpPr/>
          <p:nvPr/>
        </p:nvGrpSpPr>
        <p:grpSpPr>
          <a:xfrm>
            <a:off x="7715272" y="1857364"/>
            <a:ext cx="1214446" cy="714380"/>
            <a:chOff x="6500826" y="1714488"/>
            <a:chExt cx="1285884" cy="1000132"/>
          </a:xfrm>
        </p:grpSpPr>
        <p:cxnSp>
          <p:nvCxnSpPr>
            <p:cNvPr id="45" name="Straight Connector 44"/>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46"/>
          <p:cNvGrpSpPr/>
          <p:nvPr/>
        </p:nvGrpSpPr>
        <p:grpSpPr>
          <a:xfrm>
            <a:off x="6572264" y="1857364"/>
            <a:ext cx="1214446" cy="714380"/>
            <a:chOff x="6500826" y="1714488"/>
            <a:chExt cx="1285884" cy="1000132"/>
          </a:xfrm>
        </p:grpSpPr>
        <p:cxnSp>
          <p:nvCxnSpPr>
            <p:cNvPr id="48" name="Straight Connector 47"/>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357164" y="3286124"/>
            <a:ext cx="1386149" cy="369332"/>
          </a:xfrm>
          <a:prstGeom prst="rect">
            <a:avLst/>
          </a:prstGeom>
          <a:noFill/>
        </p:spPr>
        <p:txBody>
          <a:bodyPr wrap="none" lIns="91380" tIns="45692" rIns="91380" bIns="45692" rtlCol="0">
            <a:spAutoFit/>
          </a:bodyPr>
          <a:lstStyle/>
          <a:p>
            <a:r>
              <a:rPr lang="en-US" dirty="0" smtClean="0">
                <a:solidFill>
                  <a:prstClr val="black"/>
                </a:solidFill>
              </a:rPr>
              <a:t>Query image</a:t>
            </a:r>
            <a:endParaRPr lang="en-US" dirty="0">
              <a:solidFill>
                <a:prstClr val="black"/>
              </a:solidFill>
            </a:endParaRPr>
          </a:p>
        </p:txBody>
      </p:sp>
      <p:sp>
        <p:nvSpPr>
          <p:cNvPr id="51" name="TextBox 50"/>
          <p:cNvSpPr txBox="1"/>
          <p:nvPr/>
        </p:nvSpPr>
        <p:spPr>
          <a:xfrm>
            <a:off x="4929190" y="1357304"/>
            <a:ext cx="861074" cy="371541"/>
          </a:xfrm>
          <a:prstGeom prst="rect">
            <a:avLst/>
          </a:prstGeom>
          <a:noFill/>
        </p:spPr>
        <p:txBody>
          <a:bodyPr wrap="none" lIns="91380" tIns="45692" rIns="91380" bIns="45692" rtlCol="0">
            <a:spAutoFit/>
          </a:bodyPr>
          <a:lstStyle/>
          <a:p>
            <a:r>
              <a:rPr lang="en-US" dirty="0" smtClean="0">
                <a:solidFill>
                  <a:prstClr val="black"/>
                </a:solidFill>
              </a:rPr>
              <a:t>Results</a:t>
            </a:r>
            <a:endParaRPr lang="en-US" dirty="0">
              <a:solidFill>
                <a:prstClr val="black"/>
              </a:solidFill>
            </a:endParaRPr>
          </a:p>
        </p:txBody>
      </p:sp>
      <p:sp>
        <p:nvSpPr>
          <p:cNvPr id="67" name="TextBox 66"/>
          <p:cNvSpPr txBox="1"/>
          <p:nvPr/>
        </p:nvSpPr>
        <p:spPr>
          <a:xfrm>
            <a:off x="357158" y="6274378"/>
            <a:ext cx="1210588" cy="369332"/>
          </a:xfrm>
          <a:prstGeom prst="rect">
            <a:avLst/>
          </a:prstGeom>
          <a:noFill/>
        </p:spPr>
        <p:txBody>
          <a:bodyPr wrap="none" lIns="91380" tIns="45692" rIns="91380" bIns="45692" rtlCol="0">
            <a:spAutoFit/>
          </a:bodyPr>
          <a:lstStyle/>
          <a:p>
            <a:r>
              <a:rPr lang="en-US" dirty="0" smtClean="0">
                <a:solidFill>
                  <a:prstClr val="black"/>
                </a:solidFill>
              </a:rPr>
              <a:t>New query</a:t>
            </a:r>
            <a:endParaRPr lang="en-US" dirty="0">
              <a:solidFill>
                <a:prstClr val="black"/>
              </a:solidFill>
            </a:endParaRPr>
          </a:p>
        </p:txBody>
      </p:sp>
      <p:sp>
        <p:nvSpPr>
          <p:cNvPr id="68" name="TextBox 67"/>
          <p:cNvSpPr txBox="1"/>
          <p:nvPr/>
        </p:nvSpPr>
        <p:spPr>
          <a:xfrm>
            <a:off x="4572000" y="2773916"/>
            <a:ext cx="1918730" cy="369332"/>
          </a:xfrm>
          <a:prstGeom prst="rect">
            <a:avLst/>
          </a:prstGeom>
          <a:noFill/>
        </p:spPr>
        <p:txBody>
          <a:bodyPr wrap="none" lIns="91380" tIns="45692" rIns="91380" bIns="45692" rtlCol="0">
            <a:spAutoFit/>
          </a:bodyPr>
          <a:lstStyle/>
          <a:p>
            <a:r>
              <a:rPr lang="en-US" dirty="0" smtClean="0">
                <a:solidFill>
                  <a:prstClr val="black"/>
                </a:solidFill>
              </a:rPr>
              <a:t>Spatial verification</a:t>
            </a:r>
            <a:endParaRPr lang="en-US" dirty="0">
              <a:solidFill>
                <a:prstClr val="black"/>
              </a:solidFill>
            </a:endParaRPr>
          </a:p>
        </p:txBody>
      </p:sp>
      <p:sp>
        <p:nvSpPr>
          <p:cNvPr id="69" name="TextBox 68"/>
          <p:cNvSpPr txBox="1"/>
          <p:nvPr/>
        </p:nvSpPr>
        <p:spPr>
          <a:xfrm>
            <a:off x="5072068" y="4702742"/>
            <a:ext cx="1289777" cy="369332"/>
          </a:xfrm>
          <a:prstGeom prst="rect">
            <a:avLst/>
          </a:prstGeom>
          <a:noFill/>
        </p:spPr>
        <p:txBody>
          <a:bodyPr wrap="none" lIns="91380" tIns="45692" rIns="91380" bIns="45692" rtlCol="0">
            <a:spAutoFit/>
          </a:bodyPr>
          <a:lstStyle/>
          <a:p>
            <a:r>
              <a:rPr lang="en-US" dirty="0" smtClean="0">
                <a:solidFill>
                  <a:prstClr val="black"/>
                </a:solidFill>
              </a:rPr>
              <a:t>New results</a:t>
            </a:r>
            <a:endParaRPr lang="en-US" dirty="0">
              <a:solidFill>
                <a:prstClr val="black"/>
              </a:solidFill>
            </a:endParaRPr>
          </a:p>
        </p:txBody>
      </p:sp>
      <p:cxnSp>
        <p:nvCxnSpPr>
          <p:cNvPr id="71" name="Straight Arrow Connector 70"/>
          <p:cNvCxnSpPr/>
          <p:nvPr/>
        </p:nvCxnSpPr>
        <p:spPr>
          <a:xfrm rot="5400000" flipH="1" flipV="1">
            <a:off x="1928794" y="2357431"/>
            <a:ext cx="285753" cy="28575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6200000" flipH="1">
            <a:off x="4321966" y="2964652"/>
            <a:ext cx="357190"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p:cNvCxnSpPr>
          <p:nvPr/>
        </p:nvCxnSpPr>
        <p:spPr>
          <a:xfrm rot="10800000" flipV="1">
            <a:off x="2000240" y="3821908"/>
            <a:ext cx="500065" cy="535785"/>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357422" y="5715016"/>
            <a:ext cx="357192"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2500298" y="3214686"/>
            <a:ext cx="6000792" cy="1214446"/>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0" name="Rectangle 59"/>
          <p:cNvSpPr/>
          <p:nvPr/>
        </p:nvSpPr>
        <p:spPr>
          <a:xfrm>
            <a:off x="2500298" y="6248400"/>
            <a:ext cx="6357982" cy="369332"/>
          </a:xfrm>
          <a:prstGeom prst="rect">
            <a:avLst/>
          </a:prstGeom>
        </p:spPr>
        <p:txBody>
          <a:bodyPr wrap="square" lIns="91380" tIns="45692" rIns="91380" bIns="45692">
            <a:spAutoFit/>
          </a:bodyPr>
          <a:lstStyle/>
          <a:p>
            <a:r>
              <a:rPr lang="en-US" dirty="0" smtClean="0">
                <a:solidFill>
                  <a:prstClr val="black"/>
                </a:solidFill>
              </a:rPr>
              <a:t>Chum, </a:t>
            </a:r>
            <a:r>
              <a:rPr lang="en-US" dirty="0" err="1" smtClean="0">
                <a:solidFill>
                  <a:prstClr val="black"/>
                </a:solidFill>
              </a:rPr>
              <a:t>Philbin</a:t>
            </a:r>
            <a:r>
              <a:rPr lang="en-US" dirty="0" smtClean="0">
                <a:solidFill>
                  <a:prstClr val="black"/>
                </a:solidFill>
              </a:rPr>
              <a:t>, </a:t>
            </a:r>
            <a:r>
              <a:rPr lang="en-US" dirty="0" err="1" smtClean="0">
                <a:solidFill>
                  <a:prstClr val="black"/>
                </a:solidFill>
              </a:rPr>
              <a:t>Sivic</a:t>
            </a:r>
            <a:r>
              <a:rPr lang="en-US" dirty="0" smtClean="0">
                <a:solidFill>
                  <a:prstClr val="black"/>
                </a:solidFill>
              </a:rPr>
              <a:t>, </a:t>
            </a:r>
            <a:r>
              <a:rPr lang="en-US" dirty="0" err="1" smtClean="0">
                <a:solidFill>
                  <a:prstClr val="black"/>
                </a:solidFill>
              </a:rPr>
              <a:t>Isard</a:t>
            </a:r>
            <a:r>
              <a:rPr lang="en-US" dirty="0" smtClean="0">
                <a:solidFill>
                  <a:prstClr val="black"/>
                </a:solidFill>
              </a:rPr>
              <a:t>, </a:t>
            </a:r>
            <a:r>
              <a:rPr lang="en-US" dirty="0" err="1" smtClean="0">
                <a:solidFill>
                  <a:prstClr val="black"/>
                </a:solidFill>
              </a:rPr>
              <a:t>Zisserman</a:t>
            </a:r>
            <a:r>
              <a:rPr lang="en-US" dirty="0" smtClean="0">
                <a:solidFill>
                  <a:prstClr val="black"/>
                </a:solidFill>
              </a:rPr>
              <a:t>: Total Recall…, ICCV 2007</a:t>
            </a:r>
            <a:endParaRPr lang="en-US" dirty="0">
              <a:solidFill>
                <a:prstClr val="black"/>
              </a:solidFill>
            </a:endParaRPr>
          </a:p>
        </p:txBody>
      </p:sp>
      <p:sp>
        <p:nvSpPr>
          <p:cNvPr id="61" name="TextBox 60"/>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62" name="Slide Number Placeholder 61"/>
          <p:cNvSpPr>
            <a:spLocks noGrp="1"/>
          </p:cNvSpPr>
          <p:nvPr>
            <p:ph type="sldNum" sz="quarter" idx="12"/>
          </p:nvPr>
        </p:nvSpPr>
        <p:spPr/>
        <p:txBody>
          <a:bodyPr/>
          <a:lstStyle/>
          <a:p>
            <a:fld id="{24DC6FD6-FF4C-4A07-A6C4-69E6F02FB222}"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14134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8" grpId="1"/>
      <p:bldP spid="69" grpId="0"/>
      <p:bldP spid="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74638"/>
            <a:ext cx="9144000" cy="1143000"/>
          </a:xfrm>
        </p:spPr>
        <p:txBody>
          <a:bodyPr>
            <a:normAutofit/>
          </a:bodyPr>
          <a:lstStyle/>
          <a:p>
            <a:r>
              <a:rPr lang="en-US" sz="3800" dirty="0" smtClean="0"/>
              <a:t>Recognition via local-feature based alignment</a:t>
            </a:r>
            <a:endParaRPr lang="en-US" sz="3800" dirty="0"/>
          </a:p>
        </p:txBody>
      </p:sp>
      <p:sp>
        <p:nvSpPr>
          <p:cNvPr id="7" name="Content Placeholder 6"/>
          <p:cNvSpPr>
            <a:spLocks noGrp="1"/>
          </p:cNvSpPr>
          <p:nvPr>
            <p:ph idx="1"/>
          </p:nvPr>
        </p:nvSpPr>
        <p:spPr/>
        <p:txBody>
          <a:bodyPr/>
          <a:lstStyle/>
          <a:p>
            <a:pPr marL="456917" lvl="1" indent="0">
              <a:buNone/>
            </a:pPr>
            <a:r>
              <a:rPr lang="en-US" b="1" dirty="0" smtClean="0"/>
              <a:t>Pros</a:t>
            </a:r>
            <a:r>
              <a:rPr lang="en-US" dirty="0"/>
              <a:t>: </a:t>
            </a:r>
            <a:endParaRPr lang="en-US" dirty="0" smtClean="0"/>
          </a:p>
          <a:p>
            <a:pPr lvl="2"/>
            <a:r>
              <a:rPr lang="en-US" dirty="0" smtClean="0"/>
              <a:t>Effective </a:t>
            </a:r>
            <a:r>
              <a:rPr lang="en-US" dirty="0"/>
              <a:t>when we are able to find reliable features within </a:t>
            </a:r>
            <a:r>
              <a:rPr lang="en-US" dirty="0" smtClean="0"/>
              <a:t>clutter</a:t>
            </a:r>
          </a:p>
          <a:p>
            <a:pPr lvl="2"/>
            <a:r>
              <a:rPr lang="en-US" dirty="0"/>
              <a:t>G</a:t>
            </a:r>
            <a:r>
              <a:rPr lang="en-US" dirty="0" smtClean="0"/>
              <a:t>reat </a:t>
            </a:r>
            <a:r>
              <a:rPr lang="en-US" dirty="0"/>
              <a:t>results for matching specific instances</a:t>
            </a:r>
          </a:p>
          <a:p>
            <a:pPr marL="456917" lvl="1" indent="0">
              <a:buNone/>
            </a:pPr>
            <a:r>
              <a:rPr lang="en-US" b="1" dirty="0" smtClean="0"/>
              <a:t>Cons</a:t>
            </a:r>
            <a:r>
              <a:rPr lang="en-US" dirty="0" smtClean="0"/>
              <a:t>:</a:t>
            </a:r>
          </a:p>
          <a:p>
            <a:pPr lvl="2"/>
            <a:r>
              <a:rPr lang="en-US" dirty="0" smtClean="0"/>
              <a:t>Spatial verification as post-processing – not seamless, expensive for large-scale problems</a:t>
            </a:r>
          </a:p>
          <a:p>
            <a:pPr lvl="2"/>
            <a:r>
              <a:rPr lang="en-US" dirty="0" smtClean="0"/>
              <a:t>Not </a:t>
            </a:r>
            <a:r>
              <a:rPr lang="en-US" dirty="0"/>
              <a:t>suited for </a:t>
            </a:r>
            <a:r>
              <a:rPr lang="en-US" dirty="0" smtClean="0"/>
              <a:t>generic category recognition</a:t>
            </a:r>
            <a:endParaRPr lang="en-US" dirty="0"/>
          </a:p>
          <a:p>
            <a:endParaRPr lang="en-US"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14</a:t>
            </a:fld>
            <a:endParaRPr lang="en-US"/>
          </a:p>
        </p:txBody>
      </p:sp>
    </p:spTree>
    <p:extLst>
      <p:ext uri="{BB962C8B-B14F-4D97-AF65-F5344CB8AC3E}">
        <p14:creationId xmlns:p14="http://schemas.microsoft.com/office/powerpoint/2010/main" val="98063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ChangeArrowheads="1"/>
          </p:cNvSpPr>
          <p:nvPr>
            <p:ph type="ctrTitle" idx="4294967295"/>
          </p:nvPr>
        </p:nvSpPr>
        <p:spPr>
          <a:xfrm>
            <a:off x="457200" y="1412875"/>
            <a:ext cx="8077200" cy="2057400"/>
          </a:xfrm>
        </p:spPr>
        <p:txBody>
          <a:bodyPr>
            <a:normAutofit fontScale="90000"/>
          </a:bodyPr>
          <a:lstStyle/>
          <a:p>
            <a:pPr eaLnBrk="1" hangingPunct="1"/>
            <a:r>
              <a:rPr lang="en-US" dirty="0" smtClean="0">
                <a:solidFill>
                  <a:srgbClr val="00FF00"/>
                </a:solidFill>
              </a:rPr>
              <a:t>Making the Sky Searchable:</a:t>
            </a:r>
            <a:r>
              <a:rPr lang="en-US" dirty="0" smtClean="0"/>
              <a:t> </a:t>
            </a:r>
            <a:br>
              <a:rPr lang="en-US" dirty="0" smtClean="0"/>
            </a:br>
            <a:r>
              <a:rPr lang="en-US" dirty="0" smtClean="0"/>
              <a:t>Fast Geometric Hashing for Automated Astrometry</a:t>
            </a:r>
          </a:p>
        </p:txBody>
      </p:sp>
      <p:sp>
        <p:nvSpPr>
          <p:cNvPr id="111621" name="Rectangle 3"/>
          <p:cNvSpPr>
            <a:spLocks noGrp="1" noChangeArrowheads="1"/>
          </p:cNvSpPr>
          <p:nvPr>
            <p:ph type="subTitle" idx="4294967295"/>
          </p:nvPr>
        </p:nvSpPr>
        <p:spPr>
          <a:xfrm>
            <a:off x="755650" y="4005263"/>
            <a:ext cx="7561263" cy="2232025"/>
          </a:xfrm>
        </p:spPr>
        <p:txBody>
          <a:bodyPr/>
          <a:lstStyle/>
          <a:p>
            <a:pPr marL="0" indent="0" algn="ctr" eaLnBrk="1" hangingPunct="1">
              <a:lnSpc>
                <a:spcPct val="80000"/>
              </a:lnSpc>
              <a:buFontTx/>
              <a:buNone/>
            </a:pPr>
            <a:r>
              <a:rPr lang="en-US" sz="2800" smtClean="0"/>
              <a:t>Sam Roweis, Dustin Lang &amp; Keir Mierle</a:t>
            </a:r>
          </a:p>
          <a:p>
            <a:pPr marL="0" indent="0" algn="ctr" eaLnBrk="1" hangingPunct="1">
              <a:lnSpc>
                <a:spcPct val="80000"/>
              </a:lnSpc>
              <a:buFontTx/>
              <a:buNone/>
            </a:pPr>
            <a:r>
              <a:rPr lang="en-US" sz="2800" smtClean="0"/>
              <a:t>University of Toronto</a:t>
            </a:r>
          </a:p>
          <a:p>
            <a:pPr marL="0" indent="0" algn="ctr" eaLnBrk="1" hangingPunct="1">
              <a:lnSpc>
                <a:spcPct val="80000"/>
              </a:lnSpc>
              <a:buFontTx/>
              <a:buNone/>
            </a:pPr>
            <a:endParaRPr lang="en-US" sz="2800" smtClean="0"/>
          </a:p>
          <a:p>
            <a:pPr marL="0" indent="0" algn="ctr" eaLnBrk="1" hangingPunct="1">
              <a:lnSpc>
                <a:spcPct val="80000"/>
              </a:lnSpc>
              <a:buFontTx/>
              <a:buNone/>
            </a:pPr>
            <a:r>
              <a:rPr lang="en-US" sz="2800" smtClean="0"/>
              <a:t>David Hogg &amp; Michael Blanton</a:t>
            </a:r>
          </a:p>
          <a:p>
            <a:pPr marL="0" indent="0" algn="ctr" eaLnBrk="1" hangingPunct="1">
              <a:lnSpc>
                <a:spcPct val="80000"/>
              </a:lnSpc>
              <a:buFontTx/>
              <a:buNone/>
            </a:pPr>
            <a:r>
              <a:rPr lang="en-US" sz="2800" smtClean="0"/>
              <a:t>New York University</a:t>
            </a:r>
          </a:p>
        </p:txBody>
      </p:sp>
      <p:pic>
        <p:nvPicPr>
          <p:cNvPr id="111622" name="Picture 4" descr="trac_banner"/>
          <p:cNvPicPr>
            <a:picLocks noChangeAspect="1" noChangeArrowheads="1"/>
          </p:cNvPicPr>
          <p:nvPr/>
        </p:nvPicPr>
        <p:blipFill>
          <a:blip r:embed="rId3"/>
          <a:srcRect/>
          <a:stretch>
            <a:fillRect/>
          </a:stretch>
        </p:blipFill>
        <p:spPr bwMode="auto">
          <a:xfrm>
            <a:off x="6516688" y="411163"/>
            <a:ext cx="1844675" cy="569912"/>
          </a:xfrm>
          <a:prstGeom prst="rect">
            <a:avLst/>
          </a:prstGeom>
          <a:noFill/>
          <a:ln w="9525">
            <a:noFill/>
            <a:miter lim="800000"/>
            <a:headEnd/>
            <a:tailEnd/>
          </a:ln>
        </p:spPr>
      </p:pic>
      <p:pic>
        <p:nvPicPr>
          <p:cNvPr id="111623" name="Picture 5" descr="nyu_logo"/>
          <p:cNvPicPr>
            <a:picLocks noChangeAspect="1" noChangeArrowheads="1"/>
          </p:cNvPicPr>
          <p:nvPr/>
        </p:nvPicPr>
        <p:blipFill>
          <a:blip r:embed="rId4"/>
          <a:srcRect/>
          <a:stretch>
            <a:fillRect/>
          </a:stretch>
        </p:blipFill>
        <p:spPr bwMode="auto">
          <a:xfrm>
            <a:off x="468313" y="404813"/>
            <a:ext cx="1952625" cy="561975"/>
          </a:xfrm>
          <a:prstGeom prst="rect">
            <a:avLst/>
          </a:prstGeom>
          <a:noFill/>
          <a:ln w="9525">
            <a:noFill/>
            <a:miter lim="800000"/>
            <a:headEnd/>
            <a:tailEnd/>
          </a:ln>
        </p:spPr>
      </p:pic>
      <p:sp>
        <p:nvSpPr>
          <p:cNvPr id="8" name="Slide Number Placeholder 6"/>
          <p:cNvSpPr txBox="1">
            <a:spLocks/>
          </p:cNvSpPr>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3832" rtl="0" eaLnBrk="1" fontAlgn="base" latinLnBrk="0" hangingPunct="1">
              <a:lnSpc>
                <a:spcPct val="100000"/>
              </a:lnSpc>
              <a:spcBef>
                <a:spcPct val="0"/>
              </a:spcBef>
              <a:spcAft>
                <a:spcPct val="0"/>
              </a:spcAft>
              <a:buClrTx/>
              <a:buSzTx/>
              <a:buFontTx/>
              <a:buNone/>
              <a:tabLst/>
              <a:defRPr/>
            </a:pPr>
            <a:fld id="{1F34A630-7836-44C0-87E9-BEDADC6A2027}" type="slidenum">
              <a:rPr kumimoji="0" lang="en-US" sz="1400" b="0" i="0" u="none" strike="noStrike" kern="1200" cap="none" spc="0" normalizeH="0" baseline="0" noProof="0" smtClean="0">
                <a:ln>
                  <a:noFill/>
                </a:ln>
                <a:solidFill>
                  <a:srgbClr val="FFFFFF"/>
                </a:solidFill>
                <a:effectLst/>
                <a:uLnTx/>
                <a:uFillTx/>
                <a:latin typeface="+mn-lt"/>
                <a:ea typeface="+mn-ea"/>
                <a:cs typeface="+mn-cs"/>
              </a:rPr>
              <a:pPr marL="0" marR="0" lvl="0" indent="0" algn="r" defTabSz="913832" rtl="0" eaLnBrk="1" fontAlgn="base" latinLnBrk="0" hangingPunct="1">
                <a:lnSpc>
                  <a:spcPct val="100000"/>
                </a:lnSpc>
                <a:spcBef>
                  <a:spcPct val="0"/>
                </a:spcBef>
                <a:spcAft>
                  <a:spcPct val="0"/>
                </a:spcAft>
                <a:buClrTx/>
                <a:buSzTx/>
                <a:buFontTx/>
                <a:buNone/>
                <a:tabLst/>
                <a:defRPr/>
              </a:pPr>
              <a:t>15</a:t>
            </a:fld>
            <a:endParaRPr kumimoji="0" lang="en-US" sz="1400" b="0" i="0" u="none" strike="noStrike" kern="1200" cap="none" spc="0" normalizeH="0" baseline="0" noProof="0" dirty="0">
              <a:ln>
                <a:noFill/>
              </a:ln>
              <a:solidFill>
                <a:srgbClr val="FFFFFF"/>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15</a:t>
            </a:fld>
            <a:endParaRPr lang="en-US"/>
          </a:p>
        </p:txBody>
      </p:sp>
    </p:spTree>
    <p:extLst>
      <p:ext uri="{BB962C8B-B14F-4D97-AF65-F5344CB8AC3E}">
        <p14:creationId xmlns:p14="http://schemas.microsoft.com/office/powerpoint/2010/main" val="1567994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idx="4294967295"/>
          </p:nvPr>
        </p:nvSpPr>
        <p:spPr/>
        <p:txBody>
          <a:bodyPr/>
          <a:lstStyle/>
          <a:p>
            <a:pPr eaLnBrk="1" hangingPunct="1"/>
            <a:r>
              <a:rPr lang="en-US" smtClean="0"/>
              <a:t>Example</a:t>
            </a:r>
          </a:p>
        </p:txBody>
      </p:sp>
      <p:pic>
        <p:nvPicPr>
          <p:cNvPr id="138243" name="Picture 3" descr="astropix-orig.png"/>
          <p:cNvPicPr>
            <a:picLocks noChangeAspect="1"/>
          </p:cNvPicPr>
          <p:nvPr/>
        </p:nvPicPr>
        <p:blipFill>
          <a:blip r:embed="rId3"/>
          <a:srcRect/>
          <a:stretch>
            <a:fillRect/>
          </a:stretch>
        </p:blipFill>
        <p:spPr bwMode="auto">
          <a:xfrm>
            <a:off x="0" y="1676400"/>
            <a:ext cx="2941638" cy="4414838"/>
          </a:xfrm>
          <a:prstGeom prst="rect">
            <a:avLst/>
          </a:prstGeom>
          <a:noFill/>
          <a:ln w="9525">
            <a:noFill/>
            <a:miter lim="800000"/>
            <a:headEnd/>
            <a:tailEnd/>
          </a:ln>
        </p:spPr>
      </p:pic>
      <p:pic>
        <p:nvPicPr>
          <p:cNvPr id="5" name="Picture 4" descr="astropix-index.png"/>
          <p:cNvPicPr>
            <a:picLocks noChangeAspect="1"/>
          </p:cNvPicPr>
          <p:nvPr/>
        </p:nvPicPr>
        <p:blipFill>
          <a:blip r:embed="rId4"/>
          <a:srcRect/>
          <a:stretch>
            <a:fillRect/>
          </a:stretch>
        </p:blipFill>
        <p:spPr bwMode="auto">
          <a:xfrm>
            <a:off x="3127375" y="1712913"/>
            <a:ext cx="2941638" cy="4414837"/>
          </a:xfrm>
          <a:prstGeom prst="rect">
            <a:avLst/>
          </a:prstGeom>
          <a:noFill/>
          <a:ln w="9525">
            <a:noFill/>
            <a:miter lim="800000"/>
            <a:headEnd/>
            <a:tailEnd/>
          </a:ln>
        </p:spPr>
      </p:pic>
      <p:pic>
        <p:nvPicPr>
          <p:cNvPr id="6" name="Picture 5" descr="astropix-label.png"/>
          <p:cNvPicPr>
            <a:picLocks noChangeAspect="1"/>
          </p:cNvPicPr>
          <p:nvPr/>
        </p:nvPicPr>
        <p:blipFill>
          <a:blip r:embed="rId5"/>
          <a:srcRect/>
          <a:stretch>
            <a:fillRect/>
          </a:stretch>
        </p:blipFill>
        <p:spPr bwMode="auto">
          <a:xfrm>
            <a:off x="6202363" y="1712913"/>
            <a:ext cx="2941637" cy="4414837"/>
          </a:xfrm>
          <a:prstGeom prst="rect">
            <a:avLst/>
          </a:prstGeom>
          <a:noFill/>
          <a:ln w="9525">
            <a:noFill/>
            <a:miter lim="800000"/>
            <a:headEnd/>
            <a:tailEnd/>
          </a:ln>
        </p:spPr>
      </p:pic>
      <p:sp>
        <p:nvSpPr>
          <p:cNvPr id="138246" name="TextBox 6"/>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 shot of the Great Nebula, by Jerry Lodriguss (c.2006), from </a:t>
            </a:r>
            <a:r>
              <a:rPr lang="en-US" sz="1200">
                <a:solidFill>
                  <a:srgbClr val="000000"/>
                </a:solidFill>
                <a:hlinkClick r:id="rId6"/>
              </a:rPr>
              <a:t>astropix.com</a:t>
            </a:r>
            <a:endParaRPr lang="en-US" sz="1200">
              <a:solidFill>
                <a:srgbClr val="000000"/>
              </a:solidFill>
            </a:endParaRPr>
          </a:p>
          <a:p>
            <a:pPr defTabSz="914400" fontAlgn="base">
              <a:spcBef>
                <a:spcPct val="0"/>
              </a:spcBef>
              <a:spcAft>
                <a:spcPct val="0"/>
              </a:spcAft>
            </a:pPr>
            <a:r>
              <a:rPr lang="en-US" sz="1200">
                <a:solidFill>
                  <a:srgbClr val="000000"/>
                </a:solidFill>
                <a:hlinkClick r:id="rId7"/>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16</a:t>
            </a:fld>
            <a:endParaRPr lang="en-US" dirty="0">
              <a:solidFill>
                <a:srgbClr val="000000"/>
              </a:solidFill>
            </a:endParaRPr>
          </a:p>
        </p:txBody>
      </p:sp>
    </p:spTree>
    <p:extLst>
      <p:ext uri="{BB962C8B-B14F-4D97-AF65-F5344CB8AC3E}">
        <p14:creationId xmlns:p14="http://schemas.microsoft.com/office/powerpoint/2010/main" val="108691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ickr-label.png"/>
          <p:cNvPicPr>
            <a:picLocks noChangeAspect="1"/>
          </p:cNvPicPr>
          <p:nvPr/>
        </p:nvPicPr>
        <p:blipFill>
          <a:blip r:embed="rId3"/>
          <a:srcRect/>
          <a:stretch>
            <a:fillRect/>
          </a:stretch>
        </p:blipFill>
        <p:spPr bwMode="auto">
          <a:xfrm>
            <a:off x="4827588" y="2114550"/>
            <a:ext cx="4203700" cy="3152775"/>
          </a:xfrm>
          <a:prstGeom prst="rect">
            <a:avLst/>
          </a:prstGeom>
          <a:noFill/>
          <a:ln w="9525">
            <a:noFill/>
            <a:miter lim="800000"/>
            <a:headEnd/>
            <a:tailEnd/>
          </a:ln>
        </p:spPr>
      </p:pic>
      <p:pic>
        <p:nvPicPr>
          <p:cNvPr id="139267" name="Picture 2" descr="flickr-index.png"/>
          <p:cNvPicPr>
            <a:picLocks noChangeAspect="1"/>
          </p:cNvPicPr>
          <p:nvPr/>
        </p:nvPicPr>
        <p:blipFill>
          <a:blip r:embed="rId4"/>
          <a:srcRect/>
          <a:stretch>
            <a:fillRect/>
          </a:stretch>
        </p:blipFill>
        <p:spPr bwMode="auto">
          <a:xfrm>
            <a:off x="112713" y="2114550"/>
            <a:ext cx="4203700" cy="3152775"/>
          </a:xfrm>
          <a:prstGeom prst="rect">
            <a:avLst/>
          </a:prstGeom>
          <a:noFill/>
          <a:ln w="9525">
            <a:noFill/>
            <a:miter lim="800000"/>
            <a:headEnd/>
            <a:tailEnd/>
          </a:ln>
        </p:spPr>
      </p:pic>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39269"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An amateur shot of M100, by Filippo Ciferri (c.2007) from </a:t>
            </a:r>
            <a:r>
              <a:rPr lang="en-US" sz="1200">
                <a:solidFill>
                  <a:srgbClr val="000000"/>
                </a:solidFill>
                <a:hlinkClick r:id="rId5"/>
              </a:rPr>
              <a:t>flickr.com</a:t>
            </a:r>
            <a:r>
              <a:rPr lang="en-US" sz="1200">
                <a:solidFill>
                  <a:srgbClr val="000000"/>
                </a:solidFill>
              </a:rPr>
              <a:t/>
            </a:r>
            <a:br>
              <a:rPr lang="en-US" sz="1200">
                <a:solidFill>
                  <a:srgbClr val="000000"/>
                </a:solidFill>
              </a:rPr>
            </a:br>
            <a:r>
              <a:rPr lang="en-US" sz="1200">
                <a:solidFill>
                  <a:srgbClr val="000000"/>
                </a:solidFill>
              </a:rPr>
              <a:t> </a:t>
            </a:r>
            <a:r>
              <a:rPr lang="en-US" sz="1200">
                <a:solidFill>
                  <a:srgbClr val="000000"/>
                </a:solidFill>
                <a:hlinkClick r:id="rId6"/>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17</a:t>
            </a:fld>
            <a:endParaRPr lang="en-US">
              <a:solidFill>
                <a:srgbClr val="000000"/>
              </a:solidFill>
            </a:endParaRPr>
          </a:p>
        </p:txBody>
      </p:sp>
    </p:spTree>
    <p:extLst>
      <p:ext uri="{BB962C8B-B14F-4D97-AF65-F5344CB8AC3E}">
        <p14:creationId xmlns:p14="http://schemas.microsoft.com/office/powerpoint/2010/main" val="323851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40291"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dirty="0">
                <a:solidFill>
                  <a:srgbClr val="000000"/>
                </a:solidFill>
              </a:rPr>
              <a:t>A beautiful image of </a:t>
            </a:r>
            <a:r>
              <a:rPr lang="en-US" sz="1200" dirty="0" err="1">
                <a:solidFill>
                  <a:srgbClr val="000000"/>
                </a:solidFill>
              </a:rPr>
              <a:t>Bode's</a:t>
            </a:r>
            <a:r>
              <a:rPr lang="en-US" sz="1200" dirty="0">
                <a:solidFill>
                  <a:srgbClr val="000000"/>
                </a:solidFill>
              </a:rPr>
              <a:t> nebula (c.2007) by Peter </a:t>
            </a:r>
            <a:r>
              <a:rPr lang="en-US" sz="1200" dirty="0" err="1">
                <a:solidFill>
                  <a:srgbClr val="000000"/>
                </a:solidFill>
              </a:rPr>
              <a:t>Bresseler</a:t>
            </a:r>
            <a:r>
              <a:rPr lang="en-US" sz="1200" dirty="0">
                <a:solidFill>
                  <a:srgbClr val="000000"/>
                </a:solidFill>
              </a:rPr>
              <a:t>, from </a:t>
            </a:r>
            <a:r>
              <a:rPr lang="en-US" sz="1200" dirty="0">
                <a:solidFill>
                  <a:srgbClr val="000000"/>
                </a:solidFill>
                <a:hlinkClick r:id="rId3"/>
              </a:rPr>
              <a:t>starlightfriend.de </a:t>
            </a:r>
            <a:r>
              <a:rPr lang="en-US" sz="1200" dirty="0">
                <a:solidFill>
                  <a:srgbClr val="000000"/>
                </a:solidFill>
              </a:rPr>
              <a:t/>
            </a:r>
            <a:br>
              <a:rPr lang="en-US" sz="1200" dirty="0">
                <a:solidFill>
                  <a:srgbClr val="000000"/>
                </a:solidFill>
              </a:rPr>
            </a:br>
            <a:r>
              <a:rPr lang="en-US" sz="1200" dirty="0">
                <a:solidFill>
                  <a:srgbClr val="000000"/>
                </a:solidFill>
              </a:rPr>
              <a:t> </a:t>
            </a:r>
            <a:r>
              <a:rPr lang="en-US" sz="1200" dirty="0">
                <a:solidFill>
                  <a:srgbClr val="000000"/>
                </a:solidFill>
                <a:hlinkClick r:id="rId4"/>
              </a:rPr>
              <a:t>http://astrometry.net/gallery.html</a:t>
            </a:r>
            <a:endParaRPr lang="en-US" sz="1200" dirty="0">
              <a:solidFill>
                <a:srgbClr val="000000"/>
              </a:solidFill>
            </a:endParaRPr>
          </a:p>
          <a:p>
            <a:pPr defTabSz="914400" fontAlgn="base">
              <a:spcBef>
                <a:spcPct val="0"/>
              </a:spcBef>
              <a:spcAft>
                <a:spcPct val="0"/>
              </a:spcAft>
            </a:pPr>
            <a:r>
              <a:rPr lang="en-US" sz="1200" dirty="0">
                <a:solidFill>
                  <a:srgbClr val="000000"/>
                </a:solidFill>
              </a:rPr>
              <a:t/>
            </a:r>
            <a:br>
              <a:rPr lang="en-US" sz="1200" dirty="0">
                <a:solidFill>
                  <a:srgbClr val="000000"/>
                </a:solidFill>
              </a:rPr>
            </a:br>
            <a:endParaRPr lang="en-US" sz="1200" dirty="0">
              <a:solidFill>
                <a:srgbClr val="000000"/>
              </a:solidFill>
            </a:endParaRPr>
          </a:p>
        </p:txBody>
      </p:sp>
      <p:pic>
        <p:nvPicPr>
          <p:cNvPr id="6" name="Picture 5" descr="starlightfriend-label.png"/>
          <p:cNvPicPr>
            <a:picLocks noChangeAspect="1"/>
          </p:cNvPicPr>
          <p:nvPr/>
        </p:nvPicPr>
        <p:blipFill>
          <a:blip r:embed="rId5"/>
          <a:srcRect/>
          <a:stretch>
            <a:fillRect/>
          </a:stretch>
        </p:blipFill>
        <p:spPr bwMode="auto">
          <a:xfrm>
            <a:off x="4645025" y="1968500"/>
            <a:ext cx="4462463" cy="3222625"/>
          </a:xfrm>
          <a:prstGeom prst="rect">
            <a:avLst/>
          </a:prstGeom>
          <a:noFill/>
          <a:ln w="9525">
            <a:noFill/>
            <a:miter lim="800000"/>
            <a:headEnd/>
            <a:tailEnd/>
          </a:ln>
        </p:spPr>
      </p:pic>
      <p:pic>
        <p:nvPicPr>
          <p:cNvPr id="140293" name="Picture 6" descr="starlightfriend-index.png"/>
          <p:cNvPicPr>
            <a:picLocks noChangeAspect="1"/>
          </p:cNvPicPr>
          <p:nvPr/>
        </p:nvPicPr>
        <p:blipFill>
          <a:blip r:embed="rId6"/>
          <a:srcRect/>
          <a:stretch>
            <a:fillRect/>
          </a:stretch>
        </p:blipFill>
        <p:spPr bwMode="auto">
          <a:xfrm>
            <a:off x="36513" y="1968500"/>
            <a:ext cx="4462462" cy="322262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18</a:t>
            </a:fld>
            <a:endParaRPr lang="en-US">
              <a:solidFill>
                <a:srgbClr val="000000"/>
              </a:solidFill>
            </a:endParaRPr>
          </a:p>
        </p:txBody>
      </p:sp>
    </p:spTree>
    <p:extLst>
      <p:ext uri="{BB962C8B-B14F-4D97-AF65-F5344CB8AC3E}">
        <p14:creationId xmlns:p14="http://schemas.microsoft.com/office/powerpoint/2010/main" val="170547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57200" y="0"/>
            <a:ext cx="8229600" cy="1143000"/>
          </a:xfrm>
        </p:spPr>
        <p:txBody>
          <a:bodyPr/>
          <a:lstStyle/>
          <a:p>
            <a:r>
              <a:rPr lang="en-US" dirty="0"/>
              <a:t>Today</a:t>
            </a:r>
          </a:p>
        </p:txBody>
      </p:sp>
      <p:sp>
        <p:nvSpPr>
          <p:cNvPr id="208899" name="Rectangle 3"/>
          <p:cNvSpPr>
            <a:spLocks noGrp="1" noChangeArrowheads="1"/>
          </p:cNvSpPr>
          <p:nvPr>
            <p:ph type="body" idx="1"/>
          </p:nvPr>
        </p:nvSpPr>
        <p:spPr>
          <a:xfrm>
            <a:off x="457200" y="1371600"/>
            <a:ext cx="8229600" cy="4525963"/>
          </a:xfrm>
        </p:spPr>
        <p:txBody>
          <a:bodyPr/>
          <a:lstStyle/>
          <a:p>
            <a:endParaRPr lang="en-US" sz="1200" dirty="0" smtClean="0"/>
          </a:p>
          <a:p>
            <a:r>
              <a:rPr lang="en-US" sz="2800" dirty="0" smtClean="0"/>
              <a:t>Generic object recognition</a:t>
            </a:r>
            <a:endParaRPr lang="en-US" dirty="0" smtClean="0"/>
          </a:p>
          <a:p>
            <a:pPr lvl="1"/>
            <a:endParaRPr lang="en-US" sz="2400" dirty="0"/>
          </a:p>
        </p:txBody>
      </p:sp>
      <p:sp>
        <p:nvSpPr>
          <p:cNvPr id="5" name="Slide Number Placeholder 4"/>
          <p:cNvSpPr>
            <a:spLocks noGrp="1"/>
          </p:cNvSpPr>
          <p:nvPr>
            <p:ph type="sldNum" sz="quarter" idx="12"/>
          </p:nvPr>
        </p:nvSpPr>
        <p:spPr/>
        <p:txBody>
          <a:bodyPr/>
          <a:lstStyle/>
          <a:p>
            <a:fld id="{166B0CB2-5303-4D3E-B0D2-3C770C63DFA2}" type="slidenum">
              <a:rPr lang="en-US" smtClean="0">
                <a:solidFill>
                  <a:srgbClr val="000000"/>
                </a:solidFill>
              </a:rPr>
              <a:pPr/>
              <a:t>19</a:t>
            </a:fld>
            <a:endParaRPr lang="en-US">
              <a:solidFill>
                <a:srgbClr val="000000"/>
              </a:solidFill>
            </a:endParaRPr>
          </a:p>
        </p:txBody>
      </p:sp>
    </p:spTree>
    <p:extLst>
      <p:ext uri="{BB962C8B-B14F-4D97-AF65-F5344CB8AC3E}">
        <p14:creationId xmlns:p14="http://schemas.microsoft.com/office/powerpoint/2010/main" val="18836320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3338"/>
            <a:ext cx="8229600" cy="1143000"/>
          </a:xfrm>
        </p:spPr>
        <p:txBody>
          <a:bodyPr/>
          <a:lstStyle/>
          <a:p>
            <a:pPr eaLnBrk="1" hangingPunct="1"/>
            <a:r>
              <a:rPr lang="en-US" dirty="0" smtClean="0"/>
              <a:t>Visual words</a:t>
            </a:r>
          </a:p>
        </p:txBody>
      </p:sp>
      <p:sp>
        <p:nvSpPr>
          <p:cNvPr id="61445" name="Rectangle 3"/>
          <p:cNvSpPr>
            <a:spLocks noChangeArrowheads="1"/>
          </p:cNvSpPr>
          <p:nvPr/>
        </p:nvSpPr>
        <p:spPr bwMode="auto">
          <a:xfrm>
            <a:off x="457200" y="1074738"/>
            <a:ext cx="82296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0" fontAlgn="base" hangingPunct="0">
              <a:spcBef>
                <a:spcPct val="20000"/>
              </a:spcBef>
              <a:spcAft>
                <a:spcPct val="0"/>
              </a:spcAft>
              <a:buFont typeface="Arial" pitchFamily="34" charset="0"/>
              <a:buNone/>
            </a:pPr>
            <a:endParaRPr lang="en-US" sz="2400" smtClean="0">
              <a:solidFill>
                <a:srgbClr val="FFFFFF"/>
              </a:solidFill>
              <a:latin typeface="Trebuchet MS" pitchFamily="34" charset="0"/>
            </a:endParaRPr>
          </a:p>
        </p:txBody>
      </p:sp>
      <p:sp>
        <p:nvSpPr>
          <p:cNvPr id="761859" name="Content Placeholder 8"/>
          <p:cNvSpPr>
            <a:spLocks noGrp="1"/>
          </p:cNvSpPr>
          <p:nvPr>
            <p:ph idx="4294967295"/>
          </p:nvPr>
        </p:nvSpPr>
        <p:spPr>
          <a:xfrm>
            <a:off x="457200" y="1219200"/>
            <a:ext cx="8686800" cy="3733800"/>
          </a:xfrm>
        </p:spPr>
        <p:txBody>
          <a:bodyPr/>
          <a:lstStyle/>
          <a:p>
            <a:pPr>
              <a:spcBef>
                <a:spcPct val="0"/>
              </a:spcBef>
            </a:pPr>
            <a:r>
              <a:rPr lang="en-US" sz="2800" dirty="0">
                <a:solidFill>
                  <a:srgbClr val="000000"/>
                </a:solidFill>
              </a:rPr>
              <a:t>Map high-dimensional descriptors to tokens/words by quantizing the feature space</a:t>
            </a:r>
          </a:p>
          <a:p>
            <a:pPr>
              <a:spcBef>
                <a:spcPct val="0"/>
              </a:spcBef>
            </a:pPr>
            <a:endParaRPr lang="en-US" sz="2800" dirty="0">
              <a:solidFill>
                <a:srgbClr val="000000"/>
              </a:solidFill>
            </a:endParaRPr>
          </a:p>
          <a:p>
            <a:pPr eaLnBrk="1" hangingPunct="1"/>
            <a:endParaRPr lang="en-US" sz="2800" dirty="0" smtClean="0"/>
          </a:p>
          <a:p>
            <a:pPr eaLnBrk="1" hangingPunct="1"/>
            <a:endParaRPr lang="en-US" sz="2800" dirty="0" smtClean="0"/>
          </a:p>
          <a:p>
            <a:pPr eaLnBrk="1" hangingPunct="1"/>
            <a:endParaRPr lang="en-US" sz="2800" dirty="0" smtClean="0"/>
          </a:p>
          <a:p>
            <a:pPr eaLnBrk="1" hangingPunct="1">
              <a:buFontTx/>
              <a:buNone/>
            </a:pPr>
            <a:endParaRPr lang="en-US" sz="2800" dirty="0" smtClean="0"/>
          </a:p>
          <a:p>
            <a:pPr eaLnBrk="1" hangingPunct="1">
              <a:buFontTx/>
              <a:buNone/>
            </a:pPr>
            <a:endParaRPr lang="en-US" sz="2800" dirty="0" smtClean="0"/>
          </a:p>
        </p:txBody>
      </p:sp>
      <p:sp>
        <p:nvSpPr>
          <p:cNvPr id="7" name="Rectangle 30"/>
          <p:cNvSpPr>
            <a:spLocks noChangeArrowheads="1"/>
          </p:cNvSpPr>
          <p:nvPr/>
        </p:nvSpPr>
        <p:spPr bwMode="auto">
          <a:xfrm>
            <a:off x="1913507" y="3669779"/>
            <a:ext cx="721038" cy="242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nchor="ctr">
            <a:spAutoFit/>
          </a:bodyPr>
          <a:lstStyle/>
          <a:p>
            <a:pPr eaLnBrk="0" fontAlgn="base" hangingPunct="0">
              <a:spcBef>
                <a:spcPct val="0"/>
              </a:spcBef>
              <a:spcAft>
                <a:spcPct val="0"/>
              </a:spcAft>
            </a:pPr>
            <a:endParaRPr lang="en-US" smtClean="0">
              <a:solidFill>
                <a:srgbClr val="FFFFFF"/>
              </a:solidFill>
            </a:endParaRPr>
          </a:p>
        </p:txBody>
      </p:sp>
      <p:sp>
        <p:nvSpPr>
          <p:cNvPr id="8" name="Rectangle 7"/>
          <p:cNvSpPr/>
          <p:nvPr/>
        </p:nvSpPr>
        <p:spPr bwMode="auto">
          <a:xfrm>
            <a:off x="860757" y="3048000"/>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9" name="Rectangle 8"/>
          <p:cNvSpPr/>
          <p:nvPr/>
        </p:nvSpPr>
        <p:spPr bwMode="auto">
          <a:xfrm>
            <a:off x="860757" y="4608089"/>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0" name="Rectangle 9"/>
          <p:cNvSpPr/>
          <p:nvPr/>
        </p:nvSpPr>
        <p:spPr bwMode="auto">
          <a:xfrm>
            <a:off x="1992490" y="3911823"/>
            <a:ext cx="1284110" cy="1422967"/>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1" name="Rectangle 10"/>
          <p:cNvSpPr/>
          <p:nvPr/>
        </p:nvSpPr>
        <p:spPr bwMode="auto">
          <a:xfrm rot="4425073">
            <a:off x="1284140" y="3274419"/>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2" name="Rectangle 11"/>
          <p:cNvSpPr/>
          <p:nvPr/>
        </p:nvSpPr>
        <p:spPr bwMode="auto">
          <a:xfrm rot="1660106">
            <a:off x="1430740" y="3343901"/>
            <a:ext cx="487330" cy="44053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3" name="Rectangle 12"/>
          <p:cNvSpPr/>
          <p:nvPr/>
        </p:nvSpPr>
        <p:spPr bwMode="auto">
          <a:xfrm rot="2887875">
            <a:off x="979545" y="532362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4" name="Rectangle 13"/>
          <p:cNvSpPr/>
          <p:nvPr/>
        </p:nvSpPr>
        <p:spPr bwMode="auto">
          <a:xfrm rot="5038897">
            <a:off x="1040437" y="3641616"/>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5" name="Rectangle 14"/>
          <p:cNvSpPr/>
          <p:nvPr/>
        </p:nvSpPr>
        <p:spPr bwMode="auto">
          <a:xfrm rot="4100336">
            <a:off x="1625695" y="3985293"/>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6" name="Rectangle 15"/>
          <p:cNvSpPr/>
          <p:nvPr/>
        </p:nvSpPr>
        <p:spPr bwMode="auto">
          <a:xfrm rot="5038897">
            <a:off x="1111435" y="4933430"/>
            <a:ext cx="244753" cy="249377"/>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7" name="Rectangle 16"/>
          <p:cNvSpPr/>
          <p:nvPr/>
        </p:nvSpPr>
        <p:spPr bwMode="auto">
          <a:xfrm rot="4100336">
            <a:off x="2988331" y="4856648"/>
            <a:ext cx="243665" cy="220269"/>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8" name="Rectangle 17"/>
          <p:cNvSpPr/>
          <p:nvPr/>
        </p:nvSpPr>
        <p:spPr bwMode="auto">
          <a:xfrm rot="823157">
            <a:off x="1255989" y="5381372"/>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19" name="Rectangle 18"/>
          <p:cNvSpPr/>
          <p:nvPr/>
        </p:nvSpPr>
        <p:spPr bwMode="auto">
          <a:xfrm rot="823157">
            <a:off x="2225050" y="4453579"/>
            <a:ext cx="292125" cy="291586"/>
          </a:xfrm>
          <a:prstGeom prst="rect">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mtClean="0">
              <a:solidFill>
                <a:srgbClr val="000000"/>
              </a:solidFill>
            </a:endParaRPr>
          </a:p>
        </p:txBody>
      </p:sp>
      <p:sp>
        <p:nvSpPr>
          <p:cNvPr id="20" name="TextBox 19"/>
          <p:cNvSpPr txBox="1"/>
          <p:nvPr/>
        </p:nvSpPr>
        <p:spPr>
          <a:xfrm>
            <a:off x="3657600" y="5112603"/>
            <a:ext cx="2362200" cy="707886"/>
          </a:xfrm>
          <a:prstGeom prst="rect">
            <a:avLst/>
          </a:prstGeom>
          <a:noFill/>
        </p:spPr>
        <p:txBody>
          <a:bodyPr wrap="square" rtlCol="0">
            <a:spAutoFit/>
          </a:bodyPr>
          <a:lstStyle/>
          <a:p>
            <a:pPr algn="ctr"/>
            <a:r>
              <a:rPr lang="en-US" sz="2000" dirty="0" smtClean="0">
                <a:solidFill>
                  <a:srgbClr val="000000"/>
                </a:solidFill>
              </a:rPr>
              <a:t>Descriptor’s feature space</a:t>
            </a:r>
            <a:endParaRPr lang="en-US" sz="2000" dirty="0">
              <a:solidFill>
                <a:srgbClr val="000000"/>
              </a:solidFill>
            </a:endParaRPr>
          </a:p>
        </p:txBody>
      </p:sp>
      <p:cxnSp>
        <p:nvCxnSpPr>
          <p:cNvPr id="21" name="Straight Arrow Connector 20"/>
          <p:cNvCxnSpPr/>
          <p:nvPr/>
        </p:nvCxnSpPr>
        <p:spPr bwMode="auto">
          <a:xfrm flipV="1">
            <a:off x="3936175" y="4233764"/>
            <a:ext cx="1447800" cy="1916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2" name="Straight Arrow Connector 21"/>
          <p:cNvCxnSpPr/>
          <p:nvPr/>
        </p:nvCxnSpPr>
        <p:spPr bwMode="auto">
          <a:xfrm flipV="1">
            <a:off x="3936175" y="2843459"/>
            <a:ext cx="0" cy="143840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p:nvPr/>
        </p:nvCxnSpPr>
        <p:spPr bwMode="auto">
          <a:xfrm>
            <a:off x="3936175" y="4291258"/>
            <a:ext cx="1447800" cy="57295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Curved Connector 33"/>
          <p:cNvCxnSpPr>
            <a:endCxn id="58" idx="3"/>
          </p:cNvCxnSpPr>
          <p:nvPr/>
        </p:nvCxnSpPr>
        <p:spPr bwMode="auto">
          <a:xfrm>
            <a:off x="1674405" y="3405913"/>
            <a:ext cx="2421667" cy="340145"/>
          </a:xfrm>
          <a:prstGeom prst="curvedConnector4">
            <a:avLst>
              <a:gd name="adj1" fmla="val 49931"/>
              <a:gd name="adj2" fmla="val 167207"/>
            </a:avLst>
          </a:prstGeom>
          <a:solidFill>
            <a:schemeClr val="accent1"/>
          </a:solidFill>
          <a:ln w="9525" cap="flat" cmpd="sng" algn="ctr">
            <a:solidFill>
              <a:schemeClr val="tx1"/>
            </a:solidFill>
            <a:prstDash val="solid"/>
            <a:round/>
            <a:headEnd type="none" w="med" len="med"/>
            <a:tailEnd type="arrow"/>
          </a:ln>
          <a:effectLst/>
        </p:spPr>
      </p:cxnSp>
      <p:cxnSp>
        <p:nvCxnSpPr>
          <p:cNvPr id="35" name="Curved Connector 34"/>
          <p:cNvCxnSpPr/>
          <p:nvPr/>
        </p:nvCxnSpPr>
        <p:spPr bwMode="auto">
          <a:xfrm flipV="1">
            <a:off x="2371112" y="3978211"/>
            <a:ext cx="2176577" cy="599523"/>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grpSp>
        <p:nvGrpSpPr>
          <p:cNvPr id="2" name="Group 62"/>
          <p:cNvGrpSpPr>
            <a:grpSpLocks noChangeAspect="1"/>
          </p:cNvGrpSpPr>
          <p:nvPr/>
        </p:nvGrpSpPr>
        <p:grpSpPr bwMode="auto">
          <a:xfrm>
            <a:off x="3660677" y="2230034"/>
            <a:ext cx="2011471" cy="2526499"/>
            <a:chOff x="1244596" y="-2173065"/>
            <a:chExt cx="6853224" cy="8600841"/>
          </a:xfrm>
        </p:grpSpPr>
        <p:grpSp>
          <p:nvGrpSpPr>
            <p:cNvPr id="3" name="Group 35"/>
            <p:cNvGrpSpPr>
              <a:grpSpLocks noChangeAspect="1"/>
            </p:cNvGrpSpPr>
            <p:nvPr/>
          </p:nvGrpSpPr>
          <p:grpSpPr bwMode="auto">
            <a:xfrm>
              <a:off x="1244609" y="-2173054"/>
              <a:ext cx="6853261" cy="8600791"/>
              <a:chOff x="1056" y="-1124"/>
              <a:chExt cx="4032" cy="5060"/>
            </a:xfrm>
          </p:grpSpPr>
          <p:sp>
            <p:nvSpPr>
              <p:cNvPr id="56" name="Oval 36"/>
              <p:cNvSpPr>
                <a:spLocks noChangeAspect="1" noChangeArrowheads="1"/>
              </p:cNvSpPr>
              <p:nvPr/>
            </p:nvSpPr>
            <p:spPr bwMode="auto">
              <a:xfrm>
                <a:off x="1825"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7" name="Oval 37"/>
              <p:cNvSpPr>
                <a:spLocks noChangeAspect="1" noChangeArrowheads="1"/>
              </p:cNvSpPr>
              <p:nvPr/>
            </p:nvSpPr>
            <p:spPr bwMode="auto">
              <a:xfrm>
                <a:off x="1584"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8" name="Oval 38"/>
              <p:cNvSpPr>
                <a:spLocks noChangeAspect="1" noChangeArrowheads="1"/>
              </p:cNvSpPr>
              <p:nvPr/>
            </p:nvSpPr>
            <p:spPr bwMode="auto">
              <a:xfrm>
                <a:off x="192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9" name="Oval 39"/>
              <p:cNvSpPr>
                <a:spLocks noChangeAspect="1" noChangeArrowheads="1"/>
              </p:cNvSpPr>
              <p:nvPr/>
            </p:nvSpPr>
            <p:spPr bwMode="auto">
              <a:xfrm>
                <a:off x="2014"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0" name="Oval 40"/>
              <p:cNvSpPr>
                <a:spLocks noChangeAspect="1" noChangeArrowheads="1"/>
              </p:cNvSpPr>
              <p:nvPr/>
            </p:nvSpPr>
            <p:spPr bwMode="auto">
              <a:xfrm>
                <a:off x="1922" y="206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1" name="Oval 41"/>
              <p:cNvSpPr>
                <a:spLocks noChangeAspect="1" noChangeArrowheads="1"/>
              </p:cNvSpPr>
              <p:nvPr/>
            </p:nvSpPr>
            <p:spPr bwMode="auto">
              <a:xfrm>
                <a:off x="1538" y="10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2" name="Oval 42"/>
              <p:cNvSpPr>
                <a:spLocks noChangeAspect="1" noChangeArrowheads="1"/>
              </p:cNvSpPr>
              <p:nvPr/>
            </p:nvSpPr>
            <p:spPr bwMode="auto">
              <a:xfrm>
                <a:off x="1825"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3" name="Oval 43"/>
              <p:cNvSpPr>
                <a:spLocks noChangeAspect="1" noChangeArrowheads="1"/>
              </p:cNvSpPr>
              <p:nvPr/>
            </p:nvSpPr>
            <p:spPr bwMode="auto">
              <a:xfrm>
                <a:off x="2593" y="331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4" name="Oval 44"/>
              <p:cNvSpPr>
                <a:spLocks noChangeAspect="1" noChangeArrowheads="1"/>
              </p:cNvSpPr>
              <p:nvPr/>
            </p:nvSpPr>
            <p:spPr bwMode="auto">
              <a:xfrm>
                <a:off x="2450" y="34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5" name="Oval 45"/>
              <p:cNvSpPr>
                <a:spLocks noChangeAspect="1" noChangeArrowheads="1"/>
              </p:cNvSpPr>
              <p:nvPr/>
            </p:nvSpPr>
            <p:spPr bwMode="auto">
              <a:xfrm>
                <a:off x="2736" y="335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6" name="Oval 46"/>
              <p:cNvSpPr>
                <a:spLocks noChangeAspect="1" noChangeArrowheads="1"/>
              </p:cNvSpPr>
              <p:nvPr/>
            </p:nvSpPr>
            <p:spPr bwMode="auto">
              <a:xfrm>
                <a:off x="2782"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7" name="Oval 47"/>
              <p:cNvSpPr>
                <a:spLocks noChangeAspect="1" noChangeArrowheads="1"/>
              </p:cNvSpPr>
              <p:nvPr/>
            </p:nvSpPr>
            <p:spPr bwMode="auto">
              <a:xfrm>
                <a:off x="2691" y="307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8" name="Oval 48"/>
              <p:cNvSpPr>
                <a:spLocks noChangeAspect="1" noChangeArrowheads="1"/>
              </p:cNvSpPr>
              <p:nvPr/>
            </p:nvSpPr>
            <p:spPr bwMode="auto">
              <a:xfrm>
                <a:off x="2834"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69" name="Oval 49"/>
              <p:cNvSpPr>
                <a:spLocks noChangeAspect="1" noChangeArrowheads="1"/>
              </p:cNvSpPr>
              <p:nvPr/>
            </p:nvSpPr>
            <p:spPr bwMode="auto">
              <a:xfrm>
                <a:off x="3023"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0" name="Oval 50"/>
              <p:cNvSpPr>
                <a:spLocks noChangeAspect="1" noChangeArrowheads="1"/>
              </p:cNvSpPr>
              <p:nvPr/>
            </p:nvSpPr>
            <p:spPr bwMode="auto">
              <a:xfrm>
                <a:off x="2691"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1" name="Oval 51"/>
              <p:cNvSpPr>
                <a:spLocks noChangeAspect="1" noChangeArrowheads="1"/>
              </p:cNvSpPr>
              <p:nvPr/>
            </p:nvSpPr>
            <p:spPr bwMode="auto">
              <a:xfrm>
                <a:off x="273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2" name="Oval 52"/>
              <p:cNvSpPr>
                <a:spLocks noChangeAspect="1" noChangeArrowheads="1"/>
              </p:cNvSpPr>
              <p:nvPr/>
            </p:nvSpPr>
            <p:spPr bwMode="auto">
              <a:xfrm>
                <a:off x="3310" y="2973"/>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3"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4" name="Oval 54"/>
              <p:cNvSpPr>
                <a:spLocks noChangeAspect="1" noChangeArrowheads="1"/>
              </p:cNvSpPr>
              <p:nvPr/>
            </p:nvSpPr>
            <p:spPr bwMode="auto">
              <a:xfrm>
                <a:off x="3694" y="302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5" name="Oval 55"/>
              <p:cNvSpPr>
                <a:spLocks noChangeAspect="1" noChangeArrowheads="1"/>
              </p:cNvSpPr>
              <p:nvPr/>
            </p:nvSpPr>
            <p:spPr bwMode="auto">
              <a:xfrm>
                <a:off x="2736" y="36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6"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7"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8" name="Oval 58"/>
              <p:cNvSpPr>
                <a:spLocks noChangeAspect="1" noChangeArrowheads="1"/>
              </p:cNvSpPr>
              <p:nvPr/>
            </p:nvSpPr>
            <p:spPr bwMode="auto">
              <a:xfrm>
                <a:off x="2593" y="258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79" name="Oval 59"/>
              <p:cNvSpPr>
                <a:spLocks noChangeAspect="1" noChangeArrowheads="1"/>
              </p:cNvSpPr>
              <p:nvPr/>
            </p:nvSpPr>
            <p:spPr bwMode="auto">
              <a:xfrm>
                <a:off x="4033" y="297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0"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1" name="Oval 61"/>
              <p:cNvSpPr>
                <a:spLocks noChangeAspect="1" noChangeArrowheads="1"/>
              </p:cNvSpPr>
              <p:nvPr/>
            </p:nvSpPr>
            <p:spPr bwMode="auto">
              <a:xfrm>
                <a:off x="4079"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2" name="Oval 62"/>
              <p:cNvSpPr>
                <a:spLocks noChangeAspect="1" noChangeArrowheads="1"/>
              </p:cNvSpPr>
              <p:nvPr/>
            </p:nvSpPr>
            <p:spPr bwMode="auto">
              <a:xfrm>
                <a:off x="3746"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3" name="Oval 63"/>
              <p:cNvSpPr>
                <a:spLocks noChangeAspect="1" noChangeArrowheads="1"/>
              </p:cNvSpPr>
              <p:nvPr/>
            </p:nvSpPr>
            <p:spPr bwMode="auto">
              <a:xfrm>
                <a:off x="2834"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4" name="Oval 64"/>
              <p:cNvSpPr>
                <a:spLocks noChangeAspect="1" noChangeArrowheads="1"/>
              </p:cNvSpPr>
              <p:nvPr/>
            </p:nvSpPr>
            <p:spPr bwMode="auto">
              <a:xfrm>
                <a:off x="2639"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5" name="Oval 65"/>
              <p:cNvSpPr>
                <a:spLocks noChangeAspect="1" noChangeArrowheads="1"/>
              </p:cNvSpPr>
              <p:nvPr/>
            </p:nvSpPr>
            <p:spPr bwMode="auto">
              <a:xfrm>
                <a:off x="2014"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6" name="Oval 66"/>
              <p:cNvSpPr>
                <a:spLocks noChangeAspect="1" noChangeArrowheads="1"/>
              </p:cNvSpPr>
              <p:nvPr/>
            </p:nvSpPr>
            <p:spPr bwMode="auto">
              <a:xfrm>
                <a:off x="1486" y="86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7" name="Oval 67"/>
              <p:cNvSpPr>
                <a:spLocks noChangeAspect="1" noChangeArrowheads="1"/>
              </p:cNvSpPr>
              <p:nvPr/>
            </p:nvSpPr>
            <p:spPr bwMode="auto">
              <a:xfrm>
                <a:off x="2014" y="216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8" name="Oval 68"/>
              <p:cNvSpPr>
                <a:spLocks noChangeAspect="1" noChangeArrowheads="1"/>
              </p:cNvSpPr>
              <p:nvPr/>
            </p:nvSpPr>
            <p:spPr bwMode="auto">
              <a:xfrm>
                <a:off x="1727" y="211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89" name="Oval 69"/>
              <p:cNvSpPr>
                <a:spLocks noChangeAspect="1" noChangeArrowheads="1"/>
              </p:cNvSpPr>
              <p:nvPr/>
            </p:nvSpPr>
            <p:spPr bwMode="auto">
              <a:xfrm>
                <a:off x="1825" y="177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0" name="Oval 70"/>
              <p:cNvSpPr>
                <a:spLocks noChangeAspect="1" noChangeArrowheads="1"/>
              </p:cNvSpPr>
              <p:nvPr/>
            </p:nvSpPr>
            <p:spPr bwMode="auto">
              <a:xfrm>
                <a:off x="1440"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1" name="Oval 71"/>
              <p:cNvSpPr>
                <a:spLocks noChangeAspect="1" noChangeArrowheads="1"/>
              </p:cNvSpPr>
              <p:nvPr/>
            </p:nvSpPr>
            <p:spPr bwMode="auto">
              <a:xfrm>
                <a:off x="2111" y="167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2" name="Oval 72"/>
              <p:cNvSpPr>
                <a:spLocks noChangeAspect="1" noChangeArrowheads="1"/>
              </p:cNvSpPr>
              <p:nvPr/>
            </p:nvSpPr>
            <p:spPr bwMode="auto">
              <a:xfrm>
                <a:off x="2352" y="187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3" name="Oval 73"/>
              <p:cNvSpPr>
                <a:spLocks noChangeAspect="1" noChangeArrowheads="1"/>
              </p:cNvSpPr>
              <p:nvPr/>
            </p:nvSpPr>
            <p:spPr bwMode="auto">
              <a:xfrm>
                <a:off x="2450"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4" name="Oval 74"/>
              <p:cNvSpPr>
                <a:spLocks noChangeAspect="1" noChangeArrowheads="1"/>
              </p:cNvSpPr>
              <p:nvPr/>
            </p:nvSpPr>
            <p:spPr bwMode="auto">
              <a:xfrm>
                <a:off x="2255"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5" name="Oval 75"/>
              <p:cNvSpPr>
                <a:spLocks noChangeAspect="1" noChangeArrowheads="1"/>
              </p:cNvSpPr>
              <p:nvPr/>
            </p:nvSpPr>
            <p:spPr bwMode="auto">
              <a:xfrm>
                <a:off x="2157" y="124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6" name="Oval 76"/>
              <p:cNvSpPr>
                <a:spLocks noChangeAspect="1" noChangeArrowheads="1"/>
              </p:cNvSpPr>
              <p:nvPr/>
            </p:nvSpPr>
            <p:spPr bwMode="auto">
              <a:xfrm>
                <a:off x="2157"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7" name="Oval 77"/>
              <p:cNvSpPr>
                <a:spLocks noChangeAspect="1" noChangeArrowheads="1"/>
              </p:cNvSpPr>
              <p:nvPr/>
            </p:nvSpPr>
            <p:spPr bwMode="auto">
              <a:xfrm>
                <a:off x="2639"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8" name="Oval 78"/>
              <p:cNvSpPr>
                <a:spLocks noChangeAspect="1" noChangeArrowheads="1"/>
              </p:cNvSpPr>
              <p:nvPr/>
            </p:nvSpPr>
            <p:spPr bwMode="auto">
              <a:xfrm>
                <a:off x="3408" y="191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99" name="Oval 79"/>
              <p:cNvSpPr>
                <a:spLocks noChangeAspect="1" noChangeArrowheads="1"/>
              </p:cNvSpPr>
              <p:nvPr/>
            </p:nvSpPr>
            <p:spPr bwMode="auto">
              <a:xfrm>
                <a:off x="3218" y="235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0" name="Oval 80"/>
              <p:cNvSpPr>
                <a:spLocks noChangeAspect="1" noChangeArrowheads="1"/>
              </p:cNvSpPr>
              <p:nvPr/>
            </p:nvSpPr>
            <p:spPr bwMode="auto">
              <a:xfrm>
                <a:off x="3264" y="244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1" name="Oval 81"/>
              <p:cNvSpPr>
                <a:spLocks noChangeAspect="1" noChangeArrowheads="1"/>
              </p:cNvSpPr>
              <p:nvPr/>
            </p:nvSpPr>
            <p:spPr bwMode="auto">
              <a:xfrm>
                <a:off x="379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2" name="Oval 82"/>
              <p:cNvSpPr>
                <a:spLocks noChangeAspect="1" noChangeArrowheads="1"/>
              </p:cNvSpPr>
              <p:nvPr/>
            </p:nvSpPr>
            <p:spPr bwMode="auto">
              <a:xfrm>
                <a:off x="3408"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3" name="Oval 83"/>
              <p:cNvSpPr>
                <a:spLocks noChangeAspect="1" noChangeArrowheads="1"/>
              </p:cNvSpPr>
              <p:nvPr/>
            </p:nvSpPr>
            <p:spPr bwMode="auto">
              <a:xfrm>
                <a:off x="3551" y="167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4" name="Oval 84"/>
              <p:cNvSpPr>
                <a:spLocks noChangeAspect="1" noChangeArrowheads="1"/>
              </p:cNvSpPr>
              <p:nvPr/>
            </p:nvSpPr>
            <p:spPr bwMode="auto">
              <a:xfrm>
                <a:off x="4130"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5" name="Oval 85"/>
              <p:cNvSpPr>
                <a:spLocks noChangeAspect="1" noChangeArrowheads="1"/>
              </p:cNvSpPr>
              <p:nvPr/>
            </p:nvSpPr>
            <p:spPr bwMode="auto">
              <a:xfrm>
                <a:off x="3310"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6" name="Oval 86"/>
              <p:cNvSpPr>
                <a:spLocks noChangeAspect="1" noChangeArrowheads="1"/>
              </p:cNvSpPr>
              <p:nvPr/>
            </p:nvSpPr>
            <p:spPr bwMode="auto">
              <a:xfrm>
                <a:off x="1681" y="110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7" name="Oval 87"/>
              <p:cNvSpPr>
                <a:spLocks noChangeAspect="1" noChangeArrowheads="1"/>
              </p:cNvSpPr>
              <p:nvPr/>
            </p:nvSpPr>
            <p:spPr bwMode="auto">
              <a:xfrm>
                <a:off x="1199" y="86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8"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09" name="Oval 89"/>
              <p:cNvSpPr>
                <a:spLocks noChangeAspect="1" noChangeArrowheads="1"/>
              </p:cNvSpPr>
              <p:nvPr/>
            </p:nvSpPr>
            <p:spPr bwMode="auto">
              <a:xfrm>
                <a:off x="3551" y="105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0" name="Oval 90"/>
              <p:cNvSpPr>
                <a:spLocks noChangeAspect="1" noChangeArrowheads="1"/>
              </p:cNvSpPr>
              <p:nvPr/>
            </p:nvSpPr>
            <p:spPr bwMode="auto">
              <a:xfrm>
                <a:off x="3264"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1" name="Oval 91"/>
              <p:cNvSpPr>
                <a:spLocks noChangeAspect="1" noChangeArrowheads="1"/>
              </p:cNvSpPr>
              <p:nvPr/>
            </p:nvSpPr>
            <p:spPr bwMode="auto">
              <a:xfrm>
                <a:off x="3694" y="67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2"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3" name="Oval 93"/>
              <p:cNvSpPr>
                <a:spLocks noChangeAspect="1" noChangeArrowheads="1"/>
              </p:cNvSpPr>
              <p:nvPr/>
            </p:nvSpPr>
            <p:spPr bwMode="auto">
              <a:xfrm>
                <a:off x="3408"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4" name="Oval 94"/>
              <p:cNvSpPr>
                <a:spLocks noChangeAspect="1" noChangeArrowheads="1"/>
              </p:cNvSpPr>
              <p:nvPr/>
            </p:nvSpPr>
            <p:spPr bwMode="auto">
              <a:xfrm>
                <a:off x="4463" y="158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5" name="Oval 95"/>
              <p:cNvSpPr>
                <a:spLocks noChangeAspect="1" noChangeArrowheads="1"/>
              </p:cNvSpPr>
              <p:nvPr/>
            </p:nvSpPr>
            <p:spPr bwMode="auto">
              <a:xfrm>
                <a:off x="4658"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6" name="Oval 96"/>
              <p:cNvSpPr>
                <a:spLocks noChangeAspect="1" noChangeArrowheads="1"/>
              </p:cNvSpPr>
              <p:nvPr/>
            </p:nvSpPr>
            <p:spPr bwMode="auto">
              <a:xfrm>
                <a:off x="5042" y="153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7" name="Oval 97"/>
              <p:cNvSpPr>
                <a:spLocks noChangeAspect="1" noChangeArrowheads="1"/>
              </p:cNvSpPr>
              <p:nvPr/>
            </p:nvSpPr>
            <p:spPr bwMode="auto">
              <a:xfrm>
                <a:off x="4945"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8" name="Oval 98"/>
              <p:cNvSpPr>
                <a:spLocks noChangeAspect="1" noChangeArrowheads="1"/>
              </p:cNvSpPr>
              <p:nvPr/>
            </p:nvSpPr>
            <p:spPr bwMode="auto">
              <a:xfrm>
                <a:off x="3648" y="124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19" name="Oval 99"/>
              <p:cNvSpPr>
                <a:spLocks noChangeAspect="1" noChangeArrowheads="1"/>
              </p:cNvSpPr>
              <p:nvPr/>
            </p:nvSpPr>
            <p:spPr bwMode="auto">
              <a:xfrm>
                <a:off x="331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0" name="Oval 100"/>
              <p:cNvSpPr>
                <a:spLocks noChangeAspect="1" noChangeArrowheads="1"/>
              </p:cNvSpPr>
              <p:nvPr/>
            </p:nvSpPr>
            <p:spPr bwMode="auto">
              <a:xfrm>
                <a:off x="4274"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1" name="Oval 101"/>
              <p:cNvSpPr>
                <a:spLocks noChangeAspect="1" noChangeArrowheads="1"/>
              </p:cNvSpPr>
              <p:nvPr/>
            </p:nvSpPr>
            <p:spPr bwMode="auto">
              <a:xfrm>
                <a:off x="4033" y="143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2" name="Oval 102"/>
              <p:cNvSpPr>
                <a:spLocks noChangeAspect="1" noChangeArrowheads="1"/>
              </p:cNvSpPr>
              <p:nvPr/>
            </p:nvSpPr>
            <p:spPr bwMode="auto">
              <a:xfrm>
                <a:off x="2398"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3" name="Oval 103"/>
              <p:cNvSpPr>
                <a:spLocks noChangeAspect="1" noChangeArrowheads="1"/>
              </p:cNvSpPr>
              <p:nvPr/>
            </p:nvSpPr>
            <p:spPr bwMode="auto">
              <a:xfrm>
                <a:off x="2977"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4" name="Oval 104"/>
              <p:cNvSpPr>
                <a:spLocks noChangeAspect="1" noChangeArrowheads="1"/>
              </p:cNvSpPr>
              <p:nvPr/>
            </p:nvSpPr>
            <p:spPr bwMode="auto">
              <a:xfrm>
                <a:off x="2014" y="148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5"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6" name="Oval 106"/>
              <p:cNvSpPr>
                <a:spLocks noChangeAspect="1" noChangeArrowheads="1"/>
              </p:cNvSpPr>
              <p:nvPr/>
            </p:nvSpPr>
            <p:spPr bwMode="auto">
              <a:xfrm>
                <a:off x="3023"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7" name="Oval 107"/>
              <p:cNvSpPr>
                <a:spLocks noChangeAspect="1" noChangeArrowheads="1"/>
              </p:cNvSpPr>
              <p:nvPr/>
            </p:nvSpPr>
            <p:spPr bwMode="auto">
              <a:xfrm>
                <a:off x="3167" y="264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8" name="Oval 108"/>
              <p:cNvSpPr>
                <a:spLocks noChangeAspect="1" noChangeArrowheads="1"/>
              </p:cNvSpPr>
              <p:nvPr/>
            </p:nvSpPr>
            <p:spPr bwMode="auto">
              <a:xfrm>
                <a:off x="3935"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29" name="Oval 109"/>
              <p:cNvSpPr>
                <a:spLocks noChangeAspect="1" noChangeArrowheads="1"/>
              </p:cNvSpPr>
              <p:nvPr/>
            </p:nvSpPr>
            <p:spPr bwMode="auto">
              <a:xfrm>
                <a:off x="3838"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0" name="Oval 110"/>
              <p:cNvSpPr>
                <a:spLocks noChangeAspect="1" noChangeArrowheads="1"/>
              </p:cNvSpPr>
              <p:nvPr/>
            </p:nvSpPr>
            <p:spPr bwMode="auto">
              <a:xfrm>
                <a:off x="4130" y="129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1" name="Oval 111"/>
              <p:cNvSpPr>
                <a:spLocks noChangeAspect="1" noChangeArrowheads="1"/>
              </p:cNvSpPr>
              <p:nvPr/>
            </p:nvSpPr>
            <p:spPr bwMode="auto">
              <a:xfrm>
                <a:off x="4417"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2" name="Oval 112"/>
              <p:cNvSpPr>
                <a:spLocks noChangeAspect="1" noChangeArrowheads="1"/>
              </p:cNvSpPr>
              <p:nvPr/>
            </p:nvSpPr>
            <p:spPr bwMode="auto">
              <a:xfrm>
                <a:off x="4365" y="173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3" name="Oval 113"/>
              <p:cNvSpPr>
                <a:spLocks noChangeAspect="1" noChangeArrowheads="1"/>
              </p:cNvSpPr>
              <p:nvPr/>
            </p:nvSpPr>
            <p:spPr bwMode="auto">
              <a:xfrm>
                <a:off x="4990" y="187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4" name="Oval 114"/>
              <p:cNvSpPr>
                <a:spLocks noChangeAspect="1" noChangeArrowheads="1"/>
              </p:cNvSpPr>
              <p:nvPr/>
            </p:nvSpPr>
            <p:spPr bwMode="auto">
              <a:xfrm>
                <a:off x="4899" y="134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5"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6" name="Oval 116"/>
              <p:cNvSpPr>
                <a:spLocks noChangeAspect="1" noChangeArrowheads="1"/>
              </p:cNvSpPr>
              <p:nvPr/>
            </p:nvSpPr>
            <p:spPr bwMode="auto">
              <a:xfrm>
                <a:off x="2496" y="369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7" name="Oval 117"/>
              <p:cNvSpPr>
                <a:spLocks noChangeAspect="1" noChangeArrowheads="1"/>
              </p:cNvSpPr>
              <p:nvPr/>
            </p:nvSpPr>
            <p:spPr bwMode="auto">
              <a:xfrm>
                <a:off x="3889" y="264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8" name="Oval 118"/>
              <p:cNvSpPr>
                <a:spLocks noChangeAspect="1" noChangeArrowheads="1"/>
              </p:cNvSpPr>
              <p:nvPr/>
            </p:nvSpPr>
            <p:spPr bwMode="auto">
              <a:xfrm>
                <a:off x="4176"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39"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Oval 120"/>
              <p:cNvSpPr>
                <a:spLocks noChangeAspect="1" noChangeArrowheads="1"/>
              </p:cNvSpPr>
              <p:nvPr/>
            </p:nvSpPr>
            <p:spPr bwMode="auto">
              <a:xfrm>
                <a:off x="1297"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Oval 121"/>
              <p:cNvSpPr>
                <a:spLocks noChangeAspect="1" noChangeArrowheads="1"/>
              </p:cNvSpPr>
              <p:nvPr/>
            </p:nvSpPr>
            <p:spPr bwMode="auto">
              <a:xfrm>
                <a:off x="1584" y="182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2" name="Oval 122"/>
              <p:cNvSpPr>
                <a:spLocks noChangeAspect="1" noChangeArrowheads="1"/>
              </p:cNvSpPr>
              <p:nvPr/>
            </p:nvSpPr>
            <p:spPr bwMode="auto">
              <a:xfrm>
                <a:off x="1538" y="173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3" name="Oval 123"/>
              <p:cNvSpPr>
                <a:spLocks noChangeAspect="1" noChangeArrowheads="1"/>
              </p:cNvSpPr>
              <p:nvPr/>
            </p:nvSpPr>
            <p:spPr bwMode="auto">
              <a:xfrm>
                <a:off x="2352" y="230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4" name="Oval 124"/>
              <p:cNvSpPr>
                <a:spLocks noChangeAspect="1" noChangeArrowheads="1"/>
              </p:cNvSpPr>
              <p:nvPr/>
            </p:nvSpPr>
            <p:spPr bwMode="auto">
              <a:xfrm>
                <a:off x="2782" y="220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5" name="Oval 125"/>
              <p:cNvSpPr>
                <a:spLocks noChangeAspect="1" noChangeArrowheads="1"/>
              </p:cNvSpPr>
              <p:nvPr/>
            </p:nvSpPr>
            <p:spPr bwMode="auto">
              <a:xfrm>
                <a:off x="2496" y="72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126"/>
              <p:cNvSpPr>
                <a:spLocks noChangeAspect="1" noChangeArrowheads="1"/>
              </p:cNvSpPr>
              <p:nvPr/>
            </p:nvSpPr>
            <p:spPr bwMode="auto">
              <a:xfrm>
                <a:off x="2541" y="225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127"/>
              <p:cNvSpPr>
                <a:spLocks noChangeAspect="1" noChangeArrowheads="1"/>
              </p:cNvSpPr>
              <p:nvPr/>
            </p:nvSpPr>
            <p:spPr bwMode="auto">
              <a:xfrm>
                <a:off x="2157" y="96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128"/>
              <p:cNvSpPr>
                <a:spLocks noChangeAspect="1" noChangeArrowheads="1"/>
              </p:cNvSpPr>
              <p:nvPr/>
            </p:nvSpPr>
            <p:spPr bwMode="auto">
              <a:xfrm>
                <a:off x="2111" y="225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129"/>
              <p:cNvSpPr>
                <a:spLocks noChangeAspect="1" noChangeArrowheads="1"/>
              </p:cNvSpPr>
              <p:nvPr/>
            </p:nvSpPr>
            <p:spPr bwMode="auto">
              <a:xfrm>
                <a:off x="2736"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131"/>
              <p:cNvSpPr>
                <a:spLocks noChangeAspect="1" noChangeArrowheads="1"/>
              </p:cNvSpPr>
              <p:nvPr/>
            </p:nvSpPr>
            <p:spPr bwMode="auto">
              <a:xfrm>
                <a:off x="2541" y="129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132"/>
              <p:cNvSpPr>
                <a:spLocks noChangeAspect="1" noChangeArrowheads="1"/>
              </p:cNvSpPr>
              <p:nvPr/>
            </p:nvSpPr>
            <p:spPr bwMode="auto">
              <a:xfrm>
                <a:off x="2736" y="139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133"/>
              <p:cNvSpPr>
                <a:spLocks noChangeAspect="1" noChangeArrowheads="1"/>
              </p:cNvSpPr>
              <p:nvPr/>
            </p:nvSpPr>
            <p:spPr bwMode="auto">
              <a:xfrm>
                <a:off x="115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134"/>
              <p:cNvSpPr>
                <a:spLocks noChangeAspect="1" noChangeArrowheads="1"/>
              </p:cNvSpPr>
              <p:nvPr/>
            </p:nvSpPr>
            <p:spPr bwMode="auto">
              <a:xfrm>
                <a:off x="1056" y="6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135"/>
              <p:cNvSpPr>
                <a:spLocks noChangeAspect="1" noChangeArrowheads="1"/>
              </p:cNvSpPr>
              <p:nvPr/>
            </p:nvSpPr>
            <p:spPr bwMode="auto">
              <a:xfrm>
                <a:off x="1630" y="57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136"/>
              <p:cNvSpPr>
                <a:spLocks noChangeAspect="1" noChangeArrowheads="1"/>
              </p:cNvSpPr>
              <p:nvPr/>
            </p:nvSpPr>
            <p:spPr bwMode="auto">
              <a:xfrm>
                <a:off x="1343" y="100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137"/>
              <p:cNvSpPr>
                <a:spLocks noChangeAspect="1" noChangeArrowheads="1"/>
              </p:cNvSpPr>
              <p:nvPr/>
            </p:nvSpPr>
            <p:spPr bwMode="auto">
              <a:xfrm>
                <a:off x="2255" y="201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138"/>
              <p:cNvSpPr>
                <a:spLocks noChangeAspect="1" noChangeArrowheads="1"/>
              </p:cNvSpPr>
              <p:nvPr/>
            </p:nvSpPr>
            <p:spPr bwMode="auto">
              <a:xfrm>
                <a:off x="3218"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139"/>
              <p:cNvSpPr>
                <a:spLocks noChangeAspect="1" noChangeArrowheads="1"/>
              </p:cNvSpPr>
              <p:nvPr/>
            </p:nvSpPr>
            <p:spPr bwMode="auto">
              <a:xfrm>
                <a:off x="3075" y="211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140"/>
              <p:cNvSpPr>
                <a:spLocks noChangeAspect="1" noChangeArrowheads="1"/>
              </p:cNvSpPr>
              <p:nvPr/>
            </p:nvSpPr>
            <p:spPr bwMode="auto">
              <a:xfrm>
                <a:off x="3218" y="163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141"/>
              <p:cNvSpPr>
                <a:spLocks noChangeAspect="1" noChangeArrowheads="1"/>
              </p:cNvSpPr>
              <p:nvPr/>
            </p:nvSpPr>
            <p:spPr bwMode="auto">
              <a:xfrm>
                <a:off x="3310" y="177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142"/>
              <p:cNvSpPr>
                <a:spLocks noChangeAspect="1" noChangeArrowheads="1"/>
              </p:cNvSpPr>
              <p:nvPr/>
            </p:nvSpPr>
            <p:spPr bwMode="auto">
              <a:xfrm>
                <a:off x="3694" y="91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144"/>
              <p:cNvSpPr>
                <a:spLocks noChangeAspect="1" noChangeArrowheads="1"/>
              </p:cNvSpPr>
              <p:nvPr/>
            </p:nvSpPr>
            <p:spPr bwMode="auto">
              <a:xfrm>
                <a:off x="3218" y="38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145"/>
              <p:cNvSpPr>
                <a:spLocks noChangeAspect="1" noChangeArrowheads="1"/>
              </p:cNvSpPr>
              <p:nvPr/>
            </p:nvSpPr>
            <p:spPr bwMode="auto">
              <a:xfrm>
                <a:off x="3310" y="286"/>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146"/>
              <p:cNvSpPr>
                <a:spLocks noChangeAspect="1" noChangeArrowheads="1"/>
              </p:cNvSpPr>
              <p:nvPr/>
            </p:nvSpPr>
            <p:spPr bwMode="auto">
              <a:xfrm>
                <a:off x="3075" y="57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53" name="Line 148"/>
              <p:cNvSpPr>
                <a:spLocks noChangeAspect="1" noChangeShapeType="1"/>
              </p:cNvSpPr>
              <p:nvPr/>
            </p:nvSpPr>
            <p:spPr bwMode="auto">
              <a:xfrm flipH="1">
                <a:off x="865" y="1538"/>
                <a:ext cx="1583" cy="1295"/>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4" name="Line 149"/>
              <p:cNvSpPr>
                <a:spLocks noChangeAspect="1" noChangeShapeType="1"/>
              </p:cNvSpPr>
              <p:nvPr/>
            </p:nvSpPr>
            <p:spPr bwMode="auto">
              <a:xfrm flipV="1">
                <a:off x="2448" y="191"/>
                <a:ext cx="0" cy="1347"/>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55" name="Line 150"/>
              <p:cNvSpPr>
                <a:spLocks noChangeAspect="1" noChangeShapeType="1"/>
              </p:cNvSpPr>
              <p:nvPr/>
            </p:nvSpPr>
            <p:spPr bwMode="auto">
              <a:xfrm>
                <a:off x="2448" y="1538"/>
                <a:ext cx="1583" cy="1009"/>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49" name="AutoShape 160"/>
            <p:cNvSpPr>
              <a:spLocks noChangeAspect="1" noChangeArrowheads="1"/>
            </p:cNvSpPr>
            <p:nvPr/>
          </p:nvSpPr>
          <p:spPr bwMode="auto">
            <a:xfrm>
              <a:off x="3993686" y="4255652"/>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1" name="AutoShape 161"/>
            <p:cNvSpPr>
              <a:spLocks noChangeAspect="1" noChangeArrowheads="1"/>
            </p:cNvSpPr>
            <p:nvPr/>
          </p:nvSpPr>
          <p:spPr bwMode="auto">
            <a:xfrm>
              <a:off x="5728927" y="1810788"/>
              <a:ext cx="399687" cy="399363"/>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52" name="AutoShape 162"/>
            <p:cNvSpPr>
              <a:spLocks noChangeAspect="1" noChangeArrowheads="1"/>
            </p:cNvSpPr>
            <p:nvPr/>
          </p:nvSpPr>
          <p:spPr bwMode="auto">
            <a:xfrm>
              <a:off x="2775114" y="1771826"/>
              <a:ext cx="409439" cy="409100"/>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167" name="TextBox 166"/>
          <p:cNvSpPr txBox="1">
            <a:spLocks noChangeArrowheads="1"/>
          </p:cNvSpPr>
          <p:nvPr/>
        </p:nvSpPr>
        <p:spPr bwMode="auto">
          <a:xfrm>
            <a:off x="6110288" y="2414587"/>
            <a:ext cx="3033712" cy="2386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Quantize via clustering, let cluster centers be the prototype “words”</a:t>
            </a:r>
          </a:p>
          <a:p>
            <a:pPr eaLnBrk="0" fontAlgn="base" hangingPunct="0">
              <a:spcBef>
                <a:spcPct val="0"/>
              </a:spcBef>
              <a:spcAft>
                <a:spcPts val="600"/>
              </a:spcAft>
            </a:pPr>
            <a:endParaRPr lang="en-US" sz="2400" dirty="0" smtClean="0">
              <a:solidFill>
                <a:srgbClr val="000000"/>
              </a:solidFill>
              <a:latin typeface="+mj-lt"/>
            </a:endParaRPr>
          </a:p>
        </p:txBody>
      </p:sp>
      <p:sp>
        <p:nvSpPr>
          <p:cNvPr id="168" name="TextBox 67"/>
          <p:cNvSpPr txBox="1">
            <a:spLocks noChangeArrowheads="1"/>
          </p:cNvSpPr>
          <p:nvPr/>
        </p:nvSpPr>
        <p:spPr bwMode="auto">
          <a:xfrm>
            <a:off x="6110288" y="4484687"/>
            <a:ext cx="3033712" cy="275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ts val="600"/>
              </a:spcAft>
              <a:buFont typeface="Arial" pitchFamily="34" charset="0"/>
              <a:buChar char="•"/>
            </a:pPr>
            <a:r>
              <a:rPr lang="en-US" sz="2400" dirty="0" smtClean="0">
                <a:solidFill>
                  <a:srgbClr val="000000"/>
                </a:solidFill>
                <a:latin typeface="+mj-lt"/>
              </a:rPr>
              <a:t>Determine which word to assign to each new image region by finding the closest cluster center.</a:t>
            </a:r>
          </a:p>
          <a:p>
            <a:pPr eaLnBrk="0" fontAlgn="base" hangingPunct="0">
              <a:spcBef>
                <a:spcPct val="0"/>
              </a:spcBef>
              <a:spcAft>
                <a:spcPts val="600"/>
              </a:spcAft>
              <a:buFont typeface="Arial" pitchFamily="34" charset="0"/>
              <a:buChar char="•"/>
            </a:pPr>
            <a:endParaRPr lang="en-US" sz="2400" dirty="0" smtClean="0">
              <a:solidFill>
                <a:srgbClr val="000000"/>
              </a:solidFill>
              <a:latin typeface="+mj-lt"/>
            </a:endParaRPr>
          </a:p>
        </p:txBody>
      </p:sp>
      <p:sp>
        <p:nvSpPr>
          <p:cNvPr id="170" name="TextBox 169"/>
          <p:cNvSpPr txBox="1"/>
          <p:nvPr/>
        </p:nvSpPr>
        <p:spPr>
          <a:xfrm>
            <a:off x="1905000" y="4126468"/>
            <a:ext cx="1098081" cy="369332"/>
          </a:xfrm>
          <a:prstGeom prst="rect">
            <a:avLst/>
          </a:prstGeom>
          <a:noFill/>
        </p:spPr>
        <p:txBody>
          <a:bodyPr wrap="square" rtlCol="0">
            <a:spAutoFit/>
          </a:bodyPr>
          <a:lstStyle/>
          <a:p>
            <a:r>
              <a:rPr lang="en-US" dirty="0" smtClean="0">
                <a:solidFill>
                  <a:srgbClr val="FF0000"/>
                </a:solidFill>
              </a:rPr>
              <a:t>Word #2</a:t>
            </a:r>
            <a:endParaRPr lang="en-US" dirty="0">
              <a:solidFill>
                <a:srgbClr val="FF0000"/>
              </a:solidFill>
            </a:endParaRPr>
          </a:p>
        </p:txBody>
      </p:sp>
      <p:cxnSp>
        <p:nvCxnSpPr>
          <p:cNvPr id="173" name="Curved Connector 172"/>
          <p:cNvCxnSpPr/>
          <p:nvPr/>
        </p:nvCxnSpPr>
        <p:spPr bwMode="auto">
          <a:xfrm>
            <a:off x="1885562" y="4080304"/>
            <a:ext cx="2602261" cy="375635"/>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cxnSp>
        <p:nvCxnSpPr>
          <p:cNvPr id="175" name="Curved Connector 174"/>
          <p:cNvCxnSpPr/>
          <p:nvPr/>
        </p:nvCxnSpPr>
        <p:spPr bwMode="auto">
          <a:xfrm flipV="1">
            <a:off x="1407997" y="4659156"/>
            <a:ext cx="2948122" cy="856466"/>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169" name="TextBox 168"/>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71" name="Slide Number Placeholder 170"/>
          <p:cNvSpPr>
            <a:spLocks noGrp="1"/>
          </p:cNvSpPr>
          <p:nvPr>
            <p:ph type="sldNum" sz="quarter" idx="12"/>
          </p:nvPr>
        </p:nvSpPr>
        <p:spPr/>
        <p:txBody>
          <a:bodyPr/>
          <a:lstStyle/>
          <a:p>
            <a:fld id="{B6F15528-21DE-4FAA-801E-634DDDAF4B2B}"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16758825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Text Box 2"/>
          <p:cNvSpPr txBox="1">
            <a:spLocks noChangeArrowheads="1"/>
          </p:cNvSpPr>
          <p:nvPr/>
        </p:nvSpPr>
        <p:spPr bwMode="auto">
          <a:xfrm>
            <a:off x="76200" y="0"/>
            <a:ext cx="84645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What does recognition involve?</a:t>
            </a:r>
          </a:p>
        </p:txBody>
      </p:sp>
      <p:sp>
        <p:nvSpPr>
          <p:cNvPr id="4"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5" name="Slide Number Placeholder 4"/>
          <p:cNvSpPr>
            <a:spLocks noGrp="1"/>
          </p:cNvSpPr>
          <p:nvPr>
            <p:ph type="sldNum" sz="quarter" idx="12"/>
          </p:nvPr>
        </p:nvSpPr>
        <p:spPr/>
        <p:txBody>
          <a:bodyPr/>
          <a:lstStyle/>
          <a:p>
            <a:pPr>
              <a:defRPr/>
            </a:pPr>
            <a:fld id="{C22C07FC-A39E-4EF5-ADDA-69AD3A7E837A}" type="slidenum">
              <a:rPr lang="en-US" smtClean="0"/>
              <a:pPr>
                <a:defRPr/>
              </a:pPr>
              <a:t>20</a:t>
            </a:fld>
            <a:endParaRPr lang="en-US"/>
          </a:p>
        </p:txBody>
      </p:sp>
    </p:spTree>
    <p:extLst>
      <p:ext uri="{BB962C8B-B14F-4D97-AF65-F5344CB8AC3E}">
        <p14:creationId xmlns:p14="http://schemas.microsoft.com/office/powerpoint/2010/main" val="5193085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152400" y="0"/>
            <a:ext cx="56705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Verification: is that a lamp?</a:t>
            </a:r>
          </a:p>
        </p:txBody>
      </p:sp>
      <p:pic>
        <p:nvPicPr>
          <p:cNvPr id="28675" name="Picture 6"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6" name="Oval 3"/>
          <p:cNvSpPr>
            <a:spLocks noChangeArrowheads="1"/>
          </p:cNvSpPr>
          <p:nvPr/>
        </p:nvSpPr>
        <p:spPr bwMode="auto">
          <a:xfrm>
            <a:off x="5867400" y="4038600"/>
            <a:ext cx="1447800" cy="25908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6" name="Slide Number Placeholder 5"/>
          <p:cNvSpPr>
            <a:spLocks noGrp="1"/>
          </p:cNvSpPr>
          <p:nvPr>
            <p:ph type="sldNum" sz="quarter" idx="12"/>
          </p:nvPr>
        </p:nvSpPr>
        <p:spPr/>
        <p:txBody>
          <a:bodyPr/>
          <a:lstStyle/>
          <a:p>
            <a:pPr>
              <a:defRPr/>
            </a:pPr>
            <a:fld id="{C22C07FC-A39E-4EF5-ADDA-69AD3A7E837A}" type="slidenum">
              <a:rPr lang="en-US" smtClean="0"/>
              <a:pPr>
                <a:defRPr/>
              </a:pPr>
              <a:t>21</a:t>
            </a:fld>
            <a:endParaRPr lang="en-US"/>
          </a:p>
        </p:txBody>
      </p:sp>
    </p:spTree>
    <p:extLst>
      <p:ext uri="{BB962C8B-B14F-4D97-AF65-F5344CB8AC3E}">
        <p14:creationId xmlns:p14="http://schemas.microsoft.com/office/powerpoint/2010/main" val="1626211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152400" y="0"/>
            <a:ext cx="59499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Detection: are there people?</a:t>
            </a:r>
          </a:p>
        </p:txBody>
      </p:sp>
      <p:pic>
        <p:nvPicPr>
          <p:cNvPr id="29699" name="Picture 7"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0" name="Oval 9"/>
          <p:cNvSpPr>
            <a:spLocks noChangeArrowheads="1"/>
          </p:cNvSpPr>
          <p:nvPr/>
        </p:nvSpPr>
        <p:spPr bwMode="auto">
          <a:xfrm>
            <a:off x="2057400" y="5257800"/>
            <a:ext cx="1447800" cy="16002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29701" name="Oval 10"/>
          <p:cNvSpPr>
            <a:spLocks noChangeArrowheads="1"/>
          </p:cNvSpPr>
          <p:nvPr/>
        </p:nvSpPr>
        <p:spPr bwMode="auto">
          <a:xfrm>
            <a:off x="3581400" y="5943600"/>
            <a:ext cx="1676400" cy="10668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6"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7" name="Slide Number Placeholder 6"/>
          <p:cNvSpPr>
            <a:spLocks noGrp="1"/>
          </p:cNvSpPr>
          <p:nvPr>
            <p:ph type="sldNum" sz="quarter" idx="12"/>
          </p:nvPr>
        </p:nvSpPr>
        <p:spPr/>
        <p:txBody>
          <a:bodyPr/>
          <a:lstStyle/>
          <a:p>
            <a:pPr>
              <a:defRPr/>
            </a:pPr>
            <a:fld id="{C22C07FC-A39E-4EF5-ADDA-69AD3A7E837A}" type="slidenum">
              <a:rPr lang="en-US" smtClean="0"/>
              <a:pPr>
                <a:defRPr/>
              </a:pPr>
              <a:t>22</a:t>
            </a:fld>
            <a:endParaRPr lang="en-US"/>
          </a:p>
        </p:txBody>
      </p:sp>
    </p:spTree>
    <p:extLst>
      <p:ext uri="{BB962C8B-B14F-4D97-AF65-F5344CB8AC3E}">
        <p14:creationId xmlns:p14="http://schemas.microsoft.com/office/powerpoint/2010/main" val="966122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152400" y="0"/>
            <a:ext cx="74231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Identification: is that Potala Palace?</a:t>
            </a:r>
          </a:p>
        </p:txBody>
      </p:sp>
      <p:pic>
        <p:nvPicPr>
          <p:cNvPr id="30723" name="Picture 6"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Oval 7"/>
          <p:cNvSpPr>
            <a:spLocks noChangeArrowheads="1"/>
          </p:cNvSpPr>
          <p:nvPr/>
        </p:nvSpPr>
        <p:spPr bwMode="auto">
          <a:xfrm>
            <a:off x="2057400" y="1447800"/>
            <a:ext cx="4267200" cy="1600200"/>
          </a:xfrm>
          <a:prstGeom prst="ellipse">
            <a:avLst/>
          </a:prstGeom>
          <a:solidFill>
            <a:srgbClr val="FF99CC">
              <a:alpha val="34901"/>
            </a:srgbClr>
          </a:solidFill>
          <a:ln w="101600">
            <a:solidFill>
              <a:srgbClr val="FF00FF"/>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6" name="Slide Number Placeholder 5"/>
          <p:cNvSpPr>
            <a:spLocks noGrp="1"/>
          </p:cNvSpPr>
          <p:nvPr>
            <p:ph type="sldNum" sz="quarter" idx="12"/>
          </p:nvPr>
        </p:nvSpPr>
        <p:spPr/>
        <p:txBody>
          <a:bodyPr/>
          <a:lstStyle/>
          <a:p>
            <a:pPr>
              <a:defRPr/>
            </a:pPr>
            <a:fld id="{C22C07FC-A39E-4EF5-ADDA-69AD3A7E837A}" type="slidenum">
              <a:rPr lang="en-US" smtClean="0"/>
              <a:pPr>
                <a:defRPr/>
              </a:pPr>
              <a:t>23</a:t>
            </a:fld>
            <a:endParaRPr lang="en-US"/>
          </a:p>
        </p:txBody>
      </p:sp>
    </p:spTree>
    <p:extLst>
      <p:ext uri="{BB962C8B-B14F-4D97-AF65-F5344CB8AC3E}">
        <p14:creationId xmlns:p14="http://schemas.microsoft.com/office/powerpoint/2010/main" val="20872116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5"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7" name="Text Box 3"/>
          <p:cNvSpPr txBox="1">
            <a:spLocks noChangeArrowheads="1"/>
          </p:cNvSpPr>
          <p:nvPr/>
        </p:nvSpPr>
        <p:spPr bwMode="auto">
          <a:xfrm>
            <a:off x="152400" y="0"/>
            <a:ext cx="44767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Object categorization</a:t>
            </a:r>
          </a:p>
        </p:txBody>
      </p:sp>
      <p:sp>
        <p:nvSpPr>
          <p:cNvPr id="31748" name="Text Box 4"/>
          <p:cNvSpPr txBox="1">
            <a:spLocks noChangeArrowheads="1"/>
          </p:cNvSpPr>
          <p:nvPr/>
        </p:nvSpPr>
        <p:spPr bwMode="auto">
          <a:xfrm>
            <a:off x="5334000" y="1219200"/>
            <a:ext cx="1981200" cy="519113"/>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mountain</a:t>
            </a:r>
          </a:p>
        </p:txBody>
      </p:sp>
      <p:sp>
        <p:nvSpPr>
          <p:cNvPr id="31749" name="Text Box 5"/>
          <p:cNvSpPr txBox="1">
            <a:spLocks noChangeArrowheads="1"/>
          </p:cNvSpPr>
          <p:nvPr/>
        </p:nvSpPr>
        <p:spPr bwMode="auto">
          <a:xfrm>
            <a:off x="4953000" y="3276600"/>
            <a:ext cx="1828800" cy="519113"/>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building</a:t>
            </a:r>
          </a:p>
        </p:txBody>
      </p:sp>
      <p:sp>
        <p:nvSpPr>
          <p:cNvPr id="31750" name="Text Box 6"/>
          <p:cNvSpPr txBox="1">
            <a:spLocks noChangeArrowheads="1"/>
          </p:cNvSpPr>
          <p:nvPr/>
        </p:nvSpPr>
        <p:spPr bwMode="auto">
          <a:xfrm>
            <a:off x="1905000" y="2667000"/>
            <a:ext cx="1143000" cy="519113"/>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tree</a:t>
            </a:r>
          </a:p>
        </p:txBody>
      </p:sp>
      <p:sp>
        <p:nvSpPr>
          <p:cNvPr id="31751" name="Text Box 8"/>
          <p:cNvSpPr txBox="1">
            <a:spLocks noChangeArrowheads="1"/>
          </p:cNvSpPr>
          <p:nvPr/>
        </p:nvSpPr>
        <p:spPr bwMode="auto">
          <a:xfrm>
            <a:off x="2286000" y="3733800"/>
            <a:ext cx="1447800" cy="519113"/>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banner</a:t>
            </a:r>
          </a:p>
        </p:txBody>
      </p:sp>
      <p:sp>
        <p:nvSpPr>
          <p:cNvPr id="31752" name="Text Box 9"/>
          <p:cNvSpPr txBox="1">
            <a:spLocks noChangeArrowheads="1"/>
          </p:cNvSpPr>
          <p:nvPr/>
        </p:nvSpPr>
        <p:spPr bwMode="auto">
          <a:xfrm>
            <a:off x="5638800" y="5638800"/>
            <a:ext cx="1524000" cy="519113"/>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vendor</a:t>
            </a:r>
          </a:p>
        </p:txBody>
      </p:sp>
      <p:sp>
        <p:nvSpPr>
          <p:cNvPr id="31753" name="Text Box 10"/>
          <p:cNvSpPr txBox="1">
            <a:spLocks noChangeArrowheads="1"/>
          </p:cNvSpPr>
          <p:nvPr/>
        </p:nvSpPr>
        <p:spPr bwMode="auto">
          <a:xfrm>
            <a:off x="2743200" y="6096000"/>
            <a:ext cx="1905000" cy="519113"/>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people</a:t>
            </a:r>
          </a:p>
        </p:txBody>
      </p:sp>
      <p:sp>
        <p:nvSpPr>
          <p:cNvPr id="31754" name="Text Box 13"/>
          <p:cNvSpPr txBox="1">
            <a:spLocks noChangeArrowheads="1"/>
          </p:cNvSpPr>
          <p:nvPr/>
        </p:nvSpPr>
        <p:spPr bwMode="auto">
          <a:xfrm>
            <a:off x="4648200" y="4648200"/>
            <a:ext cx="2133600" cy="519113"/>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800" b="1" smtClean="0">
                <a:solidFill>
                  <a:srgbClr val="FFFF00"/>
                </a:solidFill>
              </a:rPr>
              <a:t>street lamp</a:t>
            </a:r>
          </a:p>
        </p:txBody>
      </p:sp>
      <p:sp>
        <p:nvSpPr>
          <p:cNvPr id="11"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12" name="Slide Number Placeholder 11"/>
          <p:cNvSpPr>
            <a:spLocks noGrp="1"/>
          </p:cNvSpPr>
          <p:nvPr>
            <p:ph type="sldNum" sz="quarter" idx="12"/>
          </p:nvPr>
        </p:nvSpPr>
        <p:spPr/>
        <p:txBody>
          <a:bodyPr/>
          <a:lstStyle/>
          <a:p>
            <a:pPr>
              <a:defRPr/>
            </a:pPr>
            <a:fld id="{C22C07FC-A39E-4EF5-ADDA-69AD3A7E837A}" type="slidenum">
              <a:rPr lang="en-US" smtClean="0"/>
              <a:pPr>
                <a:defRPr/>
              </a:pPr>
              <a:t>24</a:t>
            </a:fld>
            <a:endParaRPr lang="en-US"/>
          </a:p>
        </p:txBody>
      </p:sp>
    </p:spTree>
    <p:extLst>
      <p:ext uri="{BB962C8B-B14F-4D97-AF65-F5344CB8AC3E}">
        <p14:creationId xmlns:p14="http://schemas.microsoft.com/office/powerpoint/2010/main" val="38983816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IMG_3534"/>
          <p:cNvPicPr>
            <a:picLocks noChangeAspect="1" noChangeArrowheads="1"/>
          </p:cNvPicPr>
          <p:nvPr/>
        </p:nvPicPr>
        <p:blipFill>
          <a:blip r:embed="rId3">
            <a:extLst>
              <a:ext uri="{28A0092B-C50C-407E-A947-70E740481C1C}">
                <a14:useLocalDpi xmlns:a14="http://schemas.microsoft.com/office/drawing/2010/main" val="0"/>
              </a:ext>
            </a:extLst>
          </a:blip>
          <a:srcRect t="8163" b="17346"/>
          <a:stretch>
            <a:fillRect/>
          </a:stretch>
        </p:blipFill>
        <p:spPr bwMode="auto">
          <a:xfrm>
            <a:off x="1752600" y="685800"/>
            <a:ext cx="577215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152400" y="0"/>
            <a:ext cx="694055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3600" smtClean="0">
                <a:solidFill>
                  <a:srgbClr val="000000"/>
                </a:solidFill>
              </a:rPr>
              <a:t>Scene and context categorization</a:t>
            </a:r>
          </a:p>
        </p:txBody>
      </p:sp>
      <p:sp>
        <p:nvSpPr>
          <p:cNvPr id="32772" name="Text Box 4"/>
          <p:cNvSpPr txBox="1">
            <a:spLocks noChangeArrowheads="1"/>
          </p:cNvSpPr>
          <p:nvPr/>
        </p:nvSpPr>
        <p:spPr bwMode="auto">
          <a:xfrm>
            <a:off x="5334000" y="990600"/>
            <a:ext cx="2057400" cy="1544638"/>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lnSpc>
                <a:spcPct val="80000"/>
              </a:lnSpc>
              <a:spcBef>
                <a:spcPct val="50000"/>
              </a:spcBef>
              <a:spcAft>
                <a:spcPct val="0"/>
              </a:spcAft>
              <a:buFontTx/>
              <a:buChar char="•"/>
            </a:pPr>
            <a:r>
              <a:rPr lang="en-US" sz="2800" b="1" smtClean="0">
                <a:solidFill>
                  <a:srgbClr val="FFFF00"/>
                </a:solidFill>
              </a:rPr>
              <a:t> outdoor</a:t>
            </a:r>
          </a:p>
          <a:p>
            <a:pPr fontAlgn="base">
              <a:lnSpc>
                <a:spcPct val="80000"/>
              </a:lnSpc>
              <a:spcBef>
                <a:spcPct val="50000"/>
              </a:spcBef>
              <a:spcAft>
                <a:spcPct val="0"/>
              </a:spcAft>
              <a:buFontTx/>
              <a:buChar char="•"/>
            </a:pPr>
            <a:r>
              <a:rPr lang="en-US" sz="2800" b="1" smtClean="0">
                <a:solidFill>
                  <a:srgbClr val="FFFF00"/>
                </a:solidFill>
              </a:rPr>
              <a:t> city</a:t>
            </a:r>
          </a:p>
          <a:p>
            <a:pPr fontAlgn="base">
              <a:lnSpc>
                <a:spcPct val="80000"/>
              </a:lnSpc>
              <a:spcBef>
                <a:spcPct val="50000"/>
              </a:spcBef>
              <a:spcAft>
                <a:spcPct val="0"/>
              </a:spcAft>
              <a:buFontTx/>
              <a:buChar char="•"/>
            </a:pPr>
            <a:r>
              <a:rPr lang="en-US" sz="2800" b="1" smtClean="0">
                <a:solidFill>
                  <a:srgbClr val="FFFF00"/>
                </a:solidFill>
              </a:rPr>
              <a:t> …</a:t>
            </a:r>
          </a:p>
        </p:txBody>
      </p:sp>
      <p:sp>
        <p:nvSpPr>
          <p:cNvPr id="5" name="Text Box 6"/>
          <p:cNvSpPr txBox="1">
            <a:spLocks noChangeArrowheads="1"/>
          </p:cNvSpPr>
          <p:nvPr/>
        </p:nvSpPr>
        <p:spPr bwMode="auto">
          <a:xfrm>
            <a:off x="5075237" y="6550025"/>
            <a:ext cx="40687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6" name="Slide Number Placeholder 5"/>
          <p:cNvSpPr>
            <a:spLocks noGrp="1"/>
          </p:cNvSpPr>
          <p:nvPr>
            <p:ph type="sldNum" sz="quarter" idx="12"/>
          </p:nvPr>
        </p:nvSpPr>
        <p:spPr/>
        <p:txBody>
          <a:bodyPr/>
          <a:lstStyle/>
          <a:p>
            <a:pPr>
              <a:defRPr/>
            </a:pPr>
            <a:fld id="{C22C07FC-A39E-4EF5-ADDA-69AD3A7E837A}" type="slidenum">
              <a:rPr lang="en-US" smtClean="0"/>
              <a:pPr>
                <a:defRPr/>
              </a:pPr>
              <a:t>25</a:t>
            </a:fld>
            <a:endParaRPr lang="en-US"/>
          </a:p>
        </p:txBody>
      </p:sp>
    </p:spTree>
    <p:extLst>
      <p:ext uri="{BB962C8B-B14F-4D97-AF65-F5344CB8AC3E}">
        <p14:creationId xmlns:p14="http://schemas.microsoft.com/office/powerpoint/2010/main" val="36990770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152400"/>
            <a:ext cx="9144000" cy="1143000"/>
          </a:xfrm>
        </p:spPr>
        <p:txBody>
          <a:bodyPr/>
          <a:lstStyle/>
          <a:p>
            <a:r>
              <a:rPr lang="en-US" sz="4000" i="1" smtClean="0"/>
              <a:t>Instance-level</a:t>
            </a:r>
            <a:r>
              <a:rPr lang="en-US" sz="4000" smtClean="0"/>
              <a:t> recognition problem</a:t>
            </a:r>
          </a:p>
        </p:txBody>
      </p:sp>
      <p:pic>
        <p:nvPicPr>
          <p:cNvPr id="3379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590800"/>
            <a:ext cx="305117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33796" name="TextBox 8"/>
          <p:cNvSpPr txBox="1">
            <a:spLocks noChangeArrowheads="1"/>
          </p:cNvSpPr>
          <p:nvPr/>
        </p:nvSpPr>
        <p:spPr bwMode="auto">
          <a:xfrm>
            <a:off x="5334000" y="2743200"/>
            <a:ext cx="2743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800" smtClean="0">
                <a:solidFill>
                  <a:srgbClr val="000000"/>
                </a:solidFill>
              </a:rPr>
              <a:t>John’s car</a:t>
            </a:r>
          </a:p>
        </p:txBody>
      </p:sp>
      <p:cxnSp>
        <p:nvCxnSpPr>
          <p:cNvPr id="33797" name="Straight Arrow Connector 10"/>
          <p:cNvCxnSpPr>
            <a:cxnSpLocks noChangeShapeType="1"/>
          </p:cNvCxnSpPr>
          <p:nvPr/>
        </p:nvCxnSpPr>
        <p:spPr bwMode="auto">
          <a:xfrm rot="10800000" flipV="1">
            <a:off x="3733800" y="2971800"/>
            <a:ext cx="1600200" cy="762000"/>
          </a:xfrm>
          <a:prstGeom prst="straightConnector1">
            <a:avLst/>
          </a:prstGeom>
          <a:noFill/>
          <a:ln w="9525" algn="ctr">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6" name="Slide Number Placeholder 5"/>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26</a:t>
            </a:fld>
            <a:endParaRPr lang="en-US">
              <a:solidFill>
                <a:srgbClr val="000000"/>
              </a:solidFill>
            </a:endParaRPr>
          </a:p>
        </p:txBody>
      </p:sp>
    </p:spTree>
    <p:extLst>
      <p:ext uri="{BB962C8B-B14F-4D97-AF65-F5344CB8AC3E}">
        <p14:creationId xmlns:p14="http://schemas.microsoft.com/office/powerpoint/2010/main" val="2541406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85800" y="76200"/>
            <a:ext cx="7772400" cy="1143000"/>
          </a:xfrm>
        </p:spPr>
        <p:txBody>
          <a:bodyPr/>
          <a:lstStyle/>
          <a:p>
            <a:r>
              <a:rPr lang="en-US" sz="4000" i="1" smtClean="0"/>
              <a:t>Generic</a:t>
            </a:r>
            <a:r>
              <a:rPr lang="en-US" sz="4000" smtClean="0"/>
              <a:t> categorization problem</a:t>
            </a:r>
          </a:p>
        </p:txBody>
      </p:sp>
      <p:grpSp>
        <p:nvGrpSpPr>
          <p:cNvPr id="34819" name="Group 4"/>
          <p:cNvGrpSpPr>
            <a:grpSpLocks/>
          </p:cNvGrpSpPr>
          <p:nvPr/>
        </p:nvGrpSpPr>
        <p:grpSpPr bwMode="auto">
          <a:xfrm>
            <a:off x="1219200" y="1828800"/>
            <a:ext cx="6794500" cy="3292475"/>
            <a:chOff x="872" y="1039"/>
            <a:chExt cx="3680" cy="1663"/>
          </a:xfrm>
        </p:grpSpPr>
        <p:pic>
          <p:nvPicPr>
            <p:cNvPr id="3482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 y="1039"/>
              <a:ext cx="1048" cy="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3482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 y="1920"/>
              <a:ext cx="1036" cy="7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3482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 y="1968"/>
              <a:ext cx="1047" cy="7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34823"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0" y="1042"/>
              <a:ext cx="1036" cy="7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34824"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7" y="1044"/>
              <a:ext cx="1065" cy="1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grpSp>
      <p:sp>
        <p:nvSpPr>
          <p:cNvPr id="9" name="Slide Number Placeholder 8"/>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27</a:t>
            </a:fld>
            <a:endParaRPr lang="en-US">
              <a:solidFill>
                <a:srgbClr val="000000"/>
              </a:solidFill>
            </a:endParaRPr>
          </a:p>
        </p:txBody>
      </p:sp>
    </p:spTree>
    <p:extLst>
      <p:ext uri="{BB962C8B-B14F-4D97-AF65-F5344CB8AC3E}">
        <p14:creationId xmlns:p14="http://schemas.microsoft.com/office/powerpoint/2010/main" val="12211385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35844" name="Rectangle 2"/>
          <p:cNvSpPr>
            <a:spLocks noGrp="1" noChangeArrowheads="1"/>
          </p:cNvSpPr>
          <p:nvPr>
            <p:ph type="title" idx="4294967295"/>
          </p:nvPr>
        </p:nvSpPr>
        <p:spPr/>
        <p:txBody>
          <a:bodyPr/>
          <a:lstStyle/>
          <a:p>
            <a:r>
              <a:rPr lang="en-US" smtClean="0"/>
              <a:t>Object Categorization</a:t>
            </a:r>
            <a:endParaRPr lang="de-CH" smtClean="0"/>
          </a:p>
        </p:txBody>
      </p:sp>
      <p:sp>
        <p:nvSpPr>
          <p:cNvPr id="45061" name="Rectangle 3"/>
          <p:cNvSpPr>
            <a:spLocks noGrp="1" noChangeArrowheads="1"/>
          </p:cNvSpPr>
          <p:nvPr>
            <p:ph type="body" idx="4294967295"/>
          </p:nvPr>
        </p:nvSpPr>
        <p:spPr/>
        <p:txBody>
          <a:bodyPr/>
          <a:lstStyle/>
          <a:p>
            <a:r>
              <a:rPr lang="en-US" dirty="0" smtClean="0"/>
              <a:t>Task Description</a:t>
            </a:r>
          </a:p>
          <a:p>
            <a:pPr lvl="1"/>
            <a:r>
              <a:rPr lang="en-US" dirty="0" smtClean="0"/>
              <a:t>“Given a small number of training images of a category, recognize a-priori unknown instances of that category and assign the correct category label.”</a:t>
            </a:r>
          </a:p>
          <a:p>
            <a:pPr lvl="1">
              <a:buFont typeface="Wingdings" pitchFamily="2" charset="2"/>
              <a:buNone/>
            </a:pPr>
            <a:endParaRPr lang="en-US" dirty="0" smtClean="0"/>
          </a:p>
          <a:p>
            <a:r>
              <a:rPr lang="en-US" dirty="0" smtClean="0"/>
              <a:t>Which categories are feasible visually?</a:t>
            </a:r>
          </a:p>
        </p:txBody>
      </p:sp>
      <p:grpSp>
        <p:nvGrpSpPr>
          <p:cNvPr id="2" name="Group 4"/>
          <p:cNvGrpSpPr>
            <a:grpSpLocks/>
          </p:cNvGrpSpPr>
          <p:nvPr/>
        </p:nvGrpSpPr>
        <p:grpSpPr bwMode="auto">
          <a:xfrm>
            <a:off x="1403350" y="3962400"/>
            <a:ext cx="6624638" cy="1876425"/>
            <a:chOff x="884" y="2792"/>
            <a:chExt cx="4173" cy="1182"/>
          </a:xfrm>
        </p:grpSpPr>
        <p:pic>
          <p:nvPicPr>
            <p:cNvPr id="35847" name="Picture 5" descr="dog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 y="2792"/>
              <a:ext cx="680" cy="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5848" name="Group 6"/>
            <p:cNvGrpSpPr>
              <a:grpSpLocks/>
            </p:cNvGrpSpPr>
            <p:nvPr/>
          </p:nvGrpSpPr>
          <p:grpSpPr bwMode="auto">
            <a:xfrm>
              <a:off x="884" y="3563"/>
              <a:ext cx="4173" cy="411"/>
              <a:chOff x="884" y="3521"/>
              <a:chExt cx="4173" cy="411"/>
            </a:xfrm>
          </p:grpSpPr>
          <p:sp>
            <p:nvSpPr>
              <p:cNvPr id="35849" name="Text Box 7"/>
              <p:cNvSpPr txBox="1">
                <a:spLocks noChangeArrowheads="1"/>
              </p:cNvSpPr>
              <p:nvPr/>
            </p:nvSpPr>
            <p:spPr bwMode="auto">
              <a:xfrm>
                <a:off x="1655" y="3566"/>
                <a:ext cx="633" cy="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German</a:t>
                </a:r>
                <a:br>
                  <a:rPr lang="en-US" sz="1600" b="1" smtClean="0">
                    <a:solidFill>
                      <a:srgbClr val="000000"/>
                    </a:solidFill>
                    <a:latin typeface="ETH Light"/>
                  </a:rPr>
                </a:br>
                <a:r>
                  <a:rPr lang="en-US" sz="1600" b="1" smtClean="0">
                    <a:solidFill>
                      <a:srgbClr val="000000"/>
                    </a:solidFill>
                    <a:latin typeface="ETH Light"/>
                  </a:rPr>
                  <a:t>shepherd</a:t>
                </a:r>
                <a:endParaRPr lang="de-CH" sz="1600" b="1" smtClean="0">
                  <a:solidFill>
                    <a:srgbClr val="000000"/>
                  </a:solidFill>
                  <a:latin typeface="ETH Light"/>
                </a:endParaRPr>
              </a:p>
            </p:txBody>
          </p:sp>
          <p:sp>
            <p:nvSpPr>
              <p:cNvPr id="35850" name="Text Box 8"/>
              <p:cNvSpPr txBox="1">
                <a:spLocks noChangeArrowheads="1"/>
              </p:cNvSpPr>
              <p:nvPr/>
            </p:nvSpPr>
            <p:spPr bwMode="auto">
              <a:xfrm>
                <a:off x="3606" y="3566"/>
                <a:ext cx="503"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animal</a:t>
                </a:r>
                <a:endParaRPr lang="de-CH" sz="1600" b="1" smtClean="0">
                  <a:solidFill>
                    <a:srgbClr val="000000"/>
                  </a:solidFill>
                  <a:latin typeface="ETH Light"/>
                </a:endParaRPr>
              </a:p>
            </p:txBody>
          </p:sp>
          <p:sp>
            <p:nvSpPr>
              <p:cNvPr id="35851" name="Text Box 9"/>
              <p:cNvSpPr txBox="1">
                <a:spLocks noChangeArrowheads="1"/>
              </p:cNvSpPr>
              <p:nvPr/>
            </p:nvSpPr>
            <p:spPr bwMode="auto">
              <a:xfrm>
                <a:off x="2744" y="3566"/>
                <a:ext cx="328"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dog</a:t>
                </a:r>
                <a:endParaRPr lang="de-CH" sz="1600" b="1" smtClean="0">
                  <a:solidFill>
                    <a:srgbClr val="000000"/>
                  </a:solidFill>
                  <a:latin typeface="ETH Light"/>
                </a:endParaRPr>
              </a:p>
            </p:txBody>
          </p:sp>
          <p:sp>
            <p:nvSpPr>
              <p:cNvPr id="35852" name="Text Box 10"/>
              <p:cNvSpPr txBox="1">
                <a:spLocks noChangeArrowheads="1"/>
              </p:cNvSpPr>
              <p:nvPr/>
            </p:nvSpPr>
            <p:spPr bwMode="auto">
              <a:xfrm>
                <a:off x="4422" y="3566"/>
                <a:ext cx="430" cy="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living</a:t>
                </a:r>
                <a:br>
                  <a:rPr lang="en-US" sz="1600" b="1" smtClean="0">
                    <a:solidFill>
                      <a:srgbClr val="000000"/>
                    </a:solidFill>
                    <a:latin typeface="ETH Light"/>
                  </a:rPr>
                </a:br>
                <a:r>
                  <a:rPr lang="en-US" sz="1600" b="1" smtClean="0">
                    <a:solidFill>
                      <a:srgbClr val="000000"/>
                    </a:solidFill>
                    <a:latin typeface="ETH Light"/>
                  </a:rPr>
                  <a:t>being</a:t>
                </a:r>
                <a:endParaRPr lang="de-CH" sz="1600" b="1" smtClean="0">
                  <a:solidFill>
                    <a:srgbClr val="000000"/>
                  </a:solidFill>
                  <a:latin typeface="ETH Light"/>
                </a:endParaRPr>
              </a:p>
            </p:txBody>
          </p:sp>
          <p:sp>
            <p:nvSpPr>
              <p:cNvPr id="35853" name="Text Box 11"/>
              <p:cNvSpPr txBox="1">
                <a:spLocks noChangeArrowheads="1"/>
              </p:cNvSpPr>
              <p:nvPr/>
            </p:nvSpPr>
            <p:spPr bwMode="auto">
              <a:xfrm>
                <a:off x="884" y="3566"/>
                <a:ext cx="46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ETH Light"/>
                  </a:rPr>
                  <a:t>“Fido”</a:t>
                </a:r>
                <a:endParaRPr lang="de-CH" sz="1600" b="1" smtClean="0">
                  <a:solidFill>
                    <a:srgbClr val="000000"/>
                  </a:solidFill>
                  <a:latin typeface="ETH Light"/>
                </a:endParaRPr>
              </a:p>
            </p:txBody>
          </p:sp>
          <p:sp>
            <p:nvSpPr>
              <p:cNvPr id="35854" name="Line 12"/>
              <p:cNvSpPr>
                <a:spLocks noChangeShapeType="1"/>
              </p:cNvSpPr>
              <p:nvPr/>
            </p:nvSpPr>
            <p:spPr bwMode="auto">
              <a:xfrm>
                <a:off x="884" y="3521"/>
                <a:ext cx="4173" cy="0"/>
              </a:xfrm>
              <a:prstGeom prst="line">
                <a:avLst/>
              </a:prstGeom>
              <a:noFill/>
              <a:ln w="19050" cap="sq">
                <a:solidFill>
                  <a:schemeClr val="bg2"/>
                </a:solidFill>
                <a:round/>
                <a:headEnd type="none" w="sm" len="sm"/>
                <a:tailEnd type="triangle" w="lg" len="lg"/>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FFFFFF"/>
                  </a:solidFill>
                  <a:latin typeface="Arial" pitchFamily="34" charset="0"/>
                </a:endParaRPr>
              </a:p>
            </p:txBody>
          </p:sp>
        </p:grpSp>
      </p:grpSp>
      <p:sp>
        <p:nvSpPr>
          <p:cNvPr id="15" name="Slide Number Placeholder 14"/>
          <p:cNvSpPr>
            <a:spLocks noGrp="1"/>
          </p:cNvSpPr>
          <p:nvPr>
            <p:ph type="sldNum" sz="quarter" idx="10"/>
          </p:nvPr>
        </p:nvSpPr>
        <p:spPr/>
        <p:txBody>
          <a:bodyPr/>
          <a:lstStyle/>
          <a:p>
            <a:pPr>
              <a:defRPr/>
            </a:pPr>
            <a:fld id="{D9DA12C1-82C7-4F47-AEB8-D71ACCFA7ECC}" type="slidenum">
              <a:rPr lang="de-DE" smtClean="0"/>
              <a:pPr>
                <a:defRPr/>
              </a:pPr>
              <a:t>28</a:t>
            </a:fld>
            <a:endParaRPr lang="de-DE"/>
          </a:p>
        </p:txBody>
      </p:sp>
    </p:spTree>
    <p:extLst>
      <p:ext uri="{BB962C8B-B14F-4D97-AF65-F5344CB8AC3E}">
        <p14:creationId xmlns:p14="http://schemas.microsoft.com/office/powerpoint/2010/main" val="2725153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506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36868" name="Rectangle 2"/>
          <p:cNvSpPr>
            <a:spLocks noChangeArrowheads="1"/>
          </p:cNvSpPr>
          <p:nvPr/>
        </p:nvSpPr>
        <p:spPr bwMode="auto">
          <a:xfrm>
            <a:off x="6227763" y="0"/>
            <a:ext cx="2916237" cy="2205038"/>
          </a:xfrm>
          <a:prstGeom prst="rect">
            <a:avLst/>
          </a:prstGeom>
          <a:solidFill>
            <a:schemeClr val="tx1"/>
          </a:solidFill>
          <a:ln w="12700" cap="sq">
            <a:solidFill>
              <a:schemeClr val="tx1"/>
            </a:solidFill>
            <a:miter lim="800000"/>
            <a:headEnd type="none" w="sm" len="sm"/>
            <a:tailEnd type="none" w="sm" len="sm"/>
          </a:ln>
        </p:spPr>
        <p:txBody>
          <a:bodyPr wrap="none" anchor="ctr"/>
          <a:lstStyle/>
          <a:p>
            <a:pPr eaLnBrk="0" fontAlgn="base" hangingPunct="0">
              <a:spcBef>
                <a:spcPct val="0"/>
              </a:spcBef>
              <a:spcAft>
                <a:spcPct val="0"/>
              </a:spcAft>
            </a:pPr>
            <a:endParaRPr lang="de-CH" sz="2000" smtClean="0">
              <a:solidFill>
                <a:srgbClr val="FFFFFF"/>
              </a:solidFill>
            </a:endParaRPr>
          </a:p>
        </p:txBody>
      </p:sp>
      <p:sp>
        <p:nvSpPr>
          <p:cNvPr id="36869" name="Rectangle 3"/>
          <p:cNvSpPr>
            <a:spLocks noGrp="1" noChangeArrowheads="1"/>
          </p:cNvSpPr>
          <p:nvPr>
            <p:ph type="title" idx="4294967295"/>
          </p:nvPr>
        </p:nvSpPr>
        <p:spPr/>
        <p:txBody>
          <a:bodyPr/>
          <a:lstStyle/>
          <a:p>
            <a:r>
              <a:rPr lang="en-US" smtClean="0"/>
              <a:t>Visual Object Categories</a:t>
            </a:r>
          </a:p>
        </p:txBody>
      </p:sp>
      <p:sp>
        <p:nvSpPr>
          <p:cNvPr id="36870" name="Rectangle 4"/>
          <p:cNvSpPr>
            <a:spLocks noGrp="1" noChangeArrowheads="1"/>
          </p:cNvSpPr>
          <p:nvPr>
            <p:ph type="body" idx="4294967295"/>
          </p:nvPr>
        </p:nvSpPr>
        <p:spPr>
          <a:xfrm>
            <a:off x="457200" y="1484313"/>
            <a:ext cx="8686800" cy="4495800"/>
          </a:xfrm>
        </p:spPr>
        <p:txBody>
          <a:bodyPr/>
          <a:lstStyle/>
          <a:p>
            <a:r>
              <a:rPr lang="en-US" dirty="0" smtClean="0"/>
              <a:t>Basic Level Categories in human categorization </a:t>
            </a:r>
            <a:br>
              <a:rPr lang="en-US" dirty="0" smtClean="0"/>
            </a:br>
            <a:r>
              <a:rPr lang="en-US" sz="2000" dirty="0" smtClean="0"/>
              <a:t>[</a:t>
            </a:r>
            <a:r>
              <a:rPr lang="en-US" sz="2000" dirty="0" err="1" smtClean="0"/>
              <a:t>Rosch</a:t>
            </a:r>
            <a:r>
              <a:rPr lang="en-US" sz="2000" dirty="0" smtClean="0"/>
              <a:t> 76, </a:t>
            </a:r>
            <a:r>
              <a:rPr lang="en-US" sz="2000" dirty="0" err="1" smtClean="0"/>
              <a:t>Lakoff</a:t>
            </a:r>
            <a:r>
              <a:rPr lang="en-US" sz="2000" dirty="0" smtClean="0"/>
              <a:t> 87]</a:t>
            </a:r>
            <a:endParaRPr lang="en-US" dirty="0" smtClean="0"/>
          </a:p>
          <a:p>
            <a:pPr lvl="1"/>
            <a:r>
              <a:rPr lang="en-US" dirty="0" smtClean="0"/>
              <a:t>The highest level at which category members have similar perceived shape</a:t>
            </a:r>
          </a:p>
          <a:p>
            <a:pPr lvl="1"/>
            <a:r>
              <a:rPr lang="en-US" dirty="0" smtClean="0"/>
              <a:t>The highest level at which a single mental image reflects the entire category</a:t>
            </a:r>
          </a:p>
          <a:p>
            <a:pPr lvl="1"/>
            <a:r>
              <a:rPr lang="en-US" dirty="0" smtClean="0"/>
              <a:t>The level at which human subjects are usually fastest at identifying category members</a:t>
            </a:r>
          </a:p>
          <a:p>
            <a:pPr lvl="1"/>
            <a:r>
              <a:rPr lang="en-US" dirty="0" smtClean="0"/>
              <a:t>The first level named and understood by children </a:t>
            </a:r>
          </a:p>
          <a:p>
            <a:pPr lvl="1"/>
            <a:r>
              <a:rPr lang="en-US" dirty="0" smtClean="0"/>
              <a:t>The highest level at which a person uses similar motor actions for interaction with category members</a:t>
            </a:r>
          </a:p>
        </p:txBody>
      </p:sp>
      <p:sp>
        <p:nvSpPr>
          <p:cNvPr id="7" name="Slide Number Placeholder 6"/>
          <p:cNvSpPr>
            <a:spLocks noGrp="1"/>
          </p:cNvSpPr>
          <p:nvPr>
            <p:ph type="sldNum" sz="quarter" idx="10"/>
          </p:nvPr>
        </p:nvSpPr>
        <p:spPr/>
        <p:txBody>
          <a:bodyPr/>
          <a:lstStyle/>
          <a:p>
            <a:pPr>
              <a:defRPr/>
            </a:pPr>
            <a:fld id="{D9DA12C1-82C7-4F47-AEB8-D71ACCFA7ECC}" type="slidenum">
              <a:rPr lang="de-DE" smtClean="0"/>
              <a:pPr>
                <a:defRPr/>
              </a:pPr>
              <a:t>29</a:t>
            </a:fld>
            <a:endParaRPr lang="de-DE"/>
          </a:p>
        </p:txBody>
      </p:sp>
    </p:spTree>
    <p:extLst>
      <p:ext uri="{BB962C8B-B14F-4D97-AF65-F5344CB8AC3E}">
        <p14:creationId xmlns:p14="http://schemas.microsoft.com/office/powerpoint/2010/main" val="305188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8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8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87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87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build="p" bldLvl="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46088" y="0"/>
            <a:ext cx="8229600" cy="1143000"/>
          </a:xfrm>
        </p:spPr>
        <p:txBody>
          <a:bodyPr/>
          <a:lstStyle/>
          <a:p>
            <a:r>
              <a:rPr lang="en-US" smtClean="0">
                <a:latin typeface="Arial" pitchFamily="34" charset="0"/>
                <a:cs typeface="Arial" pitchFamily="34" charset="0"/>
              </a:rPr>
              <a:t>Visual words</a:t>
            </a:r>
          </a:p>
        </p:txBody>
      </p:sp>
      <p:sp>
        <p:nvSpPr>
          <p:cNvPr id="131" name="Content Placeholder 6"/>
          <p:cNvSpPr txBox="1">
            <a:spLocks/>
          </p:cNvSpPr>
          <p:nvPr/>
        </p:nvSpPr>
        <p:spPr bwMode="auto">
          <a:xfrm>
            <a:off x="457200" y="1204913"/>
            <a:ext cx="3200400" cy="4495800"/>
          </a:xfrm>
          <a:prstGeom prst="rect">
            <a:avLst/>
          </a:prstGeom>
          <a:noFill/>
          <a:ln w="9525">
            <a:noFill/>
            <a:miter lim="800000"/>
            <a:headEnd/>
            <a:tailEnd/>
          </a:ln>
        </p:spPr>
        <p:txBody>
          <a:bodyPr/>
          <a:lstStyle/>
          <a:p>
            <a:pPr marL="342900" indent="-342900" fontAlgn="base">
              <a:spcBef>
                <a:spcPct val="20000"/>
              </a:spcBef>
              <a:spcAft>
                <a:spcPct val="0"/>
              </a:spcAft>
              <a:buClr>
                <a:srgbClr val="000099"/>
              </a:buClr>
              <a:buSzPct val="115000"/>
              <a:buFontTx/>
              <a:buChar char="•"/>
              <a:defRPr/>
            </a:pPr>
            <a:r>
              <a:rPr kumimoji="1" lang="en-US" sz="2400" kern="0" dirty="0">
                <a:solidFill>
                  <a:srgbClr val="000000"/>
                </a:solidFill>
                <a:latin typeface="Arial" pitchFamily="34" charset="0"/>
                <a:cs typeface="Arial" pitchFamily="34" charset="0"/>
              </a:rPr>
              <a:t>Example: each group of patches belongs to the same visual word</a:t>
            </a:r>
          </a:p>
        </p:txBody>
      </p:sp>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26868" r="13412" b="46005"/>
          <a:stretch>
            <a:fillRect/>
          </a:stretch>
        </p:blipFill>
        <p:spPr bwMode="auto">
          <a:xfrm>
            <a:off x="3919538" y="1233488"/>
            <a:ext cx="4933950" cy="267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74758" name="Picture 2"/>
          <p:cNvPicPr>
            <a:picLocks noChangeAspect="1" noChangeArrowheads="1"/>
          </p:cNvPicPr>
          <p:nvPr/>
        </p:nvPicPr>
        <p:blipFill>
          <a:blip r:embed="rId3">
            <a:extLst>
              <a:ext uri="{28A0092B-C50C-407E-A947-70E740481C1C}">
                <a14:useLocalDpi xmlns:a14="http://schemas.microsoft.com/office/drawing/2010/main" val="0"/>
              </a:ext>
            </a:extLst>
          </a:blip>
          <a:srcRect l="55952" t="57695" r="13412" b="15762"/>
          <a:stretch>
            <a:fillRect/>
          </a:stretch>
        </p:blipFill>
        <p:spPr bwMode="auto">
          <a:xfrm>
            <a:off x="3911600" y="3910013"/>
            <a:ext cx="4935538" cy="2614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74759" name="TextBox 9"/>
          <p:cNvSpPr txBox="1">
            <a:spLocks noChangeArrowheads="1"/>
          </p:cNvSpPr>
          <p:nvPr/>
        </p:nvSpPr>
        <p:spPr bwMode="auto">
          <a:xfrm>
            <a:off x="4614863" y="6502400"/>
            <a:ext cx="3397250"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latin typeface="Trebuchet MS" pitchFamily="34" charset="0"/>
              </a:rPr>
              <a:t>Figure from  Sivic &amp; Zisserman, ICCV 2003</a:t>
            </a:r>
          </a:p>
        </p:txBody>
      </p:sp>
      <p:sp>
        <p:nvSpPr>
          <p:cNvPr id="135" name="Oval 69"/>
          <p:cNvSpPr>
            <a:spLocks noChangeArrowheads="1"/>
          </p:cNvSpPr>
          <p:nvPr/>
        </p:nvSpPr>
        <p:spPr bwMode="auto">
          <a:xfrm>
            <a:off x="1828800" y="3962400"/>
            <a:ext cx="225425" cy="566738"/>
          </a:xfrm>
          <a:prstGeom prst="ellipse">
            <a:avLst/>
          </a:prstGeom>
          <a:solidFill>
            <a:srgbClr val="FFFFFF"/>
          </a:solidFill>
          <a:ln w="12700" cap="sq" algn="ctr">
            <a:solidFill>
              <a:srgbClr val="FFFFFF"/>
            </a:solidFill>
            <a:round/>
            <a:headEnd type="none" w="sm" len="sm"/>
            <a:tailEnd type="none" w="sm" len="sm"/>
          </a:ln>
        </p:spPr>
        <p:txBody>
          <a:bodyPr lIns="90000" tIns="46800" rIns="90000" bIns="46800">
            <a:spAutoFit/>
          </a:bodyPr>
          <a:lstStyle/>
          <a:p>
            <a:pPr>
              <a:defRPr/>
            </a:pPr>
            <a:endParaRPr lang="en-US" sz="2000" kern="0">
              <a:solidFill>
                <a:srgbClr val="FFFFFF"/>
              </a:solidFill>
              <a:latin typeface="Trebuchet MS" pitchFamily="34" charset="0"/>
            </a:endParaRPr>
          </a:p>
        </p:txBody>
      </p:sp>
      <p:grpSp>
        <p:nvGrpSpPr>
          <p:cNvPr id="2" name="Group 62"/>
          <p:cNvGrpSpPr>
            <a:grpSpLocks noChangeAspect="1"/>
          </p:cNvGrpSpPr>
          <p:nvPr/>
        </p:nvGrpSpPr>
        <p:grpSpPr bwMode="auto">
          <a:xfrm>
            <a:off x="914400" y="2743200"/>
            <a:ext cx="2216150" cy="2782888"/>
            <a:chOff x="1244596" y="-2173065"/>
            <a:chExt cx="6853224" cy="8600841"/>
          </a:xfrm>
        </p:grpSpPr>
        <p:grpSp>
          <p:nvGrpSpPr>
            <p:cNvPr id="3" name="Group 35"/>
            <p:cNvGrpSpPr>
              <a:grpSpLocks noChangeAspect="1"/>
            </p:cNvGrpSpPr>
            <p:nvPr/>
          </p:nvGrpSpPr>
          <p:grpSpPr bwMode="auto">
            <a:xfrm>
              <a:off x="1244613" y="-2173054"/>
              <a:ext cx="6853261" cy="8600791"/>
              <a:chOff x="1056" y="-1124"/>
              <a:chExt cx="4032" cy="5060"/>
            </a:xfrm>
          </p:grpSpPr>
          <p:sp>
            <p:nvSpPr>
              <p:cNvPr id="145" name="Oval 36"/>
              <p:cNvSpPr>
                <a:spLocks noChangeAspect="1" noChangeArrowheads="1"/>
              </p:cNvSpPr>
              <p:nvPr/>
            </p:nvSpPr>
            <p:spPr bwMode="auto">
              <a:xfrm>
                <a:off x="1824" y="-112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6" name="Oval 37"/>
              <p:cNvSpPr>
                <a:spLocks noChangeAspect="1" noChangeArrowheads="1"/>
              </p:cNvSpPr>
              <p:nvPr/>
            </p:nvSpPr>
            <p:spPr bwMode="auto">
              <a:xfrm>
                <a:off x="1585"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7" name="Oval 38"/>
              <p:cNvSpPr>
                <a:spLocks noChangeAspect="1" noChangeArrowheads="1"/>
              </p:cNvSpPr>
              <p:nvPr/>
            </p:nvSpPr>
            <p:spPr bwMode="auto">
              <a:xfrm>
                <a:off x="1922"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8" name="Oval 39"/>
              <p:cNvSpPr>
                <a:spLocks noChangeAspect="1" noChangeArrowheads="1"/>
              </p:cNvSpPr>
              <p:nvPr/>
            </p:nvSpPr>
            <p:spPr bwMode="auto">
              <a:xfrm>
                <a:off x="2015"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9" name="Oval 40"/>
              <p:cNvSpPr>
                <a:spLocks noChangeAspect="1" noChangeArrowheads="1"/>
              </p:cNvSpPr>
              <p:nvPr/>
            </p:nvSpPr>
            <p:spPr bwMode="auto">
              <a:xfrm>
                <a:off x="1922" y="2063"/>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0" name="Oval 41"/>
              <p:cNvSpPr>
                <a:spLocks noChangeAspect="1" noChangeArrowheads="1"/>
              </p:cNvSpPr>
              <p:nvPr/>
            </p:nvSpPr>
            <p:spPr bwMode="auto">
              <a:xfrm>
                <a:off x="1538" y="100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1" name="Oval 42"/>
              <p:cNvSpPr>
                <a:spLocks noChangeAspect="1" noChangeArrowheads="1"/>
              </p:cNvSpPr>
              <p:nvPr/>
            </p:nvSpPr>
            <p:spPr bwMode="auto">
              <a:xfrm>
                <a:off x="182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2" name="Oval 43"/>
              <p:cNvSpPr>
                <a:spLocks noChangeAspect="1" noChangeArrowheads="1"/>
              </p:cNvSpPr>
              <p:nvPr/>
            </p:nvSpPr>
            <p:spPr bwMode="auto">
              <a:xfrm>
                <a:off x="2593" y="331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3" name="Oval 44"/>
              <p:cNvSpPr>
                <a:spLocks noChangeAspect="1" noChangeArrowheads="1"/>
              </p:cNvSpPr>
              <p:nvPr/>
            </p:nvSpPr>
            <p:spPr bwMode="auto">
              <a:xfrm>
                <a:off x="2451" y="340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4" name="Oval 45"/>
              <p:cNvSpPr>
                <a:spLocks noChangeAspect="1" noChangeArrowheads="1"/>
              </p:cNvSpPr>
              <p:nvPr/>
            </p:nvSpPr>
            <p:spPr bwMode="auto">
              <a:xfrm>
                <a:off x="2737" y="3356"/>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5" name="Oval 46"/>
              <p:cNvSpPr>
                <a:spLocks noChangeAspect="1" noChangeArrowheads="1"/>
              </p:cNvSpPr>
              <p:nvPr/>
            </p:nvSpPr>
            <p:spPr bwMode="auto">
              <a:xfrm>
                <a:off x="2783" y="326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6" name="Oval 47"/>
              <p:cNvSpPr>
                <a:spLocks noChangeAspect="1" noChangeArrowheads="1"/>
              </p:cNvSpPr>
              <p:nvPr/>
            </p:nvSpPr>
            <p:spPr bwMode="auto">
              <a:xfrm>
                <a:off x="2691" y="307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7" name="Oval 48"/>
              <p:cNvSpPr>
                <a:spLocks noChangeAspect="1" noChangeArrowheads="1"/>
              </p:cNvSpPr>
              <p:nvPr/>
            </p:nvSpPr>
            <p:spPr bwMode="auto">
              <a:xfrm>
                <a:off x="2835" y="288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8" name="Oval 49"/>
              <p:cNvSpPr>
                <a:spLocks noChangeAspect="1" noChangeArrowheads="1"/>
              </p:cNvSpPr>
              <p:nvPr/>
            </p:nvSpPr>
            <p:spPr bwMode="auto">
              <a:xfrm>
                <a:off x="3023"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59" name="Oval 50"/>
              <p:cNvSpPr>
                <a:spLocks noChangeAspect="1" noChangeArrowheads="1"/>
              </p:cNvSpPr>
              <p:nvPr/>
            </p:nvSpPr>
            <p:spPr bwMode="auto">
              <a:xfrm>
                <a:off x="2691"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0" name="Oval 51"/>
              <p:cNvSpPr>
                <a:spLocks noChangeAspect="1" noChangeArrowheads="1"/>
              </p:cNvSpPr>
              <p:nvPr/>
            </p:nvSpPr>
            <p:spPr bwMode="auto">
              <a:xfrm>
                <a:off x="2737"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1" name="Oval 52"/>
              <p:cNvSpPr>
                <a:spLocks noChangeAspect="1" noChangeArrowheads="1"/>
              </p:cNvSpPr>
              <p:nvPr/>
            </p:nvSpPr>
            <p:spPr bwMode="auto">
              <a:xfrm>
                <a:off x="3309" y="2972"/>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2" name="Oval 53"/>
              <p:cNvSpPr>
                <a:spLocks noChangeAspect="1" noChangeArrowheads="1"/>
              </p:cNvSpPr>
              <p:nvPr/>
            </p:nvSpPr>
            <p:spPr bwMode="auto">
              <a:xfrm>
                <a:off x="3121" y="283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3" name="Oval 54"/>
              <p:cNvSpPr>
                <a:spLocks noChangeAspect="1" noChangeArrowheads="1"/>
              </p:cNvSpPr>
              <p:nvPr/>
            </p:nvSpPr>
            <p:spPr bwMode="auto">
              <a:xfrm>
                <a:off x="3693" y="302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4" name="Oval 55"/>
              <p:cNvSpPr>
                <a:spLocks noChangeAspect="1" noChangeArrowheads="1"/>
              </p:cNvSpPr>
              <p:nvPr/>
            </p:nvSpPr>
            <p:spPr bwMode="auto">
              <a:xfrm>
                <a:off x="2737" y="365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5" name="Oval 56"/>
              <p:cNvSpPr>
                <a:spLocks noChangeAspect="1" noChangeArrowheads="1"/>
              </p:cNvSpPr>
              <p:nvPr/>
            </p:nvSpPr>
            <p:spPr bwMode="auto">
              <a:xfrm>
                <a:off x="2255" y="3598"/>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6" name="Oval 57"/>
              <p:cNvSpPr>
                <a:spLocks noChangeAspect="1" noChangeArrowheads="1"/>
              </p:cNvSpPr>
              <p:nvPr/>
            </p:nvSpPr>
            <p:spPr bwMode="auto">
              <a:xfrm>
                <a:off x="2541" y="288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7" name="Oval 58"/>
              <p:cNvSpPr>
                <a:spLocks noChangeAspect="1" noChangeArrowheads="1"/>
              </p:cNvSpPr>
              <p:nvPr/>
            </p:nvSpPr>
            <p:spPr bwMode="auto">
              <a:xfrm>
                <a:off x="2593" y="258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8" name="Oval 59"/>
              <p:cNvSpPr>
                <a:spLocks noChangeAspect="1" noChangeArrowheads="1"/>
              </p:cNvSpPr>
              <p:nvPr/>
            </p:nvSpPr>
            <p:spPr bwMode="auto">
              <a:xfrm>
                <a:off x="4034" y="297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69" name="Oval 60"/>
              <p:cNvSpPr>
                <a:spLocks noChangeAspect="1" noChangeArrowheads="1"/>
              </p:cNvSpPr>
              <p:nvPr/>
            </p:nvSpPr>
            <p:spPr bwMode="auto">
              <a:xfrm>
                <a:off x="3453" y="2830"/>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0" name="Oval 61"/>
              <p:cNvSpPr>
                <a:spLocks noChangeAspect="1" noChangeArrowheads="1"/>
              </p:cNvSpPr>
              <p:nvPr/>
            </p:nvSpPr>
            <p:spPr bwMode="auto">
              <a:xfrm>
                <a:off x="4080" y="2784"/>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1" name="Oval 62"/>
              <p:cNvSpPr>
                <a:spLocks noChangeAspect="1" noChangeArrowheads="1"/>
              </p:cNvSpPr>
              <p:nvPr/>
            </p:nvSpPr>
            <p:spPr bwMode="auto">
              <a:xfrm>
                <a:off x="3745" y="273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2" name="Oval 63"/>
              <p:cNvSpPr>
                <a:spLocks noChangeAspect="1" noChangeArrowheads="1"/>
              </p:cNvSpPr>
              <p:nvPr/>
            </p:nvSpPr>
            <p:spPr bwMode="auto">
              <a:xfrm>
                <a:off x="283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3" name="Oval 64"/>
              <p:cNvSpPr>
                <a:spLocks noChangeAspect="1" noChangeArrowheads="1"/>
              </p:cNvSpPr>
              <p:nvPr/>
            </p:nvSpPr>
            <p:spPr bwMode="auto">
              <a:xfrm>
                <a:off x="263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4" name="Oval 65"/>
              <p:cNvSpPr>
                <a:spLocks noChangeAspect="1" noChangeArrowheads="1"/>
              </p:cNvSpPr>
              <p:nvPr/>
            </p:nvSpPr>
            <p:spPr bwMode="auto">
              <a:xfrm>
                <a:off x="201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5" name="Oval 66"/>
              <p:cNvSpPr>
                <a:spLocks noChangeAspect="1" noChangeArrowheads="1"/>
              </p:cNvSpPr>
              <p:nvPr/>
            </p:nvSpPr>
            <p:spPr bwMode="auto">
              <a:xfrm>
                <a:off x="1486" y="86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6" name="Oval 67"/>
              <p:cNvSpPr>
                <a:spLocks noChangeAspect="1" noChangeArrowheads="1"/>
              </p:cNvSpPr>
              <p:nvPr/>
            </p:nvSpPr>
            <p:spPr bwMode="auto">
              <a:xfrm>
                <a:off x="2015" y="216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7" name="Oval 68"/>
              <p:cNvSpPr>
                <a:spLocks noChangeAspect="1" noChangeArrowheads="1"/>
              </p:cNvSpPr>
              <p:nvPr/>
            </p:nvSpPr>
            <p:spPr bwMode="auto">
              <a:xfrm>
                <a:off x="1726" y="2115"/>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8" name="Oval 69"/>
              <p:cNvSpPr>
                <a:spLocks noChangeAspect="1" noChangeArrowheads="1"/>
              </p:cNvSpPr>
              <p:nvPr/>
            </p:nvSpPr>
            <p:spPr bwMode="auto">
              <a:xfrm>
                <a:off x="1824" y="177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79" name="Oval 70"/>
              <p:cNvSpPr>
                <a:spLocks noChangeAspect="1" noChangeArrowheads="1"/>
              </p:cNvSpPr>
              <p:nvPr/>
            </p:nvSpPr>
            <p:spPr bwMode="auto">
              <a:xfrm>
                <a:off x="1440"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0" name="Oval 71"/>
              <p:cNvSpPr>
                <a:spLocks noChangeAspect="1" noChangeArrowheads="1"/>
              </p:cNvSpPr>
              <p:nvPr/>
            </p:nvSpPr>
            <p:spPr bwMode="auto">
              <a:xfrm>
                <a:off x="2110" y="167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1" name="Oval 72"/>
              <p:cNvSpPr>
                <a:spLocks noChangeAspect="1" noChangeArrowheads="1"/>
              </p:cNvSpPr>
              <p:nvPr/>
            </p:nvSpPr>
            <p:spPr bwMode="auto">
              <a:xfrm>
                <a:off x="2353" y="1872"/>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2" name="Oval 73"/>
              <p:cNvSpPr>
                <a:spLocks noChangeAspect="1" noChangeArrowheads="1"/>
              </p:cNvSpPr>
              <p:nvPr/>
            </p:nvSpPr>
            <p:spPr bwMode="auto">
              <a:xfrm>
                <a:off x="2451"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3" name="Oval 74"/>
              <p:cNvSpPr>
                <a:spLocks noChangeAspect="1" noChangeArrowheads="1"/>
              </p:cNvSpPr>
              <p:nvPr/>
            </p:nvSpPr>
            <p:spPr bwMode="auto">
              <a:xfrm>
                <a:off x="225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4" name="Oval 75"/>
              <p:cNvSpPr>
                <a:spLocks noChangeAspect="1" noChangeArrowheads="1"/>
              </p:cNvSpPr>
              <p:nvPr/>
            </p:nvSpPr>
            <p:spPr bwMode="auto">
              <a:xfrm>
                <a:off x="2156" y="124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5" name="Oval 76"/>
              <p:cNvSpPr>
                <a:spLocks noChangeAspect="1" noChangeArrowheads="1"/>
              </p:cNvSpPr>
              <p:nvPr/>
            </p:nvSpPr>
            <p:spPr bwMode="auto">
              <a:xfrm>
                <a:off x="2156"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6" name="Oval 77"/>
              <p:cNvSpPr>
                <a:spLocks noChangeAspect="1" noChangeArrowheads="1"/>
              </p:cNvSpPr>
              <p:nvPr/>
            </p:nvSpPr>
            <p:spPr bwMode="auto">
              <a:xfrm>
                <a:off x="2639"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7" name="Oval 78"/>
              <p:cNvSpPr>
                <a:spLocks noChangeAspect="1" noChangeArrowheads="1"/>
              </p:cNvSpPr>
              <p:nvPr/>
            </p:nvSpPr>
            <p:spPr bwMode="auto">
              <a:xfrm>
                <a:off x="3407" y="1918"/>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8" name="Oval 79"/>
              <p:cNvSpPr>
                <a:spLocks noChangeAspect="1" noChangeArrowheads="1"/>
              </p:cNvSpPr>
              <p:nvPr/>
            </p:nvSpPr>
            <p:spPr bwMode="auto">
              <a:xfrm>
                <a:off x="3219" y="2354"/>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89" name="Oval 80"/>
              <p:cNvSpPr>
                <a:spLocks noChangeAspect="1" noChangeArrowheads="1"/>
              </p:cNvSpPr>
              <p:nvPr/>
            </p:nvSpPr>
            <p:spPr bwMode="auto">
              <a:xfrm>
                <a:off x="3263" y="244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0" name="Oval 81"/>
              <p:cNvSpPr>
                <a:spLocks noChangeAspect="1" noChangeArrowheads="1"/>
              </p:cNvSpPr>
              <p:nvPr/>
            </p:nvSpPr>
            <p:spPr bwMode="auto">
              <a:xfrm>
                <a:off x="3791"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1" name="Oval 82"/>
              <p:cNvSpPr>
                <a:spLocks noChangeAspect="1" noChangeArrowheads="1"/>
              </p:cNvSpPr>
              <p:nvPr/>
            </p:nvSpPr>
            <p:spPr bwMode="auto">
              <a:xfrm>
                <a:off x="3407"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2" name="Oval 83"/>
              <p:cNvSpPr>
                <a:spLocks noChangeAspect="1" noChangeArrowheads="1"/>
              </p:cNvSpPr>
              <p:nvPr/>
            </p:nvSpPr>
            <p:spPr bwMode="auto">
              <a:xfrm>
                <a:off x="3551" y="1679"/>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3" name="Oval 84"/>
              <p:cNvSpPr>
                <a:spLocks noChangeAspect="1" noChangeArrowheads="1"/>
              </p:cNvSpPr>
              <p:nvPr/>
            </p:nvSpPr>
            <p:spPr bwMode="auto">
              <a:xfrm>
                <a:off x="4129"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4" name="Oval 85"/>
              <p:cNvSpPr>
                <a:spLocks noChangeAspect="1" noChangeArrowheads="1"/>
              </p:cNvSpPr>
              <p:nvPr/>
            </p:nvSpPr>
            <p:spPr bwMode="auto">
              <a:xfrm>
                <a:off x="3309"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5" name="Oval 86"/>
              <p:cNvSpPr>
                <a:spLocks noChangeAspect="1" noChangeArrowheads="1"/>
              </p:cNvSpPr>
              <p:nvPr/>
            </p:nvSpPr>
            <p:spPr bwMode="auto">
              <a:xfrm>
                <a:off x="1680" y="110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6" name="Oval 87"/>
              <p:cNvSpPr>
                <a:spLocks noChangeAspect="1" noChangeArrowheads="1"/>
              </p:cNvSpPr>
              <p:nvPr/>
            </p:nvSpPr>
            <p:spPr bwMode="auto">
              <a:xfrm>
                <a:off x="1200" y="86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7" name="Oval 88"/>
              <p:cNvSpPr>
                <a:spLocks noChangeAspect="1" noChangeArrowheads="1"/>
              </p:cNvSpPr>
              <p:nvPr/>
            </p:nvSpPr>
            <p:spPr bwMode="auto">
              <a:xfrm>
                <a:off x="1486" y="48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8" name="Oval 89"/>
              <p:cNvSpPr>
                <a:spLocks noChangeAspect="1" noChangeArrowheads="1"/>
              </p:cNvSpPr>
              <p:nvPr/>
            </p:nvSpPr>
            <p:spPr bwMode="auto">
              <a:xfrm>
                <a:off x="3551" y="105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99" name="Oval 90"/>
              <p:cNvSpPr>
                <a:spLocks noChangeAspect="1" noChangeArrowheads="1"/>
              </p:cNvSpPr>
              <p:nvPr/>
            </p:nvSpPr>
            <p:spPr bwMode="auto">
              <a:xfrm>
                <a:off x="3263" y="81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0" name="Oval 91"/>
              <p:cNvSpPr>
                <a:spLocks noChangeAspect="1" noChangeArrowheads="1"/>
              </p:cNvSpPr>
              <p:nvPr/>
            </p:nvSpPr>
            <p:spPr bwMode="auto">
              <a:xfrm>
                <a:off x="3693" y="67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1" name="Oval 92"/>
              <p:cNvSpPr>
                <a:spLocks noChangeAspect="1" noChangeArrowheads="1"/>
              </p:cNvSpPr>
              <p:nvPr/>
            </p:nvSpPr>
            <p:spPr bwMode="auto">
              <a:xfrm>
                <a:off x="3505" y="767"/>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2" name="Oval 93"/>
              <p:cNvSpPr>
                <a:spLocks noChangeAspect="1" noChangeArrowheads="1"/>
              </p:cNvSpPr>
              <p:nvPr/>
            </p:nvSpPr>
            <p:spPr bwMode="auto">
              <a:xfrm>
                <a:off x="3407" y="48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3" name="Oval 94"/>
              <p:cNvSpPr>
                <a:spLocks noChangeAspect="1" noChangeArrowheads="1"/>
              </p:cNvSpPr>
              <p:nvPr/>
            </p:nvSpPr>
            <p:spPr bwMode="auto">
              <a:xfrm>
                <a:off x="4464" y="158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4" name="Oval 95"/>
              <p:cNvSpPr>
                <a:spLocks noChangeAspect="1" noChangeArrowheads="1"/>
              </p:cNvSpPr>
              <p:nvPr/>
            </p:nvSpPr>
            <p:spPr bwMode="auto">
              <a:xfrm>
                <a:off x="4658" y="1347"/>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5" name="Oval 96"/>
              <p:cNvSpPr>
                <a:spLocks noChangeAspect="1" noChangeArrowheads="1"/>
              </p:cNvSpPr>
              <p:nvPr/>
            </p:nvSpPr>
            <p:spPr bwMode="auto">
              <a:xfrm>
                <a:off x="5042" y="1534"/>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6" name="Oval 97"/>
              <p:cNvSpPr>
                <a:spLocks noChangeAspect="1" noChangeArrowheads="1"/>
              </p:cNvSpPr>
              <p:nvPr/>
            </p:nvSpPr>
            <p:spPr bwMode="auto">
              <a:xfrm>
                <a:off x="4944"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7" name="Oval 98"/>
              <p:cNvSpPr>
                <a:spLocks noChangeAspect="1" noChangeArrowheads="1"/>
              </p:cNvSpPr>
              <p:nvPr/>
            </p:nvSpPr>
            <p:spPr bwMode="auto">
              <a:xfrm>
                <a:off x="3647" y="124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8" name="Oval 99"/>
              <p:cNvSpPr>
                <a:spLocks noChangeAspect="1" noChangeArrowheads="1"/>
              </p:cNvSpPr>
              <p:nvPr/>
            </p:nvSpPr>
            <p:spPr bwMode="auto">
              <a:xfrm>
                <a:off x="3309"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09" name="Oval 100"/>
              <p:cNvSpPr>
                <a:spLocks noChangeAspect="1" noChangeArrowheads="1"/>
              </p:cNvSpPr>
              <p:nvPr/>
            </p:nvSpPr>
            <p:spPr bwMode="auto">
              <a:xfrm>
                <a:off x="4273"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0" name="Oval 101"/>
              <p:cNvSpPr>
                <a:spLocks noChangeAspect="1" noChangeArrowheads="1"/>
              </p:cNvSpPr>
              <p:nvPr/>
            </p:nvSpPr>
            <p:spPr bwMode="auto">
              <a:xfrm>
                <a:off x="4034" y="1439"/>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1" name="Oval 102"/>
              <p:cNvSpPr>
                <a:spLocks noChangeAspect="1" noChangeArrowheads="1"/>
              </p:cNvSpPr>
              <p:nvPr/>
            </p:nvSpPr>
            <p:spPr bwMode="auto">
              <a:xfrm>
                <a:off x="2399"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2" name="Oval 103"/>
              <p:cNvSpPr>
                <a:spLocks noChangeAspect="1" noChangeArrowheads="1"/>
              </p:cNvSpPr>
              <p:nvPr/>
            </p:nvSpPr>
            <p:spPr bwMode="auto">
              <a:xfrm>
                <a:off x="297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3" name="Oval 104"/>
              <p:cNvSpPr>
                <a:spLocks noChangeAspect="1" noChangeArrowheads="1"/>
              </p:cNvSpPr>
              <p:nvPr/>
            </p:nvSpPr>
            <p:spPr bwMode="auto">
              <a:xfrm>
                <a:off x="2015" y="1488"/>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4" name="Oval 105"/>
              <p:cNvSpPr>
                <a:spLocks noChangeAspect="1" noChangeArrowheads="1"/>
              </p:cNvSpPr>
              <p:nvPr/>
            </p:nvSpPr>
            <p:spPr bwMode="auto">
              <a:xfrm>
                <a:off x="3075" y="240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5" name="Oval 106"/>
              <p:cNvSpPr>
                <a:spLocks noChangeAspect="1" noChangeArrowheads="1"/>
              </p:cNvSpPr>
              <p:nvPr/>
            </p:nvSpPr>
            <p:spPr bwMode="auto">
              <a:xfrm>
                <a:off x="3023"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6" name="Oval 107"/>
              <p:cNvSpPr>
                <a:spLocks noChangeAspect="1" noChangeArrowheads="1"/>
              </p:cNvSpPr>
              <p:nvPr/>
            </p:nvSpPr>
            <p:spPr bwMode="auto">
              <a:xfrm>
                <a:off x="3167" y="264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7" name="Oval 108"/>
              <p:cNvSpPr>
                <a:spLocks noChangeAspect="1" noChangeArrowheads="1"/>
              </p:cNvSpPr>
              <p:nvPr/>
            </p:nvSpPr>
            <p:spPr bwMode="auto">
              <a:xfrm>
                <a:off x="3936"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8" name="Oval 109"/>
              <p:cNvSpPr>
                <a:spLocks noChangeAspect="1" noChangeArrowheads="1"/>
              </p:cNvSpPr>
              <p:nvPr/>
            </p:nvSpPr>
            <p:spPr bwMode="auto">
              <a:xfrm>
                <a:off x="3837"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19" name="Oval 110"/>
              <p:cNvSpPr>
                <a:spLocks noChangeAspect="1" noChangeArrowheads="1"/>
              </p:cNvSpPr>
              <p:nvPr/>
            </p:nvSpPr>
            <p:spPr bwMode="auto">
              <a:xfrm>
                <a:off x="4129" y="1295"/>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0" name="Oval 111"/>
              <p:cNvSpPr>
                <a:spLocks noChangeAspect="1" noChangeArrowheads="1"/>
              </p:cNvSpPr>
              <p:nvPr/>
            </p:nvSpPr>
            <p:spPr bwMode="auto">
              <a:xfrm>
                <a:off x="4418" y="1151"/>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1" name="Oval 112"/>
              <p:cNvSpPr>
                <a:spLocks noChangeAspect="1" noChangeArrowheads="1"/>
              </p:cNvSpPr>
              <p:nvPr/>
            </p:nvSpPr>
            <p:spPr bwMode="auto">
              <a:xfrm>
                <a:off x="4366" y="1731"/>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2" name="Oval 113"/>
              <p:cNvSpPr>
                <a:spLocks noChangeAspect="1" noChangeArrowheads="1"/>
              </p:cNvSpPr>
              <p:nvPr/>
            </p:nvSpPr>
            <p:spPr bwMode="auto">
              <a:xfrm>
                <a:off x="4990" y="1872"/>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3" name="Oval 114"/>
              <p:cNvSpPr>
                <a:spLocks noChangeAspect="1" noChangeArrowheads="1"/>
              </p:cNvSpPr>
              <p:nvPr/>
            </p:nvSpPr>
            <p:spPr bwMode="auto">
              <a:xfrm>
                <a:off x="4900" y="1347"/>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4" name="Oval 115"/>
              <p:cNvSpPr>
                <a:spLocks noChangeAspect="1" noChangeArrowheads="1"/>
              </p:cNvSpPr>
              <p:nvPr/>
            </p:nvSpPr>
            <p:spPr bwMode="auto">
              <a:xfrm>
                <a:off x="3075" y="2784"/>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5" name="Oval 116"/>
              <p:cNvSpPr>
                <a:spLocks noChangeAspect="1" noChangeArrowheads="1"/>
              </p:cNvSpPr>
              <p:nvPr/>
            </p:nvSpPr>
            <p:spPr bwMode="auto">
              <a:xfrm>
                <a:off x="2497" y="3696"/>
                <a:ext cx="43" cy="43"/>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6" name="Oval 117"/>
              <p:cNvSpPr>
                <a:spLocks noChangeAspect="1" noChangeArrowheads="1"/>
              </p:cNvSpPr>
              <p:nvPr/>
            </p:nvSpPr>
            <p:spPr bwMode="auto">
              <a:xfrm>
                <a:off x="3889" y="2640"/>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7" name="Oval 118"/>
              <p:cNvSpPr>
                <a:spLocks noChangeAspect="1" noChangeArrowheads="1"/>
              </p:cNvSpPr>
              <p:nvPr/>
            </p:nvSpPr>
            <p:spPr bwMode="auto">
              <a:xfrm>
                <a:off x="4175" y="3168"/>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8" name="Oval 119"/>
              <p:cNvSpPr>
                <a:spLocks noChangeAspect="1" noChangeArrowheads="1"/>
              </p:cNvSpPr>
              <p:nvPr/>
            </p:nvSpPr>
            <p:spPr bwMode="auto">
              <a:xfrm>
                <a:off x="2639" y="3890"/>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29" name="Oval 120"/>
              <p:cNvSpPr>
                <a:spLocks noChangeAspect="1" noChangeArrowheads="1"/>
              </p:cNvSpPr>
              <p:nvPr/>
            </p:nvSpPr>
            <p:spPr bwMode="auto">
              <a:xfrm>
                <a:off x="1296"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0" name="Oval 121"/>
              <p:cNvSpPr>
                <a:spLocks noChangeAspect="1" noChangeArrowheads="1"/>
              </p:cNvSpPr>
              <p:nvPr/>
            </p:nvSpPr>
            <p:spPr bwMode="auto">
              <a:xfrm>
                <a:off x="1585" y="1820"/>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1" name="Oval 122"/>
              <p:cNvSpPr>
                <a:spLocks noChangeAspect="1" noChangeArrowheads="1"/>
              </p:cNvSpPr>
              <p:nvPr/>
            </p:nvSpPr>
            <p:spPr bwMode="auto">
              <a:xfrm>
                <a:off x="1538" y="1731"/>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2" name="Oval 123"/>
              <p:cNvSpPr>
                <a:spLocks noChangeAspect="1" noChangeArrowheads="1"/>
              </p:cNvSpPr>
              <p:nvPr/>
            </p:nvSpPr>
            <p:spPr bwMode="auto">
              <a:xfrm>
                <a:off x="2353" y="2302"/>
                <a:ext cx="46"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3" name="Oval 124"/>
              <p:cNvSpPr>
                <a:spLocks noChangeAspect="1" noChangeArrowheads="1"/>
              </p:cNvSpPr>
              <p:nvPr/>
            </p:nvSpPr>
            <p:spPr bwMode="auto">
              <a:xfrm>
                <a:off x="2783" y="2204"/>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4" name="Oval 125"/>
              <p:cNvSpPr>
                <a:spLocks noChangeAspect="1" noChangeArrowheads="1"/>
              </p:cNvSpPr>
              <p:nvPr/>
            </p:nvSpPr>
            <p:spPr bwMode="auto">
              <a:xfrm>
                <a:off x="2497" y="720"/>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5" name="Oval 126"/>
              <p:cNvSpPr>
                <a:spLocks noChangeAspect="1" noChangeArrowheads="1"/>
              </p:cNvSpPr>
              <p:nvPr/>
            </p:nvSpPr>
            <p:spPr bwMode="auto">
              <a:xfrm>
                <a:off x="2541" y="2256"/>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6" name="Oval 127"/>
              <p:cNvSpPr>
                <a:spLocks noChangeAspect="1" noChangeArrowheads="1"/>
              </p:cNvSpPr>
              <p:nvPr/>
            </p:nvSpPr>
            <p:spPr bwMode="auto">
              <a:xfrm>
                <a:off x="2156" y="963"/>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7" name="Oval 128"/>
              <p:cNvSpPr>
                <a:spLocks noChangeAspect="1" noChangeArrowheads="1"/>
              </p:cNvSpPr>
              <p:nvPr/>
            </p:nvSpPr>
            <p:spPr bwMode="auto">
              <a:xfrm>
                <a:off x="2110" y="2256"/>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8" name="Oval 129"/>
              <p:cNvSpPr>
                <a:spLocks noChangeAspect="1" noChangeArrowheads="1"/>
              </p:cNvSpPr>
              <p:nvPr/>
            </p:nvSpPr>
            <p:spPr bwMode="auto">
              <a:xfrm>
                <a:off x="2737" y="163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39" name="Oval 130"/>
              <p:cNvSpPr>
                <a:spLocks noChangeAspect="1" noChangeArrowheads="1"/>
              </p:cNvSpPr>
              <p:nvPr/>
            </p:nvSpPr>
            <p:spPr bwMode="auto">
              <a:xfrm>
                <a:off x="2639" y="115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0" name="Oval 131"/>
              <p:cNvSpPr>
                <a:spLocks noChangeAspect="1" noChangeArrowheads="1"/>
              </p:cNvSpPr>
              <p:nvPr/>
            </p:nvSpPr>
            <p:spPr bwMode="auto">
              <a:xfrm>
                <a:off x="2541" y="129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1" name="Oval 132"/>
              <p:cNvSpPr>
                <a:spLocks noChangeAspect="1" noChangeArrowheads="1"/>
              </p:cNvSpPr>
              <p:nvPr/>
            </p:nvSpPr>
            <p:spPr bwMode="auto">
              <a:xfrm>
                <a:off x="2737" y="1393"/>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2" name="Oval 133"/>
              <p:cNvSpPr>
                <a:spLocks noChangeAspect="1" noChangeArrowheads="1"/>
              </p:cNvSpPr>
              <p:nvPr/>
            </p:nvSpPr>
            <p:spPr bwMode="auto">
              <a:xfrm>
                <a:off x="1154"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3" name="Oval 134"/>
              <p:cNvSpPr>
                <a:spLocks noChangeAspect="1" noChangeArrowheads="1"/>
              </p:cNvSpPr>
              <p:nvPr/>
            </p:nvSpPr>
            <p:spPr bwMode="auto">
              <a:xfrm>
                <a:off x="1056" y="62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4" name="Oval 135"/>
              <p:cNvSpPr>
                <a:spLocks noChangeAspect="1" noChangeArrowheads="1"/>
              </p:cNvSpPr>
              <p:nvPr/>
            </p:nvSpPr>
            <p:spPr bwMode="auto">
              <a:xfrm>
                <a:off x="1631" y="57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5" name="Oval 136"/>
              <p:cNvSpPr>
                <a:spLocks noChangeAspect="1" noChangeArrowheads="1"/>
              </p:cNvSpPr>
              <p:nvPr/>
            </p:nvSpPr>
            <p:spPr bwMode="auto">
              <a:xfrm>
                <a:off x="1342" y="1009"/>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6" name="Oval 137"/>
              <p:cNvSpPr>
                <a:spLocks noChangeAspect="1" noChangeArrowheads="1"/>
              </p:cNvSpPr>
              <p:nvPr/>
            </p:nvSpPr>
            <p:spPr bwMode="auto">
              <a:xfrm>
                <a:off x="2255" y="201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7" name="Oval 138"/>
              <p:cNvSpPr>
                <a:spLocks noChangeAspect="1" noChangeArrowheads="1"/>
              </p:cNvSpPr>
              <p:nvPr/>
            </p:nvSpPr>
            <p:spPr bwMode="auto">
              <a:xfrm>
                <a:off x="3219" y="2115"/>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8" name="Oval 139"/>
              <p:cNvSpPr>
                <a:spLocks noChangeAspect="1" noChangeArrowheads="1"/>
              </p:cNvSpPr>
              <p:nvPr/>
            </p:nvSpPr>
            <p:spPr bwMode="auto">
              <a:xfrm>
                <a:off x="3075" y="211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49" name="Oval 140"/>
              <p:cNvSpPr>
                <a:spLocks noChangeAspect="1" noChangeArrowheads="1"/>
              </p:cNvSpPr>
              <p:nvPr/>
            </p:nvSpPr>
            <p:spPr bwMode="auto">
              <a:xfrm>
                <a:off x="3219" y="1633"/>
                <a:ext cx="43"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0" name="Oval 141"/>
              <p:cNvSpPr>
                <a:spLocks noChangeAspect="1" noChangeArrowheads="1"/>
              </p:cNvSpPr>
              <p:nvPr/>
            </p:nvSpPr>
            <p:spPr bwMode="auto">
              <a:xfrm>
                <a:off x="3309" y="1777"/>
                <a:ext cx="52"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1" name="Oval 142"/>
              <p:cNvSpPr>
                <a:spLocks noChangeAspect="1" noChangeArrowheads="1"/>
              </p:cNvSpPr>
              <p:nvPr/>
            </p:nvSpPr>
            <p:spPr bwMode="auto">
              <a:xfrm>
                <a:off x="3693" y="911"/>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2" name="Oval 143"/>
              <p:cNvSpPr>
                <a:spLocks noChangeAspect="1" noChangeArrowheads="1"/>
              </p:cNvSpPr>
              <p:nvPr/>
            </p:nvSpPr>
            <p:spPr bwMode="auto">
              <a:xfrm>
                <a:off x="3603" y="435"/>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3" name="Oval 144"/>
              <p:cNvSpPr>
                <a:spLocks noChangeAspect="1" noChangeArrowheads="1"/>
              </p:cNvSpPr>
              <p:nvPr/>
            </p:nvSpPr>
            <p:spPr bwMode="auto">
              <a:xfrm>
                <a:off x="3219" y="383"/>
                <a:ext cx="43"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4" name="Oval 145"/>
              <p:cNvSpPr>
                <a:spLocks noChangeAspect="1" noChangeArrowheads="1"/>
              </p:cNvSpPr>
              <p:nvPr/>
            </p:nvSpPr>
            <p:spPr bwMode="auto">
              <a:xfrm>
                <a:off x="3309" y="285"/>
                <a:ext cx="52" cy="52"/>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sp>
            <p:nvSpPr>
              <p:cNvPr id="255" name="Oval 146"/>
              <p:cNvSpPr>
                <a:spLocks noChangeAspect="1" noChangeArrowheads="1"/>
              </p:cNvSpPr>
              <p:nvPr/>
            </p:nvSpPr>
            <p:spPr bwMode="auto">
              <a:xfrm>
                <a:off x="3075" y="579"/>
                <a:ext cx="46" cy="46"/>
              </a:xfrm>
              <a:prstGeom prst="ellipse">
                <a:avLst/>
              </a:prstGeom>
              <a:solidFill>
                <a:srgbClr val="000000"/>
              </a:solidFill>
              <a:ln w="9525">
                <a:solidFill>
                  <a:srgbClr val="000000"/>
                </a:solidFill>
                <a:round/>
                <a:headEnd/>
                <a:tailEnd/>
              </a:ln>
            </p:spPr>
            <p:txBody>
              <a:bodyPr wrap="none" anchor="ctr"/>
              <a:lstStyle/>
              <a:p>
                <a:pPr>
                  <a:defRPr/>
                </a:pPr>
                <a:endParaRPr lang="en-US" kern="0">
                  <a:solidFill>
                    <a:sysClr val="windowText" lastClr="000000"/>
                  </a:solidFill>
                  <a:latin typeface="Trebuchet MS" pitchFamily="34" charset="0"/>
                </a:endParaRPr>
              </a:p>
            </p:txBody>
          </p:sp>
        </p:grpSp>
        <p:grpSp>
          <p:nvGrpSpPr>
            <p:cNvPr id="4" name="Group 147"/>
            <p:cNvGrpSpPr>
              <a:grpSpLocks noChangeAspect="1"/>
            </p:cNvGrpSpPr>
            <p:nvPr/>
          </p:nvGrpSpPr>
          <p:grpSpPr bwMode="auto">
            <a:xfrm>
              <a:off x="1654288" y="388826"/>
              <a:ext cx="5381400" cy="4489674"/>
              <a:chOff x="865" y="191"/>
              <a:chExt cx="3166" cy="2642"/>
            </a:xfrm>
          </p:grpSpPr>
          <p:sp>
            <p:nvSpPr>
              <p:cNvPr id="142" name="Line 148"/>
              <p:cNvSpPr>
                <a:spLocks noChangeAspect="1" noChangeShapeType="1"/>
              </p:cNvSpPr>
              <p:nvPr/>
            </p:nvSpPr>
            <p:spPr bwMode="auto">
              <a:xfrm flipH="1">
                <a:off x="864" y="1539"/>
                <a:ext cx="1586" cy="1293"/>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3" name="Line 149"/>
              <p:cNvSpPr>
                <a:spLocks noChangeAspect="1" noChangeShapeType="1"/>
              </p:cNvSpPr>
              <p:nvPr/>
            </p:nvSpPr>
            <p:spPr bwMode="auto">
              <a:xfrm flipV="1">
                <a:off x="2449" y="191"/>
                <a:ext cx="0" cy="134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sp>
            <p:nvSpPr>
              <p:cNvPr id="144" name="Line 150"/>
              <p:cNvSpPr>
                <a:spLocks noChangeAspect="1" noChangeShapeType="1"/>
              </p:cNvSpPr>
              <p:nvPr/>
            </p:nvSpPr>
            <p:spPr bwMode="auto">
              <a:xfrm>
                <a:off x="2449" y="1539"/>
                <a:ext cx="1583" cy="1008"/>
              </a:xfrm>
              <a:prstGeom prst="line">
                <a:avLst/>
              </a:prstGeom>
              <a:noFill/>
              <a:ln w="63500">
                <a:solidFill>
                  <a:srgbClr val="008000"/>
                </a:solidFill>
                <a:round/>
                <a:headEnd/>
                <a:tailEnd/>
              </a:ln>
            </p:spPr>
            <p:txBody>
              <a:bodyPr/>
              <a:lstStyle/>
              <a:p>
                <a:pPr>
                  <a:defRPr/>
                </a:pPr>
                <a:endParaRPr lang="en-US" kern="0">
                  <a:solidFill>
                    <a:sysClr val="windowText" lastClr="000000"/>
                  </a:solidFill>
                  <a:latin typeface="Arial" pitchFamily="34" charset="0"/>
                </a:endParaRPr>
              </a:p>
            </p:txBody>
          </p:sp>
        </p:grpSp>
        <p:sp>
          <p:nvSpPr>
            <p:cNvPr id="139" name="AutoShape 160"/>
            <p:cNvSpPr>
              <a:spLocks noChangeAspect="1" noChangeArrowheads="1"/>
            </p:cNvSpPr>
            <p:nvPr/>
          </p:nvSpPr>
          <p:spPr bwMode="auto">
            <a:xfrm>
              <a:off x="3993740" y="4254259"/>
              <a:ext cx="407464" cy="412134"/>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0" name="AutoShape 161"/>
            <p:cNvSpPr>
              <a:spLocks noChangeAspect="1" noChangeArrowheads="1"/>
            </p:cNvSpPr>
            <p:nvPr/>
          </p:nvSpPr>
          <p:spPr bwMode="auto">
            <a:xfrm>
              <a:off x="5726685" y="1810895"/>
              <a:ext cx="402553" cy="397416"/>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sp>
          <p:nvSpPr>
            <p:cNvPr id="141" name="AutoShape 162"/>
            <p:cNvSpPr>
              <a:spLocks noChangeAspect="1" noChangeArrowheads="1"/>
            </p:cNvSpPr>
            <p:nvPr/>
          </p:nvSpPr>
          <p:spPr bwMode="auto">
            <a:xfrm>
              <a:off x="2776262" y="1771644"/>
              <a:ext cx="407464" cy="407229"/>
            </a:xfrm>
            <a:prstGeom prst="octagon">
              <a:avLst>
                <a:gd name="adj" fmla="val 29287"/>
              </a:avLst>
            </a:prstGeom>
            <a:solidFill>
              <a:srgbClr val="008000"/>
            </a:solidFill>
            <a:ln w="9525">
              <a:solidFill>
                <a:srgbClr val="000000"/>
              </a:solidFill>
              <a:miter lim="800000"/>
              <a:headEnd/>
              <a:tailEnd/>
            </a:ln>
          </p:spPr>
          <p:txBody>
            <a:bodyPr wrap="none" anchor="ctr"/>
            <a:lstStyle/>
            <a:p>
              <a:pPr>
                <a:defRPr/>
              </a:pPr>
              <a:endParaRPr lang="en-US" kern="0">
                <a:solidFill>
                  <a:sysClr val="windowText" lastClr="000000"/>
                </a:solidFill>
                <a:latin typeface="Trebuchet MS" pitchFamily="34" charset="0"/>
              </a:endParaRPr>
            </a:p>
          </p:txBody>
        </p:sp>
      </p:grpSp>
      <p:sp>
        <p:nvSpPr>
          <p:cNvPr id="256" name="Rectangle 255"/>
          <p:cNvSpPr/>
          <p:nvPr/>
        </p:nvSpPr>
        <p:spPr bwMode="auto">
          <a:xfrm>
            <a:off x="3733800" y="1201738"/>
            <a:ext cx="5257800" cy="1600200"/>
          </a:xfrm>
          <a:prstGeom prst="rect">
            <a:avLst/>
          </a:pr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257" name="Freeform 256"/>
          <p:cNvSpPr/>
          <p:nvPr/>
        </p:nvSpPr>
        <p:spPr bwMode="auto">
          <a:xfrm>
            <a:off x="1911350" y="3308350"/>
            <a:ext cx="1552575" cy="1477963"/>
          </a:xfrm>
          <a:custGeom>
            <a:avLst/>
            <a:gdLst>
              <a:gd name="connsiteX0" fmla="*/ 103909 w 1551710"/>
              <a:gd name="connsiteY0" fmla="*/ 162791 h 1478972"/>
              <a:gd name="connsiteX1" fmla="*/ 457200 w 1551710"/>
              <a:gd name="connsiteY1" fmla="*/ 58882 h 1478972"/>
              <a:gd name="connsiteX2" fmla="*/ 1371600 w 1551710"/>
              <a:gd name="connsiteY2" fmla="*/ 516082 h 1478972"/>
              <a:gd name="connsiteX3" fmla="*/ 1537855 w 1551710"/>
              <a:gd name="connsiteY3" fmla="*/ 1285009 h 1478972"/>
              <a:gd name="connsiteX4" fmla="*/ 1288473 w 1551710"/>
              <a:gd name="connsiteY4" fmla="*/ 1451263 h 1478972"/>
              <a:gd name="connsiteX5" fmla="*/ 1018309 w 1551710"/>
              <a:gd name="connsiteY5" fmla="*/ 1451263 h 1478972"/>
              <a:gd name="connsiteX6" fmla="*/ 789709 w 1551710"/>
              <a:gd name="connsiteY6" fmla="*/ 1368136 h 1478972"/>
              <a:gd name="connsiteX7" fmla="*/ 270164 w 1551710"/>
              <a:gd name="connsiteY7" fmla="*/ 1077191 h 1478972"/>
              <a:gd name="connsiteX8" fmla="*/ 83128 w 1551710"/>
              <a:gd name="connsiteY8" fmla="*/ 973282 h 1478972"/>
              <a:gd name="connsiteX9" fmla="*/ 0 w 1551710"/>
              <a:gd name="connsiteY9" fmla="*/ 723900 h 1478972"/>
              <a:gd name="connsiteX10" fmla="*/ 103909 w 1551710"/>
              <a:gd name="connsiteY10" fmla="*/ 162791 h 147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710" h="1478972">
                <a:moveTo>
                  <a:pt x="103909" y="162791"/>
                </a:moveTo>
                <a:cubicBezTo>
                  <a:pt x="180109" y="51955"/>
                  <a:pt x="245918" y="0"/>
                  <a:pt x="457200" y="58882"/>
                </a:cubicBezTo>
                <a:cubicBezTo>
                  <a:pt x="668482" y="117764"/>
                  <a:pt x="1191491" y="311728"/>
                  <a:pt x="1371600" y="516082"/>
                </a:cubicBezTo>
                <a:cubicBezTo>
                  <a:pt x="1551709" y="720436"/>
                  <a:pt x="1551710" y="1129146"/>
                  <a:pt x="1537855" y="1285009"/>
                </a:cubicBezTo>
                <a:cubicBezTo>
                  <a:pt x="1524001" y="1440873"/>
                  <a:pt x="1375064" y="1423554"/>
                  <a:pt x="1288473" y="1451263"/>
                </a:cubicBezTo>
                <a:cubicBezTo>
                  <a:pt x="1201882" y="1478972"/>
                  <a:pt x="1101436" y="1465117"/>
                  <a:pt x="1018309" y="1451263"/>
                </a:cubicBezTo>
                <a:cubicBezTo>
                  <a:pt x="935182" y="1437409"/>
                  <a:pt x="914400" y="1430481"/>
                  <a:pt x="789709" y="1368136"/>
                </a:cubicBezTo>
                <a:cubicBezTo>
                  <a:pt x="665018" y="1305791"/>
                  <a:pt x="270164" y="1077191"/>
                  <a:pt x="270164" y="1077191"/>
                </a:cubicBezTo>
                <a:cubicBezTo>
                  <a:pt x="152401" y="1011382"/>
                  <a:pt x="128155" y="1032164"/>
                  <a:pt x="83128" y="973282"/>
                </a:cubicBezTo>
                <a:cubicBezTo>
                  <a:pt x="38101" y="914400"/>
                  <a:pt x="0" y="858982"/>
                  <a:pt x="0" y="723900"/>
                </a:cubicBezTo>
                <a:cubicBezTo>
                  <a:pt x="0" y="588818"/>
                  <a:pt x="27709" y="273627"/>
                  <a:pt x="103909" y="162791"/>
                </a:cubicBezTo>
                <a:close/>
              </a:path>
            </a:pathLst>
          </a:custGeom>
          <a:noFill/>
          <a:ln w="57150" cap="flat" cmpd="sng" algn="ctr">
            <a:solidFill>
              <a:srgbClr val="000099">
                <a:lumMod val="60000"/>
                <a:lumOff val="40000"/>
              </a:srgbClr>
            </a:solidFill>
            <a:prstDash val="solid"/>
            <a:round/>
            <a:headEnd type="none" w="med" len="med"/>
            <a:tailEnd type="none" w="med" len="med"/>
          </a:ln>
          <a:effectLst/>
        </p:spPr>
        <p:txBody>
          <a:bodyPr/>
          <a:lstStyle/>
          <a:p>
            <a:pPr>
              <a:defRPr/>
            </a:pPr>
            <a:endParaRPr lang="en-US" kern="0">
              <a:solidFill>
                <a:sysClr val="windowText" lastClr="000000"/>
              </a:solidFill>
              <a:latin typeface="Arial" pitchFamily="34" charset="0"/>
            </a:endParaRPr>
          </a:p>
        </p:txBody>
      </p:sp>
      <p:sp>
        <p:nvSpPr>
          <p:cNvPr id="130" name="TextBox 129"/>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2" name="Slide Number Placeholder 131"/>
          <p:cNvSpPr>
            <a:spLocks noGrp="1"/>
          </p:cNvSpPr>
          <p:nvPr>
            <p:ph type="sldNum" sz="quarter" idx="12"/>
          </p:nvPr>
        </p:nvSpPr>
        <p:spPr/>
        <p:txBody>
          <a:bodyPr/>
          <a:lstStyle/>
          <a:p>
            <a:fld id="{B6F15528-21DE-4FAA-801E-634DDDAF4B2B}"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166059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37892" name="Rectangle 2"/>
          <p:cNvSpPr>
            <a:spLocks noGrp="1" noChangeArrowheads="1"/>
          </p:cNvSpPr>
          <p:nvPr>
            <p:ph type="title" idx="4294967295"/>
          </p:nvPr>
        </p:nvSpPr>
        <p:spPr/>
        <p:txBody>
          <a:bodyPr/>
          <a:lstStyle/>
          <a:p>
            <a:r>
              <a:rPr lang="en-US" smtClean="0"/>
              <a:t>Visual Object Categories</a:t>
            </a:r>
          </a:p>
        </p:txBody>
      </p:sp>
      <p:sp>
        <p:nvSpPr>
          <p:cNvPr id="720900" name="Rectangle 3"/>
          <p:cNvSpPr>
            <a:spLocks noGrp="1" noChangeArrowheads="1"/>
          </p:cNvSpPr>
          <p:nvPr>
            <p:ph type="body" idx="4294967295"/>
          </p:nvPr>
        </p:nvSpPr>
        <p:spPr/>
        <p:txBody>
          <a:bodyPr/>
          <a:lstStyle/>
          <a:p>
            <a:r>
              <a:rPr lang="en-US" dirty="0" smtClean="0"/>
              <a:t>Basic-level categories in humans seem to be defined predominantly visually.</a:t>
            </a:r>
          </a:p>
          <a:p>
            <a:r>
              <a:rPr lang="en-US" dirty="0" smtClean="0"/>
              <a:t>There is evidence that humans (usually)</a:t>
            </a:r>
            <a:br>
              <a:rPr lang="en-US" dirty="0" smtClean="0"/>
            </a:br>
            <a:r>
              <a:rPr lang="en-US" dirty="0" smtClean="0"/>
              <a:t> start with basic-level categorization </a:t>
            </a:r>
            <a:br>
              <a:rPr lang="en-US" dirty="0" smtClean="0"/>
            </a:br>
            <a:r>
              <a:rPr lang="en-US" i="1" dirty="0" smtClean="0"/>
              <a:t>before</a:t>
            </a:r>
            <a:r>
              <a:rPr lang="en-US" dirty="0" smtClean="0"/>
              <a:t> doing identification.</a:t>
            </a:r>
          </a:p>
        </p:txBody>
      </p:sp>
      <p:sp>
        <p:nvSpPr>
          <p:cNvPr id="37894" name="Text Box 4"/>
          <p:cNvSpPr txBox="1">
            <a:spLocks noChangeArrowheads="1"/>
          </p:cNvSpPr>
          <p:nvPr/>
        </p:nvSpPr>
        <p:spPr bwMode="auto">
          <a:xfrm>
            <a:off x="5292725" y="4711700"/>
            <a:ext cx="13128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99"/>
                </a:solidFill>
                <a:latin typeface="Trebuchet MS" pitchFamily="34" charset="0"/>
              </a:rPr>
              <a:t>Basic level</a:t>
            </a:r>
          </a:p>
        </p:txBody>
      </p:sp>
      <p:sp>
        <p:nvSpPr>
          <p:cNvPr id="37895" name="Text Box 5"/>
          <p:cNvSpPr txBox="1">
            <a:spLocks noChangeArrowheads="1"/>
          </p:cNvSpPr>
          <p:nvPr/>
        </p:nvSpPr>
        <p:spPr bwMode="auto">
          <a:xfrm>
            <a:off x="5173663" y="6021388"/>
            <a:ext cx="12985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99"/>
                </a:solidFill>
                <a:latin typeface="Trebuchet MS" pitchFamily="34" charset="0"/>
              </a:rPr>
              <a:t>Individual </a:t>
            </a:r>
            <a:br>
              <a:rPr lang="en-US" b="1" smtClean="0">
                <a:solidFill>
                  <a:srgbClr val="000099"/>
                </a:solidFill>
                <a:latin typeface="Trebuchet MS" pitchFamily="34" charset="0"/>
              </a:rPr>
            </a:br>
            <a:r>
              <a:rPr lang="en-US" b="1" smtClean="0">
                <a:solidFill>
                  <a:srgbClr val="000099"/>
                </a:solidFill>
                <a:latin typeface="Trebuchet MS" pitchFamily="34" charset="0"/>
              </a:rPr>
              <a:t>level</a:t>
            </a:r>
          </a:p>
        </p:txBody>
      </p:sp>
      <p:sp>
        <p:nvSpPr>
          <p:cNvPr id="37896" name="Text Box 6"/>
          <p:cNvSpPr txBox="1">
            <a:spLocks noChangeArrowheads="1"/>
          </p:cNvSpPr>
          <p:nvPr/>
        </p:nvSpPr>
        <p:spPr bwMode="auto">
          <a:xfrm>
            <a:off x="5980113" y="3360738"/>
            <a:ext cx="1147762"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b="1" smtClean="0">
                <a:solidFill>
                  <a:srgbClr val="000099"/>
                </a:solidFill>
                <a:latin typeface="Trebuchet MS" pitchFamily="34" charset="0"/>
              </a:rPr>
              <a:t>Abstract </a:t>
            </a:r>
            <a:br>
              <a:rPr lang="en-US" b="1" smtClean="0">
                <a:solidFill>
                  <a:srgbClr val="000099"/>
                </a:solidFill>
                <a:latin typeface="Trebuchet MS" pitchFamily="34" charset="0"/>
              </a:rPr>
            </a:br>
            <a:r>
              <a:rPr lang="en-US" b="1" smtClean="0">
                <a:solidFill>
                  <a:srgbClr val="000099"/>
                </a:solidFill>
                <a:latin typeface="Trebuchet MS" pitchFamily="34" charset="0"/>
              </a:rPr>
              <a:t>levels</a:t>
            </a:r>
          </a:p>
        </p:txBody>
      </p:sp>
      <p:grpSp>
        <p:nvGrpSpPr>
          <p:cNvPr id="37897" name="Group 7"/>
          <p:cNvGrpSpPr>
            <a:grpSpLocks/>
          </p:cNvGrpSpPr>
          <p:nvPr/>
        </p:nvGrpSpPr>
        <p:grpSpPr bwMode="auto">
          <a:xfrm>
            <a:off x="7019925" y="6070600"/>
            <a:ext cx="900113" cy="466725"/>
            <a:chOff x="4422" y="3824"/>
            <a:chExt cx="567" cy="294"/>
          </a:xfrm>
        </p:grpSpPr>
        <p:sp>
          <p:nvSpPr>
            <p:cNvPr id="37942" name="Text Box 8"/>
            <p:cNvSpPr txBox="1">
              <a:spLocks noChangeArrowheads="1"/>
            </p:cNvSpPr>
            <p:nvPr/>
          </p:nvSpPr>
          <p:spPr bwMode="auto">
            <a:xfrm>
              <a:off x="4434" y="3855"/>
              <a:ext cx="54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mtClean="0">
                  <a:solidFill>
                    <a:srgbClr val="000000"/>
                  </a:solidFill>
                  <a:latin typeface="Trebuchet MS" pitchFamily="34" charset="0"/>
                </a:rPr>
                <a:t>“Fido”</a:t>
              </a:r>
            </a:p>
          </p:txBody>
        </p:sp>
        <p:sp>
          <p:nvSpPr>
            <p:cNvPr id="37943" name="Oval 9"/>
            <p:cNvSpPr>
              <a:spLocks noChangeArrowheads="1"/>
            </p:cNvSpPr>
            <p:nvPr/>
          </p:nvSpPr>
          <p:spPr bwMode="auto">
            <a:xfrm>
              <a:off x="4422" y="3824"/>
              <a:ext cx="567" cy="294"/>
            </a:xfrm>
            <a:prstGeom prst="ellipse">
              <a:avLst/>
            </a:prstGeom>
            <a:noFill/>
            <a:ln w="12700" cap="sq">
              <a:solidFill>
                <a:schemeClr val="bg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898" name="Group 10"/>
          <p:cNvGrpSpPr>
            <a:grpSpLocks/>
          </p:cNvGrpSpPr>
          <p:nvPr/>
        </p:nvGrpSpPr>
        <p:grpSpPr bwMode="auto">
          <a:xfrm>
            <a:off x="7019925" y="4691063"/>
            <a:ext cx="612775" cy="466725"/>
            <a:chOff x="4422" y="3249"/>
            <a:chExt cx="386" cy="294"/>
          </a:xfrm>
        </p:grpSpPr>
        <p:sp>
          <p:nvSpPr>
            <p:cNvPr id="37940" name="Text Box 11"/>
            <p:cNvSpPr txBox="1">
              <a:spLocks noChangeArrowheads="1"/>
            </p:cNvSpPr>
            <p:nvPr/>
          </p:nvSpPr>
          <p:spPr bwMode="auto">
            <a:xfrm>
              <a:off x="4455" y="3295"/>
              <a:ext cx="320"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dog</a:t>
              </a:r>
            </a:p>
          </p:txBody>
        </p:sp>
        <p:sp>
          <p:nvSpPr>
            <p:cNvPr id="37941" name="Oval 12"/>
            <p:cNvSpPr>
              <a:spLocks noChangeArrowheads="1"/>
            </p:cNvSpPr>
            <p:nvPr/>
          </p:nvSpPr>
          <p:spPr bwMode="auto">
            <a:xfrm>
              <a:off x="4422" y="3249"/>
              <a:ext cx="386" cy="294"/>
            </a:xfrm>
            <a:prstGeom prst="ellipse">
              <a:avLst/>
            </a:prstGeom>
            <a:noFill/>
            <a:ln w="12700" cap="sq">
              <a:solidFill>
                <a:schemeClr val="bg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899" name="Group 13"/>
          <p:cNvGrpSpPr>
            <a:grpSpLocks/>
          </p:cNvGrpSpPr>
          <p:nvPr/>
        </p:nvGrpSpPr>
        <p:grpSpPr bwMode="auto">
          <a:xfrm>
            <a:off x="7993063" y="2997200"/>
            <a:ext cx="900112" cy="466725"/>
            <a:chOff x="4500" y="2546"/>
            <a:chExt cx="567" cy="294"/>
          </a:xfrm>
        </p:grpSpPr>
        <p:sp>
          <p:nvSpPr>
            <p:cNvPr id="37938" name="Text Box 14"/>
            <p:cNvSpPr txBox="1">
              <a:spLocks noChangeArrowheads="1"/>
            </p:cNvSpPr>
            <p:nvPr/>
          </p:nvSpPr>
          <p:spPr bwMode="auto">
            <a:xfrm>
              <a:off x="4533" y="2593"/>
              <a:ext cx="501"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animal</a:t>
              </a:r>
            </a:p>
          </p:txBody>
        </p:sp>
        <p:sp>
          <p:nvSpPr>
            <p:cNvPr id="37939" name="Oval 15"/>
            <p:cNvSpPr>
              <a:spLocks noChangeArrowheads="1"/>
            </p:cNvSpPr>
            <p:nvPr/>
          </p:nvSpPr>
          <p:spPr bwMode="auto">
            <a:xfrm>
              <a:off x="4500" y="2546"/>
              <a:ext cx="567" cy="294"/>
            </a:xfrm>
            <a:prstGeom prst="ellipse">
              <a:avLst/>
            </a:prstGeom>
            <a:noFill/>
            <a:ln w="12700" cap="sq">
              <a:solidFill>
                <a:schemeClr val="bg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900" name="Group 16"/>
          <p:cNvGrpSpPr>
            <a:grpSpLocks/>
          </p:cNvGrpSpPr>
          <p:nvPr/>
        </p:nvGrpSpPr>
        <p:grpSpPr bwMode="auto">
          <a:xfrm>
            <a:off x="7596188" y="3824288"/>
            <a:ext cx="1368425" cy="466725"/>
            <a:chOff x="4377" y="2795"/>
            <a:chExt cx="862" cy="294"/>
          </a:xfrm>
        </p:grpSpPr>
        <p:sp>
          <p:nvSpPr>
            <p:cNvPr id="37936" name="Text Box 17"/>
            <p:cNvSpPr txBox="1">
              <a:spLocks noChangeArrowheads="1"/>
            </p:cNvSpPr>
            <p:nvPr/>
          </p:nvSpPr>
          <p:spPr bwMode="auto">
            <a:xfrm>
              <a:off x="4444" y="2841"/>
              <a:ext cx="72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quadruped</a:t>
              </a:r>
            </a:p>
          </p:txBody>
        </p:sp>
        <p:sp>
          <p:nvSpPr>
            <p:cNvPr id="37937" name="Oval 18"/>
            <p:cNvSpPr>
              <a:spLocks noChangeArrowheads="1"/>
            </p:cNvSpPr>
            <p:nvPr/>
          </p:nvSpPr>
          <p:spPr bwMode="auto">
            <a:xfrm>
              <a:off x="4377" y="2795"/>
              <a:ext cx="862" cy="294"/>
            </a:xfrm>
            <a:prstGeom prst="ellipse">
              <a:avLst/>
            </a:prstGeom>
            <a:noFill/>
            <a:ln w="12700" cap="sq">
              <a:solidFill>
                <a:schemeClr val="bg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901" name="Group 19"/>
          <p:cNvGrpSpPr>
            <a:grpSpLocks/>
          </p:cNvGrpSpPr>
          <p:nvPr/>
        </p:nvGrpSpPr>
        <p:grpSpPr bwMode="auto">
          <a:xfrm>
            <a:off x="6372225" y="5381625"/>
            <a:ext cx="1079500" cy="581025"/>
            <a:chOff x="4014" y="3390"/>
            <a:chExt cx="771" cy="366"/>
          </a:xfrm>
        </p:grpSpPr>
        <p:sp>
          <p:nvSpPr>
            <p:cNvPr id="37934" name="Text Box 20"/>
            <p:cNvSpPr txBox="1">
              <a:spLocks noChangeArrowheads="1"/>
            </p:cNvSpPr>
            <p:nvPr/>
          </p:nvSpPr>
          <p:spPr bwMode="auto">
            <a:xfrm>
              <a:off x="4038" y="3390"/>
              <a:ext cx="725" cy="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German</a:t>
              </a:r>
              <a:br>
                <a:rPr lang="en-US" sz="1600" smtClean="0">
                  <a:solidFill>
                    <a:srgbClr val="000000"/>
                  </a:solidFill>
                  <a:latin typeface="Trebuchet MS" pitchFamily="34" charset="0"/>
                </a:rPr>
              </a:br>
              <a:r>
                <a:rPr lang="en-US" sz="1600" smtClean="0">
                  <a:solidFill>
                    <a:srgbClr val="000000"/>
                  </a:solidFill>
                  <a:latin typeface="Trebuchet MS" pitchFamily="34" charset="0"/>
                </a:rPr>
                <a:t>shepherd</a:t>
              </a:r>
            </a:p>
          </p:txBody>
        </p:sp>
        <p:sp>
          <p:nvSpPr>
            <p:cNvPr id="37935" name="Oval 21"/>
            <p:cNvSpPr>
              <a:spLocks noChangeArrowheads="1"/>
            </p:cNvSpPr>
            <p:nvPr/>
          </p:nvSpPr>
          <p:spPr bwMode="auto">
            <a:xfrm>
              <a:off x="4014" y="3390"/>
              <a:ext cx="771" cy="365"/>
            </a:xfrm>
            <a:prstGeom prst="ellipse">
              <a:avLst/>
            </a:prstGeom>
            <a:noFill/>
            <a:ln w="12700" cap="sq">
              <a:solidFill>
                <a:schemeClr val="bg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cxnSp>
        <p:nvCxnSpPr>
          <p:cNvPr id="37902" name="AutoShape 22"/>
          <p:cNvCxnSpPr>
            <a:cxnSpLocks noChangeShapeType="1"/>
            <a:stCxn id="37939" idx="4"/>
            <a:endCxn id="37937" idx="0"/>
          </p:cNvCxnSpPr>
          <p:nvPr/>
        </p:nvCxnSpPr>
        <p:spPr bwMode="auto">
          <a:xfrm flipH="1">
            <a:off x="8280400" y="3463925"/>
            <a:ext cx="163513" cy="360363"/>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cxnSp>
        <p:nvCxnSpPr>
          <p:cNvPr id="37903" name="AutoShape 23"/>
          <p:cNvCxnSpPr>
            <a:cxnSpLocks noChangeShapeType="1"/>
            <a:stCxn id="37937" idx="4"/>
            <a:endCxn id="37941" idx="0"/>
          </p:cNvCxnSpPr>
          <p:nvPr/>
        </p:nvCxnSpPr>
        <p:spPr bwMode="auto">
          <a:xfrm flipH="1">
            <a:off x="7326313" y="4291013"/>
            <a:ext cx="954087" cy="400050"/>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cxnSp>
        <p:nvCxnSpPr>
          <p:cNvPr id="37904" name="AutoShape 24"/>
          <p:cNvCxnSpPr>
            <a:cxnSpLocks noChangeShapeType="1"/>
            <a:stCxn id="37935" idx="4"/>
            <a:endCxn id="37943" idx="0"/>
          </p:cNvCxnSpPr>
          <p:nvPr/>
        </p:nvCxnSpPr>
        <p:spPr bwMode="auto">
          <a:xfrm>
            <a:off x="6911975" y="5961063"/>
            <a:ext cx="558800" cy="109537"/>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cxnSp>
        <p:nvCxnSpPr>
          <p:cNvPr id="37905" name="AutoShape 25"/>
          <p:cNvCxnSpPr>
            <a:cxnSpLocks noChangeShapeType="1"/>
            <a:stCxn id="37941" idx="4"/>
            <a:endCxn id="37935" idx="0"/>
          </p:cNvCxnSpPr>
          <p:nvPr/>
        </p:nvCxnSpPr>
        <p:spPr bwMode="auto">
          <a:xfrm flipH="1">
            <a:off x="6911975" y="5157788"/>
            <a:ext cx="414338" cy="223837"/>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grpSp>
        <p:nvGrpSpPr>
          <p:cNvPr id="37906" name="Group 26"/>
          <p:cNvGrpSpPr>
            <a:grpSpLocks/>
          </p:cNvGrpSpPr>
          <p:nvPr/>
        </p:nvGrpSpPr>
        <p:grpSpPr bwMode="auto">
          <a:xfrm>
            <a:off x="7637463" y="5373688"/>
            <a:ext cx="1108075" cy="574675"/>
            <a:chOff x="4808" y="3271"/>
            <a:chExt cx="818" cy="453"/>
          </a:xfrm>
        </p:grpSpPr>
        <p:sp>
          <p:nvSpPr>
            <p:cNvPr id="37932" name="Text Box 27"/>
            <p:cNvSpPr txBox="1">
              <a:spLocks noChangeArrowheads="1"/>
            </p:cNvSpPr>
            <p:nvPr/>
          </p:nvSpPr>
          <p:spPr bwMode="auto">
            <a:xfrm>
              <a:off x="4808" y="3365"/>
              <a:ext cx="818" cy="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Doberman</a:t>
              </a:r>
            </a:p>
          </p:txBody>
        </p:sp>
        <p:sp>
          <p:nvSpPr>
            <p:cNvPr id="37933" name="Oval 28"/>
            <p:cNvSpPr>
              <a:spLocks noChangeArrowheads="1"/>
            </p:cNvSpPr>
            <p:nvPr/>
          </p:nvSpPr>
          <p:spPr bwMode="auto">
            <a:xfrm>
              <a:off x="4830" y="3271"/>
              <a:ext cx="771" cy="453"/>
            </a:xfrm>
            <a:prstGeom prst="ellipse">
              <a:avLst/>
            </a:prstGeom>
            <a:noFill/>
            <a:ln w="12700" cap="sq">
              <a:solidFill>
                <a:schemeClr val="bg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cxnSp>
        <p:nvCxnSpPr>
          <p:cNvPr id="37907" name="AutoShape 29"/>
          <p:cNvCxnSpPr>
            <a:cxnSpLocks noChangeShapeType="1"/>
            <a:stCxn id="37941" idx="4"/>
            <a:endCxn id="37933" idx="0"/>
          </p:cNvCxnSpPr>
          <p:nvPr/>
        </p:nvCxnSpPr>
        <p:spPr bwMode="auto">
          <a:xfrm>
            <a:off x="7326313" y="5157788"/>
            <a:ext cx="863600" cy="215900"/>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grpSp>
        <p:nvGrpSpPr>
          <p:cNvPr id="37908" name="Group 30"/>
          <p:cNvGrpSpPr>
            <a:grpSpLocks/>
          </p:cNvGrpSpPr>
          <p:nvPr/>
        </p:nvGrpSpPr>
        <p:grpSpPr bwMode="auto">
          <a:xfrm>
            <a:off x="7702550" y="4691063"/>
            <a:ext cx="612775" cy="466725"/>
            <a:chOff x="4422" y="3249"/>
            <a:chExt cx="386" cy="294"/>
          </a:xfrm>
        </p:grpSpPr>
        <p:sp>
          <p:nvSpPr>
            <p:cNvPr id="37930" name="Text Box 31"/>
            <p:cNvSpPr txBox="1">
              <a:spLocks noChangeArrowheads="1"/>
            </p:cNvSpPr>
            <p:nvPr/>
          </p:nvSpPr>
          <p:spPr bwMode="auto">
            <a:xfrm>
              <a:off x="4467" y="3295"/>
              <a:ext cx="29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cat</a:t>
              </a:r>
            </a:p>
          </p:txBody>
        </p:sp>
        <p:sp>
          <p:nvSpPr>
            <p:cNvPr id="37931" name="Oval 32"/>
            <p:cNvSpPr>
              <a:spLocks noChangeArrowheads="1"/>
            </p:cNvSpPr>
            <p:nvPr/>
          </p:nvSpPr>
          <p:spPr bwMode="auto">
            <a:xfrm>
              <a:off x="4422" y="3249"/>
              <a:ext cx="386" cy="294"/>
            </a:xfrm>
            <a:prstGeom prst="ellipse">
              <a:avLst/>
            </a:prstGeom>
            <a:noFill/>
            <a:ln w="12700" cap="sq">
              <a:solidFill>
                <a:schemeClr val="bg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grpSp>
        <p:nvGrpSpPr>
          <p:cNvPr id="37909" name="Group 33"/>
          <p:cNvGrpSpPr>
            <a:grpSpLocks/>
          </p:cNvGrpSpPr>
          <p:nvPr/>
        </p:nvGrpSpPr>
        <p:grpSpPr bwMode="auto">
          <a:xfrm>
            <a:off x="8388350" y="4691063"/>
            <a:ext cx="612775" cy="466725"/>
            <a:chOff x="4422" y="3249"/>
            <a:chExt cx="386" cy="294"/>
          </a:xfrm>
        </p:grpSpPr>
        <p:sp>
          <p:nvSpPr>
            <p:cNvPr id="37928" name="Text Box 34"/>
            <p:cNvSpPr txBox="1">
              <a:spLocks noChangeArrowheads="1"/>
            </p:cNvSpPr>
            <p:nvPr/>
          </p:nvSpPr>
          <p:spPr bwMode="auto">
            <a:xfrm>
              <a:off x="4445" y="3295"/>
              <a:ext cx="343"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smtClean="0">
                  <a:solidFill>
                    <a:srgbClr val="000000"/>
                  </a:solidFill>
                  <a:latin typeface="Trebuchet MS" pitchFamily="34" charset="0"/>
                </a:rPr>
                <a:t>cow</a:t>
              </a:r>
            </a:p>
          </p:txBody>
        </p:sp>
        <p:sp>
          <p:nvSpPr>
            <p:cNvPr id="37929" name="Oval 35"/>
            <p:cNvSpPr>
              <a:spLocks noChangeArrowheads="1"/>
            </p:cNvSpPr>
            <p:nvPr/>
          </p:nvSpPr>
          <p:spPr bwMode="auto">
            <a:xfrm>
              <a:off x="4422" y="3249"/>
              <a:ext cx="386" cy="294"/>
            </a:xfrm>
            <a:prstGeom prst="ellipse">
              <a:avLst/>
            </a:prstGeom>
            <a:noFill/>
            <a:ln w="12700" cap="sq">
              <a:solidFill>
                <a:schemeClr val="bg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grpSp>
      <p:cxnSp>
        <p:nvCxnSpPr>
          <p:cNvPr id="37910" name="AutoShape 36"/>
          <p:cNvCxnSpPr>
            <a:cxnSpLocks noChangeShapeType="1"/>
            <a:stCxn id="37937" idx="4"/>
            <a:endCxn id="37931" idx="0"/>
          </p:cNvCxnSpPr>
          <p:nvPr/>
        </p:nvCxnSpPr>
        <p:spPr bwMode="auto">
          <a:xfrm flipH="1">
            <a:off x="8008938" y="4291013"/>
            <a:ext cx="271462" cy="400050"/>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cxnSp>
        <p:nvCxnSpPr>
          <p:cNvPr id="37911" name="AutoShape 37"/>
          <p:cNvCxnSpPr>
            <a:cxnSpLocks noChangeShapeType="1"/>
            <a:stCxn id="37937" idx="4"/>
            <a:endCxn id="37929" idx="0"/>
          </p:cNvCxnSpPr>
          <p:nvPr/>
        </p:nvCxnSpPr>
        <p:spPr bwMode="auto">
          <a:xfrm>
            <a:off x="8280400" y="4291013"/>
            <a:ext cx="414338" cy="400050"/>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cxnSp>
        <p:nvCxnSpPr>
          <p:cNvPr id="37912" name="AutoShape 38"/>
          <p:cNvCxnSpPr>
            <a:cxnSpLocks noChangeShapeType="1"/>
            <a:stCxn id="37935" idx="4"/>
          </p:cNvCxnSpPr>
          <p:nvPr/>
        </p:nvCxnSpPr>
        <p:spPr bwMode="auto">
          <a:xfrm flipH="1">
            <a:off x="6696075" y="5961063"/>
            <a:ext cx="215900" cy="204787"/>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cxnSp>
        <p:nvCxnSpPr>
          <p:cNvPr id="37913" name="AutoShape 39"/>
          <p:cNvCxnSpPr>
            <a:cxnSpLocks noChangeShapeType="1"/>
            <a:stCxn id="37935" idx="4"/>
          </p:cNvCxnSpPr>
          <p:nvPr/>
        </p:nvCxnSpPr>
        <p:spPr bwMode="auto">
          <a:xfrm>
            <a:off x="6911975" y="5961063"/>
            <a:ext cx="0" cy="276225"/>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cxnSp>
        <p:nvCxnSpPr>
          <p:cNvPr id="37914" name="AutoShape 40"/>
          <p:cNvCxnSpPr>
            <a:cxnSpLocks noChangeShapeType="1"/>
            <a:stCxn id="37939" idx="4"/>
          </p:cNvCxnSpPr>
          <p:nvPr/>
        </p:nvCxnSpPr>
        <p:spPr bwMode="auto">
          <a:xfrm flipH="1">
            <a:off x="8027988" y="3463925"/>
            <a:ext cx="415925" cy="257175"/>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cxnSp>
        <p:nvCxnSpPr>
          <p:cNvPr id="37915" name="AutoShape 41"/>
          <p:cNvCxnSpPr>
            <a:cxnSpLocks noChangeShapeType="1"/>
            <a:stCxn id="37939" idx="4"/>
          </p:cNvCxnSpPr>
          <p:nvPr/>
        </p:nvCxnSpPr>
        <p:spPr bwMode="auto">
          <a:xfrm>
            <a:off x="8443913" y="3463925"/>
            <a:ext cx="465137" cy="312738"/>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cxnSp>
        <p:nvCxnSpPr>
          <p:cNvPr id="37916" name="AutoShape 42"/>
          <p:cNvCxnSpPr>
            <a:cxnSpLocks noChangeShapeType="1"/>
            <a:stCxn id="37937" idx="4"/>
          </p:cNvCxnSpPr>
          <p:nvPr/>
        </p:nvCxnSpPr>
        <p:spPr bwMode="auto">
          <a:xfrm>
            <a:off x="8280400" y="4291013"/>
            <a:ext cx="666750" cy="212725"/>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sp>
        <p:nvSpPr>
          <p:cNvPr id="37917" name="AutoShape 43"/>
          <p:cNvSpPr>
            <a:spLocks/>
          </p:cNvSpPr>
          <p:nvPr/>
        </p:nvSpPr>
        <p:spPr bwMode="auto">
          <a:xfrm>
            <a:off x="7199313" y="3033713"/>
            <a:ext cx="109537" cy="1295400"/>
          </a:xfrm>
          <a:prstGeom prst="leftBrace">
            <a:avLst>
              <a:gd name="adj1" fmla="val 98551"/>
              <a:gd name="adj2" fmla="val 50000"/>
            </a:avLst>
          </a:prstGeom>
          <a:noFill/>
          <a:ln w="12700" cap="sq">
            <a:solidFill>
              <a:schemeClr val="bg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CH" sz="2000" smtClean="0">
              <a:solidFill>
                <a:srgbClr val="FFFFFF"/>
              </a:solidFill>
            </a:endParaRPr>
          </a:p>
        </p:txBody>
      </p:sp>
      <p:cxnSp>
        <p:nvCxnSpPr>
          <p:cNvPr id="37918" name="AutoShape 44"/>
          <p:cNvCxnSpPr>
            <a:cxnSpLocks noChangeShapeType="1"/>
            <a:stCxn id="37933" idx="4"/>
          </p:cNvCxnSpPr>
          <p:nvPr/>
        </p:nvCxnSpPr>
        <p:spPr bwMode="auto">
          <a:xfrm>
            <a:off x="8189913" y="5948363"/>
            <a:ext cx="377825" cy="217487"/>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cxnSp>
        <p:nvCxnSpPr>
          <p:cNvPr id="37919" name="AutoShape 45"/>
          <p:cNvCxnSpPr>
            <a:cxnSpLocks noChangeShapeType="1"/>
            <a:stCxn id="37933" idx="4"/>
          </p:cNvCxnSpPr>
          <p:nvPr/>
        </p:nvCxnSpPr>
        <p:spPr bwMode="auto">
          <a:xfrm>
            <a:off x="8189913" y="5948363"/>
            <a:ext cx="90487" cy="217487"/>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cxnSp>
        <p:nvCxnSpPr>
          <p:cNvPr id="37920" name="AutoShape 46"/>
          <p:cNvCxnSpPr>
            <a:cxnSpLocks noChangeShapeType="1"/>
            <a:stCxn id="37933" idx="4"/>
          </p:cNvCxnSpPr>
          <p:nvPr/>
        </p:nvCxnSpPr>
        <p:spPr bwMode="auto">
          <a:xfrm flipH="1">
            <a:off x="8045450" y="5948363"/>
            <a:ext cx="144463" cy="182562"/>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cxnSp>
        <p:nvCxnSpPr>
          <p:cNvPr id="37921" name="AutoShape 47"/>
          <p:cNvCxnSpPr>
            <a:cxnSpLocks noChangeShapeType="1"/>
            <a:endCxn id="37939" idx="0"/>
          </p:cNvCxnSpPr>
          <p:nvPr/>
        </p:nvCxnSpPr>
        <p:spPr bwMode="auto">
          <a:xfrm flipH="1">
            <a:off x="8443913" y="2636838"/>
            <a:ext cx="179387" cy="360362"/>
          </a:xfrm>
          <a:prstGeom prst="straightConnector1">
            <a:avLst/>
          </a:prstGeom>
          <a:noFill/>
          <a:ln w="12700" cap="sq">
            <a:solidFill>
              <a:schemeClr val="bg2"/>
            </a:solidFill>
            <a:round/>
            <a:headEnd type="none" w="sm" len="sm"/>
            <a:tailEnd type="triangle" w="med" len="med"/>
          </a:ln>
          <a:extLst>
            <a:ext uri="{909E8E84-426E-40dd-AFC4-6F175D3DCCD1}">
              <a14:hiddenFill xmlns="" xmlns:a14="http://schemas.microsoft.com/office/drawing/2010/main">
                <a:noFill/>
              </a14:hiddenFill>
            </a:ext>
          </a:extLst>
        </p:spPr>
      </p:cxnSp>
      <p:sp>
        <p:nvSpPr>
          <p:cNvPr id="37922" name="Text Box 48"/>
          <p:cNvSpPr txBox="1">
            <a:spLocks noChangeArrowheads="1"/>
          </p:cNvSpPr>
          <p:nvPr/>
        </p:nvSpPr>
        <p:spPr bwMode="auto">
          <a:xfrm>
            <a:off x="8486775" y="2312988"/>
            <a:ext cx="3333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3" name="Text Box 49"/>
          <p:cNvSpPr txBox="1">
            <a:spLocks noChangeArrowheads="1"/>
          </p:cNvSpPr>
          <p:nvPr/>
        </p:nvSpPr>
        <p:spPr bwMode="auto">
          <a:xfrm>
            <a:off x="8847138" y="4387850"/>
            <a:ext cx="3333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4" name="Text Box 50"/>
          <p:cNvSpPr txBox="1">
            <a:spLocks noChangeArrowheads="1"/>
          </p:cNvSpPr>
          <p:nvPr/>
        </p:nvSpPr>
        <p:spPr bwMode="auto">
          <a:xfrm>
            <a:off x="8810625" y="3608388"/>
            <a:ext cx="3333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5" name="Text Box 51"/>
          <p:cNvSpPr txBox="1">
            <a:spLocks noChangeArrowheads="1"/>
          </p:cNvSpPr>
          <p:nvPr/>
        </p:nvSpPr>
        <p:spPr bwMode="auto">
          <a:xfrm>
            <a:off x="7775575" y="3524250"/>
            <a:ext cx="3333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6" name="Text Box 52"/>
          <p:cNvSpPr txBox="1">
            <a:spLocks noChangeArrowheads="1"/>
          </p:cNvSpPr>
          <p:nvPr/>
        </p:nvSpPr>
        <p:spPr bwMode="auto">
          <a:xfrm>
            <a:off x="6588125" y="6092825"/>
            <a:ext cx="3333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37927" name="Text Box 53"/>
          <p:cNvSpPr txBox="1">
            <a:spLocks noChangeArrowheads="1"/>
          </p:cNvSpPr>
          <p:nvPr/>
        </p:nvSpPr>
        <p:spPr bwMode="auto">
          <a:xfrm>
            <a:off x="8135938" y="6057900"/>
            <a:ext cx="3333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en-US" sz="1600" b="1" smtClean="0">
                <a:solidFill>
                  <a:srgbClr val="000000"/>
                </a:solidFill>
                <a:latin typeface="Trebuchet MS" pitchFamily="34" charset="0"/>
              </a:rPr>
              <a:t>…</a:t>
            </a:r>
          </a:p>
        </p:txBody>
      </p:sp>
      <p:sp>
        <p:nvSpPr>
          <p:cNvPr id="56" name="Slide Number Placeholder 55"/>
          <p:cNvSpPr>
            <a:spLocks noGrp="1"/>
          </p:cNvSpPr>
          <p:nvPr>
            <p:ph type="sldNum" sz="quarter" idx="10"/>
          </p:nvPr>
        </p:nvSpPr>
        <p:spPr/>
        <p:txBody>
          <a:bodyPr/>
          <a:lstStyle/>
          <a:p>
            <a:pPr>
              <a:defRPr/>
            </a:pPr>
            <a:fld id="{D9DA12C1-82C7-4F47-AEB8-D71ACCFA7ECC}" type="slidenum">
              <a:rPr lang="de-DE" smtClean="0"/>
              <a:pPr>
                <a:defRPr/>
              </a:pPr>
              <a:t>30</a:t>
            </a:fld>
            <a:endParaRPr lang="de-DE"/>
          </a:p>
        </p:txBody>
      </p:sp>
    </p:spTree>
    <p:extLst>
      <p:ext uri="{BB962C8B-B14F-4D97-AF65-F5344CB8AC3E}">
        <p14:creationId xmlns:p14="http://schemas.microsoft.com/office/powerpoint/2010/main" val="297762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09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09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57200" y="274638"/>
            <a:ext cx="8229600" cy="563562"/>
          </a:xfrm>
        </p:spPr>
        <p:txBody>
          <a:bodyPr/>
          <a:lstStyle/>
          <a:p>
            <a:pPr eaLnBrk="1" hangingPunct="1"/>
            <a:r>
              <a:rPr lang="en-US" sz="3200" smtClean="0"/>
              <a:t>How many object categories are there?</a:t>
            </a:r>
          </a:p>
        </p:txBody>
      </p:sp>
      <p:pic>
        <p:nvPicPr>
          <p:cNvPr id="38915" name="Picture 3" descr="dictionary-2"/>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1066800" y="1143000"/>
            <a:ext cx="6667500" cy="496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6" name="Picture 4" descr="mag_gl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657600"/>
            <a:ext cx="2362200" cy="2243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81" name="WordArt 5"/>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200" kern="10" smtClean="0">
                <a:solidFill>
                  <a:srgbClr val="92003B"/>
                </a:solidFill>
                <a:latin typeface="Arial Black"/>
              </a:rPr>
              <a:t>~10,000 to 30,000</a:t>
            </a:r>
          </a:p>
        </p:txBody>
      </p:sp>
      <p:sp>
        <p:nvSpPr>
          <p:cNvPr id="38918" name="Text Box 6"/>
          <p:cNvSpPr txBox="1">
            <a:spLocks noChangeArrowheads="1"/>
          </p:cNvSpPr>
          <p:nvPr/>
        </p:nvSpPr>
        <p:spPr bwMode="auto">
          <a:xfrm>
            <a:off x="7207250" y="6400800"/>
            <a:ext cx="1860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mtClean="0">
                <a:solidFill>
                  <a:srgbClr val="000000"/>
                </a:solidFill>
              </a:rPr>
              <a:t>Biederman 1987</a:t>
            </a:r>
          </a:p>
        </p:txBody>
      </p:sp>
      <p:sp>
        <p:nvSpPr>
          <p:cNvPr id="38919" name="Text Box 6"/>
          <p:cNvSpPr txBox="1">
            <a:spLocks noChangeArrowheads="1"/>
          </p:cNvSpPr>
          <p:nvPr/>
        </p:nvSpPr>
        <p:spPr bwMode="auto">
          <a:xfrm>
            <a:off x="2514600" y="6550025"/>
            <a:ext cx="40687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400" smtClean="0">
                <a:solidFill>
                  <a:srgbClr val="000000"/>
                </a:solidFill>
              </a:rPr>
              <a:t>Source: Fei-Fei Li, Rob Fergus, Antonio Torralba.</a:t>
            </a:r>
          </a:p>
        </p:txBody>
      </p:sp>
      <p:sp>
        <p:nvSpPr>
          <p:cNvPr id="8" name="Slide Number Placeholder 7"/>
          <p:cNvSpPr>
            <a:spLocks noGrp="1"/>
          </p:cNvSpPr>
          <p:nvPr>
            <p:ph type="sldNum" sz="quarter" idx="12"/>
          </p:nvPr>
        </p:nvSpPr>
        <p:spPr/>
        <p:txBody>
          <a:bodyPr/>
          <a:lstStyle/>
          <a:p>
            <a:pPr>
              <a:defRPr/>
            </a:pPr>
            <a:fld id="{AE2ED7E6-2824-4DBE-BF83-6DD81F4FDD2C}" type="slidenum">
              <a:rPr lang="en-US" smtClean="0"/>
              <a:pPr>
                <a:defRPr/>
              </a:pPr>
              <a:t>31</a:t>
            </a:fld>
            <a:endParaRPr lang="en-US"/>
          </a:p>
        </p:txBody>
      </p:sp>
    </p:spTree>
    <p:extLst>
      <p:ext uri="{BB962C8B-B14F-4D97-AF65-F5344CB8AC3E}">
        <p14:creationId xmlns:p14="http://schemas.microsoft.com/office/powerpoint/2010/main" val="3178168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obje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Rectangle 3"/>
          <p:cNvSpPr>
            <a:spLocks noChangeArrowheads="1"/>
          </p:cNvSpPr>
          <p:nvPr/>
        </p:nvSpPr>
        <p:spPr bwMode="auto">
          <a:xfrm rot="-780172">
            <a:off x="1524000" y="1905000"/>
            <a:ext cx="6553200" cy="1219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mtClean="0">
              <a:solidFill>
                <a:srgbClr val="000000"/>
              </a:solidFill>
            </a:endParaRPr>
          </a:p>
        </p:txBody>
      </p:sp>
      <p:sp>
        <p:nvSpPr>
          <p:cNvPr id="39940" name="WordArt 4"/>
          <p:cNvSpPr>
            <a:spLocks noChangeArrowheads="1" noChangeShapeType="1" noTextEdit="1"/>
          </p:cNvSpPr>
          <p:nvPr/>
        </p:nvSpPr>
        <p:spPr bwMode="auto">
          <a:xfrm rot="-390707">
            <a:off x="1828800" y="1905000"/>
            <a:ext cx="6038850" cy="12858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pPr algn="ctr" eaLnBrk="0" fontAlgn="base" hangingPunct="0">
              <a:spcBef>
                <a:spcPct val="0"/>
              </a:spcBef>
              <a:spcAft>
                <a:spcPct val="0"/>
              </a:spcAft>
            </a:pPr>
            <a:r>
              <a:rPr lang="en-US" sz="3200" kern="10" smtClean="0">
                <a:solidFill>
                  <a:srgbClr val="92003B"/>
                </a:solidFill>
                <a:latin typeface="Arial Black"/>
              </a:rPr>
              <a:t>~10,000 to 30,000</a:t>
            </a:r>
          </a:p>
        </p:txBody>
      </p:sp>
      <p:sp>
        <p:nvSpPr>
          <p:cNvPr id="5" name="Slide Number Placeholder 4"/>
          <p:cNvSpPr>
            <a:spLocks noGrp="1"/>
          </p:cNvSpPr>
          <p:nvPr>
            <p:ph type="sldNum" sz="quarter" idx="12"/>
          </p:nvPr>
        </p:nvSpPr>
        <p:spPr/>
        <p:txBody>
          <a:bodyPr/>
          <a:lstStyle/>
          <a:p>
            <a:pPr>
              <a:defRPr/>
            </a:pPr>
            <a:fld id="{AE2ED7E6-2824-4DBE-BF83-6DD81F4FDD2C}" type="slidenum">
              <a:rPr lang="en-US" smtClean="0"/>
              <a:pPr>
                <a:defRPr/>
              </a:pPr>
              <a:t>32</a:t>
            </a:fld>
            <a:endParaRPr lang="en-US"/>
          </a:p>
        </p:txBody>
      </p:sp>
    </p:spTree>
    <p:extLst>
      <p:ext uri="{BB962C8B-B14F-4D97-AF65-F5344CB8AC3E}">
        <p14:creationId xmlns:p14="http://schemas.microsoft.com/office/powerpoint/2010/main" val="42266604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40964" name="Rectangle 2"/>
          <p:cNvSpPr>
            <a:spLocks noGrp="1" noChangeArrowheads="1"/>
          </p:cNvSpPr>
          <p:nvPr>
            <p:ph type="title" idx="4294967295"/>
          </p:nvPr>
        </p:nvSpPr>
        <p:spPr/>
        <p:txBody>
          <a:bodyPr/>
          <a:lstStyle/>
          <a:p>
            <a:r>
              <a:rPr lang="en-US" smtClean="0"/>
              <a:t>Other Types of Categories</a:t>
            </a:r>
          </a:p>
        </p:txBody>
      </p:sp>
      <p:sp>
        <p:nvSpPr>
          <p:cNvPr id="40965" name="Rectangle 3"/>
          <p:cNvSpPr>
            <a:spLocks noGrp="1" noChangeArrowheads="1"/>
          </p:cNvSpPr>
          <p:nvPr>
            <p:ph type="body" idx="4294967295"/>
          </p:nvPr>
        </p:nvSpPr>
        <p:spPr/>
        <p:txBody>
          <a:bodyPr/>
          <a:lstStyle/>
          <a:p>
            <a:r>
              <a:rPr lang="en-US" smtClean="0"/>
              <a:t>Functional Categories</a:t>
            </a:r>
          </a:p>
          <a:p>
            <a:pPr lvl="1"/>
            <a:r>
              <a:rPr lang="en-US" smtClean="0"/>
              <a:t>e.g. chairs = </a:t>
            </a:r>
            <a:r>
              <a:rPr lang="en-US" i="1" smtClean="0"/>
              <a:t>“something you can sit on”</a:t>
            </a:r>
          </a:p>
        </p:txBody>
      </p:sp>
      <p:pic>
        <p:nvPicPr>
          <p:cNvPr id="40966" name="Picture 4" descr="chai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068638"/>
            <a:ext cx="1373187" cy="204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7" name="Picture 5" descr="chair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3825" y="4329113"/>
            <a:ext cx="1373188" cy="190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8" name="Picture 6" descr="chair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4300" y="2276475"/>
            <a:ext cx="1292225" cy="190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9" name="Picture 7" descr="chair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700" y="2347913"/>
            <a:ext cx="1282700"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0" name="Picture 8" descr="chair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5000" y="4256088"/>
            <a:ext cx="1498600" cy="187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1" name="Picture 9" descr="chair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825" y="2455863"/>
            <a:ext cx="989013" cy="149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72" name="Picture 10" descr="chair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4388" y="4364038"/>
            <a:ext cx="1963737" cy="174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Slide Number Placeholder 12"/>
          <p:cNvSpPr>
            <a:spLocks noGrp="1"/>
          </p:cNvSpPr>
          <p:nvPr>
            <p:ph type="sldNum" sz="quarter" idx="10"/>
          </p:nvPr>
        </p:nvSpPr>
        <p:spPr/>
        <p:txBody>
          <a:bodyPr/>
          <a:lstStyle/>
          <a:p>
            <a:pPr>
              <a:defRPr/>
            </a:pPr>
            <a:fld id="{D9DA12C1-82C7-4F47-AEB8-D71ACCFA7ECC}" type="slidenum">
              <a:rPr lang="de-DE" smtClean="0"/>
              <a:pPr>
                <a:defRPr/>
              </a:pPr>
              <a:t>33</a:t>
            </a:fld>
            <a:endParaRPr lang="de-DE"/>
          </a:p>
        </p:txBody>
      </p:sp>
    </p:spTree>
    <p:extLst>
      <p:ext uri="{BB962C8B-B14F-4D97-AF65-F5344CB8AC3E}">
        <p14:creationId xmlns:p14="http://schemas.microsoft.com/office/powerpoint/2010/main" val="13159588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0" fontAlgn="base" hangingPunct="0">
              <a:spcBef>
                <a:spcPct val="0"/>
              </a:spcBef>
              <a:spcAft>
                <a:spcPct val="0"/>
              </a:spcAft>
            </a:pPr>
            <a:r>
              <a:rPr lang="de-DE" sz="1200" smtClean="0">
                <a:solidFill>
                  <a:srgbClr val="000000"/>
                </a:solidFill>
                <a:latin typeface="Trebuchet MS" pitchFamily="34" charset="0"/>
              </a:rPr>
              <a:t>K. Grauman, B. Leibe</a:t>
            </a:r>
          </a:p>
        </p:txBody>
      </p:sp>
      <p:sp>
        <p:nvSpPr>
          <p:cNvPr id="41988" name="Rectangle 2"/>
          <p:cNvSpPr>
            <a:spLocks noGrp="1" noChangeArrowheads="1"/>
          </p:cNvSpPr>
          <p:nvPr>
            <p:ph type="title" idx="4294967295"/>
          </p:nvPr>
        </p:nvSpPr>
        <p:spPr/>
        <p:txBody>
          <a:bodyPr/>
          <a:lstStyle/>
          <a:p>
            <a:r>
              <a:rPr lang="en-US" smtClean="0"/>
              <a:t>Other Types of Categories</a:t>
            </a:r>
          </a:p>
        </p:txBody>
      </p:sp>
      <p:sp>
        <p:nvSpPr>
          <p:cNvPr id="41989" name="Rectangle 3"/>
          <p:cNvSpPr>
            <a:spLocks noGrp="1" noChangeArrowheads="1"/>
          </p:cNvSpPr>
          <p:nvPr>
            <p:ph type="body" idx="4294967295"/>
          </p:nvPr>
        </p:nvSpPr>
        <p:spPr/>
        <p:txBody>
          <a:bodyPr/>
          <a:lstStyle/>
          <a:p>
            <a:r>
              <a:rPr lang="en-US" smtClean="0"/>
              <a:t>Ad-hoc categories</a:t>
            </a:r>
          </a:p>
          <a:p>
            <a:pPr lvl="1"/>
            <a:r>
              <a:rPr lang="en-US" smtClean="0"/>
              <a:t>e.g. </a:t>
            </a:r>
            <a:r>
              <a:rPr lang="en-US" i="1" smtClean="0"/>
              <a:t>“something you can find in an office environment”</a:t>
            </a:r>
          </a:p>
        </p:txBody>
      </p:sp>
      <p:pic>
        <p:nvPicPr>
          <p:cNvPr id="419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913" y="4364038"/>
            <a:ext cx="1905000" cy="120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419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188" y="4616450"/>
            <a:ext cx="219075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4199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3688" y="2384425"/>
            <a:ext cx="1952625" cy="66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4199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3211513"/>
            <a:ext cx="1076325"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4199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3140075"/>
            <a:ext cx="1514475"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41995"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1638" y="3514725"/>
            <a:ext cx="514350" cy="56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2" name="Slide Number Placeholder 11"/>
          <p:cNvSpPr>
            <a:spLocks noGrp="1"/>
          </p:cNvSpPr>
          <p:nvPr>
            <p:ph type="sldNum" sz="quarter" idx="10"/>
          </p:nvPr>
        </p:nvSpPr>
        <p:spPr/>
        <p:txBody>
          <a:bodyPr/>
          <a:lstStyle/>
          <a:p>
            <a:pPr>
              <a:defRPr/>
            </a:pPr>
            <a:fld id="{D9DA12C1-82C7-4F47-AEB8-D71ACCFA7ECC}" type="slidenum">
              <a:rPr lang="de-DE" smtClean="0"/>
              <a:pPr>
                <a:defRPr/>
              </a:pPr>
              <a:t>34</a:t>
            </a:fld>
            <a:endParaRPr lang="de-DE"/>
          </a:p>
        </p:txBody>
      </p:sp>
    </p:spTree>
    <p:extLst>
      <p:ext uri="{BB962C8B-B14F-4D97-AF65-F5344CB8AC3E}">
        <p14:creationId xmlns:p14="http://schemas.microsoft.com/office/powerpoint/2010/main" val="2007512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457200" y="76200"/>
            <a:ext cx="8229600" cy="1143000"/>
          </a:xfrm>
        </p:spPr>
        <p:txBody>
          <a:bodyPr/>
          <a:lstStyle/>
          <a:p>
            <a:pPr eaLnBrk="1" hangingPunct="1"/>
            <a:r>
              <a:rPr lang="en-US" smtClean="0"/>
              <a:t>Why recognition?</a:t>
            </a:r>
          </a:p>
        </p:txBody>
      </p:sp>
      <p:sp>
        <p:nvSpPr>
          <p:cNvPr id="110595" name="Rectangle 3"/>
          <p:cNvSpPr>
            <a:spLocks noGrp="1" noChangeArrowheads="1"/>
          </p:cNvSpPr>
          <p:nvPr>
            <p:ph type="body" idx="4294967295"/>
          </p:nvPr>
        </p:nvSpPr>
        <p:spPr>
          <a:xfrm>
            <a:off x="457200" y="1341438"/>
            <a:ext cx="8229600" cy="4525962"/>
          </a:xfrm>
        </p:spPr>
        <p:txBody>
          <a:bodyPr/>
          <a:lstStyle/>
          <a:p>
            <a:pPr lvl="1" eaLnBrk="1" hangingPunct="1"/>
            <a:r>
              <a:rPr lang="en-US" dirty="0" smtClean="0"/>
              <a:t>Recognition a fundamental part of perception</a:t>
            </a:r>
          </a:p>
          <a:p>
            <a:pPr lvl="2" eaLnBrk="1" hangingPunct="1"/>
            <a:r>
              <a:rPr lang="en-US" dirty="0" smtClean="0"/>
              <a:t> e.g., robots, autonomous agents</a:t>
            </a:r>
          </a:p>
          <a:p>
            <a:pPr lvl="1" eaLnBrk="1" hangingPunct="1"/>
            <a:endParaRPr lang="en-US" dirty="0" smtClean="0"/>
          </a:p>
          <a:p>
            <a:pPr lvl="1" eaLnBrk="1" hangingPunct="1"/>
            <a:r>
              <a:rPr lang="en-US" dirty="0" smtClean="0"/>
              <a:t>Organize and give access to visual content</a:t>
            </a:r>
          </a:p>
          <a:p>
            <a:pPr lvl="2" eaLnBrk="1" hangingPunct="1"/>
            <a:r>
              <a:rPr lang="en-US" dirty="0" smtClean="0"/>
              <a:t>Connect to information </a:t>
            </a:r>
          </a:p>
          <a:p>
            <a:pPr lvl="2" eaLnBrk="1" hangingPunct="1"/>
            <a:r>
              <a:rPr lang="en-US" dirty="0" smtClean="0"/>
              <a:t>Detect trends and themes</a:t>
            </a:r>
          </a:p>
          <a:p>
            <a:pPr lvl="2" eaLnBrk="1" hangingPunct="1"/>
            <a:endParaRPr lang="en-US" dirty="0" smtClean="0"/>
          </a:p>
        </p:txBody>
      </p:sp>
      <p:sp>
        <p:nvSpPr>
          <p:cNvPr id="4" name="Slide Number Placeholder 3"/>
          <p:cNvSpPr>
            <a:spLocks noGrp="1"/>
          </p:cNvSpPr>
          <p:nvPr>
            <p:ph type="sldNum" sz="quarter" idx="12"/>
          </p:nvPr>
        </p:nvSpPr>
        <p:spPr/>
        <p:txBody>
          <a:bodyPr/>
          <a:lstStyle/>
          <a:p>
            <a:pPr>
              <a:defRPr/>
            </a:pPr>
            <a:fld id="{BBD53AAB-6126-4736-898A-525A90C738E9}" type="slidenum">
              <a:rPr lang="en-US" smtClean="0">
                <a:solidFill>
                  <a:srgbClr val="000000"/>
                </a:solidFill>
              </a:rPr>
              <a:pPr>
                <a:defRPr/>
              </a:pPr>
              <a:t>35</a:t>
            </a:fld>
            <a:endParaRPr lang="en-US">
              <a:solidFill>
                <a:srgbClr val="000000"/>
              </a:solidFill>
            </a:endParaRPr>
          </a:p>
        </p:txBody>
      </p:sp>
    </p:spTree>
    <p:extLst>
      <p:ext uri="{BB962C8B-B14F-4D97-AF65-F5344CB8AC3E}">
        <p14:creationId xmlns:p14="http://schemas.microsoft.com/office/powerpoint/2010/main" val="406679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59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59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5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bldLvl="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0" y="0"/>
            <a:ext cx="9144000" cy="1143000"/>
          </a:xfrm>
        </p:spPr>
        <p:txBody>
          <a:bodyPr/>
          <a:lstStyle/>
          <a:p>
            <a:r>
              <a:rPr lang="en-US" sz="4000" smtClean="0"/>
              <a:t>Posing visual queries</a:t>
            </a:r>
          </a:p>
        </p:txBody>
      </p:sp>
      <p:pic>
        <p:nvPicPr>
          <p:cNvPr id="45059" name="Picture 4"/>
          <p:cNvPicPr>
            <a:picLocks noChangeAspect="1" noChangeArrowheads="1"/>
          </p:cNvPicPr>
          <p:nvPr/>
        </p:nvPicPr>
        <p:blipFill>
          <a:blip r:embed="rId3">
            <a:extLst>
              <a:ext uri="{28A0092B-C50C-407E-A947-70E740481C1C}">
                <a14:useLocalDpi xmlns:a14="http://schemas.microsoft.com/office/drawing/2010/main" val="0"/>
              </a:ext>
            </a:extLst>
          </a:blip>
          <a:srcRect l="40747" t="41951" r="32283" b="31331"/>
          <a:stretch>
            <a:fillRect/>
          </a:stretch>
        </p:blipFill>
        <p:spPr bwMode="auto">
          <a:xfrm>
            <a:off x="4724400" y="3849688"/>
            <a:ext cx="4211638" cy="2551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0" name="Text Box 5"/>
          <p:cNvSpPr txBox="1">
            <a:spLocks noChangeArrowheads="1"/>
          </p:cNvSpPr>
          <p:nvPr/>
        </p:nvSpPr>
        <p:spPr bwMode="auto">
          <a:xfrm>
            <a:off x="5156200" y="6262688"/>
            <a:ext cx="3384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mtClean="0">
                <a:solidFill>
                  <a:srgbClr val="000000"/>
                </a:solidFill>
              </a:rPr>
              <a:t>Kooaba, Bay &amp; Quack et al.</a:t>
            </a:r>
          </a:p>
        </p:txBody>
      </p:sp>
      <p:pic>
        <p:nvPicPr>
          <p:cNvPr id="45061" name="Picture 8" descr="girl-taking-a-picture-of-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030288"/>
            <a:ext cx="2082800" cy="206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2" name="Picture 9" descr="mdeixis-3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066800"/>
            <a:ext cx="1176338"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3" name="AutoShape 10"/>
          <p:cNvSpPr>
            <a:spLocks noChangeAspect="1" noChangeArrowheads="1"/>
          </p:cNvSpPr>
          <p:nvPr/>
        </p:nvSpPr>
        <p:spPr bwMode="auto">
          <a:xfrm>
            <a:off x="2365375" y="1771650"/>
            <a:ext cx="488950" cy="195263"/>
          </a:xfrm>
          <a:prstGeom prst="rightArrow">
            <a:avLst>
              <a:gd name="adj1" fmla="val 50000"/>
              <a:gd name="adj2" fmla="val 62648"/>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45064" name="Text Box 14"/>
          <p:cNvSpPr txBox="1">
            <a:spLocks noChangeArrowheads="1"/>
          </p:cNvSpPr>
          <p:nvPr/>
        </p:nvSpPr>
        <p:spPr bwMode="auto">
          <a:xfrm>
            <a:off x="1060450" y="2759075"/>
            <a:ext cx="27003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mtClean="0">
                <a:solidFill>
                  <a:srgbClr val="000000"/>
                </a:solidFill>
              </a:rPr>
              <a:t>Yeh et al., MIT</a:t>
            </a:r>
          </a:p>
        </p:txBody>
      </p:sp>
      <p:pic>
        <p:nvPicPr>
          <p:cNvPr id="45065" name="Picture 11"/>
          <p:cNvPicPr>
            <a:picLocks noChangeAspect="1" noChangeArrowheads="1"/>
          </p:cNvPicPr>
          <p:nvPr/>
        </p:nvPicPr>
        <p:blipFill>
          <a:blip r:embed="rId6">
            <a:extLst>
              <a:ext uri="{28A0092B-C50C-407E-A947-70E740481C1C}">
                <a14:useLocalDpi xmlns:a14="http://schemas.microsoft.com/office/drawing/2010/main" val="0"/>
              </a:ext>
            </a:extLst>
          </a:blip>
          <a:srcRect l="2344" t="31267" r="38281" b="18059"/>
          <a:stretch>
            <a:fillRect/>
          </a:stretch>
        </p:blipFill>
        <p:spPr bwMode="auto">
          <a:xfrm>
            <a:off x="4648200" y="990600"/>
            <a:ext cx="4189413"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6" name="Text Box 5"/>
          <p:cNvSpPr txBox="1">
            <a:spLocks noChangeArrowheads="1"/>
          </p:cNvSpPr>
          <p:nvPr/>
        </p:nvSpPr>
        <p:spPr bwMode="auto">
          <a:xfrm>
            <a:off x="5105400" y="3429000"/>
            <a:ext cx="33845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mtClean="0">
                <a:solidFill>
                  <a:srgbClr val="000000"/>
                </a:solidFill>
              </a:rPr>
              <a:t>Belhumeur et al.</a:t>
            </a:r>
          </a:p>
        </p:txBody>
      </p:sp>
      <p:pic>
        <p:nvPicPr>
          <p:cNvPr id="45067" name="Picture 12"/>
          <p:cNvPicPr>
            <a:picLocks noChangeAspect="1" noChangeArrowheads="1"/>
          </p:cNvPicPr>
          <p:nvPr/>
        </p:nvPicPr>
        <p:blipFill>
          <a:blip r:embed="rId7">
            <a:extLst>
              <a:ext uri="{28A0092B-C50C-407E-A947-70E740481C1C}">
                <a14:useLocalDpi xmlns:a14="http://schemas.microsoft.com/office/drawing/2010/main" val="0"/>
              </a:ext>
            </a:extLst>
          </a:blip>
          <a:srcRect l="14063" t="13342" r="18750" b="37062"/>
          <a:stretch>
            <a:fillRect/>
          </a:stretch>
        </p:blipFill>
        <p:spPr bwMode="auto">
          <a:xfrm>
            <a:off x="76200" y="3962400"/>
            <a:ext cx="45593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Slide Number Placeholder 11"/>
          <p:cNvSpPr>
            <a:spLocks noGrp="1"/>
          </p:cNvSpPr>
          <p:nvPr>
            <p:ph type="sldNum" sz="quarter" idx="12"/>
          </p:nvPr>
        </p:nvSpPr>
        <p:spPr>
          <a:xfrm>
            <a:off x="7239000" y="6400800"/>
            <a:ext cx="1905000" cy="457200"/>
          </a:xfrm>
        </p:spPr>
        <p:txBody>
          <a:bodyPr/>
          <a:lstStyle/>
          <a:p>
            <a:pPr>
              <a:defRPr/>
            </a:pPr>
            <a:fld id="{0B971202-422F-4E68-95F6-F27E640E7699}" type="slidenum">
              <a:rPr lang="en-US" smtClean="0">
                <a:solidFill>
                  <a:srgbClr val="000000"/>
                </a:solidFill>
              </a:rPr>
              <a:pPr>
                <a:defRPr/>
              </a:pPr>
              <a:t>36</a:t>
            </a:fld>
            <a:endParaRPr lang="en-US" dirty="0">
              <a:solidFill>
                <a:srgbClr val="000000"/>
              </a:solidFill>
            </a:endParaRPr>
          </a:p>
        </p:txBody>
      </p:sp>
    </p:spTree>
    <p:extLst>
      <p:ext uri="{BB962C8B-B14F-4D97-AF65-F5344CB8AC3E}">
        <p14:creationId xmlns:p14="http://schemas.microsoft.com/office/powerpoint/2010/main" val="13315105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http://cognoscis.files.wordpress.com/2008/02/mars_rover-sma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9700"/>
            <a:ext cx="4611688"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7" name="Title 4"/>
          <p:cNvSpPr>
            <a:spLocks noGrp="1"/>
          </p:cNvSpPr>
          <p:nvPr>
            <p:ph type="title"/>
          </p:nvPr>
        </p:nvSpPr>
        <p:spPr>
          <a:xfrm>
            <a:off x="685800" y="152400"/>
            <a:ext cx="7772400" cy="1143000"/>
          </a:xfrm>
        </p:spPr>
        <p:txBody>
          <a:bodyPr/>
          <a:lstStyle/>
          <a:p>
            <a:pPr>
              <a:tabLst>
                <a:tab pos="800100" algn="l"/>
              </a:tabLst>
            </a:pPr>
            <a:r>
              <a:rPr lang="en-US" sz="4000" smtClean="0"/>
              <a:t>Autonomous agents able to detect objects </a:t>
            </a:r>
          </a:p>
        </p:txBody>
      </p:sp>
      <p:sp>
        <p:nvSpPr>
          <p:cNvPr id="6" name="Slide Number Placeholder 5"/>
          <p:cNvSpPr>
            <a:spLocks noGrp="1"/>
          </p:cNvSpPr>
          <p:nvPr>
            <p:ph type="sldNum" sz="quarter" idx="12"/>
          </p:nvPr>
        </p:nvSpPr>
        <p:spPr>
          <a:xfrm>
            <a:off x="7239000" y="6553200"/>
            <a:ext cx="1905000" cy="457200"/>
          </a:xfrm>
        </p:spPr>
        <p:txBody>
          <a:bodyPr/>
          <a:lstStyle/>
          <a:p>
            <a:pPr>
              <a:defRPr/>
            </a:pPr>
            <a:fld id="{6C6104F9-960A-4CD1-869F-D036FA427C11}" type="slidenum">
              <a:rPr lang="en-US" smtClean="0">
                <a:solidFill>
                  <a:srgbClr val="000000"/>
                </a:solidFill>
              </a:rPr>
              <a:pPr>
                <a:defRPr/>
              </a:pPr>
              <a:t>37</a:t>
            </a:fld>
            <a:endParaRPr lang="en-US" dirty="0">
              <a:solidFill>
                <a:srgbClr val="000000"/>
              </a:solidFill>
            </a:endParaRPr>
          </a:p>
        </p:txBody>
      </p:sp>
      <p:pic>
        <p:nvPicPr>
          <p:cNvPr id="1042434" name="Picture 2" descr="The cars will self-drive but will have safety drivers aboard who can take over the wheel if nee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414712"/>
            <a:ext cx="4320480" cy="3247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7910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5800" y="-152400"/>
            <a:ext cx="7772400" cy="1143000"/>
          </a:xfrm>
        </p:spPr>
        <p:txBody>
          <a:bodyPr/>
          <a:lstStyle/>
          <a:p>
            <a:r>
              <a:rPr lang="en-US" sz="4000" smtClean="0"/>
              <a:t>Finding visually similar objects</a:t>
            </a:r>
          </a:p>
        </p:txBody>
      </p:sp>
      <p:pic>
        <p:nvPicPr>
          <p:cNvPr id="46083" name="Picture 4"/>
          <p:cNvPicPr>
            <a:picLocks noChangeAspect="1" noChangeArrowheads="1"/>
          </p:cNvPicPr>
          <p:nvPr/>
        </p:nvPicPr>
        <p:blipFill>
          <a:blip r:embed="rId3">
            <a:extLst>
              <a:ext uri="{28A0092B-C50C-407E-A947-70E740481C1C}">
                <a14:useLocalDpi xmlns:a14="http://schemas.microsoft.com/office/drawing/2010/main" val="0"/>
              </a:ext>
            </a:extLst>
          </a:blip>
          <a:srcRect l="15405" t="17244" r="17662" b="2530"/>
          <a:stretch>
            <a:fillRect/>
          </a:stretch>
        </p:blipFill>
        <p:spPr bwMode="auto">
          <a:xfrm>
            <a:off x="914400" y="762000"/>
            <a:ext cx="7086600" cy="601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7E5ABD2B-1D87-4864-A12E-1B57FD3E3EBE}" type="slidenum">
              <a:rPr lang="en-US" smtClean="0">
                <a:solidFill>
                  <a:srgbClr val="000000"/>
                </a:solidFill>
              </a:rPr>
              <a:pPr>
                <a:defRPr/>
              </a:pPr>
              <a:t>38</a:t>
            </a:fld>
            <a:endParaRPr lang="en-US">
              <a:solidFill>
                <a:srgbClr val="000000"/>
              </a:solidFill>
            </a:endParaRPr>
          </a:p>
        </p:txBody>
      </p:sp>
    </p:spTree>
    <p:extLst>
      <p:ext uri="{BB962C8B-B14F-4D97-AF65-F5344CB8AC3E}">
        <p14:creationId xmlns:p14="http://schemas.microsoft.com/office/powerpoint/2010/main" val="4294557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85800" y="0"/>
            <a:ext cx="7772400" cy="1143000"/>
          </a:xfrm>
        </p:spPr>
        <p:txBody>
          <a:bodyPr/>
          <a:lstStyle/>
          <a:p>
            <a:r>
              <a:rPr lang="en-US" sz="4000" smtClean="0"/>
              <a:t>Discovering visual patterns</a:t>
            </a:r>
          </a:p>
        </p:txBody>
      </p:sp>
      <p:pic>
        <p:nvPicPr>
          <p:cNvPr id="48131" name="Picture 2"/>
          <p:cNvPicPr>
            <a:picLocks noChangeAspect="1" noChangeArrowheads="1"/>
          </p:cNvPicPr>
          <p:nvPr/>
        </p:nvPicPr>
        <p:blipFill>
          <a:blip r:embed="rId2">
            <a:extLst>
              <a:ext uri="{28A0092B-C50C-407E-A947-70E740481C1C}">
                <a14:useLocalDpi xmlns:a14="http://schemas.microsoft.com/office/drawing/2010/main" val="0"/>
              </a:ext>
            </a:extLst>
          </a:blip>
          <a:srcRect l="28452" t="32346" r="6250" b="12668"/>
          <a:stretch>
            <a:fillRect/>
          </a:stretch>
        </p:blipFill>
        <p:spPr bwMode="auto">
          <a:xfrm>
            <a:off x="228600" y="1143000"/>
            <a:ext cx="4114800" cy="251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2" name="Picture 3"/>
          <p:cNvPicPr>
            <a:picLocks noChangeAspect="1" noChangeArrowheads="1"/>
          </p:cNvPicPr>
          <p:nvPr/>
        </p:nvPicPr>
        <p:blipFill>
          <a:blip r:embed="rId3">
            <a:extLst>
              <a:ext uri="{28A0092B-C50C-407E-A947-70E740481C1C}">
                <a14:useLocalDpi xmlns:a14="http://schemas.microsoft.com/office/drawing/2010/main" val="0"/>
              </a:ext>
            </a:extLst>
          </a:blip>
          <a:srcRect l="23438" t="37062" r="31250" b="10107"/>
          <a:stretch>
            <a:fillRect/>
          </a:stretch>
        </p:blipFill>
        <p:spPr bwMode="auto">
          <a:xfrm>
            <a:off x="5105400" y="1143000"/>
            <a:ext cx="4038600" cy="3411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3" name="TextBox 4"/>
          <p:cNvSpPr txBox="1">
            <a:spLocks noChangeArrowheads="1"/>
          </p:cNvSpPr>
          <p:nvPr/>
        </p:nvSpPr>
        <p:spPr bwMode="auto">
          <a:xfrm>
            <a:off x="2209800" y="3670300"/>
            <a:ext cx="18288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300" smtClean="0">
                <a:solidFill>
                  <a:srgbClr val="000000"/>
                </a:solidFill>
              </a:rPr>
              <a:t>Sivic &amp; Zisserman</a:t>
            </a:r>
          </a:p>
        </p:txBody>
      </p:sp>
      <p:sp>
        <p:nvSpPr>
          <p:cNvPr id="48134" name="TextBox 5"/>
          <p:cNvSpPr txBox="1">
            <a:spLocks noChangeArrowheads="1"/>
          </p:cNvSpPr>
          <p:nvPr/>
        </p:nvSpPr>
        <p:spPr bwMode="auto">
          <a:xfrm>
            <a:off x="7696200" y="4432300"/>
            <a:ext cx="18288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300" smtClean="0">
                <a:solidFill>
                  <a:srgbClr val="000000"/>
                </a:solidFill>
              </a:rPr>
              <a:t>Lee &amp; Grauman</a:t>
            </a:r>
          </a:p>
        </p:txBody>
      </p:sp>
      <p:pic>
        <p:nvPicPr>
          <p:cNvPr id="48135" name="Picture 4"/>
          <p:cNvPicPr>
            <a:picLocks noChangeAspect="1" noChangeArrowheads="1"/>
          </p:cNvPicPr>
          <p:nvPr/>
        </p:nvPicPr>
        <p:blipFill>
          <a:blip r:embed="rId4">
            <a:extLst>
              <a:ext uri="{28A0092B-C50C-407E-A947-70E740481C1C}">
                <a14:useLocalDpi xmlns:a14="http://schemas.microsoft.com/office/drawing/2010/main" val="0"/>
              </a:ext>
            </a:extLst>
          </a:blip>
          <a:srcRect l="43750" t="42453" r="7031" b="32510"/>
          <a:stretch>
            <a:fillRect/>
          </a:stretch>
        </p:blipFill>
        <p:spPr bwMode="auto">
          <a:xfrm>
            <a:off x="685800" y="4419600"/>
            <a:ext cx="4548188"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6" name="TextBox 7"/>
          <p:cNvSpPr txBox="1">
            <a:spLocks noChangeArrowheads="1"/>
          </p:cNvSpPr>
          <p:nvPr/>
        </p:nvSpPr>
        <p:spPr bwMode="auto">
          <a:xfrm>
            <a:off x="4191000" y="6019800"/>
            <a:ext cx="18288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300" smtClean="0">
                <a:solidFill>
                  <a:srgbClr val="000000"/>
                </a:solidFill>
              </a:rPr>
              <a:t>Wang et al.</a:t>
            </a:r>
          </a:p>
        </p:txBody>
      </p:sp>
      <p:sp>
        <p:nvSpPr>
          <p:cNvPr id="48137" name="TextBox 8"/>
          <p:cNvSpPr txBox="1">
            <a:spLocks noChangeArrowheads="1"/>
          </p:cNvSpPr>
          <p:nvPr/>
        </p:nvSpPr>
        <p:spPr bwMode="auto">
          <a:xfrm>
            <a:off x="1295400" y="3733800"/>
            <a:ext cx="10668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Objects</a:t>
            </a:r>
          </a:p>
        </p:txBody>
      </p:sp>
      <p:sp>
        <p:nvSpPr>
          <p:cNvPr id="48138" name="TextBox 9"/>
          <p:cNvSpPr txBox="1">
            <a:spLocks noChangeArrowheads="1"/>
          </p:cNvSpPr>
          <p:nvPr/>
        </p:nvSpPr>
        <p:spPr bwMode="auto">
          <a:xfrm>
            <a:off x="2514600" y="6096000"/>
            <a:ext cx="10668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Actions</a:t>
            </a:r>
          </a:p>
        </p:txBody>
      </p:sp>
      <p:sp>
        <p:nvSpPr>
          <p:cNvPr id="48139" name="TextBox 10"/>
          <p:cNvSpPr txBox="1">
            <a:spLocks noChangeArrowheads="1"/>
          </p:cNvSpPr>
          <p:nvPr/>
        </p:nvSpPr>
        <p:spPr bwMode="auto">
          <a:xfrm>
            <a:off x="6553200" y="4572000"/>
            <a:ext cx="1371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rPr>
              <a:t>Categories</a:t>
            </a:r>
          </a:p>
        </p:txBody>
      </p:sp>
      <p:sp>
        <p:nvSpPr>
          <p:cNvPr id="2" name="TextBox 1"/>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3" name="Slide Number Placeholder 12"/>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39</a:t>
            </a:fld>
            <a:endParaRPr lang="en-US">
              <a:solidFill>
                <a:srgbClr val="000000"/>
              </a:solidFill>
            </a:endParaRPr>
          </a:p>
        </p:txBody>
      </p:sp>
    </p:spTree>
    <p:extLst>
      <p:ext uri="{BB962C8B-B14F-4D97-AF65-F5344CB8AC3E}">
        <p14:creationId xmlns:p14="http://schemas.microsoft.com/office/powerpoint/2010/main" val="1542436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446088" y="0"/>
            <a:ext cx="8229600" cy="1143000"/>
          </a:xfrm>
        </p:spPr>
        <p:txBody>
          <a:bodyPr/>
          <a:lstStyle/>
          <a:p>
            <a:r>
              <a:rPr lang="en-US" smtClean="0"/>
              <a:t>Inverted file index</a:t>
            </a:r>
          </a:p>
        </p:txBody>
      </p:sp>
      <p:pic>
        <p:nvPicPr>
          <p:cNvPr id="77827" name="Picture 2"/>
          <p:cNvPicPr>
            <a:picLocks noChangeAspect="1" noChangeArrowheads="1"/>
          </p:cNvPicPr>
          <p:nvPr/>
        </p:nvPicPr>
        <p:blipFill>
          <a:blip r:embed="rId3">
            <a:extLst>
              <a:ext uri="{28A0092B-C50C-407E-A947-70E740481C1C}">
                <a14:useLocalDpi xmlns:a14="http://schemas.microsoft.com/office/drawing/2010/main" val="0"/>
              </a:ext>
            </a:extLst>
          </a:blip>
          <a:srcRect l="21419" t="21136" r="10449" b="10669"/>
          <a:stretch>
            <a:fillRect/>
          </a:stretch>
        </p:blipFill>
        <p:spPr bwMode="auto">
          <a:xfrm>
            <a:off x="1103313" y="1092200"/>
            <a:ext cx="6645275" cy="481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28" name="Content Placeholder 4"/>
          <p:cNvSpPr>
            <a:spLocks noGrp="1"/>
          </p:cNvSpPr>
          <p:nvPr>
            <p:ph idx="1"/>
          </p:nvPr>
        </p:nvSpPr>
        <p:spPr>
          <a:xfrm>
            <a:off x="730250" y="5767388"/>
            <a:ext cx="7712075" cy="4525962"/>
          </a:xfrm>
        </p:spPr>
        <p:txBody>
          <a:bodyPr/>
          <a:lstStyle/>
          <a:p>
            <a:r>
              <a:rPr lang="en-US" sz="2400" smtClean="0"/>
              <a:t>Database images are loaded into the index mapping words to image numbers</a:t>
            </a:r>
          </a:p>
        </p:txBody>
      </p:sp>
      <p:sp>
        <p:nvSpPr>
          <p:cNvPr id="5" name="TextBox 4"/>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20328916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09600" y="0"/>
            <a:ext cx="7772400" cy="1143000"/>
          </a:xfrm>
        </p:spPr>
        <p:txBody>
          <a:bodyPr/>
          <a:lstStyle/>
          <a:p>
            <a:r>
              <a:rPr lang="en-US" sz="4000" smtClean="0"/>
              <a:t>Auto-annotation</a:t>
            </a:r>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l="9375" t="20485" r="11719" b="2965"/>
          <a:stretch>
            <a:fillRect/>
          </a:stretch>
        </p:blipFill>
        <p:spPr bwMode="auto">
          <a:xfrm>
            <a:off x="-152400" y="1447800"/>
            <a:ext cx="5637213"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6" name="TextBox 3"/>
          <p:cNvSpPr txBox="1">
            <a:spLocks noChangeArrowheads="1"/>
          </p:cNvSpPr>
          <p:nvPr/>
        </p:nvSpPr>
        <p:spPr bwMode="auto">
          <a:xfrm>
            <a:off x="1066800" y="5345113"/>
            <a:ext cx="3048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Gammeter et al. </a:t>
            </a:r>
          </a:p>
        </p:txBody>
      </p:sp>
      <p:pic>
        <p:nvPicPr>
          <p:cNvPr id="49157" name="Picture 2"/>
          <p:cNvPicPr>
            <a:picLocks noChangeAspect="1" noChangeArrowheads="1"/>
          </p:cNvPicPr>
          <p:nvPr/>
        </p:nvPicPr>
        <p:blipFill>
          <a:blip r:embed="rId3">
            <a:extLst>
              <a:ext uri="{28A0092B-C50C-407E-A947-70E740481C1C}">
                <a14:useLocalDpi xmlns:a14="http://schemas.microsoft.com/office/drawing/2010/main" val="0"/>
              </a:ext>
            </a:extLst>
          </a:blip>
          <a:srcRect l="18750" t="21564" r="47656" b="24529"/>
          <a:stretch>
            <a:fillRect/>
          </a:stretch>
        </p:blipFill>
        <p:spPr bwMode="auto">
          <a:xfrm>
            <a:off x="5867400" y="1600200"/>
            <a:ext cx="32766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8" name="TextBox 5"/>
          <p:cNvSpPr txBox="1">
            <a:spLocks noChangeArrowheads="1"/>
          </p:cNvSpPr>
          <p:nvPr/>
        </p:nvSpPr>
        <p:spPr bwMode="auto">
          <a:xfrm>
            <a:off x="6400800" y="5345113"/>
            <a:ext cx="30480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mtClean="0">
                <a:solidFill>
                  <a:srgbClr val="000000"/>
                </a:solidFill>
              </a:rPr>
              <a:t>T. Berg et al.</a:t>
            </a:r>
          </a:p>
        </p:txBody>
      </p:sp>
      <p:sp>
        <p:nvSpPr>
          <p:cNvPr id="7" name="TextBox 6"/>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8" name="Slide Number Placeholder 7"/>
          <p:cNvSpPr>
            <a:spLocks noGrp="1"/>
          </p:cNvSpPr>
          <p:nvPr>
            <p:ph type="sldNum" sz="quarter" idx="12"/>
          </p:nvPr>
        </p:nvSpPr>
        <p:spPr/>
        <p:txBody>
          <a:bodyPr/>
          <a:lstStyle/>
          <a:p>
            <a:pPr>
              <a:defRPr/>
            </a:pPr>
            <a:fld id="{9ED260D0-21EC-41D7-A824-0FDA93CFC54F}" type="slidenum">
              <a:rPr lang="en-US" smtClean="0">
                <a:solidFill>
                  <a:srgbClr val="000000"/>
                </a:solidFill>
              </a:rPr>
              <a:pPr>
                <a:defRPr/>
              </a:pPr>
              <a:t>40</a:t>
            </a:fld>
            <a:endParaRPr lang="en-US">
              <a:solidFill>
                <a:srgbClr val="000000"/>
              </a:solidFill>
            </a:endParaRPr>
          </a:p>
        </p:txBody>
      </p:sp>
    </p:spTree>
    <p:extLst>
      <p:ext uri="{BB962C8B-B14F-4D97-AF65-F5344CB8AC3E}">
        <p14:creationId xmlns:p14="http://schemas.microsoft.com/office/powerpoint/2010/main" val="7922556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p:cNvSpPr>
            <a:spLocks noGrp="1"/>
          </p:cNvSpPr>
          <p:nvPr>
            <p:ph type="title"/>
          </p:nvPr>
        </p:nvSpPr>
        <p:spPr>
          <a:xfrm>
            <a:off x="457200" y="0"/>
            <a:ext cx="8229600" cy="1143000"/>
          </a:xfrm>
        </p:spPr>
        <p:txBody>
          <a:bodyPr/>
          <a:lstStyle/>
          <a:p>
            <a:pPr eaLnBrk="1" hangingPunct="1"/>
            <a:r>
              <a:rPr lang="en-US" smtClean="0"/>
              <a:t>Challenges: robustness</a:t>
            </a:r>
          </a:p>
        </p:txBody>
      </p:sp>
      <p:pic>
        <p:nvPicPr>
          <p:cNvPr id="51203" name="Picture 3" descr="koala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175" y="1339850"/>
            <a:ext cx="16033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4" name="Picture 4" descr="koal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150" y="1573213"/>
            <a:ext cx="2127250" cy="159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5" name="Text Box 5"/>
          <p:cNvSpPr txBox="1">
            <a:spLocks noChangeArrowheads="1"/>
          </p:cNvSpPr>
          <p:nvPr/>
        </p:nvSpPr>
        <p:spPr bwMode="auto">
          <a:xfrm>
            <a:off x="454025" y="3168650"/>
            <a:ext cx="1831975"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Illumination</a:t>
            </a:r>
          </a:p>
        </p:txBody>
      </p:sp>
      <p:pic>
        <p:nvPicPr>
          <p:cNvPr id="51206" name="Picture 6" descr="koala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4963" y="1339850"/>
            <a:ext cx="13620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7" name="Text Box 7"/>
          <p:cNvSpPr txBox="1">
            <a:spLocks noChangeArrowheads="1"/>
          </p:cNvSpPr>
          <p:nvPr/>
        </p:nvSpPr>
        <p:spPr bwMode="auto">
          <a:xfrm>
            <a:off x="3575050" y="3168650"/>
            <a:ext cx="1831975"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Object pose</a:t>
            </a:r>
          </a:p>
        </p:txBody>
      </p:sp>
      <p:pic>
        <p:nvPicPr>
          <p:cNvPr id="51208" name="Picture 8" descr="koala11"/>
          <p:cNvPicPr>
            <a:picLocks noChangeAspect="1" noChangeArrowheads="1"/>
          </p:cNvPicPr>
          <p:nvPr/>
        </p:nvPicPr>
        <p:blipFill>
          <a:blip r:embed="rId5">
            <a:extLst>
              <a:ext uri="{28A0092B-C50C-407E-A947-70E740481C1C}">
                <a14:useLocalDpi xmlns:a14="http://schemas.microsoft.com/office/drawing/2010/main" val="0"/>
              </a:ext>
            </a:extLst>
          </a:blip>
          <a:srcRect r="17667"/>
          <a:stretch>
            <a:fillRect/>
          </a:stretch>
        </p:blipFill>
        <p:spPr bwMode="auto">
          <a:xfrm>
            <a:off x="6038850" y="3824288"/>
            <a:ext cx="1463675"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9" name="Text Box 9"/>
          <p:cNvSpPr txBox="1">
            <a:spLocks noChangeArrowheads="1"/>
          </p:cNvSpPr>
          <p:nvPr/>
        </p:nvSpPr>
        <p:spPr bwMode="auto">
          <a:xfrm>
            <a:off x="6686550" y="3214688"/>
            <a:ext cx="20574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200" b="1" smtClean="0">
                <a:solidFill>
                  <a:srgbClr val="000000"/>
                </a:solidFill>
                <a:latin typeface="Trebuchet MS" pitchFamily="34" charset="0"/>
                <a:cs typeface="Arial" pitchFamily="34" charset="0"/>
              </a:rPr>
              <a:t>Clutter</a:t>
            </a:r>
          </a:p>
        </p:txBody>
      </p:sp>
      <p:sp>
        <p:nvSpPr>
          <p:cNvPr id="51210" name="Text Box 10"/>
          <p:cNvSpPr txBox="1">
            <a:spLocks noChangeArrowheads="1"/>
          </p:cNvSpPr>
          <p:nvPr/>
        </p:nvSpPr>
        <p:spPr bwMode="auto">
          <a:xfrm>
            <a:off x="6007100" y="5607050"/>
            <a:ext cx="3254375"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Viewpoint</a:t>
            </a:r>
          </a:p>
        </p:txBody>
      </p:sp>
      <p:grpSp>
        <p:nvGrpSpPr>
          <p:cNvPr id="51211" name="Group 11"/>
          <p:cNvGrpSpPr>
            <a:grpSpLocks/>
          </p:cNvGrpSpPr>
          <p:nvPr/>
        </p:nvGrpSpPr>
        <p:grpSpPr bwMode="auto">
          <a:xfrm>
            <a:off x="3011488" y="3900488"/>
            <a:ext cx="2690812" cy="2408237"/>
            <a:chOff x="2005" y="2990"/>
            <a:chExt cx="1695" cy="1517"/>
          </a:xfrm>
        </p:grpSpPr>
        <p:sp>
          <p:nvSpPr>
            <p:cNvPr id="51215" name="Text Box 12"/>
            <p:cNvSpPr txBox="1">
              <a:spLocks noChangeArrowheads="1"/>
            </p:cNvSpPr>
            <p:nvPr/>
          </p:nvSpPr>
          <p:spPr bwMode="auto">
            <a:xfrm>
              <a:off x="2005" y="4027"/>
              <a:ext cx="1695"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US" sz="2200" b="1" smtClean="0">
                  <a:solidFill>
                    <a:srgbClr val="000000"/>
                  </a:solidFill>
                  <a:latin typeface="Trebuchet MS" pitchFamily="34" charset="0"/>
                  <a:cs typeface="Arial" pitchFamily="34" charset="0"/>
                </a:rPr>
                <a:t>Intra-class appearance</a:t>
              </a:r>
            </a:p>
          </p:txBody>
        </p:sp>
        <p:pic>
          <p:nvPicPr>
            <p:cNvPr id="51216" name="Picture 13" descr="albinokoal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0" y="2990"/>
              <a:ext cx="1074" cy="10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1212" name="Text Box 14"/>
          <p:cNvSpPr txBox="1">
            <a:spLocks noChangeArrowheads="1"/>
          </p:cNvSpPr>
          <p:nvPr/>
        </p:nvSpPr>
        <p:spPr bwMode="auto">
          <a:xfrm>
            <a:off x="1084263" y="5565775"/>
            <a:ext cx="1831975" cy="4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200" b="1" smtClean="0">
                <a:solidFill>
                  <a:srgbClr val="000000"/>
                </a:solidFill>
                <a:latin typeface="Trebuchet MS" pitchFamily="34" charset="0"/>
                <a:cs typeface="Arial" pitchFamily="34" charset="0"/>
              </a:rPr>
              <a:t>Occlusions</a:t>
            </a:r>
          </a:p>
        </p:txBody>
      </p:sp>
      <p:pic>
        <p:nvPicPr>
          <p:cNvPr id="51213" name="Picture 15" descr="koala_occlusions"/>
          <p:cNvPicPr>
            <a:picLocks noChangeAspect="1" noChangeArrowheads="1"/>
          </p:cNvPicPr>
          <p:nvPr/>
        </p:nvPicPr>
        <p:blipFill>
          <a:blip r:embed="rId7">
            <a:lum bright="6000"/>
            <a:extLst>
              <a:ext uri="{28A0092B-C50C-407E-A947-70E740481C1C}">
                <a14:useLocalDpi xmlns:a14="http://schemas.microsoft.com/office/drawing/2010/main" val="0"/>
              </a:ext>
            </a:extLst>
          </a:blip>
          <a:srcRect b="19913"/>
          <a:stretch>
            <a:fillRect/>
          </a:stretch>
        </p:blipFill>
        <p:spPr bwMode="auto">
          <a:xfrm>
            <a:off x="1241425" y="3900488"/>
            <a:ext cx="1401763" cy="1684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14" name="Picture 16" descr="koalas_lgbg"/>
          <p:cNvPicPr>
            <a:picLocks noChangeAspect="1" noChangeArrowheads="1"/>
          </p:cNvPicPr>
          <p:nvPr/>
        </p:nvPicPr>
        <p:blipFill>
          <a:blip r:embed="rId8">
            <a:extLst>
              <a:ext uri="{28A0092B-C50C-407E-A947-70E740481C1C}">
                <a14:useLocalDpi xmlns:a14="http://schemas.microsoft.com/office/drawing/2010/main" val="0"/>
              </a:ext>
            </a:extLst>
          </a:blip>
          <a:srcRect r="40761"/>
          <a:stretch>
            <a:fillRect/>
          </a:stretch>
        </p:blipFill>
        <p:spPr bwMode="auto">
          <a:xfrm>
            <a:off x="6921500" y="1339850"/>
            <a:ext cx="16256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Box 16"/>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8" name="Slide Number Placeholder 17"/>
          <p:cNvSpPr>
            <a:spLocks noGrp="1"/>
          </p:cNvSpPr>
          <p:nvPr>
            <p:ph type="sldNum" sz="quarter" idx="12"/>
          </p:nvPr>
        </p:nvSpPr>
        <p:spPr/>
        <p:txBody>
          <a:bodyPr/>
          <a:lstStyle/>
          <a:p>
            <a:pPr>
              <a:defRPr/>
            </a:pPr>
            <a:fld id="{1305AC64-90C7-41FA-95A5-A7F1813C52BE}" type="slidenum">
              <a:rPr lang="en-US" smtClean="0">
                <a:solidFill>
                  <a:srgbClr val="000000"/>
                </a:solidFill>
              </a:rPr>
              <a:pPr>
                <a:defRPr/>
              </a:pPr>
              <a:t>41</a:t>
            </a:fld>
            <a:endParaRPr lang="en-US">
              <a:solidFill>
                <a:srgbClr val="000000"/>
              </a:solidFill>
            </a:endParaRPr>
          </a:p>
        </p:txBody>
      </p:sp>
    </p:spTree>
    <p:extLst>
      <p:ext uri="{BB962C8B-B14F-4D97-AF65-F5344CB8AC3E}">
        <p14:creationId xmlns:p14="http://schemas.microsoft.com/office/powerpoint/2010/main" val="6986023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457200" y="76200"/>
            <a:ext cx="8229600" cy="1143000"/>
          </a:xfrm>
        </p:spPr>
        <p:txBody>
          <a:bodyPr/>
          <a:lstStyle/>
          <a:p>
            <a:pPr eaLnBrk="1" hangingPunct="1"/>
            <a:r>
              <a:rPr lang="en-US" smtClean="0"/>
              <a:t>Challenges: robustness</a:t>
            </a:r>
          </a:p>
        </p:txBody>
      </p:sp>
      <p:pic>
        <p:nvPicPr>
          <p:cNvPr id="52227" name="Picture 8" descr="motoScale1"/>
          <p:cNvPicPr>
            <a:picLocks noChangeAspect="1" noChangeArrowheads="1"/>
          </p:cNvPicPr>
          <p:nvPr/>
        </p:nvPicPr>
        <p:blipFill>
          <a:blip r:embed="rId2">
            <a:extLst>
              <a:ext uri="{28A0092B-C50C-407E-A947-70E740481C1C}">
                <a14:useLocalDpi xmlns:a14="http://schemas.microsoft.com/office/drawing/2010/main" val="0"/>
              </a:ext>
            </a:extLst>
          </a:blip>
          <a:srcRect l="908" b="1376"/>
          <a:stretch>
            <a:fillRect/>
          </a:stretch>
        </p:blipFill>
        <p:spPr bwMode="auto">
          <a:xfrm>
            <a:off x="1371600" y="1447799"/>
            <a:ext cx="2159000" cy="15809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8" name="Picture 9" descr="motoScale4"/>
          <p:cNvPicPr>
            <a:picLocks noChangeAspect="1" noChangeArrowheads="1"/>
          </p:cNvPicPr>
          <p:nvPr/>
        </p:nvPicPr>
        <p:blipFill>
          <a:blip r:embed="rId3">
            <a:extLst>
              <a:ext uri="{28A0092B-C50C-407E-A947-70E740481C1C}">
                <a14:useLocalDpi xmlns:a14="http://schemas.microsoft.com/office/drawing/2010/main" val="0"/>
              </a:ext>
            </a:extLst>
          </a:blip>
          <a:srcRect l="943" t="1376" r="533"/>
          <a:stretch>
            <a:fillRect/>
          </a:stretch>
        </p:blipFill>
        <p:spPr bwMode="auto">
          <a:xfrm>
            <a:off x="1371600" y="3206749"/>
            <a:ext cx="2159000" cy="1653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1" name="Picture 15" descr="t1f2l15240-rects-big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1458913"/>
            <a:ext cx="1971328" cy="173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2" name="Picture 16" descr="T3F3r01440-rects-bi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5372" y="1458913"/>
            <a:ext cx="1971328" cy="17349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3" name="Picture 17" descr="T3F4r08538-rects-bi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3091034"/>
            <a:ext cx="1971328" cy="1768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4" name="Picture 18" descr="T3F4l06280-rects-big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5372" y="3091032"/>
            <a:ext cx="1971328" cy="1811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30" name="TextBox 9"/>
          <p:cNvSpPr txBox="1">
            <a:spLocks noChangeArrowheads="1"/>
          </p:cNvSpPr>
          <p:nvPr/>
        </p:nvSpPr>
        <p:spPr bwMode="auto">
          <a:xfrm>
            <a:off x="1371600" y="5103204"/>
            <a:ext cx="72390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800" dirty="0" smtClean="0">
                <a:solidFill>
                  <a:srgbClr val="000000"/>
                </a:solidFill>
              </a:rPr>
              <a:t>Realistic scenes are crowded, cluttered, have overlapping objects.</a:t>
            </a:r>
          </a:p>
        </p:txBody>
      </p:sp>
      <p:sp>
        <p:nvSpPr>
          <p:cNvPr id="11" name="Slide Number Placeholder 10"/>
          <p:cNvSpPr>
            <a:spLocks noGrp="1"/>
          </p:cNvSpPr>
          <p:nvPr>
            <p:ph type="sldNum" sz="quarter" idx="12"/>
          </p:nvPr>
        </p:nvSpPr>
        <p:spPr/>
        <p:txBody>
          <a:bodyPr/>
          <a:lstStyle/>
          <a:p>
            <a:pPr>
              <a:defRPr/>
            </a:pPr>
            <a:fld id="{1305AC64-90C7-41FA-95A5-A7F1813C52BE}" type="slidenum">
              <a:rPr lang="en-US" smtClean="0">
                <a:solidFill>
                  <a:srgbClr val="000000"/>
                </a:solidFill>
              </a:rPr>
              <a:pPr>
                <a:defRPr/>
              </a:pPr>
              <a:t>42</a:t>
            </a:fld>
            <a:endParaRPr lang="en-US">
              <a:solidFill>
                <a:srgbClr val="000000"/>
              </a:solidFill>
            </a:endParaRPr>
          </a:p>
        </p:txBody>
      </p:sp>
    </p:spTree>
    <p:extLst>
      <p:ext uri="{BB962C8B-B14F-4D97-AF65-F5344CB8AC3E}">
        <p14:creationId xmlns:p14="http://schemas.microsoft.com/office/powerpoint/2010/main" val="35520284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2819400" y="762000"/>
            <a:ext cx="5715000" cy="5715000"/>
            <a:chOff x="1776" y="480"/>
            <a:chExt cx="3600" cy="3600"/>
          </a:xfrm>
        </p:grpSpPr>
        <p:graphicFrame>
          <p:nvGraphicFramePr>
            <p:cNvPr id="1027" name="Object 3"/>
            <p:cNvGraphicFramePr>
              <a:graphicFrameLocks noChangeAspect="1"/>
            </p:cNvGraphicFramePr>
            <p:nvPr/>
          </p:nvGraphicFramePr>
          <p:xfrm>
            <a:off x="1776" y="2352"/>
            <a:ext cx="1728" cy="1728"/>
          </p:xfrm>
          <a:graphic>
            <a:graphicData uri="http://schemas.openxmlformats.org/presentationml/2006/ole">
              <mc:AlternateContent xmlns:mc="http://schemas.openxmlformats.org/markup-compatibility/2006">
                <mc:Choice xmlns:v="urn:schemas-microsoft-com:vml" Requires="v">
                  <p:oleObj spid="_x0000_s982699" name="Image File" r:id="rId4" imgW="3251160" imgH="3251160" progId="">
                    <p:embed/>
                  </p:oleObj>
                </mc:Choice>
                <mc:Fallback>
                  <p:oleObj name="Image File" r:id="rId4" imgW="3251160" imgH="3251160" progId="">
                    <p:embed/>
                    <p:pic>
                      <p:nvPicPr>
                        <p:cNvPr id="0"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6" y="2352"/>
                          <a:ext cx="1728" cy="17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4"/>
            <p:cNvGraphicFramePr>
              <a:graphicFrameLocks noChangeAspect="1"/>
            </p:cNvGraphicFramePr>
            <p:nvPr/>
          </p:nvGraphicFramePr>
          <p:xfrm>
            <a:off x="1776" y="480"/>
            <a:ext cx="1728" cy="1728"/>
          </p:xfrm>
          <a:graphic>
            <a:graphicData uri="http://schemas.openxmlformats.org/presentationml/2006/ole">
              <mc:AlternateContent xmlns:mc="http://schemas.openxmlformats.org/markup-compatibility/2006">
                <mc:Choice xmlns:v="urn:schemas-microsoft-com:vml" Requires="v">
                  <p:oleObj spid="_x0000_s982700" name="Image File" r:id="rId6" imgW="3251160" imgH="3251160" progId="">
                    <p:embed/>
                  </p:oleObj>
                </mc:Choice>
                <mc:Fallback>
                  <p:oleObj name="Image File" r:id="rId6" imgW="3251160" imgH="3251160" progId="">
                    <p:embed/>
                    <p:pic>
                      <p:nvPicPr>
                        <p:cNvPr id="0" name="Picture 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6" y="480"/>
                          <a:ext cx="1728" cy="17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noChangeAspect="1"/>
            </p:cNvGraphicFramePr>
            <p:nvPr/>
          </p:nvGraphicFramePr>
          <p:xfrm>
            <a:off x="3648" y="2352"/>
            <a:ext cx="1728" cy="1728"/>
          </p:xfrm>
          <a:graphic>
            <a:graphicData uri="http://schemas.openxmlformats.org/presentationml/2006/ole">
              <mc:AlternateContent xmlns:mc="http://schemas.openxmlformats.org/markup-compatibility/2006">
                <mc:Choice xmlns:v="urn:schemas-microsoft-com:vml" Requires="v">
                  <p:oleObj spid="_x0000_s982701" name="Image" r:id="rId8" imgW="3250794" imgH="3250794" progId="">
                    <p:embed/>
                  </p:oleObj>
                </mc:Choice>
                <mc:Fallback>
                  <p:oleObj name="Image" r:id="rId8" imgW="3250794" imgH="3250794" progId="">
                    <p:embed/>
                    <p:pic>
                      <p:nvPicPr>
                        <p:cNvPr id="0" name="Picture 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8" y="2352"/>
                          <a:ext cx="1728" cy="17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noChangeAspect="1"/>
            </p:cNvGraphicFramePr>
            <p:nvPr/>
          </p:nvGraphicFramePr>
          <p:xfrm>
            <a:off x="3648" y="480"/>
            <a:ext cx="1728" cy="1728"/>
          </p:xfrm>
          <a:graphic>
            <a:graphicData uri="http://schemas.openxmlformats.org/presentationml/2006/ole">
              <mc:AlternateContent xmlns:mc="http://schemas.openxmlformats.org/markup-compatibility/2006">
                <mc:Choice xmlns:v="urn:schemas-microsoft-com:vml" Requires="v">
                  <p:oleObj spid="_x0000_s982702" name="Image" r:id="rId10" imgW="3250794" imgH="3250794" progId="">
                    <p:embed/>
                  </p:oleObj>
                </mc:Choice>
                <mc:Fallback>
                  <p:oleObj name="Image" r:id="rId10" imgW="3250794" imgH="3250794" progId="">
                    <p:embed/>
                    <p:pic>
                      <p:nvPicPr>
                        <p:cNvPr id="0" name="Picture 4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8" y="480"/>
                          <a:ext cx="1728" cy="17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20"/>
          <p:cNvGrpSpPr>
            <a:grpSpLocks/>
          </p:cNvGrpSpPr>
          <p:nvPr/>
        </p:nvGrpSpPr>
        <p:grpSpPr bwMode="auto">
          <a:xfrm>
            <a:off x="2971800" y="1219200"/>
            <a:ext cx="4495800" cy="5257800"/>
            <a:chOff x="1872" y="768"/>
            <a:chExt cx="2832" cy="3312"/>
          </a:xfrm>
        </p:grpSpPr>
        <p:sp>
          <p:nvSpPr>
            <p:cNvPr id="1035" name="Oval 7"/>
            <p:cNvSpPr>
              <a:spLocks noChangeArrowheads="1"/>
            </p:cNvSpPr>
            <p:nvPr/>
          </p:nvSpPr>
          <p:spPr bwMode="auto">
            <a:xfrm>
              <a:off x="2304" y="1824"/>
              <a:ext cx="480" cy="480"/>
            </a:xfrm>
            <a:prstGeom prst="ellipse">
              <a:avLst/>
            </a:pr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6" name="Oval 8"/>
            <p:cNvSpPr>
              <a:spLocks noChangeArrowheads="1"/>
            </p:cNvSpPr>
            <p:nvPr/>
          </p:nvSpPr>
          <p:spPr bwMode="auto">
            <a:xfrm>
              <a:off x="2688" y="1632"/>
              <a:ext cx="480" cy="480"/>
            </a:xfrm>
            <a:prstGeom prst="ellipse">
              <a:avLst/>
            </a:pr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7" name="Oval 9"/>
            <p:cNvSpPr>
              <a:spLocks noChangeArrowheads="1"/>
            </p:cNvSpPr>
            <p:nvPr/>
          </p:nvSpPr>
          <p:spPr bwMode="auto">
            <a:xfrm>
              <a:off x="3888" y="768"/>
              <a:ext cx="480" cy="480"/>
            </a:xfrm>
            <a:prstGeom prst="ellipse">
              <a:avLst/>
            </a:pr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8" name="Oval 10"/>
            <p:cNvSpPr>
              <a:spLocks noChangeArrowheads="1"/>
            </p:cNvSpPr>
            <p:nvPr/>
          </p:nvSpPr>
          <p:spPr bwMode="auto">
            <a:xfrm>
              <a:off x="1872" y="3264"/>
              <a:ext cx="480" cy="480"/>
            </a:xfrm>
            <a:prstGeom prst="ellipse">
              <a:avLst/>
            </a:pr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39" name="Oval 11"/>
            <p:cNvSpPr>
              <a:spLocks noChangeArrowheads="1"/>
            </p:cNvSpPr>
            <p:nvPr/>
          </p:nvSpPr>
          <p:spPr bwMode="auto">
            <a:xfrm>
              <a:off x="2640" y="3456"/>
              <a:ext cx="480" cy="480"/>
            </a:xfrm>
            <a:prstGeom prst="ellipse">
              <a:avLst/>
            </a:pr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40" name="Oval 12"/>
            <p:cNvSpPr>
              <a:spLocks noChangeArrowheads="1"/>
            </p:cNvSpPr>
            <p:nvPr/>
          </p:nvSpPr>
          <p:spPr bwMode="auto">
            <a:xfrm>
              <a:off x="2736" y="2976"/>
              <a:ext cx="480" cy="480"/>
            </a:xfrm>
            <a:prstGeom prst="ellipse">
              <a:avLst/>
            </a:pr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41" name="Oval 13"/>
            <p:cNvSpPr>
              <a:spLocks noChangeArrowheads="1"/>
            </p:cNvSpPr>
            <p:nvPr/>
          </p:nvSpPr>
          <p:spPr bwMode="auto">
            <a:xfrm>
              <a:off x="3792" y="3600"/>
              <a:ext cx="480" cy="480"/>
            </a:xfrm>
            <a:prstGeom prst="ellipse">
              <a:avLst/>
            </a:pr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sp>
          <p:nvSpPr>
            <p:cNvPr id="1042" name="Oval 14"/>
            <p:cNvSpPr>
              <a:spLocks noChangeArrowheads="1"/>
            </p:cNvSpPr>
            <p:nvPr/>
          </p:nvSpPr>
          <p:spPr bwMode="auto">
            <a:xfrm>
              <a:off x="4224" y="3600"/>
              <a:ext cx="480" cy="480"/>
            </a:xfrm>
            <a:prstGeom prst="ellipse">
              <a:avLst/>
            </a:prstGeom>
            <a:noFill/>
            <a:ln w="28575">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fontAlgn="base" hangingPunct="0">
                <a:spcBef>
                  <a:spcPct val="50000"/>
                </a:spcBef>
                <a:spcAft>
                  <a:spcPct val="0"/>
                </a:spcAft>
              </a:pPr>
              <a:endParaRPr lang="en-US" sz="1200" b="1" smtClean="0">
                <a:solidFill>
                  <a:srgbClr val="FFFF00"/>
                </a:solidFill>
              </a:endParaRPr>
            </a:p>
          </p:txBody>
        </p:sp>
      </p:grpSp>
      <p:graphicFrame>
        <p:nvGraphicFramePr>
          <p:cNvPr id="1026" name="Object 2"/>
          <p:cNvGraphicFramePr>
            <a:graphicFrameLocks noChangeAspect="1"/>
          </p:cNvGraphicFramePr>
          <p:nvPr/>
        </p:nvGraphicFramePr>
        <p:xfrm>
          <a:off x="1066800" y="3200400"/>
          <a:ext cx="757238" cy="473075"/>
        </p:xfrm>
        <a:graphic>
          <a:graphicData uri="http://schemas.openxmlformats.org/presentationml/2006/ole">
            <mc:AlternateContent xmlns:mc="http://schemas.openxmlformats.org/markup-compatibility/2006">
              <mc:Choice xmlns:v="urn:schemas-microsoft-com:vml" Requires="v">
                <p:oleObj spid="_x0000_s982703" name="Image File" r:id="rId12" imgW="3251160" imgH="3251160" progId="">
                  <p:embed/>
                </p:oleObj>
              </mc:Choice>
              <mc:Fallback>
                <p:oleObj name="Image File" r:id="rId12" imgW="3251160" imgH="3251160" progId="">
                  <p:embed/>
                  <p:pic>
                    <p:nvPicPr>
                      <p:cNvPr id="0" name="Picture 46"/>
                      <p:cNvPicPr>
                        <a:picLocks noChangeAspect="1" noChangeArrowheads="1"/>
                      </p:cNvPicPr>
                      <p:nvPr/>
                    </p:nvPicPr>
                    <p:blipFill>
                      <a:blip r:embed="rId7">
                        <a:extLst>
                          <a:ext uri="{28A0092B-C50C-407E-A947-70E740481C1C}">
                            <a14:useLocalDpi xmlns:a14="http://schemas.microsoft.com/office/drawing/2010/main" val="0"/>
                          </a:ext>
                        </a:extLst>
                      </a:blip>
                      <a:srcRect l="31035" t="82759" r="41379"/>
                      <a:stretch>
                        <a:fillRect/>
                      </a:stretch>
                    </p:blipFill>
                    <p:spPr bwMode="auto">
                      <a:xfrm>
                        <a:off x="1066800" y="3200400"/>
                        <a:ext cx="757238"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3" name="Rectangle 16"/>
          <p:cNvSpPr>
            <a:spLocks noGrp="1" noChangeArrowheads="1"/>
          </p:cNvSpPr>
          <p:nvPr>
            <p:ph type="title"/>
          </p:nvPr>
        </p:nvSpPr>
        <p:spPr>
          <a:xfrm>
            <a:off x="228600" y="127000"/>
            <a:ext cx="8229600" cy="563563"/>
          </a:xfrm>
          <a:noFill/>
        </p:spPr>
        <p:txBody>
          <a:bodyPr/>
          <a:lstStyle/>
          <a:p>
            <a:pPr eaLnBrk="1" hangingPunct="1"/>
            <a:r>
              <a:rPr lang="en-US" sz="4000" smtClean="0"/>
              <a:t>Challenges: importance of context</a:t>
            </a:r>
          </a:p>
        </p:txBody>
      </p:sp>
      <p:sp>
        <p:nvSpPr>
          <p:cNvPr id="1034" name="Text Box 18"/>
          <p:cNvSpPr txBox="1">
            <a:spLocks noChangeArrowheads="1"/>
          </p:cNvSpPr>
          <p:nvPr/>
        </p:nvSpPr>
        <p:spPr bwMode="auto">
          <a:xfrm>
            <a:off x="6253163" y="6575425"/>
            <a:ext cx="28225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1200" smtClean="0">
                <a:solidFill>
                  <a:srgbClr val="000000"/>
                </a:solidFill>
              </a:rPr>
              <a:t>slide credit: Fei-Fei, Fergus &amp; Torralba </a:t>
            </a:r>
          </a:p>
        </p:txBody>
      </p:sp>
      <p:sp>
        <p:nvSpPr>
          <p:cNvPr id="19" name="Slide Number Placeholder 18"/>
          <p:cNvSpPr>
            <a:spLocks noGrp="1"/>
          </p:cNvSpPr>
          <p:nvPr>
            <p:ph type="sldNum" sz="quarter" idx="12"/>
          </p:nvPr>
        </p:nvSpPr>
        <p:spPr>
          <a:xfrm>
            <a:off x="6934200" y="6245225"/>
            <a:ext cx="2133600" cy="476250"/>
          </a:xfrm>
        </p:spPr>
        <p:txBody>
          <a:bodyPr/>
          <a:lstStyle/>
          <a:p>
            <a:pPr>
              <a:defRPr/>
            </a:pPr>
            <a:fld id="{0260E52C-2F21-4B65-9E6A-EA64A8D3F04A}" type="slidenum">
              <a:rPr lang="en-US" smtClean="0"/>
              <a:pPr>
                <a:defRPr/>
              </a:pPr>
              <a:t>43</a:t>
            </a:fld>
            <a:endParaRPr lang="en-US" dirty="0"/>
          </a:p>
        </p:txBody>
      </p:sp>
    </p:spTree>
    <p:extLst>
      <p:ext uri="{BB962C8B-B14F-4D97-AF65-F5344CB8AC3E}">
        <p14:creationId xmlns:p14="http://schemas.microsoft.com/office/powerpoint/2010/main" val="116413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6"/>
          <p:cNvSpPr>
            <a:spLocks noGrp="1" noChangeArrowheads="1"/>
          </p:cNvSpPr>
          <p:nvPr>
            <p:ph type="title"/>
          </p:nvPr>
        </p:nvSpPr>
        <p:spPr>
          <a:xfrm>
            <a:off x="228600" y="127000"/>
            <a:ext cx="8229600" cy="563563"/>
          </a:xfrm>
          <a:noFill/>
        </p:spPr>
        <p:txBody>
          <a:bodyPr/>
          <a:lstStyle/>
          <a:p>
            <a:pPr eaLnBrk="1" hangingPunct="1"/>
            <a:r>
              <a:rPr lang="en-US" sz="4000" smtClean="0"/>
              <a:t>Challenges: importance of context</a:t>
            </a:r>
          </a:p>
        </p:txBody>
      </p:sp>
      <p:pic>
        <p:nvPicPr>
          <p:cNvPr id="53251" name="Picture 46" descr="p1010172"/>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752600"/>
            <a:ext cx="3168650" cy="237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65"/>
          <p:cNvSpPr>
            <a:spLocks noChangeArrowheads="1"/>
          </p:cNvSpPr>
          <p:nvPr/>
        </p:nvSpPr>
        <p:spPr bwMode="auto">
          <a:xfrm>
            <a:off x="4483100" y="3192463"/>
            <a:ext cx="407988" cy="347662"/>
          </a:xfrm>
          <a:prstGeom prst="rect">
            <a:avLst/>
          </a:prstGeom>
          <a:noFill/>
          <a:ln w="5715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21" name="Rectangle 66"/>
          <p:cNvSpPr>
            <a:spLocks noChangeArrowheads="1"/>
          </p:cNvSpPr>
          <p:nvPr/>
        </p:nvSpPr>
        <p:spPr bwMode="auto">
          <a:xfrm>
            <a:off x="4160838" y="3286125"/>
            <a:ext cx="530225" cy="411163"/>
          </a:xfrm>
          <a:prstGeom prst="rect">
            <a:avLst/>
          </a:prstGeom>
          <a:noFill/>
          <a:ln w="5715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22" name="Rectangle 67"/>
          <p:cNvSpPr>
            <a:spLocks noChangeArrowheads="1"/>
          </p:cNvSpPr>
          <p:nvPr/>
        </p:nvSpPr>
        <p:spPr bwMode="auto">
          <a:xfrm>
            <a:off x="3741738" y="3378200"/>
            <a:ext cx="735012" cy="523875"/>
          </a:xfrm>
          <a:prstGeom prst="rect">
            <a:avLst/>
          </a:prstGeom>
          <a:noFill/>
          <a:ln w="5715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grpSp>
        <p:nvGrpSpPr>
          <p:cNvPr id="2" name="Group 68"/>
          <p:cNvGrpSpPr>
            <a:grpSpLocks/>
          </p:cNvGrpSpPr>
          <p:nvPr/>
        </p:nvGrpSpPr>
        <p:grpSpPr bwMode="auto">
          <a:xfrm>
            <a:off x="4705350" y="3084513"/>
            <a:ext cx="381000" cy="287337"/>
            <a:chOff x="1341" y="3648"/>
            <a:chExt cx="519" cy="336"/>
          </a:xfrm>
        </p:grpSpPr>
        <p:sp>
          <p:nvSpPr>
            <p:cNvPr id="53257" name="Rectangle 69"/>
            <p:cNvSpPr>
              <a:spLocks noChangeArrowheads="1"/>
            </p:cNvSpPr>
            <p:nvPr/>
          </p:nvSpPr>
          <p:spPr bwMode="auto">
            <a:xfrm>
              <a:off x="1349" y="3648"/>
              <a:ext cx="511" cy="96"/>
            </a:xfrm>
            <a:prstGeom prst="rect">
              <a:avLst/>
            </a:prstGeom>
            <a:solidFill>
              <a:srgbClr val="00FF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53258" name="Rectangle 70"/>
            <p:cNvSpPr>
              <a:spLocks noChangeArrowheads="1"/>
            </p:cNvSpPr>
            <p:nvPr/>
          </p:nvSpPr>
          <p:spPr bwMode="auto">
            <a:xfrm>
              <a:off x="1742" y="3744"/>
              <a:ext cx="115" cy="144"/>
            </a:xfrm>
            <a:prstGeom prst="rect">
              <a:avLst/>
            </a:prstGeom>
            <a:solidFill>
              <a:srgbClr val="00FF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53259" name="Rectangle 71"/>
            <p:cNvSpPr>
              <a:spLocks noChangeArrowheads="1"/>
            </p:cNvSpPr>
            <p:nvPr/>
          </p:nvSpPr>
          <p:spPr bwMode="auto">
            <a:xfrm>
              <a:off x="1344" y="3888"/>
              <a:ext cx="511" cy="96"/>
            </a:xfrm>
            <a:prstGeom prst="rect">
              <a:avLst/>
            </a:prstGeom>
            <a:solidFill>
              <a:srgbClr val="00FF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53260" name="Rectangle 72"/>
            <p:cNvSpPr>
              <a:spLocks noChangeArrowheads="1"/>
            </p:cNvSpPr>
            <p:nvPr/>
          </p:nvSpPr>
          <p:spPr bwMode="auto">
            <a:xfrm>
              <a:off x="1341" y="3744"/>
              <a:ext cx="115" cy="144"/>
            </a:xfrm>
            <a:prstGeom prst="rect">
              <a:avLst/>
            </a:prstGeom>
            <a:solidFill>
              <a:srgbClr val="00FF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grpSp>
      <p:sp>
        <p:nvSpPr>
          <p:cNvPr id="28" name="Rectangle 73"/>
          <p:cNvSpPr>
            <a:spLocks noChangeAspect="1" noChangeArrowheads="1"/>
          </p:cNvSpPr>
          <p:nvPr/>
        </p:nvSpPr>
        <p:spPr bwMode="auto">
          <a:xfrm>
            <a:off x="3228975" y="3473450"/>
            <a:ext cx="920750" cy="655638"/>
          </a:xfrm>
          <a:prstGeom prst="rect">
            <a:avLst/>
          </a:prstGeom>
          <a:noFill/>
          <a:ln w="5715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de-DE" sz="2000" b="1" smtClean="0">
              <a:solidFill>
                <a:srgbClr val="000000"/>
              </a:solidFill>
              <a:latin typeface="Trebuchet MS" pitchFamily="34" charset="0"/>
            </a:endParaRPr>
          </a:p>
        </p:txBody>
      </p:sp>
      <p:sp>
        <p:nvSpPr>
          <p:cNvPr id="13" name="Slide Number Placeholder 12"/>
          <p:cNvSpPr>
            <a:spLocks noGrp="1"/>
          </p:cNvSpPr>
          <p:nvPr>
            <p:ph type="sldNum" sz="quarter" idx="12"/>
          </p:nvPr>
        </p:nvSpPr>
        <p:spPr/>
        <p:txBody>
          <a:bodyPr/>
          <a:lstStyle/>
          <a:p>
            <a:pPr>
              <a:defRPr/>
            </a:pPr>
            <a:fld id="{0260E52C-2F21-4B65-9E6A-EA64A8D3F04A}" type="slidenum">
              <a:rPr lang="en-US" smtClean="0"/>
              <a:pPr>
                <a:defRPr/>
              </a:pPr>
              <a:t>44</a:t>
            </a:fld>
            <a:endParaRPr lang="en-US"/>
          </a:p>
        </p:txBody>
      </p:sp>
    </p:spTree>
    <p:extLst>
      <p:ext uri="{BB962C8B-B14F-4D97-AF65-F5344CB8AC3E}">
        <p14:creationId xmlns:p14="http://schemas.microsoft.com/office/powerpoint/2010/main" val="2774698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71D534-EAF5-7340-9EBE-DE4DF80614A8}" type="slidenum">
              <a:rPr lang="en-US" smtClean="0"/>
              <a:pPr/>
              <a:t>45</a:t>
            </a:fld>
            <a:endParaRPr lang="en-US"/>
          </a:p>
        </p:txBody>
      </p:sp>
      <p:sp>
        <p:nvSpPr>
          <p:cNvPr id="5" name="Rounded Rectangle 4"/>
          <p:cNvSpPr/>
          <p:nvPr/>
        </p:nvSpPr>
        <p:spPr>
          <a:xfrm>
            <a:off x="6439074" y="1714602"/>
            <a:ext cx="2247730" cy="823216"/>
          </a:xfrm>
          <a:prstGeom prst="roundRect">
            <a:avLst>
              <a:gd name="adj" fmla="val 5017"/>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2" descr="Flickr wordmark.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022" y="1825594"/>
            <a:ext cx="1700449" cy="518638"/>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589439" y="2392818"/>
            <a:ext cx="2623551" cy="461665"/>
          </a:xfrm>
          <a:prstGeom prst="rect">
            <a:avLst/>
          </a:prstGeom>
          <a:noFill/>
        </p:spPr>
        <p:txBody>
          <a:bodyPr wrap="square" rtlCol="0">
            <a:spAutoFit/>
          </a:bodyPr>
          <a:lstStyle/>
          <a:p>
            <a:r>
              <a:rPr lang="en-US" sz="2400" dirty="0" smtClean="0"/>
              <a:t>10 billion images</a:t>
            </a:r>
            <a:endParaRPr lang="en-US" sz="2400" dirty="0"/>
          </a:p>
        </p:txBody>
      </p:sp>
      <p:sp>
        <p:nvSpPr>
          <p:cNvPr id="8" name="TextBox 7"/>
          <p:cNvSpPr txBox="1"/>
          <p:nvPr/>
        </p:nvSpPr>
        <p:spPr>
          <a:xfrm>
            <a:off x="3111404" y="2423542"/>
            <a:ext cx="2891207" cy="461665"/>
          </a:xfrm>
          <a:prstGeom prst="rect">
            <a:avLst/>
          </a:prstGeom>
          <a:noFill/>
        </p:spPr>
        <p:txBody>
          <a:bodyPr wrap="square" rtlCol="0">
            <a:spAutoFit/>
          </a:bodyPr>
          <a:lstStyle/>
          <a:p>
            <a:r>
              <a:rPr lang="en-US" sz="2400" dirty="0" smtClean="0"/>
              <a:t>250 billion images</a:t>
            </a:r>
            <a:endParaRPr lang="en-US" sz="2400" dirty="0"/>
          </a:p>
        </p:txBody>
      </p:sp>
      <p:pic>
        <p:nvPicPr>
          <p:cNvPr id="9" name="Picture 4" descr="http://upload.wikimedia.org/wikipedia/commons/thumb/0/06/Facebook.svg/1000px-Facebook.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9915" y="1376772"/>
            <a:ext cx="2842698" cy="1068854"/>
          </a:xfrm>
          <a:prstGeom prst="roundRect">
            <a:avLst>
              <a:gd name="adj" fmla="val 8403"/>
            </a:avLst>
          </a:prstGeom>
          <a:noFill/>
          <a:extLst>
            <a:ext uri="{909E8E84-426E-40dd-AFC4-6F175D3DCCD1}">
              <a14:hiddenFill xmlns="" xmlns:a14="http://schemas.microsoft.com/office/drawing/2010/main">
                <a:solidFill>
                  <a:srgbClr val="FFFFFF"/>
                </a:solidFill>
              </a14:hiddenFill>
            </a:ext>
          </a:extLst>
        </p:spPr>
      </p:pic>
      <p:pic>
        <p:nvPicPr>
          <p:cNvPr id="10" name="Picture 6" descr="http://s.imgur.com/images/imgur.gif"/>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3000" contrast="47000"/>
                    </a14:imgEffect>
                  </a14:imgLayer>
                </a14:imgProps>
              </a:ext>
              <a:ext uri="{28A0092B-C50C-407E-A947-70E740481C1C}">
                <a14:useLocalDpi xmlns:a14="http://schemas.microsoft.com/office/drawing/2010/main" val="0"/>
              </a:ext>
            </a:extLst>
          </a:blip>
          <a:srcRect/>
          <a:stretch>
            <a:fillRect/>
          </a:stretch>
        </p:blipFill>
        <p:spPr bwMode="auto">
          <a:xfrm>
            <a:off x="6609473" y="1777010"/>
            <a:ext cx="1906933" cy="69840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6560889" y="2475409"/>
            <a:ext cx="2720720" cy="808461"/>
          </a:xfrm>
          <a:prstGeom prst="rect">
            <a:avLst/>
          </a:prstGeom>
          <a:noFill/>
        </p:spPr>
        <p:txBody>
          <a:bodyPr wrap="square" rtlCol="0">
            <a:spAutoFit/>
          </a:bodyPr>
          <a:lstStyle/>
          <a:p>
            <a:r>
              <a:rPr lang="en-US" sz="2400" dirty="0" smtClean="0"/>
              <a:t>1 billion images served daily</a:t>
            </a:r>
            <a:endParaRPr lang="en-US" sz="2400" dirty="0"/>
          </a:p>
        </p:txBody>
      </p:sp>
      <p:pic>
        <p:nvPicPr>
          <p:cNvPr id="12" name="Picture 8" descr="http://upload.wikimedia.org/wikipedia/en/thumb/6/65/Photobucket.svg/1000px-Photobucket.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5391" y="3602145"/>
            <a:ext cx="3157548" cy="599935"/>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p:nvSpPr>
        <p:spPr>
          <a:xfrm>
            <a:off x="4336848" y="4150710"/>
            <a:ext cx="3205543" cy="451340"/>
          </a:xfrm>
          <a:prstGeom prst="rect">
            <a:avLst/>
          </a:prstGeom>
          <a:noFill/>
        </p:spPr>
        <p:txBody>
          <a:bodyPr wrap="square" rtlCol="0">
            <a:spAutoFit/>
          </a:bodyPr>
          <a:lstStyle/>
          <a:p>
            <a:r>
              <a:rPr lang="en-US" sz="2400" dirty="0" smtClean="0"/>
              <a:t>10 billion images</a:t>
            </a:r>
            <a:endParaRPr lang="en-US" sz="2400" dirty="0"/>
          </a:p>
        </p:txBody>
      </p:sp>
      <p:pic>
        <p:nvPicPr>
          <p:cNvPr id="14" name="Picture 10" descr="http://upload.wikimedia.org/wikipedia/commons/thumb/9/98/YouTube_Logo.svg/1000px-YouTube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9502" y="3666313"/>
            <a:ext cx="3254302" cy="1295212"/>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382333" y="4961525"/>
            <a:ext cx="3351471" cy="830997"/>
          </a:xfrm>
          <a:prstGeom prst="rect">
            <a:avLst/>
          </a:prstGeom>
          <a:noFill/>
        </p:spPr>
        <p:txBody>
          <a:bodyPr wrap="square" rtlCol="0">
            <a:spAutoFit/>
          </a:bodyPr>
          <a:lstStyle/>
          <a:p>
            <a:r>
              <a:rPr lang="en-US" sz="2400" dirty="0" smtClean="0"/>
              <a:t>100 hours uploaded per minute</a:t>
            </a:r>
            <a:endParaRPr lang="en-US" sz="2400" dirty="0"/>
          </a:p>
        </p:txBody>
      </p:sp>
      <p:sp>
        <p:nvSpPr>
          <p:cNvPr id="16" name="TextBox 15"/>
          <p:cNvSpPr txBox="1"/>
          <p:nvPr/>
        </p:nvSpPr>
        <p:spPr>
          <a:xfrm>
            <a:off x="3815916" y="5860726"/>
            <a:ext cx="5351740" cy="461665"/>
          </a:xfrm>
          <a:prstGeom prst="rect">
            <a:avLst/>
          </a:prstGeom>
          <a:noFill/>
        </p:spPr>
        <p:txBody>
          <a:bodyPr wrap="square" rtlCol="0">
            <a:spAutoFit/>
          </a:bodyPr>
          <a:lstStyle/>
          <a:p>
            <a:pPr algn="ctr"/>
            <a:r>
              <a:rPr lang="en-US" sz="2400" b="1" dirty="0" smtClean="0"/>
              <a:t>Almost </a:t>
            </a:r>
            <a:r>
              <a:rPr lang="en-US" sz="2400" b="1" dirty="0" smtClean="0">
                <a:solidFill>
                  <a:srgbClr val="FF0000"/>
                </a:solidFill>
              </a:rPr>
              <a:t>90%</a:t>
            </a:r>
            <a:r>
              <a:rPr lang="en-US" sz="2400" b="1" dirty="0" smtClean="0"/>
              <a:t> of web traffic is visual!</a:t>
            </a:r>
            <a:endParaRPr lang="en-US" sz="2400" b="1" dirty="0"/>
          </a:p>
        </p:txBody>
      </p:sp>
      <p:pic>
        <p:nvPicPr>
          <p:cNvPr id="17" name="Picture 2" descr="http://upload.wikimedia.org/wikipedia/commons/thumb/6/64/Cisco_logo.svg/800px-Cisco_logo.svg.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1830" y="5112074"/>
            <a:ext cx="1295400" cy="728104"/>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Tree>
    <p:extLst>
      <p:ext uri="{BB962C8B-B14F-4D97-AF65-F5344CB8AC3E}">
        <p14:creationId xmlns:p14="http://schemas.microsoft.com/office/powerpoint/2010/main" val="8897985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175"/>
            <a:ext cx="7772400" cy="1143000"/>
          </a:xfrm>
        </p:spPr>
        <p:txBody>
          <a:bodyPr/>
          <a:lstStyle/>
          <a:p>
            <a:pPr eaLnBrk="1" hangingPunct="1"/>
            <a:r>
              <a:rPr lang="en-US" sz="4000" dirty="0"/>
              <a:t>Challenges: complexity</a:t>
            </a:r>
          </a:p>
        </p:txBody>
      </p:sp>
      <p:sp>
        <p:nvSpPr>
          <p:cNvPr id="41987" name="Rectangle 3"/>
          <p:cNvSpPr>
            <a:spLocks noGrp="1" noChangeArrowheads="1"/>
          </p:cNvSpPr>
          <p:nvPr>
            <p:ph type="body" idx="1"/>
          </p:nvPr>
        </p:nvSpPr>
        <p:spPr>
          <a:xfrm>
            <a:off x="533400" y="1092200"/>
            <a:ext cx="8458200" cy="4724400"/>
          </a:xfrm>
        </p:spPr>
        <p:txBody>
          <a:bodyPr/>
          <a:lstStyle/>
          <a:p>
            <a:pPr eaLnBrk="1" hangingPunct="1">
              <a:lnSpc>
                <a:spcPct val="80000"/>
              </a:lnSpc>
              <a:spcBef>
                <a:spcPct val="45000"/>
              </a:spcBef>
            </a:pPr>
            <a:r>
              <a:rPr lang="en-US" sz="2600" dirty="0"/>
              <a:t>Thousands to millions of pixels in an image</a:t>
            </a:r>
          </a:p>
          <a:p>
            <a:pPr eaLnBrk="1" hangingPunct="1">
              <a:lnSpc>
                <a:spcPct val="80000"/>
              </a:lnSpc>
              <a:spcBef>
                <a:spcPct val="45000"/>
              </a:spcBef>
            </a:pPr>
            <a:r>
              <a:rPr lang="en-US" sz="2600" dirty="0" smtClean="0"/>
              <a:t>30</a:t>
            </a:r>
            <a:r>
              <a:rPr lang="en-US" sz="2600" dirty="0"/>
              <a:t>+ degrees of freedom in the pose of articulated objects (humans)</a:t>
            </a:r>
          </a:p>
          <a:p>
            <a:pPr eaLnBrk="1" hangingPunct="1">
              <a:lnSpc>
                <a:spcPct val="80000"/>
              </a:lnSpc>
            </a:pPr>
            <a:r>
              <a:rPr lang="en-US" sz="2600" dirty="0" smtClean="0"/>
              <a:t>About </a:t>
            </a:r>
            <a:r>
              <a:rPr lang="en-US" sz="2600" dirty="0"/>
              <a:t>half of the cerebral cortex in primates is devoted to processing visual information [</a:t>
            </a:r>
            <a:r>
              <a:rPr lang="en-US" sz="2600" dirty="0" err="1"/>
              <a:t>Felleman</a:t>
            </a:r>
            <a:r>
              <a:rPr lang="en-US" sz="2600" dirty="0"/>
              <a:t> and van Essen 1991]</a:t>
            </a:r>
          </a:p>
          <a:p>
            <a:pPr eaLnBrk="1" hangingPunct="1">
              <a:lnSpc>
                <a:spcPct val="80000"/>
              </a:lnSpc>
              <a:spcBef>
                <a:spcPct val="45000"/>
              </a:spcBef>
            </a:pPr>
            <a:endParaRPr lang="en-US" sz="2600" dirty="0">
              <a:solidFill>
                <a:srgbClr val="FF3300"/>
              </a:solidFill>
            </a:endParaRPr>
          </a:p>
        </p:txBody>
      </p:sp>
      <p:sp>
        <p:nvSpPr>
          <p:cNvPr id="4" name="Slide Number Placeholder 3"/>
          <p:cNvSpPr>
            <a:spLocks noGrp="1"/>
          </p:cNvSpPr>
          <p:nvPr>
            <p:ph type="sldNum" sz="quarter" idx="12"/>
          </p:nvPr>
        </p:nvSpPr>
        <p:spPr/>
        <p:txBody>
          <a:bodyPr/>
          <a:lstStyle/>
          <a:p>
            <a:fld id="{7071D534-EAF5-7340-9EBE-DE4DF80614A8}" type="slidenum">
              <a:rPr lang="en-US" smtClean="0"/>
              <a:pPr/>
              <a:t>46</a:t>
            </a:fld>
            <a:endParaRPr lang="en-US"/>
          </a:p>
        </p:txBody>
      </p:sp>
      <p:sp>
        <p:nvSpPr>
          <p:cNvPr id="6" name="TextBox 5"/>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Tree>
    <p:extLst>
      <p:ext uri="{BB962C8B-B14F-4D97-AF65-F5344CB8AC3E}">
        <p14:creationId xmlns:p14="http://schemas.microsoft.com/office/powerpoint/2010/main" val="27882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685800" y="228600"/>
            <a:ext cx="7772400" cy="1143000"/>
          </a:xfrm>
        </p:spPr>
        <p:txBody>
          <a:bodyPr/>
          <a:lstStyle/>
          <a:p>
            <a:pPr eaLnBrk="1" hangingPunct="1"/>
            <a:r>
              <a:rPr lang="en-US" smtClean="0"/>
              <a:t>Challenges: learning with minimal supervision</a:t>
            </a:r>
          </a:p>
        </p:txBody>
      </p:sp>
      <p:sp>
        <p:nvSpPr>
          <p:cNvPr id="104" name="Rectangle 103"/>
          <p:cNvSpPr/>
          <p:nvPr/>
        </p:nvSpPr>
        <p:spPr>
          <a:xfrm>
            <a:off x="611188" y="2133600"/>
            <a:ext cx="2628900" cy="27717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rebuchet MS"/>
            </a:endParaRPr>
          </a:p>
        </p:txBody>
      </p:sp>
      <p:sp>
        <p:nvSpPr>
          <p:cNvPr id="105" name="Rectangle 104"/>
          <p:cNvSpPr/>
          <p:nvPr/>
        </p:nvSpPr>
        <p:spPr>
          <a:xfrm>
            <a:off x="6227763" y="2133600"/>
            <a:ext cx="2519362" cy="27717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rebuchet MS"/>
            </a:endParaRPr>
          </a:p>
        </p:txBody>
      </p:sp>
      <p:sp>
        <p:nvSpPr>
          <p:cNvPr id="106" name="Rectangle 105"/>
          <p:cNvSpPr/>
          <p:nvPr/>
        </p:nvSpPr>
        <p:spPr>
          <a:xfrm>
            <a:off x="3455988" y="2133600"/>
            <a:ext cx="2484437" cy="277177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latin typeface="Trebuchet MS"/>
            </a:endParaRPr>
          </a:p>
        </p:txBody>
      </p:sp>
      <p:grpSp>
        <p:nvGrpSpPr>
          <p:cNvPr id="55302" name="Group 5"/>
          <p:cNvGrpSpPr>
            <a:grpSpLocks noChangeAspect="1"/>
          </p:cNvGrpSpPr>
          <p:nvPr/>
        </p:nvGrpSpPr>
        <p:grpSpPr bwMode="auto">
          <a:xfrm>
            <a:off x="6443663" y="4184650"/>
            <a:ext cx="2166937" cy="487363"/>
            <a:chOff x="336" y="3097"/>
            <a:chExt cx="2352" cy="528"/>
          </a:xfrm>
        </p:grpSpPr>
        <p:sp>
          <p:nvSpPr>
            <p:cNvPr id="55385" name="Rectangle 6"/>
            <p:cNvSpPr>
              <a:spLocks noChangeAspect="1" noChangeArrowheads="1"/>
            </p:cNvSpPr>
            <p:nvPr/>
          </p:nvSpPr>
          <p:spPr bwMode="auto">
            <a:xfrm>
              <a:off x="336" y="3097"/>
              <a:ext cx="2352" cy="528"/>
            </a:xfrm>
            <a:prstGeom prst="rect">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grpSp>
          <p:nvGrpSpPr>
            <p:cNvPr id="55386" name="Group 108"/>
            <p:cNvGrpSpPr>
              <a:grpSpLocks noChangeAspect="1"/>
            </p:cNvGrpSpPr>
            <p:nvPr/>
          </p:nvGrpSpPr>
          <p:grpSpPr bwMode="auto">
            <a:xfrm>
              <a:off x="384" y="3168"/>
              <a:ext cx="2256" cy="384"/>
              <a:chOff x="384" y="3072"/>
              <a:chExt cx="2256" cy="384"/>
            </a:xfrm>
          </p:grpSpPr>
          <p:pic>
            <p:nvPicPr>
              <p:cNvPr id="55387" name="Picture 8" descr="side%20view"/>
              <p:cNvPicPr>
                <a:picLocks noChangeAspect="1" noChangeArrowheads="1"/>
              </p:cNvPicPr>
              <p:nvPr/>
            </p:nvPicPr>
            <p:blipFill>
              <a:blip r:embed="rId2" cstate="print">
                <a:extLst>
                  <a:ext uri="{28A0092B-C50C-407E-A947-70E740481C1C}">
                    <a14:useLocalDpi xmlns:a14="http://schemas.microsoft.com/office/drawing/2010/main" val="0"/>
                  </a:ext>
                </a:extLst>
              </a:blip>
              <a:srcRect t="21706" b="30113"/>
              <a:stretch>
                <a:fillRect/>
              </a:stretch>
            </p:blipFill>
            <p:spPr bwMode="auto">
              <a:xfrm>
                <a:off x="1440" y="3072"/>
                <a:ext cx="1200"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88" name="Picture 9" descr="CAR_SIDE"/>
              <p:cNvPicPr>
                <a:picLocks noChangeAspect="1" noChangeArrowheads="1"/>
              </p:cNvPicPr>
              <p:nvPr/>
            </p:nvPicPr>
            <p:blipFill>
              <a:blip r:embed="rId3">
                <a:extLst>
                  <a:ext uri="{28A0092B-C50C-407E-A947-70E740481C1C}">
                    <a14:useLocalDpi xmlns:a14="http://schemas.microsoft.com/office/drawing/2010/main" val="0"/>
                  </a:ext>
                </a:extLst>
              </a:blip>
              <a:srcRect t="28535" b="23822"/>
              <a:stretch>
                <a:fillRect/>
              </a:stretch>
            </p:blipFill>
            <p:spPr bwMode="auto">
              <a:xfrm>
                <a:off x="384" y="3072"/>
                <a:ext cx="1008" cy="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89" name="Oval 10"/>
              <p:cNvSpPr>
                <a:spLocks noChangeAspect="1" noChangeArrowheads="1"/>
              </p:cNvSpPr>
              <p:nvPr/>
            </p:nvSpPr>
            <p:spPr bwMode="auto">
              <a:xfrm>
                <a:off x="528" y="3312"/>
                <a:ext cx="144"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0" name="Oval 11"/>
              <p:cNvSpPr>
                <a:spLocks noChangeAspect="1" noChangeArrowheads="1"/>
              </p:cNvSpPr>
              <p:nvPr/>
            </p:nvSpPr>
            <p:spPr bwMode="auto">
              <a:xfrm>
                <a:off x="1152" y="3312"/>
                <a:ext cx="144"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1" name="Oval 12"/>
              <p:cNvSpPr>
                <a:spLocks noChangeAspect="1" noChangeArrowheads="1"/>
              </p:cNvSpPr>
              <p:nvPr/>
            </p:nvSpPr>
            <p:spPr bwMode="auto">
              <a:xfrm>
                <a:off x="1584" y="3264"/>
                <a:ext cx="192" cy="192"/>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2" name="Oval 13"/>
              <p:cNvSpPr>
                <a:spLocks noChangeAspect="1" noChangeArrowheads="1"/>
              </p:cNvSpPr>
              <p:nvPr/>
            </p:nvSpPr>
            <p:spPr bwMode="auto">
              <a:xfrm>
                <a:off x="2304" y="3264"/>
                <a:ext cx="192" cy="192"/>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3" name="Rectangle 14"/>
              <p:cNvSpPr>
                <a:spLocks noChangeAspect="1" noChangeArrowheads="1"/>
              </p:cNvSpPr>
              <p:nvPr/>
            </p:nvSpPr>
            <p:spPr bwMode="auto">
              <a:xfrm>
                <a:off x="720" y="3216"/>
                <a:ext cx="336" cy="192"/>
              </a:xfrm>
              <a:prstGeom prst="rect">
                <a:avLst/>
              </a:prstGeom>
              <a:solidFill>
                <a:srgbClr val="FF0000">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4" name="Rectangle 15"/>
              <p:cNvSpPr>
                <a:spLocks noChangeAspect="1" noChangeArrowheads="1"/>
              </p:cNvSpPr>
              <p:nvPr/>
            </p:nvSpPr>
            <p:spPr bwMode="auto">
              <a:xfrm>
                <a:off x="1920" y="3216"/>
                <a:ext cx="336" cy="192"/>
              </a:xfrm>
              <a:prstGeom prst="rect">
                <a:avLst/>
              </a:prstGeom>
              <a:solidFill>
                <a:srgbClr val="FF0000">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95" name="Freeform 16"/>
              <p:cNvSpPr>
                <a:spLocks noChangeAspect="1"/>
              </p:cNvSpPr>
              <p:nvPr/>
            </p:nvSpPr>
            <p:spPr bwMode="auto">
              <a:xfrm>
                <a:off x="576" y="3120"/>
                <a:ext cx="528" cy="96"/>
              </a:xfrm>
              <a:custGeom>
                <a:avLst/>
                <a:gdLst>
                  <a:gd name="T0" fmla="*/ 0 w 528"/>
                  <a:gd name="T1" fmla="*/ 96 h 96"/>
                  <a:gd name="T2" fmla="*/ 96 w 528"/>
                  <a:gd name="T3" fmla="*/ 0 h 96"/>
                  <a:gd name="T4" fmla="*/ 336 w 528"/>
                  <a:gd name="T5" fmla="*/ 0 h 96"/>
                  <a:gd name="T6" fmla="*/ 528 w 528"/>
                  <a:gd name="T7" fmla="*/ 96 h 96"/>
                  <a:gd name="T8" fmla="*/ 0 w 528"/>
                  <a:gd name="T9" fmla="*/ 96 h 96"/>
                  <a:gd name="T10" fmla="*/ 0 60000 65536"/>
                  <a:gd name="T11" fmla="*/ 0 60000 65536"/>
                  <a:gd name="T12" fmla="*/ 0 60000 65536"/>
                  <a:gd name="T13" fmla="*/ 0 60000 65536"/>
                  <a:gd name="T14" fmla="*/ 0 60000 65536"/>
                  <a:gd name="T15" fmla="*/ 0 w 528"/>
                  <a:gd name="T16" fmla="*/ 0 h 96"/>
                  <a:gd name="T17" fmla="*/ 528 w 528"/>
                  <a:gd name="T18" fmla="*/ 96 h 96"/>
                </a:gdLst>
                <a:ahLst/>
                <a:cxnLst>
                  <a:cxn ang="T10">
                    <a:pos x="T0" y="T1"/>
                  </a:cxn>
                  <a:cxn ang="T11">
                    <a:pos x="T2" y="T3"/>
                  </a:cxn>
                  <a:cxn ang="T12">
                    <a:pos x="T4" y="T5"/>
                  </a:cxn>
                  <a:cxn ang="T13">
                    <a:pos x="T6" y="T7"/>
                  </a:cxn>
                  <a:cxn ang="T14">
                    <a:pos x="T8" y="T9"/>
                  </a:cxn>
                </a:cxnLst>
                <a:rect l="T15" t="T16" r="T17" b="T18"/>
                <a:pathLst>
                  <a:path w="528" h="96">
                    <a:moveTo>
                      <a:pt x="0" y="96"/>
                    </a:moveTo>
                    <a:lnTo>
                      <a:pt x="96" y="0"/>
                    </a:lnTo>
                    <a:lnTo>
                      <a:pt x="336" y="0"/>
                    </a:lnTo>
                    <a:lnTo>
                      <a:pt x="528" y="96"/>
                    </a:lnTo>
                    <a:lnTo>
                      <a:pt x="0" y="96"/>
                    </a:lnTo>
                    <a:close/>
                  </a:path>
                </a:pathLst>
              </a:custGeom>
              <a:solidFill>
                <a:srgbClr val="C0504D">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96" name="Freeform 17"/>
              <p:cNvSpPr>
                <a:spLocks noChangeAspect="1"/>
              </p:cNvSpPr>
              <p:nvPr/>
            </p:nvSpPr>
            <p:spPr bwMode="auto">
              <a:xfrm>
                <a:off x="1632" y="3072"/>
                <a:ext cx="672" cy="144"/>
              </a:xfrm>
              <a:custGeom>
                <a:avLst/>
                <a:gdLst>
                  <a:gd name="T0" fmla="*/ 59 w 672"/>
                  <a:gd name="T1" fmla="*/ 85 h 144"/>
                  <a:gd name="T2" fmla="*/ 192 w 672"/>
                  <a:gd name="T3" fmla="*/ 16 h 144"/>
                  <a:gd name="T4" fmla="*/ 432 w 672"/>
                  <a:gd name="T5" fmla="*/ 0 h 144"/>
                  <a:gd name="T6" fmla="*/ 624 w 672"/>
                  <a:gd name="T7" fmla="*/ 96 h 144"/>
                  <a:gd name="T8" fmla="*/ 672 w 672"/>
                  <a:gd name="T9" fmla="*/ 144 h 144"/>
                  <a:gd name="T10" fmla="*/ 0 w 672"/>
                  <a:gd name="T11" fmla="*/ 96 h 144"/>
                  <a:gd name="T12" fmla="*/ 59 w 672"/>
                  <a:gd name="T13" fmla="*/ 85 h 144"/>
                  <a:gd name="T14" fmla="*/ 0 60000 65536"/>
                  <a:gd name="T15" fmla="*/ 0 60000 65536"/>
                  <a:gd name="T16" fmla="*/ 0 60000 65536"/>
                  <a:gd name="T17" fmla="*/ 0 60000 65536"/>
                  <a:gd name="T18" fmla="*/ 0 60000 65536"/>
                  <a:gd name="T19" fmla="*/ 0 60000 65536"/>
                  <a:gd name="T20" fmla="*/ 0 60000 65536"/>
                  <a:gd name="T21" fmla="*/ 0 w 672"/>
                  <a:gd name="T22" fmla="*/ 0 h 144"/>
                  <a:gd name="T23" fmla="*/ 672 w 672"/>
                  <a:gd name="T24" fmla="*/ 144 h 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2" h="144">
                    <a:moveTo>
                      <a:pt x="59" y="85"/>
                    </a:moveTo>
                    <a:cubicBezTo>
                      <a:pt x="65" y="82"/>
                      <a:pt x="173" y="16"/>
                      <a:pt x="192" y="16"/>
                    </a:cubicBezTo>
                    <a:lnTo>
                      <a:pt x="432" y="0"/>
                    </a:lnTo>
                    <a:lnTo>
                      <a:pt x="624" y="96"/>
                    </a:lnTo>
                    <a:lnTo>
                      <a:pt x="672" y="144"/>
                    </a:lnTo>
                    <a:lnTo>
                      <a:pt x="0" y="96"/>
                    </a:lnTo>
                    <a:lnTo>
                      <a:pt x="59" y="85"/>
                    </a:lnTo>
                    <a:close/>
                  </a:path>
                </a:pathLst>
              </a:custGeom>
              <a:solidFill>
                <a:srgbClr val="C0504D">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grpSp>
      <p:grpSp>
        <p:nvGrpSpPr>
          <p:cNvPr id="55303" name="Group 18"/>
          <p:cNvGrpSpPr>
            <a:grpSpLocks noChangeAspect="1"/>
          </p:cNvGrpSpPr>
          <p:nvPr/>
        </p:nvGrpSpPr>
        <p:grpSpPr bwMode="auto">
          <a:xfrm>
            <a:off x="6496050" y="3249613"/>
            <a:ext cx="2035175" cy="636587"/>
            <a:chOff x="432" y="2333"/>
            <a:chExt cx="2208" cy="691"/>
          </a:xfrm>
        </p:grpSpPr>
        <p:sp>
          <p:nvSpPr>
            <p:cNvPr id="55365" name="Rectangle 19"/>
            <p:cNvSpPr>
              <a:spLocks noChangeAspect="1" noChangeArrowheads="1"/>
            </p:cNvSpPr>
            <p:nvPr/>
          </p:nvSpPr>
          <p:spPr bwMode="auto">
            <a:xfrm>
              <a:off x="432" y="2333"/>
              <a:ext cx="2208" cy="691"/>
            </a:xfrm>
            <a:prstGeom prst="rect">
              <a:avLst/>
            </a:prstGeom>
            <a:solidFill>
              <a:srgbClr val="80008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grpSp>
          <p:nvGrpSpPr>
            <p:cNvPr id="55366" name="Group 121"/>
            <p:cNvGrpSpPr>
              <a:grpSpLocks noChangeAspect="1"/>
            </p:cNvGrpSpPr>
            <p:nvPr/>
          </p:nvGrpSpPr>
          <p:grpSpPr bwMode="auto">
            <a:xfrm>
              <a:off x="481" y="2400"/>
              <a:ext cx="2113" cy="565"/>
              <a:chOff x="3888" y="3228"/>
              <a:chExt cx="4080" cy="1092"/>
            </a:xfrm>
          </p:grpSpPr>
          <p:pic>
            <p:nvPicPr>
              <p:cNvPr id="55382" name="Picture 21" descr="koalahea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 y="3236"/>
                <a:ext cx="1288" cy="1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83" name="Picture 22" descr="KoalaStLou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 y="3230"/>
                <a:ext cx="1392" cy="1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84" name="Picture 23" descr="koalahead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 y="3228"/>
                <a:ext cx="1296" cy="10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5367" name="Oval 24"/>
            <p:cNvSpPr>
              <a:spLocks noChangeAspect="1" noChangeArrowheads="1"/>
            </p:cNvSpPr>
            <p:nvPr/>
          </p:nvSpPr>
          <p:spPr bwMode="auto">
            <a:xfrm>
              <a:off x="816" y="2736"/>
              <a:ext cx="96" cy="192"/>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68" name="Oval 25"/>
            <p:cNvSpPr>
              <a:spLocks noChangeAspect="1" noChangeArrowheads="1"/>
            </p:cNvSpPr>
            <p:nvPr/>
          </p:nvSpPr>
          <p:spPr bwMode="auto">
            <a:xfrm>
              <a:off x="1536" y="2736"/>
              <a:ext cx="96"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69" name="Oval 26"/>
            <p:cNvSpPr>
              <a:spLocks noChangeAspect="1" noChangeArrowheads="1"/>
            </p:cNvSpPr>
            <p:nvPr/>
          </p:nvSpPr>
          <p:spPr bwMode="auto">
            <a:xfrm>
              <a:off x="2304" y="2736"/>
              <a:ext cx="96" cy="144"/>
            </a:xfrm>
            <a:prstGeom prst="ellipse">
              <a:avLst/>
            </a:prstGeom>
            <a:solidFill>
              <a:srgbClr val="4F81BD">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0" name="Oval 27"/>
            <p:cNvSpPr>
              <a:spLocks noChangeAspect="1" noChangeArrowheads="1"/>
            </p:cNvSpPr>
            <p:nvPr/>
          </p:nvSpPr>
          <p:spPr bwMode="auto">
            <a:xfrm>
              <a:off x="768"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1" name="Oval 28"/>
            <p:cNvSpPr>
              <a:spLocks noChangeAspect="1" noChangeArrowheads="1"/>
            </p:cNvSpPr>
            <p:nvPr/>
          </p:nvSpPr>
          <p:spPr bwMode="auto">
            <a:xfrm>
              <a:off x="960"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2" name="Oval 29"/>
            <p:cNvSpPr>
              <a:spLocks noChangeAspect="1" noChangeArrowheads="1"/>
            </p:cNvSpPr>
            <p:nvPr/>
          </p:nvSpPr>
          <p:spPr bwMode="auto">
            <a:xfrm>
              <a:off x="1440"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3" name="Oval 30"/>
            <p:cNvSpPr>
              <a:spLocks noChangeAspect="1" noChangeArrowheads="1"/>
            </p:cNvSpPr>
            <p:nvPr/>
          </p:nvSpPr>
          <p:spPr bwMode="auto">
            <a:xfrm>
              <a:off x="1632"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4" name="Oval 31"/>
            <p:cNvSpPr>
              <a:spLocks noChangeAspect="1" noChangeArrowheads="1"/>
            </p:cNvSpPr>
            <p:nvPr/>
          </p:nvSpPr>
          <p:spPr bwMode="auto">
            <a:xfrm>
              <a:off x="2208"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5" name="Oval 32"/>
            <p:cNvSpPr>
              <a:spLocks noChangeAspect="1" noChangeArrowheads="1"/>
            </p:cNvSpPr>
            <p:nvPr/>
          </p:nvSpPr>
          <p:spPr bwMode="auto">
            <a:xfrm>
              <a:off x="2400" y="2736"/>
              <a:ext cx="48" cy="48"/>
            </a:xfrm>
            <a:prstGeom prst="ellipse">
              <a:avLst/>
            </a:prstGeom>
            <a:solidFill>
              <a:srgbClr val="FFFF00">
                <a:alpha val="30196"/>
              </a:srgbClr>
            </a:solidFill>
            <a:ln w="9525">
              <a:solidFill>
                <a:srgbClr val="000000"/>
              </a:solidFill>
              <a:round/>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76" name="Freeform 33"/>
            <p:cNvSpPr>
              <a:spLocks noChangeAspect="1"/>
            </p:cNvSpPr>
            <p:nvPr/>
          </p:nvSpPr>
          <p:spPr bwMode="auto">
            <a:xfrm>
              <a:off x="480" y="2400"/>
              <a:ext cx="240" cy="304"/>
            </a:xfrm>
            <a:custGeom>
              <a:avLst/>
              <a:gdLst>
                <a:gd name="T0" fmla="*/ 107 w 240"/>
                <a:gd name="T1" fmla="*/ 304 h 304"/>
                <a:gd name="T2" fmla="*/ 59 w 240"/>
                <a:gd name="T3" fmla="*/ 293 h 304"/>
                <a:gd name="T4" fmla="*/ 0 w 240"/>
                <a:gd name="T5" fmla="*/ 192 h 304"/>
                <a:gd name="T6" fmla="*/ 96 w 240"/>
                <a:gd name="T7" fmla="*/ 48 h 304"/>
                <a:gd name="T8" fmla="*/ 192 w 240"/>
                <a:gd name="T9" fmla="*/ 0 h 304"/>
                <a:gd name="T10" fmla="*/ 240 w 240"/>
                <a:gd name="T11" fmla="*/ 96 h 304"/>
                <a:gd name="T12" fmla="*/ 107 w 240"/>
                <a:gd name="T13" fmla="*/ 304 h 304"/>
                <a:gd name="T14" fmla="*/ 0 60000 65536"/>
                <a:gd name="T15" fmla="*/ 0 60000 65536"/>
                <a:gd name="T16" fmla="*/ 0 60000 65536"/>
                <a:gd name="T17" fmla="*/ 0 60000 65536"/>
                <a:gd name="T18" fmla="*/ 0 60000 65536"/>
                <a:gd name="T19" fmla="*/ 0 60000 65536"/>
                <a:gd name="T20" fmla="*/ 0 60000 65536"/>
                <a:gd name="T21" fmla="*/ 0 w 240"/>
                <a:gd name="T22" fmla="*/ 0 h 304"/>
                <a:gd name="T23" fmla="*/ 240 w 240"/>
                <a:gd name="T24" fmla="*/ 304 h 3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304">
                  <a:moveTo>
                    <a:pt x="107" y="304"/>
                  </a:moveTo>
                  <a:cubicBezTo>
                    <a:pt x="62" y="293"/>
                    <a:pt x="79" y="293"/>
                    <a:pt x="59" y="293"/>
                  </a:cubicBezTo>
                  <a:lnTo>
                    <a:pt x="0" y="192"/>
                  </a:lnTo>
                  <a:lnTo>
                    <a:pt x="96" y="48"/>
                  </a:lnTo>
                  <a:lnTo>
                    <a:pt x="192" y="0"/>
                  </a:lnTo>
                  <a:lnTo>
                    <a:pt x="240" y="96"/>
                  </a:lnTo>
                  <a:lnTo>
                    <a:pt x="107" y="304"/>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77" name="Freeform 34"/>
            <p:cNvSpPr>
              <a:spLocks noChangeAspect="1"/>
            </p:cNvSpPr>
            <p:nvPr/>
          </p:nvSpPr>
          <p:spPr bwMode="auto">
            <a:xfrm>
              <a:off x="917" y="2448"/>
              <a:ext cx="235" cy="336"/>
            </a:xfrm>
            <a:custGeom>
              <a:avLst/>
              <a:gdLst>
                <a:gd name="T0" fmla="*/ 0 w 235"/>
                <a:gd name="T1" fmla="*/ 48 h 336"/>
                <a:gd name="T2" fmla="*/ 54 w 235"/>
                <a:gd name="T3" fmla="*/ 5 h 336"/>
                <a:gd name="T4" fmla="*/ 91 w 235"/>
                <a:gd name="T5" fmla="*/ 0 h 336"/>
                <a:gd name="T6" fmla="*/ 187 w 235"/>
                <a:gd name="T7" fmla="*/ 0 h 336"/>
                <a:gd name="T8" fmla="*/ 235 w 235"/>
                <a:gd name="T9" fmla="*/ 144 h 336"/>
                <a:gd name="T10" fmla="*/ 187 w 235"/>
                <a:gd name="T11" fmla="*/ 288 h 336"/>
                <a:gd name="T12" fmla="*/ 139 w 235"/>
                <a:gd name="T13" fmla="*/ 336 h 336"/>
                <a:gd name="T14" fmla="*/ 91 w 235"/>
                <a:gd name="T15" fmla="*/ 96 h 336"/>
                <a:gd name="T16" fmla="*/ 0 w 235"/>
                <a:gd name="T17" fmla="*/ 48 h 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336"/>
                <a:gd name="T29" fmla="*/ 235 w 235"/>
                <a:gd name="T30" fmla="*/ 336 h 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336">
                  <a:moveTo>
                    <a:pt x="0" y="48"/>
                  </a:moveTo>
                  <a:cubicBezTo>
                    <a:pt x="56" y="10"/>
                    <a:pt x="54" y="33"/>
                    <a:pt x="54" y="5"/>
                  </a:cubicBezTo>
                  <a:lnTo>
                    <a:pt x="91" y="0"/>
                  </a:lnTo>
                  <a:lnTo>
                    <a:pt x="187" y="0"/>
                  </a:lnTo>
                  <a:lnTo>
                    <a:pt x="235" y="144"/>
                  </a:lnTo>
                  <a:lnTo>
                    <a:pt x="187" y="288"/>
                  </a:lnTo>
                  <a:lnTo>
                    <a:pt x="139" y="336"/>
                  </a:lnTo>
                  <a:lnTo>
                    <a:pt x="91" y="96"/>
                  </a:lnTo>
                  <a:lnTo>
                    <a:pt x="0" y="48"/>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78" name="Freeform 35"/>
            <p:cNvSpPr>
              <a:spLocks noChangeAspect="1"/>
            </p:cNvSpPr>
            <p:nvPr/>
          </p:nvSpPr>
          <p:spPr bwMode="auto">
            <a:xfrm>
              <a:off x="1197" y="2401"/>
              <a:ext cx="242" cy="334"/>
            </a:xfrm>
            <a:custGeom>
              <a:avLst/>
              <a:gdLst>
                <a:gd name="T0" fmla="*/ 21 w 240"/>
                <a:gd name="T1" fmla="*/ 16 h 336"/>
                <a:gd name="T2" fmla="*/ 148 w 240"/>
                <a:gd name="T3" fmla="*/ 11 h 336"/>
                <a:gd name="T4" fmla="*/ 270 w 240"/>
                <a:gd name="T5" fmla="*/ 48 h 336"/>
                <a:gd name="T6" fmla="*/ 111 w 240"/>
                <a:gd name="T7" fmla="*/ 84 h 336"/>
                <a:gd name="T8" fmla="*/ 48 w 240"/>
                <a:gd name="T9" fmla="*/ 225 h 336"/>
                <a:gd name="T10" fmla="*/ 111 w 240"/>
                <a:gd name="T11" fmla="*/ 258 h 336"/>
                <a:gd name="T12" fmla="*/ 0 w 240"/>
                <a:gd name="T13" fmla="*/ 306 h 336"/>
                <a:gd name="T14" fmla="*/ 0 w 240"/>
                <a:gd name="T15" fmla="*/ 48 h 336"/>
                <a:gd name="T16" fmla="*/ 48 w 240"/>
                <a:gd name="T17" fmla="*/ 0 h 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0"/>
                <a:gd name="T28" fmla="*/ 0 h 336"/>
                <a:gd name="T29" fmla="*/ 240 w 240"/>
                <a:gd name="T30" fmla="*/ 336 h 3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0" h="336">
                  <a:moveTo>
                    <a:pt x="21" y="16"/>
                  </a:moveTo>
                  <a:cubicBezTo>
                    <a:pt x="105" y="10"/>
                    <a:pt x="68" y="11"/>
                    <a:pt x="133" y="11"/>
                  </a:cubicBezTo>
                  <a:lnTo>
                    <a:pt x="240" y="48"/>
                  </a:lnTo>
                  <a:lnTo>
                    <a:pt x="96" y="96"/>
                  </a:lnTo>
                  <a:lnTo>
                    <a:pt x="48" y="240"/>
                  </a:lnTo>
                  <a:lnTo>
                    <a:pt x="96" y="288"/>
                  </a:lnTo>
                  <a:lnTo>
                    <a:pt x="0" y="336"/>
                  </a:lnTo>
                  <a:lnTo>
                    <a:pt x="0" y="48"/>
                  </a:lnTo>
                  <a:lnTo>
                    <a:pt x="48" y="0"/>
                  </a:lnTo>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79" name="Freeform 36"/>
            <p:cNvSpPr>
              <a:spLocks noChangeAspect="1"/>
            </p:cNvSpPr>
            <p:nvPr/>
          </p:nvSpPr>
          <p:spPr bwMode="auto">
            <a:xfrm>
              <a:off x="1680" y="2400"/>
              <a:ext cx="192" cy="384"/>
            </a:xfrm>
            <a:custGeom>
              <a:avLst/>
              <a:gdLst>
                <a:gd name="T0" fmla="*/ 0 w 192"/>
                <a:gd name="T1" fmla="*/ 48 h 384"/>
                <a:gd name="T2" fmla="*/ 96 w 192"/>
                <a:gd name="T3" fmla="*/ 0 h 384"/>
                <a:gd name="T4" fmla="*/ 192 w 192"/>
                <a:gd name="T5" fmla="*/ 96 h 384"/>
                <a:gd name="T6" fmla="*/ 192 w 192"/>
                <a:gd name="T7" fmla="*/ 240 h 384"/>
                <a:gd name="T8" fmla="*/ 144 w 192"/>
                <a:gd name="T9" fmla="*/ 384 h 384"/>
                <a:gd name="T10" fmla="*/ 48 w 192"/>
                <a:gd name="T11" fmla="*/ 384 h 384"/>
                <a:gd name="T12" fmla="*/ 48 w 192"/>
                <a:gd name="T13" fmla="*/ 192 h 384"/>
                <a:gd name="T14" fmla="*/ 0 w 192"/>
                <a:gd name="T15" fmla="*/ 96 h 384"/>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384"/>
                <a:gd name="T26" fmla="*/ 192 w 192"/>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384">
                  <a:moveTo>
                    <a:pt x="0" y="48"/>
                  </a:moveTo>
                  <a:lnTo>
                    <a:pt x="96" y="0"/>
                  </a:lnTo>
                  <a:lnTo>
                    <a:pt x="192" y="96"/>
                  </a:lnTo>
                  <a:lnTo>
                    <a:pt x="192" y="240"/>
                  </a:lnTo>
                  <a:lnTo>
                    <a:pt x="144" y="384"/>
                  </a:lnTo>
                  <a:lnTo>
                    <a:pt x="48" y="384"/>
                  </a:lnTo>
                  <a:lnTo>
                    <a:pt x="48" y="192"/>
                  </a:lnTo>
                  <a:lnTo>
                    <a:pt x="0" y="96"/>
                  </a:lnTo>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80" name="Freeform 37"/>
            <p:cNvSpPr>
              <a:spLocks noChangeAspect="1"/>
            </p:cNvSpPr>
            <p:nvPr/>
          </p:nvSpPr>
          <p:spPr bwMode="auto">
            <a:xfrm>
              <a:off x="1920" y="2448"/>
              <a:ext cx="240" cy="288"/>
            </a:xfrm>
            <a:custGeom>
              <a:avLst/>
              <a:gdLst>
                <a:gd name="T0" fmla="*/ 48 w 240"/>
                <a:gd name="T1" fmla="*/ 48 h 288"/>
                <a:gd name="T2" fmla="*/ 144 w 240"/>
                <a:gd name="T3" fmla="*/ 0 h 288"/>
                <a:gd name="T4" fmla="*/ 192 w 240"/>
                <a:gd name="T5" fmla="*/ 0 h 288"/>
                <a:gd name="T6" fmla="*/ 240 w 240"/>
                <a:gd name="T7" fmla="*/ 48 h 288"/>
                <a:gd name="T8" fmla="*/ 240 w 240"/>
                <a:gd name="T9" fmla="*/ 144 h 288"/>
                <a:gd name="T10" fmla="*/ 144 w 240"/>
                <a:gd name="T11" fmla="*/ 240 h 288"/>
                <a:gd name="T12" fmla="*/ 96 w 240"/>
                <a:gd name="T13" fmla="*/ 288 h 288"/>
                <a:gd name="T14" fmla="*/ 48 w 240"/>
                <a:gd name="T15" fmla="*/ 288 h 288"/>
                <a:gd name="T16" fmla="*/ 48 w 240"/>
                <a:gd name="T17" fmla="*/ 192 h 288"/>
                <a:gd name="T18" fmla="*/ 0 w 240"/>
                <a:gd name="T19" fmla="*/ 48 h 288"/>
                <a:gd name="T20" fmla="*/ 48 w 240"/>
                <a:gd name="T21" fmla="*/ 48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0"/>
                <a:gd name="T34" fmla="*/ 0 h 288"/>
                <a:gd name="T35" fmla="*/ 240 w 240"/>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0" h="288">
                  <a:moveTo>
                    <a:pt x="48" y="48"/>
                  </a:moveTo>
                  <a:lnTo>
                    <a:pt x="144" y="0"/>
                  </a:lnTo>
                  <a:lnTo>
                    <a:pt x="192" y="0"/>
                  </a:lnTo>
                  <a:lnTo>
                    <a:pt x="240" y="48"/>
                  </a:lnTo>
                  <a:lnTo>
                    <a:pt x="240" y="144"/>
                  </a:lnTo>
                  <a:lnTo>
                    <a:pt x="144" y="240"/>
                  </a:lnTo>
                  <a:lnTo>
                    <a:pt x="96" y="288"/>
                  </a:lnTo>
                  <a:lnTo>
                    <a:pt x="48" y="288"/>
                  </a:lnTo>
                  <a:lnTo>
                    <a:pt x="48" y="192"/>
                  </a:lnTo>
                  <a:lnTo>
                    <a:pt x="0" y="48"/>
                  </a:lnTo>
                  <a:lnTo>
                    <a:pt x="48" y="48"/>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81" name="Freeform 38"/>
            <p:cNvSpPr>
              <a:spLocks noChangeAspect="1"/>
            </p:cNvSpPr>
            <p:nvPr/>
          </p:nvSpPr>
          <p:spPr bwMode="auto">
            <a:xfrm>
              <a:off x="2352" y="2400"/>
              <a:ext cx="240" cy="336"/>
            </a:xfrm>
            <a:custGeom>
              <a:avLst/>
              <a:gdLst>
                <a:gd name="T0" fmla="*/ 0 w 240"/>
                <a:gd name="T1" fmla="*/ 48 h 336"/>
                <a:gd name="T2" fmla="*/ 96 w 240"/>
                <a:gd name="T3" fmla="*/ 0 h 336"/>
                <a:gd name="T4" fmla="*/ 192 w 240"/>
                <a:gd name="T5" fmla="*/ 48 h 336"/>
                <a:gd name="T6" fmla="*/ 240 w 240"/>
                <a:gd name="T7" fmla="*/ 144 h 336"/>
                <a:gd name="T8" fmla="*/ 192 w 240"/>
                <a:gd name="T9" fmla="*/ 288 h 336"/>
                <a:gd name="T10" fmla="*/ 144 w 240"/>
                <a:gd name="T11" fmla="*/ 336 h 336"/>
                <a:gd name="T12" fmla="*/ 96 w 240"/>
                <a:gd name="T13" fmla="*/ 240 h 336"/>
                <a:gd name="T14" fmla="*/ 48 w 240"/>
                <a:gd name="T15" fmla="*/ 144 h 336"/>
                <a:gd name="T16" fmla="*/ 0 w 240"/>
                <a:gd name="T17" fmla="*/ 96 h 336"/>
                <a:gd name="T18" fmla="*/ 0 w 240"/>
                <a:gd name="T19" fmla="*/ 48 h 3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0"/>
                <a:gd name="T31" fmla="*/ 0 h 336"/>
                <a:gd name="T32" fmla="*/ 240 w 240"/>
                <a:gd name="T33" fmla="*/ 336 h 3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0" h="336">
                  <a:moveTo>
                    <a:pt x="0" y="48"/>
                  </a:moveTo>
                  <a:lnTo>
                    <a:pt x="96" y="0"/>
                  </a:lnTo>
                  <a:lnTo>
                    <a:pt x="192" y="48"/>
                  </a:lnTo>
                  <a:lnTo>
                    <a:pt x="240" y="144"/>
                  </a:lnTo>
                  <a:lnTo>
                    <a:pt x="192" y="288"/>
                  </a:lnTo>
                  <a:lnTo>
                    <a:pt x="144" y="336"/>
                  </a:lnTo>
                  <a:lnTo>
                    <a:pt x="96" y="240"/>
                  </a:lnTo>
                  <a:lnTo>
                    <a:pt x="48" y="144"/>
                  </a:lnTo>
                  <a:lnTo>
                    <a:pt x="0" y="96"/>
                  </a:lnTo>
                  <a:lnTo>
                    <a:pt x="0" y="48"/>
                  </a:lnTo>
                  <a:close/>
                </a:path>
              </a:pathLst>
            </a:custGeom>
            <a:solidFill>
              <a:srgbClr val="FF0000">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grpSp>
        <p:nvGrpSpPr>
          <p:cNvPr id="55304" name="Group 39"/>
          <p:cNvGrpSpPr>
            <a:grpSpLocks noChangeAspect="1"/>
          </p:cNvGrpSpPr>
          <p:nvPr/>
        </p:nvGrpSpPr>
        <p:grpSpPr bwMode="auto">
          <a:xfrm>
            <a:off x="6335713" y="2349500"/>
            <a:ext cx="2347912" cy="620713"/>
            <a:chOff x="288" y="1632"/>
            <a:chExt cx="2544" cy="672"/>
          </a:xfrm>
        </p:grpSpPr>
        <p:sp>
          <p:nvSpPr>
            <p:cNvPr id="55342" name="Rectangle 40"/>
            <p:cNvSpPr>
              <a:spLocks noChangeAspect="1" noChangeArrowheads="1"/>
            </p:cNvSpPr>
            <p:nvPr/>
          </p:nvSpPr>
          <p:spPr bwMode="auto">
            <a:xfrm>
              <a:off x="288" y="1632"/>
              <a:ext cx="2544" cy="672"/>
            </a:xfrm>
            <a:prstGeom prst="rect">
              <a:avLst/>
            </a:prstGeom>
            <a:solidFill>
              <a:srgbClr val="FF99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grpSp>
          <p:nvGrpSpPr>
            <p:cNvPr id="55343" name="Group 142"/>
            <p:cNvGrpSpPr>
              <a:grpSpLocks noChangeAspect="1"/>
            </p:cNvGrpSpPr>
            <p:nvPr/>
          </p:nvGrpSpPr>
          <p:grpSpPr bwMode="auto">
            <a:xfrm>
              <a:off x="336" y="1680"/>
              <a:ext cx="2449" cy="577"/>
              <a:chOff x="672" y="2300"/>
              <a:chExt cx="1951" cy="460"/>
            </a:xfrm>
          </p:grpSpPr>
          <p:pic>
            <p:nvPicPr>
              <p:cNvPr id="55360" name="Picture 42" descr="lighting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2" y="2300"/>
                <a:ext cx="411" cy="456"/>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5361" name="Picture 43" descr="lighting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2" y="2300"/>
                <a:ext cx="397" cy="456"/>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5362" name="Group 44"/>
              <p:cNvGrpSpPr>
                <a:grpSpLocks noChangeAspect="1"/>
              </p:cNvGrpSpPr>
              <p:nvPr/>
            </p:nvGrpSpPr>
            <p:grpSpPr bwMode="auto">
              <a:xfrm>
                <a:off x="1567" y="2304"/>
                <a:ext cx="1056" cy="456"/>
                <a:chOff x="588" y="3391"/>
                <a:chExt cx="935" cy="404"/>
              </a:xfrm>
            </p:grpSpPr>
            <p:pic>
              <p:nvPicPr>
                <p:cNvPr id="55363" name="Picture 45" descr="woman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 y="3391"/>
                  <a:ext cx="450" cy="398"/>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55364" name="Picture 46" descr="woma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9" y="3391"/>
                  <a:ext cx="454" cy="404"/>
                </a:xfrm>
                <a:prstGeom prst="rect">
                  <a:avLst/>
                </a:prstGeom>
                <a:noFill/>
                <a:ln w="127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grpSp>
        <p:sp>
          <p:nvSpPr>
            <p:cNvPr id="55344" name="Oval 47"/>
            <p:cNvSpPr>
              <a:spLocks noChangeAspect="1" noChangeArrowheads="1"/>
            </p:cNvSpPr>
            <p:nvPr/>
          </p:nvSpPr>
          <p:spPr bwMode="auto">
            <a:xfrm>
              <a:off x="432"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5" name="Oval 48"/>
            <p:cNvSpPr>
              <a:spLocks noChangeAspect="1" noChangeArrowheads="1"/>
            </p:cNvSpPr>
            <p:nvPr/>
          </p:nvSpPr>
          <p:spPr bwMode="auto">
            <a:xfrm>
              <a:off x="624"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6" name="Oval 49"/>
            <p:cNvSpPr>
              <a:spLocks noChangeAspect="1" noChangeArrowheads="1"/>
            </p:cNvSpPr>
            <p:nvPr/>
          </p:nvSpPr>
          <p:spPr bwMode="auto">
            <a:xfrm>
              <a:off x="1008"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7" name="Oval 50"/>
            <p:cNvSpPr>
              <a:spLocks noChangeAspect="1" noChangeArrowheads="1"/>
            </p:cNvSpPr>
            <p:nvPr/>
          </p:nvSpPr>
          <p:spPr bwMode="auto">
            <a:xfrm>
              <a:off x="1200" y="1872"/>
              <a:ext cx="144" cy="96"/>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8" name="Oval 51"/>
            <p:cNvSpPr>
              <a:spLocks noChangeAspect="1" noChangeArrowheads="1"/>
            </p:cNvSpPr>
            <p:nvPr/>
          </p:nvSpPr>
          <p:spPr bwMode="auto">
            <a:xfrm>
              <a:off x="1632"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49" name="Oval 52"/>
            <p:cNvSpPr>
              <a:spLocks noChangeAspect="1" noChangeArrowheads="1"/>
            </p:cNvSpPr>
            <p:nvPr/>
          </p:nvSpPr>
          <p:spPr bwMode="auto">
            <a:xfrm>
              <a:off x="1824"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50" name="Oval 53"/>
            <p:cNvSpPr>
              <a:spLocks noChangeAspect="1" noChangeArrowheads="1"/>
            </p:cNvSpPr>
            <p:nvPr/>
          </p:nvSpPr>
          <p:spPr bwMode="auto">
            <a:xfrm>
              <a:off x="2304"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51" name="Oval 54"/>
            <p:cNvSpPr>
              <a:spLocks noChangeAspect="1" noChangeArrowheads="1"/>
            </p:cNvSpPr>
            <p:nvPr/>
          </p:nvSpPr>
          <p:spPr bwMode="auto">
            <a:xfrm>
              <a:off x="2496" y="1968"/>
              <a:ext cx="96" cy="48"/>
            </a:xfrm>
            <a:prstGeom prst="ellipse">
              <a:avLst/>
            </a:prstGeom>
            <a:solidFill>
              <a:srgbClr val="FF0000">
                <a:alpha val="20000"/>
              </a:srgbClr>
            </a:solidFill>
            <a:ln w="9525">
              <a:solidFill>
                <a:srgbClr val="000000"/>
              </a:solidFill>
              <a:round/>
              <a:headEnd/>
              <a:tailEnd/>
            </a:ln>
          </p:spPr>
          <p:txBody>
            <a:bodyPr wrap="none" anchor="ctr"/>
            <a:lstStyle/>
            <a:p>
              <a:pPr algn="ctr" fontAlgn="base">
                <a:spcBef>
                  <a:spcPct val="0"/>
                </a:spcBef>
                <a:spcAft>
                  <a:spcPct val="0"/>
                </a:spcAft>
              </a:pPr>
              <a:endParaRPr lang="de-DE" sz="2400" smtClean="0">
                <a:solidFill>
                  <a:srgbClr val="FFFFFF"/>
                </a:solidFill>
                <a:latin typeface="Times New Roman" pitchFamily="18" charset="0"/>
                <a:cs typeface="Arial" pitchFamily="34" charset="0"/>
              </a:endParaRPr>
            </a:p>
          </p:txBody>
        </p:sp>
        <p:sp>
          <p:nvSpPr>
            <p:cNvPr id="55352" name="Freeform 55"/>
            <p:cNvSpPr>
              <a:spLocks noChangeAspect="1"/>
            </p:cNvSpPr>
            <p:nvPr/>
          </p:nvSpPr>
          <p:spPr bwMode="auto">
            <a:xfrm>
              <a:off x="480" y="2112"/>
              <a:ext cx="240" cy="48"/>
            </a:xfrm>
            <a:custGeom>
              <a:avLst/>
              <a:gdLst>
                <a:gd name="T0" fmla="*/ 0 w 240"/>
                <a:gd name="T1" fmla="*/ 0 h 48"/>
                <a:gd name="T2" fmla="*/ 48 w 240"/>
                <a:gd name="T3" fmla="*/ 0 h 48"/>
                <a:gd name="T4" fmla="*/ 192 w 240"/>
                <a:gd name="T5" fmla="*/ 0 h 48"/>
                <a:gd name="T6" fmla="*/ 240 w 240"/>
                <a:gd name="T7" fmla="*/ 0 h 48"/>
                <a:gd name="T8" fmla="*/ 144 w 240"/>
                <a:gd name="T9" fmla="*/ 48 h 48"/>
                <a:gd name="T10" fmla="*/ 48 w 240"/>
                <a:gd name="T11" fmla="*/ 48 h 48"/>
                <a:gd name="T12" fmla="*/ 0 w 240"/>
                <a:gd name="T13" fmla="*/ 0 h 48"/>
                <a:gd name="T14" fmla="*/ 0 60000 65536"/>
                <a:gd name="T15" fmla="*/ 0 60000 65536"/>
                <a:gd name="T16" fmla="*/ 0 60000 65536"/>
                <a:gd name="T17" fmla="*/ 0 60000 65536"/>
                <a:gd name="T18" fmla="*/ 0 60000 65536"/>
                <a:gd name="T19" fmla="*/ 0 60000 65536"/>
                <a:gd name="T20" fmla="*/ 0 60000 65536"/>
                <a:gd name="T21" fmla="*/ 0 w 240"/>
                <a:gd name="T22" fmla="*/ 0 h 48"/>
                <a:gd name="T23" fmla="*/ 240 w 240"/>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48">
                  <a:moveTo>
                    <a:pt x="0" y="0"/>
                  </a:moveTo>
                  <a:lnTo>
                    <a:pt x="48" y="0"/>
                  </a:lnTo>
                  <a:lnTo>
                    <a:pt x="192" y="0"/>
                  </a:lnTo>
                  <a:lnTo>
                    <a:pt x="240" y="0"/>
                  </a:lnTo>
                  <a:lnTo>
                    <a:pt x="144" y="48"/>
                  </a:lnTo>
                  <a:lnTo>
                    <a:pt x="48" y="48"/>
                  </a:lnTo>
                  <a:lnTo>
                    <a:pt x="0" y="0"/>
                  </a:ln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53" name="Rectangle 56"/>
            <p:cNvSpPr>
              <a:spLocks noChangeAspect="1" noChangeArrowheads="1"/>
            </p:cNvSpPr>
            <p:nvPr/>
          </p:nvSpPr>
          <p:spPr bwMode="auto">
            <a:xfrm>
              <a:off x="541" y="1920"/>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4" name="Rectangle 57"/>
            <p:cNvSpPr>
              <a:spLocks noChangeAspect="1" noChangeArrowheads="1"/>
            </p:cNvSpPr>
            <p:nvPr/>
          </p:nvSpPr>
          <p:spPr bwMode="auto">
            <a:xfrm>
              <a:off x="1104" y="1920"/>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5" name="Rectangle 58"/>
            <p:cNvSpPr>
              <a:spLocks noChangeAspect="1" noChangeArrowheads="1"/>
            </p:cNvSpPr>
            <p:nvPr/>
          </p:nvSpPr>
          <p:spPr bwMode="auto">
            <a:xfrm>
              <a:off x="1728" y="1968"/>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6" name="Rectangle 59"/>
            <p:cNvSpPr>
              <a:spLocks noChangeAspect="1" noChangeArrowheads="1"/>
            </p:cNvSpPr>
            <p:nvPr/>
          </p:nvSpPr>
          <p:spPr bwMode="auto">
            <a:xfrm>
              <a:off x="2400" y="1968"/>
              <a:ext cx="96" cy="144"/>
            </a:xfrm>
            <a:prstGeom prst="rect">
              <a:avLst/>
            </a:prstGeom>
            <a:solidFill>
              <a:srgbClr val="3366FF">
                <a:alpha val="30196"/>
              </a:srgbClr>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sp>
          <p:nvSpPr>
            <p:cNvPr id="55357" name="Freeform 60"/>
            <p:cNvSpPr>
              <a:spLocks noChangeAspect="1"/>
            </p:cNvSpPr>
            <p:nvPr/>
          </p:nvSpPr>
          <p:spPr bwMode="auto">
            <a:xfrm>
              <a:off x="1061" y="2093"/>
              <a:ext cx="212" cy="49"/>
            </a:xfrm>
            <a:custGeom>
              <a:avLst/>
              <a:gdLst>
                <a:gd name="T0" fmla="*/ 0 w 212"/>
                <a:gd name="T1" fmla="*/ 40 h 49"/>
                <a:gd name="T2" fmla="*/ 70 w 212"/>
                <a:gd name="T3" fmla="*/ 3 h 49"/>
                <a:gd name="T4" fmla="*/ 187 w 212"/>
                <a:gd name="T5" fmla="*/ 8 h 49"/>
                <a:gd name="T6" fmla="*/ 187 w 212"/>
                <a:gd name="T7" fmla="*/ 46 h 49"/>
                <a:gd name="T8" fmla="*/ 0 w 212"/>
                <a:gd name="T9" fmla="*/ 40 h 49"/>
                <a:gd name="T10" fmla="*/ 0 60000 65536"/>
                <a:gd name="T11" fmla="*/ 0 60000 65536"/>
                <a:gd name="T12" fmla="*/ 0 60000 65536"/>
                <a:gd name="T13" fmla="*/ 0 60000 65536"/>
                <a:gd name="T14" fmla="*/ 0 60000 65536"/>
                <a:gd name="T15" fmla="*/ 0 w 212"/>
                <a:gd name="T16" fmla="*/ 0 h 49"/>
                <a:gd name="T17" fmla="*/ 212 w 212"/>
                <a:gd name="T18" fmla="*/ 49 h 49"/>
              </a:gdLst>
              <a:ahLst/>
              <a:cxnLst>
                <a:cxn ang="T10">
                  <a:pos x="T0" y="T1"/>
                </a:cxn>
                <a:cxn ang="T11">
                  <a:pos x="T2" y="T3"/>
                </a:cxn>
                <a:cxn ang="T12">
                  <a:pos x="T4" y="T5"/>
                </a:cxn>
                <a:cxn ang="T13">
                  <a:pos x="T6" y="T7"/>
                </a:cxn>
                <a:cxn ang="T14">
                  <a:pos x="T8" y="T9"/>
                </a:cxn>
              </a:cxnLst>
              <a:rect l="T15" t="T16" r="T17" b="T18"/>
              <a:pathLst>
                <a:path w="212" h="49">
                  <a:moveTo>
                    <a:pt x="0" y="40"/>
                  </a:moveTo>
                  <a:cubicBezTo>
                    <a:pt x="24" y="24"/>
                    <a:pt x="43" y="11"/>
                    <a:pt x="70" y="3"/>
                  </a:cubicBezTo>
                  <a:cubicBezTo>
                    <a:pt x="109" y="5"/>
                    <a:pt x="149" y="0"/>
                    <a:pt x="187" y="8"/>
                  </a:cubicBezTo>
                  <a:cubicBezTo>
                    <a:pt x="190" y="9"/>
                    <a:pt x="212" y="45"/>
                    <a:pt x="187" y="46"/>
                  </a:cubicBezTo>
                  <a:cubicBezTo>
                    <a:pt x="125" y="49"/>
                    <a:pt x="62" y="42"/>
                    <a:pt x="0" y="40"/>
                  </a:cubicBez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58" name="Freeform 61"/>
            <p:cNvSpPr>
              <a:spLocks noChangeAspect="1"/>
            </p:cNvSpPr>
            <p:nvPr/>
          </p:nvSpPr>
          <p:spPr bwMode="auto">
            <a:xfrm>
              <a:off x="1655" y="2112"/>
              <a:ext cx="234" cy="71"/>
            </a:xfrm>
            <a:custGeom>
              <a:avLst/>
              <a:gdLst>
                <a:gd name="T0" fmla="*/ 25 w 234"/>
                <a:gd name="T1" fmla="*/ 27 h 71"/>
                <a:gd name="T2" fmla="*/ 222 w 234"/>
                <a:gd name="T3" fmla="*/ 27 h 71"/>
                <a:gd name="T4" fmla="*/ 217 w 234"/>
                <a:gd name="T5" fmla="*/ 64 h 71"/>
                <a:gd name="T6" fmla="*/ 190 w 234"/>
                <a:gd name="T7" fmla="*/ 69 h 71"/>
                <a:gd name="T8" fmla="*/ 9 w 234"/>
                <a:gd name="T9" fmla="*/ 53 h 71"/>
                <a:gd name="T10" fmla="*/ 4 w 234"/>
                <a:gd name="T11" fmla="*/ 32 h 71"/>
                <a:gd name="T12" fmla="*/ 25 w 234"/>
                <a:gd name="T13" fmla="*/ 27 h 71"/>
                <a:gd name="T14" fmla="*/ 0 60000 65536"/>
                <a:gd name="T15" fmla="*/ 0 60000 65536"/>
                <a:gd name="T16" fmla="*/ 0 60000 65536"/>
                <a:gd name="T17" fmla="*/ 0 60000 65536"/>
                <a:gd name="T18" fmla="*/ 0 60000 65536"/>
                <a:gd name="T19" fmla="*/ 0 60000 65536"/>
                <a:gd name="T20" fmla="*/ 0 60000 65536"/>
                <a:gd name="T21" fmla="*/ 0 w 234"/>
                <a:gd name="T22" fmla="*/ 0 h 71"/>
                <a:gd name="T23" fmla="*/ 234 w 234"/>
                <a:gd name="T24" fmla="*/ 71 h 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71">
                  <a:moveTo>
                    <a:pt x="25" y="27"/>
                  </a:moveTo>
                  <a:cubicBezTo>
                    <a:pt x="93" y="15"/>
                    <a:pt x="150" y="0"/>
                    <a:pt x="222" y="27"/>
                  </a:cubicBezTo>
                  <a:cubicBezTo>
                    <a:pt x="234" y="31"/>
                    <a:pt x="225" y="54"/>
                    <a:pt x="217" y="64"/>
                  </a:cubicBezTo>
                  <a:cubicBezTo>
                    <a:pt x="211" y="71"/>
                    <a:pt x="199" y="67"/>
                    <a:pt x="190" y="69"/>
                  </a:cubicBezTo>
                  <a:cubicBezTo>
                    <a:pt x="130" y="64"/>
                    <a:pt x="68" y="65"/>
                    <a:pt x="9" y="53"/>
                  </a:cubicBezTo>
                  <a:cubicBezTo>
                    <a:pt x="2" y="52"/>
                    <a:pt x="0" y="38"/>
                    <a:pt x="4" y="32"/>
                  </a:cubicBezTo>
                  <a:cubicBezTo>
                    <a:pt x="8" y="26"/>
                    <a:pt x="18" y="29"/>
                    <a:pt x="25" y="27"/>
                  </a:cubicBez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sp>
          <p:nvSpPr>
            <p:cNvPr id="55359" name="Freeform 62"/>
            <p:cNvSpPr>
              <a:spLocks noChangeAspect="1"/>
            </p:cNvSpPr>
            <p:nvPr/>
          </p:nvSpPr>
          <p:spPr bwMode="auto">
            <a:xfrm>
              <a:off x="2327" y="2112"/>
              <a:ext cx="217" cy="85"/>
            </a:xfrm>
            <a:custGeom>
              <a:avLst/>
              <a:gdLst>
                <a:gd name="T0" fmla="*/ 11 w 217"/>
                <a:gd name="T1" fmla="*/ 30 h 85"/>
                <a:gd name="T2" fmla="*/ 192 w 217"/>
                <a:gd name="T3" fmla="*/ 14 h 85"/>
                <a:gd name="T4" fmla="*/ 198 w 217"/>
                <a:gd name="T5" fmla="*/ 73 h 85"/>
                <a:gd name="T6" fmla="*/ 0 w 217"/>
                <a:gd name="T7" fmla="*/ 57 h 85"/>
                <a:gd name="T8" fmla="*/ 11 w 217"/>
                <a:gd name="T9" fmla="*/ 30 h 85"/>
                <a:gd name="T10" fmla="*/ 0 60000 65536"/>
                <a:gd name="T11" fmla="*/ 0 60000 65536"/>
                <a:gd name="T12" fmla="*/ 0 60000 65536"/>
                <a:gd name="T13" fmla="*/ 0 60000 65536"/>
                <a:gd name="T14" fmla="*/ 0 60000 65536"/>
                <a:gd name="T15" fmla="*/ 0 w 217"/>
                <a:gd name="T16" fmla="*/ 0 h 85"/>
                <a:gd name="T17" fmla="*/ 217 w 217"/>
                <a:gd name="T18" fmla="*/ 85 h 85"/>
              </a:gdLst>
              <a:ahLst/>
              <a:cxnLst>
                <a:cxn ang="T10">
                  <a:pos x="T0" y="T1"/>
                </a:cxn>
                <a:cxn ang="T11">
                  <a:pos x="T2" y="T3"/>
                </a:cxn>
                <a:cxn ang="T12">
                  <a:pos x="T4" y="T5"/>
                </a:cxn>
                <a:cxn ang="T13">
                  <a:pos x="T6" y="T7"/>
                </a:cxn>
                <a:cxn ang="T14">
                  <a:pos x="T8" y="T9"/>
                </a:cxn>
              </a:cxnLst>
              <a:rect l="T15" t="T16" r="T17" b="T18"/>
              <a:pathLst>
                <a:path w="217" h="85">
                  <a:moveTo>
                    <a:pt x="11" y="30"/>
                  </a:moveTo>
                  <a:cubicBezTo>
                    <a:pt x="93" y="0"/>
                    <a:pt x="72" y="9"/>
                    <a:pt x="192" y="14"/>
                  </a:cubicBezTo>
                  <a:cubicBezTo>
                    <a:pt x="211" y="20"/>
                    <a:pt x="217" y="69"/>
                    <a:pt x="198" y="73"/>
                  </a:cubicBezTo>
                  <a:cubicBezTo>
                    <a:pt x="133" y="85"/>
                    <a:pt x="66" y="62"/>
                    <a:pt x="0" y="57"/>
                  </a:cubicBezTo>
                  <a:cubicBezTo>
                    <a:pt x="12" y="15"/>
                    <a:pt x="11" y="6"/>
                    <a:pt x="11" y="30"/>
                  </a:cubicBezTo>
                  <a:close/>
                </a:path>
              </a:pathLst>
            </a:custGeom>
            <a:solidFill>
              <a:srgbClr val="339966">
                <a:alpha val="30196"/>
              </a:srgbClr>
            </a:solidFill>
            <a:ln w="9525">
              <a:solidFill>
                <a:srgbClr val="000000"/>
              </a:solidFill>
              <a:round/>
              <a:headEnd/>
              <a:tailEnd/>
            </a:ln>
          </p:spPr>
          <p:txBody>
            <a:bodyPr/>
            <a:lstStyle/>
            <a:p>
              <a:pPr eaLnBrk="0" fontAlgn="base" hangingPunct="0">
                <a:spcBef>
                  <a:spcPct val="0"/>
                </a:spcBef>
                <a:spcAft>
                  <a:spcPct val="0"/>
                </a:spcAft>
              </a:pPr>
              <a:endParaRPr lang="en-US" smtClean="0">
                <a:solidFill>
                  <a:srgbClr val="000000"/>
                </a:solidFill>
              </a:endParaRPr>
            </a:p>
          </p:txBody>
        </p:sp>
      </p:grpSp>
      <p:sp>
        <p:nvSpPr>
          <p:cNvPr id="55305" name="Line 63"/>
          <p:cNvSpPr>
            <a:spLocks noChangeShapeType="1"/>
          </p:cNvSpPr>
          <p:nvPr/>
        </p:nvSpPr>
        <p:spPr bwMode="auto">
          <a:xfrm>
            <a:off x="7704138" y="1628775"/>
            <a:ext cx="1587" cy="265113"/>
          </a:xfrm>
          <a:prstGeom prst="line">
            <a:avLst/>
          </a:prstGeom>
          <a:noFill/>
          <a:ln w="57150">
            <a:solidFill>
              <a:srgbClr val="000000"/>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55306" name="Text Box 64"/>
          <p:cNvSpPr txBox="1">
            <a:spLocks noChangeArrowheads="1"/>
          </p:cNvSpPr>
          <p:nvPr/>
        </p:nvSpPr>
        <p:spPr bwMode="auto">
          <a:xfrm>
            <a:off x="7199313" y="1176338"/>
            <a:ext cx="1152525" cy="48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600" b="1" smtClean="0">
                <a:solidFill>
                  <a:srgbClr val="000000"/>
                </a:solidFill>
                <a:latin typeface="Trebuchet MS" pitchFamily="34" charset="0"/>
                <a:cs typeface="Arial" pitchFamily="34" charset="0"/>
              </a:rPr>
              <a:t>More</a:t>
            </a:r>
          </a:p>
        </p:txBody>
      </p:sp>
      <p:sp>
        <p:nvSpPr>
          <p:cNvPr id="55307" name="Text Box 65"/>
          <p:cNvSpPr txBox="1">
            <a:spLocks noChangeArrowheads="1"/>
          </p:cNvSpPr>
          <p:nvPr/>
        </p:nvSpPr>
        <p:spPr bwMode="auto">
          <a:xfrm>
            <a:off x="1438275" y="1233488"/>
            <a:ext cx="1152525" cy="48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50000"/>
              </a:spcBef>
              <a:spcAft>
                <a:spcPct val="0"/>
              </a:spcAft>
            </a:pPr>
            <a:r>
              <a:rPr lang="en-US" sz="2600" b="1" smtClean="0">
                <a:solidFill>
                  <a:srgbClr val="000000"/>
                </a:solidFill>
                <a:latin typeface="Trebuchet MS" pitchFamily="34" charset="0"/>
                <a:cs typeface="Arial" pitchFamily="34" charset="0"/>
              </a:rPr>
              <a:t>Less</a:t>
            </a:r>
          </a:p>
        </p:txBody>
      </p:sp>
      <p:grpSp>
        <p:nvGrpSpPr>
          <p:cNvPr id="9" name="Group 67"/>
          <p:cNvGrpSpPr>
            <a:grpSpLocks noChangeAspect="1"/>
          </p:cNvGrpSpPr>
          <p:nvPr/>
        </p:nvGrpSpPr>
        <p:grpSpPr bwMode="auto">
          <a:xfrm>
            <a:off x="3671888" y="2338388"/>
            <a:ext cx="2025650" cy="2317750"/>
            <a:chOff x="1632" y="1632"/>
            <a:chExt cx="2448" cy="2592"/>
          </a:xfrm>
        </p:grpSpPr>
        <p:grpSp>
          <p:nvGrpSpPr>
            <p:cNvPr id="55329" name="Group 68"/>
            <p:cNvGrpSpPr>
              <a:grpSpLocks noChangeAspect="1"/>
            </p:cNvGrpSpPr>
            <p:nvPr/>
          </p:nvGrpSpPr>
          <p:grpSpPr bwMode="auto">
            <a:xfrm>
              <a:off x="1632" y="1632"/>
              <a:ext cx="2448" cy="816"/>
              <a:chOff x="528" y="1632"/>
              <a:chExt cx="2592" cy="864"/>
            </a:xfrm>
          </p:grpSpPr>
          <p:sp>
            <p:nvSpPr>
              <p:cNvPr id="55339" name="Rectangle 69"/>
              <p:cNvSpPr>
                <a:spLocks noChangeAspect="1" noChangeArrowheads="1"/>
              </p:cNvSpPr>
              <p:nvPr/>
            </p:nvSpPr>
            <p:spPr bwMode="auto">
              <a:xfrm>
                <a:off x="528" y="1632"/>
                <a:ext cx="2592" cy="864"/>
              </a:xfrm>
              <a:prstGeom prst="rect">
                <a:avLst/>
              </a:prstGeom>
              <a:solidFill>
                <a:srgbClr val="FF99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pic>
            <p:nvPicPr>
              <p:cNvPr id="55340" name="Picture 70" descr="face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72" y="1680"/>
                <a:ext cx="1200" cy="7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41" name="Picture 71" descr="fac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 y="1680"/>
                <a:ext cx="1200" cy="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5330" name="Group 72"/>
            <p:cNvGrpSpPr>
              <a:grpSpLocks noChangeAspect="1"/>
            </p:cNvGrpSpPr>
            <p:nvPr/>
          </p:nvGrpSpPr>
          <p:grpSpPr bwMode="auto">
            <a:xfrm>
              <a:off x="1728" y="3408"/>
              <a:ext cx="2304" cy="816"/>
              <a:chOff x="672" y="3408"/>
              <a:chExt cx="2400" cy="864"/>
            </a:xfrm>
          </p:grpSpPr>
          <p:sp>
            <p:nvSpPr>
              <p:cNvPr id="55336" name="Rectangle 73"/>
              <p:cNvSpPr>
                <a:spLocks noChangeAspect="1" noChangeArrowheads="1"/>
              </p:cNvSpPr>
              <p:nvPr/>
            </p:nvSpPr>
            <p:spPr bwMode="auto">
              <a:xfrm>
                <a:off x="672" y="3408"/>
                <a:ext cx="2400" cy="864"/>
              </a:xfrm>
              <a:prstGeom prst="rect">
                <a:avLst/>
              </a:prstGeom>
              <a:solidFill>
                <a:srgbClr val="00800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pic>
            <p:nvPicPr>
              <p:cNvPr id="55337" name="Picture 74" descr="side%20view"/>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0" y="3460"/>
                <a:ext cx="1152" cy="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38" name="Picture 75" descr="Car_Side_Larg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8" y="3444"/>
                <a:ext cx="1040" cy="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5331" name="Group 76"/>
            <p:cNvGrpSpPr>
              <a:grpSpLocks noChangeAspect="1"/>
            </p:cNvGrpSpPr>
            <p:nvPr/>
          </p:nvGrpSpPr>
          <p:grpSpPr bwMode="auto">
            <a:xfrm>
              <a:off x="1776" y="2496"/>
              <a:ext cx="2112" cy="854"/>
              <a:chOff x="720" y="2496"/>
              <a:chExt cx="2256" cy="912"/>
            </a:xfrm>
          </p:grpSpPr>
          <p:sp>
            <p:nvSpPr>
              <p:cNvPr id="55332" name="Rectangle 77"/>
              <p:cNvSpPr>
                <a:spLocks noChangeAspect="1" noChangeArrowheads="1"/>
              </p:cNvSpPr>
              <p:nvPr/>
            </p:nvSpPr>
            <p:spPr bwMode="auto">
              <a:xfrm>
                <a:off x="720" y="2496"/>
                <a:ext cx="2256" cy="912"/>
              </a:xfrm>
              <a:prstGeom prst="rect">
                <a:avLst/>
              </a:prstGeom>
              <a:solidFill>
                <a:srgbClr val="800080"/>
              </a:solidFill>
              <a:ln w="9525">
                <a:solidFill>
                  <a:srgbClr val="000000"/>
                </a:solidFill>
                <a:miter lim="800000"/>
                <a:headEnd/>
                <a:tailEnd/>
              </a:ln>
            </p:spPr>
            <p:txBody>
              <a:bodyPr wrap="none" anchor="ctr"/>
              <a:lstStyle/>
              <a:p>
                <a:pPr eaLnBrk="0" fontAlgn="base" hangingPunct="0">
                  <a:spcBef>
                    <a:spcPct val="0"/>
                  </a:spcBef>
                  <a:spcAft>
                    <a:spcPct val="0"/>
                  </a:spcAft>
                </a:pPr>
                <a:endParaRPr lang="de-DE" smtClean="0">
                  <a:solidFill>
                    <a:srgbClr val="FFFFFF"/>
                  </a:solidFill>
                </a:endParaRPr>
              </a:p>
            </p:txBody>
          </p:sp>
          <p:pic>
            <p:nvPicPr>
              <p:cNvPr id="55333" name="Picture 78" descr="koala-lea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6" y="2544"/>
                <a:ext cx="696" cy="7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34" name="Picture 79" descr="koala-austral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84" y="2544"/>
                <a:ext cx="660" cy="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35" name="Picture 80" descr="koala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05" y="2544"/>
                <a:ext cx="575" cy="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82" name="Line 81"/>
          <p:cNvSpPr>
            <a:spLocks noChangeShapeType="1"/>
          </p:cNvSpPr>
          <p:nvPr/>
        </p:nvSpPr>
        <p:spPr bwMode="auto">
          <a:xfrm>
            <a:off x="4652963" y="1628775"/>
            <a:ext cx="0" cy="265113"/>
          </a:xfrm>
          <a:prstGeom prst="line">
            <a:avLst/>
          </a:prstGeom>
          <a:noFill/>
          <a:ln w="57150">
            <a:solidFill>
              <a:srgbClr val="000000"/>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grpSp>
        <p:nvGrpSpPr>
          <p:cNvPr id="13" name="Group 82"/>
          <p:cNvGrpSpPr>
            <a:grpSpLocks/>
          </p:cNvGrpSpPr>
          <p:nvPr/>
        </p:nvGrpSpPr>
        <p:grpSpPr bwMode="auto">
          <a:xfrm>
            <a:off x="755650" y="1665288"/>
            <a:ext cx="2381250" cy="2935287"/>
            <a:chOff x="113" y="1389"/>
            <a:chExt cx="1863" cy="2125"/>
          </a:xfrm>
        </p:grpSpPr>
        <p:sp>
          <p:nvSpPr>
            <p:cNvPr id="55315" name="Line 83"/>
            <p:cNvSpPr>
              <a:spLocks noChangeAspect="1" noChangeShapeType="1"/>
            </p:cNvSpPr>
            <p:nvPr/>
          </p:nvSpPr>
          <p:spPr bwMode="auto">
            <a:xfrm>
              <a:off x="1028" y="1389"/>
              <a:ext cx="1" cy="190"/>
            </a:xfrm>
            <a:prstGeom prst="line">
              <a:avLst/>
            </a:prstGeom>
            <a:noFill/>
            <a:ln w="57150">
              <a:solidFill>
                <a:srgbClr val="000000"/>
              </a:solidFill>
              <a:round/>
              <a:headEnd/>
              <a:tailEn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grpSp>
          <p:nvGrpSpPr>
            <p:cNvPr id="55316" name="Group 84"/>
            <p:cNvGrpSpPr>
              <a:grpSpLocks/>
            </p:cNvGrpSpPr>
            <p:nvPr/>
          </p:nvGrpSpPr>
          <p:grpSpPr bwMode="auto">
            <a:xfrm>
              <a:off x="113" y="1820"/>
              <a:ext cx="1863" cy="1694"/>
              <a:chOff x="113" y="1615"/>
              <a:chExt cx="1863" cy="1694"/>
            </a:xfrm>
          </p:grpSpPr>
          <p:pic>
            <p:nvPicPr>
              <p:cNvPr id="55317" name="Picture 85" descr="koala-australi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92" y="2123"/>
                <a:ext cx="436" cy="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18" name="Picture 86" descr="face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8" y="2191"/>
                <a:ext cx="801" cy="5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19" name="Picture 87" descr="face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9" y="1717"/>
                <a:ext cx="801" cy="5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20" name="Picture 88" descr="side%20view"/>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9" y="2766"/>
                <a:ext cx="780" cy="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21" name="Picture 89" descr="koala-leaf"/>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63" y="1751"/>
                <a:ext cx="459" cy="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22" name="Picture 90" descr="carlondo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95" y="2632"/>
                <a:ext cx="881" cy="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23" name="Picture 91" descr="personkoala"/>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3" y="1615"/>
                <a:ext cx="665" cy="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24" name="Picture 92" descr="MVO%20Parking%20Lot"/>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5" y="2699"/>
                <a:ext cx="813" cy="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25" name="Picture 93" descr="jetta000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3" y="2225"/>
                <a:ext cx="948" cy="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26" name="Picture 94" descr="koalashu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86" y="1649"/>
                <a:ext cx="734" cy="8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27" name="Picture 95" descr="Car_Side_Larg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95" y="2361"/>
                <a:ext cx="705" cy="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328" name="Picture 96" descr="koala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92" y="2632"/>
                <a:ext cx="380" cy="5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55311" name="TextBox 96"/>
          <p:cNvSpPr txBox="1">
            <a:spLocks noChangeArrowheads="1"/>
          </p:cNvSpPr>
          <p:nvPr/>
        </p:nvSpPr>
        <p:spPr bwMode="auto">
          <a:xfrm rot="2074616">
            <a:off x="6764338" y="5553075"/>
            <a:ext cx="2387600" cy="91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latin typeface="Trebuchet MS" pitchFamily="34" charset="0"/>
                <a:cs typeface="Arial" pitchFamily="34" charset="0"/>
              </a:rPr>
              <a:t>Cropped to object, parts and classes labeled</a:t>
            </a:r>
          </a:p>
        </p:txBody>
      </p:sp>
      <p:sp>
        <p:nvSpPr>
          <p:cNvPr id="199" name="TextBox 97"/>
          <p:cNvSpPr txBox="1">
            <a:spLocks noChangeArrowheads="1"/>
          </p:cNvSpPr>
          <p:nvPr/>
        </p:nvSpPr>
        <p:spPr bwMode="auto">
          <a:xfrm rot="2100000">
            <a:off x="4075113" y="5592763"/>
            <a:ext cx="23622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latin typeface="Trebuchet MS" pitchFamily="34" charset="0"/>
                <a:cs typeface="Arial" pitchFamily="34" charset="0"/>
              </a:rPr>
              <a:t>Classes labeled, some clutter</a:t>
            </a:r>
          </a:p>
        </p:txBody>
      </p:sp>
      <p:sp>
        <p:nvSpPr>
          <p:cNvPr id="200" name="TextBox 98"/>
          <p:cNvSpPr txBox="1">
            <a:spLocks noChangeArrowheads="1"/>
          </p:cNvSpPr>
          <p:nvPr/>
        </p:nvSpPr>
        <p:spPr bwMode="auto">
          <a:xfrm rot="2100000">
            <a:off x="1077913" y="5475288"/>
            <a:ext cx="1976437"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b="1" smtClean="0">
                <a:solidFill>
                  <a:srgbClr val="000000"/>
                </a:solidFill>
                <a:latin typeface="Trebuchet MS" pitchFamily="34" charset="0"/>
                <a:cs typeface="Arial" pitchFamily="34" charset="0"/>
              </a:rPr>
              <a:t>Unlabeled, multiple objects</a:t>
            </a:r>
          </a:p>
        </p:txBody>
      </p:sp>
      <p:sp>
        <p:nvSpPr>
          <p:cNvPr id="55314" name="Line 202"/>
          <p:cNvSpPr>
            <a:spLocks noChangeShapeType="1"/>
          </p:cNvSpPr>
          <p:nvPr/>
        </p:nvSpPr>
        <p:spPr bwMode="auto">
          <a:xfrm>
            <a:off x="719138" y="1773238"/>
            <a:ext cx="7956550" cy="0"/>
          </a:xfrm>
          <a:prstGeom prst="line">
            <a:avLst/>
          </a:prstGeom>
          <a:noFill/>
          <a:ln w="38100" cap="sq">
            <a:solidFill>
              <a:schemeClr val="bg2"/>
            </a:solidFill>
            <a:round/>
            <a:headEnd type="triangle" w="lg" len="med"/>
            <a:tailEnd type="triangle" w="lg" len="med"/>
          </a:ln>
          <a:extLst>
            <a:ext uri="{909E8E84-426E-40dd-AFC4-6F175D3DCCD1}">
              <a14:hiddenFill xmlns="" xmlns:a14="http://schemas.microsoft.com/office/drawing/2010/main">
                <a:noFill/>
              </a14:hiddenFill>
            </a:ext>
          </a:extLst>
        </p:spPr>
        <p:txBody>
          <a:bodyPr lIns="90000" tIns="46800" rIns="90000" bIns="46800">
            <a:spAutoFit/>
          </a:bodyPr>
          <a:lstStyle/>
          <a:p>
            <a:pPr eaLnBrk="0" fontAlgn="base" hangingPunct="0">
              <a:spcBef>
                <a:spcPct val="0"/>
              </a:spcBef>
              <a:spcAft>
                <a:spcPct val="0"/>
              </a:spcAft>
            </a:pPr>
            <a:endParaRPr lang="en-US" smtClean="0">
              <a:solidFill>
                <a:srgbClr val="000000"/>
              </a:solidFill>
            </a:endParaRPr>
          </a:p>
        </p:txBody>
      </p:sp>
      <p:sp>
        <p:nvSpPr>
          <p:cNvPr id="101" name="TextBox 100"/>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02" name="Slide Number Placeholder 101"/>
          <p:cNvSpPr>
            <a:spLocks noGrp="1"/>
          </p:cNvSpPr>
          <p:nvPr>
            <p:ph type="sldNum" sz="quarter" idx="12"/>
          </p:nvPr>
        </p:nvSpPr>
        <p:spPr>
          <a:xfrm>
            <a:off x="6553200" y="6400800"/>
            <a:ext cx="1905000" cy="457200"/>
          </a:xfrm>
        </p:spPr>
        <p:txBody>
          <a:bodyPr/>
          <a:lstStyle/>
          <a:p>
            <a:pPr>
              <a:defRPr/>
            </a:pPr>
            <a:fld id="{5316F66A-273B-4B71-86AB-4CAFAFAD4A3C}" type="slidenum">
              <a:rPr lang="en-US" smtClean="0">
                <a:solidFill>
                  <a:srgbClr val="000000"/>
                </a:solidFill>
              </a:rPr>
              <a:pPr>
                <a:defRPr/>
              </a:pPr>
              <a:t>47</a:t>
            </a:fld>
            <a:endParaRPr lang="en-US" dirty="0">
              <a:solidFill>
                <a:srgbClr val="000000"/>
              </a:solidFill>
            </a:endParaRPr>
          </a:p>
        </p:txBody>
      </p:sp>
    </p:spTree>
    <p:extLst>
      <p:ext uri="{BB962C8B-B14F-4D97-AF65-F5344CB8AC3E}">
        <p14:creationId xmlns:p14="http://schemas.microsoft.com/office/powerpoint/2010/main" val="2503827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6" grpId="0" animBg="1"/>
      <p:bldP spid="182" grpId="0" animBg="1"/>
      <p:bldP spid="199" grpId="0"/>
      <p:bldP spid="20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p:txBody>
          <a:bodyPr/>
          <a:lstStyle/>
          <a:p>
            <a:pPr eaLnBrk="1" hangingPunct="1"/>
            <a:r>
              <a:rPr lang="en-US" dirty="0" smtClean="0"/>
              <a:t>What works today</a:t>
            </a:r>
          </a:p>
        </p:txBody>
      </p:sp>
      <p:sp>
        <p:nvSpPr>
          <p:cNvPr id="56323" name="Rectangle 3"/>
          <p:cNvSpPr>
            <a:spLocks noGrp="1" noChangeArrowheads="1"/>
          </p:cNvSpPr>
          <p:nvPr>
            <p:ph type="body" idx="4294967295"/>
          </p:nvPr>
        </p:nvSpPr>
        <p:spPr>
          <a:xfrm>
            <a:off x="457200" y="1600200"/>
            <a:ext cx="8229600" cy="685800"/>
          </a:xfrm>
        </p:spPr>
        <p:txBody>
          <a:bodyPr/>
          <a:lstStyle/>
          <a:p>
            <a:pPr eaLnBrk="1" hangingPunct="1"/>
            <a:r>
              <a:rPr lang="en-US" smtClean="0"/>
              <a:t>Reading license plates, zip codes, checks</a:t>
            </a:r>
          </a:p>
        </p:txBody>
      </p:sp>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514600"/>
            <a:ext cx="3810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lgn="ctr">
                <a:solidFill>
                  <a:srgbClr val="000000"/>
                </a:solidFill>
                <a:miter lim="800000"/>
                <a:headEnd/>
                <a:tailEnd type="none" w="lg" len="lg"/>
              </a14:hiddenLine>
            </a:ext>
          </a:extLst>
        </p:spPr>
      </p:pic>
      <p:sp>
        <p:nvSpPr>
          <p:cNvPr id="56325" name="TextBox 4"/>
          <p:cNvSpPr txBox="1">
            <a:spLocks noChangeArrowheads="1"/>
          </p:cNvSpPr>
          <p:nvPr/>
        </p:nvSpPr>
        <p:spPr bwMode="auto">
          <a:xfrm>
            <a:off x="7239000" y="6553200"/>
            <a:ext cx="2667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48</a:t>
            </a:fld>
            <a:endParaRPr lang="en-US"/>
          </a:p>
        </p:txBody>
      </p:sp>
    </p:spTree>
    <p:extLst>
      <p:ext uri="{BB962C8B-B14F-4D97-AF65-F5344CB8AC3E}">
        <p14:creationId xmlns:p14="http://schemas.microsoft.com/office/powerpoint/2010/main" val="31879165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r>
              <a:rPr lang="en-US" dirty="0" smtClean="0"/>
              <a:t>What works today</a:t>
            </a:r>
          </a:p>
        </p:txBody>
      </p:sp>
      <p:sp>
        <p:nvSpPr>
          <p:cNvPr id="57347" name="Rectangle 3"/>
          <p:cNvSpPr>
            <a:spLocks noGrp="1" noChangeArrowheads="1"/>
          </p:cNvSpPr>
          <p:nvPr>
            <p:ph type="body" idx="4294967295"/>
          </p:nvPr>
        </p:nvSpPr>
        <p:spPr/>
        <p:txBody>
          <a:bodyPr/>
          <a:lstStyle/>
          <a:p>
            <a:pPr eaLnBrk="1" hangingPunct="1"/>
            <a:r>
              <a:rPr lang="en-US" smtClean="0"/>
              <a:t>Reading license plates, zip codes, checks</a:t>
            </a:r>
          </a:p>
          <a:p>
            <a:pPr eaLnBrk="1" hangingPunct="1"/>
            <a:r>
              <a:rPr lang="en-US" smtClean="0"/>
              <a:t>Fingerprint recognition</a:t>
            </a:r>
          </a:p>
        </p:txBody>
      </p:sp>
      <p:pic>
        <p:nvPicPr>
          <p:cNvPr id="573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48000"/>
            <a:ext cx="4343400" cy="355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9" name="TextBox 4"/>
          <p:cNvSpPr txBox="1">
            <a:spLocks noChangeArrowheads="1"/>
          </p:cNvSpPr>
          <p:nvPr/>
        </p:nvSpPr>
        <p:spPr bwMode="auto">
          <a:xfrm>
            <a:off x="7239000" y="6553200"/>
            <a:ext cx="2667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49</a:t>
            </a:fld>
            <a:endParaRPr lang="en-US"/>
          </a:p>
        </p:txBody>
      </p:sp>
    </p:spTree>
    <p:extLst>
      <p:ext uri="{BB962C8B-B14F-4D97-AF65-F5344CB8AC3E}">
        <p14:creationId xmlns:p14="http://schemas.microsoft.com/office/powerpoint/2010/main" val="2819615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l="20670" t="21136" r="22427" b="12735"/>
          <a:stretch>
            <a:fillRect/>
          </a:stretch>
        </p:blipFill>
        <p:spPr bwMode="auto">
          <a:xfrm>
            <a:off x="1906588" y="1311275"/>
            <a:ext cx="5549900" cy="467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4"/>
          <p:cNvSpPr txBox="1">
            <a:spLocks/>
          </p:cNvSpPr>
          <p:nvPr/>
        </p:nvSpPr>
        <p:spPr bwMode="auto">
          <a:xfrm>
            <a:off x="730250" y="5767388"/>
            <a:ext cx="7712075" cy="4525962"/>
          </a:xfrm>
          <a:prstGeom prst="rect">
            <a:avLst/>
          </a:prstGeom>
          <a:noFill/>
          <a:ln w="9525">
            <a:noFill/>
            <a:miter lim="800000"/>
            <a:headEnd/>
            <a:tailEnd/>
          </a:ln>
        </p:spPr>
        <p:txBody>
          <a:bodyPr/>
          <a:lstStyle/>
          <a:p>
            <a:pPr marL="342900" indent="-342900" eaLnBrk="0" fontAlgn="base" hangingPunct="0">
              <a:spcBef>
                <a:spcPct val="20000"/>
              </a:spcBef>
              <a:spcAft>
                <a:spcPct val="0"/>
              </a:spcAft>
              <a:buFontTx/>
              <a:buChar char="•"/>
              <a:defRPr/>
            </a:pPr>
            <a:r>
              <a:rPr lang="en-US" sz="2400" kern="0" dirty="0">
                <a:solidFill>
                  <a:srgbClr val="000000"/>
                </a:solidFill>
              </a:rPr>
              <a:t>New query image is mapped to indices of database images that share a word.</a:t>
            </a:r>
          </a:p>
        </p:txBody>
      </p:sp>
      <p:sp>
        <p:nvSpPr>
          <p:cNvPr id="7" name="Title 3"/>
          <p:cNvSpPr txBox="1">
            <a:spLocks/>
          </p:cNvSpPr>
          <p:nvPr/>
        </p:nvSpPr>
        <p:spPr bwMode="auto">
          <a:xfrm>
            <a:off x="446088" y="0"/>
            <a:ext cx="8229600" cy="1143000"/>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4400" kern="0" dirty="0">
                <a:solidFill>
                  <a:srgbClr val="000000"/>
                </a:solidFill>
              </a:rPr>
              <a:t>Inverted file index</a:t>
            </a:r>
          </a:p>
        </p:txBody>
      </p:sp>
      <p:sp>
        <p:nvSpPr>
          <p:cNvPr id="8" name="TextBox 7"/>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6530907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p:txBody>
          <a:bodyPr/>
          <a:lstStyle/>
          <a:p>
            <a:pPr eaLnBrk="1" hangingPunct="1"/>
            <a:r>
              <a:rPr lang="en-US" dirty="0" smtClean="0"/>
              <a:t>What works today</a:t>
            </a:r>
          </a:p>
        </p:txBody>
      </p:sp>
      <p:sp>
        <p:nvSpPr>
          <p:cNvPr id="58371" name="Rectangle 3"/>
          <p:cNvSpPr>
            <a:spLocks noGrp="1" noChangeArrowheads="1"/>
          </p:cNvSpPr>
          <p:nvPr>
            <p:ph type="body" idx="4294967295"/>
          </p:nvPr>
        </p:nvSpPr>
        <p:spPr/>
        <p:txBody>
          <a:bodyPr/>
          <a:lstStyle/>
          <a:p>
            <a:pPr eaLnBrk="1" hangingPunct="1"/>
            <a:r>
              <a:rPr lang="en-US" smtClean="0"/>
              <a:t>Reading license plates, zip codes, checks</a:t>
            </a:r>
          </a:p>
          <a:p>
            <a:pPr eaLnBrk="1" hangingPunct="1"/>
            <a:r>
              <a:rPr lang="en-US" smtClean="0"/>
              <a:t>Fingerprint recognition</a:t>
            </a:r>
          </a:p>
          <a:p>
            <a:pPr eaLnBrk="1" hangingPunct="1"/>
            <a:r>
              <a:rPr lang="en-US" smtClean="0"/>
              <a:t>Face detection</a:t>
            </a: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962400"/>
            <a:ext cx="4733925" cy="2249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3" name="Picture 5"/>
          <p:cNvPicPr>
            <a:picLocks noChangeAspect="1" noChangeArrowheads="1"/>
          </p:cNvPicPr>
          <p:nvPr/>
        </p:nvPicPr>
        <p:blipFill>
          <a:blip r:embed="rId4">
            <a:extLst>
              <a:ext uri="{28A0092B-C50C-407E-A947-70E740481C1C}">
                <a14:useLocalDpi xmlns:a14="http://schemas.microsoft.com/office/drawing/2010/main" val="0"/>
              </a:ext>
            </a:extLst>
          </a:blip>
          <a:srcRect l="3079" t="5048" b="8725"/>
          <a:stretch>
            <a:fillRect/>
          </a:stretch>
        </p:blipFill>
        <p:spPr bwMode="auto">
          <a:xfrm>
            <a:off x="381000" y="3429000"/>
            <a:ext cx="3597275"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4" name="TextBox 5"/>
          <p:cNvSpPr txBox="1">
            <a:spLocks noChangeArrowheads="1"/>
          </p:cNvSpPr>
          <p:nvPr/>
        </p:nvSpPr>
        <p:spPr bwMode="auto">
          <a:xfrm>
            <a:off x="7239000" y="6553200"/>
            <a:ext cx="2667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7" name="Slide Number Placeholder 6"/>
          <p:cNvSpPr>
            <a:spLocks noGrp="1"/>
          </p:cNvSpPr>
          <p:nvPr>
            <p:ph type="sldNum" sz="quarter" idx="12"/>
          </p:nvPr>
        </p:nvSpPr>
        <p:spPr/>
        <p:txBody>
          <a:bodyPr/>
          <a:lstStyle/>
          <a:p>
            <a:pPr>
              <a:defRPr/>
            </a:pPr>
            <a:fld id="{3E4E7AEC-34C0-487D-B827-094554FE1F11}" type="slidenum">
              <a:rPr lang="en-US" smtClean="0"/>
              <a:pPr>
                <a:defRPr/>
              </a:pPr>
              <a:t>50</a:t>
            </a:fld>
            <a:endParaRPr lang="en-US"/>
          </a:p>
        </p:txBody>
      </p:sp>
    </p:spTree>
    <p:extLst>
      <p:ext uri="{BB962C8B-B14F-4D97-AF65-F5344CB8AC3E}">
        <p14:creationId xmlns:p14="http://schemas.microsoft.com/office/powerpoint/2010/main" val="120986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457200" y="224644"/>
            <a:ext cx="8229600" cy="1143000"/>
          </a:xfrm>
        </p:spPr>
        <p:txBody>
          <a:bodyPr/>
          <a:lstStyle/>
          <a:p>
            <a:pPr eaLnBrk="1" hangingPunct="1"/>
            <a:r>
              <a:rPr lang="en-US" dirty="0" smtClean="0"/>
              <a:t>What works today</a:t>
            </a:r>
          </a:p>
        </p:txBody>
      </p:sp>
      <p:sp>
        <p:nvSpPr>
          <p:cNvPr id="59395" name="Rectangle 3"/>
          <p:cNvSpPr>
            <a:spLocks noGrp="1" noChangeArrowheads="1"/>
          </p:cNvSpPr>
          <p:nvPr>
            <p:ph type="body" idx="4294967295"/>
          </p:nvPr>
        </p:nvSpPr>
        <p:spPr>
          <a:xfrm>
            <a:off x="143508" y="1520788"/>
            <a:ext cx="8939336" cy="4525963"/>
          </a:xfrm>
        </p:spPr>
        <p:txBody>
          <a:bodyPr/>
          <a:lstStyle/>
          <a:p>
            <a:pPr eaLnBrk="1" hangingPunct="1"/>
            <a:r>
              <a:rPr lang="en-US" dirty="0" smtClean="0"/>
              <a:t>Reading license plates, zip codes, checks</a:t>
            </a:r>
          </a:p>
          <a:p>
            <a:pPr eaLnBrk="1" hangingPunct="1"/>
            <a:r>
              <a:rPr lang="en-US" dirty="0" smtClean="0"/>
              <a:t>Fingerprint recognition</a:t>
            </a:r>
          </a:p>
          <a:p>
            <a:pPr eaLnBrk="1" hangingPunct="1"/>
            <a:r>
              <a:rPr lang="en-US" dirty="0" smtClean="0"/>
              <a:t>Face detection</a:t>
            </a:r>
          </a:p>
          <a:p>
            <a:pPr eaLnBrk="1" hangingPunct="1"/>
            <a:r>
              <a:rPr lang="en-US" dirty="0" smtClean="0"/>
              <a:t>Recognition of flat textured objects (CD covers, book covers, etc.)</a:t>
            </a:r>
          </a:p>
        </p:txBody>
      </p:sp>
      <p:pic>
        <p:nvPicPr>
          <p:cNvPr id="5939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9812" y="4335283"/>
            <a:ext cx="3329980" cy="2372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7" name="TextBox 4"/>
          <p:cNvSpPr txBox="1">
            <a:spLocks noChangeArrowheads="1"/>
          </p:cNvSpPr>
          <p:nvPr/>
        </p:nvSpPr>
        <p:spPr bwMode="auto">
          <a:xfrm>
            <a:off x="7239000" y="6553200"/>
            <a:ext cx="26670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300" smtClean="0">
                <a:solidFill>
                  <a:srgbClr val="000000"/>
                </a:solidFill>
              </a:rPr>
              <a:t>Source: Lana Lazebnik</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51</a:t>
            </a:fld>
            <a:endParaRPr lang="en-US"/>
          </a:p>
        </p:txBody>
      </p:sp>
    </p:spTree>
    <p:extLst>
      <p:ext uri="{BB962C8B-B14F-4D97-AF65-F5344CB8AC3E}">
        <p14:creationId xmlns:p14="http://schemas.microsoft.com/office/powerpoint/2010/main" val="24780397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457200" y="224644"/>
            <a:ext cx="8229600" cy="1143000"/>
          </a:xfrm>
        </p:spPr>
        <p:txBody>
          <a:bodyPr/>
          <a:lstStyle/>
          <a:p>
            <a:pPr eaLnBrk="1" hangingPunct="1"/>
            <a:r>
              <a:rPr lang="en-US" dirty="0" smtClean="0"/>
              <a:t>What works today</a:t>
            </a:r>
          </a:p>
        </p:txBody>
      </p:sp>
      <p:sp>
        <p:nvSpPr>
          <p:cNvPr id="59395" name="Rectangle 3"/>
          <p:cNvSpPr>
            <a:spLocks noGrp="1" noChangeArrowheads="1"/>
          </p:cNvSpPr>
          <p:nvPr>
            <p:ph type="body" idx="4294967295"/>
          </p:nvPr>
        </p:nvSpPr>
        <p:spPr>
          <a:xfrm>
            <a:off x="143508" y="1520788"/>
            <a:ext cx="8939336" cy="4525963"/>
          </a:xfrm>
        </p:spPr>
        <p:txBody>
          <a:bodyPr/>
          <a:lstStyle/>
          <a:p>
            <a:pPr eaLnBrk="1" hangingPunct="1"/>
            <a:r>
              <a:rPr lang="en-US" dirty="0" smtClean="0"/>
              <a:t>Reading license plates, zip codes, checks</a:t>
            </a:r>
          </a:p>
          <a:p>
            <a:pPr eaLnBrk="1" hangingPunct="1"/>
            <a:r>
              <a:rPr lang="en-US" dirty="0" smtClean="0"/>
              <a:t>Fingerprint recognition</a:t>
            </a:r>
          </a:p>
          <a:p>
            <a:pPr eaLnBrk="1" hangingPunct="1"/>
            <a:r>
              <a:rPr lang="en-US" dirty="0" smtClean="0"/>
              <a:t>Face detection</a:t>
            </a:r>
          </a:p>
          <a:p>
            <a:pPr eaLnBrk="1" hangingPunct="1"/>
            <a:r>
              <a:rPr lang="en-US" dirty="0" smtClean="0"/>
              <a:t>Recognition of flat textured objects (CD covers, book covers, etc.)</a:t>
            </a:r>
          </a:p>
          <a:p>
            <a:pPr eaLnBrk="1" hangingPunct="1"/>
            <a:r>
              <a:rPr lang="en-US" dirty="0" smtClean="0"/>
              <a:t>Recognition of generic categories(*)!</a:t>
            </a:r>
          </a:p>
        </p:txBody>
      </p:sp>
      <p:sp>
        <p:nvSpPr>
          <p:cNvPr id="6" name="Slide Number Placeholder 5"/>
          <p:cNvSpPr>
            <a:spLocks noGrp="1"/>
          </p:cNvSpPr>
          <p:nvPr>
            <p:ph type="sldNum" sz="quarter" idx="12"/>
          </p:nvPr>
        </p:nvSpPr>
        <p:spPr/>
        <p:txBody>
          <a:bodyPr/>
          <a:lstStyle/>
          <a:p>
            <a:pPr>
              <a:defRPr/>
            </a:pPr>
            <a:fld id="{3E4E7AEC-34C0-487D-B827-094554FE1F11}" type="slidenum">
              <a:rPr lang="en-US" smtClean="0"/>
              <a:pPr>
                <a:defRPr/>
              </a:pPr>
              <a:t>52</a:t>
            </a:fld>
            <a:endParaRPr lang="en-US"/>
          </a:p>
        </p:txBody>
      </p:sp>
      <p:pic>
        <p:nvPicPr>
          <p:cNvPr id="1042434" name="Picture 2" descr="http://cs.stanford.edu/people/karpathy/rcnn/2873252292.jp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642532"/>
            <a:ext cx="1381921" cy="2078943"/>
          </a:xfrm>
          <a:prstGeom prst="rect">
            <a:avLst/>
          </a:prstGeom>
          <a:noFill/>
          <a:extLst>
            <a:ext uri="{909E8E84-426E-40DD-AFC4-6F175D3DCCD1}">
              <a14:hiddenFill xmlns:a14="http://schemas.microsoft.com/office/drawing/2010/main">
                <a:solidFill>
                  <a:srgbClr val="FFFFFF"/>
                </a:solidFill>
              </a14:hiddenFill>
            </a:ext>
          </a:extLst>
        </p:spPr>
      </p:pic>
      <p:pic>
        <p:nvPicPr>
          <p:cNvPr id="1042436" name="Picture 4" descr="http://cs.stanford.edu/people/karpathy/rcnn/2827964381.jp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0799" y="4632779"/>
            <a:ext cx="2893574" cy="2088696"/>
          </a:xfrm>
          <a:prstGeom prst="rect">
            <a:avLst/>
          </a:prstGeom>
          <a:noFill/>
          <a:extLst>
            <a:ext uri="{909E8E84-426E-40DD-AFC4-6F175D3DCCD1}">
              <a14:hiddenFill xmlns:a14="http://schemas.microsoft.com/office/drawing/2010/main">
                <a:solidFill>
                  <a:srgbClr val="FFFFFF"/>
                </a:solidFill>
              </a14:hiddenFill>
            </a:ext>
          </a:extLst>
        </p:spPr>
      </p:pic>
      <p:pic>
        <p:nvPicPr>
          <p:cNvPr id="1042438" name="Picture 6" descr="http://cs.stanford.edu/people/karpathy/rcnn/200276116.jp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5478" y="4632779"/>
            <a:ext cx="3133043" cy="208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4264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457200" y="152400"/>
            <a:ext cx="8229600" cy="1143000"/>
          </a:xfrm>
        </p:spPr>
        <p:txBody>
          <a:bodyPr/>
          <a:lstStyle/>
          <a:p>
            <a:pPr eaLnBrk="1" hangingPunct="1"/>
            <a:r>
              <a:rPr lang="en-US" sz="3800" smtClean="0">
                <a:latin typeface="Arial" panose="020B0604020202020204" pitchFamily="34" charset="0"/>
                <a:cs typeface="Arial" panose="020B0604020202020204" pitchFamily="34" charset="0"/>
              </a:rPr>
              <a:t>Progress charted by datasets</a:t>
            </a:r>
          </a:p>
        </p:txBody>
      </p:sp>
      <p:cxnSp>
        <p:nvCxnSpPr>
          <p:cNvPr id="5" name="Straight Arrow Connector 4"/>
          <p:cNvCxnSpPr/>
          <p:nvPr/>
        </p:nvCxnSpPr>
        <p:spPr>
          <a:xfrm flipV="1">
            <a:off x="431800" y="5481638"/>
            <a:ext cx="781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57"/>
          <p:cNvGrpSpPr>
            <a:grpSpLocks/>
          </p:cNvGrpSpPr>
          <p:nvPr/>
        </p:nvGrpSpPr>
        <p:grpSpPr bwMode="auto">
          <a:xfrm>
            <a:off x="250825" y="3341688"/>
            <a:ext cx="3709988" cy="1455737"/>
            <a:chOff x="467544" y="2708920"/>
            <a:chExt cx="3708920" cy="1454678"/>
          </a:xfrm>
        </p:grpSpPr>
        <p:pic>
          <p:nvPicPr>
            <p:cNvPr id="2050" name="Picture 2"/>
            <p:cNvPicPr>
              <a:picLocks noChangeAspect="1" noChangeArrowheads="1"/>
            </p:cNvPicPr>
            <p:nvPr/>
          </p:nvPicPr>
          <p:blipFill>
            <a:blip r:embed="rId3"/>
            <a:srcRect l="56407" t="22643" r="12151" b="63814"/>
            <a:stretch>
              <a:fillRect/>
            </a:stretch>
          </p:blipFill>
          <p:spPr bwMode="auto">
            <a:xfrm>
              <a:off x="467544" y="2708920"/>
              <a:ext cx="3708920" cy="122783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5485" name="TextBox 36"/>
            <p:cNvSpPr txBox="1">
              <a:spLocks noChangeArrowheads="1"/>
            </p:cNvSpPr>
            <p:nvPr/>
          </p:nvSpPr>
          <p:spPr bwMode="auto">
            <a:xfrm>
              <a:off x="1907704" y="3825044"/>
              <a:ext cx="792088" cy="33855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COIL</a:t>
              </a:r>
            </a:p>
          </p:txBody>
        </p:sp>
      </p:gr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341438"/>
            <a:ext cx="15382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3" name="TextBox 12"/>
          <p:cNvSpPr txBox="1">
            <a:spLocks noChangeArrowheads="1"/>
          </p:cNvSpPr>
          <p:nvPr/>
        </p:nvSpPr>
        <p:spPr bwMode="auto">
          <a:xfrm>
            <a:off x="323850" y="2741613"/>
            <a:ext cx="1655763" cy="3381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t>Roberts 1963 </a:t>
            </a:r>
          </a:p>
        </p:txBody>
      </p:sp>
      <p:sp>
        <p:nvSpPr>
          <p:cNvPr id="105479" name="TextBox 13"/>
          <p:cNvSpPr txBox="1">
            <a:spLocks noChangeArrowheads="1"/>
          </p:cNvSpPr>
          <p:nvPr/>
        </p:nvSpPr>
        <p:spPr bwMode="auto">
          <a:xfrm>
            <a:off x="1187450" y="576897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1996</a:t>
            </a:r>
          </a:p>
        </p:txBody>
      </p:sp>
      <p:cxnSp>
        <p:nvCxnSpPr>
          <p:cNvPr id="15" name="Straight Connector 14"/>
          <p:cNvCxnSpPr/>
          <p:nvPr/>
        </p:nvCxnSpPr>
        <p:spPr>
          <a:xfrm>
            <a:off x="1476375" y="5351463"/>
            <a:ext cx="0" cy="2730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5481" name="TextBox 15"/>
          <p:cNvSpPr txBox="1">
            <a:spLocks noChangeArrowheads="1"/>
          </p:cNvSpPr>
          <p:nvPr/>
        </p:nvSpPr>
        <p:spPr bwMode="auto">
          <a:xfrm>
            <a:off x="165100" y="5781675"/>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1963</a:t>
            </a:r>
          </a:p>
        </p:txBody>
      </p:sp>
      <p:cxnSp>
        <p:nvCxnSpPr>
          <p:cNvPr id="17" name="Straight Connector 16"/>
          <p:cNvCxnSpPr/>
          <p:nvPr/>
        </p:nvCxnSpPr>
        <p:spPr>
          <a:xfrm>
            <a:off x="468313" y="5337175"/>
            <a:ext cx="0" cy="2746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5483" name="TextBox 17"/>
          <p:cNvSpPr txBox="1">
            <a:spLocks noChangeArrowheads="1"/>
          </p:cNvSpPr>
          <p:nvPr/>
        </p:nvSpPr>
        <p:spPr bwMode="auto">
          <a:xfrm>
            <a:off x="760413" y="5724525"/>
            <a:ext cx="750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14" name="TextBox 13"/>
          <p:cNvSpPr txBox="1"/>
          <p:nvPr/>
        </p:nvSpPr>
        <p:spPr>
          <a:xfrm>
            <a:off x="17466" y="6535738"/>
            <a:ext cx="3231920" cy="338554"/>
          </a:xfrm>
          <a:prstGeom prst="rect">
            <a:avLst/>
          </a:prstGeom>
          <a:noFill/>
        </p:spPr>
        <p:txBody>
          <a:bodyPr wrap="square" rtlCol="0">
            <a:spAutoFit/>
          </a:bodyPr>
          <a:lstStyle/>
          <a:p>
            <a:r>
              <a:rPr lang="en-US" sz="1600" dirty="0" smtClean="0"/>
              <a:t>Slide credit: Kristen Grauman</a:t>
            </a:r>
            <a:endParaRPr lang="en-US" sz="1600" dirty="0"/>
          </a:p>
        </p:txBody>
      </p:sp>
    </p:spTree>
    <p:extLst>
      <p:ext uri="{BB962C8B-B14F-4D97-AF65-F5344CB8AC3E}">
        <p14:creationId xmlns:p14="http://schemas.microsoft.com/office/powerpoint/2010/main" val="220072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431800" y="5481638"/>
            <a:ext cx="781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51"/>
          <p:cNvGrpSpPr>
            <a:grpSpLocks noChangeAspect="1"/>
          </p:cNvGrpSpPr>
          <p:nvPr/>
        </p:nvGrpSpPr>
        <p:grpSpPr>
          <a:xfrm>
            <a:off x="1079612" y="1844824"/>
            <a:ext cx="6588732" cy="3060340"/>
            <a:chOff x="-936612" y="7317432"/>
            <a:chExt cx="6588732" cy="3060340"/>
          </a:xfrm>
          <a:effectLst>
            <a:outerShdw blurRad="50800" dist="38100" dir="2700000" algn="tl" rotWithShape="0">
              <a:prstClr val="black">
                <a:alpha val="40000"/>
              </a:prstClr>
            </a:outerShdw>
          </a:effectLst>
        </p:grpSpPr>
        <p:pic>
          <p:nvPicPr>
            <p:cNvPr id="2053" name="Picture 5"/>
            <p:cNvPicPr>
              <a:picLocks noChangeAspect="1" noChangeArrowheads="1"/>
            </p:cNvPicPr>
            <p:nvPr/>
          </p:nvPicPr>
          <p:blipFill>
            <a:blip r:embed="rId3" cstate="print"/>
            <a:srcRect l="47688" t="17497" r="19252" b="73775"/>
            <a:stretch>
              <a:fillRect/>
            </a:stretch>
          </p:blipFill>
          <p:spPr bwMode="auto">
            <a:xfrm>
              <a:off x="-144524" y="9081628"/>
              <a:ext cx="5148572" cy="1044116"/>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l="72546" t="60834" r="5828" b="24720"/>
            <a:stretch>
              <a:fillRect/>
            </a:stretch>
          </p:blipFill>
          <p:spPr bwMode="auto">
            <a:xfrm>
              <a:off x="2267744" y="7317432"/>
              <a:ext cx="3384376" cy="1728192"/>
            </a:xfrm>
            <a:prstGeom prst="rect">
              <a:avLst/>
            </a:prstGeom>
            <a:noFill/>
            <a:ln w="9525">
              <a:noFill/>
              <a:miter lim="800000"/>
              <a:headEnd/>
              <a:tailEnd/>
            </a:ln>
          </p:spPr>
        </p:pic>
        <p:sp>
          <p:nvSpPr>
            <p:cNvPr id="40" name="TextBox 39"/>
            <p:cNvSpPr txBox="1"/>
            <p:nvPr/>
          </p:nvSpPr>
          <p:spPr>
            <a:xfrm>
              <a:off x="2987824" y="8923094"/>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INRIA Pedestrians</a:t>
              </a:r>
            </a:p>
          </p:txBody>
        </p:sp>
        <p:sp>
          <p:nvSpPr>
            <p:cNvPr id="41" name="TextBox 40"/>
            <p:cNvSpPr txBox="1"/>
            <p:nvPr/>
          </p:nvSpPr>
          <p:spPr>
            <a:xfrm>
              <a:off x="1331640" y="10039218"/>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UIUC Cars</a:t>
              </a:r>
            </a:p>
          </p:txBody>
        </p:sp>
        <p:pic>
          <p:nvPicPr>
            <p:cNvPr id="42" name="Picture 8"/>
            <p:cNvPicPr>
              <a:picLocks noChangeAspect="1" noChangeArrowheads="1"/>
            </p:cNvPicPr>
            <p:nvPr/>
          </p:nvPicPr>
          <p:blipFill>
            <a:blip r:embed="rId5" cstate="print"/>
            <a:srcRect l="39943" t="86904" r="36939" b="3696"/>
            <a:stretch>
              <a:fillRect/>
            </a:stretch>
          </p:blipFill>
          <p:spPr bwMode="auto">
            <a:xfrm>
              <a:off x="-936612" y="7713476"/>
              <a:ext cx="3600400" cy="1124508"/>
            </a:xfrm>
            <a:prstGeom prst="rect">
              <a:avLst/>
            </a:prstGeom>
            <a:noFill/>
            <a:ln w="9525">
              <a:noFill/>
              <a:miter lim="800000"/>
              <a:headEnd/>
              <a:tailEnd/>
            </a:ln>
          </p:spPr>
        </p:pic>
        <p:sp>
          <p:nvSpPr>
            <p:cNvPr id="43" name="TextBox 42"/>
            <p:cNvSpPr txBox="1"/>
            <p:nvPr/>
          </p:nvSpPr>
          <p:spPr>
            <a:xfrm>
              <a:off x="107504" y="8721588"/>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MIT-CMU Faces</a:t>
              </a:r>
            </a:p>
          </p:txBody>
        </p:sp>
      </p:grpSp>
      <p:pic>
        <p:nvPicPr>
          <p:cNvPr id="1075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138" y="6165850"/>
            <a:ext cx="1081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Box 25"/>
          <p:cNvSpPr txBox="1">
            <a:spLocks noChangeArrowheads="1"/>
          </p:cNvSpPr>
          <p:nvPr/>
        </p:nvSpPr>
        <p:spPr bwMode="auto">
          <a:xfrm>
            <a:off x="2195513" y="576897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2000</a:t>
            </a:r>
          </a:p>
        </p:txBody>
      </p:sp>
      <p:cxnSp>
        <p:nvCxnSpPr>
          <p:cNvPr id="32" name="Straight Connector 31"/>
          <p:cNvCxnSpPr/>
          <p:nvPr/>
        </p:nvCxnSpPr>
        <p:spPr>
          <a:xfrm>
            <a:off x="251936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7527" name="Title 1"/>
          <p:cNvSpPr>
            <a:spLocks noGrp="1"/>
          </p:cNvSpPr>
          <p:nvPr>
            <p:ph type="title"/>
          </p:nvPr>
        </p:nvSpPr>
        <p:spPr>
          <a:xfrm>
            <a:off x="457200" y="152400"/>
            <a:ext cx="8229600" cy="1143000"/>
          </a:xfrm>
        </p:spPr>
        <p:txBody>
          <a:bodyPr/>
          <a:lstStyle/>
          <a:p>
            <a:pPr eaLnBrk="1" hangingPunct="1"/>
            <a:r>
              <a:rPr lang="en-US" sz="3800" smtClean="0">
                <a:latin typeface="Arial" panose="020B0604020202020204" pitchFamily="34" charset="0"/>
                <a:cs typeface="Arial" panose="020B0604020202020204" pitchFamily="34" charset="0"/>
              </a:rPr>
              <a:t>Progress charted by datasets</a:t>
            </a:r>
          </a:p>
        </p:txBody>
      </p:sp>
      <p:pic>
        <p:nvPicPr>
          <p:cNvPr id="10752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5305" r="54163" b="57680"/>
          <a:stretch>
            <a:fillRect/>
          </a:stretch>
        </p:blipFill>
        <p:spPr bwMode="auto">
          <a:xfrm>
            <a:off x="236538" y="6184900"/>
            <a:ext cx="4873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7529" name="TextBox 17"/>
          <p:cNvSpPr txBox="1">
            <a:spLocks noChangeArrowheads="1"/>
          </p:cNvSpPr>
          <p:nvPr/>
        </p:nvSpPr>
        <p:spPr bwMode="auto">
          <a:xfrm>
            <a:off x="1187450" y="576897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1996</a:t>
            </a:r>
          </a:p>
        </p:txBody>
      </p:sp>
      <p:cxnSp>
        <p:nvCxnSpPr>
          <p:cNvPr id="19" name="Straight Connector 18"/>
          <p:cNvCxnSpPr/>
          <p:nvPr/>
        </p:nvCxnSpPr>
        <p:spPr>
          <a:xfrm>
            <a:off x="1476375" y="5351463"/>
            <a:ext cx="0" cy="2730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7531" name="TextBox 19"/>
          <p:cNvSpPr txBox="1">
            <a:spLocks noChangeArrowheads="1"/>
          </p:cNvSpPr>
          <p:nvPr/>
        </p:nvSpPr>
        <p:spPr bwMode="auto">
          <a:xfrm>
            <a:off x="165100" y="5781675"/>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1963</a:t>
            </a:r>
          </a:p>
        </p:txBody>
      </p:sp>
      <p:cxnSp>
        <p:nvCxnSpPr>
          <p:cNvPr id="21" name="Straight Connector 20"/>
          <p:cNvCxnSpPr/>
          <p:nvPr/>
        </p:nvCxnSpPr>
        <p:spPr>
          <a:xfrm>
            <a:off x="468313" y="5337175"/>
            <a:ext cx="0" cy="2746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7533" name="TextBox 21"/>
          <p:cNvSpPr txBox="1">
            <a:spLocks noChangeArrowheads="1"/>
          </p:cNvSpPr>
          <p:nvPr/>
        </p:nvSpPr>
        <p:spPr bwMode="auto">
          <a:xfrm>
            <a:off x="760413" y="5724525"/>
            <a:ext cx="750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20" name="TextBox 19"/>
          <p:cNvSpPr txBox="1"/>
          <p:nvPr/>
        </p:nvSpPr>
        <p:spPr>
          <a:xfrm>
            <a:off x="17466" y="6535738"/>
            <a:ext cx="3231920" cy="338554"/>
          </a:xfrm>
          <a:prstGeom prst="rect">
            <a:avLst/>
          </a:prstGeom>
          <a:noFill/>
        </p:spPr>
        <p:txBody>
          <a:bodyPr wrap="square" rtlCol="0">
            <a:spAutoFit/>
          </a:bodyPr>
          <a:lstStyle/>
          <a:p>
            <a:r>
              <a:rPr lang="en-US" sz="1600" dirty="0" smtClean="0"/>
              <a:t>Slide credit: Kristen Grauman</a:t>
            </a:r>
            <a:endParaRPr lang="en-US" sz="1600" dirty="0"/>
          </a:p>
        </p:txBody>
      </p:sp>
    </p:spTree>
    <p:extLst>
      <p:ext uri="{BB962C8B-B14F-4D97-AF65-F5344CB8AC3E}">
        <p14:creationId xmlns:p14="http://schemas.microsoft.com/office/powerpoint/2010/main" val="1993513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431800" y="5481638"/>
            <a:ext cx="781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957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138" y="6165850"/>
            <a:ext cx="1081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8175" y="6165850"/>
            <a:ext cx="1862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52"/>
          <p:cNvGrpSpPr>
            <a:grpSpLocks noChangeAspect="1"/>
          </p:cNvGrpSpPr>
          <p:nvPr/>
        </p:nvGrpSpPr>
        <p:grpSpPr>
          <a:xfrm>
            <a:off x="2231740" y="1332198"/>
            <a:ext cx="4464496" cy="3824994"/>
            <a:chOff x="6875748" y="1232756"/>
            <a:chExt cx="4464496" cy="3824994"/>
          </a:xfrm>
          <a:effectLst>
            <a:outerShdw blurRad="50800" dist="38100" dir="2700000" algn="tl" rotWithShape="0">
              <a:prstClr val="black">
                <a:alpha val="40000"/>
              </a:prstClr>
            </a:outerShdw>
          </a:effectLst>
        </p:grpSpPr>
        <p:pic>
          <p:nvPicPr>
            <p:cNvPr id="2051" name="Picture 3"/>
            <p:cNvPicPr>
              <a:picLocks noChangeAspect="1" noChangeArrowheads="1"/>
            </p:cNvPicPr>
            <p:nvPr/>
          </p:nvPicPr>
          <p:blipFill>
            <a:blip r:embed="rId5" cstate="print"/>
            <a:srcRect l="26187" t="75280" r="47226" b="14789"/>
            <a:stretch>
              <a:fillRect/>
            </a:stretch>
          </p:blipFill>
          <p:spPr bwMode="auto">
            <a:xfrm>
              <a:off x="7415808" y="3753036"/>
              <a:ext cx="3492388" cy="1002164"/>
            </a:xfrm>
            <a:prstGeom prst="rect">
              <a:avLst/>
            </a:prstGeom>
            <a:noFill/>
            <a:ln w="9525">
              <a:solidFill>
                <a:schemeClr val="tx1"/>
              </a:solidFill>
              <a:miter lim="800000"/>
              <a:headEnd/>
              <a:tailEnd/>
            </a:ln>
          </p:spPr>
        </p:pic>
        <p:sp>
          <p:nvSpPr>
            <p:cNvPr id="45" name="TextBox 44"/>
            <p:cNvSpPr txBox="1"/>
            <p:nvPr/>
          </p:nvSpPr>
          <p:spPr>
            <a:xfrm>
              <a:off x="8100392" y="4719196"/>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Caltech-256</a:t>
              </a:r>
            </a:p>
          </p:txBody>
        </p:sp>
        <p:pic>
          <p:nvPicPr>
            <p:cNvPr id="2052" name="Picture 4"/>
            <p:cNvPicPr>
              <a:picLocks noChangeAspect="1" noChangeArrowheads="1"/>
            </p:cNvPicPr>
            <p:nvPr/>
          </p:nvPicPr>
          <p:blipFill>
            <a:blip r:embed="rId5" cstate="print"/>
            <a:srcRect l="25494" t="17798" r="54855" b="72270"/>
            <a:stretch>
              <a:fillRect/>
            </a:stretch>
          </p:blipFill>
          <p:spPr bwMode="auto">
            <a:xfrm>
              <a:off x="7631832" y="2384884"/>
              <a:ext cx="3060340" cy="1188132"/>
            </a:xfrm>
            <a:prstGeom prst="rect">
              <a:avLst/>
            </a:prstGeom>
            <a:noFill/>
            <a:ln w="9525">
              <a:solidFill>
                <a:schemeClr val="tx1"/>
              </a:solidFill>
              <a:miter lim="800000"/>
              <a:headEnd/>
              <a:tailEnd/>
            </a:ln>
          </p:spPr>
        </p:pic>
        <p:sp>
          <p:nvSpPr>
            <p:cNvPr id="46" name="TextBox 45"/>
            <p:cNvSpPr txBox="1"/>
            <p:nvPr/>
          </p:nvSpPr>
          <p:spPr>
            <a:xfrm>
              <a:off x="8171892" y="3465004"/>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Caltech-101</a:t>
              </a:r>
            </a:p>
          </p:txBody>
        </p:sp>
        <p:pic>
          <p:nvPicPr>
            <p:cNvPr id="2057" name="Picture 9"/>
            <p:cNvPicPr>
              <a:picLocks noChangeAspect="1" noChangeArrowheads="1"/>
            </p:cNvPicPr>
            <p:nvPr/>
          </p:nvPicPr>
          <p:blipFill>
            <a:blip r:embed="rId6" cstate="print"/>
            <a:srcRect l="25032" t="34050" r="46301" b="58125"/>
            <a:stretch>
              <a:fillRect/>
            </a:stretch>
          </p:blipFill>
          <p:spPr bwMode="auto">
            <a:xfrm>
              <a:off x="6875748" y="1232756"/>
              <a:ext cx="4464496" cy="936104"/>
            </a:xfrm>
            <a:prstGeom prst="rect">
              <a:avLst/>
            </a:prstGeom>
            <a:noFill/>
            <a:ln w="9525">
              <a:noFill/>
              <a:miter lim="800000"/>
              <a:headEnd/>
              <a:tailEnd/>
            </a:ln>
          </p:spPr>
        </p:pic>
        <p:sp>
          <p:nvSpPr>
            <p:cNvPr id="44" name="TextBox 43"/>
            <p:cNvSpPr txBox="1"/>
            <p:nvPr/>
          </p:nvSpPr>
          <p:spPr>
            <a:xfrm>
              <a:off x="8171892" y="2060848"/>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MSRC 21 Objects</a:t>
              </a:r>
            </a:p>
          </p:txBody>
        </p:sp>
      </p:grpSp>
      <p:sp>
        <p:nvSpPr>
          <p:cNvPr id="109574" name="TextBox 27"/>
          <p:cNvSpPr txBox="1">
            <a:spLocks noChangeArrowheads="1"/>
          </p:cNvSpPr>
          <p:nvPr/>
        </p:nvSpPr>
        <p:spPr bwMode="auto">
          <a:xfrm>
            <a:off x="2195513" y="576897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2000</a:t>
            </a:r>
          </a:p>
        </p:txBody>
      </p:sp>
      <p:sp>
        <p:nvSpPr>
          <p:cNvPr id="109575" name="TextBox 28"/>
          <p:cNvSpPr txBox="1">
            <a:spLocks noChangeArrowheads="1"/>
          </p:cNvSpPr>
          <p:nvPr/>
        </p:nvSpPr>
        <p:spPr bwMode="auto">
          <a:xfrm>
            <a:off x="3887788" y="575945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2005</a:t>
            </a:r>
          </a:p>
        </p:txBody>
      </p:sp>
      <p:cxnSp>
        <p:nvCxnSpPr>
          <p:cNvPr id="34" name="Straight Connector 33"/>
          <p:cNvCxnSpPr/>
          <p:nvPr/>
        </p:nvCxnSpPr>
        <p:spPr>
          <a:xfrm>
            <a:off x="251936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17671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9578" name="Title 1"/>
          <p:cNvSpPr>
            <a:spLocks noGrp="1"/>
          </p:cNvSpPr>
          <p:nvPr>
            <p:ph type="title"/>
          </p:nvPr>
        </p:nvSpPr>
        <p:spPr>
          <a:xfrm>
            <a:off x="457200" y="152400"/>
            <a:ext cx="8229600" cy="1143000"/>
          </a:xfrm>
        </p:spPr>
        <p:txBody>
          <a:bodyPr/>
          <a:lstStyle/>
          <a:p>
            <a:pPr eaLnBrk="1" hangingPunct="1"/>
            <a:r>
              <a:rPr lang="en-US" sz="3800" smtClean="0">
                <a:latin typeface="Arial" panose="020B0604020202020204" pitchFamily="34" charset="0"/>
                <a:cs typeface="Arial" panose="020B0604020202020204" pitchFamily="34" charset="0"/>
              </a:rPr>
              <a:t>Progress charted by datasets</a:t>
            </a:r>
          </a:p>
        </p:txBody>
      </p:sp>
      <p:pic>
        <p:nvPicPr>
          <p:cNvPr id="10957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t="5305" r="54163" b="57680"/>
          <a:stretch>
            <a:fillRect/>
          </a:stretch>
        </p:blipFill>
        <p:spPr bwMode="auto">
          <a:xfrm>
            <a:off x="236538" y="6184900"/>
            <a:ext cx="4873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9580" name="TextBox 20"/>
          <p:cNvSpPr txBox="1">
            <a:spLocks noChangeArrowheads="1"/>
          </p:cNvSpPr>
          <p:nvPr/>
        </p:nvSpPr>
        <p:spPr bwMode="auto">
          <a:xfrm>
            <a:off x="1187450" y="576897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1996</a:t>
            </a:r>
          </a:p>
        </p:txBody>
      </p:sp>
      <p:cxnSp>
        <p:nvCxnSpPr>
          <p:cNvPr id="22" name="Straight Connector 21"/>
          <p:cNvCxnSpPr/>
          <p:nvPr/>
        </p:nvCxnSpPr>
        <p:spPr>
          <a:xfrm>
            <a:off x="1476375" y="5351463"/>
            <a:ext cx="0" cy="2730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9582" name="TextBox 22"/>
          <p:cNvSpPr txBox="1">
            <a:spLocks noChangeArrowheads="1"/>
          </p:cNvSpPr>
          <p:nvPr/>
        </p:nvSpPr>
        <p:spPr bwMode="auto">
          <a:xfrm>
            <a:off x="165100" y="5781675"/>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1963</a:t>
            </a:r>
          </a:p>
        </p:txBody>
      </p:sp>
      <p:cxnSp>
        <p:nvCxnSpPr>
          <p:cNvPr id="24" name="Straight Connector 23"/>
          <p:cNvCxnSpPr/>
          <p:nvPr/>
        </p:nvCxnSpPr>
        <p:spPr>
          <a:xfrm>
            <a:off x="468313" y="5337175"/>
            <a:ext cx="0" cy="2746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09584" name="TextBox 24"/>
          <p:cNvSpPr txBox="1">
            <a:spLocks noChangeArrowheads="1"/>
          </p:cNvSpPr>
          <p:nvPr/>
        </p:nvSpPr>
        <p:spPr bwMode="auto">
          <a:xfrm>
            <a:off x="760413" y="5724525"/>
            <a:ext cx="750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23" name="TextBox 22"/>
          <p:cNvSpPr txBox="1"/>
          <p:nvPr/>
        </p:nvSpPr>
        <p:spPr>
          <a:xfrm>
            <a:off x="17466" y="6535738"/>
            <a:ext cx="3231920" cy="338554"/>
          </a:xfrm>
          <a:prstGeom prst="rect">
            <a:avLst/>
          </a:prstGeom>
          <a:noFill/>
        </p:spPr>
        <p:txBody>
          <a:bodyPr wrap="square" rtlCol="0">
            <a:spAutoFit/>
          </a:bodyPr>
          <a:lstStyle/>
          <a:p>
            <a:r>
              <a:rPr lang="en-US" sz="1600" dirty="0" smtClean="0"/>
              <a:t>Slide credit: Kristen Grauman</a:t>
            </a:r>
            <a:endParaRPr lang="en-US" sz="1600" dirty="0"/>
          </a:p>
        </p:txBody>
      </p:sp>
    </p:spTree>
    <p:extLst>
      <p:ext uri="{BB962C8B-B14F-4D97-AF65-F5344CB8AC3E}">
        <p14:creationId xmlns:p14="http://schemas.microsoft.com/office/powerpoint/2010/main" val="3689594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431800" y="5481638"/>
            <a:ext cx="781208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16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9138" y="6165850"/>
            <a:ext cx="108108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8175" y="6165850"/>
            <a:ext cx="1862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6350" y="6207125"/>
            <a:ext cx="1150938" cy="447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1622"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3800" y="6165850"/>
            <a:ext cx="15636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2"/>
          <p:cNvGrpSpPr/>
          <p:nvPr/>
        </p:nvGrpSpPr>
        <p:grpSpPr>
          <a:xfrm>
            <a:off x="467544" y="1340768"/>
            <a:ext cx="8208912" cy="3794938"/>
            <a:chOff x="6660232" y="1371503"/>
            <a:chExt cx="8208912" cy="3794938"/>
          </a:xfrm>
          <a:effectLst>
            <a:outerShdw blurRad="50800" dist="38100" dir="2700000" algn="tl" rotWithShape="0">
              <a:prstClr val="black">
                <a:alpha val="40000"/>
              </a:prstClr>
            </a:outerShdw>
          </a:effectLst>
        </p:grpSpPr>
        <p:pic>
          <p:nvPicPr>
            <p:cNvPr id="30" name="Picture 29" descr="birds-collage.jpg"/>
            <p:cNvPicPr>
              <a:picLocks noChangeAspect="1"/>
            </p:cNvPicPr>
            <p:nvPr/>
          </p:nvPicPr>
          <p:blipFill>
            <a:blip r:embed="rId7" cstate="print"/>
            <a:srcRect t="50793" r="45073"/>
            <a:stretch>
              <a:fillRect/>
            </a:stretch>
          </p:blipFill>
          <p:spPr>
            <a:xfrm>
              <a:off x="11520772" y="2996952"/>
              <a:ext cx="3348372" cy="1499828"/>
            </a:xfrm>
            <a:prstGeom prst="rect">
              <a:avLst/>
            </a:prstGeom>
          </p:spPr>
        </p:pic>
        <p:pic>
          <p:nvPicPr>
            <p:cNvPr id="29" name="Picture 28" descr="Six_Face_Panels_sm.jpg"/>
            <p:cNvPicPr>
              <a:picLocks noChangeAspect="1"/>
            </p:cNvPicPr>
            <p:nvPr/>
          </p:nvPicPr>
          <p:blipFill>
            <a:blip r:embed="rId8" cstate="print"/>
            <a:srcRect r="50861"/>
            <a:stretch>
              <a:fillRect/>
            </a:stretch>
          </p:blipFill>
          <p:spPr>
            <a:xfrm>
              <a:off x="8136396" y="2703651"/>
              <a:ext cx="3744416" cy="2235200"/>
            </a:xfrm>
            <a:prstGeom prst="rect">
              <a:avLst/>
            </a:prstGeom>
          </p:spPr>
        </p:pic>
        <p:sp>
          <p:nvSpPr>
            <p:cNvPr id="49" name="TextBox 48"/>
            <p:cNvSpPr txBox="1"/>
            <p:nvPr/>
          </p:nvSpPr>
          <p:spPr>
            <a:xfrm>
              <a:off x="9000492" y="4827887"/>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Faces in the Wild</a:t>
              </a:r>
            </a:p>
          </p:txBody>
        </p:sp>
        <p:pic>
          <p:nvPicPr>
            <p:cNvPr id="2060" name="Picture 12"/>
            <p:cNvPicPr>
              <a:picLocks noChangeAspect="1" noChangeArrowheads="1"/>
            </p:cNvPicPr>
            <p:nvPr/>
          </p:nvPicPr>
          <p:blipFill>
            <a:blip r:embed="rId9" cstate="print"/>
            <a:srcRect l="1913" t="14488" r="18327" b="33448"/>
            <a:stretch>
              <a:fillRect/>
            </a:stretch>
          </p:blipFill>
          <p:spPr bwMode="auto">
            <a:xfrm>
              <a:off x="7020272" y="1371503"/>
              <a:ext cx="3694260" cy="1852484"/>
            </a:xfrm>
            <a:prstGeom prst="rect">
              <a:avLst/>
            </a:prstGeom>
            <a:noFill/>
            <a:ln w="9525">
              <a:noFill/>
              <a:miter lim="800000"/>
              <a:headEnd/>
              <a:tailEnd/>
            </a:ln>
          </p:spPr>
        </p:pic>
        <p:sp>
          <p:nvSpPr>
            <p:cNvPr id="50" name="TextBox 49"/>
            <p:cNvSpPr txBox="1"/>
            <p:nvPr/>
          </p:nvSpPr>
          <p:spPr>
            <a:xfrm>
              <a:off x="10044608" y="2559635"/>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80M Tiny Images</a:t>
              </a:r>
            </a:p>
          </p:txBody>
        </p:sp>
        <p:sp>
          <p:nvSpPr>
            <p:cNvPr id="47" name="TextBox 46"/>
            <p:cNvSpPr txBox="1"/>
            <p:nvPr/>
          </p:nvSpPr>
          <p:spPr>
            <a:xfrm>
              <a:off x="12240852" y="4437112"/>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Birds-200</a:t>
              </a:r>
            </a:p>
          </p:txBody>
        </p:sp>
        <p:grpSp>
          <p:nvGrpSpPr>
            <p:cNvPr id="4" name="Group 50"/>
            <p:cNvGrpSpPr>
              <a:grpSpLocks noChangeAspect="1"/>
            </p:cNvGrpSpPr>
            <p:nvPr/>
          </p:nvGrpSpPr>
          <p:grpSpPr>
            <a:xfrm>
              <a:off x="6660232" y="2201194"/>
              <a:ext cx="3384376" cy="1652173"/>
              <a:chOff x="-8017546" y="5365888"/>
              <a:chExt cx="6136446" cy="2995674"/>
            </a:xfrm>
            <a:effectLst>
              <a:outerShdw blurRad="50800" dist="38100" dir="2700000" algn="tl" rotWithShape="0">
                <a:prstClr val="black">
                  <a:alpha val="40000"/>
                </a:prstClr>
              </a:outerShdw>
            </a:effectLst>
          </p:grpSpPr>
          <p:grpSp>
            <p:nvGrpSpPr>
              <p:cNvPr id="12" name="Group 35"/>
              <p:cNvGrpSpPr/>
              <p:nvPr/>
            </p:nvGrpSpPr>
            <p:grpSpPr>
              <a:xfrm>
                <a:off x="-8017546" y="5365888"/>
                <a:ext cx="6136446" cy="2720730"/>
                <a:chOff x="-8017546" y="5365888"/>
                <a:chExt cx="6136446" cy="2720730"/>
              </a:xfrm>
            </p:grpSpPr>
            <p:pic>
              <p:nvPicPr>
                <p:cNvPr id="40" name="Picture 14"/>
                <p:cNvPicPr>
                  <a:picLocks noChangeAspect="1" noChangeArrowheads="1"/>
                </p:cNvPicPr>
                <p:nvPr/>
              </p:nvPicPr>
              <p:blipFill>
                <a:blip r:embed="rId10" cstate="print"/>
                <a:srcRect l="45316" t="15992" r="10897" b="62941"/>
                <a:stretch>
                  <a:fillRect/>
                </a:stretch>
              </p:blipFill>
              <p:spPr bwMode="auto">
                <a:xfrm>
                  <a:off x="-7988157" y="6098273"/>
                  <a:ext cx="6107057" cy="1988345"/>
                </a:xfrm>
                <a:prstGeom prst="rect">
                  <a:avLst/>
                </a:prstGeom>
                <a:noFill/>
                <a:ln w="9525">
                  <a:noFill/>
                  <a:miter lim="800000"/>
                  <a:headEnd/>
                  <a:tailEnd/>
                </a:ln>
              </p:spPr>
            </p:pic>
            <p:pic>
              <p:nvPicPr>
                <p:cNvPr id="42" name="Picture 14"/>
                <p:cNvPicPr>
                  <a:picLocks noChangeAspect="1" noChangeArrowheads="1"/>
                </p:cNvPicPr>
                <p:nvPr/>
              </p:nvPicPr>
              <p:blipFill>
                <a:blip r:embed="rId10" cstate="print"/>
                <a:srcRect l="2140" t="27127" r="54120" b="62941"/>
                <a:stretch>
                  <a:fillRect/>
                </a:stretch>
              </p:blipFill>
              <p:spPr bwMode="auto">
                <a:xfrm>
                  <a:off x="-8017546" y="5365888"/>
                  <a:ext cx="6100442" cy="937363"/>
                </a:xfrm>
                <a:prstGeom prst="rect">
                  <a:avLst/>
                </a:prstGeom>
                <a:noFill/>
                <a:ln w="9525">
                  <a:noFill/>
                  <a:miter lim="800000"/>
                  <a:headEnd/>
                  <a:tailEnd/>
                </a:ln>
              </p:spPr>
            </p:pic>
          </p:grpSp>
          <p:sp>
            <p:nvSpPr>
              <p:cNvPr id="38" name="TextBox 37"/>
              <p:cNvSpPr txBox="1"/>
              <p:nvPr/>
            </p:nvSpPr>
            <p:spPr>
              <a:xfrm>
                <a:off x="-6862720" y="7747705"/>
                <a:ext cx="3414868" cy="613857"/>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PASCAL VOC</a:t>
                </a:r>
              </a:p>
            </p:txBody>
          </p:sp>
        </p:grpSp>
        <p:grpSp>
          <p:nvGrpSpPr>
            <p:cNvPr id="18" name="Group 53"/>
            <p:cNvGrpSpPr/>
            <p:nvPr/>
          </p:nvGrpSpPr>
          <p:grpSpPr>
            <a:xfrm>
              <a:off x="10728685" y="1393502"/>
              <a:ext cx="4032448" cy="1252659"/>
              <a:chOff x="15513474" y="-1575043"/>
              <a:chExt cx="4032448" cy="1252659"/>
            </a:xfrm>
          </p:grpSpPr>
          <p:pic>
            <p:nvPicPr>
              <p:cNvPr id="2059" name="Picture 11"/>
              <p:cNvPicPr>
                <a:picLocks noChangeAspect="1" noChangeArrowheads="1"/>
              </p:cNvPicPr>
              <p:nvPr/>
            </p:nvPicPr>
            <p:blipFill>
              <a:blip r:embed="rId11" cstate="print"/>
              <a:srcRect l="42371" t="63242" r="13472" b="21338"/>
              <a:stretch>
                <a:fillRect/>
              </a:stretch>
            </p:blipFill>
            <p:spPr bwMode="auto">
              <a:xfrm>
                <a:off x="15513474" y="-1575043"/>
                <a:ext cx="4032448" cy="1081781"/>
              </a:xfrm>
              <a:prstGeom prst="rect">
                <a:avLst/>
              </a:prstGeom>
              <a:noFill/>
              <a:ln w="9525">
                <a:noFill/>
                <a:miter lim="800000"/>
                <a:headEnd/>
                <a:tailEnd/>
              </a:ln>
            </p:spPr>
          </p:pic>
          <p:sp>
            <p:nvSpPr>
              <p:cNvPr id="48" name="TextBox 47"/>
              <p:cNvSpPr txBox="1"/>
              <p:nvPr/>
            </p:nvSpPr>
            <p:spPr>
              <a:xfrm>
                <a:off x="16485581" y="-660938"/>
                <a:ext cx="1944216" cy="338554"/>
              </a:xfrm>
              <a:prstGeom prst="rect">
                <a:avLst/>
              </a:prstGeom>
              <a:solidFill>
                <a:schemeClr val="tx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itchFamily="34" charset="0"/>
                  </a:rPr>
                  <a:t>ImageNet</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p:txBody>
          </p:sp>
        </p:grpSp>
      </p:grpSp>
      <p:sp>
        <p:nvSpPr>
          <p:cNvPr id="111624" name="TextBox 43"/>
          <p:cNvSpPr txBox="1">
            <a:spLocks noChangeArrowheads="1"/>
          </p:cNvSpPr>
          <p:nvPr/>
        </p:nvSpPr>
        <p:spPr bwMode="auto">
          <a:xfrm>
            <a:off x="2195513" y="576897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2000</a:t>
            </a:r>
          </a:p>
        </p:txBody>
      </p:sp>
      <p:sp>
        <p:nvSpPr>
          <p:cNvPr id="111625" name="TextBox 44"/>
          <p:cNvSpPr txBox="1">
            <a:spLocks noChangeArrowheads="1"/>
          </p:cNvSpPr>
          <p:nvPr/>
        </p:nvSpPr>
        <p:spPr bwMode="auto">
          <a:xfrm>
            <a:off x="3887788" y="575945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2005</a:t>
            </a:r>
          </a:p>
        </p:txBody>
      </p:sp>
      <p:sp>
        <p:nvSpPr>
          <p:cNvPr id="111626" name="TextBox 45"/>
          <p:cNvSpPr txBox="1">
            <a:spLocks noChangeArrowheads="1"/>
          </p:cNvSpPr>
          <p:nvPr/>
        </p:nvSpPr>
        <p:spPr bwMode="auto">
          <a:xfrm>
            <a:off x="5184775" y="575945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2007</a:t>
            </a:r>
          </a:p>
        </p:txBody>
      </p:sp>
      <p:sp>
        <p:nvSpPr>
          <p:cNvPr id="111627" name="TextBox 50"/>
          <p:cNvSpPr txBox="1">
            <a:spLocks noChangeArrowheads="1"/>
          </p:cNvSpPr>
          <p:nvPr/>
        </p:nvSpPr>
        <p:spPr bwMode="auto">
          <a:xfrm>
            <a:off x="5940425" y="5768975"/>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2008</a:t>
            </a:r>
          </a:p>
        </p:txBody>
      </p:sp>
      <p:sp>
        <p:nvSpPr>
          <p:cNvPr id="111628" name="TextBox 52"/>
          <p:cNvSpPr txBox="1">
            <a:spLocks noChangeArrowheads="1"/>
          </p:cNvSpPr>
          <p:nvPr/>
        </p:nvSpPr>
        <p:spPr bwMode="auto">
          <a:xfrm>
            <a:off x="7272338" y="5759450"/>
            <a:ext cx="2016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2013</a:t>
            </a:r>
          </a:p>
        </p:txBody>
      </p:sp>
      <p:cxnSp>
        <p:nvCxnSpPr>
          <p:cNvPr id="55" name="Straight Connector 54"/>
          <p:cNvCxnSpPr/>
          <p:nvPr/>
        </p:nvCxnSpPr>
        <p:spPr>
          <a:xfrm>
            <a:off x="251936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176713"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508625"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00788"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632700" y="5373688"/>
            <a:ext cx="0" cy="2746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1634" name="Title 1"/>
          <p:cNvSpPr>
            <a:spLocks noGrp="1"/>
          </p:cNvSpPr>
          <p:nvPr>
            <p:ph type="title"/>
          </p:nvPr>
        </p:nvSpPr>
        <p:spPr>
          <a:xfrm>
            <a:off x="457200" y="152400"/>
            <a:ext cx="8229600" cy="1143000"/>
          </a:xfrm>
        </p:spPr>
        <p:txBody>
          <a:bodyPr/>
          <a:lstStyle/>
          <a:p>
            <a:pPr eaLnBrk="1" hangingPunct="1"/>
            <a:r>
              <a:rPr lang="en-US" sz="3800" smtClean="0">
                <a:latin typeface="Arial" panose="020B0604020202020204" pitchFamily="34" charset="0"/>
                <a:cs typeface="Arial" panose="020B0604020202020204" pitchFamily="34" charset="0"/>
              </a:rPr>
              <a:t>Progress charted by datasets</a:t>
            </a:r>
          </a:p>
        </p:txBody>
      </p:sp>
      <p:pic>
        <p:nvPicPr>
          <p:cNvPr id="111635"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t="5305" r="54163" b="57680"/>
          <a:stretch>
            <a:fillRect/>
          </a:stretch>
        </p:blipFill>
        <p:spPr bwMode="auto">
          <a:xfrm>
            <a:off x="236538" y="6184900"/>
            <a:ext cx="4873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11636" name="TextBox 35"/>
          <p:cNvSpPr txBox="1">
            <a:spLocks noChangeArrowheads="1"/>
          </p:cNvSpPr>
          <p:nvPr/>
        </p:nvSpPr>
        <p:spPr bwMode="auto">
          <a:xfrm>
            <a:off x="1187450" y="5768975"/>
            <a:ext cx="647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1996</a:t>
            </a:r>
          </a:p>
        </p:txBody>
      </p:sp>
      <p:cxnSp>
        <p:nvCxnSpPr>
          <p:cNvPr id="37" name="Straight Connector 36"/>
          <p:cNvCxnSpPr/>
          <p:nvPr/>
        </p:nvCxnSpPr>
        <p:spPr>
          <a:xfrm>
            <a:off x="1476375" y="5351463"/>
            <a:ext cx="0" cy="27305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1638" name="TextBox 38"/>
          <p:cNvSpPr txBox="1">
            <a:spLocks noChangeArrowheads="1"/>
          </p:cNvSpPr>
          <p:nvPr/>
        </p:nvSpPr>
        <p:spPr bwMode="auto">
          <a:xfrm>
            <a:off x="165100" y="5781675"/>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1963</a:t>
            </a:r>
          </a:p>
        </p:txBody>
      </p:sp>
      <p:cxnSp>
        <p:nvCxnSpPr>
          <p:cNvPr id="52" name="Straight Connector 51"/>
          <p:cNvCxnSpPr/>
          <p:nvPr/>
        </p:nvCxnSpPr>
        <p:spPr>
          <a:xfrm>
            <a:off x="468313" y="5337175"/>
            <a:ext cx="0" cy="27463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1640" name="TextBox 60"/>
          <p:cNvSpPr txBox="1">
            <a:spLocks noChangeArrowheads="1"/>
          </p:cNvSpPr>
          <p:nvPr/>
        </p:nvSpPr>
        <p:spPr bwMode="auto">
          <a:xfrm>
            <a:off x="760413" y="5724525"/>
            <a:ext cx="750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p>
        </p:txBody>
      </p:sp>
      <p:sp>
        <p:nvSpPr>
          <p:cNvPr id="39" name="TextBox 38"/>
          <p:cNvSpPr txBox="1"/>
          <p:nvPr/>
        </p:nvSpPr>
        <p:spPr>
          <a:xfrm>
            <a:off x="17466" y="6535738"/>
            <a:ext cx="3231920" cy="338554"/>
          </a:xfrm>
          <a:prstGeom prst="rect">
            <a:avLst/>
          </a:prstGeom>
          <a:noFill/>
        </p:spPr>
        <p:txBody>
          <a:bodyPr wrap="square" rtlCol="0">
            <a:spAutoFit/>
          </a:bodyPr>
          <a:lstStyle/>
          <a:p>
            <a:r>
              <a:rPr lang="en-US" sz="1600" dirty="0" smtClean="0"/>
              <a:t>Slide credit: Kristen Grauman</a:t>
            </a:r>
            <a:endParaRPr lang="en-US" sz="1600" dirty="0"/>
          </a:p>
        </p:txBody>
      </p:sp>
    </p:spTree>
    <p:extLst>
      <p:ext uri="{BB962C8B-B14F-4D97-AF65-F5344CB8AC3E}">
        <p14:creationId xmlns:p14="http://schemas.microsoft.com/office/powerpoint/2010/main" val="256131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Evolution of methods</a:t>
            </a:r>
            <a:endParaRPr lang="en-US" dirty="0">
              <a:latin typeface="+mn-lt"/>
            </a:endParaRPr>
          </a:p>
        </p:txBody>
      </p:sp>
      <p:sp>
        <p:nvSpPr>
          <p:cNvPr id="3" name="Content Placeholder 2"/>
          <p:cNvSpPr>
            <a:spLocks noGrp="1"/>
          </p:cNvSpPr>
          <p:nvPr>
            <p:ph idx="1"/>
          </p:nvPr>
        </p:nvSpPr>
        <p:spPr>
          <a:xfrm>
            <a:off x="0" y="2477278"/>
            <a:ext cx="8229600" cy="4525963"/>
          </a:xfrm>
        </p:spPr>
        <p:txBody>
          <a:bodyPr/>
          <a:lstStyle/>
          <a:p>
            <a:r>
              <a:rPr lang="en-US" sz="2400" dirty="0" smtClean="0"/>
              <a:t>Hand-crafted models</a:t>
            </a:r>
          </a:p>
          <a:p>
            <a:r>
              <a:rPr lang="en-US" sz="2400" dirty="0" smtClean="0"/>
              <a:t>3D geometry</a:t>
            </a:r>
          </a:p>
          <a:p>
            <a:r>
              <a:rPr lang="en-US" sz="2400" dirty="0" smtClean="0"/>
              <a:t>Hypothesize and align</a:t>
            </a:r>
            <a:endParaRPr lang="en-US" sz="2400" dirty="0"/>
          </a:p>
        </p:txBody>
      </p:sp>
      <p:sp>
        <p:nvSpPr>
          <p:cNvPr id="4" name="Content Placeholder 2"/>
          <p:cNvSpPr txBox="1">
            <a:spLocks/>
          </p:cNvSpPr>
          <p:nvPr/>
        </p:nvSpPr>
        <p:spPr bwMode="auto">
          <a:xfrm>
            <a:off x="3390123" y="2477278"/>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mn-cs"/>
              </a:rPr>
              <a:t>Hand-crafted features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mn-cs"/>
              </a:rPr>
              <a:t>Learned models</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mn-cs"/>
              </a:rPr>
              <a:t>Data-driven</a:t>
            </a:r>
          </a:p>
        </p:txBody>
      </p:sp>
      <p:sp>
        <p:nvSpPr>
          <p:cNvPr id="5" name="Content Placeholder 2"/>
          <p:cNvSpPr txBox="1">
            <a:spLocks/>
          </p:cNvSpPr>
          <p:nvPr/>
        </p:nvSpPr>
        <p:spPr bwMode="auto">
          <a:xfrm>
            <a:off x="6780246" y="2477278"/>
            <a:ext cx="276380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ea typeface="+mn-ea"/>
                <a:cs typeface="+mn-cs"/>
              </a:rPr>
              <a:t>“End-to-end” learning of features and models*,**</a:t>
            </a:r>
          </a:p>
        </p:txBody>
      </p:sp>
      <p:cxnSp>
        <p:nvCxnSpPr>
          <p:cNvPr id="7" name="Straight Arrow Connector 6"/>
          <p:cNvCxnSpPr/>
          <p:nvPr/>
        </p:nvCxnSpPr>
        <p:spPr>
          <a:xfrm>
            <a:off x="457200" y="4497355"/>
            <a:ext cx="8229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63988" y="6194267"/>
            <a:ext cx="4968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ea typeface="+mn-ea"/>
                <a:cs typeface="+mn-cs"/>
              </a:rPr>
              <a:t>* Labeled data 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ea typeface="+mn-ea"/>
                <a:cs typeface="+mn-cs"/>
              </a:rPr>
              <a:t>** Architecture design decisions, parameters.</a:t>
            </a:r>
            <a:endParaRPr kumimoji="0" lang="en-US" sz="1800" b="0" i="0" u="none" strike="noStrike" kern="1200" cap="none" spc="0" normalizeH="0" baseline="0" noProof="0" dirty="0">
              <a:ln>
                <a:noFill/>
              </a:ln>
              <a:solidFill>
                <a:prstClr val="black"/>
              </a:solidFill>
              <a:effectLst/>
              <a:uLnTx/>
              <a:uFillTx/>
              <a:ea typeface="+mn-ea"/>
              <a:cs typeface="+mn-cs"/>
            </a:endParaRPr>
          </a:p>
        </p:txBody>
      </p:sp>
      <p:sp>
        <p:nvSpPr>
          <p:cNvPr id="8" name="TextBox 7"/>
          <p:cNvSpPr txBox="1"/>
          <p:nvPr/>
        </p:nvSpPr>
        <p:spPr>
          <a:xfrm>
            <a:off x="17466" y="6535738"/>
            <a:ext cx="3231920" cy="338554"/>
          </a:xfrm>
          <a:prstGeom prst="rect">
            <a:avLst/>
          </a:prstGeom>
          <a:noFill/>
        </p:spPr>
        <p:txBody>
          <a:bodyPr wrap="square" rtlCol="0">
            <a:spAutoFit/>
          </a:bodyPr>
          <a:lstStyle/>
          <a:p>
            <a:r>
              <a:rPr lang="en-US" sz="1600" dirty="0" smtClean="0"/>
              <a:t>Kristen Grauman</a:t>
            </a:r>
            <a:endParaRPr lang="en-US" sz="1600" dirty="0"/>
          </a:p>
        </p:txBody>
      </p:sp>
    </p:spTree>
    <p:extLst>
      <p:ext uri="{BB962C8B-B14F-4D97-AF65-F5344CB8AC3E}">
        <p14:creationId xmlns:p14="http://schemas.microsoft.com/office/powerpoint/2010/main" val="415287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p:cNvSpPr>
            <a:spLocks noGrp="1"/>
          </p:cNvSpPr>
          <p:nvPr>
            <p:ph type="title"/>
          </p:nvPr>
        </p:nvSpPr>
        <p:spPr>
          <a:xfrm>
            <a:off x="457200" y="0"/>
            <a:ext cx="8229600" cy="1143000"/>
          </a:xfrm>
        </p:spPr>
        <p:txBody>
          <a:bodyPr/>
          <a:lstStyle/>
          <a:p>
            <a:r>
              <a:rPr lang="en-US" dirty="0" smtClean="0"/>
              <a:t>Supervised classification</a:t>
            </a:r>
          </a:p>
        </p:txBody>
      </p:sp>
      <p:sp>
        <p:nvSpPr>
          <p:cNvPr id="36867" name="Content Placeholder 7"/>
          <p:cNvSpPr>
            <a:spLocks noGrp="1"/>
          </p:cNvSpPr>
          <p:nvPr>
            <p:ph idx="1"/>
          </p:nvPr>
        </p:nvSpPr>
        <p:spPr>
          <a:xfrm>
            <a:off x="457200" y="1219200"/>
            <a:ext cx="8229600" cy="4525963"/>
          </a:xfrm>
        </p:spPr>
        <p:txBody>
          <a:bodyPr/>
          <a:lstStyle/>
          <a:p>
            <a:r>
              <a:rPr lang="en-US" sz="2400" dirty="0" smtClean="0"/>
              <a:t>Given a collection of </a:t>
            </a:r>
            <a:r>
              <a:rPr lang="en-US" sz="2400" i="1" dirty="0" smtClean="0"/>
              <a:t>labeled</a:t>
            </a:r>
            <a:r>
              <a:rPr lang="en-US" sz="2400" dirty="0" smtClean="0"/>
              <a:t> examples, come up with a function that will predict the labels of new examples.</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r>
              <a:rPr lang="en-US" sz="2400" dirty="0" smtClean="0"/>
              <a:t>How good is the function we come up with to do the classification?  </a:t>
            </a:r>
          </a:p>
          <a:p>
            <a:r>
              <a:rPr lang="en-US" sz="2400" dirty="0" smtClean="0"/>
              <a:t>Depends on</a:t>
            </a:r>
          </a:p>
          <a:p>
            <a:pPr lvl="1"/>
            <a:r>
              <a:rPr lang="en-US" sz="2000" dirty="0" smtClean="0"/>
              <a:t>Mistakes made</a:t>
            </a:r>
          </a:p>
          <a:p>
            <a:pPr lvl="1"/>
            <a:r>
              <a:rPr lang="en-US" sz="2000" dirty="0" smtClean="0"/>
              <a:t>Cost associated with the mistakes</a:t>
            </a:r>
          </a:p>
        </p:txBody>
      </p:sp>
      <p:pic>
        <p:nvPicPr>
          <p:cNvPr id="36869" name="Picture 5"/>
          <p:cNvPicPr>
            <a:picLocks noChangeAspect="1" noChangeArrowheads="1"/>
          </p:cNvPicPr>
          <p:nvPr/>
        </p:nvPicPr>
        <p:blipFill>
          <a:blip r:embed="rId3"/>
          <a:srcRect l="26962" t="54085" r="71376" b="43875"/>
          <a:stretch>
            <a:fillRect/>
          </a:stretch>
        </p:blipFill>
        <p:spPr bwMode="auto">
          <a:xfrm>
            <a:off x="5688013" y="2798763"/>
            <a:ext cx="863600" cy="647700"/>
          </a:xfrm>
          <a:prstGeom prst="rect">
            <a:avLst/>
          </a:prstGeom>
          <a:noFill/>
          <a:ln w="9525">
            <a:noFill/>
            <a:miter lim="800000"/>
            <a:headEnd/>
            <a:tailEnd/>
          </a:ln>
          <a:effectLst/>
        </p:spPr>
      </p:pic>
      <p:pic>
        <p:nvPicPr>
          <p:cNvPr id="36870" name="Picture 6"/>
          <p:cNvPicPr>
            <a:picLocks noChangeAspect="1" noChangeArrowheads="1"/>
          </p:cNvPicPr>
          <p:nvPr/>
        </p:nvPicPr>
        <p:blipFill>
          <a:blip r:embed="rId3"/>
          <a:srcRect l="29913" t="51930" r="64766" b="43985"/>
          <a:stretch>
            <a:fillRect/>
          </a:stretch>
        </p:blipFill>
        <p:spPr bwMode="auto">
          <a:xfrm>
            <a:off x="2303463" y="2438400"/>
            <a:ext cx="2303462" cy="1081088"/>
          </a:xfrm>
          <a:prstGeom prst="rect">
            <a:avLst/>
          </a:prstGeom>
          <a:noFill/>
          <a:ln w="9525">
            <a:noFill/>
            <a:miter lim="800000"/>
            <a:headEnd/>
            <a:tailEnd/>
          </a:ln>
          <a:effectLst/>
        </p:spPr>
      </p:pic>
      <p:sp>
        <p:nvSpPr>
          <p:cNvPr id="36871" name="Text Box 7"/>
          <p:cNvSpPr txBox="1">
            <a:spLocks noChangeArrowheads="1"/>
          </p:cNvSpPr>
          <p:nvPr/>
        </p:nvSpPr>
        <p:spPr bwMode="auto">
          <a:xfrm>
            <a:off x="1366838" y="2546350"/>
            <a:ext cx="1187450" cy="930275"/>
          </a:xfrm>
          <a:prstGeom prst="rect">
            <a:avLst/>
          </a:prstGeom>
          <a:noFill/>
          <a:ln w="9525">
            <a:noFill/>
            <a:miter lim="800000"/>
            <a:headEnd/>
            <a:tailEnd/>
          </a:ln>
          <a:effectLst/>
        </p:spPr>
        <p:txBody>
          <a:bodyPr>
            <a:spAutoFit/>
          </a:bodyPr>
          <a:lstStyle/>
          <a:p>
            <a:pPr fontAlgn="base">
              <a:spcBef>
                <a:spcPct val="50000"/>
              </a:spcBef>
              <a:spcAft>
                <a:spcPct val="0"/>
              </a:spcAft>
            </a:pPr>
            <a:r>
              <a:rPr lang="en-US" sz="2200">
                <a:solidFill>
                  <a:srgbClr val="000000"/>
                </a:solidFill>
              </a:rPr>
              <a:t>“four”</a:t>
            </a:r>
          </a:p>
          <a:p>
            <a:pPr fontAlgn="base">
              <a:spcBef>
                <a:spcPct val="50000"/>
              </a:spcBef>
              <a:spcAft>
                <a:spcPct val="0"/>
              </a:spcAft>
            </a:pPr>
            <a:r>
              <a:rPr lang="en-US" sz="2200">
                <a:solidFill>
                  <a:srgbClr val="000000"/>
                </a:solidFill>
              </a:rPr>
              <a:t>“nine”</a:t>
            </a:r>
          </a:p>
        </p:txBody>
      </p:sp>
      <p:sp>
        <p:nvSpPr>
          <p:cNvPr id="36872" name="Text Box 8"/>
          <p:cNvSpPr txBox="1">
            <a:spLocks noChangeArrowheads="1"/>
          </p:cNvSpPr>
          <p:nvPr/>
        </p:nvSpPr>
        <p:spPr bwMode="auto">
          <a:xfrm>
            <a:off x="5976938" y="3446463"/>
            <a:ext cx="503237" cy="519112"/>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a:solidFill>
                  <a:srgbClr val="000000"/>
                </a:solidFill>
              </a:rPr>
              <a:t>?</a:t>
            </a:r>
          </a:p>
        </p:txBody>
      </p:sp>
      <p:sp>
        <p:nvSpPr>
          <p:cNvPr id="36873" name="Text Box 9"/>
          <p:cNvSpPr txBox="1">
            <a:spLocks noChangeArrowheads="1"/>
          </p:cNvSpPr>
          <p:nvPr/>
        </p:nvSpPr>
        <p:spPr bwMode="auto">
          <a:xfrm>
            <a:off x="2133600" y="3906838"/>
            <a:ext cx="2736850" cy="427037"/>
          </a:xfrm>
          <a:prstGeom prst="rect">
            <a:avLst/>
          </a:prstGeom>
          <a:noFill/>
          <a:ln w="9525">
            <a:noFill/>
            <a:miter lim="800000"/>
            <a:headEnd/>
            <a:tailEnd/>
          </a:ln>
          <a:effectLst/>
        </p:spPr>
        <p:txBody>
          <a:bodyPr>
            <a:spAutoFit/>
          </a:bodyPr>
          <a:lstStyle/>
          <a:p>
            <a:pPr fontAlgn="base">
              <a:spcBef>
                <a:spcPct val="50000"/>
              </a:spcBef>
              <a:spcAft>
                <a:spcPct val="0"/>
              </a:spcAft>
            </a:pPr>
            <a:r>
              <a:rPr lang="en-US" sz="2200">
                <a:solidFill>
                  <a:srgbClr val="000000"/>
                </a:solidFill>
              </a:rPr>
              <a:t>Training examples</a:t>
            </a:r>
          </a:p>
        </p:txBody>
      </p:sp>
      <p:sp>
        <p:nvSpPr>
          <p:cNvPr id="36874" name="Text Box 10"/>
          <p:cNvSpPr txBox="1">
            <a:spLocks noChangeArrowheads="1"/>
          </p:cNvSpPr>
          <p:nvPr/>
        </p:nvSpPr>
        <p:spPr bwMode="auto">
          <a:xfrm>
            <a:off x="5364163" y="3878263"/>
            <a:ext cx="2124075" cy="427037"/>
          </a:xfrm>
          <a:prstGeom prst="rect">
            <a:avLst/>
          </a:prstGeom>
          <a:noFill/>
          <a:ln w="9525">
            <a:noFill/>
            <a:miter lim="800000"/>
            <a:headEnd/>
            <a:tailEnd/>
          </a:ln>
          <a:effectLst/>
        </p:spPr>
        <p:txBody>
          <a:bodyPr>
            <a:spAutoFit/>
          </a:bodyPr>
          <a:lstStyle/>
          <a:p>
            <a:pPr fontAlgn="base">
              <a:spcBef>
                <a:spcPct val="50000"/>
              </a:spcBef>
              <a:spcAft>
                <a:spcPct val="0"/>
              </a:spcAft>
            </a:pPr>
            <a:r>
              <a:rPr lang="en-US" sz="2200">
                <a:solidFill>
                  <a:srgbClr val="000000"/>
                </a:solidFill>
              </a:rPr>
              <a:t>Novel input</a:t>
            </a:r>
          </a:p>
        </p:txBody>
      </p:sp>
      <p:sp>
        <p:nvSpPr>
          <p:cNvPr id="10" name="TextBox 9"/>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1" name="Slide Number Placeholder 10"/>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58</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83945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8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87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8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7">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6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P spid="36872" grpId="0"/>
      <p:bldP spid="36873" grpId="0"/>
      <p:bldP spid="3687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p:cNvSpPr>
            <a:spLocks noGrp="1"/>
          </p:cNvSpPr>
          <p:nvPr>
            <p:ph type="title"/>
          </p:nvPr>
        </p:nvSpPr>
        <p:spPr>
          <a:xfrm>
            <a:off x="457200" y="0"/>
            <a:ext cx="8229600" cy="1143000"/>
          </a:xfrm>
        </p:spPr>
        <p:txBody>
          <a:bodyPr/>
          <a:lstStyle/>
          <a:p>
            <a:r>
              <a:rPr lang="en-US" dirty="0" smtClean="0"/>
              <a:t>Supervised classification</a:t>
            </a:r>
          </a:p>
        </p:txBody>
      </p:sp>
      <p:sp>
        <p:nvSpPr>
          <p:cNvPr id="36867" name="Content Placeholder 7"/>
          <p:cNvSpPr>
            <a:spLocks noGrp="1"/>
          </p:cNvSpPr>
          <p:nvPr>
            <p:ph idx="1"/>
          </p:nvPr>
        </p:nvSpPr>
        <p:spPr>
          <a:xfrm>
            <a:off x="457200" y="1219200"/>
            <a:ext cx="8229600" cy="4525963"/>
          </a:xfrm>
        </p:spPr>
        <p:txBody>
          <a:bodyPr/>
          <a:lstStyle/>
          <a:p>
            <a:r>
              <a:rPr lang="en-US" sz="2400" dirty="0" smtClean="0"/>
              <a:t>Given a collection of </a:t>
            </a:r>
            <a:r>
              <a:rPr lang="en-US" sz="2400" i="1" dirty="0" smtClean="0"/>
              <a:t>labeled</a:t>
            </a:r>
            <a:r>
              <a:rPr lang="en-US" sz="2400" dirty="0" smtClean="0"/>
              <a:t> examples, come up with a function that will predict the labels of new examples.</a:t>
            </a:r>
          </a:p>
          <a:p>
            <a:endParaRPr lang="en-US" sz="2400" dirty="0" smtClean="0"/>
          </a:p>
          <a:p>
            <a:r>
              <a:rPr lang="en-US" sz="2400" dirty="0" smtClean="0"/>
              <a:t>Consider the two-class (binary) decision problem</a:t>
            </a:r>
          </a:p>
          <a:p>
            <a:pPr lvl="1"/>
            <a:r>
              <a:rPr lang="en-US" sz="2000" dirty="0" smtClean="0"/>
              <a:t>L(4→9): Loss of classifying a 4 as a 9</a:t>
            </a:r>
          </a:p>
          <a:p>
            <a:pPr lvl="1"/>
            <a:r>
              <a:rPr lang="en-US" sz="2000" dirty="0" smtClean="0"/>
              <a:t>L(9→4): Loss of classifying a 9 as a 4</a:t>
            </a:r>
          </a:p>
          <a:p>
            <a:pPr lvl="1"/>
            <a:endParaRPr lang="en-US" sz="2000" dirty="0" smtClean="0"/>
          </a:p>
          <a:p>
            <a:r>
              <a:rPr lang="en-US" sz="2400" b="1" dirty="0" smtClean="0"/>
              <a:t>Risk</a:t>
            </a:r>
            <a:r>
              <a:rPr lang="en-US" sz="2400" dirty="0" smtClean="0"/>
              <a:t> of a classifier </a:t>
            </a:r>
            <a:r>
              <a:rPr lang="en-US" sz="2400" i="1" dirty="0" smtClean="0"/>
              <a:t>s</a:t>
            </a:r>
            <a:r>
              <a:rPr lang="en-US" sz="2400" dirty="0" smtClean="0"/>
              <a:t> is expected loss:</a:t>
            </a:r>
          </a:p>
          <a:p>
            <a:endParaRPr lang="en-US" sz="2400" dirty="0" smtClean="0"/>
          </a:p>
          <a:p>
            <a:endParaRPr lang="en-US" sz="2400" dirty="0" smtClean="0"/>
          </a:p>
          <a:p>
            <a:r>
              <a:rPr lang="en-US" sz="2400" dirty="0" smtClean="0"/>
              <a:t>We want to choose a classifier so as to minimize this total risk</a:t>
            </a:r>
          </a:p>
          <a:p>
            <a:endParaRPr lang="en-US" sz="2400" dirty="0" smtClean="0"/>
          </a:p>
          <a:p>
            <a:endParaRPr lang="en-US" sz="2400" dirty="0" smtClean="0"/>
          </a:p>
          <a:p>
            <a:endParaRPr lang="en-US" sz="2400" dirty="0" smtClean="0"/>
          </a:p>
        </p:txBody>
      </p:sp>
      <p:graphicFrame>
        <p:nvGraphicFramePr>
          <p:cNvPr id="10" name="Object 9"/>
          <p:cNvGraphicFramePr>
            <a:graphicFrameLocks noChangeAspect="1"/>
          </p:cNvGraphicFramePr>
          <p:nvPr/>
        </p:nvGraphicFramePr>
        <p:xfrm>
          <a:off x="227853" y="4616450"/>
          <a:ext cx="8916147" cy="488950"/>
        </p:xfrm>
        <a:graphic>
          <a:graphicData uri="http://schemas.openxmlformats.org/presentationml/2006/ole">
            <mc:AlternateContent xmlns:mc="http://schemas.openxmlformats.org/markup-compatibility/2006">
              <mc:Choice xmlns:v="urn:schemas-microsoft-com:vml" Requires="v">
                <p:oleObj spid="_x0000_s983178" name="Equation" r:id="rId4" imgW="3936960" imgH="215640" progId="Equation.3">
                  <p:embed/>
                </p:oleObj>
              </mc:Choice>
              <mc:Fallback>
                <p:oleObj name="Equation" r:id="rId4" imgW="3936960" imgH="215640"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53" y="4616450"/>
                        <a:ext cx="8916147" cy="4889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59</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95722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title" idx="4294967295"/>
          </p:nvPr>
        </p:nvSpPr>
        <p:spPr>
          <a:xfrm>
            <a:off x="811213" y="288925"/>
            <a:ext cx="7315200" cy="609600"/>
          </a:xfrm>
        </p:spPr>
        <p:txBody>
          <a:bodyPr>
            <a:normAutofit fontScale="90000"/>
          </a:bodyPr>
          <a:lstStyle/>
          <a:p>
            <a:pPr eaLnBrk="1" hangingPunct="1"/>
            <a:r>
              <a:rPr lang="en-US" smtClean="0"/>
              <a:t>Bags of visual words</a:t>
            </a:r>
          </a:p>
        </p:txBody>
      </p:sp>
      <p:sp>
        <p:nvSpPr>
          <p:cNvPr id="83971" name="Content Placeholder 6"/>
          <p:cNvSpPr>
            <a:spLocks noGrp="1"/>
          </p:cNvSpPr>
          <p:nvPr>
            <p:ph idx="4294967295"/>
          </p:nvPr>
        </p:nvSpPr>
        <p:spPr>
          <a:xfrm>
            <a:off x="628650" y="1420813"/>
            <a:ext cx="4856163" cy="4495800"/>
          </a:xfrm>
        </p:spPr>
        <p:txBody>
          <a:bodyPr/>
          <a:lstStyle/>
          <a:p>
            <a:pPr eaLnBrk="1" hangingPunct="1">
              <a:spcAft>
                <a:spcPts val="1200"/>
              </a:spcAft>
            </a:pPr>
            <a:r>
              <a:rPr lang="en-US" sz="2800" smtClean="0"/>
              <a:t>Summarize entire image based on its distribution (histogram) of word occurrences.</a:t>
            </a:r>
          </a:p>
          <a:p>
            <a:pPr eaLnBrk="1" hangingPunct="1">
              <a:spcAft>
                <a:spcPts val="1200"/>
              </a:spcAft>
            </a:pPr>
            <a:r>
              <a:rPr lang="en-US" sz="2800" smtClean="0"/>
              <a:t>Analogous to bag of words representation commonly used for documents.</a:t>
            </a:r>
          </a:p>
        </p:txBody>
      </p:sp>
      <p:grpSp>
        <p:nvGrpSpPr>
          <p:cNvPr id="2" name="Group 4"/>
          <p:cNvGrpSpPr>
            <a:grpSpLocks/>
          </p:cNvGrpSpPr>
          <p:nvPr/>
        </p:nvGrpSpPr>
        <p:grpSpPr bwMode="auto">
          <a:xfrm>
            <a:off x="1614488" y="5546725"/>
            <a:ext cx="3717925" cy="604838"/>
            <a:chOff x="96" y="96"/>
            <a:chExt cx="5616" cy="912"/>
          </a:xfrm>
        </p:grpSpPr>
        <p:sp>
          <p:nvSpPr>
            <p:cNvPr id="84009" name="Rectangle 5"/>
            <p:cNvSpPr>
              <a:spLocks noChangeArrowheads="1"/>
            </p:cNvSpPr>
            <p:nvPr/>
          </p:nvSpPr>
          <p:spPr bwMode="auto">
            <a:xfrm>
              <a:off x="96" y="96"/>
              <a:ext cx="5616" cy="912"/>
            </a:xfrm>
            <a:prstGeom prst="rect">
              <a:avLst/>
            </a:prstGeom>
            <a:solidFill>
              <a:srgbClr val="FFE4C9"/>
            </a:solidFill>
            <a:ln w="38100">
              <a:solidFill>
                <a:srgbClr val="8643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pic>
          <p:nvPicPr>
            <p:cNvPr id="84010" name="Picture 6" descr="ermine"/>
            <p:cNvPicPr>
              <a:picLocks noChangeAspect="1" noChangeArrowheads="1"/>
            </p:cNvPicPr>
            <p:nvPr/>
          </p:nvPicPr>
          <p:blipFill>
            <a:blip r:embed="rId3" cstate="print">
              <a:extLst>
                <a:ext uri="{28A0092B-C50C-407E-A947-70E740481C1C}">
                  <a14:useLocalDpi xmlns:a14="http://schemas.microsoft.com/office/drawing/2010/main" val="0"/>
                </a:ext>
              </a:extLst>
            </a:blip>
            <a:srcRect l="49399" t="22293" r="38898" b="71706"/>
            <a:stretch>
              <a:fillRect/>
            </a:stretch>
          </p:blipFill>
          <p:spPr bwMode="auto">
            <a:xfrm>
              <a:off x="240" y="624"/>
              <a:ext cx="384" cy="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1" name="Picture 7" descr="ermine"/>
            <p:cNvPicPr>
              <a:picLocks noChangeAspect="1" noChangeArrowheads="1"/>
            </p:cNvPicPr>
            <p:nvPr/>
          </p:nvPicPr>
          <p:blipFill>
            <a:blip r:embed="rId4">
              <a:extLst>
                <a:ext uri="{28A0092B-C50C-407E-A947-70E740481C1C}">
                  <a14:useLocalDpi xmlns:a14="http://schemas.microsoft.com/office/drawing/2010/main" val="0"/>
                </a:ext>
              </a:extLst>
            </a:blip>
            <a:srcRect l="57591" t="4288" r="29535" b="88853"/>
            <a:stretch>
              <a:fillRect/>
            </a:stretch>
          </p:blipFill>
          <p:spPr bwMode="auto">
            <a:xfrm>
              <a:off x="4800" y="576"/>
              <a:ext cx="384" cy="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2" name="Picture 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14577" r="31876" b="79422"/>
            <a:stretch>
              <a:fillRect/>
            </a:stretch>
          </p:blipFill>
          <p:spPr bwMode="auto">
            <a:xfrm>
              <a:off x="240" y="192"/>
              <a:ext cx="38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3" name="Picture 9"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8762" t="27437" r="31876" b="67418"/>
            <a:stretch>
              <a:fillRect/>
            </a:stretch>
          </p:blipFill>
          <p:spPr bwMode="auto">
            <a:xfrm>
              <a:off x="3600" y="576"/>
              <a:ext cx="38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4" name="Picture 1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9932" t="23151" r="31876" b="71706"/>
            <a:stretch>
              <a:fillRect/>
            </a:stretch>
          </p:blipFill>
          <p:spPr bwMode="auto">
            <a:xfrm>
              <a:off x="1104" y="247"/>
              <a:ext cx="384" cy="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5" name="Picture 11"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2640" y="240"/>
              <a:ext cx="480"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6" name="Picture 12"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7500" t="75458"/>
            <a:stretch>
              <a:fillRect/>
            </a:stretch>
          </p:blipFill>
          <p:spPr bwMode="auto">
            <a:xfrm>
              <a:off x="1104" y="672"/>
              <a:ext cx="432" cy="1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7" name="Picture 13"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001" t="49956" r="42499" b="16507"/>
            <a:stretch>
              <a:fillRect/>
            </a:stretch>
          </p:blipFill>
          <p:spPr bwMode="auto">
            <a:xfrm>
              <a:off x="5328" y="576"/>
              <a:ext cx="314" cy="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8" name="Picture 14"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0000" r="55000" b="54236"/>
            <a:stretch>
              <a:fillRect/>
            </a:stretch>
          </p:blipFill>
          <p:spPr bwMode="auto">
            <a:xfrm>
              <a:off x="4512" y="240"/>
              <a:ext cx="285" cy="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19" name="Picture 1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188" r="60001"/>
            <a:stretch>
              <a:fillRect/>
            </a:stretch>
          </p:blipFill>
          <p:spPr bwMode="auto">
            <a:xfrm>
              <a:off x="2160" y="242"/>
              <a:ext cx="384" cy="3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0" name="Picture 16"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500" t="20612" r="22501" b="37468"/>
            <a:stretch>
              <a:fillRect/>
            </a:stretch>
          </p:blipFill>
          <p:spPr bwMode="auto">
            <a:xfrm>
              <a:off x="3600" y="240"/>
              <a:ext cx="432" cy="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1" name="Picture 17"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35715" t="2991" r="21428" b="71085"/>
            <a:stretch>
              <a:fillRect/>
            </a:stretch>
          </p:blipFill>
          <p:spPr bwMode="auto">
            <a:xfrm>
              <a:off x="3198" y="288"/>
              <a:ext cx="354" cy="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2" name="Picture 18"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26286" b="52684"/>
            <a:stretch>
              <a:fillRect/>
            </a:stretch>
          </p:blipFill>
          <p:spPr bwMode="auto">
            <a:xfrm>
              <a:off x="4080" y="288"/>
              <a:ext cx="528" cy="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3" name="Picture 19" descr="violin"/>
            <p:cNvPicPr>
              <a:picLocks noChangeAspect="1" noChangeArrowheads="1"/>
            </p:cNvPicPr>
            <p:nvPr/>
          </p:nvPicPr>
          <p:blipFill>
            <a:blip r:embed="rId8" cstate="print">
              <a:extLst>
                <a:ext uri="{28A0092B-C50C-407E-A947-70E740481C1C}">
                  <a14:useLocalDpi xmlns:a14="http://schemas.microsoft.com/office/drawing/2010/main" val="0"/>
                </a:ext>
              </a:extLst>
            </a:blip>
            <a:srcRect t="50055" b="26286"/>
            <a:stretch>
              <a:fillRect/>
            </a:stretch>
          </p:blipFill>
          <p:spPr bwMode="auto">
            <a:xfrm>
              <a:off x="1584" y="384"/>
              <a:ext cx="576"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4" name="Picture 20" descr="violin"/>
            <p:cNvPicPr>
              <a:picLocks noChangeAspect="1" noChangeArrowheads="1"/>
            </p:cNvPicPr>
            <p:nvPr/>
          </p:nvPicPr>
          <p:blipFill>
            <a:blip r:embed="rId9">
              <a:extLst>
                <a:ext uri="{28A0092B-C50C-407E-A947-70E740481C1C}">
                  <a14:useLocalDpi xmlns:a14="http://schemas.microsoft.com/office/drawing/2010/main" val="0"/>
                </a:ext>
              </a:extLst>
            </a:blip>
            <a:srcRect t="76233"/>
            <a:stretch>
              <a:fillRect/>
            </a:stretch>
          </p:blipFill>
          <p:spPr bwMode="auto">
            <a:xfrm>
              <a:off x="2400" y="672"/>
              <a:ext cx="624" cy="2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5" name="Picture 21"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l="56544" t="49945" r="-523" b="18510"/>
            <a:stretch>
              <a:fillRect/>
            </a:stretch>
          </p:blipFill>
          <p:spPr bwMode="auto">
            <a:xfrm>
              <a:off x="720" y="336"/>
              <a:ext cx="296" cy="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26" name="Picture 22" descr="violin"/>
            <p:cNvPicPr>
              <a:picLocks noChangeAspect="1" noChangeArrowheads="1"/>
            </p:cNvPicPr>
            <p:nvPr/>
          </p:nvPicPr>
          <p:blipFill>
            <a:blip r:embed="rId7" cstate="print">
              <a:extLst>
                <a:ext uri="{28A0092B-C50C-407E-A947-70E740481C1C}">
                  <a14:useLocalDpi xmlns:a14="http://schemas.microsoft.com/office/drawing/2010/main" val="0"/>
                </a:ext>
              </a:extLst>
            </a:blip>
            <a:srcRect t="31544" b="47426"/>
            <a:stretch>
              <a:fillRect/>
            </a:stretch>
          </p:blipFill>
          <p:spPr bwMode="auto">
            <a:xfrm>
              <a:off x="4896" y="190"/>
              <a:ext cx="672"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115"/>
          <p:cNvGrpSpPr>
            <a:grpSpLocks/>
          </p:cNvGrpSpPr>
          <p:nvPr/>
        </p:nvGrpSpPr>
        <p:grpSpPr bwMode="auto">
          <a:xfrm>
            <a:off x="6386513" y="1033463"/>
            <a:ext cx="1858962" cy="1604962"/>
            <a:chOff x="6415312" y="1018940"/>
            <a:chExt cx="1859659" cy="1604894"/>
          </a:xfrm>
        </p:grpSpPr>
        <p:sp>
          <p:nvSpPr>
            <p:cNvPr id="83998" name="Rectangle 32"/>
            <p:cNvSpPr>
              <a:spLocks noChangeArrowheads="1"/>
            </p:cNvSpPr>
            <p:nvPr/>
          </p:nvSpPr>
          <p:spPr bwMode="auto">
            <a:xfrm>
              <a:off x="7372933"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9" name="Rectangle 33"/>
            <p:cNvSpPr>
              <a:spLocks noChangeArrowheads="1"/>
            </p:cNvSpPr>
            <p:nvPr/>
          </p:nvSpPr>
          <p:spPr bwMode="auto">
            <a:xfrm>
              <a:off x="6696404" y="2201577"/>
              <a:ext cx="112755" cy="1127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0" name="Rectangle 34"/>
            <p:cNvSpPr>
              <a:spLocks noChangeArrowheads="1"/>
            </p:cNvSpPr>
            <p:nvPr/>
          </p:nvSpPr>
          <p:spPr bwMode="auto">
            <a:xfrm>
              <a:off x="7034669" y="1131647"/>
              <a:ext cx="112754" cy="118263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1" name="Rectangle 35"/>
            <p:cNvSpPr>
              <a:spLocks noChangeArrowheads="1"/>
            </p:cNvSpPr>
            <p:nvPr/>
          </p:nvSpPr>
          <p:spPr bwMode="auto">
            <a:xfrm>
              <a:off x="7881123" y="1469771"/>
              <a:ext cx="112755" cy="844514"/>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4002" name="Line 36"/>
            <p:cNvSpPr>
              <a:spLocks noChangeShapeType="1"/>
            </p:cNvSpPr>
            <p:nvPr/>
          </p:nvSpPr>
          <p:spPr bwMode="auto">
            <a:xfrm>
              <a:off x="6415312" y="2314285"/>
              <a:ext cx="1859659" cy="0"/>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4003" name="Line 37"/>
            <p:cNvSpPr>
              <a:spLocks noChangeShapeType="1"/>
            </p:cNvSpPr>
            <p:nvPr/>
          </p:nvSpPr>
          <p:spPr bwMode="auto">
            <a:xfrm flipV="1">
              <a:off x="6415312" y="1018940"/>
              <a:ext cx="0" cy="1295345"/>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4004" name="Picture 3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7767791" y="2383159"/>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05" name="Picture 39"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6584372" y="2371418"/>
              <a:ext cx="231283" cy="252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06" name="Picture 4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6922492" y="2371418"/>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07" name="Picture 45"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7260611" y="2398421"/>
              <a:ext cx="394473" cy="204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008" name="Picture 54" descr="DaVinci_face_onl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1665" y="1246701"/>
              <a:ext cx="429694" cy="531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 name="Group 116"/>
          <p:cNvGrpSpPr>
            <a:grpSpLocks/>
          </p:cNvGrpSpPr>
          <p:nvPr/>
        </p:nvGrpSpPr>
        <p:grpSpPr bwMode="auto">
          <a:xfrm>
            <a:off x="6416675" y="2860675"/>
            <a:ext cx="1858963" cy="1577975"/>
            <a:chOff x="8782150" y="1045942"/>
            <a:chExt cx="1859659" cy="1577892"/>
          </a:xfrm>
        </p:grpSpPr>
        <p:sp>
          <p:nvSpPr>
            <p:cNvPr id="83987" name="Rectangle 28"/>
            <p:cNvSpPr>
              <a:spLocks noChangeArrowheads="1"/>
            </p:cNvSpPr>
            <p:nvPr/>
          </p:nvSpPr>
          <p:spPr bwMode="auto">
            <a:xfrm>
              <a:off x="9739771" y="2230155"/>
              <a:ext cx="112754"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8" name="Rectangle 29"/>
            <p:cNvSpPr>
              <a:spLocks noChangeArrowheads="1"/>
            </p:cNvSpPr>
            <p:nvPr/>
          </p:nvSpPr>
          <p:spPr bwMode="auto">
            <a:xfrm>
              <a:off x="9063243" y="1496768"/>
              <a:ext cx="112754" cy="844506"/>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9" name="Rectangle 30"/>
            <p:cNvSpPr>
              <a:spLocks noChangeArrowheads="1"/>
            </p:cNvSpPr>
            <p:nvPr/>
          </p:nvSpPr>
          <p:spPr bwMode="auto">
            <a:xfrm>
              <a:off x="9401507" y="2230155"/>
              <a:ext cx="112755" cy="112707"/>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0" name="Rectangle 31"/>
            <p:cNvSpPr>
              <a:spLocks noChangeArrowheads="1"/>
            </p:cNvSpPr>
            <p:nvPr/>
          </p:nvSpPr>
          <p:spPr bwMode="auto">
            <a:xfrm>
              <a:off x="10247962" y="2285715"/>
              <a:ext cx="112754" cy="55559"/>
            </a:xfrm>
            <a:prstGeom prst="rect">
              <a:avLst/>
            </a:prstGeom>
            <a:solidFill>
              <a:srgbClr val="FFFF00"/>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91" name="Line 43"/>
            <p:cNvSpPr>
              <a:spLocks noChangeShapeType="1"/>
            </p:cNvSpPr>
            <p:nvPr/>
          </p:nvSpPr>
          <p:spPr bwMode="auto">
            <a:xfrm>
              <a:off x="8782150" y="2342862"/>
              <a:ext cx="1859659" cy="0"/>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92" name="Line 44"/>
            <p:cNvSpPr>
              <a:spLocks noChangeShapeType="1"/>
            </p:cNvSpPr>
            <p:nvPr/>
          </p:nvSpPr>
          <p:spPr bwMode="auto">
            <a:xfrm flipV="1">
              <a:off x="8782150" y="1045942"/>
              <a:ext cx="0" cy="1295332"/>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93" name="Picture 46"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0190983" y="2383159"/>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94" name="Picture 47"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8951210" y="2371418"/>
              <a:ext cx="231283" cy="252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95" name="Picture 48"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9289330" y="2398421"/>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96" name="Picture 49"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9571097" y="2398421"/>
              <a:ext cx="394473" cy="204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97" name="Picture 55" descr="bicycl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83803" y="1292488"/>
              <a:ext cx="732593" cy="43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oup 117"/>
          <p:cNvGrpSpPr>
            <a:grpSpLocks/>
          </p:cNvGrpSpPr>
          <p:nvPr/>
        </p:nvGrpSpPr>
        <p:grpSpPr bwMode="auto">
          <a:xfrm>
            <a:off x="6435725" y="4748213"/>
            <a:ext cx="1858963" cy="1635125"/>
            <a:chOff x="11036282" y="989589"/>
            <a:chExt cx="1859659" cy="1634245"/>
          </a:xfrm>
        </p:grpSpPr>
        <p:sp>
          <p:nvSpPr>
            <p:cNvPr id="83976" name="Rectangle 24"/>
            <p:cNvSpPr>
              <a:spLocks noChangeArrowheads="1"/>
            </p:cNvSpPr>
            <p:nvPr/>
          </p:nvSpPr>
          <p:spPr bwMode="auto">
            <a:xfrm>
              <a:off x="12051075" y="989589"/>
              <a:ext cx="112754" cy="1324849"/>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7" name="Rectangle 25"/>
            <p:cNvSpPr>
              <a:spLocks noChangeArrowheads="1"/>
            </p:cNvSpPr>
            <p:nvPr/>
          </p:nvSpPr>
          <p:spPr bwMode="auto">
            <a:xfrm>
              <a:off x="11317375"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8" name="Rectangle 26"/>
            <p:cNvSpPr>
              <a:spLocks noChangeArrowheads="1"/>
            </p:cNvSpPr>
            <p:nvPr/>
          </p:nvSpPr>
          <p:spPr bwMode="auto">
            <a:xfrm>
              <a:off x="11655639" y="1947923"/>
              <a:ext cx="112755" cy="366515"/>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79" name="Rectangle 27"/>
            <p:cNvSpPr>
              <a:spLocks noChangeArrowheads="1"/>
            </p:cNvSpPr>
            <p:nvPr/>
          </p:nvSpPr>
          <p:spPr bwMode="auto">
            <a:xfrm>
              <a:off x="12502094" y="2116107"/>
              <a:ext cx="112754" cy="198330"/>
            </a:xfrm>
            <a:prstGeom prst="rect">
              <a:avLst/>
            </a:prstGeom>
            <a:solidFill>
              <a:srgbClr val="B32727"/>
            </a:solidFill>
            <a:ln w="12700">
              <a:solidFill>
                <a:srgbClr val="000000"/>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latin typeface="Trebuchet MS" pitchFamily="34" charset="0"/>
              </a:endParaRPr>
            </a:p>
          </p:txBody>
        </p:sp>
        <p:sp>
          <p:nvSpPr>
            <p:cNvPr id="83980" name="Line 41"/>
            <p:cNvSpPr>
              <a:spLocks noChangeShapeType="1"/>
            </p:cNvSpPr>
            <p:nvPr/>
          </p:nvSpPr>
          <p:spPr bwMode="auto">
            <a:xfrm>
              <a:off x="11036282" y="2314438"/>
              <a:ext cx="1859659" cy="0"/>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83981" name="Line 42"/>
            <p:cNvSpPr>
              <a:spLocks noChangeShapeType="1"/>
            </p:cNvSpPr>
            <p:nvPr/>
          </p:nvSpPr>
          <p:spPr bwMode="auto">
            <a:xfrm flipV="1">
              <a:off x="11036282" y="1018149"/>
              <a:ext cx="0" cy="1296289"/>
            </a:xfrm>
            <a:prstGeom prst="line">
              <a:avLst/>
            </a:prstGeom>
            <a:noFill/>
            <a:ln w="38100">
              <a:solidFill>
                <a:srgbClr val="000000"/>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83982" name="Picture 50"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50569" t="17148" r="37727" b="76851"/>
            <a:stretch>
              <a:fillRect/>
            </a:stretch>
          </p:blipFill>
          <p:spPr bwMode="auto">
            <a:xfrm>
              <a:off x="12445115" y="2383159"/>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83" name="Picture 51" descr="bicycle"/>
            <p:cNvPicPr>
              <a:picLocks noChangeAspect="1" noChangeArrowheads="1"/>
            </p:cNvPicPr>
            <p:nvPr/>
          </p:nvPicPr>
          <p:blipFill>
            <a:blip r:embed="rId6" cstate="print">
              <a:extLst>
                <a:ext uri="{28A0092B-C50C-407E-A947-70E740481C1C}">
                  <a14:useLocalDpi xmlns:a14="http://schemas.microsoft.com/office/drawing/2010/main" val="0"/>
                </a:ext>
              </a:extLst>
            </a:blip>
            <a:srcRect l="20000" r="55000" b="54236"/>
            <a:stretch>
              <a:fillRect/>
            </a:stretch>
          </p:blipFill>
          <p:spPr bwMode="auto">
            <a:xfrm>
              <a:off x="11205342" y="2371418"/>
              <a:ext cx="231283" cy="252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84" name="Picture 52" descr="ermine"/>
            <p:cNvPicPr>
              <a:picLocks noChangeAspect="1" noChangeArrowheads="1"/>
            </p:cNvPicPr>
            <p:nvPr/>
          </p:nvPicPr>
          <p:blipFill>
            <a:blip r:embed="rId5" cstate="print">
              <a:extLst>
                <a:ext uri="{28A0092B-C50C-407E-A947-70E740481C1C}">
                  <a14:useLocalDpi xmlns:a14="http://schemas.microsoft.com/office/drawing/2010/main" val="0"/>
                </a:ext>
              </a:extLst>
            </a:blip>
            <a:srcRect l="49399" t="22293" r="38898" b="71706"/>
            <a:stretch>
              <a:fillRect/>
            </a:stretch>
          </p:blipFill>
          <p:spPr bwMode="auto">
            <a:xfrm>
              <a:off x="11599815" y="2371418"/>
              <a:ext cx="281766" cy="197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85" name="Picture 53" descr="violin"/>
            <p:cNvPicPr>
              <a:picLocks noChangeAspect="1" noChangeArrowheads="1"/>
            </p:cNvPicPr>
            <p:nvPr/>
          </p:nvPicPr>
          <p:blipFill>
            <a:blip r:embed="rId10">
              <a:extLst>
                <a:ext uri="{28A0092B-C50C-407E-A947-70E740481C1C}">
                  <a14:useLocalDpi xmlns:a14="http://schemas.microsoft.com/office/drawing/2010/main" val="0"/>
                </a:ext>
              </a:extLst>
            </a:blip>
            <a:srcRect t="76233"/>
            <a:stretch>
              <a:fillRect/>
            </a:stretch>
          </p:blipFill>
          <p:spPr bwMode="auto">
            <a:xfrm>
              <a:off x="11937935" y="2398421"/>
              <a:ext cx="394473" cy="2042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86" name="Picture 56" descr="violi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301100">
              <a:off x="11261695" y="1021288"/>
              <a:ext cx="284115" cy="678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9" name="Slide Number Placeholder 58"/>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28512374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43"/>
            <a:ext cx="8229600" cy="1143000"/>
          </a:xfrm>
        </p:spPr>
        <p:txBody>
          <a:bodyPr/>
          <a:lstStyle/>
          <a:p>
            <a:r>
              <a:rPr lang="en-US" dirty="0" smtClean="0"/>
              <a:t>Supervised classification</a:t>
            </a:r>
            <a:endParaRPr lang="en-US" dirty="0"/>
          </a:p>
        </p:txBody>
      </p:sp>
      <p:pic>
        <p:nvPicPr>
          <p:cNvPr id="5" name="Picture 6"/>
          <p:cNvPicPr>
            <a:picLocks noChangeAspect="1" noChangeArrowheads="1"/>
          </p:cNvPicPr>
          <p:nvPr/>
        </p:nvPicPr>
        <p:blipFill>
          <a:blip r:embed="rId4"/>
          <a:srcRect l="29913" t="51930" r="64766" b="46054"/>
          <a:stretch>
            <a:fillRect/>
          </a:stretch>
        </p:blipFill>
        <p:spPr bwMode="auto">
          <a:xfrm>
            <a:off x="471471" y="2125653"/>
            <a:ext cx="2303462" cy="533400"/>
          </a:xfrm>
          <a:prstGeom prst="rect">
            <a:avLst/>
          </a:prstGeom>
          <a:noFill/>
          <a:ln w="9525">
            <a:noFill/>
            <a:miter lim="800000"/>
            <a:headEnd/>
            <a:tailEnd/>
          </a:ln>
          <a:effectLst/>
        </p:spPr>
      </p:pic>
      <p:pic>
        <p:nvPicPr>
          <p:cNvPr id="4" name="Picture 6"/>
          <p:cNvPicPr>
            <a:picLocks noChangeAspect="1" noChangeArrowheads="1"/>
          </p:cNvPicPr>
          <p:nvPr/>
        </p:nvPicPr>
        <p:blipFill>
          <a:blip r:embed="rId4"/>
          <a:srcRect l="29913" t="53945" r="64766" b="43985"/>
          <a:stretch>
            <a:fillRect/>
          </a:stretch>
        </p:blipFill>
        <p:spPr bwMode="auto">
          <a:xfrm>
            <a:off x="2681271" y="2078026"/>
            <a:ext cx="2303462" cy="547688"/>
          </a:xfrm>
          <a:prstGeom prst="rect">
            <a:avLst/>
          </a:prstGeom>
          <a:noFill/>
          <a:ln w="9525">
            <a:noFill/>
            <a:miter lim="800000"/>
            <a:headEnd/>
            <a:tailEnd/>
          </a:ln>
          <a:effectLst/>
        </p:spPr>
      </p:pic>
      <p:sp>
        <p:nvSpPr>
          <p:cNvPr id="6" name="TextBox 5"/>
          <p:cNvSpPr txBox="1"/>
          <p:nvPr/>
        </p:nvSpPr>
        <p:spPr>
          <a:xfrm>
            <a:off x="1577934" y="3315259"/>
            <a:ext cx="2884527" cy="430887"/>
          </a:xfrm>
          <a:prstGeom prst="rect">
            <a:avLst/>
          </a:prstGeom>
          <a:noFill/>
        </p:spPr>
        <p:txBody>
          <a:bodyPr wrap="square" rtlCol="0">
            <a:spAutoFit/>
          </a:bodyPr>
          <a:lstStyle/>
          <a:p>
            <a:r>
              <a:rPr lang="en-US" sz="2200" dirty="0" smtClean="0">
                <a:solidFill>
                  <a:srgbClr val="000000"/>
                </a:solidFill>
              </a:rPr>
              <a:t>Feature value </a:t>
            </a:r>
            <a:r>
              <a:rPr lang="en-US" sz="2200" b="1" dirty="0" smtClean="0">
                <a:solidFill>
                  <a:srgbClr val="000000"/>
                </a:solidFill>
              </a:rPr>
              <a:t>x</a:t>
            </a:r>
            <a:endParaRPr lang="en-US" sz="2200" b="1" dirty="0">
              <a:solidFill>
                <a:srgbClr val="000000"/>
              </a:solidFill>
            </a:endParaRPr>
          </a:p>
        </p:txBody>
      </p:sp>
      <p:cxnSp>
        <p:nvCxnSpPr>
          <p:cNvPr id="8" name="Straight Arrow Connector 7"/>
          <p:cNvCxnSpPr/>
          <p:nvPr/>
        </p:nvCxnSpPr>
        <p:spPr>
          <a:xfrm flipV="1">
            <a:off x="409518" y="2990844"/>
            <a:ext cx="4819716" cy="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577141" y="2332817"/>
            <a:ext cx="2117754" cy="15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07504" y="4159260"/>
            <a:ext cx="9164763" cy="2308324"/>
          </a:xfrm>
          <a:prstGeom prst="rect">
            <a:avLst/>
          </a:prstGeom>
          <a:noFill/>
        </p:spPr>
        <p:txBody>
          <a:bodyPr wrap="square" rtlCol="0">
            <a:spAutoFit/>
          </a:bodyPr>
          <a:lstStyle/>
          <a:p>
            <a:r>
              <a:rPr lang="en-US" sz="2400" dirty="0" smtClean="0">
                <a:solidFill>
                  <a:srgbClr val="000000"/>
                </a:solidFill>
              </a:rPr>
              <a:t>If we choose class “four” for point x at boundary, expected loss is:</a:t>
            </a:r>
          </a:p>
          <a:p>
            <a:endParaRPr lang="en-US" sz="2400" dirty="0" smtClean="0">
              <a:solidFill>
                <a:srgbClr val="000000"/>
              </a:solidFill>
            </a:endParaRP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If we choose class “nine” for point x at boundary, expected loss is:</a:t>
            </a:r>
          </a:p>
          <a:p>
            <a:endParaRPr lang="en-US" sz="2400" dirty="0">
              <a:solidFill>
                <a:srgbClr val="000000"/>
              </a:solidFill>
            </a:endParaRPr>
          </a:p>
        </p:txBody>
      </p:sp>
      <p:graphicFrame>
        <p:nvGraphicFramePr>
          <p:cNvPr id="15" name="Object 14"/>
          <p:cNvGraphicFramePr>
            <a:graphicFrameLocks noChangeAspect="1"/>
          </p:cNvGraphicFramePr>
          <p:nvPr/>
        </p:nvGraphicFramePr>
        <p:xfrm>
          <a:off x="823915" y="4613273"/>
          <a:ext cx="6824662" cy="909637"/>
        </p:xfrm>
        <a:graphic>
          <a:graphicData uri="http://schemas.openxmlformats.org/presentationml/2006/ole">
            <mc:AlternateContent xmlns:mc="http://schemas.openxmlformats.org/markup-compatibility/2006">
              <mc:Choice xmlns:v="urn:schemas-microsoft-com:vml" Requires="v">
                <p:oleObj spid="_x0000_s1042454" name="Equation" r:id="rId5" imgW="3238200" imgH="431640" progId="Equation.3">
                  <p:embed/>
                </p:oleObj>
              </mc:Choice>
              <mc:Fallback>
                <p:oleObj name="Equation" r:id="rId5" imgW="3238200" imgH="431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915" y="4613273"/>
                        <a:ext cx="6824662" cy="90963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118787" name="Object 3"/>
          <p:cNvGraphicFramePr>
            <a:graphicFrameLocks noChangeAspect="1"/>
          </p:cNvGraphicFramePr>
          <p:nvPr/>
        </p:nvGraphicFramePr>
        <p:xfrm>
          <a:off x="800096" y="6103980"/>
          <a:ext cx="3479800" cy="428625"/>
        </p:xfrm>
        <a:graphic>
          <a:graphicData uri="http://schemas.openxmlformats.org/presentationml/2006/ole">
            <mc:AlternateContent xmlns:mc="http://schemas.openxmlformats.org/markup-compatibility/2006">
              <mc:Choice xmlns:v="urn:schemas-microsoft-com:vml" Requires="v">
                <p:oleObj spid="_x0000_s1042455" name="Equation" r:id="rId7" imgW="1650960" imgH="203040" progId="Equation.3">
                  <p:embed/>
                </p:oleObj>
              </mc:Choice>
              <mc:Fallback>
                <p:oleObj name="Equation" r:id="rId7" imgW="165096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096" y="6103980"/>
                        <a:ext cx="3479800" cy="42862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8" name="Rectangle 17"/>
          <p:cNvSpPr/>
          <p:nvPr/>
        </p:nvSpPr>
        <p:spPr>
          <a:xfrm>
            <a:off x="774648" y="5035572"/>
            <a:ext cx="3541761" cy="511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Box 12"/>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6" name="Slide Number Placeholder 15"/>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60</a:t>
            </a:fld>
            <a:endParaRPr lang="en-US" sz="1400" kern="1200">
              <a:solidFill>
                <a:srgbClr val="000000"/>
              </a:solidFill>
              <a:latin typeface="Arial" charset="0"/>
              <a:ea typeface="+mn-ea"/>
              <a:cs typeface="+mn-cs"/>
            </a:endParaRPr>
          </a:p>
        </p:txBody>
      </p:sp>
      <p:sp>
        <p:nvSpPr>
          <p:cNvPr id="19" name="TextBox 18"/>
          <p:cNvSpPr txBox="1"/>
          <p:nvPr/>
        </p:nvSpPr>
        <p:spPr>
          <a:xfrm>
            <a:off x="5594364" y="1274733"/>
            <a:ext cx="3257532" cy="2677656"/>
          </a:xfrm>
          <a:prstGeom prst="rect">
            <a:avLst/>
          </a:prstGeom>
          <a:noFill/>
        </p:spPr>
        <p:txBody>
          <a:bodyPr wrap="square" rtlCol="0">
            <a:spAutoFit/>
          </a:bodyPr>
          <a:lstStyle/>
          <a:p>
            <a:r>
              <a:rPr lang="en-US" sz="2400" dirty="0" smtClean="0">
                <a:solidFill>
                  <a:srgbClr val="000000"/>
                </a:solidFill>
              </a:rPr>
              <a:t>Optimal classifier will minimize total risk. </a:t>
            </a:r>
          </a:p>
          <a:p>
            <a:endParaRPr lang="en-US" sz="2400" dirty="0" smtClean="0">
              <a:solidFill>
                <a:srgbClr val="000000"/>
              </a:solidFill>
            </a:endParaRPr>
          </a:p>
          <a:p>
            <a:r>
              <a:rPr lang="en-US" sz="2400" dirty="0" smtClean="0">
                <a:solidFill>
                  <a:srgbClr val="000000"/>
                </a:solidFill>
              </a:rPr>
              <a:t>At decision boundary, either choice of label yields same expected loss.</a:t>
            </a:r>
            <a:endParaRPr lang="en-US" sz="2400" dirty="0">
              <a:solidFill>
                <a:srgbClr val="000000"/>
              </a:solidFill>
            </a:endParaRPr>
          </a:p>
        </p:txBody>
      </p:sp>
    </p:spTree>
    <p:extLst>
      <p:ext uri="{BB962C8B-B14F-4D97-AF65-F5344CB8AC3E}">
        <p14:creationId xmlns:p14="http://schemas.microsoft.com/office/powerpoint/2010/main" val="15613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blinds(horizontal)">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8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43"/>
            <a:ext cx="8229600" cy="1143000"/>
          </a:xfrm>
        </p:spPr>
        <p:txBody>
          <a:bodyPr/>
          <a:lstStyle/>
          <a:p>
            <a:r>
              <a:rPr lang="en-US" dirty="0" smtClean="0"/>
              <a:t>Supervised classification</a:t>
            </a:r>
            <a:endParaRPr lang="en-US" dirty="0"/>
          </a:p>
        </p:txBody>
      </p:sp>
      <p:pic>
        <p:nvPicPr>
          <p:cNvPr id="5" name="Picture 6"/>
          <p:cNvPicPr>
            <a:picLocks noChangeAspect="1" noChangeArrowheads="1"/>
          </p:cNvPicPr>
          <p:nvPr/>
        </p:nvPicPr>
        <p:blipFill>
          <a:blip r:embed="rId4"/>
          <a:srcRect l="29913" t="51930" r="64766" b="46054"/>
          <a:stretch>
            <a:fillRect/>
          </a:stretch>
        </p:blipFill>
        <p:spPr bwMode="auto">
          <a:xfrm>
            <a:off x="471471" y="2125653"/>
            <a:ext cx="2303462" cy="533400"/>
          </a:xfrm>
          <a:prstGeom prst="rect">
            <a:avLst/>
          </a:prstGeom>
          <a:noFill/>
          <a:ln w="9525">
            <a:noFill/>
            <a:miter lim="800000"/>
            <a:headEnd/>
            <a:tailEnd/>
          </a:ln>
          <a:effectLst/>
        </p:spPr>
      </p:pic>
      <p:pic>
        <p:nvPicPr>
          <p:cNvPr id="4" name="Picture 6"/>
          <p:cNvPicPr>
            <a:picLocks noChangeAspect="1" noChangeArrowheads="1"/>
          </p:cNvPicPr>
          <p:nvPr/>
        </p:nvPicPr>
        <p:blipFill>
          <a:blip r:embed="rId4"/>
          <a:srcRect l="29913" t="53945" r="64766" b="43985"/>
          <a:stretch>
            <a:fillRect/>
          </a:stretch>
        </p:blipFill>
        <p:spPr bwMode="auto">
          <a:xfrm>
            <a:off x="2681271" y="2078026"/>
            <a:ext cx="2303462" cy="547688"/>
          </a:xfrm>
          <a:prstGeom prst="rect">
            <a:avLst/>
          </a:prstGeom>
          <a:noFill/>
          <a:ln w="9525">
            <a:noFill/>
            <a:miter lim="800000"/>
            <a:headEnd/>
            <a:tailEnd/>
          </a:ln>
          <a:effectLst/>
        </p:spPr>
      </p:pic>
      <p:sp>
        <p:nvSpPr>
          <p:cNvPr id="6" name="TextBox 5"/>
          <p:cNvSpPr txBox="1"/>
          <p:nvPr/>
        </p:nvSpPr>
        <p:spPr>
          <a:xfrm>
            <a:off x="1577934" y="3315259"/>
            <a:ext cx="2884527" cy="430887"/>
          </a:xfrm>
          <a:prstGeom prst="rect">
            <a:avLst/>
          </a:prstGeom>
          <a:noFill/>
        </p:spPr>
        <p:txBody>
          <a:bodyPr wrap="square" rtlCol="0">
            <a:spAutoFit/>
          </a:bodyPr>
          <a:lstStyle/>
          <a:p>
            <a:r>
              <a:rPr lang="en-US" sz="2200" dirty="0" smtClean="0">
                <a:solidFill>
                  <a:srgbClr val="000000"/>
                </a:solidFill>
              </a:rPr>
              <a:t>Feature value </a:t>
            </a:r>
            <a:r>
              <a:rPr lang="en-US" sz="2200" b="1" dirty="0" smtClean="0">
                <a:solidFill>
                  <a:srgbClr val="000000"/>
                </a:solidFill>
              </a:rPr>
              <a:t>x</a:t>
            </a:r>
            <a:endParaRPr lang="en-US" sz="2200" b="1" dirty="0">
              <a:solidFill>
                <a:srgbClr val="000000"/>
              </a:solidFill>
            </a:endParaRPr>
          </a:p>
        </p:txBody>
      </p:sp>
      <p:cxnSp>
        <p:nvCxnSpPr>
          <p:cNvPr id="8" name="Straight Arrow Connector 7"/>
          <p:cNvCxnSpPr/>
          <p:nvPr/>
        </p:nvCxnSpPr>
        <p:spPr>
          <a:xfrm flipV="1">
            <a:off x="409518" y="2990844"/>
            <a:ext cx="4819716" cy="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1577141" y="2332817"/>
            <a:ext cx="2117754" cy="15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6031" y="4159260"/>
            <a:ext cx="8251938" cy="2677656"/>
          </a:xfrm>
          <a:prstGeom prst="rect">
            <a:avLst/>
          </a:prstGeom>
          <a:noFill/>
        </p:spPr>
        <p:txBody>
          <a:bodyPr wrap="square" rtlCol="0">
            <a:spAutoFit/>
          </a:bodyPr>
          <a:lstStyle/>
          <a:p>
            <a:r>
              <a:rPr lang="en-US" sz="2400" dirty="0" smtClean="0">
                <a:solidFill>
                  <a:srgbClr val="000000"/>
                </a:solidFill>
              </a:rPr>
              <a:t>So, best decision boundary is at point</a:t>
            </a:r>
            <a:r>
              <a:rPr lang="en-US" sz="2400" b="1" dirty="0" smtClean="0">
                <a:solidFill>
                  <a:srgbClr val="000000"/>
                </a:solidFill>
              </a:rPr>
              <a:t> x </a:t>
            </a:r>
            <a:r>
              <a:rPr lang="en-US" sz="2400" dirty="0" smtClean="0">
                <a:solidFill>
                  <a:srgbClr val="000000"/>
                </a:solidFill>
              </a:rPr>
              <a:t>where</a:t>
            </a: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To classify a new point, choose class with lowest expected loss; i.e., choose “four” if</a:t>
            </a:r>
          </a:p>
          <a:p>
            <a:endParaRPr lang="en-US" sz="2400" dirty="0" smtClean="0">
              <a:solidFill>
                <a:srgbClr val="000000"/>
              </a:solidFill>
            </a:endParaRPr>
          </a:p>
          <a:p>
            <a:endParaRPr lang="en-US" sz="2400" dirty="0" smtClean="0">
              <a:solidFill>
                <a:srgbClr val="000000"/>
              </a:solidFill>
            </a:endParaRPr>
          </a:p>
        </p:txBody>
      </p:sp>
      <p:graphicFrame>
        <p:nvGraphicFramePr>
          <p:cNvPr id="15" name="Object 14"/>
          <p:cNvGraphicFramePr>
            <a:graphicFrameLocks noChangeAspect="1"/>
          </p:cNvGraphicFramePr>
          <p:nvPr/>
        </p:nvGraphicFramePr>
        <p:xfrm>
          <a:off x="957263" y="4706955"/>
          <a:ext cx="6556375" cy="427038"/>
        </p:xfrm>
        <a:graphic>
          <a:graphicData uri="http://schemas.openxmlformats.org/presentationml/2006/ole">
            <mc:AlternateContent xmlns:mc="http://schemas.openxmlformats.org/markup-compatibility/2006">
              <mc:Choice xmlns:v="urn:schemas-microsoft-com:vml" Requires="v">
                <p:oleObj spid="_x0000_s985361" name="Equation" r:id="rId5" imgW="3111480" imgH="203040" progId="Equation.3">
                  <p:embed/>
                </p:oleObj>
              </mc:Choice>
              <mc:Fallback>
                <p:oleObj name="Equation" r:id="rId5" imgW="3111480" imgH="203040" progId="Equation.3">
                  <p:embed/>
                  <p:pic>
                    <p:nvPicPr>
                      <p:cNvPr id="0"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263" y="4706955"/>
                        <a:ext cx="6556375" cy="4270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884187" y="6057936"/>
          <a:ext cx="5504220" cy="503243"/>
        </p:xfrm>
        <a:graphic>
          <a:graphicData uri="http://schemas.openxmlformats.org/presentationml/2006/ole">
            <mc:AlternateContent xmlns:mc="http://schemas.openxmlformats.org/markup-compatibility/2006">
              <mc:Choice xmlns:v="urn:schemas-microsoft-com:vml" Requires="v">
                <p:oleObj spid="_x0000_s985362" name="Equation" r:id="rId7" imgW="2222280" imgH="203040" progId="Equation.3">
                  <p:embed/>
                </p:oleObj>
              </mc:Choice>
              <mc:Fallback>
                <p:oleObj name="Equation" r:id="rId7" imgW="2222280" imgH="203040" progId="Equation.3">
                  <p:embed/>
                  <p:pic>
                    <p:nvPicPr>
                      <p:cNvPr id="0"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187" y="6057936"/>
                        <a:ext cx="5504220" cy="50324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7" name="Slide Number Placeholder 16"/>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61</a:t>
            </a:fld>
            <a:endParaRPr lang="en-US" sz="1400" kern="1200">
              <a:solidFill>
                <a:srgbClr val="000000"/>
              </a:solidFill>
              <a:latin typeface="Arial" charset="0"/>
              <a:ea typeface="+mn-ea"/>
              <a:cs typeface="+mn-cs"/>
            </a:endParaRPr>
          </a:p>
        </p:txBody>
      </p:sp>
      <p:sp>
        <p:nvSpPr>
          <p:cNvPr id="19" name="TextBox 18"/>
          <p:cNvSpPr txBox="1"/>
          <p:nvPr/>
        </p:nvSpPr>
        <p:spPr>
          <a:xfrm>
            <a:off x="5594364" y="1274733"/>
            <a:ext cx="3257532" cy="2677656"/>
          </a:xfrm>
          <a:prstGeom prst="rect">
            <a:avLst/>
          </a:prstGeom>
          <a:noFill/>
        </p:spPr>
        <p:txBody>
          <a:bodyPr wrap="square" rtlCol="0">
            <a:spAutoFit/>
          </a:bodyPr>
          <a:lstStyle/>
          <a:p>
            <a:r>
              <a:rPr lang="en-US" sz="2400" dirty="0" smtClean="0">
                <a:solidFill>
                  <a:srgbClr val="000000"/>
                </a:solidFill>
              </a:rPr>
              <a:t>Optimal classifier will minimize total risk. </a:t>
            </a:r>
          </a:p>
          <a:p>
            <a:endParaRPr lang="en-US" sz="2400" dirty="0" smtClean="0">
              <a:solidFill>
                <a:srgbClr val="000000"/>
              </a:solidFill>
            </a:endParaRPr>
          </a:p>
          <a:p>
            <a:r>
              <a:rPr lang="en-US" sz="2400" dirty="0" smtClean="0">
                <a:solidFill>
                  <a:srgbClr val="000000"/>
                </a:solidFill>
              </a:rPr>
              <a:t>At decision boundary, either choice of label yields same expected loss.</a:t>
            </a:r>
            <a:endParaRPr lang="en-US" sz="2400" dirty="0">
              <a:solidFill>
                <a:srgbClr val="000000"/>
              </a:solidFill>
            </a:endParaRPr>
          </a:p>
        </p:txBody>
      </p:sp>
    </p:spTree>
    <p:extLst>
      <p:ext uri="{BB962C8B-B14F-4D97-AF65-F5344CB8AC3E}">
        <p14:creationId xmlns:p14="http://schemas.microsoft.com/office/powerpoint/2010/main" val="217975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343"/>
            <a:ext cx="8229600" cy="1143000"/>
          </a:xfrm>
        </p:spPr>
        <p:txBody>
          <a:bodyPr/>
          <a:lstStyle/>
          <a:p>
            <a:r>
              <a:rPr lang="en-US" dirty="0" smtClean="0"/>
              <a:t>Supervised classification</a:t>
            </a:r>
            <a:endParaRPr lang="en-US" dirty="0"/>
          </a:p>
        </p:txBody>
      </p:sp>
      <p:sp>
        <p:nvSpPr>
          <p:cNvPr id="6" name="TextBox 5"/>
          <p:cNvSpPr txBox="1"/>
          <p:nvPr/>
        </p:nvSpPr>
        <p:spPr>
          <a:xfrm>
            <a:off x="1577934" y="3315259"/>
            <a:ext cx="2884527" cy="430887"/>
          </a:xfrm>
          <a:prstGeom prst="rect">
            <a:avLst/>
          </a:prstGeom>
          <a:noFill/>
        </p:spPr>
        <p:txBody>
          <a:bodyPr wrap="square" rtlCol="0">
            <a:spAutoFit/>
          </a:bodyPr>
          <a:lstStyle/>
          <a:p>
            <a:r>
              <a:rPr lang="en-US" sz="2200" dirty="0" smtClean="0">
                <a:solidFill>
                  <a:srgbClr val="000000"/>
                </a:solidFill>
              </a:rPr>
              <a:t>Feature value </a:t>
            </a:r>
            <a:r>
              <a:rPr lang="en-US" sz="2200" b="1" dirty="0" smtClean="0">
                <a:solidFill>
                  <a:srgbClr val="000000"/>
                </a:solidFill>
              </a:rPr>
              <a:t>x</a:t>
            </a:r>
            <a:endParaRPr lang="en-US" sz="2200" b="1" dirty="0">
              <a:solidFill>
                <a:srgbClr val="000000"/>
              </a:solidFill>
            </a:endParaRPr>
          </a:p>
        </p:txBody>
      </p:sp>
      <p:cxnSp>
        <p:nvCxnSpPr>
          <p:cNvPr id="8" name="Straight Arrow Connector 7"/>
          <p:cNvCxnSpPr/>
          <p:nvPr/>
        </p:nvCxnSpPr>
        <p:spPr>
          <a:xfrm flipV="1">
            <a:off x="409518" y="2990844"/>
            <a:ext cx="4819716" cy="0"/>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46031" y="4159260"/>
            <a:ext cx="8251938" cy="2677656"/>
          </a:xfrm>
          <a:prstGeom prst="rect">
            <a:avLst/>
          </a:prstGeom>
          <a:noFill/>
        </p:spPr>
        <p:txBody>
          <a:bodyPr wrap="square" rtlCol="0">
            <a:spAutoFit/>
          </a:bodyPr>
          <a:lstStyle/>
          <a:p>
            <a:r>
              <a:rPr lang="en-US" sz="2400" dirty="0" smtClean="0">
                <a:solidFill>
                  <a:srgbClr val="000000"/>
                </a:solidFill>
              </a:rPr>
              <a:t>So, best decision boundary is at point</a:t>
            </a:r>
            <a:r>
              <a:rPr lang="en-US" sz="2400" b="1" dirty="0" smtClean="0">
                <a:solidFill>
                  <a:srgbClr val="000000"/>
                </a:solidFill>
              </a:rPr>
              <a:t> x </a:t>
            </a:r>
            <a:r>
              <a:rPr lang="en-US" sz="2400" dirty="0" smtClean="0">
                <a:solidFill>
                  <a:srgbClr val="000000"/>
                </a:solidFill>
              </a:rPr>
              <a:t>where</a:t>
            </a:r>
          </a:p>
          <a:p>
            <a:endParaRPr lang="en-US" sz="2400" dirty="0" smtClean="0">
              <a:solidFill>
                <a:srgbClr val="000000"/>
              </a:solidFill>
            </a:endParaRPr>
          </a:p>
          <a:p>
            <a:endParaRPr lang="en-US" sz="2400" dirty="0" smtClean="0">
              <a:solidFill>
                <a:srgbClr val="000000"/>
              </a:solidFill>
            </a:endParaRPr>
          </a:p>
          <a:p>
            <a:r>
              <a:rPr lang="en-US" sz="2400" dirty="0" smtClean="0">
                <a:solidFill>
                  <a:srgbClr val="000000"/>
                </a:solidFill>
              </a:rPr>
              <a:t>To classify a new point, choose class with lowest expected loss; i.e., choose “four” if</a:t>
            </a:r>
          </a:p>
          <a:p>
            <a:endParaRPr lang="en-US" sz="2400" dirty="0" smtClean="0">
              <a:solidFill>
                <a:srgbClr val="000000"/>
              </a:solidFill>
            </a:endParaRPr>
          </a:p>
          <a:p>
            <a:endParaRPr lang="en-US" sz="2400" dirty="0" smtClean="0">
              <a:solidFill>
                <a:srgbClr val="000000"/>
              </a:solidFill>
            </a:endParaRPr>
          </a:p>
        </p:txBody>
      </p:sp>
      <p:graphicFrame>
        <p:nvGraphicFramePr>
          <p:cNvPr id="15" name="Object 14"/>
          <p:cNvGraphicFramePr>
            <a:graphicFrameLocks noChangeAspect="1"/>
          </p:cNvGraphicFramePr>
          <p:nvPr/>
        </p:nvGraphicFramePr>
        <p:xfrm>
          <a:off x="957263" y="4706955"/>
          <a:ext cx="6556375" cy="427038"/>
        </p:xfrm>
        <a:graphic>
          <a:graphicData uri="http://schemas.openxmlformats.org/presentationml/2006/ole">
            <mc:AlternateContent xmlns:mc="http://schemas.openxmlformats.org/markup-compatibility/2006">
              <mc:Choice xmlns:v="urn:schemas-microsoft-com:vml" Requires="v">
                <p:oleObj spid="_x0000_s986385" name="Equation" r:id="rId4" imgW="3111480" imgH="203040" progId="Equation.3">
                  <p:embed/>
                </p:oleObj>
              </mc:Choice>
              <mc:Fallback>
                <p:oleObj name="Equation" r:id="rId4" imgW="3111480" imgH="203040" progId="Equation.3">
                  <p:embed/>
                  <p:pic>
                    <p:nvPicPr>
                      <p:cNvPr id="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7263" y="4706955"/>
                        <a:ext cx="6556375" cy="42703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884187" y="6057936"/>
          <a:ext cx="5504220" cy="503243"/>
        </p:xfrm>
        <a:graphic>
          <a:graphicData uri="http://schemas.openxmlformats.org/presentationml/2006/ole">
            <mc:AlternateContent xmlns:mc="http://schemas.openxmlformats.org/markup-compatibility/2006">
              <mc:Choice xmlns:v="urn:schemas-microsoft-com:vml" Requires="v">
                <p:oleObj spid="_x0000_s986386" name="Equation" r:id="rId6" imgW="2222280" imgH="203040" progId="Equation.3">
                  <p:embed/>
                </p:oleObj>
              </mc:Choice>
              <mc:Fallback>
                <p:oleObj name="Equation" r:id="rId6" imgW="2222280" imgH="203040" progId="Equation.3">
                  <p:embed/>
                  <p:pic>
                    <p:nvPicPr>
                      <p:cNvPr id="0"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187" y="6057936"/>
                        <a:ext cx="5504220" cy="503243"/>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Rectangle 15"/>
          <p:cNvSpPr/>
          <p:nvPr/>
        </p:nvSpPr>
        <p:spPr>
          <a:xfrm>
            <a:off x="774648" y="5984910"/>
            <a:ext cx="1314468" cy="6207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TextBox 16"/>
          <p:cNvSpPr txBox="1"/>
          <p:nvPr/>
        </p:nvSpPr>
        <p:spPr>
          <a:xfrm>
            <a:off x="2782863" y="6423066"/>
            <a:ext cx="5623002" cy="461665"/>
          </a:xfrm>
          <a:prstGeom prst="rect">
            <a:avLst/>
          </a:prstGeom>
          <a:noFill/>
        </p:spPr>
        <p:txBody>
          <a:bodyPr wrap="square" rtlCol="0">
            <a:spAutoFit/>
          </a:bodyPr>
          <a:lstStyle/>
          <a:p>
            <a:r>
              <a:rPr lang="en-US" sz="2400" i="1" dirty="0" smtClean="0">
                <a:solidFill>
                  <a:srgbClr val="000000"/>
                </a:solidFill>
              </a:rPr>
              <a:t>How to evaluate these probabilities?</a:t>
            </a:r>
            <a:endParaRPr lang="en-US" sz="2400" i="1" dirty="0">
              <a:solidFill>
                <a:srgbClr val="000000"/>
              </a:solidFill>
            </a:endParaRPr>
          </a:p>
        </p:txBody>
      </p:sp>
      <p:sp>
        <p:nvSpPr>
          <p:cNvPr id="18" name="Rectangle 17"/>
          <p:cNvSpPr/>
          <p:nvPr/>
        </p:nvSpPr>
        <p:spPr>
          <a:xfrm>
            <a:off x="3695688" y="5984910"/>
            <a:ext cx="1314468" cy="62072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Line 27"/>
          <p:cNvSpPr>
            <a:spLocks noChangeShapeType="1"/>
          </p:cNvSpPr>
          <p:nvPr/>
        </p:nvSpPr>
        <p:spPr bwMode="auto">
          <a:xfrm flipV="1">
            <a:off x="409517" y="654012"/>
            <a:ext cx="45719" cy="2320940"/>
          </a:xfrm>
          <a:prstGeom prst="line">
            <a:avLst/>
          </a:prstGeom>
          <a:noFill/>
          <a:ln w="9525">
            <a:solidFill>
              <a:schemeClr val="tx1"/>
            </a:solidFill>
            <a:round/>
            <a:headEnd/>
            <a:tailEnd type="triangle" w="med" len="med"/>
          </a:ln>
          <a:effectLst/>
        </p:spPr>
        <p:txBody>
          <a:bodyPr/>
          <a:lstStyle/>
          <a:p>
            <a:pPr fontAlgn="base">
              <a:spcBef>
                <a:spcPct val="0"/>
              </a:spcBef>
              <a:spcAft>
                <a:spcPct val="0"/>
              </a:spcAft>
            </a:pPr>
            <a:endParaRPr lang="en-US">
              <a:solidFill>
                <a:srgbClr val="000000"/>
              </a:solidFill>
            </a:endParaRPr>
          </a:p>
        </p:txBody>
      </p:sp>
      <p:sp>
        <p:nvSpPr>
          <p:cNvPr id="25" name="Rectangle 31"/>
          <p:cNvSpPr>
            <a:spLocks noChangeArrowheads="1"/>
          </p:cNvSpPr>
          <p:nvPr/>
        </p:nvSpPr>
        <p:spPr bwMode="auto">
          <a:xfrm>
            <a:off x="2368507" y="1857346"/>
            <a:ext cx="107950" cy="649287"/>
          </a:xfrm>
          <a:prstGeom prst="rect">
            <a:avLst/>
          </a:prstGeom>
          <a:solidFill>
            <a:schemeClr val="bg1"/>
          </a:solidFill>
          <a:ln w="9525">
            <a:noFill/>
            <a:miter lim="800000"/>
            <a:headEnd/>
            <a:tailEnd/>
          </a:ln>
          <a:effectLst/>
        </p:spPr>
        <p:txBody>
          <a:bodyPr wrap="none" anchor="ctr"/>
          <a:lstStyle/>
          <a:p>
            <a:pPr fontAlgn="base">
              <a:spcBef>
                <a:spcPct val="0"/>
              </a:spcBef>
              <a:spcAft>
                <a:spcPct val="0"/>
              </a:spcAft>
            </a:pPr>
            <a:endParaRPr lang="en-US">
              <a:solidFill>
                <a:srgbClr val="000000"/>
              </a:solidFill>
            </a:endParaRPr>
          </a:p>
        </p:txBody>
      </p:sp>
      <p:sp>
        <p:nvSpPr>
          <p:cNvPr id="27" name="Text Box 34"/>
          <p:cNvSpPr txBox="1">
            <a:spLocks noChangeArrowheads="1"/>
          </p:cNvSpPr>
          <p:nvPr/>
        </p:nvSpPr>
        <p:spPr bwMode="auto">
          <a:xfrm>
            <a:off x="541304" y="1493811"/>
            <a:ext cx="1584325" cy="400110"/>
          </a:xfrm>
          <a:prstGeom prst="rect">
            <a:avLst/>
          </a:prstGeom>
          <a:noFill/>
          <a:ln w="9525">
            <a:noFill/>
            <a:miter lim="800000"/>
            <a:headEnd/>
            <a:tailEnd/>
          </a:ln>
          <a:effectLst/>
        </p:spPr>
        <p:txBody>
          <a:bodyPr>
            <a:spAutoFit/>
          </a:bodyPr>
          <a:lstStyle/>
          <a:p>
            <a:pPr fontAlgn="base">
              <a:spcBef>
                <a:spcPct val="50000"/>
              </a:spcBef>
              <a:spcAft>
                <a:spcPct val="0"/>
              </a:spcAft>
            </a:pPr>
            <a:r>
              <a:rPr lang="en-US" sz="2000" dirty="0" smtClean="0">
                <a:solidFill>
                  <a:srgbClr val="000000"/>
                </a:solidFill>
              </a:rPr>
              <a:t>P(4 | </a:t>
            </a:r>
            <a:r>
              <a:rPr lang="en-US" sz="2000" b="1" dirty="0">
                <a:solidFill>
                  <a:srgbClr val="000000"/>
                </a:solidFill>
              </a:rPr>
              <a:t>x</a:t>
            </a:r>
            <a:r>
              <a:rPr lang="en-US" sz="2000" dirty="0">
                <a:solidFill>
                  <a:srgbClr val="000000"/>
                </a:solidFill>
              </a:rPr>
              <a:t>)</a:t>
            </a:r>
            <a:endParaRPr lang="en-US" sz="2000" b="1" dirty="0">
              <a:solidFill>
                <a:srgbClr val="000000"/>
              </a:solidFill>
            </a:endParaRPr>
          </a:p>
        </p:txBody>
      </p:sp>
      <p:sp>
        <p:nvSpPr>
          <p:cNvPr id="28" name="Text Box 35"/>
          <p:cNvSpPr txBox="1">
            <a:spLocks noChangeArrowheads="1"/>
          </p:cNvSpPr>
          <p:nvPr/>
        </p:nvSpPr>
        <p:spPr bwMode="auto">
          <a:xfrm>
            <a:off x="3768714" y="1495344"/>
            <a:ext cx="1584325" cy="400110"/>
          </a:xfrm>
          <a:prstGeom prst="rect">
            <a:avLst/>
          </a:prstGeom>
          <a:noFill/>
          <a:ln w="9525">
            <a:noFill/>
            <a:miter lim="800000"/>
            <a:headEnd/>
            <a:tailEnd/>
          </a:ln>
          <a:effectLst/>
        </p:spPr>
        <p:txBody>
          <a:bodyPr>
            <a:spAutoFit/>
          </a:bodyPr>
          <a:lstStyle/>
          <a:p>
            <a:pPr fontAlgn="base">
              <a:spcBef>
                <a:spcPct val="50000"/>
              </a:spcBef>
              <a:spcAft>
                <a:spcPct val="0"/>
              </a:spcAft>
            </a:pPr>
            <a:r>
              <a:rPr lang="en-US" sz="2000" dirty="0" smtClean="0">
                <a:solidFill>
                  <a:srgbClr val="000000"/>
                </a:solidFill>
              </a:rPr>
              <a:t>P(9 </a:t>
            </a:r>
            <a:r>
              <a:rPr lang="en-US" sz="2000" dirty="0">
                <a:solidFill>
                  <a:srgbClr val="000000"/>
                </a:solidFill>
              </a:rPr>
              <a:t>| </a:t>
            </a:r>
            <a:r>
              <a:rPr lang="en-US" sz="2000" b="1" dirty="0">
                <a:solidFill>
                  <a:srgbClr val="000000"/>
                </a:solidFill>
              </a:rPr>
              <a:t>x</a:t>
            </a:r>
            <a:r>
              <a:rPr lang="en-US" sz="2000" dirty="0">
                <a:solidFill>
                  <a:srgbClr val="000000"/>
                </a:solidFill>
              </a:rPr>
              <a:t>)</a:t>
            </a:r>
            <a:endParaRPr lang="en-US" sz="2000" b="1" dirty="0">
              <a:solidFill>
                <a:srgbClr val="000000"/>
              </a:solidFill>
            </a:endParaRPr>
          </a:p>
        </p:txBody>
      </p:sp>
      <p:cxnSp>
        <p:nvCxnSpPr>
          <p:cNvPr id="11" name="Straight Connector 10"/>
          <p:cNvCxnSpPr/>
          <p:nvPr/>
        </p:nvCxnSpPr>
        <p:spPr>
          <a:xfrm rot="5400000">
            <a:off x="1577141" y="2332817"/>
            <a:ext cx="2117754" cy="1587"/>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875798" y="1097902"/>
            <a:ext cx="2491273" cy="1903445"/>
          </a:xfrm>
          <a:custGeom>
            <a:avLst/>
            <a:gdLst>
              <a:gd name="connsiteX0" fmla="*/ 0 w 2491273"/>
              <a:gd name="connsiteY0" fmla="*/ 1831910 h 1903445"/>
              <a:gd name="connsiteX1" fmla="*/ 615820 w 2491273"/>
              <a:gd name="connsiteY1" fmla="*/ 1365380 h 1903445"/>
              <a:gd name="connsiteX2" fmla="*/ 821094 w 2491273"/>
              <a:gd name="connsiteY2" fmla="*/ 208384 h 1903445"/>
              <a:gd name="connsiteX3" fmla="*/ 1063690 w 2491273"/>
              <a:gd name="connsiteY3" fmla="*/ 115078 h 1903445"/>
              <a:gd name="connsiteX4" fmla="*/ 1212980 w 2491273"/>
              <a:gd name="connsiteY4" fmla="*/ 581608 h 1903445"/>
              <a:gd name="connsiteX5" fmla="*/ 1548882 w 2491273"/>
              <a:gd name="connsiteY5" fmla="*/ 1663959 h 1903445"/>
              <a:gd name="connsiteX6" fmla="*/ 2351314 w 2491273"/>
              <a:gd name="connsiteY6" fmla="*/ 1869233 h 1903445"/>
              <a:gd name="connsiteX7" fmla="*/ 2388637 w 2491273"/>
              <a:gd name="connsiteY7" fmla="*/ 1869233 h 190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273" h="1903445">
                <a:moveTo>
                  <a:pt x="0" y="1831910"/>
                </a:moveTo>
                <a:cubicBezTo>
                  <a:pt x="239485" y="1733939"/>
                  <a:pt x="478971" y="1635968"/>
                  <a:pt x="615820" y="1365380"/>
                </a:cubicBezTo>
                <a:cubicBezTo>
                  <a:pt x="752669" y="1094792"/>
                  <a:pt x="746449" y="416768"/>
                  <a:pt x="821094" y="208384"/>
                </a:cubicBezTo>
                <a:cubicBezTo>
                  <a:pt x="895739" y="0"/>
                  <a:pt x="998376" y="52874"/>
                  <a:pt x="1063690" y="115078"/>
                </a:cubicBezTo>
                <a:cubicBezTo>
                  <a:pt x="1129004" y="177282"/>
                  <a:pt x="1132115" y="323461"/>
                  <a:pt x="1212980" y="581608"/>
                </a:cubicBezTo>
                <a:cubicBezTo>
                  <a:pt x="1293845" y="839755"/>
                  <a:pt x="1359160" y="1449355"/>
                  <a:pt x="1548882" y="1663959"/>
                </a:cubicBezTo>
                <a:cubicBezTo>
                  <a:pt x="1738604" y="1878563"/>
                  <a:pt x="2211355" y="1835021"/>
                  <a:pt x="2351314" y="1869233"/>
                </a:cubicBezTo>
                <a:cubicBezTo>
                  <a:pt x="2491273" y="1903445"/>
                  <a:pt x="2439955" y="1886339"/>
                  <a:pt x="2388637" y="1869233"/>
                </a:cubicBezTo>
              </a:path>
            </a:pathLst>
          </a:cu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30" name="Freeform 29"/>
          <p:cNvSpPr/>
          <p:nvPr/>
        </p:nvSpPr>
        <p:spPr>
          <a:xfrm>
            <a:off x="2381220" y="1128681"/>
            <a:ext cx="2491273" cy="1903445"/>
          </a:xfrm>
          <a:custGeom>
            <a:avLst/>
            <a:gdLst>
              <a:gd name="connsiteX0" fmla="*/ 0 w 2491273"/>
              <a:gd name="connsiteY0" fmla="*/ 1831910 h 1903445"/>
              <a:gd name="connsiteX1" fmla="*/ 615820 w 2491273"/>
              <a:gd name="connsiteY1" fmla="*/ 1365380 h 1903445"/>
              <a:gd name="connsiteX2" fmla="*/ 821094 w 2491273"/>
              <a:gd name="connsiteY2" fmla="*/ 208384 h 1903445"/>
              <a:gd name="connsiteX3" fmla="*/ 1063690 w 2491273"/>
              <a:gd name="connsiteY3" fmla="*/ 115078 h 1903445"/>
              <a:gd name="connsiteX4" fmla="*/ 1212980 w 2491273"/>
              <a:gd name="connsiteY4" fmla="*/ 581608 h 1903445"/>
              <a:gd name="connsiteX5" fmla="*/ 1548882 w 2491273"/>
              <a:gd name="connsiteY5" fmla="*/ 1663959 h 1903445"/>
              <a:gd name="connsiteX6" fmla="*/ 2351314 w 2491273"/>
              <a:gd name="connsiteY6" fmla="*/ 1869233 h 1903445"/>
              <a:gd name="connsiteX7" fmla="*/ 2388637 w 2491273"/>
              <a:gd name="connsiteY7" fmla="*/ 1869233 h 1903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1273" h="1903445">
                <a:moveTo>
                  <a:pt x="0" y="1831910"/>
                </a:moveTo>
                <a:cubicBezTo>
                  <a:pt x="239485" y="1733939"/>
                  <a:pt x="478971" y="1635968"/>
                  <a:pt x="615820" y="1365380"/>
                </a:cubicBezTo>
                <a:cubicBezTo>
                  <a:pt x="752669" y="1094792"/>
                  <a:pt x="746449" y="416768"/>
                  <a:pt x="821094" y="208384"/>
                </a:cubicBezTo>
                <a:cubicBezTo>
                  <a:pt x="895739" y="0"/>
                  <a:pt x="998376" y="52874"/>
                  <a:pt x="1063690" y="115078"/>
                </a:cubicBezTo>
                <a:cubicBezTo>
                  <a:pt x="1129004" y="177282"/>
                  <a:pt x="1132115" y="323461"/>
                  <a:pt x="1212980" y="581608"/>
                </a:cubicBezTo>
                <a:cubicBezTo>
                  <a:pt x="1293845" y="839755"/>
                  <a:pt x="1359160" y="1449355"/>
                  <a:pt x="1548882" y="1663959"/>
                </a:cubicBezTo>
                <a:cubicBezTo>
                  <a:pt x="1738604" y="1878563"/>
                  <a:pt x="2211355" y="1835021"/>
                  <a:pt x="2351314" y="1869233"/>
                </a:cubicBezTo>
                <a:cubicBezTo>
                  <a:pt x="2491273" y="1903445"/>
                  <a:pt x="2439955" y="1886339"/>
                  <a:pt x="2388637" y="1869233"/>
                </a:cubicBezTo>
              </a:path>
            </a:pathLst>
          </a:cu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9" name="TextBox 18"/>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0" name="Slide Number Placeholder 19"/>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62</a:t>
            </a:fld>
            <a:endParaRPr lang="en-US" sz="1400" kern="1200">
              <a:solidFill>
                <a:srgbClr val="000000"/>
              </a:solidFill>
              <a:latin typeface="Arial" charset="0"/>
              <a:ea typeface="+mn-ea"/>
              <a:cs typeface="+mn-cs"/>
            </a:endParaRPr>
          </a:p>
        </p:txBody>
      </p:sp>
      <p:sp>
        <p:nvSpPr>
          <p:cNvPr id="21" name="TextBox 20"/>
          <p:cNvSpPr txBox="1"/>
          <p:nvPr/>
        </p:nvSpPr>
        <p:spPr>
          <a:xfrm>
            <a:off x="5594364" y="1274733"/>
            <a:ext cx="3257532" cy="2677656"/>
          </a:xfrm>
          <a:prstGeom prst="rect">
            <a:avLst/>
          </a:prstGeom>
          <a:noFill/>
        </p:spPr>
        <p:txBody>
          <a:bodyPr wrap="square" rtlCol="0">
            <a:spAutoFit/>
          </a:bodyPr>
          <a:lstStyle/>
          <a:p>
            <a:r>
              <a:rPr lang="en-US" sz="2400" dirty="0" smtClean="0">
                <a:solidFill>
                  <a:srgbClr val="000000"/>
                </a:solidFill>
              </a:rPr>
              <a:t>Optimal classifier will minimize total risk. </a:t>
            </a:r>
          </a:p>
          <a:p>
            <a:endParaRPr lang="en-US" sz="2400" dirty="0" smtClean="0">
              <a:solidFill>
                <a:srgbClr val="000000"/>
              </a:solidFill>
            </a:endParaRPr>
          </a:p>
          <a:p>
            <a:r>
              <a:rPr lang="en-US" sz="2400" dirty="0" smtClean="0">
                <a:solidFill>
                  <a:srgbClr val="000000"/>
                </a:solidFill>
              </a:rPr>
              <a:t>At decision boundary, either choice of label yields same expected loss.</a:t>
            </a:r>
            <a:endParaRPr lang="en-US" sz="2400" dirty="0">
              <a:solidFill>
                <a:srgbClr val="000000"/>
              </a:solidFill>
            </a:endParaRPr>
          </a:p>
        </p:txBody>
      </p:sp>
    </p:spTree>
    <p:extLst>
      <p:ext uri="{BB962C8B-B14F-4D97-AF65-F5344CB8AC3E}">
        <p14:creationId xmlns:p14="http://schemas.microsoft.com/office/powerpoint/2010/main" val="303266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Probability</a:t>
            </a:r>
          </a:p>
        </p:txBody>
      </p:sp>
      <p:sp>
        <p:nvSpPr>
          <p:cNvPr id="11267" name="Rectangle 3"/>
          <p:cNvSpPr>
            <a:spLocks noGrp="1" noChangeArrowheads="1"/>
          </p:cNvSpPr>
          <p:nvPr>
            <p:ph type="body" idx="1"/>
          </p:nvPr>
        </p:nvSpPr>
        <p:spPr>
          <a:xfrm>
            <a:off x="685800" y="914400"/>
            <a:ext cx="7772400" cy="5943600"/>
          </a:xfrm>
        </p:spPr>
        <p:txBody>
          <a:bodyPr/>
          <a:lstStyle/>
          <a:p>
            <a:r>
              <a:rPr lang="en-US" dirty="0" smtClean="0"/>
              <a:t>Basic probability</a:t>
            </a:r>
          </a:p>
          <a:p>
            <a:pPr lvl="1"/>
            <a:r>
              <a:rPr lang="en-US" dirty="0" smtClean="0"/>
              <a:t>X is a random variable</a:t>
            </a:r>
          </a:p>
          <a:p>
            <a:pPr lvl="1"/>
            <a:r>
              <a:rPr lang="en-US" dirty="0" smtClean="0"/>
              <a:t>P(X) is the probability that X achieves a certain value</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r>
              <a:rPr lang="en-US" dirty="0" smtClean="0"/>
              <a:t> </a:t>
            </a:r>
          </a:p>
          <a:p>
            <a:pPr lvl="1">
              <a:buFontTx/>
              <a:buNone/>
            </a:pPr>
            <a:endParaRPr lang="en-US" dirty="0" smtClean="0"/>
          </a:p>
          <a:p>
            <a:pPr lvl="1"/>
            <a:r>
              <a:rPr lang="en-US" dirty="0" smtClean="0"/>
              <a:t>                                    or </a:t>
            </a:r>
          </a:p>
          <a:p>
            <a:pPr lvl="1"/>
            <a:endParaRPr lang="en-US" dirty="0" smtClean="0"/>
          </a:p>
          <a:p>
            <a:pPr lvl="1"/>
            <a:endParaRPr lang="en-US" dirty="0" smtClean="0"/>
          </a:p>
          <a:p>
            <a:pPr lvl="1"/>
            <a:r>
              <a:rPr lang="en-US" dirty="0" smtClean="0"/>
              <a:t>Conditional probability:   P(X | Y)</a:t>
            </a:r>
          </a:p>
          <a:p>
            <a:pPr lvl="2"/>
            <a:r>
              <a:rPr lang="en-US" dirty="0" smtClean="0"/>
              <a:t>probability of X given that we already know Y</a:t>
            </a:r>
          </a:p>
        </p:txBody>
      </p:sp>
      <p:sp>
        <p:nvSpPr>
          <p:cNvPr id="11268" name="Line 6"/>
          <p:cNvSpPr>
            <a:spLocks noChangeShapeType="1"/>
          </p:cNvSpPr>
          <p:nvPr/>
        </p:nvSpPr>
        <p:spPr bwMode="auto">
          <a:xfrm>
            <a:off x="2663825" y="3962400"/>
            <a:ext cx="2819400" cy="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1269" name="Line 7"/>
          <p:cNvSpPr>
            <a:spLocks noChangeShapeType="1"/>
          </p:cNvSpPr>
          <p:nvPr/>
        </p:nvSpPr>
        <p:spPr bwMode="auto">
          <a:xfrm rot="-5400000">
            <a:off x="1787525" y="3086100"/>
            <a:ext cx="1752600" cy="0"/>
          </a:xfrm>
          <a:prstGeom prst="line">
            <a:avLst/>
          </a:prstGeom>
          <a:noFill/>
          <a:ln w="12700">
            <a:solidFill>
              <a:schemeClr val="tx1"/>
            </a:solidFill>
            <a:round/>
            <a:headEnd/>
            <a:tailEnd type="triangle" w="med" len="me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1270" name="Freeform 64"/>
          <p:cNvSpPr>
            <a:spLocks/>
          </p:cNvSpPr>
          <p:nvPr/>
        </p:nvSpPr>
        <p:spPr bwMode="auto">
          <a:xfrm>
            <a:off x="3124200" y="2946400"/>
            <a:ext cx="1981200" cy="1028700"/>
          </a:xfrm>
          <a:custGeom>
            <a:avLst/>
            <a:gdLst>
              <a:gd name="T0" fmla="*/ 0 w 1536"/>
              <a:gd name="T1" fmla="*/ 640 h 648"/>
              <a:gd name="T2" fmla="*/ 144 w 1536"/>
              <a:gd name="T3" fmla="*/ 640 h 648"/>
              <a:gd name="T4" fmla="*/ 336 w 1536"/>
              <a:gd name="T5" fmla="*/ 592 h 648"/>
              <a:gd name="T6" fmla="*/ 480 w 1536"/>
              <a:gd name="T7" fmla="*/ 448 h 648"/>
              <a:gd name="T8" fmla="*/ 576 w 1536"/>
              <a:gd name="T9" fmla="*/ 160 h 648"/>
              <a:gd name="T10" fmla="*/ 720 w 1536"/>
              <a:gd name="T11" fmla="*/ 16 h 648"/>
              <a:gd name="T12" fmla="*/ 864 w 1536"/>
              <a:gd name="T13" fmla="*/ 64 h 648"/>
              <a:gd name="T14" fmla="*/ 912 w 1536"/>
              <a:gd name="T15" fmla="*/ 208 h 648"/>
              <a:gd name="T16" fmla="*/ 1008 w 1536"/>
              <a:gd name="T17" fmla="*/ 352 h 648"/>
              <a:gd name="T18" fmla="*/ 1152 w 1536"/>
              <a:gd name="T19" fmla="*/ 544 h 648"/>
              <a:gd name="T20" fmla="*/ 1296 w 1536"/>
              <a:gd name="T21" fmla="*/ 592 h 648"/>
              <a:gd name="T22" fmla="*/ 1392 w 1536"/>
              <a:gd name="T23" fmla="*/ 640 h 648"/>
              <a:gd name="T24" fmla="*/ 1536 w 1536"/>
              <a:gd name="T25" fmla="*/ 640 h 6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36"/>
              <a:gd name="T40" fmla="*/ 0 h 648"/>
              <a:gd name="T41" fmla="*/ 1536 w 1536"/>
              <a:gd name="T42" fmla="*/ 648 h 6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36" h="648">
                <a:moveTo>
                  <a:pt x="0" y="640"/>
                </a:moveTo>
                <a:cubicBezTo>
                  <a:pt x="44" y="644"/>
                  <a:pt x="88" y="648"/>
                  <a:pt x="144" y="640"/>
                </a:cubicBezTo>
                <a:cubicBezTo>
                  <a:pt x="200" y="632"/>
                  <a:pt x="280" y="624"/>
                  <a:pt x="336" y="592"/>
                </a:cubicBezTo>
                <a:cubicBezTo>
                  <a:pt x="392" y="560"/>
                  <a:pt x="440" y="520"/>
                  <a:pt x="480" y="448"/>
                </a:cubicBezTo>
                <a:cubicBezTo>
                  <a:pt x="520" y="376"/>
                  <a:pt x="536" y="232"/>
                  <a:pt x="576" y="160"/>
                </a:cubicBezTo>
                <a:cubicBezTo>
                  <a:pt x="616" y="88"/>
                  <a:pt x="672" y="32"/>
                  <a:pt x="720" y="16"/>
                </a:cubicBezTo>
                <a:cubicBezTo>
                  <a:pt x="768" y="0"/>
                  <a:pt x="832" y="32"/>
                  <a:pt x="864" y="64"/>
                </a:cubicBezTo>
                <a:cubicBezTo>
                  <a:pt x="896" y="96"/>
                  <a:pt x="888" y="160"/>
                  <a:pt x="912" y="208"/>
                </a:cubicBezTo>
                <a:cubicBezTo>
                  <a:pt x="936" y="256"/>
                  <a:pt x="968" y="296"/>
                  <a:pt x="1008" y="352"/>
                </a:cubicBezTo>
                <a:cubicBezTo>
                  <a:pt x="1048" y="408"/>
                  <a:pt x="1104" y="504"/>
                  <a:pt x="1152" y="544"/>
                </a:cubicBezTo>
                <a:cubicBezTo>
                  <a:pt x="1200" y="584"/>
                  <a:pt x="1256" y="576"/>
                  <a:pt x="1296" y="592"/>
                </a:cubicBezTo>
                <a:cubicBezTo>
                  <a:pt x="1336" y="608"/>
                  <a:pt x="1352" y="632"/>
                  <a:pt x="1392" y="640"/>
                </a:cubicBezTo>
                <a:cubicBezTo>
                  <a:pt x="1432" y="648"/>
                  <a:pt x="1484" y="644"/>
                  <a:pt x="1536" y="640"/>
                </a:cubicBezTo>
              </a:path>
            </a:pathLst>
          </a:custGeom>
          <a:noFill/>
          <a:ln w="19050">
            <a:solidFill>
              <a:schemeClr val="tx1"/>
            </a:solidFill>
            <a:round/>
            <a:headEnd/>
            <a:tailEnd/>
          </a:ln>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pic>
        <p:nvPicPr>
          <p:cNvPr id="11271" name="Picture 65" descr="Edittex"/>
          <p:cNvPicPr>
            <a:picLocks noChangeAspect="1" noChangeArrowheads="1"/>
          </p:cNvPicPr>
          <p:nvPr>
            <p:custDataLst>
              <p:tags r:id="rId1"/>
            </p:custDataLst>
          </p:nvPr>
        </p:nvPicPr>
        <p:blipFill>
          <a:blip r:embed="rId7" cstate="print"/>
          <a:srcRect/>
          <a:stretch>
            <a:fillRect/>
          </a:stretch>
        </p:blipFill>
        <p:spPr bwMode="auto">
          <a:xfrm>
            <a:off x="5241925" y="4049713"/>
            <a:ext cx="255588" cy="211137"/>
          </a:xfrm>
          <a:prstGeom prst="rect">
            <a:avLst/>
          </a:prstGeom>
          <a:noFill/>
          <a:ln w="9525">
            <a:noFill/>
            <a:miter lim="800000"/>
            <a:headEnd/>
            <a:tailEnd/>
          </a:ln>
        </p:spPr>
      </p:pic>
      <p:pic>
        <p:nvPicPr>
          <p:cNvPr id="11272" name="Picture 66" descr="Edittex"/>
          <p:cNvPicPr>
            <a:picLocks noChangeAspect="1" noChangeArrowheads="1"/>
          </p:cNvPicPr>
          <p:nvPr>
            <p:custDataLst>
              <p:tags r:id="rId2"/>
            </p:custDataLst>
          </p:nvPr>
        </p:nvPicPr>
        <p:blipFill>
          <a:blip r:embed="rId8"/>
          <a:srcRect/>
          <a:stretch>
            <a:fillRect/>
          </a:stretch>
        </p:blipFill>
        <p:spPr bwMode="auto">
          <a:xfrm>
            <a:off x="1752600" y="2322513"/>
            <a:ext cx="738188" cy="284162"/>
          </a:xfrm>
          <a:prstGeom prst="rect">
            <a:avLst/>
          </a:prstGeom>
          <a:noFill/>
          <a:ln w="9525">
            <a:noFill/>
            <a:miter lim="800000"/>
            <a:headEnd/>
            <a:tailEnd/>
          </a:ln>
        </p:spPr>
      </p:pic>
      <p:pic>
        <p:nvPicPr>
          <p:cNvPr id="11273" name="Picture 68" descr="Edittex"/>
          <p:cNvPicPr>
            <a:picLocks noChangeAspect="1" noChangeArrowheads="1"/>
          </p:cNvPicPr>
          <p:nvPr>
            <p:custDataLst>
              <p:tags r:id="rId3"/>
            </p:custDataLst>
          </p:nvPr>
        </p:nvPicPr>
        <p:blipFill>
          <a:blip r:embed="rId9"/>
          <a:srcRect/>
          <a:stretch>
            <a:fillRect/>
          </a:stretch>
        </p:blipFill>
        <p:spPr bwMode="auto">
          <a:xfrm>
            <a:off x="1611313" y="4341813"/>
            <a:ext cx="1590675" cy="238125"/>
          </a:xfrm>
          <a:prstGeom prst="rect">
            <a:avLst/>
          </a:prstGeom>
          <a:noFill/>
          <a:ln w="9525">
            <a:noFill/>
            <a:miter lim="800000"/>
            <a:headEnd/>
            <a:tailEnd/>
          </a:ln>
        </p:spPr>
      </p:pic>
      <p:pic>
        <p:nvPicPr>
          <p:cNvPr id="11274" name="Picture 72" descr="Edittex"/>
          <p:cNvPicPr>
            <a:picLocks noChangeAspect="1" noChangeArrowheads="1"/>
          </p:cNvPicPr>
          <p:nvPr>
            <p:custDataLst>
              <p:tags r:id="rId4"/>
            </p:custDataLst>
          </p:nvPr>
        </p:nvPicPr>
        <p:blipFill>
          <a:blip r:embed="rId10"/>
          <a:srcRect/>
          <a:stretch>
            <a:fillRect/>
          </a:stretch>
        </p:blipFill>
        <p:spPr bwMode="auto">
          <a:xfrm>
            <a:off x="1536700" y="4921250"/>
            <a:ext cx="2044700" cy="488950"/>
          </a:xfrm>
          <a:prstGeom prst="rect">
            <a:avLst/>
          </a:prstGeom>
          <a:noFill/>
          <a:ln w="9525">
            <a:noFill/>
            <a:miter lim="800000"/>
            <a:headEnd/>
            <a:tailEnd/>
          </a:ln>
        </p:spPr>
      </p:pic>
      <p:sp>
        <p:nvSpPr>
          <p:cNvPr id="11275" name="Text Box 75"/>
          <p:cNvSpPr txBox="1">
            <a:spLocks noChangeArrowheads="1"/>
          </p:cNvSpPr>
          <p:nvPr/>
        </p:nvSpPr>
        <p:spPr bwMode="auto">
          <a:xfrm>
            <a:off x="1847850" y="5410200"/>
            <a:ext cx="15049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rPr>
              <a:t>continuous X</a:t>
            </a:r>
          </a:p>
        </p:txBody>
      </p:sp>
      <p:sp>
        <p:nvSpPr>
          <p:cNvPr id="11276" name="Text Box 76"/>
          <p:cNvSpPr txBox="1">
            <a:spLocks noChangeArrowheads="1"/>
          </p:cNvSpPr>
          <p:nvPr/>
        </p:nvSpPr>
        <p:spPr bwMode="auto">
          <a:xfrm>
            <a:off x="5048250" y="5410200"/>
            <a:ext cx="1200150" cy="36671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a:solidFill>
                  <a:srgbClr val="000000"/>
                </a:solidFill>
              </a:rPr>
              <a:t>discrete X</a:t>
            </a:r>
          </a:p>
        </p:txBody>
      </p:sp>
      <p:pic>
        <p:nvPicPr>
          <p:cNvPr id="11277" name="Picture 77" descr="Edittex"/>
          <p:cNvPicPr>
            <a:picLocks noChangeAspect="1" noChangeArrowheads="1"/>
          </p:cNvPicPr>
          <p:nvPr>
            <p:custDataLst>
              <p:tags r:id="rId5"/>
            </p:custDataLst>
          </p:nvPr>
        </p:nvPicPr>
        <p:blipFill>
          <a:blip r:embed="rId11"/>
          <a:srcRect/>
          <a:stretch>
            <a:fillRect/>
          </a:stretch>
        </p:blipFill>
        <p:spPr bwMode="auto">
          <a:xfrm>
            <a:off x="4852988" y="5016500"/>
            <a:ext cx="1482725" cy="298450"/>
          </a:xfrm>
          <a:prstGeom prst="rect">
            <a:avLst/>
          </a:prstGeom>
          <a:noFill/>
          <a:ln w="9525">
            <a:noFill/>
            <a:miter lim="800000"/>
            <a:headEnd/>
            <a:tailEnd/>
          </a:ln>
        </p:spPr>
      </p:pic>
      <p:sp>
        <p:nvSpPr>
          <p:cNvPr id="11278" name="Text Box 79"/>
          <p:cNvSpPr txBox="1">
            <a:spLocks noChangeArrowheads="1"/>
          </p:cNvSpPr>
          <p:nvPr/>
        </p:nvSpPr>
        <p:spPr bwMode="auto">
          <a:xfrm>
            <a:off x="4251325" y="2170113"/>
            <a:ext cx="4179349" cy="61555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dirty="0">
                <a:solidFill>
                  <a:srgbClr val="000000"/>
                </a:solidFill>
              </a:rPr>
              <a:t>called a PDF</a:t>
            </a:r>
          </a:p>
          <a:p>
            <a:pPr lvl="1" eaLnBrk="0" fontAlgn="base" hangingPunct="0">
              <a:spcBef>
                <a:spcPct val="0"/>
              </a:spcBef>
              <a:spcAft>
                <a:spcPct val="0"/>
              </a:spcAft>
              <a:buFontTx/>
              <a:buChar char="-"/>
            </a:pPr>
            <a:r>
              <a:rPr lang="en-US" sz="1600" dirty="0">
                <a:solidFill>
                  <a:srgbClr val="000000"/>
                </a:solidFill>
              </a:rPr>
              <a:t>probability distribution/density </a:t>
            </a:r>
            <a:r>
              <a:rPr lang="en-US" sz="1600" dirty="0" smtClean="0">
                <a:solidFill>
                  <a:srgbClr val="000000"/>
                </a:solidFill>
              </a:rPr>
              <a:t>function</a:t>
            </a:r>
            <a:endParaRPr lang="en-US" sz="1600" dirty="0">
              <a:solidFill>
                <a:srgbClr val="000000"/>
              </a:solidFill>
            </a:endParaRPr>
          </a:p>
        </p:txBody>
      </p:sp>
      <p:sp>
        <p:nvSpPr>
          <p:cNvPr id="15" name="TextBox 14"/>
          <p:cNvSpPr txBox="1"/>
          <p:nvPr/>
        </p:nvSpPr>
        <p:spPr>
          <a:xfrm>
            <a:off x="7315200" y="6550223"/>
            <a:ext cx="2133600" cy="307777"/>
          </a:xfrm>
          <a:prstGeom prst="rect">
            <a:avLst/>
          </a:prstGeom>
          <a:noFill/>
        </p:spPr>
        <p:txBody>
          <a:bodyPr wrap="square" rtlCol="0">
            <a:spAutoFit/>
          </a:bodyPr>
          <a:lstStyle/>
          <a:p>
            <a:r>
              <a:rPr lang="en-US" sz="1400" dirty="0">
                <a:solidFill>
                  <a:srgbClr val="000000"/>
                </a:solidFill>
              </a:rPr>
              <a:t>Source: Steve Seitz</a:t>
            </a:r>
          </a:p>
        </p:txBody>
      </p:sp>
      <p:sp>
        <p:nvSpPr>
          <p:cNvPr id="16" name="Slide Number Placeholder 15"/>
          <p:cNvSpPr>
            <a:spLocks noGrp="1"/>
          </p:cNvSpPr>
          <p:nvPr>
            <p:ph type="sldNum" sz="quarter" idx="12"/>
          </p:nvPr>
        </p:nvSpPr>
        <p:spPr/>
        <p:txBody>
          <a:bodyPr/>
          <a:lstStyle/>
          <a:p>
            <a:pPr eaLnBrk="0" fontAlgn="base" hangingPunct="0">
              <a:spcBef>
                <a:spcPct val="0"/>
              </a:spcBef>
              <a:spcAft>
                <a:spcPct val="0"/>
              </a:spcAft>
              <a:defRPr/>
            </a:pPr>
            <a:fld id="{7702F0A2-8EE7-43D9-857D-EFA5E8038C28}" type="slidenum">
              <a:rPr lang="en-US" smtClean="0">
                <a:solidFill>
                  <a:srgbClr val="000000"/>
                </a:solidFill>
                <a:latin typeface="Times New Roman" pitchFamily="18" charset="0"/>
              </a:rPr>
              <a:pPr eaLnBrk="0" fontAlgn="base" hangingPunct="0">
                <a:spcBef>
                  <a:spcPct val="0"/>
                </a:spcBef>
                <a:spcAft>
                  <a:spcPct val="0"/>
                </a:spcAft>
                <a:defRPr/>
              </a:pPr>
              <a:t>63</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937160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7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2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7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67">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6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p:bldP spid="1127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31" y="0"/>
            <a:ext cx="8229600" cy="1143000"/>
          </a:xfrm>
        </p:spPr>
        <p:txBody>
          <a:bodyPr/>
          <a:lstStyle/>
          <a:p>
            <a:r>
              <a:rPr lang="en-US" dirty="0" smtClean="0"/>
              <a:t>Example: learning skin colors</a:t>
            </a:r>
            <a:endParaRPr lang="en-US" dirty="0"/>
          </a:p>
        </p:txBody>
      </p:sp>
      <p:sp>
        <p:nvSpPr>
          <p:cNvPr id="3" name="Content Placeholder 2"/>
          <p:cNvSpPr>
            <a:spLocks noGrp="1"/>
          </p:cNvSpPr>
          <p:nvPr>
            <p:ph idx="1"/>
          </p:nvPr>
        </p:nvSpPr>
        <p:spPr>
          <a:xfrm>
            <a:off x="457200" y="1201707"/>
            <a:ext cx="8229600" cy="949338"/>
          </a:xfrm>
        </p:spPr>
        <p:txBody>
          <a:bodyPr/>
          <a:lstStyle/>
          <a:p>
            <a:r>
              <a:rPr lang="en-US" sz="2400" dirty="0" smtClean="0"/>
              <a:t>We can represent a class-conditional density using a histogram (a “non-parametric” distribution)</a:t>
            </a:r>
          </a:p>
          <a:p>
            <a:endParaRPr lang="en-US" sz="2400" dirty="0"/>
          </a:p>
        </p:txBody>
      </p:sp>
      <p:pic>
        <p:nvPicPr>
          <p:cNvPr id="126978" name="Picture 2" descr="http://ethnic1connection.com/images/377597~Multicultural-Group-of-People-of-Various-Ages-Posters.jpg"/>
          <p:cNvPicPr>
            <a:picLocks noChangeAspect="1" noChangeArrowheads="1"/>
          </p:cNvPicPr>
          <p:nvPr/>
        </p:nvPicPr>
        <p:blipFill>
          <a:blip r:embed="rId3"/>
          <a:srcRect/>
          <a:stretch>
            <a:fillRect/>
          </a:stretch>
        </p:blipFill>
        <p:spPr bwMode="auto">
          <a:xfrm>
            <a:off x="-247716" y="2297097"/>
            <a:ext cx="4682583" cy="3505248"/>
          </a:xfrm>
          <a:prstGeom prst="rect">
            <a:avLst/>
          </a:prstGeom>
          <a:noFill/>
        </p:spPr>
      </p:pic>
      <p:sp>
        <p:nvSpPr>
          <p:cNvPr id="5" name="Oval 4"/>
          <p:cNvSpPr/>
          <p:nvPr/>
        </p:nvSpPr>
        <p:spPr>
          <a:xfrm>
            <a:off x="1512783" y="2844792"/>
            <a:ext cx="328617"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p:nvSpPr>
        <p:spPr>
          <a:xfrm>
            <a:off x="2243043" y="3027357"/>
            <a:ext cx="328617"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Oval 6"/>
          <p:cNvSpPr/>
          <p:nvPr/>
        </p:nvSpPr>
        <p:spPr>
          <a:xfrm>
            <a:off x="2936790" y="3136896"/>
            <a:ext cx="365130"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Oval 7"/>
          <p:cNvSpPr/>
          <p:nvPr/>
        </p:nvSpPr>
        <p:spPr>
          <a:xfrm>
            <a:off x="3089190" y="3830643"/>
            <a:ext cx="577860" cy="3651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Oval 8"/>
          <p:cNvSpPr/>
          <p:nvPr/>
        </p:nvSpPr>
        <p:spPr>
          <a:xfrm rot="19101781">
            <a:off x="2974656" y="4514565"/>
            <a:ext cx="453295" cy="5623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rot="19101781">
            <a:off x="2377499" y="4794665"/>
            <a:ext cx="433342" cy="445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rot="19101781">
            <a:off x="1496758" y="4851883"/>
            <a:ext cx="620014" cy="4832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rot="544173">
            <a:off x="419640" y="4511850"/>
            <a:ext cx="591213" cy="392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rot="544173">
            <a:off x="408141" y="3874786"/>
            <a:ext cx="591213" cy="3927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rot="544173">
            <a:off x="745376" y="3013134"/>
            <a:ext cx="397759" cy="4867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31" name="Group 30"/>
          <p:cNvGrpSpPr/>
          <p:nvPr/>
        </p:nvGrpSpPr>
        <p:grpSpPr>
          <a:xfrm>
            <a:off x="5046669" y="2333610"/>
            <a:ext cx="3628962" cy="2220024"/>
            <a:chOff x="4645026" y="2589201"/>
            <a:chExt cx="3628962" cy="2220024"/>
          </a:xfrm>
        </p:grpSpPr>
        <p:sp>
          <p:nvSpPr>
            <p:cNvPr id="15" name="TextBox 14"/>
            <p:cNvSpPr txBox="1"/>
            <p:nvPr/>
          </p:nvSpPr>
          <p:spPr>
            <a:xfrm>
              <a:off x="4681539" y="4378338"/>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19" name="Straight Arrow Connector 18"/>
            <p:cNvCxnSpPr/>
            <p:nvPr/>
          </p:nvCxnSpPr>
          <p:spPr>
            <a:xfrm flipV="1">
              <a:off x="4652901" y="4276067"/>
              <a:ext cx="3621087" cy="1"/>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63266" y="3753372"/>
              <a:ext cx="165968" cy="522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p:nvSpPr>
          <p:spPr>
            <a:xfrm>
              <a:off x="5302260" y="3387486"/>
              <a:ext cx="165968" cy="888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5557851"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5776929"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p:nvSpPr>
          <p:spPr>
            <a:xfrm>
              <a:off x="6032520" y="3439756"/>
              <a:ext cx="182565" cy="836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p:cNvSpPr/>
            <p:nvPr/>
          </p:nvSpPr>
          <p:spPr>
            <a:xfrm>
              <a:off x="6288111" y="3282948"/>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7" name="Straight Arrow Connector 26"/>
            <p:cNvCxnSpPr/>
            <p:nvPr/>
          </p:nvCxnSpPr>
          <p:spPr>
            <a:xfrm rot="16200000" flipV="1">
              <a:off x="3769017" y="3465210"/>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3695688" y="2815548"/>
            <a:ext cx="1395369"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x|skin</a:t>
            </a:r>
            <a:r>
              <a:rPr lang="en-US" sz="2200" b="1" dirty="0" smtClean="0">
                <a:solidFill>
                  <a:srgbClr val="000000"/>
                </a:solidFill>
              </a:rPr>
              <a:t>)</a:t>
            </a:r>
            <a:endParaRPr lang="en-US" sz="2200" b="1" dirty="0">
              <a:solidFill>
                <a:srgbClr val="000000"/>
              </a:solidFill>
            </a:endParaRPr>
          </a:p>
        </p:txBody>
      </p:sp>
      <p:sp>
        <p:nvSpPr>
          <p:cNvPr id="34" name="TextBox 33"/>
          <p:cNvSpPr txBox="1"/>
          <p:nvPr/>
        </p:nvSpPr>
        <p:spPr>
          <a:xfrm>
            <a:off x="5119695" y="6393822"/>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35" name="Straight Arrow Connector 34"/>
          <p:cNvCxnSpPr/>
          <p:nvPr/>
        </p:nvCxnSpPr>
        <p:spPr>
          <a:xfrm flipV="1">
            <a:off x="5091057" y="6277014"/>
            <a:ext cx="3570399" cy="14538"/>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689754" y="5327676"/>
            <a:ext cx="165968" cy="96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6945344" y="4816494"/>
            <a:ext cx="182565" cy="147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flipH="1">
            <a:off x="7200937" y="5254650"/>
            <a:ext cx="146052" cy="1036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7420014" y="5220028"/>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7675605" y="4962546"/>
            <a:ext cx="182565" cy="132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ectangle 40"/>
          <p:cNvSpPr/>
          <p:nvPr/>
        </p:nvSpPr>
        <p:spPr>
          <a:xfrm>
            <a:off x="7931196" y="5298432"/>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2" name="Straight Arrow Connector 41"/>
          <p:cNvCxnSpPr/>
          <p:nvPr/>
        </p:nvCxnSpPr>
        <p:spPr>
          <a:xfrm rot="16200000" flipV="1">
            <a:off x="4207173" y="5480694"/>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257532" y="5086623"/>
            <a:ext cx="2190780"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x|not</a:t>
            </a:r>
            <a:r>
              <a:rPr lang="en-US" sz="2200" b="1" dirty="0" smtClean="0">
                <a:solidFill>
                  <a:srgbClr val="000000"/>
                </a:solidFill>
              </a:rPr>
              <a:t> skin)</a:t>
            </a:r>
            <a:endParaRPr lang="en-US" sz="2200" b="1" dirty="0">
              <a:solidFill>
                <a:srgbClr val="000000"/>
              </a:solidFill>
            </a:endParaRPr>
          </a:p>
        </p:txBody>
      </p:sp>
      <p:sp>
        <p:nvSpPr>
          <p:cNvPr id="47" name="TextBox 46"/>
          <p:cNvSpPr txBox="1"/>
          <p:nvPr/>
        </p:nvSpPr>
        <p:spPr>
          <a:xfrm>
            <a:off x="6734142" y="2187558"/>
            <a:ext cx="2409858" cy="646331"/>
          </a:xfrm>
          <a:prstGeom prst="rect">
            <a:avLst/>
          </a:prstGeom>
          <a:noFill/>
        </p:spPr>
        <p:txBody>
          <a:bodyPr wrap="square" rtlCol="0">
            <a:spAutoFit/>
          </a:bodyPr>
          <a:lstStyle/>
          <a:p>
            <a:r>
              <a:rPr lang="en-US" dirty="0" smtClean="0">
                <a:solidFill>
                  <a:srgbClr val="000000"/>
                </a:solidFill>
              </a:rPr>
              <a:t>Percentage of skin pixels in each bin</a:t>
            </a:r>
            <a:endParaRPr lang="en-US" dirty="0">
              <a:solidFill>
                <a:srgbClr val="000000"/>
              </a:solidFill>
            </a:endParaRPr>
          </a:p>
        </p:txBody>
      </p:sp>
      <p:sp>
        <p:nvSpPr>
          <p:cNvPr id="44" name="TextBox 43"/>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45" name="Slide Number Placeholder 44"/>
          <p:cNvSpPr>
            <a:spLocks noGrp="1"/>
          </p:cNvSpPr>
          <p:nvPr>
            <p:ph type="sldNum" sz="quarter" idx="12"/>
          </p:nvPr>
        </p:nvSpPr>
        <p:spPr>
          <a:xfrm>
            <a:off x="6553200" y="6381750"/>
            <a:ext cx="2133600" cy="476250"/>
          </a:xfrm>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64</a:t>
            </a:fld>
            <a:endParaRPr lang="en-US" sz="1400" kern="1200" dirty="0">
              <a:solidFill>
                <a:srgbClr val="000000"/>
              </a:solidFill>
              <a:latin typeface="Arial" charset="0"/>
              <a:ea typeface="+mn-ea"/>
              <a:cs typeface="+mn-cs"/>
            </a:endParaRPr>
          </a:p>
        </p:txBody>
      </p:sp>
    </p:spTree>
    <p:extLst>
      <p:ext uri="{BB962C8B-B14F-4D97-AF65-F5344CB8AC3E}">
        <p14:creationId xmlns:p14="http://schemas.microsoft.com/office/powerpoint/2010/main" val="165259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32" grpId="0"/>
      <p:bldP spid="34" grpId="0"/>
      <p:bldP spid="36" grpId="0" animBg="1"/>
      <p:bldP spid="37" grpId="0" animBg="1"/>
      <p:bldP spid="38" grpId="0" animBg="1"/>
      <p:bldP spid="39" grpId="0" animBg="1"/>
      <p:bldP spid="40" grpId="0" animBg="1"/>
      <p:bldP spid="41" grpId="0" animBg="1"/>
      <p:bldP spid="43" grpId="0"/>
      <p:bldP spid="4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31" y="0"/>
            <a:ext cx="8229600" cy="1143000"/>
          </a:xfrm>
        </p:spPr>
        <p:txBody>
          <a:bodyPr/>
          <a:lstStyle/>
          <a:p>
            <a:r>
              <a:rPr lang="en-US" dirty="0" smtClean="0"/>
              <a:t>Example: learning skin colors</a:t>
            </a:r>
            <a:endParaRPr lang="en-US" dirty="0"/>
          </a:p>
        </p:txBody>
      </p:sp>
      <p:sp>
        <p:nvSpPr>
          <p:cNvPr id="3" name="Content Placeholder 2"/>
          <p:cNvSpPr>
            <a:spLocks noGrp="1"/>
          </p:cNvSpPr>
          <p:nvPr>
            <p:ph idx="1"/>
          </p:nvPr>
        </p:nvSpPr>
        <p:spPr>
          <a:xfrm>
            <a:off x="457200" y="1201707"/>
            <a:ext cx="8229600" cy="949338"/>
          </a:xfrm>
        </p:spPr>
        <p:txBody>
          <a:bodyPr/>
          <a:lstStyle/>
          <a:p>
            <a:r>
              <a:rPr lang="en-US" sz="2400" dirty="0" smtClean="0"/>
              <a:t>We can represent a class-conditional density using a histogram (a “non-parametric” distribution)</a:t>
            </a:r>
          </a:p>
          <a:p>
            <a:endParaRPr lang="en-US" sz="2400" dirty="0"/>
          </a:p>
        </p:txBody>
      </p:sp>
      <p:grpSp>
        <p:nvGrpSpPr>
          <p:cNvPr id="4" name="Group 30"/>
          <p:cNvGrpSpPr/>
          <p:nvPr/>
        </p:nvGrpSpPr>
        <p:grpSpPr>
          <a:xfrm>
            <a:off x="5046669" y="2333610"/>
            <a:ext cx="3614787" cy="2220024"/>
            <a:chOff x="4645026" y="2589201"/>
            <a:chExt cx="3614787" cy="2220024"/>
          </a:xfrm>
        </p:grpSpPr>
        <p:sp>
          <p:nvSpPr>
            <p:cNvPr id="15" name="TextBox 14"/>
            <p:cNvSpPr txBox="1"/>
            <p:nvPr/>
          </p:nvSpPr>
          <p:spPr>
            <a:xfrm>
              <a:off x="4681539" y="4378338"/>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19" name="Straight Arrow Connector 18"/>
            <p:cNvCxnSpPr/>
            <p:nvPr/>
          </p:nvCxnSpPr>
          <p:spPr>
            <a:xfrm flipV="1">
              <a:off x="4652901" y="4276067"/>
              <a:ext cx="3606912" cy="1"/>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63266" y="3753372"/>
              <a:ext cx="165968" cy="522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angle 21"/>
            <p:cNvSpPr/>
            <p:nvPr/>
          </p:nvSpPr>
          <p:spPr>
            <a:xfrm>
              <a:off x="5302260" y="3387486"/>
              <a:ext cx="165968" cy="888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angle 22"/>
            <p:cNvSpPr/>
            <p:nvPr/>
          </p:nvSpPr>
          <p:spPr>
            <a:xfrm>
              <a:off x="5557851"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angle 23"/>
            <p:cNvSpPr/>
            <p:nvPr/>
          </p:nvSpPr>
          <p:spPr>
            <a:xfrm>
              <a:off x="5776929" y="3204544"/>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Rectangle 24"/>
            <p:cNvSpPr/>
            <p:nvPr/>
          </p:nvSpPr>
          <p:spPr>
            <a:xfrm>
              <a:off x="6032520" y="3439756"/>
              <a:ext cx="182565" cy="836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Rectangle 25"/>
            <p:cNvSpPr/>
            <p:nvPr/>
          </p:nvSpPr>
          <p:spPr>
            <a:xfrm>
              <a:off x="6288111" y="3282948"/>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7" name="Straight Arrow Connector 26"/>
            <p:cNvCxnSpPr/>
            <p:nvPr/>
          </p:nvCxnSpPr>
          <p:spPr>
            <a:xfrm rot="16200000" flipV="1">
              <a:off x="3769017" y="3465210"/>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6872319" y="2516175"/>
            <a:ext cx="1395369"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x|skin</a:t>
            </a:r>
            <a:r>
              <a:rPr lang="en-US" sz="2200" b="1" dirty="0" smtClean="0">
                <a:solidFill>
                  <a:srgbClr val="000000"/>
                </a:solidFill>
              </a:rPr>
              <a:t>)</a:t>
            </a:r>
            <a:endParaRPr lang="en-US" sz="2200" b="1" dirty="0">
              <a:solidFill>
                <a:srgbClr val="000000"/>
              </a:solidFill>
            </a:endParaRPr>
          </a:p>
        </p:txBody>
      </p:sp>
      <p:sp>
        <p:nvSpPr>
          <p:cNvPr id="34" name="TextBox 33"/>
          <p:cNvSpPr txBox="1"/>
          <p:nvPr/>
        </p:nvSpPr>
        <p:spPr>
          <a:xfrm>
            <a:off x="5119695" y="6393822"/>
            <a:ext cx="3103605" cy="430887"/>
          </a:xfrm>
          <a:prstGeom prst="rect">
            <a:avLst/>
          </a:prstGeom>
          <a:noFill/>
        </p:spPr>
        <p:txBody>
          <a:bodyPr wrap="square" rtlCol="0">
            <a:spAutoFit/>
          </a:bodyPr>
          <a:lstStyle/>
          <a:p>
            <a:r>
              <a:rPr lang="en-US" sz="2200" b="1" dirty="0" smtClean="0">
                <a:solidFill>
                  <a:srgbClr val="000000"/>
                </a:solidFill>
              </a:rPr>
              <a:t>Feature x = Hue </a:t>
            </a:r>
            <a:endParaRPr lang="en-US" sz="2200" b="1" dirty="0">
              <a:solidFill>
                <a:srgbClr val="000000"/>
              </a:solidFill>
            </a:endParaRPr>
          </a:p>
        </p:txBody>
      </p:sp>
      <p:cxnSp>
        <p:nvCxnSpPr>
          <p:cNvPr id="35" name="Straight Arrow Connector 34"/>
          <p:cNvCxnSpPr/>
          <p:nvPr/>
        </p:nvCxnSpPr>
        <p:spPr>
          <a:xfrm flipV="1">
            <a:off x="5091057" y="6277014"/>
            <a:ext cx="3570399" cy="14538"/>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6689754" y="5327676"/>
            <a:ext cx="165968" cy="963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36"/>
          <p:cNvSpPr/>
          <p:nvPr/>
        </p:nvSpPr>
        <p:spPr>
          <a:xfrm>
            <a:off x="6945344" y="4816494"/>
            <a:ext cx="182565" cy="147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p:cNvSpPr/>
          <p:nvPr/>
        </p:nvSpPr>
        <p:spPr>
          <a:xfrm flipH="1">
            <a:off x="7200937" y="5254650"/>
            <a:ext cx="146052" cy="1036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9" name="Rectangle 38"/>
          <p:cNvSpPr/>
          <p:nvPr/>
        </p:nvSpPr>
        <p:spPr>
          <a:xfrm>
            <a:off x="7420014" y="5220028"/>
            <a:ext cx="149371" cy="107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p:nvSpPr>
        <p:spPr>
          <a:xfrm>
            <a:off x="7675605" y="4962546"/>
            <a:ext cx="182565" cy="132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Rectangle 40"/>
          <p:cNvSpPr/>
          <p:nvPr/>
        </p:nvSpPr>
        <p:spPr>
          <a:xfrm>
            <a:off x="7931196" y="5298432"/>
            <a:ext cx="182565" cy="99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2" name="Straight Arrow Connector 41"/>
          <p:cNvCxnSpPr/>
          <p:nvPr/>
        </p:nvCxnSpPr>
        <p:spPr>
          <a:xfrm rot="16200000" flipV="1">
            <a:off x="4207173" y="5480694"/>
            <a:ext cx="1766242" cy="14224"/>
          </a:xfrm>
          <a:prstGeom prst="straightConnector1">
            <a:avLst/>
          </a:prstGeom>
          <a:ln w="5715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164423" y="4597416"/>
            <a:ext cx="2190780" cy="430887"/>
          </a:xfrm>
          <a:prstGeom prst="rect">
            <a:avLst/>
          </a:prstGeom>
          <a:noFill/>
        </p:spPr>
        <p:txBody>
          <a:bodyPr wrap="square" rtlCol="0">
            <a:spAutoFit/>
          </a:bodyPr>
          <a:lstStyle/>
          <a:p>
            <a:r>
              <a:rPr lang="en-US" sz="2200" b="1" dirty="0" smtClean="0">
                <a:solidFill>
                  <a:srgbClr val="000000"/>
                </a:solidFill>
              </a:rPr>
              <a:t>P(</a:t>
            </a:r>
            <a:r>
              <a:rPr lang="en-US" sz="2200" b="1" dirty="0" err="1" smtClean="0">
                <a:solidFill>
                  <a:srgbClr val="000000"/>
                </a:solidFill>
              </a:rPr>
              <a:t>x|not</a:t>
            </a:r>
            <a:r>
              <a:rPr lang="en-US" sz="2200" b="1" dirty="0" smtClean="0">
                <a:solidFill>
                  <a:srgbClr val="000000"/>
                </a:solidFill>
              </a:rPr>
              <a:t> skin)</a:t>
            </a:r>
            <a:endParaRPr lang="en-US" sz="2200" b="1" dirty="0">
              <a:solidFill>
                <a:srgbClr val="000000"/>
              </a:solidFill>
            </a:endParaRPr>
          </a:p>
        </p:txBody>
      </p:sp>
      <p:pic>
        <p:nvPicPr>
          <p:cNvPr id="126980" name="Picture 4" descr="http://www.babble.com/CS/blogs/famecrawler/2008/02/08-15/beatles-grammy-tribute-2008-hanks-across-universe.jpg"/>
          <p:cNvPicPr>
            <a:picLocks noChangeAspect="1" noChangeArrowheads="1"/>
          </p:cNvPicPr>
          <p:nvPr/>
        </p:nvPicPr>
        <p:blipFill>
          <a:blip r:embed="rId3"/>
          <a:srcRect/>
          <a:stretch>
            <a:fillRect/>
          </a:stretch>
        </p:blipFill>
        <p:spPr bwMode="auto">
          <a:xfrm>
            <a:off x="993726" y="2224071"/>
            <a:ext cx="2081241" cy="2168688"/>
          </a:xfrm>
          <a:prstGeom prst="rect">
            <a:avLst/>
          </a:prstGeom>
          <a:noFill/>
        </p:spPr>
      </p:pic>
      <p:sp>
        <p:nvSpPr>
          <p:cNvPr id="44" name="TextBox 43"/>
          <p:cNvSpPr txBox="1"/>
          <p:nvPr/>
        </p:nvSpPr>
        <p:spPr>
          <a:xfrm>
            <a:off x="373005" y="4414851"/>
            <a:ext cx="3687813" cy="2200602"/>
          </a:xfrm>
          <a:prstGeom prst="rect">
            <a:avLst/>
          </a:prstGeom>
          <a:noFill/>
        </p:spPr>
        <p:txBody>
          <a:bodyPr wrap="square" rtlCol="0">
            <a:spAutoFit/>
          </a:bodyPr>
          <a:lstStyle/>
          <a:p>
            <a:pPr>
              <a:spcAft>
                <a:spcPts val="600"/>
              </a:spcAft>
            </a:pPr>
            <a:r>
              <a:rPr lang="en-US" sz="2200" dirty="0" smtClean="0">
                <a:solidFill>
                  <a:srgbClr val="000000"/>
                </a:solidFill>
              </a:rPr>
              <a:t>Now we get a new image, and want to label each pixel as skin or non-skin. </a:t>
            </a:r>
          </a:p>
          <a:p>
            <a:pPr>
              <a:spcAft>
                <a:spcPts val="600"/>
              </a:spcAft>
            </a:pPr>
            <a:r>
              <a:rPr lang="en-US" sz="2200" i="1" dirty="0" smtClean="0">
                <a:solidFill>
                  <a:srgbClr val="000000"/>
                </a:solidFill>
              </a:rPr>
              <a:t>What’s the probability we care about to do skin detection?</a:t>
            </a:r>
            <a:endParaRPr lang="en-US" sz="2200" i="1" dirty="0">
              <a:solidFill>
                <a:srgbClr val="000000"/>
              </a:solidFill>
            </a:endParaRPr>
          </a:p>
        </p:txBody>
      </p:sp>
      <p:sp>
        <p:nvSpPr>
          <p:cNvPr id="28" name="TextBox 27"/>
          <p:cNvSpPr txBox="1"/>
          <p:nvPr/>
        </p:nvSpPr>
        <p:spPr>
          <a:xfrm>
            <a:off x="7696200" y="6613611"/>
            <a:ext cx="18288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29" name="Slide Number Placeholder 28"/>
          <p:cNvSpPr>
            <a:spLocks noGrp="1"/>
          </p:cNvSpPr>
          <p:nvPr>
            <p:ph type="sldNum" sz="quarter" idx="12"/>
          </p:nvPr>
        </p:nvSpPr>
        <p:spPr>
          <a:xfrm>
            <a:off x="6934200" y="6381750"/>
            <a:ext cx="2133600" cy="476250"/>
          </a:xfrm>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65</a:t>
            </a:fld>
            <a:endParaRPr lang="en-US" sz="1400" kern="1200" dirty="0">
              <a:solidFill>
                <a:srgbClr val="000000"/>
              </a:solidFill>
              <a:latin typeface="Arial" charset="0"/>
              <a:ea typeface="+mn-ea"/>
              <a:cs typeface="+mn-cs"/>
            </a:endParaRPr>
          </a:p>
        </p:txBody>
      </p:sp>
    </p:spTree>
    <p:extLst>
      <p:ext uri="{BB962C8B-B14F-4D97-AF65-F5344CB8AC3E}">
        <p14:creationId xmlns:p14="http://schemas.microsoft.com/office/powerpoint/2010/main" val="18590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9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31" y="0"/>
            <a:ext cx="8229600" cy="1143000"/>
          </a:xfrm>
        </p:spPr>
        <p:txBody>
          <a:bodyPr/>
          <a:lstStyle/>
          <a:p>
            <a:r>
              <a:rPr lang="en-US" dirty="0" err="1" smtClean="0"/>
              <a:t>Bayes</a:t>
            </a:r>
            <a:r>
              <a:rPr lang="en-US" dirty="0" smtClean="0"/>
              <a:t> rule</a:t>
            </a:r>
            <a:endParaRPr lang="en-US" dirty="0"/>
          </a:p>
        </p:txBody>
      </p:sp>
      <p:pic>
        <p:nvPicPr>
          <p:cNvPr id="398338" name="Picture 2"/>
          <p:cNvPicPr>
            <a:picLocks noChangeAspect="1" noChangeArrowheads="1"/>
          </p:cNvPicPr>
          <p:nvPr/>
        </p:nvPicPr>
        <p:blipFill>
          <a:blip r:embed="rId3"/>
          <a:srcRect/>
          <a:stretch>
            <a:fillRect/>
          </a:stretch>
        </p:blipFill>
        <p:spPr bwMode="auto">
          <a:xfrm>
            <a:off x="1541463" y="2041525"/>
            <a:ext cx="6010275" cy="1304925"/>
          </a:xfrm>
          <a:prstGeom prst="rect">
            <a:avLst/>
          </a:prstGeom>
          <a:noFill/>
        </p:spPr>
      </p:pic>
      <p:sp>
        <p:nvSpPr>
          <p:cNvPr id="5" name="TextBox 4"/>
          <p:cNvSpPr txBox="1"/>
          <p:nvPr/>
        </p:nvSpPr>
        <p:spPr>
          <a:xfrm>
            <a:off x="1760499" y="1347759"/>
            <a:ext cx="1460520" cy="461665"/>
          </a:xfrm>
          <a:prstGeom prst="rect">
            <a:avLst/>
          </a:prstGeom>
          <a:noFill/>
        </p:spPr>
        <p:txBody>
          <a:bodyPr wrap="square" rtlCol="0">
            <a:spAutoFit/>
          </a:bodyPr>
          <a:lstStyle/>
          <a:p>
            <a:r>
              <a:rPr lang="en-US" sz="2400" dirty="0" smtClean="0">
                <a:solidFill>
                  <a:srgbClr val="000000"/>
                </a:solidFill>
              </a:rPr>
              <a:t>posterior</a:t>
            </a:r>
            <a:endParaRPr lang="en-US" sz="2400" dirty="0">
              <a:solidFill>
                <a:srgbClr val="000000"/>
              </a:solidFill>
            </a:endParaRPr>
          </a:p>
        </p:txBody>
      </p:sp>
      <p:sp>
        <p:nvSpPr>
          <p:cNvPr id="6" name="TextBox 5"/>
          <p:cNvSpPr txBox="1"/>
          <p:nvPr/>
        </p:nvSpPr>
        <p:spPr>
          <a:xfrm>
            <a:off x="6324624" y="1347759"/>
            <a:ext cx="1460520" cy="461665"/>
          </a:xfrm>
          <a:prstGeom prst="rect">
            <a:avLst/>
          </a:prstGeom>
          <a:noFill/>
        </p:spPr>
        <p:txBody>
          <a:bodyPr wrap="square" rtlCol="0">
            <a:spAutoFit/>
          </a:bodyPr>
          <a:lstStyle/>
          <a:p>
            <a:r>
              <a:rPr lang="en-US" sz="2400" dirty="0" smtClean="0">
                <a:solidFill>
                  <a:srgbClr val="000000"/>
                </a:solidFill>
              </a:rPr>
              <a:t>prior</a:t>
            </a:r>
            <a:endParaRPr lang="en-US" sz="2400" dirty="0">
              <a:solidFill>
                <a:srgbClr val="000000"/>
              </a:solidFill>
            </a:endParaRPr>
          </a:p>
        </p:txBody>
      </p:sp>
      <p:sp>
        <p:nvSpPr>
          <p:cNvPr id="7" name="TextBox 6"/>
          <p:cNvSpPr txBox="1"/>
          <p:nvPr/>
        </p:nvSpPr>
        <p:spPr>
          <a:xfrm>
            <a:off x="4462461" y="1384272"/>
            <a:ext cx="1460520" cy="461665"/>
          </a:xfrm>
          <a:prstGeom prst="rect">
            <a:avLst/>
          </a:prstGeom>
          <a:noFill/>
        </p:spPr>
        <p:txBody>
          <a:bodyPr wrap="square" rtlCol="0">
            <a:spAutoFit/>
          </a:bodyPr>
          <a:lstStyle/>
          <a:p>
            <a:r>
              <a:rPr lang="en-US" sz="2400" dirty="0" smtClean="0">
                <a:solidFill>
                  <a:srgbClr val="000000"/>
                </a:solidFill>
              </a:rPr>
              <a:t>likelihood</a:t>
            </a:r>
            <a:endParaRPr lang="en-US" sz="2400" dirty="0">
              <a:solidFill>
                <a:srgbClr val="000000"/>
              </a:solidFill>
            </a:endParaRPr>
          </a:p>
        </p:txBody>
      </p:sp>
      <p:sp>
        <p:nvSpPr>
          <p:cNvPr id="9" name="TextBox 8"/>
          <p:cNvSpPr txBox="1"/>
          <p:nvPr/>
        </p:nvSpPr>
        <p:spPr>
          <a:xfrm>
            <a:off x="1906551" y="4041068"/>
            <a:ext cx="5805567" cy="1200329"/>
          </a:xfrm>
          <a:prstGeom prst="rect">
            <a:avLst/>
          </a:prstGeom>
          <a:noFill/>
        </p:spPr>
        <p:txBody>
          <a:bodyPr wrap="square" rtlCol="0">
            <a:spAutoFit/>
          </a:bodyPr>
          <a:lstStyle/>
          <a:p>
            <a:r>
              <a:rPr lang="en-US" sz="2400" i="1" dirty="0" smtClean="0">
                <a:solidFill>
                  <a:srgbClr val="000000"/>
                </a:solidFill>
              </a:rPr>
              <a:t>Where does the prior come from?</a:t>
            </a:r>
          </a:p>
          <a:p>
            <a:endParaRPr lang="en-US" sz="2400" i="1" dirty="0" smtClean="0">
              <a:solidFill>
                <a:srgbClr val="000000"/>
              </a:solidFill>
            </a:endParaRPr>
          </a:p>
          <a:p>
            <a:r>
              <a:rPr lang="en-US" sz="2400" i="1" dirty="0" smtClean="0">
                <a:solidFill>
                  <a:srgbClr val="000000"/>
                </a:solidFill>
              </a:rPr>
              <a:t>Why use a prior?</a:t>
            </a:r>
            <a:endParaRPr lang="en-US" sz="2400" i="1" dirty="0">
              <a:solidFill>
                <a:srgbClr val="000000"/>
              </a:solidFill>
            </a:endParaRPr>
          </a:p>
        </p:txBody>
      </p:sp>
      <p:sp>
        <p:nvSpPr>
          <p:cNvPr id="10" name="Right Brace 9"/>
          <p:cNvSpPr/>
          <p:nvPr/>
        </p:nvSpPr>
        <p:spPr>
          <a:xfrm rot="5400000" flipH="1">
            <a:off x="6507189" y="1384272"/>
            <a:ext cx="474669" cy="1131903"/>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1" name="Right Brace 10"/>
          <p:cNvSpPr/>
          <p:nvPr/>
        </p:nvSpPr>
        <p:spPr>
          <a:xfrm rot="5400000" flipH="1">
            <a:off x="4791077" y="1019142"/>
            <a:ext cx="438156" cy="1825650"/>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2" name="Right Brace 11"/>
          <p:cNvSpPr/>
          <p:nvPr/>
        </p:nvSpPr>
        <p:spPr>
          <a:xfrm rot="5400000" flipH="1">
            <a:off x="2344707" y="1019142"/>
            <a:ext cx="438156" cy="1825650"/>
          </a:xfrm>
          <a:prstGeom prst="righ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3" name="Slide Number Placeholder 12"/>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66</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05750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build="p" bldLvl="2"/>
      <p:bldP spid="10" grpId="0" animBg="1"/>
      <p:bldP spid="11"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200" y="106317"/>
            <a:ext cx="8229600" cy="1143000"/>
          </a:xfrm>
        </p:spPr>
        <p:txBody>
          <a:bodyPr/>
          <a:lstStyle/>
          <a:p>
            <a:r>
              <a:rPr lang="en-US" smtClean="0"/>
              <a:t>Example: classifying skin pixels</a:t>
            </a:r>
          </a:p>
        </p:txBody>
      </p:sp>
      <p:pic>
        <p:nvPicPr>
          <p:cNvPr id="235524" name="Picture 4"/>
          <p:cNvPicPr>
            <a:picLocks noChangeAspect="1" noChangeArrowheads="1"/>
          </p:cNvPicPr>
          <p:nvPr/>
        </p:nvPicPr>
        <p:blipFill>
          <a:blip r:embed="rId3"/>
          <a:srcRect l="12408" t="55829" r="50529" b="25819"/>
          <a:stretch>
            <a:fillRect/>
          </a:stretch>
        </p:blipFill>
        <p:spPr bwMode="auto">
          <a:xfrm>
            <a:off x="1763713" y="2409825"/>
            <a:ext cx="5334000" cy="1919288"/>
          </a:xfrm>
          <a:prstGeom prst="rect">
            <a:avLst/>
          </a:prstGeom>
          <a:noFill/>
          <a:ln w="9525">
            <a:noFill/>
            <a:miter lim="800000"/>
            <a:headEnd/>
            <a:tailEnd/>
          </a:ln>
          <a:effectLst/>
        </p:spPr>
      </p:pic>
      <p:pic>
        <p:nvPicPr>
          <p:cNvPr id="235526" name="Picture 6"/>
          <p:cNvPicPr>
            <a:picLocks noChangeAspect="1" noChangeArrowheads="1"/>
          </p:cNvPicPr>
          <p:nvPr/>
        </p:nvPicPr>
        <p:blipFill>
          <a:blip r:embed="rId4"/>
          <a:srcRect l="19833" t="68578" r="12630" b="20186"/>
          <a:stretch>
            <a:fillRect/>
          </a:stretch>
        </p:blipFill>
        <p:spPr bwMode="auto">
          <a:xfrm>
            <a:off x="1008063" y="4976813"/>
            <a:ext cx="7237412" cy="935071"/>
          </a:xfrm>
          <a:prstGeom prst="rect">
            <a:avLst/>
          </a:prstGeom>
          <a:noFill/>
          <a:ln w="9525">
            <a:noFill/>
            <a:miter lim="800000"/>
            <a:headEnd/>
            <a:tailEnd/>
          </a:ln>
          <a:effectLst/>
        </p:spPr>
      </p:pic>
      <p:sp>
        <p:nvSpPr>
          <p:cNvPr id="235527" name="Text Box 7"/>
          <p:cNvSpPr txBox="1">
            <a:spLocks noChangeArrowheads="1"/>
          </p:cNvSpPr>
          <p:nvPr/>
        </p:nvSpPr>
        <p:spPr bwMode="auto">
          <a:xfrm>
            <a:off x="684213" y="1274733"/>
            <a:ext cx="7667625" cy="946150"/>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dirty="0" smtClean="0">
                <a:solidFill>
                  <a:srgbClr val="000000"/>
                </a:solidFill>
              </a:rPr>
              <a:t>Now for </a:t>
            </a:r>
            <a:r>
              <a:rPr lang="en-US" sz="2800" dirty="0">
                <a:solidFill>
                  <a:srgbClr val="000000"/>
                </a:solidFill>
              </a:rPr>
              <a:t>every pixel in a new image, </a:t>
            </a:r>
            <a:r>
              <a:rPr lang="en-US" sz="2800" dirty="0" smtClean="0">
                <a:solidFill>
                  <a:srgbClr val="000000"/>
                </a:solidFill>
              </a:rPr>
              <a:t>we can </a:t>
            </a:r>
            <a:r>
              <a:rPr lang="en-US" sz="2800" dirty="0">
                <a:solidFill>
                  <a:srgbClr val="000000"/>
                </a:solidFill>
              </a:rPr>
              <a:t>estimate probability that it is generated by </a:t>
            </a:r>
            <a:r>
              <a:rPr lang="en-US" sz="2800" dirty="0" smtClean="0">
                <a:solidFill>
                  <a:srgbClr val="000000"/>
                </a:solidFill>
              </a:rPr>
              <a:t>skin.</a:t>
            </a:r>
            <a:endParaRPr lang="en-US" sz="2800" dirty="0">
              <a:solidFill>
                <a:srgbClr val="000000"/>
              </a:solidFill>
            </a:endParaRPr>
          </a:p>
        </p:txBody>
      </p:sp>
      <p:sp>
        <p:nvSpPr>
          <p:cNvPr id="235529" name="Text Box 9"/>
          <p:cNvSpPr txBox="1">
            <a:spLocks noChangeArrowheads="1"/>
          </p:cNvSpPr>
          <p:nvPr/>
        </p:nvSpPr>
        <p:spPr bwMode="auto">
          <a:xfrm>
            <a:off x="719138" y="4530725"/>
            <a:ext cx="7667625" cy="519113"/>
          </a:xfrm>
          <a:prstGeom prst="rect">
            <a:avLst/>
          </a:prstGeom>
          <a:noFill/>
          <a:ln w="9525">
            <a:noFill/>
            <a:miter lim="800000"/>
            <a:headEnd/>
            <a:tailEnd/>
          </a:ln>
          <a:effectLst/>
        </p:spPr>
        <p:txBody>
          <a:bodyPr>
            <a:spAutoFit/>
          </a:bodyPr>
          <a:lstStyle/>
          <a:p>
            <a:pPr fontAlgn="base">
              <a:spcBef>
                <a:spcPct val="50000"/>
              </a:spcBef>
              <a:spcAft>
                <a:spcPct val="0"/>
              </a:spcAft>
            </a:pPr>
            <a:r>
              <a:rPr lang="en-US" sz="2800" dirty="0">
                <a:solidFill>
                  <a:srgbClr val="000000"/>
                </a:solidFill>
              </a:rPr>
              <a:t>Classify pixels based on these </a:t>
            </a:r>
            <a:r>
              <a:rPr lang="en-US" sz="2800" dirty="0" smtClean="0">
                <a:solidFill>
                  <a:srgbClr val="000000"/>
                </a:solidFill>
              </a:rPr>
              <a:t>probabilities</a:t>
            </a:r>
            <a:endParaRPr lang="en-US" sz="2800" dirty="0">
              <a:solidFill>
                <a:srgbClr val="000000"/>
              </a:solidFill>
            </a:endParaRPr>
          </a:p>
        </p:txBody>
      </p:sp>
      <p:sp>
        <p:nvSpPr>
          <p:cNvPr id="9" name="Rectangle 5"/>
          <p:cNvSpPr>
            <a:spLocks noChangeArrowheads="1"/>
          </p:cNvSpPr>
          <p:nvPr/>
        </p:nvSpPr>
        <p:spPr bwMode="auto">
          <a:xfrm>
            <a:off x="6872319" y="2917818"/>
            <a:ext cx="2124074" cy="1015663"/>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000" dirty="0" smtClean="0">
                <a:solidFill>
                  <a:srgbClr val="000000"/>
                </a:solidFill>
              </a:rPr>
              <a:t>Brighter pixels </a:t>
            </a:r>
            <a:r>
              <a:rPr lang="en-US" sz="2000" dirty="0" smtClean="0">
                <a:solidFill>
                  <a:srgbClr val="000000"/>
                </a:solidFill>
                <a:sym typeface="Wingdings" pitchFamily="2" charset="2"/>
              </a:rPr>
              <a:t> higher probability of being skin</a:t>
            </a:r>
            <a:endParaRPr lang="en-US" sz="2000" dirty="0" smtClean="0">
              <a:solidFill>
                <a:srgbClr val="000000"/>
              </a:solidFill>
            </a:endParaRPr>
          </a:p>
        </p:txBody>
      </p:sp>
      <p:sp>
        <p:nvSpPr>
          <p:cNvPr id="10" name="Slide Number Placeholder 9"/>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67</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9158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5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9" grpId="0"/>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9379" name="Rectangle 3"/>
          <p:cNvSpPr>
            <a:spLocks noGrp="1" noChangeArrowheads="1"/>
          </p:cNvSpPr>
          <p:nvPr>
            <p:ph type="body" idx="1"/>
          </p:nvPr>
        </p:nvSpPr>
        <p:spPr/>
        <p:txBody>
          <a:bodyPr/>
          <a:lstStyle/>
          <a:p>
            <a:endParaRPr lang="en-US" smtClean="0"/>
          </a:p>
        </p:txBody>
      </p:sp>
      <p:pic>
        <p:nvPicPr>
          <p:cNvPr id="229382" name="Picture 6"/>
          <p:cNvPicPr>
            <a:picLocks noChangeAspect="1" noChangeArrowheads="1"/>
          </p:cNvPicPr>
          <p:nvPr/>
        </p:nvPicPr>
        <p:blipFill>
          <a:blip r:embed="rId3"/>
          <a:srcRect l="12408" t="55829" r="50529" b="17213"/>
          <a:stretch>
            <a:fillRect/>
          </a:stretch>
        </p:blipFill>
        <p:spPr bwMode="auto">
          <a:xfrm>
            <a:off x="1687473" y="3721104"/>
            <a:ext cx="5334000" cy="2819400"/>
          </a:xfrm>
          <a:prstGeom prst="rect">
            <a:avLst/>
          </a:prstGeom>
          <a:noFill/>
          <a:ln w="9525">
            <a:noFill/>
            <a:miter lim="800000"/>
            <a:headEnd/>
            <a:tailEnd/>
          </a:ln>
          <a:effectLst/>
        </p:spPr>
      </p:pic>
      <p:pic>
        <p:nvPicPr>
          <p:cNvPr id="229383" name="Picture 7"/>
          <p:cNvPicPr>
            <a:picLocks noChangeAspect="1" noChangeArrowheads="1"/>
          </p:cNvPicPr>
          <p:nvPr/>
        </p:nvPicPr>
        <p:blipFill>
          <a:blip r:embed="rId4"/>
          <a:srcRect l="52118" t="52914" r="12408" b="25227"/>
          <a:stretch>
            <a:fillRect/>
          </a:stretch>
        </p:blipFill>
        <p:spPr bwMode="auto">
          <a:xfrm>
            <a:off x="1828800" y="1289052"/>
            <a:ext cx="5105400" cy="2286000"/>
          </a:xfrm>
          <a:prstGeom prst="rect">
            <a:avLst/>
          </a:prstGeom>
          <a:noFill/>
          <a:ln w="9525">
            <a:noFill/>
            <a:miter lim="800000"/>
            <a:headEnd/>
            <a:tailEnd/>
          </a:ln>
          <a:effectLst/>
        </p:spPr>
      </p:pic>
      <p:sp>
        <p:nvSpPr>
          <p:cNvPr id="6" name="Rectangle 2"/>
          <p:cNvSpPr>
            <a:spLocks noGrp="1" noChangeArrowheads="1"/>
          </p:cNvSpPr>
          <p:nvPr>
            <p:ph type="title"/>
          </p:nvPr>
        </p:nvSpPr>
        <p:spPr>
          <a:xfrm>
            <a:off x="457200" y="106317"/>
            <a:ext cx="8229600" cy="1143000"/>
          </a:xfrm>
        </p:spPr>
        <p:txBody>
          <a:bodyPr/>
          <a:lstStyle/>
          <a:p>
            <a:r>
              <a:rPr lang="en-US" dirty="0" smtClean="0"/>
              <a:t>Example: classifying skin pixels</a:t>
            </a:r>
          </a:p>
        </p:txBody>
      </p:sp>
      <p:sp>
        <p:nvSpPr>
          <p:cNvPr id="7" name="Text Box 6"/>
          <p:cNvSpPr txBox="1">
            <a:spLocks noChangeArrowheads="1"/>
          </p:cNvSpPr>
          <p:nvPr/>
        </p:nvSpPr>
        <p:spPr bwMode="auto">
          <a:xfrm>
            <a:off x="142875" y="6381750"/>
            <a:ext cx="4321175" cy="366713"/>
          </a:xfrm>
          <a:prstGeom prst="rect">
            <a:avLst/>
          </a:prstGeom>
          <a:noFill/>
          <a:ln w="9525">
            <a:noFill/>
            <a:miter lim="800000"/>
            <a:headEnd/>
            <a:tailEnd/>
          </a:ln>
          <a:effectLst/>
        </p:spPr>
        <p:txBody>
          <a:bodyPr>
            <a:spAutoFit/>
          </a:bodyPr>
          <a:lstStyle/>
          <a:p>
            <a:pPr fontAlgn="base">
              <a:spcBef>
                <a:spcPct val="50000"/>
              </a:spcBef>
              <a:spcAft>
                <a:spcPct val="0"/>
              </a:spcAft>
            </a:pPr>
            <a:r>
              <a:rPr lang="en-US" dirty="0" smtClean="0">
                <a:solidFill>
                  <a:srgbClr val="000000"/>
                </a:solidFill>
              </a:rPr>
              <a:t>Gary </a:t>
            </a:r>
            <a:r>
              <a:rPr lang="en-US" dirty="0" err="1" smtClean="0">
                <a:solidFill>
                  <a:srgbClr val="000000"/>
                </a:solidFill>
              </a:rPr>
              <a:t>Bradski</a:t>
            </a:r>
            <a:r>
              <a:rPr lang="en-US" dirty="0" smtClean="0">
                <a:solidFill>
                  <a:srgbClr val="000000"/>
                </a:solidFill>
              </a:rPr>
              <a:t>, 1998</a:t>
            </a:r>
            <a:endParaRPr lang="en-US" dirty="0">
              <a:solidFill>
                <a:srgbClr val="000000"/>
              </a:solidFill>
            </a:endParaRPr>
          </a:p>
        </p:txBody>
      </p:sp>
      <p:sp>
        <p:nvSpPr>
          <p:cNvPr id="9" name="Slide Number Placeholder 8"/>
          <p:cNvSpPr>
            <a:spLocks noGrp="1"/>
          </p:cNvSpPr>
          <p:nvPr>
            <p:ph type="sldNum" sz="quarter" idx="12"/>
          </p:nvPr>
        </p:nvSpPr>
        <p:spPr/>
        <p:txBody>
          <a:bodyPr/>
          <a:lstStyle/>
          <a:p>
            <a:pPr eaLnBrk="0" fontAlgn="base" hangingPunct="0">
              <a:spcBef>
                <a:spcPct val="0"/>
              </a:spcBef>
              <a:spcAft>
                <a:spcPct val="0"/>
              </a:spcAft>
              <a:defRPr/>
            </a:pPr>
            <a:fld id="{A9040A6E-9496-440D-8616-59C1BECB301F}" type="slidenum">
              <a:rPr lang="x-none" smtClean="0">
                <a:solidFill>
                  <a:srgbClr val="000000"/>
                </a:solidFill>
              </a:rPr>
              <a:pPr eaLnBrk="0" fontAlgn="base" hangingPunct="0">
                <a:spcBef>
                  <a:spcPct val="0"/>
                </a:spcBef>
                <a:spcAft>
                  <a:spcPct val="0"/>
                </a:spcAft>
                <a:defRPr/>
              </a:pPr>
              <a:t>68</a:t>
            </a:fld>
            <a:endParaRPr lang="en-US">
              <a:solidFill>
                <a:srgbClr val="000000"/>
              </a:solidFill>
            </a:endParaRPr>
          </a:p>
        </p:txBody>
      </p:sp>
    </p:spTree>
    <p:extLst>
      <p:ext uri="{BB962C8B-B14F-4D97-AF65-F5344CB8AC3E}">
        <p14:creationId xmlns:p14="http://schemas.microsoft.com/office/powerpoint/2010/main" val="1547311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30" name="Picture 6"/>
          <p:cNvPicPr>
            <a:picLocks noChangeAspect="1" noChangeArrowheads="1"/>
          </p:cNvPicPr>
          <p:nvPr/>
        </p:nvPicPr>
        <p:blipFill>
          <a:blip r:embed="rId3"/>
          <a:srcRect l="52118" t="32513" r="11349" b="23770"/>
          <a:stretch>
            <a:fillRect/>
          </a:stretch>
        </p:blipFill>
        <p:spPr bwMode="auto">
          <a:xfrm>
            <a:off x="0" y="1206467"/>
            <a:ext cx="4800600" cy="4175125"/>
          </a:xfrm>
          <a:prstGeom prst="rect">
            <a:avLst/>
          </a:prstGeom>
          <a:noFill/>
          <a:ln w="9525">
            <a:noFill/>
            <a:miter lim="800000"/>
            <a:headEnd/>
            <a:tailEnd/>
          </a:ln>
          <a:effectLst/>
        </p:spPr>
      </p:pic>
      <p:pic>
        <p:nvPicPr>
          <p:cNvPr id="231431" name="Picture 7"/>
          <p:cNvPicPr>
            <a:picLocks noChangeAspect="1" noChangeArrowheads="1"/>
          </p:cNvPicPr>
          <p:nvPr/>
        </p:nvPicPr>
        <p:blipFill>
          <a:blip r:embed="rId4"/>
          <a:srcRect l="11879" t="29599" r="50529" b="21585"/>
          <a:stretch>
            <a:fillRect/>
          </a:stretch>
        </p:blipFill>
        <p:spPr bwMode="auto">
          <a:xfrm>
            <a:off x="4343400" y="1019142"/>
            <a:ext cx="4800600" cy="4530725"/>
          </a:xfrm>
          <a:prstGeom prst="rect">
            <a:avLst/>
          </a:prstGeom>
          <a:noFill/>
          <a:ln w="9525">
            <a:noFill/>
            <a:miter lim="800000"/>
            <a:headEnd/>
            <a:tailEnd/>
          </a:ln>
          <a:effectLst/>
        </p:spPr>
      </p:pic>
      <p:sp>
        <p:nvSpPr>
          <p:cNvPr id="6" name="Text Box 6"/>
          <p:cNvSpPr txBox="1">
            <a:spLocks noChangeArrowheads="1"/>
          </p:cNvSpPr>
          <p:nvPr/>
        </p:nvSpPr>
        <p:spPr bwMode="auto">
          <a:xfrm>
            <a:off x="142875" y="6381750"/>
            <a:ext cx="4321175" cy="366713"/>
          </a:xfrm>
          <a:prstGeom prst="rect">
            <a:avLst/>
          </a:prstGeom>
          <a:noFill/>
          <a:ln w="9525">
            <a:noFill/>
            <a:miter lim="800000"/>
            <a:headEnd/>
            <a:tailEnd/>
          </a:ln>
          <a:effectLst/>
        </p:spPr>
        <p:txBody>
          <a:bodyPr>
            <a:spAutoFit/>
          </a:bodyPr>
          <a:lstStyle/>
          <a:p>
            <a:pPr fontAlgn="base">
              <a:spcBef>
                <a:spcPct val="50000"/>
              </a:spcBef>
              <a:spcAft>
                <a:spcPct val="0"/>
              </a:spcAft>
            </a:pPr>
            <a:r>
              <a:rPr lang="en-US" dirty="0" smtClean="0">
                <a:solidFill>
                  <a:srgbClr val="000000"/>
                </a:solidFill>
              </a:rPr>
              <a:t>Gary </a:t>
            </a:r>
            <a:r>
              <a:rPr lang="en-US" dirty="0" err="1" smtClean="0">
                <a:solidFill>
                  <a:srgbClr val="000000"/>
                </a:solidFill>
              </a:rPr>
              <a:t>Bradski</a:t>
            </a:r>
            <a:r>
              <a:rPr lang="en-US" dirty="0" smtClean="0">
                <a:solidFill>
                  <a:srgbClr val="000000"/>
                </a:solidFill>
              </a:rPr>
              <a:t>, 1998</a:t>
            </a:r>
            <a:endParaRPr lang="en-US" dirty="0">
              <a:solidFill>
                <a:srgbClr val="000000"/>
              </a:solidFill>
            </a:endParaRPr>
          </a:p>
        </p:txBody>
      </p:sp>
      <p:sp>
        <p:nvSpPr>
          <p:cNvPr id="7" name="Rectangle 2"/>
          <p:cNvSpPr>
            <a:spLocks noGrp="1" noChangeArrowheads="1"/>
          </p:cNvSpPr>
          <p:nvPr>
            <p:ph type="title"/>
          </p:nvPr>
        </p:nvSpPr>
        <p:spPr>
          <a:xfrm>
            <a:off x="457200" y="106317"/>
            <a:ext cx="8229600" cy="1143000"/>
          </a:xfrm>
        </p:spPr>
        <p:txBody>
          <a:bodyPr/>
          <a:lstStyle/>
          <a:p>
            <a:r>
              <a:rPr lang="en-US" dirty="0" smtClean="0"/>
              <a:t>Example: classifying skin pixels</a:t>
            </a:r>
          </a:p>
        </p:txBody>
      </p:sp>
      <p:sp>
        <p:nvSpPr>
          <p:cNvPr id="8" name="TextBox 7"/>
          <p:cNvSpPr txBox="1"/>
          <p:nvPr/>
        </p:nvSpPr>
        <p:spPr>
          <a:xfrm>
            <a:off x="482544" y="5510241"/>
            <a:ext cx="8215426" cy="830997"/>
          </a:xfrm>
          <a:prstGeom prst="rect">
            <a:avLst/>
          </a:prstGeom>
          <a:noFill/>
        </p:spPr>
        <p:txBody>
          <a:bodyPr wrap="square" rtlCol="0">
            <a:spAutoFit/>
          </a:bodyPr>
          <a:lstStyle/>
          <a:p>
            <a:r>
              <a:rPr lang="en-US" sz="2400" dirty="0" smtClean="0">
                <a:solidFill>
                  <a:srgbClr val="000000"/>
                </a:solidFill>
              </a:rPr>
              <a:t>Using skin color-based face detection and pose estimation as a video-based interface</a:t>
            </a:r>
            <a:endParaRPr lang="en-US" sz="2400" dirty="0">
              <a:solidFill>
                <a:srgbClr val="000000"/>
              </a:solidFill>
            </a:endParaRPr>
          </a:p>
        </p:txBody>
      </p:sp>
      <p:sp>
        <p:nvSpPr>
          <p:cNvPr id="10" name="Slide Number Placeholder 9"/>
          <p:cNvSpPr>
            <a:spLocks noGrp="1"/>
          </p:cNvSpPr>
          <p:nvPr>
            <p:ph type="sldNum" sz="quarter" idx="12"/>
          </p:nvPr>
        </p:nvSpPr>
        <p:spPr/>
        <p:txBody>
          <a:bodyPr/>
          <a:lstStyle/>
          <a:p>
            <a:pPr eaLnBrk="0" fontAlgn="base" hangingPunct="0">
              <a:spcBef>
                <a:spcPct val="0"/>
              </a:spcBef>
              <a:spcAft>
                <a:spcPct val="0"/>
              </a:spcAft>
              <a:defRPr/>
            </a:pPr>
            <a:fld id="{A9040A6E-9496-440D-8616-59C1BECB301F}" type="slidenum">
              <a:rPr lang="x-none" smtClean="0">
                <a:solidFill>
                  <a:srgbClr val="000000"/>
                </a:solidFill>
              </a:rPr>
              <a:pPr eaLnBrk="0" fontAlgn="base" hangingPunct="0">
                <a:spcBef>
                  <a:spcPct val="0"/>
                </a:spcBef>
                <a:spcAft>
                  <a:spcPct val="0"/>
                </a:spcAft>
                <a:defRPr/>
              </a:pPr>
              <a:t>69</a:t>
            </a:fld>
            <a:endParaRPr lang="en-US">
              <a:solidFill>
                <a:srgbClr val="000000"/>
              </a:solidFill>
            </a:endParaRPr>
          </a:p>
        </p:txBody>
      </p:sp>
    </p:spTree>
    <p:extLst>
      <p:ext uri="{BB962C8B-B14F-4D97-AF65-F5344CB8AC3E}">
        <p14:creationId xmlns:p14="http://schemas.microsoft.com/office/powerpoint/2010/main" val="259523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1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457200" y="76200"/>
            <a:ext cx="8229600" cy="1143000"/>
          </a:xfrm>
        </p:spPr>
        <p:txBody>
          <a:bodyPr/>
          <a:lstStyle/>
          <a:p>
            <a:r>
              <a:rPr lang="en-US" smtClean="0"/>
              <a:t>Comparing bags of words</a:t>
            </a:r>
          </a:p>
        </p:txBody>
      </p:sp>
      <p:sp>
        <p:nvSpPr>
          <p:cNvPr id="6149" name="Rectangle 3"/>
          <p:cNvSpPr>
            <a:spLocks noGrp="1" noChangeArrowheads="1"/>
          </p:cNvSpPr>
          <p:nvPr>
            <p:ph type="body" idx="1"/>
          </p:nvPr>
        </p:nvSpPr>
        <p:spPr>
          <a:xfrm>
            <a:off x="457200" y="1219200"/>
            <a:ext cx="8229600" cy="4525963"/>
          </a:xfrm>
        </p:spPr>
        <p:txBody>
          <a:bodyPr/>
          <a:lstStyle/>
          <a:p>
            <a:r>
              <a:rPr lang="en-US" sz="2400" dirty="0" smtClean="0"/>
              <a:t>Rank frames by normalized scalar product between their (possibly weighted) occurrence counts---</a:t>
            </a:r>
            <a:r>
              <a:rPr lang="en-US" sz="2400" i="1" dirty="0" smtClean="0"/>
              <a:t>nearest</a:t>
            </a:r>
            <a:r>
              <a:rPr lang="en-US" sz="2400" dirty="0" smtClean="0"/>
              <a:t> </a:t>
            </a:r>
            <a:r>
              <a:rPr lang="en-US" sz="2400" i="1" dirty="0" smtClean="0"/>
              <a:t>neighbor</a:t>
            </a:r>
            <a:r>
              <a:rPr lang="en-US" sz="2400" dirty="0" smtClean="0"/>
              <a:t> search for similar images.</a:t>
            </a:r>
          </a:p>
          <a:p>
            <a:endParaRPr lang="en-US" sz="2400" dirty="0" smtClean="0"/>
          </a:p>
        </p:txBody>
      </p:sp>
      <p:grpSp>
        <p:nvGrpSpPr>
          <p:cNvPr id="5" name="Group 28"/>
          <p:cNvGrpSpPr>
            <a:grpSpLocks noChangeAspect="1"/>
          </p:cNvGrpSpPr>
          <p:nvPr/>
        </p:nvGrpSpPr>
        <p:grpSpPr bwMode="auto">
          <a:xfrm>
            <a:off x="381000" y="3048000"/>
            <a:ext cx="3654425" cy="1343025"/>
            <a:chOff x="460375" y="3451225"/>
            <a:chExt cx="4243388" cy="1558925"/>
          </a:xfrm>
        </p:grpSpPr>
        <p:grpSp>
          <p:nvGrpSpPr>
            <p:cNvPr id="6" name="Group 67"/>
            <p:cNvGrpSpPr>
              <a:grpSpLocks noChangeAspect="1"/>
            </p:cNvGrpSpPr>
            <p:nvPr/>
          </p:nvGrpSpPr>
          <p:grpSpPr bwMode="auto">
            <a:xfrm>
              <a:off x="460375" y="3451225"/>
              <a:ext cx="1795463" cy="1550988"/>
              <a:chOff x="144" y="1801"/>
              <a:chExt cx="1584" cy="1367"/>
            </a:xfrm>
          </p:grpSpPr>
          <p:sp>
            <p:nvSpPr>
              <p:cNvPr id="6166" name="Rectangle 35"/>
              <p:cNvSpPr>
                <a:spLocks noChangeAspect="1" noChangeArrowheads="1"/>
              </p:cNvSpPr>
              <p:nvPr/>
            </p:nvSpPr>
            <p:spPr bwMode="auto">
              <a:xfrm>
                <a:off x="960"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7" name="Rectangle 36"/>
              <p:cNvSpPr>
                <a:spLocks noChangeAspect="1" noChangeArrowheads="1"/>
              </p:cNvSpPr>
              <p:nvPr/>
            </p:nvSpPr>
            <p:spPr bwMode="auto">
              <a:xfrm>
                <a:off x="384" y="2809"/>
                <a:ext cx="96" cy="96"/>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8" name="Rectangle 37"/>
              <p:cNvSpPr>
                <a:spLocks noChangeAspect="1" noChangeArrowheads="1"/>
              </p:cNvSpPr>
              <p:nvPr/>
            </p:nvSpPr>
            <p:spPr bwMode="auto">
              <a:xfrm>
                <a:off x="672" y="1897"/>
                <a:ext cx="96" cy="1008"/>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9" name="Rectangle 38"/>
              <p:cNvSpPr>
                <a:spLocks noChangeAspect="1" noChangeArrowheads="1"/>
              </p:cNvSpPr>
              <p:nvPr/>
            </p:nvSpPr>
            <p:spPr bwMode="auto">
              <a:xfrm>
                <a:off x="1392" y="2185"/>
                <a:ext cx="96" cy="720"/>
              </a:xfrm>
              <a:prstGeom prst="rect">
                <a:avLst/>
              </a:prstGeom>
              <a:solidFill>
                <a:srgbClr val="B1EBA3"/>
              </a:solidFill>
              <a:ln w="12700">
                <a:solidFill>
                  <a:srgbClr val="5D483D"/>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70" name="Line 39"/>
              <p:cNvSpPr>
                <a:spLocks noChangeAspect="1" noChangeShapeType="1"/>
              </p:cNvSpPr>
              <p:nvPr/>
            </p:nvSpPr>
            <p:spPr bwMode="auto">
              <a:xfrm>
                <a:off x="144" y="2905"/>
                <a:ext cx="1584"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71" name="Line 40"/>
              <p:cNvSpPr>
                <a:spLocks noChangeAspect="1" noChangeShapeType="1"/>
              </p:cNvSpPr>
              <p:nvPr/>
            </p:nvSpPr>
            <p:spPr bwMode="auto">
              <a:xfrm flipV="1">
                <a:off x="144" y="1801"/>
                <a:ext cx="0" cy="1104"/>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72" name="Picture 41" descr="ermine"/>
              <p:cNvPicPr>
                <a:picLocks noChangeAspect="1" noChangeArrowheads="1"/>
              </p:cNvPicPr>
              <p:nvPr/>
            </p:nvPicPr>
            <p:blipFill>
              <a:blip r:embed="rId4">
                <a:extLst>
                  <a:ext uri="{28A0092B-C50C-407E-A947-70E740481C1C}">
                    <a14:useLocalDpi xmlns:a14="http://schemas.microsoft.com/office/drawing/2010/main" val="0"/>
                  </a:ext>
                </a:extLst>
              </a:blip>
              <a:srcRect l="50569" t="17148" r="37727" b="76851"/>
              <a:stretch>
                <a:fillRect/>
              </a:stretch>
            </p:blipFill>
            <p:spPr bwMode="auto">
              <a:xfrm>
                <a:off x="1296" y="296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3" name="Picture 42"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288" y="2953"/>
                <a:ext cx="197" cy="2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4" name="Picture 43" descr="ermine"/>
              <p:cNvPicPr>
                <a:picLocks noChangeAspect="1" noChangeArrowheads="1"/>
              </p:cNvPicPr>
              <p:nvPr/>
            </p:nvPicPr>
            <p:blipFill>
              <a:blip r:embed="rId4">
                <a:extLst>
                  <a:ext uri="{28A0092B-C50C-407E-A947-70E740481C1C}">
                    <a14:useLocalDpi xmlns:a14="http://schemas.microsoft.com/office/drawing/2010/main" val="0"/>
                  </a:ext>
                </a:extLst>
              </a:blip>
              <a:srcRect l="49399" t="22293" r="38898" b="71706"/>
              <a:stretch>
                <a:fillRect/>
              </a:stretch>
            </p:blipFill>
            <p:spPr bwMode="auto">
              <a:xfrm>
                <a:off x="576" y="2953"/>
                <a:ext cx="240" cy="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75" name="Picture 48" descr="violin"/>
              <p:cNvPicPr>
                <a:picLocks noChangeAspect="1" noChangeArrowheads="1"/>
              </p:cNvPicPr>
              <p:nvPr/>
            </p:nvPicPr>
            <p:blipFill>
              <a:blip r:embed="rId6">
                <a:extLst>
                  <a:ext uri="{28A0092B-C50C-407E-A947-70E740481C1C}">
                    <a14:useLocalDpi xmlns:a14="http://schemas.microsoft.com/office/drawing/2010/main" val="0"/>
                  </a:ext>
                </a:extLst>
              </a:blip>
              <a:srcRect t="76233"/>
              <a:stretch>
                <a:fillRect/>
              </a:stretch>
            </p:blipFill>
            <p:spPr bwMode="auto">
              <a:xfrm>
                <a:off x="864" y="2976"/>
                <a:ext cx="33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157" name="Rectangle 31"/>
            <p:cNvSpPr>
              <a:spLocks noChangeAspect="1" noChangeArrowheads="1"/>
            </p:cNvSpPr>
            <p:nvPr/>
          </p:nvSpPr>
          <p:spPr bwMode="auto">
            <a:xfrm>
              <a:off x="3833813" y="4629150"/>
              <a:ext cx="107950"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8" name="Rectangle 32"/>
            <p:cNvSpPr>
              <a:spLocks noChangeAspect="1" noChangeArrowheads="1"/>
            </p:cNvSpPr>
            <p:nvPr/>
          </p:nvSpPr>
          <p:spPr bwMode="auto">
            <a:xfrm>
              <a:off x="3179763" y="3921125"/>
              <a:ext cx="109537" cy="817563"/>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59" name="Rectangle 33"/>
            <p:cNvSpPr>
              <a:spLocks noChangeAspect="1" noChangeArrowheads="1"/>
            </p:cNvSpPr>
            <p:nvPr/>
          </p:nvSpPr>
          <p:spPr bwMode="auto">
            <a:xfrm>
              <a:off x="3506788" y="4629150"/>
              <a:ext cx="109537" cy="109538"/>
            </a:xfrm>
            <a:prstGeom prst="rect">
              <a:avLst/>
            </a:prstGeom>
            <a:solidFill>
              <a:srgbClr val="FFFF00"/>
            </a:solidFill>
            <a:ln w="12700">
              <a:solidFill>
                <a:schemeClr val="tx1"/>
              </a:solidFill>
              <a:miter lim="800000"/>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160" name="Line 46"/>
            <p:cNvSpPr>
              <a:spLocks noChangeAspect="1" noChangeShapeType="1"/>
            </p:cNvSpPr>
            <p:nvPr/>
          </p:nvSpPr>
          <p:spPr bwMode="auto">
            <a:xfrm>
              <a:off x="2908300" y="4738688"/>
              <a:ext cx="1795463" cy="0"/>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sp>
          <p:nvSpPr>
            <p:cNvPr id="6161" name="Line 47"/>
            <p:cNvSpPr>
              <a:spLocks noChangeAspect="1" noChangeShapeType="1"/>
            </p:cNvSpPr>
            <p:nvPr/>
          </p:nvSpPr>
          <p:spPr bwMode="auto">
            <a:xfrm flipV="1">
              <a:off x="2908300" y="3486150"/>
              <a:ext cx="0" cy="1252538"/>
            </a:xfrm>
            <a:prstGeom prst="line">
              <a:avLst/>
            </a:prstGeom>
            <a:noFill/>
            <a:ln w="38100">
              <a:solidFill>
                <a:schemeClr val="tx1"/>
              </a:solidFill>
              <a:round/>
              <a:headEnd/>
              <a:tailEnd type="triangle" w="lg" len="med"/>
            </a:ln>
            <a:extLst>
              <a:ext uri="{909E8E84-426E-40dd-AFC4-6F175D3DCCD1}">
                <a14:hiddenFill xmlns=""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000000"/>
                </a:solidFill>
              </a:endParaRPr>
            </a:p>
          </p:txBody>
        </p:sp>
        <p:pic>
          <p:nvPicPr>
            <p:cNvPr id="6162" name="Picture 49" descr="ermine"/>
            <p:cNvPicPr>
              <a:picLocks noChangeAspect="1" noChangeArrowheads="1"/>
            </p:cNvPicPr>
            <p:nvPr/>
          </p:nvPicPr>
          <p:blipFill>
            <a:blip r:embed="rId7">
              <a:extLst>
                <a:ext uri="{28A0092B-C50C-407E-A947-70E740481C1C}">
                  <a14:useLocalDpi xmlns:a14="http://schemas.microsoft.com/office/drawing/2010/main" val="0"/>
                </a:ext>
              </a:extLst>
            </a:blip>
            <a:srcRect l="50569" t="17148" r="37727" b="76851"/>
            <a:stretch>
              <a:fillRect/>
            </a:stretch>
          </p:blipFill>
          <p:spPr bwMode="auto">
            <a:xfrm>
              <a:off x="4268788" y="4778375"/>
              <a:ext cx="271462"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3" name="Picture 50" descr="bicycle"/>
            <p:cNvPicPr>
              <a:picLocks noChangeAspect="1" noChangeArrowheads="1"/>
            </p:cNvPicPr>
            <p:nvPr/>
          </p:nvPicPr>
          <p:blipFill>
            <a:blip r:embed="rId5" cstate="print">
              <a:extLst>
                <a:ext uri="{28A0092B-C50C-407E-A947-70E740481C1C}">
                  <a14:useLocalDpi xmlns:a14="http://schemas.microsoft.com/office/drawing/2010/main" val="0"/>
                </a:ext>
              </a:extLst>
            </a:blip>
            <a:srcRect l="20000" r="55000" b="54236"/>
            <a:stretch>
              <a:fillRect/>
            </a:stretch>
          </p:blipFill>
          <p:spPr bwMode="auto">
            <a:xfrm>
              <a:off x="3071813" y="4765675"/>
              <a:ext cx="2222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4" name="Picture 51" descr="ermine"/>
            <p:cNvPicPr>
              <a:picLocks noChangeAspect="1" noChangeArrowheads="1"/>
            </p:cNvPicPr>
            <p:nvPr/>
          </p:nvPicPr>
          <p:blipFill>
            <a:blip r:embed="rId8">
              <a:extLst>
                <a:ext uri="{28A0092B-C50C-407E-A947-70E740481C1C}">
                  <a14:useLocalDpi xmlns:a14="http://schemas.microsoft.com/office/drawing/2010/main" val="0"/>
                </a:ext>
              </a:extLst>
            </a:blip>
            <a:srcRect l="49399" t="22293" r="38898" b="71706"/>
            <a:stretch>
              <a:fillRect/>
            </a:stretch>
          </p:blipFill>
          <p:spPr bwMode="auto">
            <a:xfrm>
              <a:off x="3397250" y="4792663"/>
              <a:ext cx="273050" cy="19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5" name="Picture 52" descr="violin"/>
            <p:cNvPicPr>
              <a:picLocks noChangeAspect="1" noChangeArrowheads="1"/>
            </p:cNvPicPr>
            <p:nvPr/>
          </p:nvPicPr>
          <p:blipFill>
            <a:blip r:embed="rId9" cstate="print">
              <a:extLst>
                <a:ext uri="{28A0092B-C50C-407E-A947-70E740481C1C}">
                  <a14:useLocalDpi xmlns:a14="http://schemas.microsoft.com/office/drawing/2010/main" val="0"/>
                </a:ext>
              </a:extLst>
            </a:blip>
            <a:srcRect t="76233"/>
            <a:stretch>
              <a:fillRect/>
            </a:stretch>
          </p:blipFill>
          <p:spPr bwMode="auto">
            <a:xfrm>
              <a:off x="3670300" y="4792663"/>
              <a:ext cx="381000"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6151" name="Picture 4" descr="DaVinci_face_onl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4648200"/>
            <a:ext cx="1000125" cy="12398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6152" name="Picture 5" descr="bicycl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25700" y="4683125"/>
            <a:ext cx="1871663" cy="1116013"/>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153" name="Text Box 74"/>
          <p:cNvSpPr txBox="1">
            <a:spLocks noChangeArrowheads="1"/>
          </p:cNvSpPr>
          <p:nvPr/>
        </p:nvSpPr>
        <p:spPr bwMode="auto">
          <a:xfrm>
            <a:off x="2532062" y="2514600"/>
            <a:ext cx="3563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smtClean="0">
                <a:solidFill>
                  <a:srgbClr val="000000"/>
                </a:solidFill>
              </a:rPr>
              <a:t>[5  1   1    0]</a:t>
            </a:r>
          </a:p>
        </p:txBody>
      </p:sp>
      <p:sp>
        <p:nvSpPr>
          <p:cNvPr id="6154" name="Text Box 75"/>
          <p:cNvSpPr txBox="1">
            <a:spLocks noChangeArrowheads="1"/>
          </p:cNvSpPr>
          <p:nvPr/>
        </p:nvSpPr>
        <p:spPr bwMode="auto">
          <a:xfrm>
            <a:off x="244475" y="2514600"/>
            <a:ext cx="35639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z="2000" dirty="0" smtClean="0">
                <a:solidFill>
                  <a:srgbClr val="000000"/>
                </a:solidFill>
              </a:rPr>
              <a:t>[1  8   1    4]          </a:t>
            </a:r>
            <a:endParaRPr lang="en-US" sz="2000" dirty="0" smtClean="0">
              <a:solidFill>
                <a:srgbClr val="000000"/>
              </a:solidFill>
              <a:cs typeface="Arial" pitchFamily="34" charset="0"/>
            </a:endParaRPr>
          </a:p>
        </p:txBody>
      </p:sp>
      <p:graphicFrame>
        <p:nvGraphicFramePr>
          <p:cNvPr id="6146" name="Object 3"/>
          <p:cNvGraphicFramePr>
            <a:graphicFrameLocks noChangeAspect="1"/>
          </p:cNvGraphicFramePr>
          <p:nvPr/>
        </p:nvGraphicFramePr>
        <p:xfrm>
          <a:off x="685800" y="5943600"/>
          <a:ext cx="609600" cy="865188"/>
        </p:xfrm>
        <a:graphic>
          <a:graphicData uri="http://schemas.openxmlformats.org/presentationml/2006/ole">
            <mc:AlternateContent xmlns:mc="http://schemas.openxmlformats.org/markup-compatibility/2006">
              <mc:Choice xmlns:v="urn:schemas-microsoft-com:vml" Requires="v">
                <p:oleObj spid="_x0000_s1041667" name="Equation" r:id="rId11" imgW="177480" imgH="266400" progId="Equation.3">
                  <p:embed/>
                </p:oleObj>
              </mc:Choice>
              <mc:Fallback>
                <p:oleObj name="Equation" r:id="rId11" imgW="177480" imgH="266400" progId="Equation.3">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5943600"/>
                        <a:ext cx="609600" cy="865188"/>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3124200" y="5867400"/>
          <a:ext cx="673100" cy="863600"/>
        </p:xfrm>
        <a:graphic>
          <a:graphicData uri="http://schemas.openxmlformats.org/presentationml/2006/ole">
            <mc:AlternateContent xmlns:mc="http://schemas.openxmlformats.org/markup-compatibility/2006">
              <mc:Choice xmlns:v="urn:schemas-microsoft-com:vml" Requires="v">
                <p:oleObj spid="_x0000_s1041668" name="Equation" r:id="rId13" imgW="126720" imgH="203040" progId="Equation.3">
                  <p:embed/>
                </p:oleObj>
              </mc:Choice>
              <mc:Fallback>
                <p:oleObj name="Equation" r:id="rId13" imgW="126720" imgH="20304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4200" y="5867400"/>
                        <a:ext cx="673100" cy="863600"/>
                      </a:xfrm>
                      <a:prstGeom prst="rect">
                        <a:avLst/>
                      </a:prstGeom>
                      <a:noFill/>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5181600" y="2514600"/>
                <a:ext cx="3124200" cy="9946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𝑠𝑖𝑚</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a:rPr>
                                <m:t>𝑑</m:t>
                              </m:r>
                            </m:e>
                            <m:sub>
                              <m:r>
                                <a:rPr lang="en-US" sz="2400" b="0" i="1" smtClean="0">
                                  <a:latin typeface="Cambria Math"/>
                                </a:rPr>
                                <m:t>𝑗</m:t>
                              </m:r>
                            </m:sub>
                          </m:sSub>
                          <m:r>
                            <a:rPr lang="en-US" sz="2400" b="0" i="1" smtClean="0">
                              <a:latin typeface="Cambria Math"/>
                            </a:rPr>
                            <m:t>,</m:t>
                          </m:r>
                          <m:r>
                            <a:rPr lang="en-US" sz="2400" b="0" i="1" smtClean="0">
                              <a:latin typeface="Cambria Math"/>
                            </a:rPr>
                            <m:t>𝑞</m:t>
                          </m:r>
                        </m:e>
                      </m:d>
                      <m:r>
                        <a:rPr lang="en-US" sz="2400" b="0" i="1" smtClean="0">
                          <a:latin typeface="Cambria Math"/>
                        </a:rPr>
                        <m:t>=</m:t>
                      </m:r>
                      <m:f>
                        <m:fPr>
                          <m:ctrlPr>
                            <a:rPr lang="en-US" sz="2400" b="0" i="1" smtClean="0">
                              <a:latin typeface="Cambria Math" panose="02040503050406030204" pitchFamily="18" charset="0"/>
                            </a:rPr>
                          </m:ctrlPr>
                        </m:fPr>
                        <m:num>
                          <m:d>
                            <m:dPr>
                              <m:begChr m:val="⟨"/>
                              <m:endChr m:val="⟩"/>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𝑗</m:t>
                                  </m:r>
                                </m:sub>
                              </m:sSub>
                              <m:r>
                                <a:rPr lang="en-US" sz="2400" i="1">
                                  <a:latin typeface="Cambria Math"/>
                                </a:rPr>
                                <m:t>,</m:t>
                              </m:r>
                              <m:r>
                                <a:rPr lang="en-US" sz="2400" i="1">
                                  <a:latin typeface="Cambria Math"/>
                                </a:rPr>
                                <m:t>𝑞</m:t>
                              </m:r>
                            </m:e>
                          </m:d>
                        </m:num>
                        <m:den>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a:rPr>
                                    <m:t>𝑑</m:t>
                                  </m:r>
                                </m:e>
                                <m:sub>
                                  <m:r>
                                    <a:rPr lang="en-US" sz="2400" b="0" i="1" smtClean="0">
                                      <a:latin typeface="Cambria Math"/>
                                    </a:rPr>
                                    <m:t>𝑗</m:t>
                                  </m:r>
                                </m:sub>
                              </m:sSub>
                            </m:e>
                          </m:d>
                          <m:d>
                            <m:dPr>
                              <m:begChr m:val="‖"/>
                              <m:endChr m:val="‖"/>
                              <m:ctrlPr>
                                <a:rPr lang="en-US" sz="2400" b="0" i="1" smtClean="0">
                                  <a:latin typeface="Cambria Math" panose="02040503050406030204" pitchFamily="18" charset="0"/>
                                </a:rPr>
                              </m:ctrlPr>
                            </m:dPr>
                            <m:e>
                              <m:r>
                                <a:rPr lang="en-US" sz="2400" b="0" i="1" smtClean="0">
                                  <a:latin typeface="Cambria Math"/>
                                </a:rPr>
                                <m:t>𝑞</m:t>
                              </m:r>
                            </m:e>
                          </m:d>
                        </m:den>
                      </m:f>
                    </m:oMath>
                  </m:oMathPara>
                </a14:m>
                <a:endParaRPr lang="en-US" sz="2400" dirty="0"/>
              </a:p>
            </p:txBody>
          </p:sp>
        </mc:Choice>
        <mc:Fallback xmlns:mv="urn:schemas-microsoft-com:mac:vml" xmlns="">
          <p:sp>
            <p:nvSpPr>
              <p:cNvPr id="2" name="TextBox 1"/>
              <p:cNvSpPr txBox="1">
                <a:spLocks noRot="1" noChangeAspect="1" noMove="1" noResize="1" noEditPoints="1" noAdjustHandles="1" noChangeArrowheads="1" noChangeShapeType="1" noTextEdit="1"/>
              </p:cNvSpPr>
              <p:nvPr/>
            </p:nvSpPr>
            <p:spPr>
              <a:xfrm>
                <a:off x="5181600" y="2514600"/>
                <a:ext cx="3124200" cy="994631"/>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5029200" y="4084131"/>
                <a:ext cx="3615047" cy="13260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m:t>
                      </m:r>
                      <m:f>
                        <m:fPr>
                          <m:ctrlPr>
                            <a:rPr lang="en-US" sz="2400" b="0" i="1" smtClean="0">
                              <a:latin typeface="Cambria Math" panose="02040503050406030204" pitchFamily="18" charset="0"/>
                            </a:rPr>
                          </m:ctrlPr>
                        </m:fPr>
                        <m:num>
                          <m:nary>
                            <m:naryPr>
                              <m:chr m:val="∑"/>
                              <m:limLoc m:val="subSup"/>
                              <m:ctrlPr>
                                <a:rPr lang="en-US" sz="2400" b="0" i="1" smtClean="0">
                                  <a:latin typeface="Cambria Math" panose="02040503050406030204" pitchFamily="18" charset="0"/>
                                </a:rPr>
                              </m:ctrlPr>
                            </m:naryPr>
                            <m:sub>
                              <m:r>
                                <m:rPr>
                                  <m:brk m:alnAt="25"/>
                                </m:rPr>
                                <a:rPr lang="en-US" sz="2400" b="0" i="1" smtClean="0">
                                  <a:latin typeface="Cambria Math"/>
                                </a:rPr>
                                <m:t>𝑖</m:t>
                              </m:r>
                              <m:r>
                                <a:rPr lang="en-US" sz="2400" b="0" i="1" smtClean="0">
                                  <a:latin typeface="Cambria Math"/>
                                </a:rPr>
                                <m:t>=1</m:t>
                              </m:r>
                            </m:sub>
                            <m:sup>
                              <m:r>
                                <a:rPr lang="en-US" sz="2400" b="0" i="1" smtClean="0">
                                  <a:latin typeface="Cambria Math"/>
                                </a:rPr>
                                <m:t>𝑉</m:t>
                              </m:r>
                            </m:sup>
                            <m:e>
                              <m:sSub>
                                <m:sSubPr>
                                  <m:ctrlPr>
                                    <a:rPr lang="en-US" sz="2400" b="0" i="1" smtClean="0">
                                      <a:latin typeface="Cambria Math" panose="02040503050406030204" pitchFamily="18" charset="0"/>
                                    </a:rPr>
                                  </m:ctrlPr>
                                </m:sSubPr>
                                <m:e>
                                  <m:r>
                                    <a:rPr lang="en-US" sz="2400" b="0" i="1" smtClean="0">
                                      <a:latin typeface="Cambria Math"/>
                                    </a:rPr>
                                    <m:t>𝑑</m:t>
                                  </m:r>
                                </m:e>
                                <m:sub>
                                  <m:r>
                                    <a:rPr lang="en-US" sz="2400" b="0" i="1" smtClean="0">
                                      <a:latin typeface="Cambria Math"/>
                                    </a:rPr>
                                    <m:t>𝑗</m:t>
                                  </m:r>
                                </m:sub>
                              </m:sSub>
                              <m:d>
                                <m:dPr>
                                  <m:ctrlPr>
                                    <a:rPr lang="en-US" sz="2400" b="0" i="1" smtClean="0">
                                      <a:latin typeface="Cambria Math" panose="02040503050406030204" pitchFamily="18" charset="0"/>
                                    </a:rPr>
                                  </m:ctrlPr>
                                </m:dPr>
                                <m:e>
                                  <m:r>
                                    <a:rPr lang="en-US" sz="2400" b="0" i="1" smtClean="0">
                                      <a:latin typeface="Cambria Math"/>
                                    </a:rPr>
                                    <m:t>𝑖</m:t>
                                  </m:r>
                                </m:e>
                              </m:d>
                              <m:r>
                                <a:rPr lang="en-US" sz="2400" b="0" i="1" smtClean="0">
                                  <a:latin typeface="Cambria Math"/>
                                </a:rPr>
                                <m:t>∗</m:t>
                              </m:r>
                              <m:r>
                                <a:rPr lang="en-US" sz="2400" b="0" i="1" smtClean="0">
                                  <a:latin typeface="Cambria Math"/>
                                </a:rPr>
                                <m:t>𝑞</m:t>
                              </m:r>
                              <m:r>
                                <a:rPr lang="en-US" sz="2400" b="0" i="1" smtClean="0">
                                  <a:latin typeface="Cambria Math"/>
                                </a:rPr>
                                <m:t>(</m:t>
                              </m:r>
                              <m:r>
                                <a:rPr lang="en-US" sz="2400" b="0" i="1" smtClean="0">
                                  <a:latin typeface="Cambria Math"/>
                                </a:rPr>
                                <m:t>𝑖</m:t>
                              </m:r>
                              <m:r>
                                <a:rPr lang="en-US" sz="2400" b="0" i="1" smtClean="0">
                                  <a:latin typeface="Cambria Math"/>
                                </a:rPr>
                                <m:t>)</m:t>
                              </m:r>
                            </m:e>
                          </m:nary>
                        </m:num>
                        <m:den>
                          <m:rad>
                            <m:radPr>
                              <m:degHide m:val="on"/>
                              <m:ctrlPr>
                                <a:rPr lang="en-US" sz="2400" b="0" i="1" smtClean="0">
                                  <a:latin typeface="Cambria Math" panose="02040503050406030204" pitchFamily="18" charset="0"/>
                                </a:rPr>
                              </m:ctrlPr>
                            </m:radPr>
                            <m:deg/>
                            <m:e>
                              <m:nary>
                                <m:naryPr>
                                  <m:chr m:val="∑"/>
                                  <m:limLoc m:val="subSup"/>
                                  <m:ctrlPr>
                                    <a:rPr lang="en-US" sz="2400" b="0" i="1" smtClean="0">
                                      <a:latin typeface="Cambria Math" panose="02040503050406030204" pitchFamily="18" charset="0"/>
                                    </a:rPr>
                                  </m:ctrlPr>
                                </m:naryPr>
                                <m:sub>
                                  <m:r>
                                    <m:rPr>
                                      <m:brk m:alnAt="25"/>
                                    </m:rPr>
                                    <a:rPr lang="en-US" sz="2400" b="0" i="1" smtClean="0">
                                      <a:latin typeface="Cambria Math"/>
                                    </a:rPr>
                                    <m:t>𝑖</m:t>
                                  </m:r>
                                  <m:r>
                                    <a:rPr lang="en-US" sz="2400" b="0" i="1" smtClean="0">
                                      <a:latin typeface="Cambria Math"/>
                                    </a:rPr>
                                    <m:t>=1</m:t>
                                  </m:r>
                                </m:sub>
                                <m:sup>
                                  <m:r>
                                    <a:rPr lang="en-US" sz="2400" b="0" i="1" smtClean="0">
                                      <a:latin typeface="Cambria Math"/>
                                    </a:rPr>
                                    <m:t>𝑉</m:t>
                                  </m:r>
                                </m:sup>
                                <m:e>
                                  <m:sSup>
                                    <m:sSupPr>
                                      <m:ctrlPr>
                                        <a:rPr lang="en-US" sz="2400" b="0" i="1" smtClean="0">
                                          <a:latin typeface="Cambria Math" panose="02040503050406030204" pitchFamily="18" charset="0"/>
                                        </a:rPr>
                                      </m:ctrlPr>
                                    </m:sSupPr>
                                    <m:e>
                                      <m:sSub>
                                        <m:sSubPr>
                                          <m:ctrlPr>
                                            <a:rPr lang="en-US" sz="2400" i="1">
                                              <a:latin typeface="Cambria Math" panose="02040503050406030204" pitchFamily="18" charset="0"/>
                                            </a:rPr>
                                          </m:ctrlPr>
                                        </m:sSubPr>
                                        <m:e>
                                          <m:r>
                                            <a:rPr lang="en-US" sz="2400" i="1">
                                              <a:latin typeface="Cambria Math"/>
                                            </a:rPr>
                                            <m:t>𝑑</m:t>
                                          </m:r>
                                        </m:e>
                                        <m:sub>
                                          <m:r>
                                            <a:rPr lang="en-US" sz="2400" i="1">
                                              <a:latin typeface="Cambria Math"/>
                                            </a:rPr>
                                            <m:t>𝑗</m:t>
                                          </m:r>
                                        </m:sub>
                                      </m:sSub>
                                      <m:r>
                                        <a:rPr lang="en-US" sz="2400" b="0" i="1" smtClean="0">
                                          <a:latin typeface="Cambria Math"/>
                                        </a:rPr>
                                        <m:t>(</m:t>
                                      </m:r>
                                      <m:r>
                                        <a:rPr lang="en-US" sz="2400" b="0" i="1" smtClean="0">
                                          <a:latin typeface="Cambria Math"/>
                                        </a:rPr>
                                        <m:t>𝑖</m:t>
                                      </m:r>
                                      <m:r>
                                        <a:rPr lang="en-US" sz="2400" b="0" i="1" smtClean="0">
                                          <a:latin typeface="Cambria Math"/>
                                        </a:rPr>
                                        <m:t>)</m:t>
                                      </m:r>
                                    </m:e>
                                    <m:sup>
                                      <m:r>
                                        <a:rPr lang="en-US" sz="2400" b="0" i="1" smtClean="0">
                                          <a:latin typeface="Cambria Math"/>
                                        </a:rPr>
                                        <m:t>2</m:t>
                                      </m:r>
                                    </m:sup>
                                  </m:sSup>
                                </m:e>
                              </m:nary>
                            </m:e>
                          </m:rad>
                          <m:r>
                            <a:rPr lang="en-US" sz="2400" b="0" i="1" smtClean="0">
                              <a:latin typeface="Cambria Math"/>
                            </a:rPr>
                            <m:t>∗</m:t>
                          </m:r>
                          <m:rad>
                            <m:radPr>
                              <m:degHide m:val="on"/>
                              <m:ctrlPr>
                                <a:rPr lang="en-US" sz="2400" b="0" i="1" smtClean="0">
                                  <a:latin typeface="Cambria Math" panose="02040503050406030204" pitchFamily="18" charset="0"/>
                                </a:rPr>
                              </m:ctrlPr>
                            </m:radPr>
                            <m:deg/>
                            <m:e>
                              <m:nary>
                                <m:naryPr>
                                  <m:chr m:val="∑"/>
                                  <m:limLoc m:val="subSup"/>
                                  <m:ctrlPr>
                                    <a:rPr lang="en-US" sz="2400" i="1">
                                      <a:latin typeface="Cambria Math" panose="02040503050406030204" pitchFamily="18" charset="0"/>
                                    </a:rPr>
                                  </m:ctrlPr>
                                </m:naryPr>
                                <m:sub>
                                  <m:r>
                                    <m:rPr>
                                      <m:brk m:alnAt="25"/>
                                    </m:rPr>
                                    <a:rPr lang="en-US" sz="2400" i="1">
                                      <a:latin typeface="Cambria Math"/>
                                    </a:rPr>
                                    <m:t>𝑖</m:t>
                                  </m:r>
                                  <m:r>
                                    <a:rPr lang="en-US" sz="2400" i="1">
                                      <a:latin typeface="Cambria Math"/>
                                    </a:rPr>
                                    <m:t>=1</m:t>
                                  </m:r>
                                </m:sub>
                                <m:sup>
                                  <m:r>
                                    <a:rPr lang="en-US" sz="2400" i="1">
                                      <a:latin typeface="Cambria Math"/>
                                    </a:rPr>
                                    <m:t>𝑉</m:t>
                                  </m:r>
                                </m:sup>
                                <m:e>
                                  <m:sSup>
                                    <m:sSupPr>
                                      <m:ctrlPr>
                                        <a:rPr lang="en-US" sz="2400" i="1">
                                          <a:latin typeface="Cambria Math" panose="02040503050406030204" pitchFamily="18" charset="0"/>
                                        </a:rPr>
                                      </m:ctrlPr>
                                    </m:sSupPr>
                                    <m:e>
                                      <m:r>
                                        <a:rPr lang="en-US" sz="2400" b="0" i="1" smtClean="0">
                                          <a:latin typeface="Cambria Math"/>
                                        </a:rPr>
                                        <m:t>𝑞</m:t>
                                      </m:r>
                                      <m:r>
                                        <a:rPr lang="en-US" sz="2400" i="1">
                                          <a:latin typeface="Cambria Math"/>
                                        </a:rPr>
                                        <m:t>(</m:t>
                                      </m:r>
                                      <m:r>
                                        <a:rPr lang="en-US" sz="2400" i="1">
                                          <a:latin typeface="Cambria Math"/>
                                        </a:rPr>
                                        <m:t>𝑖</m:t>
                                      </m:r>
                                      <m:r>
                                        <a:rPr lang="en-US" sz="2400" i="1">
                                          <a:latin typeface="Cambria Math"/>
                                        </a:rPr>
                                        <m:t>)</m:t>
                                      </m:r>
                                    </m:e>
                                    <m:sup>
                                      <m:r>
                                        <a:rPr lang="en-US" sz="2400" i="1">
                                          <a:latin typeface="Cambria Math"/>
                                        </a:rPr>
                                        <m:t>2</m:t>
                                      </m:r>
                                    </m:sup>
                                  </m:sSup>
                                </m:e>
                              </m:nary>
                            </m:e>
                          </m:rad>
                        </m:den>
                      </m:f>
                    </m:oMath>
                  </m:oMathPara>
                </a14:m>
                <a:endParaRPr lang="en-US" sz="2400" dirty="0"/>
              </a:p>
            </p:txBody>
          </p:sp>
        </mc:Choice>
        <mc:Fallback xmlns:mv="urn:schemas-microsoft-com:mac:vml" xmlns="">
          <p:sp>
            <p:nvSpPr>
              <p:cNvPr id="3" name="TextBox 2"/>
              <p:cNvSpPr txBox="1">
                <a:spLocks noRot="1" noChangeAspect="1" noMove="1" noResize="1" noEditPoints="1" noAdjustHandles="1" noChangeArrowheads="1" noChangeShapeType="1" noTextEdit="1"/>
              </p:cNvSpPr>
              <p:nvPr/>
            </p:nvSpPr>
            <p:spPr>
              <a:xfrm>
                <a:off x="5029200" y="4084131"/>
                <a:ext cx="3615047" cy="1326069"/>
              </a:xfrm>
              <a:prstGeom prst="rect">
                <a:avLst/>
              </a:prstGeom>
              <a:blipFill rotWithShape="1">
                <a:blip r:embed="rId16"/>
                <a:stretch>
                  <a:fillRect r="-7420"/>
                </a:stretch>
              </a:blipFill>
            </p:spPr>
            <p:txBody>
              <a:bodyPr/>
              <a:lstStyle/>
              <a:p>
                <a:r>
                  <a:rPr lang="en-US">
                    <a:noFill/>
                  </a:rPr>
                  <a:t> </a:t>
                </a:r>
              </a:p>
            </p:txBody>
          </p:sp>
        </mc:Fallback>
      </mc:AlternateContent>
      <p:sp>
        <p:nvSpPr>
          <p:cNvPr id="4" name="TextBox 3"/>
          <p:cNvSpPr txBox="1"/>
          <p:nvPr/>
        </p:nvSpPr>
        <p:spPr>
          <a:xfrm>
            <a:off x="5224153" y="5888038"/>
            <a:ext cx="3081647" cy="400110"/>
          </a:xfrm>
          <a:prstGeom prst="rect">
            <a:avLst/>
          </a:prstGeom>
          <a:noFill/>
        </p:spPr>
        <p:txBody>
          <a:bodyPr wrap="square" rtlCol="0">
            <a:spAutoFit/>
          </a:bodyPr>
          <a:lstStyle/>
          <a:p>
            <a:r>
              <a:rPr lang="en-US" sz="2000" dirty="0" smtClean="0"/>
              <a:t>for vocabulary of </a:t>
            </a:r>
            <a:r>
              <a:rPr lang="en-US" sz="2000" i="1" dirty="0" smtClean="0"/>
              <a:t>V</a:t>
            </a:r>
            <a:r>
              <a:rPr lang="en-US" sz="2000" dirty="0" smtClean="0"/>
              <a:t> words</a:t>
            </a:r>
            <a:endParaRPr lang="en-US" sz="2000" dirty="0"/>
          </a:p>
        </p:txBody>
      </p:sp>
      <p:sp>
        <p:nvSpPr>
          <p:cNvPr id="34" name="TextBox 33"/>
          <p:cNvSpPr txBox="1"/>
          <p:nvPr/>
        </p:nvSpPr>
        <p:spPr>
          <a:xfrm>
            <a:off x="7696200" y="6550223"/>
            <a:ext cx="1905000"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35" name="Slide Number Placeholder 34"/>
          <p:cNvSpPr>
            <a:spLocks noGrp="1"/>
          </p:cNvSpPr>
          <p:nvPr>
            <p:ph type="sldNum" sz="quarter" idx="12"/>
          </p:nvPr>
        </p:nvSpPr>
        <p:spPr/>
        <p:txBody>
          <a:bodyPr/>
          <a:lstStyle/>
          <a:p>
            <a:fld id="{B6F15528-21DE-4FAA-801E-634DDDAF4B2B}"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1562163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r>
              <a:rPr lang="en-US" smtClean="0"/>
              <a:t>Supervised classification</a:t>
            </a:r>
          </a:p>
        </p:txBody>
      </p:sp>
      <p:sp>
        <p:nvSpPr>
          <p:cNvPr id="201733" name="Rectangle 5"/>
          <p:cNvSpPr>
            <a:spLocks noGrp="1" noChangeArrowheads="1"/>
          </p:cNvSpPr>
          <p:nvPr>
            <p:ph type="body" idx="1"/>
          </p:nvPr>
        </p:nvSpPr>
        <p:spPr/>
        <p:txBody>
          <a:bodyPr/>
          <a:lstStyle/>
          <a:p>
            <a:r>
              <a:rPr lang="en-US" sz="2800" dirty="0" smtClean="0"/>
              <a:t>Want to minimize the expected misclassification</a:t>
            </a:r>
          </a:p>
          <a:p>
            <a:r>
              <a:rPr lang="en-US" sz="2800" dirty="0" smtClean="0"/>
              <a:t>Two general strategies</a:t>
            </a:r>
          </a:p>
          <a:p>
            <a:pPr lvl="1"/>
            <a:r>
              <a:rPr lang="en-US" sz="2400" dirty="0" smtClean="0"/>
              <a:t>Use the training data to build representative probability model; separately model class-conditional densities and priors (</a:t>
            </a:r>
            <a:r>
              <a:rPr lang="en-US" sz="2400" i="1" dirty="0" smtClean="0"/>
              <a:t>generative</a:t>
            </a:r>
            <a:r>
              <a:rPr lang="en-US" sz="2400" dirty="0" smtClean="0"/>
              <a:t>)</a:t>
            </a:r>
          </a:p>
          <a:p>
            <a:pPr lvl="1"/>
            <a:r>
              <a:rPr lang="en-US" sz="2400" dirty="0" smtClean="0"/>
              <a:t>Directly construct a good decision boundary, model the posterior (</a:t>
            </a:r>
            <a:r>
              <a:rPr lang="en-US" sz="2400" i="1" dirty="0" smtClean="0"/>
              <a:t>discriminative</a:t>
            </a:r>
            <a:r>
              <a:rPr lang="en-US" sz="2400" dirty="0" smtClean="0"/>
              <a:t>)</a:t>
            </a:r>
          </a:p>
          <a:p>
            <a:pPr lvl="1"/>
            <a:endParaRPr lang="en-US" dirty="0" smtClean="0"/>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4A0D2EFA-DFCA-4D64-9279-E0F659A89029}" type="slidenum">
              <a:rPr lang="en-US" sz="1400" kern="1200" smtClean="0">
                <a:solidFill>
                  <a:srgbClr val="000000"/>
                </a:solidFill>
                <a:latin typeface="Arial" charset="0"/>
                <a:ea typeface="+mn-ea"/>
                <a:cs typeface="+mn-cs"/>
              </a:rPr>
              <a:pPr algn="r" rtl="0" fontAlgn="base">
                <a:spcBef>
                  <a:spcPct val="0"/>
                </a:spcBef>
                <a:spcAft>
                  <a:spcPct val="0"/>
                </a:spcAft>
                <a:defRPr/>
              </a:pPr>
              <a:t>70</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24343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17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17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17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17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3" grpId="0" build="p" bldLvl="2"/>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up</a:t>
            </a:r>
            <a:endParaRPr lang="en-US" dirty="0"/>
          </a:p>
        </p:txBody>
      </p:sp>
      <p:sp>
        <p:nvSpPr>
          <p:cNvPr id="3" name="Content Placeholder 2"/>
          <p:cNvSpPr>
            <a:spLocks noGrp="1"/>
          </p:cNvSpPr>
          <p:nvPr>
            <p:ph idx="1"/>
          </p:nvPr>
        </p:nvSpPr>
        <p:spPr/>
        <p:txBody>
          <a:bodyPr/>
          <a:lstStyle/>
          <a:p>
            <a:endParaRPr lang="en-US" dirty="0" smtClean="0"/>
          </a:p>
          <a:p>
            <a:r>
              <a:rPr lang="en-US" dirty="0"/>
              <a:t>	</a:t>
            </a:r>
            <a:r>
              <a:rPr lang="en-US" dirty="0" smtClean="0"/>
              <a:t>Face detection</a:t>
            </a:r>
          </a:p>
          <a:p>
            <a:r>
              <a:rPr lang="en-US" dirty="0"/>
              <a:t>	</a:t>
            </a:r>
            <a:r>
              <a:rPr lang="en-US" dirty="0" smtClean="0"/>
              <a:t>Categorization with local features and part-based models</a:t>
            </a:r>
          </a:p>
          <a:p>
            <a:r>
              <a:rPr lang="en-US" dirty="0" smtClean="0"/>
              <a:t>	Deep convolutional neural networks</a:t>
            </a:r>
            <a:endParaRPr lang="en-US" dirty="0"/>
          </a:p>
        </p:txBody>
      </p:sp>
      <p:sp>
        <p:nvSpPr>
          <p:cNvPr id="4" name="Slide Number Placeholder 3"/>
          <p:cNvSpPr>
            <a:spLocks noGrp="1"/>
          </p:cNvSpPr>
          <p:nvPr>
            <p:ph type="sldNum" sz="quarter" idx="12"/>
          </p:nvPr>
        </p:nvSpPr>
        <p:spPr/>
        <p:txBody>
          <a:bodyPr/>
          <a:lstStyle/>
          <a:p>
            <a:pPr eaLnBrk="0" fontAlgn="base" hangingPunct="0">
              <a:spcBef>
                <a:spcPct val="0"/>
              </a:spcBef>
              <a:spcAft>
                <a:spcPct val="0"/>
              </a:spcAft>
              <a:defRPr/>
            </a:pPr>
            <a:fld id="{7702F0A2-8EE7-43D9-857D-EFA5E8038C28}" type="slidenum">
              <a:rPr lang="en-US" smtClean="0">
                <a:solidFill>
                  <a:srgbClr val="000000"/>
                </a:solidFill>
                <a:latin typeface="Times New Roman" pitchFamily="18" charset="0"/>
              </a:rPr>
              <a:pPr eaLnBrk="0" fontAlgn="base" hangingPunct="0">
                <a:spcBef>
                  <a:spcPct val="0"/>
                </a:spcBef>
                <a:spcAft>
                  <a:spcPct val="0"/>
                </a:spcAft>
                <a:defRPr/>
              </a:pPr>
              <a:t>71</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1076956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3"/>
          <p:cNvSpPr>
            <a:spLocks noGrp="1"/>
          </p:cNvSpPr>
          <p:nvPr>
            <p:ph type="ctrTitle"/>
          </p:nvPr>
        </p:nvSpPr>
        <p:spPr/>
        <p:txBody>
          <a:bodyPr/>
          <a:lstStyle/>
          <a:p>
            <a:pPr algn="ctr"/>
            <a:r>
              <a:rPr lang="en-US" dirty="0" smtClean="0"/>
              <a:t>Questions?</a:t>
            </a:r>
          </a:p>
        </p:txBody>
      </p:sp>
      <p:sp>
        <p:nvSpPr>
          <p:cNvPr id="5" name="Subtitle 4"/>
          <p:cNvSpPr>
            <a:spLocks noGrp="1"/>
          </p:cNvSpPr>
          <p:nvPr>
            <p:ph type="subTitle" idx="1"/>
          </p:nvPr>
        </p:nvSpPr>
        <p:spPr/>
        <p:txBody>
          <a:bodyPr/>
          <a:lstStyle/>
          <a:p>
            <a:r>
              <a:rPr lang="en-US" dirty="0" smtClean="0">
                <a:solidFill>
                  <a:schemeClr val="bg2"/>
                </a:solidFill>
              </a:rPr>
              <a:t>See you Tuesday!</a:t>
            </a:r>
          </a:p>
        </p:txBody>
      </p:sp>
      <p:sp>
        <p:nvSpPr>
          <p:cNvPr id="4" name="Slide Number Placeholder 6"/>
          <p:cNvSpPr>
            <a:spLocks noGrp="1"/>
          </p:cNvSpPr>
          <p:nvPr>
            <p:ph type="sldNum" sz="quarter" idx="12"/>
          </p:nvPr>
        </p:nvSpPr>
        <p:spPr>
          <a:xfrm>
            <a:off x="6553200" y="6245225"/>
            <a:ext cx="2133600" cy="476250"/>
          </a:xfrm>
        </p:spPr>
        <p:txBody>
          <a:bodyPr/>
          <a:lstStyle/>
          <a:p>
            <a:pPr algn="r" rtl="0" fontAlgn="base">
              <a:spcBef>
                <a:spcPct val="0"/>
              </a:spcBef>
              <a:spcAft>
                <a:spcPct val="0"/>
              </a:spcAft>
              <a:defRPr/>
            </a:pPr>
            <a:fld id="{BB6C3202-6032-4398-816A-8AC20E230ECE}" type="slidenum">
              <a:rPr lang="en-US" sz="1400" kern="1200" smtClean="0">
                <a:solidFill>
                  <a:srgbClr val="000000"/>
                </a:solidFill>
                <a:latin typeface="Arial" charset="0"/>
                <a:ea typeface="+mn-ea"/>
                <a:cs typeface="+mn-cs"/>
              </a:rPr>
              <a:pPr algn="r" rtl="0" fontAlgn="base">
                <a:spcBef>
                  <a:spcPct val="0"/>
                </a:spcBef>
                <a:spcAft>
                  <a:spcPct val="0"/>
                </a:spcAft>
                <a:defRPr/>
              </a:pPr>
              <a:t>72</a:t>
            </a:fld>
            <a:endParaRPr lang="en-US" sz="1400" kern="1200" dirty="0">
              <a:solidFill>
                <a:srgbClr val="000000"/>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p:cNvSpPr>
            <a:spLocks noGrp="1"/>
          </p:cNvSpPr>
          <p:nvPr>
            <p:ph type="title"/>
          </p:nvPr>
        </p:nvSpPr>
        <p:spPr>
          <a:xfrm>
            <a:off x="457200" y="-76200"/>
            <a:ext cx="8229600" cy="1143000"/>
          </a:xfrm>
        </p:spPr>
        <p:txBody>
          <a:bodyPr/>
          <a:lstStyle/>
          <a:p>
            <a:pPr eaLnBrk="1" hangingPunct="1"/>
            <a:r>
              <a:rPr lang="en-US" dirty="0" smtClean="0"/>
              <a:t>Application: Large-Scale Retrieval</a:t>
            </a:r>
            <a:endParaRPr lang="de-CH" dirty="0" smtClean="0"/>
          </a:p>
        </p:txBody>
      </p:sp>
      <p:sp>
        <p:nvSpPr>
          <p:cNvPr id="31749" name="Rectangle 7"/>
          <p:cNvSpPr>
            <a:spLocks noChangeArrowheads="1"/>
          </p:cNvSpPr>
          <p:nvPr/>
        </p:nvSpPr>
        <p:spPr bwMode="auto">
          <a:xfrm>
            <a:off x="7054850" y="6450013"/>
            <a:ext cx="1787525" cy="3381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a:solidFill>
                  <a:srgbClr val="000000"/>
                </a:solidFill>
                <a:cs typeface="Arial" charset="0"/>
              </a:rPr>
              <a:t>[Philbin CVPR’07]</a:t>
            </a:r>
            <a:endParaRPr lang="de-CH" sz="1600">
              <a:solidFill>
                <a:srgbClr val="FFFFFF"/>
              </a:solidFill>
              <a:cs typeface="Arial" charset="0"/>
            </a:endParaRPr>
          </a:p>
        </p:txBody>
      </p:sp>
      <p:sp>
        <p:nvSpPr>
          <p:cNvPr id="31750" name="Rectangle 10"/>
          <p:cNvSpPr>
            <a:spLocks noChangeArrowheads="1"/>
          </p:cNvSpPr>
          <p:nvPr/>
        </p:nvSpPr>
        <p:spPr bwMode="auto">
          <a:xfrm>
            <a:off x="701675" y="6057900"/>
            <a:ext cx="79692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a:t>
            </a:r>
            <a:endParaRPr lang="de-CH">
              <a:solidFill>
                <a:srgbClr val="FFFFFF"/>
              </a:solidFill>
              <a:cs typeface="Arial" charset="0"/>
            </a:endParaRPr>
          </a:p>
        </p:txBody>
      </p:sp>
      <p:sp>
        <p:nvSpPr>
          <p:cNvPr id="31751" name="Rectangle 11"/>
          <p:cNvSpPr>
            <a:spLocks noChangeArrowheads="1"/>
          </p:cNvSpPr>
          <p:nvPr/>
        </p:nvSpPr>
        <p:spPr bwMode="auto">
          <a:xfrm>
            <a:off x="1870075" y="6057900"/>
            <a:ext cx="631507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Results from 5k Flickr images (demo available for 100k set)</a:t>
            </a:r>
            <a:endParaRPr lang="de-CH">
              <a:solidFill>
                <a:srgbClr val="FFFFFF"/>
              </a:solidFill>
              <a:cs typeface="Arial" charset="0"/>
            </a:endParaRPr>
          </a:p>
        </p:txBody>
      </p:sp>
      <p:pic>
        <p:nvPicPr>
          <p:cNvPr id="31752" name="Picture 2"/>
          <p:cNvPicPr>
            <a:picLocks noChangeAspect="1" noChangeArrowheads="1"/>
          </p:cNvPicPr>
          <p:nvPr/>
        </p:nvPicPr>
        <p:blipFill>
          <a:blip r:embed="rId3"/>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
        <p:nvSpPr>
          <p:cNvPr id="7" name="Slide Number Placeholder 6"/>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8</a:t>
            </a:fld>
            <a:endParaRPr lang="de-DE">
              <a:solidFill>
                <a:srgbClr val="000000"/>
              </a:solidFill>
            </a:endParaRPr>
          </a:p>
        </p:txBody>
      </p:sp>
    </p:spTree>
    <p:extLst>
      <p:ext uri="{BB962C8B-B14F-4D97-AF65-F5344CB8AC3E}">
        <p14:creationId xmlns:p14="http://schemas.microsoft.com/office/powerpoint/2010/main" val="37798111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normAutofit/>
          </a:bodyPr>
          <a:lstStyle/>
          <a:p>
            <a:r>
              <a:rPr lang="en-US" dirty="0">
                <a:latin typeface="Arial" pitchFamily="34" charset="0"/>
                <a:cs typeface="Arial" pitchFamily="34" charset="0"/>
              </a:rPr>
              <a:t>Spatial Verification: </a:t>
            </a:r>
            <a:r>
              <a:rPr lang="en-US" dirty="0" smtClean="0"/>
              <a:t>RANSAC</a:t>
            </a:r>
            <a:endParaRPr lang="en-US" dirty="0"/>
          </a:p>
        </p:txBody>
      </p:sp>
      <p:grpSp>
        <p:nvGrpSpPr>
          <p:cNvPr id="2" name="Group 1"/>
          <p:cNvGrpSpPr/>
          <p:nvPr/>
        </p:nvGrpSpPr>
        <p:grpSpPr>
          <a:xfrm>
            <a:off x="161930" y="4038600"/>
            <a:ext cx="8829670" cy="2781300"/>
            <a:chOff x="161930" y="4038600"/>
            <a:chExt cx="8829670" cy="2781300"/>
          </a:xfrm>
        </p:grpSpPr>
        <p:pic>
          <p:nvPicPr>
            <p:cNvPr id="6" name="Picture 5"/>
            <p:cNvPicPr>
              <a:picLocks noChangeAspect="1" noChangeArrowheads="1"/>
            </p:cNvPicPr>
            <p:nvPr/>
          </p:nvPicPr>
          <p:blipFill>
            <a:blip r:embed="rId3" cstate="print"/>
            <a:srcRect/>
            <a:stretch>
              <a:fillRect/>
            </a:stretch>
          </p:blipFill>
          <p:spPr bwMode="auto">
            <a:xfrm>
              <a:off x="4570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1930" y="4230688"/>
              <a:ext cx="4033837" cy="2286000"/>
            </a:xfrm>
            <a:prstGeom prst="rect">
              <a:avLst/>
            </a:prstGeom>
            <a:noFill/>
            <a:ln w="9525">
              <a:noFill/>
              <a:round/>
              <a:headEnd/>
              <a:tailEnd/>
            </a:ln>
            <a:effectLst/>
          </p:spPr>
        </p:pic>
      </p:grpSp>
      <p:pic>
        <p:nvPicPr>
          <p:cNvPr id="8" name="Picture 4"/>
          <p:cNvPicPr>
            <a:picLocks noChangeAspect="1" noChangeArrowheads="1"/>
          </p:cNvPicPr>
          <p:nvPr/>
        </p:nvPicPr>
        <p:blipFill>
          <a:blip r:embed="rId5"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565651" y="1143000"/>
            <a:ext cx="4421188" cy="2781300"/>
          </a:xfrm>
          <a:prstGeom prst="rect">
            <a:avLst/>
          </a:prstGeom>
          <a:noFill/>
          <a:ln w="9525">
            <a:noFill/>
            <a:round/>
            <a:headEnd/>
            <a:tailEnd/>
          </a:ln>
          <a:effectLst/>
        </p:spPr>
      </p:pic>
      <p:sp>
        <p:nvSpPr>
          <p:cNvPr id="10" name="Slide Number Placeholder 9"/>
          <p:cNvSpPr>
            <a:spLocks noGrp="1"/>
          </p:cNvSpPr>
          <p:nvPr>
            <p:ph type="sldNum" sz="quarter" idx="12"/>
          </p:nvPr>
        </p:nvSpPr>
        <p:spPr/>
        <p:txBody>
          <a:bodyPr/>
          <a:lstStyle/>
          <a:p>
            <a:pPr>
              <a:defRPr/>
            </a:pPr>
            <a:fld id="{4FBDE46A-9F67-43A3-89ED-66C42CBB5C31}" type="slidenum">
              <a:rPr lang="en-US" smtClean="0"/>
              <a:pPr>
                <a:defRPr/>
              </a:pPr>
              <a:t>9</a:t>
            </a:fld>
            <a:endParaRPr lang="en-US"/>
          </a:p>
        </p:txBody>
      </p:sp>
    </p:spTree>
    <p:extLst>
      <p:ext uri="{BB962C8B-B14F-4D97-AF65-F5344CB8AC3E}">
        <p14:creationId xmlns:p14="http://schemas.microsoft.com/office/powerpoint/2010/main" val="69861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X&#10;\]&#10;\end{document}&#10;"/>
  <p:tag name="EXTERNALNAME" val="Edittex"/>
  <p:tag name="BLEND" val="False"/>
  <p:tag name="TRANSPARENT" val="False"/>
  <p:tag name="BITMAPFORMAT" val="bmpmono"/>
  <p:tag name="DEBUGINTERACTIVE" val="True"/>
  <p:tag name="ORIGWIDTH" val="6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P(X)&#10;\]&#10;\end{document}&#10;"/>
  <p:tag name="EXTERNALNAME" val="Edittex"/>
  <p:tag name="BLEND" val="False"/>
  <p:tag name="TRANSPARENT" val="False"/>
  <p:tag name="BITMAPFORMAT" val="bmpmono"/>
  <p:tag name="DEBUGINTERACTIVE" val="True"/>
  <p:tag name="ORIGWIDTH" val="194.37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0 \leq P(X) \leq 1&#10;\]&#10;\end{document}&#10;"/>
  <p:tag name="EXTERNALNAME" val="Edittex"/>
  <p:tag name="BLEND" val="False"/>
  <p:tag name="TRANSPARENT" val="False"/>
  <p:tag name="BITMAPFORMAT" val="bmpmono"/>
  <p:tag name="DEBUGINTERACTIVE" val="True"/>
  <p:tag name="ORIGWIDTH" val="498.62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int_{-\infty}^{\infty}  P(X) dX = 1&#10;\]&#10;\end{document}&#10;"/>
  <p:tag name="EXTERNALNAME" val="Edittex"/>
  <p:tag name="BLEND" val="False"/>
  <p:tag name="TRANSPARENT" val="False"/>
  <p:tag name="BITMAPFORMAT" val="bmpmono"/>
  <p:tag name="DEBUGINTERACTIVE" val="True"/>
  <p:tag name="ORIGWIDTH" val="640.7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sum  P(X)  = 1&#10;\]&#10;\end{document}&#10;"/>
  <p:tag name="EXTERNALNAME" val="Edittex"/>
  <p:tag name="BLEND" val="False"/>
  <p:tag name="TRANSPARENT" val="False"/>
  <p:tag name="BITMAPFORMAT" val="bmpmono"/>
  <p:tag name="DEBUGINTERACTIVE" val="True"/>
  <p:tag name="ORIGWIDTH" val="46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7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osaic">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mosa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sai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sai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sai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sai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sai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sai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sai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ernt">
  <a:themeElements>
    <a:clrScheme name="">
      <a:dk1>
        <a:srgbClr val="000000"/>
      </a:dk1>
      <a:lt1>
        <a:srgbClr val="FFFFFF"/>
      </a:lt1>
      <a:dk2>
        <a:srgbClr val="000099"/>
      </a:dk2>
      <a:lt2>
        <a:srgbClr val="FFCC00"/>
      </a:lt2>
      <a:accent1>
        <a:srgbClr val="0066FF"/>
      </a:accent1>
      <a:accent2>
        <a:srgbClr val="33CCCC"/>
      </a:accent2>
      <a:accent3>
        <a:srgbClr val="AAAACA"/>
      </a:accent3>
      <a:accent4>
        <a:srgbClr val="DADADA"/>
      </a:accent4>
      <a:accent5>
        <a:srgbClr val="AAB8FF"/>
      </a:accent5>
      <a:accent6>
        <a:srgbClr val="2DB9B9"/>
      </a:accent6>
      <a:hlink>
        <a:srgbClr val="FF00FF"/>
      </a:hlink>
      <a:folHlink>
        <a:srgbClr val="9933FF"/>
      </a:folHlink>
    </a:clrScheme>
    <a:fontScheme name="1_bernt">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bern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bern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bern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ern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bern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bern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bern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rgbClr val="FF9900"/>
        </a:solidFill>
        <a:ln w="1905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200" b="1" i="0" u="none" strike="noStrike" cap="none" normalizeH="0" baseline="0" smtClean="0">
            <a:ln>
              <a:noFill/>
            </a:ln>
            <a:solidFill>
              <a:srgbClr val="FFFF00"/>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6327</TotalTime>
  <Words>2522</Words>
  <Application>Microsoft Office PowerPoint</Application>
  <PresentationFormat>On-screen Show (4:3)</PresentationFormat>
  <Paragraphs>595</Paragraphs>
  <Slides>72</Slides>
  <Notes>60</Notes>
  <HiddenSlides>1</HiddenSlides>
  <MMClips>0</MMClips>
  <ScaleCrop>false</ScaleCrop>
  <HeadingPairs>
    <vt:vector size="8" baseType="variant">
      <vt:variant>
        <vt:lpstr>Fonts Used</vt:lpstr>
      </vt:variant>
      <vt:variant>
        <vt:i4>10</vt:i4>
      </vt:variant>
      <vt:variant>
        <vt:lpstr>Theme</vt:lpstr>
      </vt:variant>
      <vt:variant>
        <vt:i4>12</vt:i4>
      </vt:variant>
      <vt:variant>
        <vt:lpstr>Embedded OLE Servers</vt:lpstr>
      </vt:variant>
      <vt:variant>
        <vt:i4>3</vt:i4>
      </vt:variant>
      <vt:variant>
        <vt:lpstr>Slide Titles</vt:lpstr>
      </vt:variant>
      <vt:variant>
        <vt:i4>72</vt:i4>
      </vt:variant>
    </vt:vector>
  </HeadingPairs>
  <TitlesOfParts>
    <vt:vector size="97" baseType="lpstr">
      <vt:lpstr>ETH Light</vt:lpstr>
      <vt:lpstr>ETH-Light</vt:lpstr>
      <vt:lpstr>ＭＳ Ｐゴシック</vt:lpstr>
      <vt:lpstr>Arial</vt:lpstr>
      <vt:lpstr>Arial Black</vt:lpstr>
      <vt:lpstr>Calibri</vt:lpstr>
      <vt:lpstr>Cambria Math</vt:lpstr>
      <vt:lpstr>Times New Roman</vt:lpstr>
      <vt:lpstr>Trebuchet MS</vt:lpstr>
      <vt:lpstr>Wingdings</vt:lpstr>
      <vt:lpstr>Office Theme</vt:lpstr>
      <vt:lpstr>2_Default Design</vt:lpstr>
      <vt:lpstr>6_Default Design</vt:lpstr>
      <vt:lpstr>3_bernt</vt:lpstr>
      <vt:lpstr>7_Default Design</vt:lpstr>
      <vt:lpstr>9_Default Design</vt:lpstr>
      <vt:lpstr>1_Default Design</vt:lpstr>
      <vt:lpstr>14_Default Design</vt:lpstr>
      <vt:lpstr>16_Default Design</vt:lpstr>
      <vt:lpstr>17_Default Design</vt:lpstr>
      <vt:lpstr>mosaic</vt:lpstr>
      <vt:lpstr>18_Default Design</vt:lpstr>
      <vt:lpstr>Equation</vt:lpstr>
      <vt:lpstr>Image File</vt:lpstr>
      <vt:lpstr>Image</vt:lpstr>
      <vt:lpstr>Generic object recognition May 17th, 2018</vt:lpstr>
      <vt:lpstr>Visual words</vt:lpstr>
      <vt:lpstr>Visual words</vt:lpstr>
      <vt:lpstr>Inverted file index</vt:lpstr>
      <vt:lpstr>PowerPoint Presentation</vt:lpstr>
      <vt:lpstr>Bags of visual words</vt:lpstr>
      <vt:lpstr>Comparing bags of words</vt:lpstr>
      <vt:lpstr>Application: Large-Scale Retrieval</vt:lpstr>
      <vt:lpstr>Spatial Verification: RANSAC</vt:lpstr>
      <vt:lpstr>What else can we borrow from text retrieval?</vt:lpstr>
      <vt:lpstr>tf-idf weighting</vt:lpstr>
      <vt:lpstr>Query expansion</vt:lpstr>
      <vt:lpstr>Query expansion</vt:lpstr>
      <vt:lpstr>Recognition via local-feature based alignment</vt:lpstr>
      <vt:lpstr>Making the Sky Searchable:  Fast Geometric Hashing for Automated Astrometry</vt:lpstr>
      <vt:lpstr>Example</vt:lpstr>
      <vt:lpstr>PowerPoint Presentation</vt:lpstr>
      <vt:lpstr>PowerPoint Presentation</vt:lpstr>
      <vt:lpstr>Today</vt:lpstr>
      <vt:lpstr>PowerPoint Presentation</vt:lpstr>
      <vt:lpstr>PowerPoint Presentation</vt:lpstr>
      <vt:lpstr>PowerPoint Presentation</vt:lpstr>
      <vt:lpstr>PowerPoint Presentation</vt:lpstr>
      <vt:lpstr>PowerPoint Presentation</vt:lpstr>
      <vt:lpstr>PowerPoint Presentation</vt:lpstr>
      <vt:lpstr>Instance-level recognition problem</vt:lpstr>
      <vt:lpstr>Generic categorization problem</vt:lpstr>
      <vt:lpstr>Object Categorization</vt:lpstr>
      <vt:lpstr>Visual Object Categories</vt:lpstr>
      <vt:lpstr>Visual Object Categories</vt:lpstr>
      <vt:lpstr>How many object categories are there?</vt:lpstr>
      <vt:lpstr>PowerPoint Presentation</vt:lpstr>
      <vt:lpstr>Other Types of Categories</vt:lpstr>
      <vt:lpstr>Other Types of Categories</vt:lpstr>
      <vt:lpstr>Why recognition?</vt:lpstr>
      <vt:lpstr>Posing visual queries</vt:lpstr>
      <vt:lpstr>Autonomous agents able to detect objects </vt:lpstr>
      <vt:lpstr>Finding visually similar objects</vt:lpstr>
      <vt:lpstr>Discovering visual patterns</vt:lpstr>
      <vt:lpstr>Auto-annotation</vt:lpstr>
      <vt:lpstr>Challenges: robustness</vt:lpstr>
      <vt:lpstr>Challenges: robustness</vt:lpstr>
      <vt:lpstr>Challenges: importance of context</vt:lpstr>
      <vt:lpstr>Challenges: importance of context</vt:lpstr>
      <vt:lpstr>Challenges: complexity</vt:lpstr>
      <vt:lpstr>Challenges: complexity</vt:lpstr>
      <vt:lpstr>Challenges: learning with minimal supervision</vt:lpstr>
      <vt:lpstr>What works today</vt:lpstr>
      <vt:lpstr>What works today</vt:lpstr>
      <vt:lpstr>What works today</vt:lpstr>
      <vt:lpstr>What works today</vt:lpstr>
      <vt:lpstr>What works today</vt:lpstr>
      <vt:lpstr>Progress charted by datasets</vt:lpstr>
      <vt:lpstr>Progress charted by datasets</vt:lpstr>
      <vt:lpstr>Progress charted by datasets</vt:lpstr>
      <vt:lpstr>Progress charted by datasets</vt:lpstr>
      <vt:lpstr>Evolution of methods</vt:lpstr>
      <vt:lpstr>Supervised classification</vt:lpstr>
      <vt:lpstr>Supervised classification</vt:lpstr>
      <vt:lpstr>Supervised classification</vt:lpstr>
      <vt:lpstr>Supervised classification</vt:lpstr>
      <vt:lpstr>Supervised classification</vt:lpstr>
      <vt:lpstr>Probability</vt:lpstr>
      <vt:lpstr>Example: learning skin colors</vt:lpstr>
      <vt:lpstr>Example: learning skin colors</vt:lpstr>
      <vt:lpstr>Bayes rule</vt:lpstr>
      <vt:lpstr>Example: classifying skin pixels</vt:lpstr>
      <vt:lpstr>Example: classifying skin pixels</vt:lpstr>
      <vt:lpstr>Example: classifying skin pixels</vt:lpstr>
      <vt:lpstr>Supervised classification</vt:lpstr>
      <vt:lpstr>Coming up</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Administrator</cp:lastModifiedBy>
  <cp:revision>268</cp:revision>
  <cp:lastPrinted>2011-04-06T19:12:19Z</cp:lastPrinted>
  <dcterms:created xsi:type="dcterms:W3CDTF">2013-10-24T00:21:32Z</dcterms:created>
  <dcterms:modified xsi:type="dcterms:W3CDTF">2018-05-17T18:58:55Z</dcterms:modified>
</cp:coreProperties>
</file>