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0"/>
  </p:notesMasterIdLst>
  <p:handoutMasterIdLst>
    <p:handoutMasterId r:id="rId81"/>
  </p:handoutMasterIdLst>
  <p:sldIdLst>
    <p:sldId id="350" r:id="rId2"/>
    <p:sldId id="349" r:id="rId3"/>
    <p:sldId id="351" r:id="rId4"/>
    <p:sldId id="464" r:id="rId5"/>
    <p:sldId id="376" r:id="rId6"/>
    <p:sldId id="377" r:id="rId7"/>
    <p:sldId id="378" r:id="rId8"/>
    <p:sldId id="379" r:id="rId9"/>
    <p:sldId id="380" r:id="rId10"/>
    <p:sldId id="381" r:id="rId11"/>
    <p:sldId id="382" r:id="rId12"/>
    <p:sldId id="383" r:id="rId13"/>
    <p:sldId id="387" r:id="rId14"/>
    <p:sldId id="441" r:id="rId15"/>
    <p:sldId id="442" r:id="rId16"/>
    <p:sldId id="443" r:id="rId17"/>
    <p:sldId id="433" r:id="rId18"/>
    <p:sldId id="388" r:id="rId19"/>
    <p:sldId id="436" r:id="rId20"/>
    <p:sldId id="440" r:id="rId21"/>
    <p:sldId id="439" r:id="rId22"/>
    <p:sldId id="438" r:id="rId23"/>
    <p:sldId id="390" r:id="rId24"/>
    <p:sldId id="457" r:id="rId25"/>
    <p:sldId id="458" r:id="rId26"/>
    <p:sldId id="444" r:id="rId27"/>
    <p:sldId id="445" r:id="rId28"/>
    <p:sldId id="391" r:id="rId29"/>
    <p:sldId id="448" r:id="rId30"/>
    <p:sldId id="446" r:id="rId31"/>
    <p:sldId id="468" r:id="rId32"/>
    <p:sldId id="447" r:id="rId33"/>
    <p:sldId id="449" r:id="rId34"/>
    <p:sldId id="450" r:id="rId35"/>
    <p:sldId id="451" r:id="rId36"/>
    <p:sldId id="453" r:id="rId37"/>
    <p:sldId id="470" r:id="rId38"/>
    <p:sldId id="455" r:id="rId39"/>
    <p:sldId id="307" r:id="rId40"/>
    <p:sldId id="279" r:id="rId41"/>
    <p:sldId id="463" r:id="rId42"/>
    <p:sldId id="452" r:id="rId43"/>
    <p:sldId id="466" r:id="rId44"/>
    <p:sldId id="467" r:id="rId45"/>
    <p:sldId id="465" r:id="rId46"/>
    <p:sldId id="423" r:id="rId47"/>
    <p:sldId id="459" r:id="rId48"/>
    <p:sldId id="425" r:id="rId49"/>
    <p:sldId id="301" r:id="rId50"/>
    <p:sldId id="375" r:id="rId51"/>
    <p:sldId id="372" r:id="rId52"/>
    <p:sldId id="373" r:id="rId53"/>
    <p:sldId id="352" r:id="rId54"/>
    <p:sldId id="461" r:id="rId55"/>
    <p:sldId id="353" r:id="rId56"/>
    <p:sldId id="460" r:id="rId57"/>
    <p:sldId id="393" r:id="rId58"/>
    <p:sldId id="394" r:id="rId59"/>
    <p:sldId id="395" r:id="rId60"/>
    <p:sldId id="397" r:id="rId61"/>
    <p:sldId id="454" r:id="rId62"/>
    <p:sldId id="396" r:id="rId63"/>
    <p:sldId id="398" r:id="rId64"/>
    <p:sldId id="399" r:id="rId65"/>
    <p:sldId id="400" r:id="rId66"/>
    <p:sldId id="401" r:id="rId67"/>
    <p:sldId id="402" r:id="rId68"/>
    <p:sldId id="456" r:id="rId69"/>
    <p:sldId id="415" r:id="rId70"/>
    <p:sldId id="419" r:id="rId71"/>
    <p:sldId id="407" r:id="rId72"/>
    <p:sldId id="409" r:id="rId73"/>
    <p:sldId id="412" r:id="rId74"/>
    <p:sldId id="431" r:id="rId75"/>
    <p:sldId id="469" r:id="rId76"/>
    <p:sldId id="413" r:id="rId77"/>
    <p:sldId id="414" r:id="rId78"/>
    <p:sldId id="371" r:id="rId79"/>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333" autoAdjust="0"/>
  </p:normalViewPr>
  <p:slideViewPr>
    <p:cSldViewPr snapToGrid="0" snapToObjects="1">
      <p:cViewPr varScale="1">
        <p:scale>
          <a:sx n="85" d="100"/>
          <a:sy n="85" d="100"/>
        </p:scale>
        <p:origin x="1806" y="90"/>
      </p:cViewPr>
      <p:guideLst>
        <p:guide orient="horz" pos="2136"/>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wmf"/><Relationship Id="rId1" Type="http://schemas.openxmlformats.org/officeDocument/2006/relationships/image" Target="../media/image30.wmf"/><Relationship Id="rId4" Type="http://schemas.openxmlformats.org/officeDocument/2006/relationships/image" Target="../media/image3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5FA2ACAC-5EB7-C542-A0BE-3BDC0504EC12}" type="datetimeFigureOut">
              <a:rPr lang="en-US" smtClean="0"/>
              <a:pPr/>
              <a:t>4/3/2018</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9192D062-31BD-6441-9FDA-24C7809C0F7C}" type="slidenum">
              <a:rPr lang="en-US" smtClean="0"/>
              <a:pPr/>
              <a:t>‹#›</a:t>
            </a:fld>
            <a:endParaRPr lang="en-US"/>
          </a:p>
        </p:txBody>
      </p:sp>
    </p:spTree>
    <p:extLst>
      <p:ext uri="{BB962C8B-B14F-4D97-AF65-F5344CB8AC3E}">
        <p14:creationId xmlns:p14="http://schemas.microsoft.com/office/powerpoint/2010/main" val="16588357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A5228C2C-7183-8A48-AAE8-729E474ADD8B}" type="datetimeFigureOut">
              <a:rPr lang="en-US" smtClean="0"/>
              <a:pPr/>
              <a:t>4/3/2018</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F6C439FF-8D1D-5C4A-B88E-3E47FCC03AB9}" type="slidenum">
              <a:rPr lang="en-US" smtClean="0"/>
              <a:pPr/>
              <a:t>‹#›</a:t>
            </a:fld>
            <a:endParaRPr lang="en-US"/>
          </a:p>
        </p:txBody>
      </p:sp>
    </p:spTree>
    <p:extLst>
      <p:ext uri="{BB962C8B-B14F-4D97-AF65-F5344CB8AC3E}">
        <p14:creationId xmlns:p14="http://schemas.microsoft.com/office/powerpoint/2010/main" val="115163377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36F6E63-F865-CE48-B780-AD6704F7D337}" type="slidenum">
              <a:rPr lang="en-US"/>
              <a:pPr/>
              <a:t>2</a:t>
            </a:fld>
            <a:endParaRPr lang="en-US"/>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defTabSz="483306">
              <a:defRPr/>
            </a:pPr>
            <a:r>
              <a:rPr lang="en-US" sz="1300" dirty="0"/>
              <a:t>Please interrupt at any time with questions or comments</a:t>
            </a:r>
          </a:p>
          <a:p>
            <a:pPr eaLnBrk="1" hangingPunct="1"/>
            <a:endParaRPr lang="en-US" dirty="0">
              <a:latin typeface="Arial" charset="0"/>
            </a:endParaRPr>
          </a:p>
        </p:txBody>
      </p:sp>
    </p:spTree>
    <p:extLst>
      <p:ext uri="{BB962C8B-B14F-4D97-AF65-F5344CB8AC3E}">
        <p14:creationId xmlns:p14="http://schemas.microsoft.com/office/powerpoint/2010/main" val="3424527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14974333-9AF2-2C49-B864-8BBBF3C6C4B2}" type="slidenum">
              <a:rPr lang="en-US"/>
              <a:pPr/>
              <a:t>12</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36969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3B831202-B2FD-8842-AF4D-C4D0D177441F}" type="slidenum">
              <a:rPr lang="en-US"/>
              <a:pPr/>
              <a:t>13</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251406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p:txBody>
          <a:bodyPr/>
          <a:lstStyle/>
          <a:p>
            <a:r>
              <a:rPr lang="en-US" smtClean="0"/>
              <a:t>© 2006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endParaRPr lang="en-US"/>
          </a:p>
        </p:txBody>
      </p:sp>
      <p:sp>
        <p:nvSpPr>
          <p:cNvPr id="7" name="Rectangle 7"/>
          <p:cNvSpPr>
            <a:spLocks noGrp="1" noChangeArrowheads="1"/>
          </p:cNvSpPr>
          <p:nvPr>
            <p:ph type="sldNum" sz="quarter" idx="5"/>
          </p:nvPr>
        </p:nvSpPr>
        <p:spPr/>
        <p:txBody>
          <a:bodyPr/>
          <a:lstStyle/>
          <a:p>
            <a:fld id="{C654EAAC-B9EF-4584-9853-917EC4D204F9}" type="slidenum">
              <a:rPr lang="en-US" smtClean="0"/>
              <a:pPr/>
              <a:t>14</a:t>
            </a:fld>
            <a:endParaRPr lang="en-US"/>
          </a:p>
        </p:txBody>
      </p:sp>
      <p:sp>
        <p:nvSpPr>
          <p:cNvPr id="11" name="Slide Image Placeholder 10"/>
          <p:cNvSpPr>
            <a:spLocks noGrp="1" noRot="1" noChangeAspect="1"/>
          </p:cNvSpPr>
          <p:nvPr>
            <p:ph type="sldImg"/>
          </p:nvPr>
        </p:nvSpPr>
        <p:spPr/>
      </p:sp>
      <p:sp>
        <p:nvSpPr>
          <p:cNvPr id="12" name="Notes Placeholder 11"/>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669325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p:txBody>
          <a:bodyPr/>
          <a:lstStyle/>
          <a:p>
            <a:r>
              <a:rPr lang="en-US" smtClean="0"/>
              <a:t>© 2006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endParaRPr lang="en-US"/>
          </a:p>
        </p:txBody>
      </p:sp>
      <p:sp>
        <p:nvSpPr>
          <p:cNvPr id="7" name="Rectangle 7"/>
          <p:cNvSpPr>
            <a:spLocks noGrp="1" noChangeArrowheads="1"/>
          </p:cNvSpPr>
          <p:nvPr>
            <p:ph type="sldNum" sz="quarter" idx="5"/>
          </p:nvPr>
        </p:nvSpPr>
        <p:spPr/>
        <p:txBody>
          <a:bodyPr/>
          <a:lstStyle/>
          <a:p>
            <a:fld id="{C654EAAC-B9EF-4584-9853-917EC4D204F9}" type="slidenum">
              <a:rPr lang="en-US" smtClean="0"/>
              <a:pPr/>
              <a:t>15</a:t>
            </a:fld>
            <a:endParaRPr lang="en-US"/>
          </a:p>
        </p:txBody>
      </p:sp>
      <p:sp>
        <p:nvSpPr>
          <p:cNvPr id="11" name="Slide Image Placeholder 10"/>
          <p:cNvSpPr>
            <a:spLocks noGrp="1" noRot="1" noChangeAspect="1"/>
          </p:cNvSpPr>
          <p:nvPr>
            <p:ph type="sldImg"/>
          </p:nvPr>
        </p:nvSpPr>
        <p:spPr/>
      </p:sp>
      <p:sp>
        <p:nvSpPr>
          <p:cNvPr id="12" name="Notes Placeholder 11"/>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767724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3B831202-B2FD-8842-AF4D-C4D0D177441F}" type="slidenum">
              <a:rPr lang="en-US"/>
              <a:pPr/>
              <a:t>16</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445877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F9164C38-0307-487C-88F2-DDA2F2CCC975}" type="slidenum">
              <a:rPr lang="en-US"/>
              <a:pPr/>
              <a:t>17</a:t>
            </a:fld>
            <a:endParaRPr 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848563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2472502B-AB5E-8D40-981C-1FEF12F97BD4}" type="slidenum">
              <a:rPr lang="en-US"/>
              <a:pPr/>
              <a:t>18</a:t>
            </a:fld>
            <a:endParaRPr 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xfrm>
            <a:off x="974726" y="4560889"/>
            <a:ext cx="5365750" cy="4321175"/>
          </a:xfrm>
          <a:noFill/>
          <a:ln/>
        </p:spPr>
        <p:txBody>
          <a:bodyPr/>
          <a:lstStyle/>
          <a:p>
            <a:pPr eaLnBrk="1" hangingPunct="1"/>
            <a:endParaRPr lang="en-US"/>
          </a:p>
        </p:txBody>
      </p:sp>
    </p:spTree>
    <p:extLst>
      <p:ext uri="{BB962C8B-B14F-4D97-AF65-F5344CB8AC3E}">
        <p14:creationId xmlns:p14="http://schemas.microsoft.com/office/powerpoint/2010/main" val="3160502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426B36D5-CD55-4D5B-9323-31CB55C85675}" type="slidenum">
              <a:rPr lang="en-US"/>
              <a:pPr/>
              <a:t>19</a:t>
            </a:fld>
            <a:endParaRPr 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72011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5197D2BD-6CC9-425C-967D-F40CE985C969}" type="slidenum">
              <a:rPr lang="en-US"/>
              <a:pPr/>
              <a:t>20</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xfrm>
            <a:off x="780628" y="4788933"/>
            <a:ext cx="6241627" cy="4535566"/>
          </a:xfrm>
          <a:noFill/>
          <a:ln/>
        </p:spPr>
        <p:txBody>
          <a:bodyPr/>
          <a:lstStyle/>
          <a:p>
            <a:pPr eaLnBrk="1" hangingPunct="1"/>
            <a:endParaRPr lang="en-US" smtClean="0"/>
          </a:p>
        </p:txBody>
      </p:sp>
    </p:spTree>
    <p:extLst>
      <p:ext uri="{BB962C8B-B14F-4D97-AF65-F5344CB8AC3E}">
        <p14:creationId xmlns:p14="http://schemas.microsoft.com/office/powerpoint/2010/main" val="659648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E02565BA-8C9C-4B68-8FEB-5CFE17A0A62E}" type="slidenum">
              <a:rPr lang="en-US"/>
              <a:pPr/>
              <a:t>21</a:t>
            </a:fld>
            <a:endParaRPr 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780628" y="4788933"/>
            <a:ext cx="6241627" cy="4535566"/>
          </a:xfrm>
          <a:noFill/>
          <a:ln/>
        </p:spPr>
        <p:txBody>
          <a:bodyPr/>
          <a:lstStyle/>
          <a:p>
            <a:pPr eaLnBrk="1" hangingPunct="1"/>
            <a:endParaRPr lang="en-US" smtClean="0"/>
          </a:p>
        </p:txBody>
      </p:sp>
    </p:spTree>
    <p:extLst>
      <p:ext uri="{BB962C8B-B14F-4D97-AF65-F5344CB8AC3E}">
        <p14:creationId xmlns:p14="http://schemas.microsoft.com/office/powerpoint/2010/main" val="390005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C439FF-8D1D-5C4A-B88E-3E47FCC03AB9}" type="slidenum">
              <a:rPr lang="en-US" smtClean="0"/>
              <a:pPr/>
              <a:t>3</a:t>
            </a:fld>
            <a:endParaRPr lang="en-US"/>
          </a:p>
        </p:txBody>
      </p:sp>
    </p:spTree>
    <p:extLst>
      <p:ext uri="{BB962C8B-B14F-4D97-AF65-F5344CB8AC3E}">
        <p14:creationId xmlns:p14="http://schemas.microsoft.com/office/powerpoint/2010/main" val="2855119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91E6128A-240F-4E09-AB15-CD939069CD3E}" type="slidenum">
              <a:rPr lang="en-US"/>
              <a:pPr/>
              <a:t>22</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xfrm>
            <a:off x="780628" y="4788933"/>
            <a:ext cx="6241627" cy="4535566"/>
          </a:xfrm>
          <a:noFill/>
          <a:ln/>
        </p:spPr>
        <p:txBody>
          <a:bodyPr/>
          <a:lstStyle/>
          <a:p>
            <a:pPr eaLnBrk="1" hangingPunct="1"/>
            <a:endParaRPr lang="en-US" smtClean="0"/>
          </a:p>
        </p:txBody>
      </p:sp>
    </p:spTree>
    <p:extLst>
      <p:ext uri="{BB962C8B-B14F-4D97-AF65-F5344CB8AC3E}">
        <p14:creationId xmlns:p14="http://schemas.microsoft.com/office/powerpoint/2010/main" val="2508806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a:spcBef>
                <a:spcPct val="50000"/>
              </a:spcBef>
            </a:pPr>
            <a:fld id="{CD4A7E9F-358E-D34B-8AA2-5EAF2A7AA46A}" type="slidenum">
              <a:rPr lang="en-US" sz="1200" b="1">
                <a:solidFill>
                  <a:srgbClr val="FFFF00"/>
                </a:solidFill>
              </a:rPr>
              <a:pPr>
                <a:spcBef>
                  <a:spcPct val="50000"/>
                </a:spcBef>
              </a:pPr>
              <a:t>23</a:t>
            </a:fld>
            <a:endParaRPr lang="en-US" sz="1200" b="1" dirty="0">
              <a:solidFill>
                <a:srgbClr val="FFFF00"/>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xfrm>
            <a:off x="731839" y="4560889"/>
            <a:ext cx="5851525" cy="4319587"/>
          </a:xfrm>
          <a:noFill/>
          <a:ln/>
        </p:spPr>
        <p:txBody>
          <a:bodyPr/>
          <a:lstStyle/>
          <a:p>
            <a:pPr eaLnBrk="1" hangingPunct="1"/>
            <a:endParaRPr lang="en-US"/>
          </a:p>
        </p:txBody>
      </p:sp>
    </p:spTree>
    <p:extLst>
      <p:ext uri="{BB962C8B-B14F-4D97-AF65-F5344CB8AC3E}">
        <p14:creationId xmlns:p14="http://schemas.microsoft.com/office/powerpoint/2010/main" val="3394934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3C98FB05-EAA7-DC4C-8AC5-3DC7805B87C5}" type="slidenum">
              <a:rPr lang="en-US"/>
              <a:pPr/>
              <a:t>24</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65971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18D79632-DB89-4348-B8D7-1BF6DE5E099D}" type="slidenum">
              <a:rPr lang="en-US"/>
              <a:pPr/>
              <a:t>25</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0317999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92164" name="Slide Number Placeholder 3"/>
          <p:cNvSpPr>
            <a:spLocks noGrp="1"/>
          </p:cNvSpPr>
          <p:nvPr>
            <p:ph type="sldNum" sz="quarter" idx="5"/>
          </p:nvPr>
        </p:nvSpPr>
        <p:spPr bwMode="auto">
          <a:ln>
            <a:miter lim="800000"/>
            <a:headEnd/>
            <a:tailEnd/>
          </a:ln>
        </p:spPr>
        <p:txBody>
          <a:bodyPr/>
          <a:lstStyle/>
          <a:p>
            <a:fld id="{4AB8A8C4-EAE4-E249-8A8A-E25892BF6F58}" type="slidenum">
              <a:rPr lang="en-US">
                <a:solidFill>
                  <a:srgbClr val="000000"/>
                </a:solidFill>
                <a:latin typeface="Arial" charset="0"/>
              </a:rPr>
              <a:pPr/>
              <a:t>26</a:t>
            </a:fld>
            <a:endParaRPr lang="en-US">
              <a:solidFill>
                <a:srgbClr val="000000"/>
              </a:solidFill>
              <a:latin typeface="Arial" charset="0"/>
            </a:endParaRPr>
          </a:p>
        </p:txBody>
      </p:sp>
    </p:spTree>
    <p:extLst>
      <p:ext uri="{BB962C8B-B14F-4D97-AF65-F5344CB8AC3E}">
        <p14:creationId xmlns:p14="http://schemas.microsoft.com/office/powerpoint/2010/main" val="1314977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99BFECA9-81DE-F54E-8FE3-BF6F7DF9959A}" type="slidenum">
              <a:rPr lang="en-US"/>
              <a:pPr/>
              <a:t>28</a:t>
            </a:fld>
            <a:endParaRPr 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64782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3B831202-B2FD-8842-AF4D-C4D0D177441F}" type="slidenum">
              <a:rPr lang="en-US"/>
              <a:pPr/>
              <a:t>29</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795329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3160681A-E31C-49F4-BEF6-C5BD0D333C50}" type="slidenum">
              <a:rPr lang="en-US"/>
              <a:pPr/>
              <a:t>30</a:t>
            </a:fld>
            <a:endParaRPr lang="en-US"/>
          </a:p>
        </p:txBody>
      </p:sp>
      <p:sp>
        <p:nvSpPr>
          <p:cNvPr id="111619" name="Rectangle 2"/>
          <p:cNvSpPr>
            <a:spLocks noGrp="1" noRot="1" noChangeAspect="1" noChangeArrowheads="1" noTextEdit="1"/>
          </p:cNvSpPr>
          <p:nvPr>
            <p:ph type="sldImg"/>
          </p:nvPr>
        </p:nvSpPr>
        <p:spPr>
          <a:xfrm>
            <a:off x="1377950" y="754063"/>
            <a:ext cx="5013325" cy="3760787"/>
          </a:xfrm>
          <a:ln/>
        </p:spPr>
      </p:sp>
      <p:sp>
        <p:nvSpPr>
          <p:cNvPr id="111620" name="Rectangle 3"/>
          <p:cNvSpPr>
            <a:spLocks noGrp="1" noChangeArrowheads="1"/>
          </p:cNvSpPr>
          <p:nvPr>
            <p:ph type="body" idx="1"/>
          </p:nvPr>
        </p:nvSpPr>
        <p:spPr>
          <a:xfrm>
            <a:off x="1012613" y="4767263"/>
            <a:ext cx="5743787" cy="4598909"/>
          </a:xfrm>
          <a:noFill/>
          <a:ln/>
        </p:spPr>
        <p:txBody>
          <a:bodyPr/>
          <a:lstStyle/>
          <a:p>
            <a:pPr eaLnBrk="1" hangingPunct="1"/>
            <a:endParaRPr lang="en-US" smtClean="0"/>
          </a:p>
        </p:txBody>
      </p:sp>
    </p:spTree>
    <p:extLst>
      <p:ext uri="{BB962C8B-B14F-4D97-AF65-F5344CB8AC3E}">
        <p14:creationId xmlns:p14="http://schemas.microsoft.com/office/powerpoint/2010/main" val="20575890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E6A30DD9-4A1F-4123-8A01-61D9AC477A87}" type="slidenum">
              <a:rPr lang="en-US"/>
              <a:pPr/>
              <a:t>32</a:t>
            </a:fld>
            <a:endParaRPr lang="en-US"/>
          </a:p>
        </p:txBody>
      </p:sp>
      <p:sp>
        <p:nvSpPr>
          <p:cNvPr id="110595" name="Rectangle 2"/>
          <p:cNvSpPr>
            <a:spLocks noGrp="1" noRot="1" noChangeAspect="1" noChangeArrowheads="1" noTextEdit="1"/>
          </p:cNvSpPr>
          <p:nvPr>
            <p:ph type="sldImg"/>
          </p:nvPr>
        </p:nvSpPr>
        <p:spPr>
          <a:xfrm>
            <a:off x="1377950" y="754063"/>
            <a:ext cx="5013325" cy="3760787"/>
          </a:xfrm>
          <a:ln/>
        </p:spPr>
      </p:sp>
      <p:sp>
        <p:nvSpPr>
          <p:cNvPr id="110596" name="Rectangle 3"/>
          <p:cNvSpPr>
            <a:spLocks noGrp="1" noChangeArrowheads="1"/>
          </p:cNvSpPr>
          <p:nvPr>
            <p:ph type="body" idx="1"/>
          </p:nvPr>
        </p:nvSpPr>
        <p:spPr>
          <a:xfrm>
            <a:off x="1012613" y="4767263"/>
            <a:ext cx="5743787" cy="4598909"/>
          </a:xfrm>
          <a:noFill/>
          <a:ln/>
        </p:spPr>
        <p:txBody>
          <a:bodyPr/>
          <a:lstStyle/>
          <a:p>
            <a:pPr eaLnBrk="1" hangingPunct="1"/>
            <a:endParaRPr lang="en-US" smtClean="0"/>
          </a:p>
        </p:txBody>
      </p:sp>
    </p:spTree>
    <p:extLst>
      <p:ext uri="{BB962C8B-B14F-4D97-AF65-F5344CB8AC3E}">
        <p14:creationId xmlns:p14="http://schemas.microsoft.com/office/powerpoint/2010/main" val="3423782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961B657-AAE7-46E7-8537-501720F336F6}" type="slidenum">
              <a:rPr lang="en-US"/>
              <a:pPr/>
              <a:t>33</a:t>
            </a:fld>
            <a:endParaRPr lang="en-US"/>
          </a:p>
        </p:txBody>
      </p:sp>
      <p:sp>
        <p:nvSpPr>
          <p:cNvPr id="106499" name="Rectangle 2"/>
          <p:cNvSpPr>
            <a:spLocks noGrp="1" noRot="1" noChangeAspect="1" noChangeArrowheads="1" noTextEdit="1"/>
          </p:cNvSpPr>
          <p:nvPr>
            <p:ph type="sldImg"/>
          </p:nvPr>
        </p:nvSpPr>
        <p:spPr>
          <a:xfrm>
            <a:off x="1377950" y="754063"/>
            <a:ext cx="5013325" cy="3760787"/>
          </a:xfrm>
          <a:ln/>
        </p:spPr>
      </p:sp>
      <p:sp>
        <p:nvSpPr>
          <p:cNvPr id="106500" name="Rectangle 3"/>
          <p:cNvSpPr>
            <a:spLocks noGrp="1" noChangeArrowheads="1"/>
          </p:cNvSpPr>
          <p:nvPr>
            <p:ph type="body" idx="1"/>
          </p:nvPr>
        </p:nvSpPr>
        <p:spPr>
          <a:xfrm>
            <a:off x="1012613" y="4767263"/>
            <a:ext cx="5743787" cy="4598909"/>
          </a:xfrm>
          <a:noFill/>
          <a:ln/>
        </p:spPr>
        <p:txBody>
          <a:bodyPr/>
          <a:lstStyle/>
          <a:p>
            <a:pPr eaLnBrk="1" hangingPunct="1"/>
            <a:r>
              <a:rPr lang="en-US" smtClean="0"/>
              <a:t>Why would this be useful?  Main reason is focus.  Also enables “smart” cropping.</a:t>
            </a:r>
          </a:p>
        </p:txBody>
      </p:sp>
    </p:spTree>
    <p:extLst>
      <p:ext uri="{BB962C8B-B14F-4D97-AF65-F5344CB8AC3E}">
        <p14:creationId xmlns:p14="http://schemas.microsoft.com/office/powerpoint/2010/main" val="1091876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pPr eaLnBrk="0" hangingPunct="0"/>
            <a:fld id="{3B6FEFBF-1F52-3949-AFD6-792BE71462E1}" type="slidenum">
              <a:rPr lang="en-US">
                <a:solidFill>
                  <a:srgbClr val="000000"/>
                </a:solidFill>
              </a:rPr>
              <a:pPr eaLnBrk="0" hangingPunct="0"/>
              <a:t>5</a:t>
            </a:fld>
            <a:endParaRPr lang="en-US">
              <a:solidFill>
                <a:srgbClr val="000000"/>
              </a:solidFill>
            </a:endParaRPr>
          </a:p>
        </p:txBody>
      </p:sp>
      <p:sp>
        <p:nvSpPr>
          <p:cNvPr id="73731" name="Rectangle 7"/>
          <p:cNvSpPr txBox="1">
            <a:spLocks noGrp="1" noChangeArrowheads="1"/>
          </p:cNvSpPr>
          <p:nvPr/>
        </p:nvSpPr>
        <p:spPr bwMode="auto">
          <a:xfrm>
            <a:off x="4143375" y="9117014"/>
            <a:ext cx="3170238" cy="482600"/>
          </a:xfrm>
          <a:prstGeom prst="rect">
            <a:avLst/>
          </a:prstGeom>
          <a:noFill/>
          <a:ln w="9525">
            <a:noFill/>
            <a:miter lim="800000"/>
            <a:headEnd/>
            <a:tailEnd/>
          </a:ln>
        </p:spPr>
        <p:txBody>
          <a:bodyPr lIns="95730" tIns="47864" rIns="95730" bIns="47864" anchor="b">
            <a:prstTxWarp prst="textNoShape">
              <a:avLst/>
            </a:prstTxWarp>
          </a:bodyPr>
          <a:lstStyle/>
          <a:p>
            <a:pPr algn="r" defTabSz="955590"/>
            <a:fld id="{84E7E7BF-2109-C74F-B9D6-0ACF4D6EDB8B}" type="slidenum">
              <a:rPr lang="en-US" sz="1300">
                <a:solidFill>
                  <a:srgbClr val="000000"/>
                </a:solidFill>
              </a:rPr>
              <a:pPr algn="r" defTabSz="955590"/>
              <a:t>5</a:t>
            </a:fld>
            <a:endParaRPr lang="en-US" sz="1300" dirty="0">
              <a:solidFill>
                <a:srgbClr val="000000"/>
              </a:solidFill>
            </a:endParaRPr>
          </a:p>
        </p:txBody>
      </p:sp>
      <p:sp>
        <p:nvSpPr>
          <p:cNvPr id="73732" name="Rectangle 2"/>
          <p:cNvSpPr>
            <a:spLocks noGrp="1" noRot="1" noChangeAspect="1" noChangeArrowheads="1" noTextEdit="1"/>
          </p:cNvSpPr>
          <p:nvPr>
            <p:ph type="sldImg"/>
          </p:nvPr>
        </p:nvSpPr>
        <p:spPr>
          <a:xfrm>
            <a:off x="1257300" y="719138"/>
            <a:ext cx="4802188" cy="3600450"/>
          </a:xfrm>
          <a:ln/>
        </p:spPr>
      </p:sp>
      <p:sp>
        <p:nvSpPr>
          <p:cNvPr id="73733" name="Rectangle 3"/>
          <p:cNvSpPr>
            <a:spLocks noGrp="1" noChangeArrowheads="1"/>
          </p:cNvSpPr>
          <p:nvPr>
            <p:ph type="body" idx="1"/>
          </p:nvPr>
        </p:nvSpPr>
        <p:spPr>
          <a:noFill/>
          <a:ln/>
        </p:spPr>
        <p:txBody>
          <a:bodyPr lIns="95730" tIns="47864" rIns="95730" bIns="47864"/>
          <a:lstStyle/>
          <a:p>
            <a:pPr eaLnBrk="1" hangingPunct="1"/>
            <a:endParaRPr lang="en-US"/>
          </a:p>
          <a:p>
            <a:pPr eaLnBrk="1" hangingPunct="1"/>
            <a:endParaRPr lang="en-US"/>
          </a:p>
        </p:txBody>
      </p:sp>
    </p:spTree>
    <p:extLst>
      <p:ext uri="{BB962C8B-B14F-4D97-AF65-F5344CB8AC3E}">
        <p14:creationId xmlns:p14="http://schemas.microsoft.com/office/powerpoint/2010/main" val="11958011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FFF4B0-0538-5B47-9474-D6F7E5DE8FB7}" type="slidenum">
              <a:rPr lang="en-US" smtClean="0"/>
              <a:pPr/>
              <a:t>39</a:t>
            </a:fld>
            <a:endParaRPr lang="en-US"/>
          </a:p>
        </p:txBody>
      </p:sp>
    </p:spTree>
    <p:extLst>
      <p:ext uri="{BB962C8B-B14F-4D97-AF65-F5344CB8AC3E}">
        <p14:creationId xmlns:p14="http://schemas.microsoft.com/office/powerpoint/2010/main" val="20656622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mtClean="0">
              <a:ea typeface="ＭＳ Ｐゴシック" panose="020B0600070205080204" pitchFamily="34" charset="-128"/>
            </a:endParaRPr>
          </a:p>
        </p:txBody>
      </p:sp>
      <p:sp>
        <p:nvSpPr>
          <p:cNvPr id="18534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ＭＳ Ｐゴシック" panose="020B0600070205080204" pitchFamily="34" charset="-128"/>
              </a:defRPr>
            </a:lvl1pPr>
            <a:lvl2pPr marL="40097626" indent="-39614320">
              <a:defRPr sz="2500">
                <a:solidFill>
                  <a:schemeClr val="tx1"/>
                </a:solidFill>
                <a:latin typeface="Arial" panose="020B0604020202020204" pitchFamily="34" charset="0"/>
                <a:ea typeface="ＭＳ Ｐゴシック" panose="020B0600070205080204" pitchFamily="34" charset="-128"/>
              </a:defRPr>
            </a:lvl2pPr>
            <a:lvl3pPr>
              <a:defRPr sz="2500">
                <a:solidFill>
                  <a:schemeClr val="tx1"/>
                </a:solidFill>
                <a:latin typeface="Arial" panose="020B0604020202020204" pitchFamily="34" charset="0"/>
                <a:ea typeface="ＭＳ Ｐゴシック" panose="020B0600070205080204" pitchFamily="34" charset="-128"/>
              </a:defRPr>
            </a:lvl3pPr>
            <a:lvl4pPr>
              <a:defRPr sz="2500">
                <a:solidFill>
                  <a:schemeClr val="tx1"/>
                </a:solidFill>
                <a:latin typeface="Arial" panose="020B0604020202020204" pitchFamily="34" charset="0"/>
                <a:ea typeface="ＭＳ Ｐゴシック" panose="020B0600070205080204" pitchFamily="34" charset="-128"/>
              </a:defRPr>
            </a:lvl4pPr>
            <a:lvl5pPr>
              <a:defRPr sz="2500">
                <a:solidFill>
                  <a:schemeClr val="tx1"/>
                </a:solidFill>
                <a:latin typeface="Arial" panose="020B0604020202020204" pitchFamily="34" charset="0"/>
                <a:ea typeface="ＭＳ Ｐゴシック" panose="020B0600070205080204" pitchFamily="34" charset="-128"/>
              </a:defRPr>
            </a:lvl5pPr>
            <a:lvl6pPr marL="48330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6661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4991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93322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fld id="{027B26E2-2A84-4519-8B83-9C98C82596D7}" type="slidenum">
              <a:rPr lang="en-US" altLang="en-US" sz="1400"/>
              <a:pPr/>
              <a:t>41</a:t>
            </a:fld>
            <a:endParaRPr lang="en-US" altLang="en-US" sz="1400"/>
          </a:p>
        </p:txBody>
      </p:sp>
    </p:spTree>
    <p:extLst>
      <p:ext uri="{BB962C8B-B14F-4D97-AF65-F5344CB8AC3E}">
        <p14:creationId xmlns:p14="http://schemas.microsoft.com/office/powerpoint/2010/main" val="4381940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85372" indent="-302066" eaLnBrk="0" hangingPunct="0">
              <a:defRPr>
                <a:solidFill>
                  <a:schemeClr val="tx1"/>
                </a:solidFill>
                <a:latin typeface="Arial" panose="020B0604020202020204" pitchFamily="34" charset="0"/>
              </a:defRPr>
            </a:lvl2pPr>
            <a:lvl3pPr marL="1208265" indent="-241653" eaLnBrk="0" hangingPunct="0">
              <a:defRPr>
                <a:solidFill>
                  <a:schemeClr val="tx1"/>
                </a:solidFill>
                <a:latin typeface="Arial" panose="020B0604020202020204" pitchFamily="34" charset="0"/>
              </a:defRPr>
            </a:lvl3pPr>
            <a:lvl4pPr marL="1691571" indent="-241653" eaLnBrk="0" hangingPunct="0">
              <a:defRPr>
                <a:solidFill>
                  <a:schemeClr val="tx1"/>
                </a:solidFill>
                <a:latin typeface="Arial" panose="020B0604020202020204" pitchFamily="34" charset="0"/>
              </a:defRPr>
            </a:lvl4pPr>
            <a:lvl5pPr marL="2174878" indent="-241653" eaLnBrk="0" hangingPunct="0">
              <a:defRPr>
                <a:solidFill>
                  <a:schemeClr val="tx1"/>
                </a:solidFill>
                <a:latin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AF16976-6E5B-4E91-A33C-EF51DE7FB054}" type="slidenum">
              <a:rPr lang="en-US" altLang="en-US">
                <a:latin typeface="Calibri" panose="020F0502020204030204" pitchFamily="34" charset="0"/>
              </a:rPr>
              <a:pPr eaLnBrk="1" hangingPunct="1"/>
              <a:t>43</a:t>
            </a:fld>
            <a:endParaRPr lang="en-US" altLang="en-US">
              <a:latin typeface="Calibri" panose="020F0502020204030204" pitchFamily="34" charset="0"/>
            </a:endParaRPr>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5540"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23539476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85372" indent="-302066" eaLnBrk="0" hangingPunct="0">
              <a:defRPr>
                <a:solidFill>
                  <a:schemeClr val="tx1"/>
                </a:solidFill>
                <a:latin typeface="Arial" panose="020B0604020202020204" pitchFamily="34" charset="0"/>
              </a:defRPr>
            </a:lvl2pPr>
            <a:lvl3pPr marL="1208265" indent="-241653" eaLnBrk="0" hangingPunct="0">
              <a:defRPr>
                <a:solidFill>
                  <a:schemeClr val="tx1"/>
                </a:solidFill>
                <a:latin typeface="Arial" panose="020B0604020202020204" pitchFamily="34" charset="0"/>
              </a:defRPr>
            </a:lvl3pPr>
            <a:lvl4pPr marL="1691571" indent="-241653" eaLnBrk="0" hangingPunct="0">
              <a:defRPr>
                <a:solidFill>
                  <a:schemeClr val="tx1"/>
                </a:solidFill>
                <a:latin typeface="Arial" panose="020B0604020202020204" pitchFamily="34" charset="0"/>
              </a:defRPr>
            </a:lvl4pPr>
            <a:lvl5pPr marL="2174878" indent="-241653" eaLnBrk="0" hangingPunct="0">
              <a:defRPr>
                <a:solidFill>
                  <a:schemeClr val="tx1"/>
                </a:solidFill>
                <a:latin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3B6CE2D-8D31-43A0-9340-2A8666135CAA}" type="slidenum">
              <a:rPr lang="en-US" altLang="en-US">
                <a:latin typeface="Calibri" panose="020F0502020204030204" pitchFamily="34" charset="0"/>
              </a:rPr>
              <a:pPr eaLnBrk="1" hangingPunct="1"/>
              <a:t>44</a:t>
            </a:fld>
            <a:endParaRPr lang="en-US" altLang="en-US">
              <a:latin typeface="Calibri" panose="020F0502020204030204" pitchFamily="34" charset="0"/>
            </a:endParaRPr>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656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9441516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pPr eaLnBrk="0" hangingPunct="0"/>
            <a:fld id="{0262E4D9-B00F-924F-A11D-881706F45965}" type="slidenum">
              <a:rPr lang="en-US">
                <a:solidFill>
                  <a:srgbClr val="000000"/>
                </a:solidFill>
              </a:rPr>
              <a:pPr eaLnBrk="0" hangingPunct="0"/>
              <a:t>46</a:t>
            </a:fld>
            <a:endParaRPr lang="en-US">
              <a:solidFill>
                <a:srgbClr val="000000"/>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985759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ＭＳ Ｐゴシック" panose="020B0600070205080204" pitchFamily="34" charset="-128"/>
              </a:defRPr>
            </a:lvl1pPr>
            <a:lvl2pPr marL="40097626" indent="-39614320">
              <a:defRPr sz="2500">
                <a:solidFill>
                  <a:schemeClr val="tx1"/>
                </a:solidFill>
                <a:latin typeface="Arial" panose="020B0604020202020204" pitchFamily="34" charset="0"/>
                <a:ea typeface="ＭＳ Ｐゴシック" panose="020B0600070205080204" pitchFamily="34" charset="-128"/>
              </a:defRPr>
            </a:lvl2pPr>
            <a:lvl3pPr>
              <a:defRPr sz="2500">
                <a:solidFill>
                  <a:schemeClr val="tx1"/>
                </a:solidFill>
                <a:latin typeface="Arial" panose="020B0604020202020204" pitchFamily="34" charset="0"/>
                <a:ea typeface="ＭＳ Ｐゴシック" panose="020B0600070205080204" pitchFamily="34" charset="-128"/>
              </a:defRPr>
            </a:lvl3pPr>
            <a:lvl4pPr>
              <a:defRPr sz="2500">
                <a:solidFill>
                  <a:schemeClr val="tx1"/>
                </a:solidFill>
                <a:latin typeface="Arial" panose="020B0604020202020204" pitchFamily="34" charset="0"/>
                <a:ea typeface="ＭＳ Ｐゴシック" panose="020B0600070205080204" pitchFamily="34" charset="-128"/>
              </a:defRPr>
            </a:lvl4pPr>
            <a:lvl5pPr>
              <a:defRPr sz="2500">
                <a:solidFill>
                  <a:schemeClr val="tx1"/>
                </a:solidFill>
                <a:latin typeface="Arial" panose="020B0604020202020204" pitchFamily="34" charset="0"/>
                <a:ea typeface="ＭＳ Ｐゴシック" panose="020B0600070205080204" pitchFamily="34" charset="-128"/>
              </a:defRPr>
            </a:lvl5pPr>
            <a:lvl6pPr marL="48330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6661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4991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93322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fld id="{D7F73BCC-381C-4960-9FD6-819DF7B458B0}" type="slidenum">
              <a:rPr lang="en-US" altLang="en-US" sz="1400"/>
              <a:pPr/>
              <a:t>47</a:t>
            </a:fld>
            <a:endParaRPr lang="en-US" altLang="en-US" sz="1400"/>
          </a:p>
        </p:txBody>
      </p:sp>
      <p:sp>
        <p:nvSpPr>
          <p:cNvPr id="218115" name="Rectangle 7"/>
          <p:cNvSpPr txBox="1">
            <a:spLocks noGrp="1" noChangeArrowheads="1"/>
          </p:cNvSpPr>
          <p:nvPr/>
        </p:nvSpPr>
        <p:spPr bwMode="auto">
          <a:xfrm>
            <a:off x="4419600" y="9572864"/>
            <a:ext cx="3381587" cy="5067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205" tIns="50602" rIns="101205" bIns="50602" anchor="b"/>
          <a:lstStyle>
            <a:lvl1pPr defTabSz="955675">
              <a:defRPr sz="2400">
                <a:solidFill>
                  <a:schemeClr val="tx1"/>
                </a:solidFill>
                <a:latin typeface="Arial" panose="020B0604020202020204" pitchFamily="34" charset="0"/>
                <a:ea typeface="ＭＳ Ｐゴシック" panose="020B0600070205080204" pitchFamily="34" charset="-128"/>
              </a:defRPr>
            </a:lvl1pPr>
            <a:lvl2pPr marL="37931725" indent="-37474525" defTabSz="95567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fld id="{F1D7C1EF-DF7A-4D5F-9A07-E2765A92A01B}" type="slidenum">
              <a:rPr lang="en-US" altLang="en-US" sz="1300" b="1">
                <a:solidFill>
                  <a:srgbClr val="FFFF00"/>
                </a:solidFill>
              </a:rPr>
              <a:pPr algn="r" eaLnBrk="1" hangingPunct="1">
                <a:spcBef>
                  <a:spcPct val="50000"/>
                </a:spcBef>
              </a:pPr>
              <a:t>47</a:t>
            </a:fld>
            <a:endParaRPr lang="en-US" altLang="en-US" sz="1300" b="1">
              <a:solidFill>
                <a:srgbClr val="FFFF00"/>
              </a:solidFill>
            </a:endParaRPr>
          </a:p>
        </p:txBody>
      </p:sp>
      <p:sp>
        <p:nvSpPr>
          <p:cNvPr id="218116" name="Rectangle 2"/>
          <p:cNvSpPr>
            <a:spLocks noGrp="1" noRot="1" noChangeAspect="1" noChangeArrowheads="1" noTextEdit="1"/>
          </p:cNvSpPr>
          <p:nvPr>
            <p:ph type="sldImg"/>
          </p:nvPr>
        </p:nvSpPr>
        <p:spPr>
          <a:xfrm>
            <a:off x="1382713" y="755650"/>
            <a:ext cx="5040312" cy="3779838"/>
          </a:xfrm>
          <a:ln/>
        </p:spPr>
      </p:sp>
      <p:sp>
        <p:nvSpPr>
          <p:cNvPr id="218117" name="Rectangle 3"/>
          <p:cNvSpPr>
            <a:spLocks noGrp="1" noChangeArrowheads="1"/>
          </p:cNvSpPr>
          <p:nvPr>
            <p:ph type="body" idx="1"/>
          </p:nvPr>
        </p:nvSpPr>
        <p:spPr>
          <a:xfrm>
            <a:off x="780628" y="4788933"/>
            <a:ext cx="6241627" cy="453723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205" tIns="50602" rIns="101205" bIns="50602"/>
          <a:lstStyle/>
          <a:p>
            <a:pPr eaLnBrk="1" hangingPunct="1"/>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24780573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8616142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439FF-8D1D-5C4A-B88E-3E47FCC03AB9}" type="slidenum">
              <a:rPr lang="en-US" smtClean="0"/>
              <a:pPr/>
              <a:t>50</a:t>
            </a:fld>
            <a:endParaRPr lang="en-US"/>
          </a:p>
        </p:txBody>
      </p:sp>
    </p:spTree>
    <p:extLst>
      <p:ext uri="{BB962C8B-B14F-4D97-AF65-F5344CB8AC3E}">
        <p14:creationId xmlns:p14="http://schemas.microsoft.com/office/powerpoint/2010/main" val="5320395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194EC273-7943-7041-8E95-943636259F29}" type="slidenum">
              <a:rPr lang="en-US"/>
              <a:pPr/>
              <a:t>53</a:t>
            </a:fld>
            <a:endParaRPr lang="en-US"/>
          </a:p>
        </p:txBody>
      </p:sp>
      <p:sp>
        <p:nvSpPr>
          <p:cNvPr id="261123" name="Rectangle 7"/>
          <p:cNvSpPr txBox="1">
            <a:spLocks noGrp="1" noChangeArrowheads="1"/>
          </p:cNvSpPr>
          <p:nvPr/>
        </p:nvSpPr>
        <p:spPr bwMode="auto">
          <a:xfrm>
            <a:off x="4143375" y="9120189"/>
            <a:ext cx="3170238" cy="479425"/>
          </a:xfrm>
          <a:prstGeom prst="rect">
            <a:avLst/>
          </a:prstGeom>
          <a:noFill/>
          <a:ln w="9525">
            <a:noFill/>
            <a:miter lim="800000"/>
            <a:headEnd/>
            <a:tailEnd/>
          </a:ln>
        </p:spPr>
        <p:txBody>
          <a:bodyPr lIns="96653" tIns="48326" rIns="96653" bIns="48326" anchor="b">
            <a:prstTxWarp prst="textNoShape">
              <a:avLst/>
            </a:prstTxWarp>
          </a:bodyPr>
          <a:lstStyle/>
          <a:p>
            <a:pPr algn="r" eaLnBrk="1" hangingPunct="1"/>
            <a:fld id="{32E286F0-9CDA-B944-B433-17B630DDE96D}" type="slidenum">
              <a:rPr lang="en-US" sz="1300"/>
              <a:pPr algn="r" eaLnBrk="1" hangingPunct="1"/>
              <a:t>53</a:t>
            </a:fld>
            <a:endParaRPr lang="en-US" sz="1300" dirty="0"/>
          </a:p>
        </p:txBody>
      </p:sp>
      <p:sp>
        <p:nvSpPr>
          <p:cNvPr id="261124" name="Rectangle 2"/>
          <p:cNvSpPr>
            <a:spLocks noGrp="1" noRot="1" noChangeAspect="1" noChangeArrowheads="1" noTextEdit="1"/>
          </p:cNvSpPr>
          <p:nvPr>
            <p:ph type="sldImg"/>
          </p:nvPr>
        </p:nvSpPr>
        <p:spPr>
          <a:ln/>
        </p:spPr>
      </p:sp>
      <p:sp>
        <p:nvSpPr>
          <p:cNvPr id="261125" name="Rectangle 3"/>
          <p:cNvSpPr>
            <a:spLocks noGrp="1" noChangeArrowheads="1"/>
          </p:cNvSpPr>
          <p:nvPr>
            <p:ph type="body" idx="1"/>
          </p:nvPr>
        </p:nvSpPr>
        <p:spPr>
          <a:noFill/>
          <a:ln/>
        </p:spPr>
        <p:txBody>
          <a:bodyPr/>
          <a:lstStyle/>
          <a:p>
            <a:pPr defTabSz="483306">
              <a:defRPr/>
            </a:pPr>
            <a:r>
              <a:rPr lang="en-US" dirty="0" smtClean="0">
                <a:ea typeface="+mn-ea"/>
                <a:cs typeface="+mn-cs"/>
              </a:rPr>
              <a:t>Google me </a:t>
            </a:r>
            <a:r>
              <a:rPr lang="en-US" dirty="0" smtClean="0">
                <a:ea typeface="+mn-ea"/>
                <a:cs typeface="+mn-cs"/>
                <a:sym typeface="Wingdings"/>
              </a:rPr>
              <a:t> My homepage  Teaching</a:t>
            </a:r>
            <a:endParaRPr lang="en-US" dirty="0" smtClean="0">
              <a:solidFill>
                <a:schemeClr val="accent6"/>
              </a:solidFill>
              <a:ea typeface="+mn-ea"/>
              <a:cs typeface="+mn-cs"/>
            </a:endParaRPr>
          </a:p>
          <a:p>
            <a:pPr eaLnBrk="1" hangingPunct="1"/>
            <a:endParaRPr lang="en-US" dirty="0">
              <a:latin typeface="Arial" charset="0"/>
            </a:endParaRPr>
          </a:p>
        </p:txBody>
      </p:sp>
    </p:spTree>
    <p:extLst>
      <p:ext uri="{BB962C8B-B14F-4D97-AF65-F5344CB8AC3E}">
        <p14:creationId xmlns:p14="http://schemas.microsoft.com/office/powerpoint/2010/main" val="2749862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194EC273-7943-7041-8E95-943636259F29}" type="slidenum">
              <a:rPr lang="en-US"/>
              <a:pPr/>
              <a:t>54</a:t>
            </a:fld>
            <a:endParaRPr lang="en-US"/>
          </a:p>
        </p:txBody>
      </p:sp>
      <p:sp>
        <p:nvSpPr>
          <p:cNvPr id="261123" name="Rectangle 7"/>
          <p:cNvSpPr txBox="1">
            <a:spLocks noGrp="1" noChangeArrowheads="1"/>
          </p:cNvSpPr>
          <p:nvPr/>
        </p:nvSpPr>
        <p:spPr bwMode="auto">
          <a:xfrm>
            <a:off x="4143375" y="9120189"/>
            <a:ext cx="3170238" cy="479425"/>
          </a:xfrm>
          <a:prstGeom prst="rect">
            <a:avLst/>
          </a:prstGeom>
          <a:noFill/>
          <a:ln w="9525">
            <a:noFill/>
            <a:miter lim="800000"/>
            <a:headEnd/>
            <a:tailEnd/>
          </a:ln>
        </p:spPr>
        <p:txBody>
          <a:bodyPr lIns="96653" tIns="48326" rIns="96653" bIns="48326" anchor="b">
            <a:prstTxWarp prst="textNoShape">
              <a:avLst/>
            </a:prstTxWarp>
          </a:bodyPr>
          <a:lstStyle/>
          <a:p>
            <a:pPr algn="r" eaLnBrk="1" hangingPunct="1"/>
            <a:fld id="{32E286F0-9CDA-B944-B433-17B630DDE96D}" type="slidenum">
              <a:rPr lang="en-US" sz="1300"/>
              <a:pPr algn="r" eaLnBrk="1" hangingPunct="1"/>
              <a:t>54</a:t>
            </a:fld>
            <a:endParaRPr lang="en-US" sz="1300" dirty="0"/>
          </a:p>
        </p:txBody>
      </p:sp>
      <p:sp>
        <p:nvSpPr>
          <p:cNvPr id="261124" name="Rectangle 2"/>
          <p:cNvSpPr>
            <a:spLocks noGrp="1" noRot="1" noChangeAspect="1" noChangeArrowheads="1" noTextEdit="1"/>
          </p:cNvSpPr>
          <p:nvPr>
            <p:ph type="sldImg"/>
          </p:nvPr>
        </p:nvSpPr>
        <p:spPr>
          <a:ln/>
        </p:spPr>
      </p:sp>
      <p:sp>
        <p:nvSpPr>
          <p:cNvPr id="261125" name="Rectangle 3"/>
          <p:cNvSpPr>
            <a:spLocks noGrp="1" noChangeArrowheads="1"/>
          </p:cNvSpPr>
          <p:nvPr>
            <p:ph type="body" idx="1"/>
          </p:nvPr>
        </p:nvSpPr>
        <p:spPr>
          <a:noFill/>
          <a:ln/>
        </p:spPr>
        <p:txBody>
          <a:bodyPr/>
          <a:lstStyle/>
          <a:p>
            <a:pPr defTabSz="483306">
              <a:defRPr/>
            </a:pPr>
            <a:r>
              <a:rPr lang="en-US" dirty="0" smtClean="0">
                <a:ea typeface="+mn-ea"/>
                <a:cs typeface="+mn-cs"/>
              </a:rPr>
              <a:t>Google me </a:t>
            </a:r>
            <a:r>
              <a:rPr lang="en-US" dirty="0" smtClean="0">
                <a:ea typeface="+mn-ea"/>
                <a:cs typeface="+mn-cs"/>
                <a:sym typeface="Wingdings"/>
              </a:rPr>
              <a:t> My homepage  Teaching</a:t>
            </a:r>
            <a:endParaRPr lang="en-US" dirty="0" smtClean="0">
              <a:solidFill>
                <a:schemeClr val="accent6"/>
              </a:solidFill>
              <a:ea typeface="+mn-ea"/>
              <a:cs typeface="+mn-cs"/>
            </a:endParaRPr>
          </a:p>
          <a:p>
            <a:pPr eaLnBrk="1" hangingPunct="1"/>
            <a:endParaRPr lang="en-US" dirty="0">
              <a:latin typeface="Arial" charset="0"/>
            </a:endParaRPr>
          </a:p>
        </p:txBody>
      </p:sp>
    </p:spTree>
    <p:extLst>
      <p:ext uri="{BB962C8B-B14F-4D97-AF65-F5344CB8AC3E}">
        <p14:creationId xmlns:p14="http://schemas.microsoft.com/office/powerpoint/2010/main" val="2764816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pPr eaLnBrk="0" hangingPunct="0"/>
            <a:fld id="{A2B9599F-2AC9-E349-BF1F-2C1AC714A53F}" type="slidenum">
              <a:rPr lang="en-US">
                <a:solidFill>
                  <a:srgbClr val="000000"/>
                </a:solidFill>
              </a:rPr>
              <a:pPr eaLnBrk="0" hangingPunct="0"/>
              <a:t>6</a:t>
            </a:fld>
            <a:endParaRPr lang="en-US">
              <a:solidFill>
                <a:srgbClr val="000000"/>
              </a:solidFill>
            </a:endParaRPr>
          </a:p>
        </p:txBody>
      </p:sp>
      <p:sp>
        <p:nvSpPr>
          <p:cNvPr id="74755" name="Rectangle 7"/>
          <p:cNvSpPr txBox="1">
            <a:spLocks noGrp="1" noChangeArrowheads="1"/>
          </p:cNvSpPr>
          <p:nvPr/>
        </p:nvSpPr>
        <p:spPr bwMode="auto">
          <a:xfrm>
            <a:off x="4143375" y="9117014"/>
            <a:ext cx="3170238" cy="482600"/>
          </a:xfrm>
          <a:prstGeom prst="rect">
            <a:avLst/>
          </a:prstGeom>
          <a:noFill/>
          <a:ln w="9525">
            <a:noFill/>
            <a:miter lim="800000"/>
            <a:headEnd/>
            <a:tailEnd/>
          </a:ln>
        </p:spPr>
        <p:txBody>
          <a:bodyPr lIns="95730" tIns="47864" rIns="95730" bIns="47864" anchor="b">
            <a:prstTxWarp prst="textNoShape">
              <a:avLst/>
            </a:prstTxWarp>
          </a:bodyPr>
          <a:lstStyle/>
          <a:p>
            <a:pPr algn="r" defTabSz="955590">
              <a:spcBef>
                <a:spcPct val="50000"/>
              </a:spcBef>
            </a:pPr>
            <a:fld id="{2E212138-F03C-FA46-A26A-B8DF3D18F3E8}" type="slidenum">
              <a:rPr lang="en-US" sz="1200" b="1">
                <a:solidFill>
                  <a:srgbClr val="FFFF00"/>
                </a:solidFill>
              </a:rPr>
              <a:pPr algn="r" defTabSz="955590">
                <a:spcBef>
                  <a:spcPct val="50000"/>
                </a:spcBef>
              </a:pPr>
              <a:t>6</a:t>
            </a:fld>
            <a:endParaRPr lang="en-US" sz="1200" b="1" dirty="0">
              <a:solidFill>
                <a:srgbClr val="FFFF00"/>
              </a:solidFill>
            </a:endParaRPr>
          </a:p>
        </p:txBody>
      </p:sp>
      <p:sp>
        <p:nvSpPr>
          <p:cNvPr id="74756" name="Rectangle 2"/>
          <p:cNvSpPr>
            <a:spLocks noGrp="1" noRot="1" noChangeAspect="1" noChangeArrowheads="1" noTextEdit="1"/>
          </p:cNvSpPr>
          <p:nvPr>
            <p:ph type="sldImg"/>
          </p:nvPr>
        </p:nvSpPr>
        <p:spPr>
          <a:xfrm>
            <a:off x="1257300" y="719138"/>
            <a:ext cx="4802188" cy="3600450"/>
          </a:xfrm>
          <a:ln/>
        </p:spPr>
      </p:sp>
      <p:sp>
        <p:nvSpPr>
          <p:cNvPr id="74757" name="Rectangle 3"/>
          <p:cNvSpPr>
            <a:spLocks noGrp="1" noChangeArrowheads="1"/>
          </p:cNvSpPr>
          <p:nvPr>
            <p:ph type="body" idx="1"/>
          </p:nvPr>
        </p:nvSpPr>
        <p:spPr>
          <a:noFill/>
          <a:ln/>
        </p:spPr>
        <p:txBody>
          <a:bodyPr lIns="95730" tIns="47864" rIns="95730" bIns="47864"/>
          <a:lstStyle/>
          <a:p>
            <a:pPr eaLnBrk="1" hangingPunct="1"/>
            <a:endParaRPr lang="en-US"/>
          </a:p>
        </p:txBody>
      </p:sp>
    </p:spTree>
    <p:extLst>
      <p:ext uri="{BB962C8B-B14F-4D97-AF65-F5344CB8AC3E}">
        <p14:creationId xmlns:p14="http://schemas.microsoft.com/office/powerpoint/2010/main" val="27272185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p>
            <a:fld id="{49DD7318-AD86-7944-A610-78795DA0C7A6}" type="slidenum">
              <a:rPr lang="en-US"/>
              <a:pPr/>
              <a:t>55</a:t>
            </a:fld>
            <a:endParaRPr lang="en-US"/>
          </a:p>
        </p:txBody>
      </p:sp>
      <p:sp>
        <p:nvSpPr>
          <p:cNvPr id="263171" name="Rectangle 7"/>
          <p:cNvSpPr txBox="1">
            <a:spLocks noGrp="1" noChangeArrowheads="1"/>
          </p:cNvSpPr>
          <p:nvPr/>
        </p:nvSpPr>
        <p:spPr bwMode="auto">
          <a:xfrm>
            <a:off x="4143375" y="9120189"/>
            <a:ext cx="3170238" cy="479425"/>
          </a:xfrm>
          <a:prstGeom prst="rect">
            <a:avLst/>
          </a:prstGeom>
          <a:noFill/>
          <a:ln w="9525">
            <a:noFill/>
            <a:miter lim="800000"/>
            <a:headEnd/>
            <a:tailEnd/>
          </a:ln>
        </p:spPr>
        <p:txBody>
          <a:bodyPr lIns="96653" tIns="48326" rIns="96653" bIns="48326" anchor="b">
            <a:prstTxWarp prst="textNoShape">
              <a:avLst/>
            </a:prstTxWarp>
          </a:bodyPr>
          <a:lstStyle/>
          <a:p>
            <a:pPr algn="r" eaLnBrk="1" hangingPunct="1"/>
            <a:fld id="{375FAC59-8634-B342-92FB-F3C9929CA123}" type="slidenum">
              <a:rPr lang="en-US" sz="1300"/>
              <a:pPr algn="r" eaLnBrk="1" hangingPunct="1"/>
              <a:t>55</a:t>
            </a:fld>
            <a:endParaRPr lang="en-US" sz="1300" dirty="0"/>
          </a:p>
        </p:txBody>
      </p:sp>
      <p:sp>
        <p:nvSpPr>
          <p:cNvPr id="263172" name="Rectangle 2"/>
          <p:cNvSpPr>
            <a:spLocks noGrp="1" noRot="1" noChangeAspect="1" noChangeArrowheads="1" noTextEdit="1"/>
          </p:cNvSpPr>
          <p:nvPr>
            <p:ph type="sldImg"/>
          </p:nvPr>
        </p:nvSpPr>
        <p:spPr>
          <a:ln/>
        </p:spPr>
      </p:sp>
      <p:sp>
        <p:nvSpPr>
          <p:cNvPr id="263173"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14035604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ＭＳ Ｐゴシック" panose="020B0600070205080204" pitchFamily="34" charset="-128"/>
              </a:defRPr>
            </a:lvl1pPr>
            <a:lvl2pPr marL="40097626" indent="-39614320">
              <a:defRPr sz="2500">
                <a:solidFill>
                  <a:schemeClr val="tx1"/>
                </a:solidFill>
                <a:latin typeface="Arial" panose="020B0604020202020204" pitchFamily="34" charset="0"/>
                <a:ea typeface="ＭＳ Ｐゴシック" panose="020B0600070205080204" pitchFamily="34" charset="-128"/>
              </a:defRPr>
            </a:lvl2pPr>
            <a:lvl3pPr>
              <a:defRPr sz="2500">
                <a:solidFill>
                  <a:schemeClr val="tx1"/>
                </a:solidFill>
                <a:latin typeface="Arial" panose="020B0604020202020204" pitchFamily="34" charset="0"/>
                <a:ea typeface="ＭＳ Ｐゴシック" panose="020B0600070205080204" pitchFamily="34" charset="-128"/>
              </a:defRPr>
            </a:lvl3pPr>
            <a:lvl4pPr>
              <a:defRPr sz="2500">
                <a:solidFill>
                  <a:schemeClr val="tx1"/>
                </a:solidFill>
                <a:latin typeface="Arial" panose="020B0604020202020204" pitchFamily="34" charset="0"/>
                <a:ea typeface="ＭＳ Ｐゴシック" panose="020B0600070205080204" pitchFamily="34" charset="-128"/>
              </a:defRPr>
            </a:lvl4pPr>
            <a:lvl5pPr>
              <a:defRPr sz="2500">
                <a:solidFill>
                  <a:schemeClr val="tx1"/>
                </a:solidFill>
                <a:latin typeface="Arial" panose="020B0604020202020204" pitchFamily="34" charset="0"/>
                <a:ea typeface="ＭＳ Ｐゴシック" panose="020B0600070205080204" pitchFamily="34" charset="-128"/>
              </a:defRPr>
            </a:lvl5pPr>
            <a:lvl6pPr marL="48330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6661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4991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93322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fld id="{6B9ADBFF-647E-40BD-88F7-9843C65D6CC2}" type="slidenum">
              <a:rPr lang="en-US" altLang="en-US" sz="1400"/>
              <a:pPr/>
              <a:t>56</a:t>
            </a:fld>
            <a:endParaRPr lang="en-US" altLang="en-US" sz="1400"/>
          </a:p>
        </p:txBody>
      </p:sp>
      <p:sp>
        <p:nvSpPr>
          <p:cNvPr id="232451" name="Rectangle 7"/>
          <p:cNvSpPr txBox="1">
            <a:spLocks noGrp="1" noChangeArrowheads="1"/>
          </p:cNvSpPr>
          <p:nvPr/>
        </p:nvSpPr>
        <p:spPr bwMode="auto">
          <a:xfrm>
            <a:off x="4419600" y="9576198"/>
            <a:ext cx="3381587" cy="5033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2180" tIns="51091" rIns="102180" bIns="51091"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8E38A2AB-228C-42F4-9136-7C24BB3754CF}" type="slidenum">
              <a:rPr lang="en-US" altLang="en-US" sz="1400"/>
              <a:pPr algn="r" eaLnBrk="1" hangingPunct="1"/>
              <a:t>56</a:t>
            </a:fld>
            <a:endParaRPr lang="en-US" altLang="en-US" sz="1400"/>
          </a:p>
        </p:txBody>
      </p:sp>
      <p:sp>
        <p:nvSpPr>
          <p:cNvPr id="232452" name="Rectangle 2"/>
          <p:cNvSpPr>
            <a:spLocks noGrp="1" noRot="1" noChangeAspect="1" noChangeArrowheads="1" noTextEdit="1"/>
          </p:cNvSpPr>
          <p:nvPr>
            <p:ph type="sldImg"/>
          </p:nvPr>
        </p:nvSpPr>
        <p:spPr>
          <a:ln/>
        </p:spPr>
      </p:sp>
      <p:sp>
        <p:nvSpPr>
          <p:cNvPr id="23245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dirty="0" smtClean="0">
              <a:ea typeface="ＭＳ Ｐゴシック" panose="020B0600070205080204" pitchFamily="34" charset="-128"/>
            </a:endParaRPr>
          </a:p>
        </p:txBody>
      </p:sp>
    </p:spTree>
    <p:extLst>
      <p:ext uri="{BB962C8B-B14F-4D97-AF65-F5344CB8AC3E}">
        <p14:creationId xmlns:p14="http://schemas.microsoft.com/office/powerpoint/2010/main" val="9468664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2DB2B00C-EF94-4644-A334-16361067ED5E}" type="slidenum">
              <a:rPr lang="en-US"/>
              <a:pPr/>
              <a:t>57</a:t>
            </a:fld>
            <a:endParaRPr lang="en-US"/>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579431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40DBEBE0-7CCD-A241-9BF2-ABF71AEDD595}" type="slidenum">
              <a:rPr lang="en-US"/>
              <a:pPr/>
              <a:t>58</a:t>
            </a:fld>
            <a:endParaRPr 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4790964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4D0AED2C-C5A7-FF44-B87E-C68460A23021}" type="slidenum">
              <a:rPr lang="en-US"/>
              <a:pPr/>
              <a:t>59</a:t>
            </a:fld>
            <a:endParaRPr lang="en-US"/>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843320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D9430BD4-35F2-DF41-81F0-978DC8BE800B}" type="slidenum">
              <a:rPr lang="en-US"/>
              <a:pPr/>
              <a:t>60</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664889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2DC1D8B3-F319-8C49-8DD2-1F01ECEC8B6C}" type="slidenum">
              <a:rPr lang="en-US"/>
              <a:pPr/>
              <a:t>62</a:t>
            </a:fld>
            <a:endParaRPr lang="en-US"/>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2680675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27F99041-AFAF-8040-8E9A-9C2F75AE44C0}" type="slidenum">
              <a:rPr lang="en-US"/>
              <a:pPr/>
              <a:t>63</a:t>
            </a:fld>
            <a:endParaRPr lang="en-US"/>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446791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F999F667-3B8F-EA48-A7F9-4F7A5F74B17E}" type="slidenum">
              <a:rPr lang="en-US"/>
              <a:pPr/>
              <a:t>64</a:t>
            </a:fld>
            <a:endParaRPr 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defTabSz="483306">
              <a:defRPr/>
            </a:pPr>
            <a:r>
              <a:rPr lang="en-US" sz="1300" dirty="0"/>
              <a:t>Lectures will be posted online</a:t>
            </a:r>
          </a:p>
          <a:p>
            <a:pPr eaLnBrk="1" hangingPunct="1"/>
            <a:endParaRPr lang="en-US" dirty="0"/>
          </a:p>
        </p:txBody>
      </p:sp>
    </p:spTree>
    <p:extLst>
      <p:ext uri="{BB962C8B-B14F-4D97-AF65-F5344CB8AC3E}">
        <p14:creationId xmlns:p14="http://schemas.microsoft.com/office/powerpoint/2010/main" val="41946739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B00D1C2D-FAE7-9140-AFE1-14ED90057388}" type="slidenum">
              <a:rPr lang="en-US"/>
              <a:pPr/>
              <a:t>65</a:t>
            </a:fld>
            <a:endParaRPr 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22741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pPr eaLnBrk="0" hangingPunct="0"/>
            <a:fld id="{FAA25982-357E-3847-A6BC-8C16D8E2BF11}" type="slidenum">
              <a:rPr lang="en-US">
                <a:solidFill>
                  <a:srgbClr val="000000"/>
                </a:solidFill>
              </a:rPr>
              <a:pPr eaLnBrk="0" hangingPunct="0"/>
              <a:t>7</a:t>
            </a:fld>
            <a:endParaRPr lang="en-US">
              <a:solidFill>
                <a:srgbClr val="000000"/>
              </a:solidFill>
            </a:endParaRPr>
          </a:p>
        </p:txBody>
      </p:sp>
      <p:sp>
        <p:nvSpPr>
          <p:cNvPr id="75779" name="Rectangle 7"/>
          <p:cNvSpPr txBox="1">
            <a:spLocks noGrp="1" noChangeArrowheads="1"/>
          </p:cNvSpPr>
          <p:nvPr/>
        </p:nvSpPr>
        <p:spPr bwMode="auto">
          <a:xfrm>
            <a:off x="4143375" y="9117014"/>
            <a:ext cx="3170238" cy="482600"/>
          </a:xfrm>
          <a:prstGeom prst="rect">
            <a:avLst/>
          </a:prstGeom>
          <a:noFill/>
          <a:ln w="9525">
            <a:noFill/>
            <a:miter lim="800000"/>
            <a:headEnd/>
            <a:tailEnd/>
          </a:ln>
        </p:spPr>
        <p:txBody>
          <a:bodyPr lIns="95730" tIns="47864" rIns="95730" bIns="47864" anchor="b">
            <a:prstTxWarp prst="textNoShape">
              <a:avLst/>
            </a:prstTxWarp>
          </a:bodyPr>
          <a:lstStyle/>
          <a:p>
            <a:pPr algn="r" defTabSz="955590"/>
            <a:fld id="{D04955C9-C57A-3942-9781-42B2FDB624E6}" type="slidenum">
              <a:rPr lang="en-US" sz="1300">
                <a:solidFill>
                  <a:srgbClr val="000000"/>
                </a:solidFill>
              </a:rPr>
              <a:pPr algn="r" defTabSz="955590"/>
              <a:t>7</a:t>
            </a:fld>
            <a:endParaRPr lang="en-US" sz="1300" dirty="0">
              <a:solidFill>
                <a:srgbClr val="000000"/>
              </a:solidFill>
            </a:endParaRPr>
          </a:p>
        </p:txBody>
      </p:sp>
      <p:sp>
        <p:nvSpPr>
          <p:cNvPr id="75780" name="Rectangle 2"/>
          <p:cNvSpPr>
            <a:spLocks noGrp="1" noRot="1" noChangeAspect="1" noChangeArrowheads="1" noTextEdit="1"/>
          </p:cNvSpPr>
          <p:nvPr>
            <p:ph type="sldImg"/>
          </p:nvPr>
        </p:nvSpPr>
        <p:spPr>
          <a:xfrm>
            <a:off x="1257300" y="719138"/>
            <a:ext cx="4802188" cy="3600450"/>
          </a:xfrm>
          <a:ln/>
        </p:spPr>
      </p:sp>
      <p:sp>
        <p:nvSpPr>
          <p:cNvPr id="75781" name="Rectangle 3"/>
          <p:cNvSpPr>
            <a:spLocks noGrp="1" noChangeArrowheads="1"/>
          </p:cNvSpPr>
          <p:nvPr>
            <p:ph type="body" idx="1"/>
          </p:nvPr>
        </p:nvSpPr>
        <p:spPr>
          <a:noFill/>
          <a:ln/>
        </p:spPr>
        <p:txBody>
          <a:bodyPr lIns="95730" tIns="47864" rIns="95730" bIns="47864"/>
          <a:lstStyle/>
          <a:p>
            <a:pPr eaLnBrk="1" hangingPunct="1"/>
            <a:endParaRPr lang="en-US"/>
          </a:p>
          <a:p>
            <a:pPr eaLnBrk="1" hangingPunct="1"/>
            <a:endParaRPr lang="en-US"/>
          </a:p>
        </p:txBody>
      </p:sp>
    </p:spTree>
    <p:extLst>
      <p:ext uri="{BB962C8B-B14F-4D97-AF65-F5344CB8AC3E}">
        <p14:creationId xmlns:p14="http://schemas.microsoft.com/office/powerpoint/2010/main" val="33301204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AFE2D369-AD22-3A4A-BA5C-A96C92DB9814}" type="slidenum">
              <a:rPr lang="en-US"/>
              <a:pPr/>
              <a:t>66</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088146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n-US"/>
          </a:p>
        </p:txBody>
      </p:sp>
      <p:sp>
        <p:nvSpPr>
          <p:cNvPr id="111620" name="Slide Number Placeholder 3"/>
          <p:cNvSpPr>
            <a:spLocks noGrp="1"/>
          </p:cNvSpPr>
          <p:nvPr>
            <p:ph type="sldNum" sz="quarter" idx="5"/>
          </p:nvPr>
        </p:nvSpPr>
        <p:spPr>
          <a:noFill/>
        </p:spPr>
        <p:txBody>
          <a:bodyPr/>
          <a:lstStyle/>
          <a:p>
            <a:fld id="{DAC8DCF2-0E5D-144F-9E2D-FD96E4847BB9}" type="slidenum">
              <a:rPr lang="en-US"/>
              <a:pPr/>
              <a:t>67</a:t>
            </a:fld>
            <a:endParaRPr lang="en-US"/>
          </a:p>
        </p:txBody>
      </p:sp>
    </p:spTree>
    <p:extLst>
      <p:ext uri="{BB962C8B-B14F-4D97-AF65-F5344CB8AC3E}">
        <p14:creationId xmlns:p14="http://schemas.microsoft.com/office/powerpoint/2010/main" val="16088614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AFE2D369-AD22-3A4A-BA5C-A96C92DB9814}" type="slidenum">
              <a:rPr lang="en-US"/>
              <a:pPr/>
              <a:t>69</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872804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pPr eaLnBrk="1" hangingPunct="1"/>
            <a:endParaRPr lang="en-US"/>
          </a:p>
        </p:txBody>
      </p:sp>
      <p:sp>
        <p:nvSpPr>
          <p:cNvPr id="116740" name="Slide Number Placeholder 3"/>
          <p:cNvSpPr>
            <a:spLocks noGrp="1"/>
          </p:cNvSpPr>
          <p:nvPr>
            <p:ph type="sldNum" sz="quarter" idx="5"/>
          </p:nvPr>
        </p:nvSpPr>
        <p:spPr>
          <a:noFill/>
        </p:spPr>
        <p:txBody>
          <a:bodyPr/>
          <a:lstStyle/>
          <a:p>
            <a:fld id="{038D0317-B386-C140-B962-2DC8FEAF7749}" type="slidenum">
              <a:rPr lang="en-US"/>
              <a:pPr/>
              <a:t>71</a:t>
            </a:fld>
            <a:endParaRPr lang="en-US"/>
          </a:p>
        </p:txBody>
      </p:sp>
    </p:spTree>
    <p:extLst>
      <p:ext uri="{BB962C8B-B14F-4D97-AF65-F5344CB8AC3E}">
        <p14:creationId xmlns:p14="http://schemas.microsoft.com/office/powerpoint/2010/main" val="36084649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pPr eaLnBrk="1" hangingPunct="1"/>
            <a:endParaRPr lang="en-US"/>
          </a:p>
        </p:txBody>
      </p:sp>
      <p:sp>
        <p:nvSpPr>
          <p:cNvPr id="118788" name="Slide Number Placeholder 3"/>
          <p:cNvSpPr txBox="1">
            <a:spLocks noGrp="1"/>
          </p:cNvSpPr>
          <p:nvPr/>
        </p:nvSpPr>
        <p:spPr bwMode="auto">
          <a:xfrm>
            <a:off x="4143375" y="9118600"/>
            <a:ext cx="3170238" cy="481013"/>
          </a:xfrm>
          <a:prstGeom prst="rect">
            <a:avLst/>
          </a:prstGeom>
          <a:noFill/>
          <a:ln w="9525">
            <a:noFill/>
            <a:miter lim="800000"/>
            <a:headEnd/>
            <a:tailEnd/>
          </a:ln>
        </p:spPr>
        <p:txBody>
          <a:bodyPr lIns="95738" tIns="47869" rIns="95738" bIns="47869" anchor="b">
            <a:prstTxWarp prst="textNoShape">
              <a:avLst/>
            </a:prstTxWarp>
          </a:bodyPr>
          <a:lstStyle/>
          <a:p>
            <a:pPr algn="r" defTabSz="957178"/>
            <a:fld id="{B8869856-2759-5F44-B1D4-D82B3CBA4073}" type="slidenum">
              <a:rPr lang="en-US" sz="1300"/>
              <a:pPr algn="r" defTabSz="957178"/>
              <a:t>72</a:t>
            </a:fld>
            <a:endParaRPr lang="en-US" sz="1300" dirty="0"/>
          </a:p>
        </p:txBody>
      </p:sp>
    </p:spTree>
    <p:extLst>
      <p:ext uri="{BB962C8B-B14F-4D97-AF65-F5344CB8AC3E}">
        <p14:creationId xmlns:p14="http://schemas.microsoft.com/office/powerpoint/2010/main" val="3923421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2C031D66-75F3-CB42-99A8-0FA00FCF21A4}" type="slidenum">
              <a:rPr lang="en-US"/>
              <a:pPr/>
              <a:t>73</a:t>
            </a:fld>
            <a:endParaRPr lang="en-US"/>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n-US"/>
          </a:p>
          <a:p>
            <a:pPr eaLnBrk="1" hangingPunct="1"/>
            <a:endParaRPr lang="en-US"/>
          </a:p>
        </p:txBody>
      </p:sp>
    </p:spTree>
    <p:extLst>
      <p:ext uri="{BB962C8B-B14F-4D97-AF65-F5344CB8AC3E}">
        <p14:creationId xmlns:p14="http://schemas.microsoft.com/office/powerpoint/2010/main" val="36494798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50215613-BFC5-B342-ABEF-706BB65A104F}" type="slidenum">
              <a:rPr lang="en-US"/>
              <a:pPr/>
              <a:t>74</a:t>
            </a:fld>
            <a:endParaRPr lang="en-US"/>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0700758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0D7AB887-130E-8E47-89B8-94684D60D9EF}" type="slidenum">
              <a:rPr lang="en-US"/>
              <a:pPr/>
              <a:t>76</a:t>
            </a:fld>
            <a:endParaRPr lang="en-US"/>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939297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endParaRPr lang="en-US"/>
          </a:p>
        </p:txBody>
      </p:sp>
      <p:sp>
        <p:nvSpPr>
          <p:cNvPr id="123908" name="Slide Number Placeholder 3"/>
          <p:cNvSpPr>
            <a:spLocks noGrp="1"/>
          </p:cNvSpPr>
          <p:nvPr>
            <p:ph type="sldNum" sz="quarter" idx="5"/>
          </p:nvPr>
        </p:nvSpPr>
        <p:spPr>
          <a:noFill/>
        </p:spPr>
        <p:txBody>
          <a:bodyPr/>
          <a:lstStyle/>
          <a:p>
            <a:fld id="{71608EAF-53C7-CC45-959B-F1A0E2625D57}" type="slidenum">
              <a:rPr lang="en-US"/>
              <a:pPr/>
              <a:t>77</a:t>
            </a:fld>
            <a:endParaRPr lang="en-US"/>
          </a:p>
        </p:txBody>
      </p:sp>
    </p:spTree>
    <p:extLst>
      <p:ext uri="{BB962C8B-B14F-4D97-AF65-F5344CB8AC3E}">
        <p14:creationId xmlns:p14="http://schemas.microsoft.com/office/powerpoint/2010/main" val="4190090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pPr eaLnBrk="0" hangingPunct="0"/>
            <a:fld id="{30C698FC-EEE8-0945-82BF-449CEB093EA6}" type="slidenum">
              <a:rPr lang="en-US">
                <a:solidFill>
                  <a:srgbClr val="000000"/>
                </a:solidFill>
              </a:rPr>
              <a:pPr eaLnBrk="0" hangingPunct="0"/>
              <a:t>8</a:t>
            </a:fld>
            <a:endParaRPr lang="en-US">
              <a:solidFill>
                <a:srgbClr val="000000"/>
              </a:solidFill>
            </a:endParaRPr>
          </a:p>
        </p:txBody>
      </p:sp>
      <p:sp>
        <p:nvSpPr>
          <p:cNvPr id="76803" name="Rectangle 7"/>
          <p:cNvSpPr txBox="1">
            <a:spLocks noGrp="1" noChangeArrowheads="1"/>
          </p:cNvSpPr>
          <p:nvPr/>
        </p:nvSpPr>
        <p:spPr bwMode="auto">
          <a:xfrm>
            <a:off x="4143375" y="9117014"/>
            <a:ext cx="3170238" cy="482600"/>
          </a:xfrm>
          <a:prstGeom prst="rect">
            <a:avLst/>
          </a:prstGeom>
          <a:noFill/>
          <a:ln w="9525">
            <a:noFill/>
            <a:miter lim="800000"/>
            <a:headEnd/>
            <a:tailEnd/>
          </a:ln>
        </p:spPr>
        <p:txBody>
          <a:bodyPr lIns="95730" tIns="47864" rIns="95730" bIns="47864" anchor="b">
            <a:prstTxWarp prst="textNoShape">
              <a:avLst/>
            </a:prstTxWarp>
          </a:bodyPr>
          <a:lstStyle/>
          <a:p>
            <a:pPr algn="r" defTabSz="955590"/>
            <a:fld id="{05BE8154-CE7A-4E4E-9E3D-AA750548EC02}" type="slidenum">
              <a:rPr lang="en-US" sz="1300">
                <a:solidFill>
                  <a:srgbClr val="000000"/>
                </a:solidFill>
              </a:rPr>
              <a:pPr algn="r" defTabSz="955590"/>
              <a:t>8</a:t>
            </a:fld>
            <a:endParaRPr lang="en-US" sz="1300" dirty="0">
              <a:solidFill>
                <a:srgbClr val="000000"/>
              </a:solidFill>
            </a:endParaRPr>
          </a:p>
        </p:txBody>
      </p:sp>
      <p:sp>
        <p:nvSpPr>
          <p:cNvPr id="76804" name="Rectangle 2"/>
          <p:cNvSpPr>
            <a:spLocks noGrp="1" noRot="1" noChangeAspect="1" noChangeArrowheads="1" noTextEdit="1"/>
          </p:cNvSpPr>
          <p:nvPr>
            <p:ph type="sldImg"/>
          </p:nvPr>
        </p:nvSpPr>
        <p:spPr>
          <a:xfrm>
            <a:off x="1257300" y="719138"/>
            <a:ext cx="4802188" cy="3600450"/>
          </a:xfrm>
          <a:ln/>
        </p:spPr>
      </p:sp>
      <p:sp>
        <p:nvSpPr>
          <p:cNvPr id="76805" name="Rectangle 3"/>
          <p:cNvSpPr>
            <a:spLocks noGrp="1" noChangeArrowheads="1"/>
          </p:cNvSpPr>
          <p:nvPr>
            <p:ph type="body" idx="1"/>
          </p:nvPr>
        </p:nvSpPr>
        <p:spPr>
          <a:noFill/>
          <a:ln/>
        </p:spPr>
        <p:txBody>
          <a:bodyPr lIns="95730" tIns="47864" rIns="95730" bIns="47864"/>
          <a:lstStyle/>
          <a:p>
            <a:pPr eaLnBrk="1" hangingPunct="1"/>
            <a:endParaRPr lang="en-US"/>
          </a:p>
        </p:txBody>
      </p:sp>
    </p:spTree>
    <p:extLst>
      <p:ext uri="{BB962C8B-B14F-4D97-AF65-F5344CB8AC3E}">
        <p14:creationId xmlns:p14="http://schemas.microsoft.com/office/powerpoint/2010/main" val="1667664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pPr eaLnBrk="0" hangingPunct="0"/>
            <a:fld id="{6CA858DB-83EA-B94D-89EF-0960E6CDCA65}" type="slidenum">
              <a:rPr lang="en-US">
                <a:solidFill>
                  <a:srgbClr val="000000"/>
                </a:solidFill>
              </a:rPr>
              <a:pPr eaLnBrk="0" hangingPunct="0"/>
              <a:t>9</a:t>
            </a:fld>
            <a:endParaRPr lang="en-US">
              <a:solidFill>
                <a:srgbClr val="000000"/>
              </a:solidFill>
            </a:endParaRPr>
          </a:p>
        </p:txBody>
      </p:sp>
      <p:sp>
        <p:nvSpPr>
          <p:cNvPr id="77827" name="Rectangle 7"/>
          <p:cNvSpPr txBox="1">
            <a:spLocks noGrp="1" noChangeArrowheads="1"/>
          </p:cNvSpPr>
          <p:nvPr/>
        </p:nvSpPr>
        <p:spPr bwMode="auto">
          <a:xfrm>
            <a:off x="4143375" y="9117014"/>
            <a:ext cx="3170238" cy="482600"/>
          </a:xfrm>
          <a:prstGeom prst="rect">
            <a:avLst/>
          </a:prstGeom>
          <a:noFill/>
          <a:ln w="9525">
            <a:noFill/>
            <a:miter lim="800000"/>
            <a:headEnd/>
            <a:tailEnd/>
          </a:ln>
        </p:spPr>
        <p:txBody>
          <a:bodyPr lIns="95730" tIns="47864" rIns="95730" bIns="47864" anchor="b">
            <a:prstTxWarp prst="textNoShape">
              <a:avLst/>
            </a:prstTxWarp>
          </a:bodyPr>
          <a:lstStyle/>
          <a:p>
            <a:pPr algn="r" defTabSz="955590"/>
            <a:fld id="{67771AE6-8E18-9B4E-9D11-667ED2639470}" type="slidenum">
              <a:rPr lang="en-US" sz="1300">
                <a:solidFill>
                  <a:srgbClr val="000000"/>
                </a:solidFill>
              </a:rPr>
              <a:pPr algn="r" defTabSz="955590"/>
              <a:t>9</a:t>
            </a:fld>
            <a:endParaRPr lang="en-US" sz="1300" dirty="0">
              <a:solidFill>
                <a:srgbClr val="000000"/>
              </a:solidFill>
            </a:endParaRPr>
          </a:p>
        </p:txBody>
      </p:sp>
      <p:sp>
        <p:nvSpPr>
          <p:cNvPr id="77828" name="Rectangle 2"/>
          <p:cNvSpPr>
            <a:spLocks noGrp="1" noRot="1" noChangeAspect="1" noChangeArrowheads="1" noTextEdit="1"/>
          </p:cNvSpPr>
          <p:nvPr>
            <p:ph type="sldImg"/>
          </p:nvPr>
        </p:nvSpPr>
        <p:spPr>
          <a:xfrm>
            <a:off x="1257300" y="719138"/>
            <a:ext cx="4802188" cy="3600450"/>
          </a:xfrm>
          <a:ln/>
        </p:spPr>
      </p:sp>
      <p:sp>
        <p:nvSpPr>
          <p:cNvPr id="77829" name="Rectangle 3"/>
          <p:cNvSpPr>
            <a:spLocks noGrp="1" noChangeArrowheads="1"/>
          </p:cNvSpPr>
          <p:nvPr>
            <p:ph type="body" idx="1"/>
          </p:nvPr>
        </p:nvSpPr>
        <p:spPr>
          <a:noFill/>
          <a:ln/>
        </p:spPr>
        <p:txBody>
          <a:bodyPr lIns="95730" tIns="47864" rIns="95730" bIns="47864"/>
          <a:lstStyle/>
          <a:p>
            <a:pPr eaLnBrk="1" hangingPunct="1"/>
            <a:endParaRPr lang="en-US"/>
          </a:p>
          <a:p>
            <a:pPr eaLnBrk="1" hangingPunct="1"/>
            <a:endParaRPr lang="en-US"/>
          </a:p>
        </p:txBody>
      </p:sp>
    </p:spTree>
    <p:extLst>
      <p:ext uri="{BB962C8B-B14F-4D97-AF65-F5344CB8AC3E}">
        <p14:creationId xmlns:p14="http://schemas.microsoft.com/office/powerpoint/2010/main" val="69598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pPr eaLnBrk="1" hangingPunct="1"/>
            <a:endParaRPr lang="en-US"/>
          </a:p>
        </p:txBody>
      </p:sp>
      <p:sp>
        <p:nvSpPr>
          <p:cNvPr id="78852" name="Slide Number Placeholder 3"/>
          <p:cNvSpPr>
            <a:spLocks noGrp="1"/>
          </p:cNvSpPr>
          <p:nvPr>
            <p:ph type="sldNum" sz="quarter" idx="5"/>
          </p:nvPr>
        </p:nvSpPr>
        <p:spPr>
          <a:noFill/>
        </p:spPr>
        <p:txBody>
          <a:bodyPr/>
          <a:lstStyle/>
          <a:p>
            <a:pPr eaLnBrk="0" hangingPunct="0"/>
            <a:fld id="{3D298D5B-AC18-9E43-9454-DCD2E0BC5BB2}" type="slidenum">
              <a:rPr lang="en-US">
                <a:solidFill>
                  <a:srgbClr val="000000"/>
                </a:solidFill>
              </a:rPr>
              <a:pPr eaLnBrk="0" hangingPunct="0"/>
              <a:t>10</a:t>
            </a:fld>
            <a:endParaRPr lang="en-US">
              <a:solidFill>
                <a:srgbClr val="000000"/>
              </a:solidFill>
            </a:endParaRPr>
          </a:p>
        </p:txBody>
      </p:sp>
    </p:spTree>
    <p:extLst>
      <p:ext uri="{BB962C8B-B14F-4D97-AF65-F5344CB8AC3E}">
        <p14:creationId xmlns:p14="http://schemas.microsoft.com/office/powerpoint/2010/main" val="959722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ADBEE612-872E-F54E-A6C5-4F3D9D886B30}" type="slidenum">
              <a:rPr lang="en-US"/>
              <a:pPr/>
              <a:t>11</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8675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BE7913-4042-4B48-B3B2-F3B1573B8ACB}" type="datetime1">
              <a:rPr lang="en-US" smtClean="0"/>
              <a:t>4/3/2018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FBF6F0-3962-F140-B201-AB7DC614513E}" type="datetime1">
              <a:rPr lang="en-US" smtClean="0"/>
              <a:t>4/3/2018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31D52F-D3D6-BF4C-AD93-2C46B359C9F5}" type="datetime1">
              <a:rPr lang="en-US" smtClean="0"/>
              <a:t>4/3/2018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1414198"/>
            <a:ext cx="8380412" cy="750205"/>
          </a:xfrm>
        </p:spPr>
        <p:txBody>
          <a:bodyPr/>
          <a:lstStyle>
            <a:lvl1pPr algn="l" rtl="0" fontAlgn="base">
              <a:lnSpc>
                <a:spcPct val="90000"/>
              </a:lnSpc>
              <a:spcBef>
                <a:spcPct val="0"/>
              </a:spcBef>
              <a:spcAft>
                <a:spcPct val="0"/>
              </a:spcAft>
              <a:defRPr lang="en-US" sz="540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81000" y="2600062"/>
            <a:ext cx="8380412" cy="2076450"/>
          </a:xfrm>
        </p:spPr>
        <p:txBody>
          <a:bodyPr/>
          <a:lstStyle>
            <a:lvl1pPr>
              <a:buFontTx/>
              <a:buBlip>
                <a:blip r:embed="rId2"/>
              </a:buBlip>
              <a:defRPr/>
            </a:lvl1pPr>
            <a:lvl2pPr>
              <a:buFontTx/>
              <a:buBlip>
                <a:blip r:embed="rId3"/>
              </a:buBlip>
              <a:defRPr/>
            </a:lvl2pPr>
            <a:lvl3pPr>
              <a:buFontTx/>
              <a:buBlip>
                <a:blip r:embed="rId3"/>
              </a:buBlip>
              <a:defRPr/>
            </a:lvl3pPr>
            <a:lvl4pPr>
              <a:buFontTx/>
              <a:buBlip>
                <a:blip r:embed="rId3"/>
              </a:buBlip>
              <a:defRPr/>
            </a:lvl4pPr>
            <a:lvl5pPr>
              <a:buFontTx/>
              <a:buBlip>
                <a:blip r:embed="rId3"/>
              </a:buBlip>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2204966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E5AE5B-FEFF-EA43-919F-C477A29AF041}" type="datetime1">
              <a:rPr lang="en-US" smtClean="0"/>
              <a:t>4/3/2018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CC2315-D7D9-DA4C-9C87-1AED60C96B70}" type="datetime1">
              <a:rPr lang="en-US" smtClean="0"/>
              <a:t>4/3/2018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AB51F3-92D4-0546-A056-1E2829020E5E}" type="datetime1">
              <a:rPr lang="en-US" smtClean="0"/>
              <a:t>4/3/2018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2AE61B6-7A65-5843-83A1-0245B1DE1F32}" type="datetime1">
              <a:rPr lang="en-US" smtClean="0"/>
              <a:t>4/3/2018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86AADC9-6CA4-0847-B9EE-4CF05C33226F}" type="datetime1">
              <a:rPr lang="en-US" smtClean="0"/>
              <a:t>4/3/2018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33FB98-2AD2-4549-BC22-D92DB7199CB5}" type="datetime1">
              <a:rPr lang="en-US" smtClean="0"/>
              <a:t>4/3/2018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F4DD94-ACA1-B14A-B62D-72A8EC1B0461}" type="datetime1">
              <a:rPr lang="en-US" smtClean="0"/>
              <a:t>4/3/2018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B05F6A-D42B-DD4A-96A3-DA35FF2684DB}" type="datetime1">
              <a:rPr lang="en-US" smtClean="0"/>
              <a:t>4/3/2018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4ED588-DC7F-6844-B091-BD7B59FD7A76}" type="datetime1">
              <a:rPr lang="en-US" smtClean="0"/>
              <a:t>4/3/2018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71D534-EAF5-7340-9EBE-DE4DF80614A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1.xml"/><Relationship Id="rId7" Type="http://schemas.openxmlformats.org/officeDocument/2006/relationships/image" Target="../media/image31.wmf"/><Relationship Id="rId12"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33.png"/><Relationship Id="rId5" Type="http://schemas.openxmlformats.org/officeDocument/2006/relationships/image" Target="../media/image30.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1.png"/><Relationship Id="rId5" Type="http://schemas.microsoft.com/office/2007/relationships/hdphoto" Target="../media/hdphoto1.wdp"/><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hyperlink" Target="http://sudokugrab.blogspot.com/" TargetMode="External"/><Relationship Id="rId3" Type="http://schemas.openxmlformats.org/officeDocument/2006/relationships/hyperlink" Target="yann.lecun.com" TargetMode="External"/><Relationship Id="rId7"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hyperlink" Target="http://en.wikipedia.org/wiki/Automatic_number_plate_recognition" TargetMode="External"/><Relationship Id="rId4" Type="http://schemas.openxmlformats.org/officeDocument/2006/relationships/image" Target="../media/image44.png"/><Relationship Id="rId9" Type="http://schemas.openxmlformats.org/officeDocument/2006/relationships/image" Target="../media/image47.gif"/></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emf"/></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hyperlink" Target="http://homes.cs.washington.edu/~shanqi/work/proj_rome_g1/" TargetMode="External"/><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tags" Target="../tags/tag3.xml"/><Relationship Id="rId7" Type="http://schemas.openxmlformats.org/officeDocument/2006/relationships/image" Target="../media/image71.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32.xml"/><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44.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tags" Target="../tags/tag7.xml"/><Relationship Id="rId7" Type="http://schemas.openxmlformats.org/officeDocument/2006/relationships/image" Target="../media/image73.jpe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33.xml"/><Relationship Id="rId5" Type="http://schemas.openxmlformats.org/officeDocument/2006/relationships/slideLayout" Target="../slideLayouts/slideLayout2.xml"/><Relationship Id="rId4" Type="http://schemas.openxmlformats.org/officeDocument/2006/relationships/tags" Target="../tags/tag8.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 Id="rId4" Type="http://schemas.openxmlformats.org/officeDocument/2006/relationships/hyperlink" Target="http://groups.csail.mit.edu/vision/medical-vision/surgery/surgical_navigation.htm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www.packet.cc/files/mach-per-3D-solids.html" TargetMode="External"/></Relationships>
</file>

<file path=ppt/slides/_rels/slide47.xml.rels><?xml version="1.0" encoding="UTF-8" standalone="yes"?>
<Relationships xmlns="http://schemas.openxmlformats.org/package/2006/relationships"><Relationship Id="rId13" Type="http://schemas.openxmlformats.org/officeDocument/2006/relationships/image" Target="../media/image88.jpeg"/><Relationship Id="rId18" Type="http://schemas.openxmlformats.org/officeDocument/2006/relationships/image" Target="../media/image93.jpeg"/><Relationship Id="rId26" Type="http://schemas.openxmlformats.org/officeDocument/2006/relationships/image" Target="../media/image101.jpeg"/><Relationship Id="rId3" Type="http://schemas.openxmlformats.org/officeDocument/2006/relationships/image" Target="../media/image78.jpeg"/><Relationship Id="rId21" Type="http://schemas.openxmlformats.org/officeDocument/2006/relationships/image" Target="../media/image96.jpeg"/><Relationship Id="rId34" Type="http://schemas.openxmlformats.org/officeDocument/2006/relationships/image" Target="../media/image108.png"/><Relationship Id="rId7" Type="http://schemas.openxmlformats.org/officeDocument/2006/relationships/image" Target="../media/image82.jpeg"/><Relationship Id="rId12" Type="http://schemas.openxmlformats.org/officeDocument/2006/relationships/image" Target="../media/image87.jpeg"/><Relationship Id="rId17" Type="http://schemas.openxmlformats.org/officeDocument/2006/relationships/image" Target="../media/image92.jpeg"/><Relationship Id="rId25" Type="http://schemas.openxmlformats.org/officeDocument/2006/relationships/image" Target="../media/image100.jpeg"/><Relationship Id="rId33" Type="http://schemas.openxmlformats.org/officeDocument/2006/relationships/hyperlink" Target="http://www.picsearch.com/" TargetMode="External"/><Relationship Id="rId2" Type="http://schemas.openxmlformats.org/officeDocument/2006/relationships/notesSlide" Target="../notesSlides/notesSlide35.xml"/><Relationship Id="rId16" Type="http://schemas.openxmlformats.org/officeDocument/2006/relationships/image" Target="../media/image91.jpeg"/><Relationship Id="rId20" Type="http://schemas.openxmlformats.org/officeDocument/2006/relationships/image" Target="../media/image95.jpeg"/><Relationship Id="rId29"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81.jpeg"/><Relationship Id="rId11" Type="http://schemas.openxmlformats.org/officeDocument/2006/relationships/image" Target="../media/image86.jpeg"/><Relationship Id="rId24" Type="http://schemas.openxmlformats.org/officeDocument/2006/relationships/image" Target="../media/image99.jpeg"/><Relationship Id="rId32" Type="http://schemas.openxmlformats.org/officeDocument/2006/relationships/image" Target="../media/image107.png"/><Relationship Id="rId5" Type="http://schemas.openxmlformats.org/officeDocument/2006/relationships/image" Target="../media/image80.jpeg"/><Relationship Id="rId15" Type="http://schemas.openxmlformats.org/officeDocument/2006/relationships/image" Target="../media/image90.jpeg"/><Relationship Id="rId23" Type="http://schemas.openxmlformats.org/officeDocument/2006/relationships/image" Target="../media/image98.jpeg"/><Relationship Id="rId28" Type="http://schemas.openxmlformats.org/officeDocument/2006/relationships/image" Target="../media/image103.jpeg"/><Relationship Id="rId10" Type="http://schemas.openxmlformats.org/officeDocument/2006/relationships/image" Target="../media/image85.jpeg"/><Relationship Id="rId19" Type="http://schemas.openxmlformats.org/officeDocument/2006/relationships/image" Target="../media/image94.jpeg"/><Relationship Id="rId31" Type="http://schemas.openxmlformats.org/officeDocument/2006/relationships/image" Target="../media/image106.jpeg"/><Relationship Id="rId4" Type="http://schemas.openxmlformats.org/officeDocument/2006/relationships/image" Target="../media/image79.jpeg"/><Relationship Id="rId9" Type="http://schemas.openxmlformats.org/officeDocument/2006/relationships/image" Target="../media/image84.jpeg"/><Relationship Id="rId14" Type="http://schemas.openxmlformats.org/officeDocument/2006/relationships/image" Target="../media/image89.jpeg"/><Relationship Id="rId22" Type="http://schemas.openxmlformats.org/officeDocument/2006/relationships/image" Target="../media/image97.jpeg"/><Relationship Id="rId27" Type="http://schemas.openxmlformats.org/officeDocument/2006/relationships/image" Target="../media/image102.jpeg"/><Relationship Id="rId30" Type="http://schemas.openxmlformats.org/officeDocument/2006/relationships/image" Target="../media/image105.jpeg"/><Relationship Id="rId35" Type="http://schemas.openxmlformats.org/officeDocument/2006/relationships/image" Target="../media/image109.png"/><Relationship Id="rId8" Type="http://schemas.openxmlformats.org/officeDocument/2006/relationships/image" Target="../media/image83.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112.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11.png"/><Relationship Id="rId5" Type="http://schemas.openxmlformats.org/officeDocument/2006/relationships/image" Target="../media/image110.wmf"/><Relationship Id="rId4" Type="http://schemas.openxmlformats.org/officeDocument/2006/relationships/oleObject" Target="../embeddings/oleObject6.bin"/></Relationships>
</file>

<file path=ppt/slides/_rels/slide51.xml.rels><?xml version="1.0" encoding="UTF-8" standalone="yes"?>
<Relationships xmlns="http://schemas.openxmlformats.org/package/2006/relationships"><Relationship Id="rId2" Type="http://schemas.openxmlformats.org/officeDocument/2006/relationships/hyperlink" Target="mailto:yongjaelee@cs.ucdavis.edu"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mailto:ferrer@ucdavis.edu" TargetMode="External"/><Relationship Id="rId2" Type="http://schemas.openxmlformats.org/officeDocument/2006/relationships/hyperlink" Target="mailto:crwu@ucdavis.edu" TargetMode="Externa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jp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s://sites.google.com/a/ucdavis.edu/ecs-174-computer-vision---spring-2018/"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hyperlink" Target="piazza.com/uc_davis/spring2018/ecs174/" TargetMode="External"/><Relationship Id="rId4" Type="http://schemas.openxmlformats.org/officeDocument/2006/relationships/hyperlink" Target="https://canvas.ucdavis.edu/courses/225624"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18.png"/><Relationship Id="rId11" Type="http://schemas.openxmlformats.org/officeDocument/2006/relationships/image" Target="../media/image123.jpeg"/><Relationship Id="rId5" Type="http://schemas.openxmlformats.org/officeDocument/2006/relationships/image" Target="../media/image117.wmf"/><Relationship Id="rId10" Type="http://schemas.openxmlformats.org/officeDocument/2006/relationships/image" Target="../media/image122.jpeg"/><Relationship Id="rId4" Type="http://schemas.openxmlformats.org/officeDocument/2006/relationships/image" Target="../media/image116.jpeg"/><Relationship Id="rId9" Type="http://schemas.openxmlformats.org/officeDocument/2006/relationships/image" Target="../media/image121.jpeg"/></Relationships>
</file>

<file path=ppt/slides/_rels/slide5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6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37.jpeg"/><Relationship Id="rId4" Type="http://schemas.openxmlformats.org/officeDocument/2006/relationships/image" Target="../media/image136.png"/></Relationships>
</file>

<file path=ppt/slides/_rels/slide6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40.jpeg"/><Relationship Id="rId4" Type="http://schemas.openxmlformats.org/officeDocument/2006/relationships/image" Target="../media/image139.jpeg"/></Relationships>
</file>

<file path=ppt/slides/_rels/slide6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www.morganclaypool.com/doi/abs/10.2200/S00332ED1V01Y201103AIM011" TargetMode="External"/><Relationship Id="rId5" Type="http://schemas.openxmlformats.org/officeDocument/2006/relationships/hyperlink" Target="http://szeliski.org/Book/" TargetMode="External"/><Relationship Id="rId4" Type="http://schemas.openxmlformats.org/officeDocument/2006/relationships/image" Target="../media/image142.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5" Type="http://schemas.openxmlformats.org/officeDocument/2006/relationships/image" Target="../media/image147.png"/><Relationship Id="rId4" Type="http://schemas.openxmlformats.org/officeDocument/2006/relationships/image" Target="../media/image146.png"/></Relationships>
</file>

<file path=ppt/slides/_rels/slide7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7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ja.ucdavis.edu/cac.html"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2">
              <a:alphaModFix amt="1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itle 3"/>
          <p:cNvSpPr>
            <a:spLocks noGrp="1"/>
          </p:cNvSpPr>
          <p:nvPr>
            <p:ph type="ctrTitle"/>
          </p:nvPr>
        </p:nvSpPr>
        <p:spPr>
          <a:xfrm>
            <a:off x="0" y="1667517"/>
            <a:ext cx="9144000" cy="1470025"/>
          </a:xfrm>
        </p:spPr>
        <p:txBody>
          <a:bodyPr/>
          <a:lstStyle/>
          <a:p>
            <a:r>
              <a:rPr lang="en-US" dirty="0" smtClean="0"/>
              <a:t>ECS 174: Computer Vision</a:t>
            </a:r>
            <a:br>
              <a:rPr lang="en-US" dirty="0" smtClean="0"/>
            </a:br>
            <a:r>
              <a:rPr lang="en-US" sz="3600" dirty="0" smtClean="0"/>
              <a:t>April 3rd, 2018</a:t>
            </a:r>
            <a:endParaRPr lang="en-US" sz="3600" dirty="0"/>
          </a:p>
        </p:txBody>
      </p:sp>
      <p:sp>
        <p:nvSpPr>
          <p:cNvPr id="5" name="Subtitle 4"/>
          <p:cNvSpPr>
            <a:spLocks noGrp="1"/>
          </p:cNvSpPr>
          <p:nvPr>
            <p:ph type="subTitle" idx="1"/>
          </p:nvPr>
        </p:nvSpPr>
        <p:spPr>
          <a:xfrm>
            <a:off x="1371600" y="3570047"/>
            <a:ext cx="6400800" cy="1752600"/>
          </a:xfrm>
        </p:spPr>
        <p:txBody>
          <a:bodyPr/>
          <a:lstStyle/>
          <a:p>
            <a:r>
              <a:rPr lang="en-US" dirty="0" smtClean="0"/>
              <a:t>Yong Jae Lee</a:t>
            </a:r>
          </a:p>
          <a:p>
            <a:r>
              <a:rPr lang="en-US" dirty="0" smtClean="0"/>
              <a:t>Assistant Professor</a:t>
            </a:r>
          </a:p>
          <a:p>
            <a:r>
              <a:rPr lang="en-US" dirty="0" smtClean="0"/>
              <a:t>CS</a:t>
            </a:r>
            <a:r>
              <a:rPr lang="en-US" dirty="0" smtClean="0"/>
              <a:t>, UC Davis</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8178" name="Picture 2"/>
          <p:cNvPicPr>
            <a:picLocks noChangeAspect="1" noChangeArrowheads="1"/>
          </p:cNvPicPr>
          <p:nvPr/>
        </p:nvPicPr>
        <p:blipFill>
          <a:blip r:embed="rId3"/>
          <a:srcRect l="43750" t="34502" r="14063" b="26685"/>
          <a:stretch>
            <a:fillRect/>
          </a:stretch>
        </p:blipFill>
        <p:spPr bwMode="auto">
          <a:xfrm>
            <a:off x="2819400" y="2133600"/>
            <a:ext cx="3200400" cy="2133600"/>
          </a:xfrm>
          <a:prstGeom prst="rect">
            <a:avLst/>
          </a:prstGeom>
          <a:noFill/>
          <a:ln w="9525">
            <a:noFill/>
            <a:miter lim="800000"/>
            <a:headEnd/>
            <a:tailEnd/>
          </a:ln>
        </p:spPr>
      </p:pic>
      <p:sp>
        <p:nvSpPr>
          <p:cNvPr id="23555" name="Title 1"/>
          <p:cNvSpPr>
            <a:spLocks noGrp="1"/>
          </p:cNvSpPr>
          <p:nvPr>
            <p:ph type="title"/>
          </p:nvPr>
        </p:nvSpPr>
        <p:spPr>
          <a:xfrm>
            <a:off x="457200" y="0"/>
            <a:ext cx="8229600" cy="1143000"/>
          </a:xfrm>
        </p:spPr>
        <p:txBody>
          <a:bodyPr/>
          <a:lstStyle/>
          <a:p>
            <a:pPr eaLnBrk="1" hangingPunct="1"/>
            <a:r>
              <a:rPr lang="en-US" sz="4000"/>
              <a:t>3. Visual search, organization</a:t>
            </a:r>
          </a:p>
        </p:txBody>
      </p:sp>
      <p:grpSp>
        <p:nvGrpSpPr>
          <p:cNvPr id="2" name="Group 30"/>
          <p:cNvGrpSpPr>
            <a:grpSpLocks/>
          </p:cNvGrpSpPr>
          <p:nvPr/>
        </p:nvGrpSpPr>
        <p:grpSpPr bwMode="auto">
          <a:xfrm>
            <a:off x="3656013" y="2422525"/>
            <a:ext cx="1422400" cy="1814513"/>
            <a:chOff x="3656671" y="2423160"/>
            <a:chExt cx="1421780" cy="1813560"/>
          </a:xfrm>
        </p:grpSpPr>
        <p:sp>
          <p:nvSpPr>
            <p:cNvPr id="23574" name="Rectangle 5"/>
            <p:cNvSpPr>
              <a:spLocks noChangeArrowheads="1"/>
            </p:cNvSpPr>
            <p:nvPr/>
          </p:nvSpPr>
          <p:spPr bwMode="auto">
            <a:xfrm>
              <a:off x="3656671" y="2423160"/>
              <a:ext cx="789878" cy="1122680"/>
            </a:xfrm>
            <a:prstGeom prst="rect">
              <a:avLst/>
            </a:prstGeom>
            <a:solidFill>
              <a:srgbClr val="00800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75" name="Rectangle 6"/>
            <p:cNvSpPr>
              <a:spLocks noChangeArrowheads="1"/>
            </p:cNvSpPr>
            <p:nvPr/>
          </p:nvSpPr>
          <p:spPr bwMode="auto">
            <a:xfrm>
              <a:off x="3735659" y="2509520"/>
              <a:ext cx="789878" cy="1122680"/>
            </a:xfrm>
            <a:prstGeom prst="rect">
              <a:avLst/>
            </a:prstGeom>
            <a:solidFill>
              <a:srgbClr val="00008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76" name="Rectangle 7"/>
            <p:cNvSpPr>
              <a:spLocks noChangeArrowheads="1"/>
            </p:cNvSpPr>
            <p:nvPr/>
          </p:nvSpPr>
          <p:spPr bwMode="auto">
            <a:xfrm>
              <a:off x="3814646" y="2595880"/>
              <a:ext cx="789878" cy="1122680"/>
            </a:xfrm>
            <a:prstGeom prst="rect">
              <a:avLst/>
            </a:prstGeom>
            <a:solidFill>
              <a:srgbClr val="FF99CC"/>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77" name="Rectangle 8"/>
            <p:cNvSpPr>
              <a:spLocks noChangeArrowheads="1"/>
            </p:cNvSpPr>
            <p:nvPr/>
          </p:nvSpPr>
          <p:spPr bwMode="auto">
            <a:xfrm>
              <a:off x="3893634" y="2682240"/>
              <a:ext cx="789878" cy="1122680"/>
            </a:xfrm>
            <a:prstGeom prst="rect">
              <a:avLst/>
            </a:prstGeom>
            <a:solidFill>
              <a:srgbClr val="00008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78" name="Rectangle 9"/>
            <p:cNvSpPr>
              <a:spLocks noChangeArrowheads="1"/>
            </p:cNvSpPr>
            <p:nvPr/>
          </p:nvSpPr>
          <p:spPr bwMode="auto">
            <a:xfrm>
              <a:off x="3972622" y="2768600"/>
              <a:ext cx="789878" cy="1122680"/>
            </a:xfrm>
            <a:prstGeom prst="rect">
              <a:avLst/>
            </a:prstGeom>
            <a:solidFill>
              <a:srgbClr val="00800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79" name="Rectangle 10"/>
            <p:cNvSpPr>
              <a:spLocks noChangeArrowheads="1"/>
            </p:cNvSpPr>
            <p:nvPr/>
          </p:nvSpPr>
          <p:spPr bwMode="auto">
            <a:xfrm>
              <a:off x="4051610" y="2854960"/>
              <a:ext cx="789878" cy="1122680"/>
            </a:xfrm>
            <a:prstGeom prst="rect">
              <a:avLst/>
            </a:prstGeom>
            <a:solidFill>
              <a:srgbClr val="FFCC0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80" name="Rectangle 11"/>
            <p:cNvSpPr>
              <a:spLocks noChangeArrowheads="1"/>
            </p:cNvSpPr>
            <p:nvPr/>
          </p:nvSpPr>
          <p:spPr bwMode="auto">
            <a:xfrm>
              <a:off x="4130598" y="2941320"/>
              <a:ext cx="789878" cy="1122680"/>
            </a:xfrm>
            <a:prstGeom prst="rect">
              <a:avLst/>
            </a:prstGeom>
            <a:solidFill>
              <a:srgbClr val="80008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81" name="Rectangle 12"/>
            <p:cNvSpPr>
              <a:spLocks noChangeArrowheads="1"/>
            </p:cNvSpPr>
            <p:nvPr/>
          </p:nvSpPr>
          <p:spPr bwMode="auto">
            <a:xfrm>
              <a:off x="4209585" y="3027680"/>
              <a:ext cx="789878" cy="1122680"/>
            </a:xfrm>
            <a:prstGeom prst="rect">
              <a:avLst/>
            </a:prstGeom>
            <a:solidFill>
              <a:srgbClr val="00800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82" name="Rectangle 13"/>
            <p:cNvSpPr>
              <a:spLocks noChangeArrowheads="1"/>
            </p:cNvSpPr>
            <p:nvPr/>
          </p:nvSpPr>
          <p:spPr bwMode="auto">
            <a:xfrm>
              <a:off x="4288573" y="3114040"/>
              <a:ext cx="789878" cy="1122680"/>
            </a:xfrm>
            <a:prstGeom prst="rect">
              <a:avLst/>
            </a:prstGeom>
            <a:solidFill>
              <a:srgbClr val="00008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grpSp>
      <p:sp>
        <p:nvSpPr>
          <p:cNvPr id="14" name="AutoShape 14"/>
          <p:cNvSpPr>
            <a:spLocks noChangeArrowheads="1"/>
          </p:cNvSpPr>
          <p:nvPr/>
        </p:nvSpPr>
        <p:spPr bwMode="auto">
          <a:xfrm>
            <a:off x="3182938" y="1905000"/>
            <a:ext cx="2370137" cy="2590800"/>
          </a:xfrm>
          <a:prstGeom prst="flowChartMagneticDisk">
            <a:avLst/>
          </a:prstGeom>
          <a:noFill/>
          <a:ln w="15875">
            <a:solidFill>
              <a:schemeClr val="tx1"/>
            </a:solidFill>
            <a:round/>
            <a:headEnd/>
            <a:tailEnd/>
          </a:ln>
        </p:spPr>
        <p:txBody>
          <a:bodyPr wrap="none" anchor="ctr">
            <a:prstTxWarp prst="textNoShape">
              <a:avLst/>
            </a:prstTxWarp>
          </a:bodyPr>
          <a:lstStyle/>
          <a:p>
            <a:pPr eaLnBrk="0" hangingPunct="0"/>
            <a:endParaRPr lang="en-US">
              <a:solidFill>
                <a:srgbClr val="000000"/>
              </a:solidFill>
            </a:endParaRPr>
          </a:p>
        </p:txBody>
      </p:sp>
      <p:sp>
        <p:nvSpPr>
          <p:cNvPr id="23558" name="TextBox 24"/>
          <p:cNvSpPr txBox="1">
            <a:spLocks noChangeArrowheads="1"/>
          </p:cNvSpPr>
          <p:nvPr/>
        </p:nvSpPr>
        <p:spPr bwMode="auto">
          <a:xfrm>
            <a:off x="3200400" y="4648200"/>
            <a:ext cx="2514600" cy="830263"/>
          </a:xfrm>
          <a:prstGeom prst="rect">
            <a:avLst/>
          </a:prstGeom>
          <a:noFill/>
          <a:ln w="9525">
            <a:noFill/>
            <a:miter lim="800000"/>
            <a:headEnd/>
            <a:tailEnd/>
          </a:ln>
        </p:spPr>
        <p:txBody>
          <a:bodyPr>
            <a:prstTxWarp prst="textNoShape">
              <a:avLst/>
            </a:prstTxWarp>
            <a:spAutoFit/>
          </a:bodyPr>
          <a:lstStyle/>
          <a:p>
            <a:pPr algn="ctr" eaLnBrk="0" hangingPunct="0"/>
            <a:r>
              <a:rPr lang="en-US" sz="2400" b="1">
                <a:solidFill>
                  <a:srgbClr val="000000"/>
                </a:solidFill>
              </a:rPr>
              <a:t>Image or video archives</a:t>
            </a:r>
          </a:p>
        </p:txBody>
      </p:sp>
      <p:grpSp>
        <p:nvGrpSpPr>
          <p:cNvPr id="3" name="Group 28"/>
          <p:cNvGrpSpPr>
            <a:grpSpLocks/>
          </p:cNvGrpSpPr>
          <p:nvPr/>
        </p:nvGrpSpPr>
        <p:grpSpPr bwMode="auto">
          <a:xfrm>
            <a:off x="685800" y="2595563"/>
            <a:ext cx="2514600" cy="2514600"/>
            <a:chOff x="685800" y="2595880"/>
            <a:chExt cx="2514600" cy="2513985"/>
          </a:xfrm>
        </p:grpSpPr>
        <p:sp>
          <p:nvSpPr>
            <p:cNvPr id="23570" name="Rectangle 15"/>
            <p:cNvSpPr>
              <a:spLocks noChangeArrowheads="1"/>
            </p:cNvSpPr>
            <p:nvPr/>
          </p:nvSpPr>
          <p:spPr bwMode="auto">
            <a:xfrm>
              <a:off x="1524000" y="2595880"/>
              <a:ext cx="789878" cy="1122680"/>
            </a:xfrm>
            <a:prstGeom prst="rect">
              <a:avLst/>
            </a:prstGeom>
            <a:solidFill>
              <a:srgbClr val="00800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71" name="WordArt 16"/>
            <p:cNvSpPr>
              <a:spLocks noChangeArrowheads="1" noChangeShapeType="1" noTextEdit="1"/>
            </p:cNvSpPr>
            <p:nvPr/>
          </p:nvSpPr>
          <p:spPr bwMode="auto">
            <a:xfrm>
              <a:off x="1711596" y="2768600"/>
              <a:ext cx="365319" cy="73406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ea typeface="Arial Black"/>
                  <a:cs typeface="Arial Black"/>
                </a:rPr>
                <a:t>?</a:t>
              </a:r>
            </a:p>
          </p:txBody>
        </p:sp>
        <p:sp>
          <p:nvSpPr>
            <p:cNvPr id="23572" name="Line 17"/>
            <p:cNvSpPr>
              <a:spLocks noChangeShapeType="1"/>
            </p:cNvSpPr>
            <p:nvPr/>
          </p:nvSpPr>
          <p:spPr bwMode="auto">
            <a:xfrm>
              <a:off x="2392866" y="3114040"/>
              <a:ext cx="710890" cy="0"/>
            </a:xfrm>
            <a:prstGeom prst="line">
              <a:avLst/>
            </a:prstGeom>
            <a:noFill/>
            <a:ln w="25400">
              <a:solidFill>
                <a:schemeClr val="tx1"/>
              </a:solidFill>
              <a:round/>
              <a:headEnd/>
              <a:tailEnd type="triangle" w="med" len="med"/>
            </a:ln>
          </p:spPr>
          <p:txBody>
            <a:bodyPr>
              <a:prstTxWarp prst="textNoShape">
                <a:avLst/>
              </a:prstTxWarp>
            </a:bodyPr>
            <a:lstStyle/>
            <a:p>
              <a:endParaRPr lang="en-US"/>
            </a:p>
          </p:txBody>
        </p:sp>
        <p:sp>
          <p:nvSpPr>
            <p:cNvPr id="23573" name="TextBox 25"/>
            <p:cNvSpPr txBox="1">
              <a:spLocks noChangeArrowheads="1"/>
            </p:cNvSpPr>
            <p:nvPr/>
          </p:nvSpPr>
          <p:spPr bwMode="auto">
            <a:xfrm>
              <a:off x="685800" y="4648200"/>
              <a:ext cx="2514600" cy="461665"/>
            </a:xfrm>
            <a:prstGeom prst="rect">
              <a:avLst/>
            </a:prstGeom>
            <a:noFill/>
            <a:ln w="9525">
              <a:noFill/>
              <a:miter lim="800000"/>
              <a:headEnd/>
              <a:tailEnd/>
            </a:ln>
          </p:spPr>
          <p:txBody>
            <a:bodyPr>
              <a:prstTxWarp prst="textNoShape">
                <a:avLst/>
              </a:prstTxWarp>
              <a:spAutoFit/>
            </a:bodyPr>
            <a:lstStyle/>
            <a:p>
              <a:pPr algn="ctr" eaLnBrk="0" hangingPunct="0"/>
              <a:r>
                <a:rPr lang="en-US" sz="2400" b="1">
                  <a:solidFill>
                    <a:srgbClr val="000000"/>
                  </a:solidFill>
                </a:rPr>
                <a:t>Query</a:t>
              </a:r>
            </a:p>
          </p:txBody>
        </p:sp>
      </p:grpSp>
      <p:grpSp>
        <p:nvGrpSpPr>
          <p:cNvPr id="4" name="Group 29"/>
          <p:cNvGrpSpPr>
            <a:grpSpLocks/>
          </p:cNvGrpSpPr>
          <p:nvPr/>
        </p:nvGrpSpPr>
        <p:grpSpPr bwMode="auto">
          <a:xfrm>
            <a:off x="5710238" y="2336800"/>
            <a:ext cx="2824162" cy="3141663"/>
            <a:chOff x="5710354" y="2336800"/>
            <a:chExt cx="2824046" cy="3142397"/>
          </a:xfrm>
        </p:grpSpPr>
        <p:sp>
          <p:nvSpPr>
            <p:cNvPr id="23562" name="Rectangle 18"/>
            <p:cNvSpPr>
              <a:spLocks noChangeArrowheads="1"/>
            </p:cNvSpPr>
            <p:nvPr/>
          </p:nvSpPr>
          <p:spPr bwMode="auto">
            <a:xfrm>
              <a:off x="6500232" y="2595880"/>
              <a:ext cx="789878" cy="1122680"/>
            </a:xfrm>
            <a:prstGeom prst="rect">
              <a:avLst/>
            </a:prstGeom>
            <a:solidFill>
              <a:srgbClr val="00800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63" name="Rectangle 19"/>
            <p:cNvSpPr>
              <a:spLocks noChangeArrowheads="1"/>
            </p:cNvSpPr>
            <p:nvPr/>
          </p:nvSpPr>
          <p:spPr bwMode="auto">
            <a:xfrm>
              <a:off x="6658207" y="2854960"/>
              <a:ext cx="789878" cy="1122680"/>
            </a:xfrm>
            <a:prstGeom prst="rect">
              <a:avLst/>
            </a:prstGeom>
            <a:solidFill>
              <a:srgbClr val="00800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64" name="Rectangle 20"/>
            <p:cNvSpPr>
              <a:spLocks noChangeArrowheads="1"/>
            </p:cNvSpPr>
            <p:nvPr/>
          </p:nvSpPr>
          <p:spPr bwMode="auto">
            <a:xfrm>
              <a:off x="6895171" y="3114040"/>
              <a:ext cx="789878" cy="1122680"/>
            </a:xfrm>
            <a:prstGeom prst="rect">
              <a:avLst/>
            </a:prstGeom>
            <a:solidFill>
              <a:srgbClr val="00800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65" name="Line 21"/>
            <p:cNvSpPr>
              <a:spLocks noChangeShapeType="1"/>
            </p:cNvSpPr>
            <p:nvPr/>
          </p:nvSpPr>
          <p:spPr bwMode="auto">
            <a:xfrm>
              <a:off x="5710354" y="3114040"/>
              <a:ext cx="710890" cy="0"/>
            </a:xfrm>
            <a:prstGeom prst="line">
              <a:avLst/>
            </a:prstGeom>
            <a:noFill/>
            <a:ln w="25400">
              <a:solidFill>
                <a:schemeClr val="tx1"/>
              </a:solidFill>
              <a:round/>
              <a:headEnd/>
              <a:tailEnd type="triangle" w="med" len="med"/>
            </a:ln>
          </p:spPr>
          <p:txBody>
            <a:bodyPr>
              <a:prstTxWarp prst="textNoShape">
                <a:avLst/>
              </a:prstTxWarp>
            </a:bodyPr>
            <a:lstStyle/>
            <a:p>
              <a:endParaRPr lang="en-US"/>
            </a:p>
          </p:txBody>
        </p:sp>
        <p:sp>
          <p:nvSpPr>
            <p:cNvPr id="23566" name="WordArt 22"/>
            <p:cNvSpPr>
              <a:spLocks noChangeArrowheads="1" noChangeShapeType="1" noTextEdit="1"/>
            </p:cNvSpPr>
            <p:nvPr/>
          </p:nvSpPr>
          <p:spPr bwMode="auto">
            <a:xfrm>
              <a:off x="7862771" y="3114040"/>
              <a:ext cx="138229" cy="323850"/>
            </a:xfrm>
            <a:prstGeom prst="rect">
              <a:avLst/>
            </a:prstGeom>
          </p:spPr>
          <p:txBody>
            <a:bodyPr wrap="none" fromWordArt="1">
              <a:prstTxWarp prst="textPlain">
                <a:avLst>
                  <a:gd name="adj" fmla="val 50000"/>
                </a:avLst>
              </a:prstTxWarp>
            </a:bodyPr>
            <a:lstStyle/>
            <a:p>
              <a:pPr algn="ctr"/>
              <a:r>
                <a:rPr lang="en-US" sz="1600" kern="10">
                  <a:ln w="9525">
                    <a:solidFill>
                      <a:srgbClr val="000000"/>
                    </a:solidFill>
                    <a:round/>
                    <a:headEnd/>
                    <a:tailEnd/>
                  </a:ln>
                  <a:solidFill>
                    <a:srgbClr val="000000"/>
                  </a:solidFill>
                  <a:latin typeface="Arial Black"/>
                  <a:ea typeface="Arial Black"/>
                  <a:cs typeface="Arial Black"/>
                </a:rPr>
                <a:t>1</a:t>
              </a:r>
            </a:p>
          </p:txBody>
        </p:sp>
        <p:sp>
          <p:nvSpPr>
            <p:cNvPr id="23567" name="WordArt 23"/>
            <p:cNvSpPr>
              <a:spLocks noChangeArrowheads="1" noChangeShapeType="1" noTextEdit="1"/>
            </p:cNvSpPr>
            <p:nvPr/>
          </p:nvSpPr>
          <p:spPr bwMode="auto">
            <a:xfrm>
              <a:off x="7625808" y="2682240"/>
              <a:ext cx="138229" cy="323850"/>
            </a:xfrm>
            <a:prstGeom prst="rect">
              <a:avLst/>
            </a:prstGeom>
          </p:spPr>
          <p:txBody>
            <a:bodyPr wrap="none" fromWordArt="1">
              <a:prstTxWarp prst="textPlain">
                <a:avLst>
                  <a:gd name="adj" fmla="val 50000"/>
                </a:avLst>
              </a:prstTxWarp>
            </a:bodyPr>
            <a:lstStyle/>
            <a:p>
              <a:pPr algn="ctr"/>
              <a:r>
                <a:rPr lang="en-US" sz="1600" kern="10">
                  <a:ln w="9525">
                    <a:solidFill>
                      <a:srgbClr val="000000"/>
                    </a:solidFill>
                    <a:round/>
                    <a:headEnd/>
                    <a:tailEnd/>
                  </a:ln>
                  <a:solidFill>
                    <a:srgbClr val="000000"/>
                  </a:solidFill>
                  <a:latin typeface="Arial Black"/>
                  <a:ea typeface="Arial Black"/>
                  <a:cs typeface="Arial Black"/>
                </a:rPr>
                <a:t>2</a:t>
              </a:r>
            </a:p>
          </p:txBody>
        </p:sp>
        <p:sp>
          <p:nvSpPr>
            <p:cNvPr id="23568" name="WordArt 24"/>
            <p:cNvSpPr>
              <a:spLocks noChangeArrowheads="1" noChangeShapeType="1" noTextEdit="1"/>
            </p:cNvSpPr>
            <p:nvPr/>
          </p:nvSpPr>
          <p:spPr bwMode="auto">
            <a:xfrm>
              <a:off x="7369098" y="2336800"/>
              <a:ext cx="138229" cy="323850"/>
            </a:xfrm>
            <a:prstGeom prst="rect">
              <a:avLst/>
            </a:prstGeom>
          </p:spPr>
          <p:txBody>
            <a:bodyPr wrap="none" fromWordArt="1">
              <a:prstTxWarp prst="textPlain">
                <a:avLst>
                  <a:gd name="adj" fmla="val 50000"/>
                </a:avLst>
              </a:prstTxWarp>
            </a:bodyPr>
            <a:lstStyle/>
            <a:p>
              <a:pPr algn="ctr"/>
              <a:r>
                <a:rPr lang="en-US" sz="1600" kern="10">
                  <a:ln w="9525">
                    <a:solidFill>
                      <a:srgbClr val="000000"/>
                    </a:solidFill>
                    <a:round/>
                    <a:headEnd/>
                    <a:tailEnd/>
                  </a:ln>
                  <a:solidFill>
                    <a:srgbClr val="000000"/>
                  </a:solidFill>
                  <a:latin typeface="Arial Black"/>
                  <a:ea typeface="Arial Black"/>
                  <a:cs typeface="Arial Black"/>
                </a:rPr>
                <a:t>3</a:t>
              </a:r>
            </a:p>
          </p:txBody>
        </p:sp>
        <p:sp>
          <p:nvSpPr>
            <p:cNvPr id="23569" name="TextBox 26"/>
            <p:cNvSpPr txBox="1">
              <a:spLocks noChangeArrowheads="1"/>
            </p:cNvSpPr>
            <p:nvPr/>
          </p:nvSpPr>
          <p:spPr bwMode="auto">
            <a:xfrm>
              <a:off x="6019800" y="4648200"/>
              <a:ext cx="2514600" cy="830997"/>
            </a:xfrm>
            <a:prstGeom prst="rect">
              <a:avLst/>
            </a:prstGeom>
            <a:noFill/>
            <a:ln w="9525">
              <a:noFill/>
              <a:miter lim="800000"/>
              <a:headEnd/>
              <a:tailEnd/>
            </a:ln>
          </p:spPr>
          <p:txBody>
            <a:bodyPr>
              <a:prstTxWarp prst="textNoShape">
                <a:avLst/>
              </a:prstTxWarp>
              <a:spAutoFit/>
            </a:bodyPr>
            <a:lstStyle/>
            <a:p>
              <a:pPr algn="ctr" eaLnBrk="0" hangingPunct="0"/>
              <a:r>
                <a:rPr lang="en-US" sz="2400" b="1">
                  <a:solidFill>
                    <a:srgbClr val="000000"/>
                  </a:solidFill>
                </a:rPr>
                <a:t>Relevant content</a:t>
              </a:r>
            </a:p>
          </p:txBody>
        </p:sp>
      </p:grpSp>
      <p:sp>
        <p:nvSpPr>
          <p:cNvPr id="32" name="Can 31"/>
          <p:cNvSpPr>
            <a:spLocks noChangeArrowheads="1"/>
          </p:cNvSpPr>
          <p:nvPr/>
        </p:nvSpPr>
        <p:spPr bwMode="auto">
          <a:xfrm>
            <a:off x="2743200" y="1676400"/>
            <a:ext cx="3352800" cy="2971800"/>
          </a:xfrm>
          <a:prstGeom prst="can">
            <a:avLst>
              <a:gd name="adj" fmla="val 25000"/>
            </a:avLst>
          </a:prstGeom>
          <a:noFill/>
          <a:ln w="9525">
            <a:solidFill>
              <a:schemeClr val="tx1"/>
            </a:solidFill>
            <a:round/>
            <a:headEnd/>
            <a:tailEnd/>
          </a:ln>
        </p:spPr>
        <p:txBody>
          <a:bodyPr>
            <a:prstTxWarp prst="textNoShape">
              <a:avLst/>
            </a:prstTxWarp>
          </a:bodyPr>
          <a:lstStyle/>
          <a:p>
            <a:pPr eaLnBrk="0" hangingPunct="0"/>
            <a:endParaRPr lang="en-US">
              <a:solidFill>
                <a:srgbClr val="000000"/>
              </a:solidFill>
            </a:endParaRPr>
          </a:p>
        </p:txBody>
      </p:sp>
      <p:sp>
        <p:nvSpPr>
          <p:cNvPr id="33" name="TextBox 32"/>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5" name="Slide Number Placeholder 4"/>
          <p:cNvSpPr>
            <a:spLocks noGrp="1"/>
          </p:cNvSpPr>
          <p:nvPr>
            <p:ph type="sldNum" sz="quarter" idx="12"/>
          </p:nvPr>
        </p:nvSpPr>
        <p:spPr/>
        <p:txBody>
          <a:bodyPr/>
          <a:lstStyle/>
          <a:p>
            <a:fld id="{7071D534-EAF5-7340-9EBE-DE4DF80614A8}" type="slidenum">
              <a:rPr lang="en-US" smtClean="0"/>
              <a:pPr/>
              <a:t>10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9" presetClass="entr" presetSubtype="0" fill="hold" nodeType="withEffect">
                                  <p:stCondLst>
                                    <p:cond delay="0"/>
                                  </p:stCondLst>
                                  <p:childTnLst>
                                    <p:set>
                                      <p:cBhvr>
                                        <p:cTn id="16" dur="1" fill="hold">
                                          <p:stCondLst>
                                            <p:cond delay="0"/>
                                          </p:stCondLst>
                                        </p:cTn>
                                        <p:tgtEl>
                                          <p:spTgt spid="818178"/>
                                        </p:tgtEl>
                                        <p:attrNameLst>
                                          <p:attrName>style.visibility</p:attrName>
                                        </p:attrNameLst>
                                      </p:cBhvr>
                                      <p:to>
                                        <p:strVal val="visible"/>
                                      </p:to>
                                    </p:set>
                                    <p:animEffect transition="in" filter="dissolve">
                                      <p:cBhvr>
                                        <p:cTn id="17" dur="500"/>
                                        <p:tgtEl>
                                          <p:spTgt spid="818178"/>
                                        </p:tgtEl>
                                      </p:cBhvr>
                                    </p:animEffect>
                                  </p:childTnLst>
                                </p:cTn>
                              </p:par>
                              <p:par>
                                <p:cTn id="18" presetID="1" presetClass="exit"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175"/>
            <a:ext cx="7772400" cy="1143000"/>
          </a:xfrm>
        </p:spPr>
        <p:txBody>
          <a:bodyPr/>
          <a:lstStyle/>
          <a:p>
            <a:pPr eaLnBrk="1" hangingPunct="1"/>
            <a:r>
              <a:rPr lang="en-US" sz="4000"/>
              <a:t>Related disciplines</a:t>
            </a:r>
          </a:p>
        </p:txBody>
      </p:sp>
      <p:grpSp>
        <p:nvGrpSpPr>
          <p:cNvPr id="2" name="Group 6"/>
          <p:cNvGrpSpPr>
            <a:grpSpLocks/>
          </p:cNvGrpSpPr>
          <p:nvPr/>
        </p:nvGrpSpPr>
        <p:grpSpPr bwMode="auto">
          <a:xfrm>
            <a:off x="5616575" y="3452813"/>
            <a:ext cx="2447925" cy="1476375"/>
            <a:chOff x="2812" y="2954"/>
            <a:chExt cx="1542" cy="930"/>
          </a:xfrm>
        </p:grpSpPr>
        <p:sp>
          <p:nvSpPr>
            <p:cNvPr id="24597" name="Text Box 4"/>
            <p:cNvSpPr txBox="1">
              <a:spLocks noChangeArrowheads="1"/>
            </p:cNvSpPr>
            <p:nvPr/>
          </p:nvSpPr>
          <p:spPr bwMode="auto">
            <a:xfrm>
              <a:off x="2971" y="3113"/>
              <a:ext cx="1225" cy="634"/>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a:t>Cognitive science</a:t>
              </a:r>
            </a:p>
          </p:txBody>
        </p:sp>
        <p:sp>
          <p:nvSpPr>
            <p:cNvPr id="24598" name="Oval 5"/>
            <p:cNvSpPr>
              <a:spLocks noChangeArrowheads="1"/>
            </p:cNvSpPr>
            <p:nvPr/>
          </p:nvSpPr>
          <p:spPr bwMode="auto">
            <a:xfrm>
              <a:off x="2812" y="2954"/>
              <a:ext cx="1542" cy="93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3" name="Group 22"/>
          <p:cNvGrpSpPr>
            <a:grpSpLocks/>
          </p:cNvGrpSpPr>
          <p:nvPr/>
        </p:nvGrpSpPr>
        <p:grpSpPr bwMode="auto">
          <a:xfrm>
            <a:off x="3348038" y="4208463"/>
            <a:ext cx="2447925" cy="1476375"/>
            <a:chOff x="3833" y="1684"/>
            <a:chExt cx="1542" cy="930"/>
          </a:xfrm>
        </p:grpSpPr>
        <p:sp>
          <p:nvSpPr>
            <p:cNvPr id="24595" name="Text Box 8"/>
            <p:cNvSpPr txBox="1">
              <a:spLocks noChangeArrowheads="1"/>
            </p:cNvSpPr>
            <p:nvPr/>
          </p:nvSpPr>
          <p:spPr bwMode="auto">
            <a:xfrm>
              <a:off x="3946" y="1979"/>
              <a:ext cx="1315" cy="346"/>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a:t>Algorithms</a:t>
              </a:r>
            </a:p>
          </p:txBody>
        </p:sp>
        <p:sp>
          <p:nvSpPr>
            <p:cNvPr id="24596" name="Oval 9"/>
            <p:cNvSpPr>
              <a:spLocks noChangeArrowheads="1"/>
            </p:cNvSpPr>
            <p:nvPr/>
          </p:nvSpPr>
          <p:spPr bwMode="auto">
            <a:xfrm>
              <a:off x="3833" y="1684"/>
              <a:ext cx="1542" cy="93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4" name="Group 20"/>
          <p:cNvGrpSpPr>
            <a:grpSpLocks/>
          </p:cNvGrpSpPr>
          <p:nvPr/>
        </p:nvGrpSpPr>
        <p:grpSpPr bwMode="auto">
          <a:xfrm>
            <a:off x="1079500" y="3524250"/>
            <a:ext cx="2447925" cy="1476375"/>
            <a:chOff x="204" y="2908"/>
            <a:chExt cx="1542" cy="930"/>
          </a:xfrm>
        </p:grpSpPr>
        <p:sp>
          <p:nvSpPr>
            <p:cNvPr id="24593" name="Text Box 10"/>
            <p:cNvSpPr txBox="1">
              <a:spLocks noChangeArrowheads="1"/>
            </p:cNvSpPr>
            <p:nvPr/>
          </p:nvSpPr>
          <p:spPr bwMode="auto">
            <a:xfrm>
              <a:off x="317" y="3022"/>
              <a:ext cx="1315" cy="634"/>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a:t>Image processing</a:t>
              </a:r>
            </a:p>
          </p:txBody>
        </p:sp>
        <p:sp>
          <p:nvSpPr>
            <p:cNvPr id="24594" name="Oval 11"/>
            <p:cNvSpPr>
              <a:spLocks noChangeArrowheads="1"/>
            </p:cNvSpPr>
            <p:nvPr/>
          </p:nvSpPr>
          <p:spPr bwMode="auto">
            <a:xfrm>
              <a:off x="204" y="2908"/>
              <a:ext cx="1542" cy="93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5" name="Group 21"/>
          <p:cNvGrpSpPr>
            <a:grpSpLocks/>
          </p:cNvGrpSpPr>
          <p:nvPr/>
        </p:nvGrpSpPr>
        <p:grpSpPr bwMode="auto">
          <a:xfrm>
            <a:off x="3167063" y="1328738"/>
            <a:ext cx="2447925" cy="1476375"/>
            <a:chOff x="2381" y="2862"/>
            <a:chExt cx="1542" cy="930"/>
          </a:xfrm>
        </p:grpSpPr>
        <p:sp>
          <p:nvSpPr>
            <p:cNvPr id="24591" name="Text Box 12"/>
            <p:cNvSpPr txBox="1">
              <a:spLocks noChangeArrowheads="1"/>
            </p:cNvSpPr>
            <p:nvPr/>
          </p:nvSpPr>
          <p:spPr bwMode="auto">
            <a:xfrm>
              <a:off x="2494" y="2976"/>
              <a:ext cx="1315" cy="634"/>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a:t>Artificial intelligence</a:t>
              </a:r>
            </a:p>
          </p:txBody>
        </p:sp>
        <p:sp>
          <p:nvSpPr>
            <p:cNvPr id="24592" name="Oval 13"/>
            <p:cNvSpPr>
              <a:spLocks noChangeArrowheads="1"/>
            </p:cNvSpPr>
            <p:nvPr/>
          </p:nvSpPr>
          <p:spPr bwMode="auto">
            <a:xfrm>
              <a:off x="2381" y="2862"/>
              <a:ext cx="1542" cy="93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6" name="Group 19"/>
          <p:cNvGrpSpPr>
            <a:grpSpLocks/>
          </p:cNvGrpSpPr>
          <p:nvPr/>
        </p:nvGrpSpPr>
        <p:grpSpPr bwMode="auto">
          <a:xfrm>
            <a:off x="1008063" y="2012950"/>
            <a:ext cx="2447925" cy="1476375"/>
            <a:chOff x="250" y="935"/>
            <a:chExt cx="1542" cy="930"/>
          </a:xfrm>
        </p:grpSpPr>
        <p:sp>
          <p:nvSpPr>
            <p:cNvPr id="24589" name="Text Box 14"/>
            <p:cNvSpPr txBox="1">
              <a:spLocks noChangeArrowheads="1"/>
            </p:cNvSpPr>
            <p:nvPr/>
          </p:nvSpPr>
          <p:spPr bwMode="auto">
            <a:xfrm>
              <a:off x="363" y="1248"/>
              <a:ext cx="1315" cy="349"/>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a:t>Graphics</a:t>
              </a:r>
            </a:p>
          </p:txBody>
        </p:sp>
        <p:sp>
          <p:nvSpPr>
            <p:cNvPr id="24590" name="Oval 15"/>
            <p:cNvSpPr>
              <a:spLocks noChangeArrowheads="1"/>
            </p:cNvSpPr>
            <p:nvPr/>
          </p:nvSpPr>
          <p:spPr bwMode="auto">
            <a:xfrm>
              <a:off x="250" y="935"/>
              <a:ext cx="1542" cy="93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7" name="Group 23"/>
          <p:cNvGrpSpPr>
            <a:grpSpLocks/>
          </p:cNvGrpSpPr>
          <p:nvPr/>
        </p:nvGrpSpPr>
        <p:grpSpPr bwMode="auto">
          <a:xfrm>
            <a:off x="5364163" y="1976438"/>
            <a:ext cx="2447925" cy="1476375"/>
            <a:chOff x="2494" y="3385"/>
            <a:chExt cx="1542" cy="930"/>
          </a:xfrm>
        </p:grpSpPr>
        <p:sp>
          <p:nvSpPr>
            <p:cNvPr id="24587" name="Text Box 16"/>
            <p:cNvSpPr txBox="1">
              <a:spLocks noChangeArrowheads="1"/>
            </p:cNvSpPr>
            <p:nvPr/>
          </p:nvSpPr>
          <p:spPr bwMode="auto">
            <a:xfrm>
              <a:off x="2607" y="3499"/>
              <a:ext cx="1315" cy="64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a:t>Machine learning</a:t>
              </a:r>
            </a:p>
          </p:txBody>
        </p:sp>
        <p:sp>
          <p:nvSpPr>
            <p:cNvPr id="24588" name="Oval 17"/>
            <p:cNvSpPr>
              <a:spLocks noChangeArrowheads="1"/>
            </p:cNvSpPr>
            <p:nvPr/>
          </p:nvSpPr>
          <p:spPr bwMode="auto">
            <a:xfrm>
              <a:off x="2494" y="3385"/>
              <a:ext cx="1542" cy="93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grpSp>
      <p:sp>
        <p:nvSpPr>
          <p:cNvPr id="24585" name="Oval 24"/>
          <p:cNvSpPr>
            <a:spLocks noChangeArrowheads="1"/>
          </p:cNvSpPr>
          <p:nvPr/>
        </p:nvSpPr>
        <p:spPr bwMode="auto">
          <a:xfrm>
            <a:off x="2951163" y="2552700"/>
            <a:ext cx="2989262" cy="1944688"/>
          </a:xfrm>
          <a:prstGeom prst="ellipse">
            <a:avLst/>
          </a:prstGeom>
          <a:noFill/>
          <a:ln w="28575">
            <a:solidFill>
              <a:srgbClr val="0000FF"/>
            </a:solidFill>
            <a:round/>
            <a:headEnd/>
            <a:tailEnd/>
          </a:ln>
        </p:spPr>
        <p:txBody>
          <a:bodyPr wrap="none" anchor="ctr">
            <a:prstTxWarp prst="textNoShape">
              <a:avLst/>
            </a:prstTxWarp>
          </a:bodyPr>
          <a:lstStyle/>
          <a:p>
            <a:endParaRPr lang="en-US"/>
          </a:p>
        </p:txBody>
      </p:sp>
      <p:sp>
        <p:nvSpPr>
          <p:cNvPr id="24586" name="Text Box 25"/>
          <p:cNvSpPr txBox="1">
            <a:spLocks noChangeArrowheads="1"/>
          </p:cNvSpPr>
          <p:nvPr/>
        </p:nvSpPr>
        <p:spPr bwMode="auto">
          <a:xfrm>
            <a:off x="3311525" y="3021013"/>
            <a:ext cx="2197100" cy="10668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200">
                <a:solidFill>
                  <a:schemeClr val="accent2"/>
                </a:solidFill>
              </a:rPr>
              <a:t>Computer vision</a:t>
            </a:r>
          </a:p>
        </p:txBody>
      </p:sp>
      <p:sp>
        <p:nvSpPr>
          <p:cNvPr id="24" name="TextBox 23"/>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8" name="Slide Number Placeholder 7"/>
          <p:cNvSpPr>
            <a:spLocks noGrp="1"/>
          </p:cNvSpPr>
          <p:nvPr>
            <p:ph type="sldNum" sz="quarter" idx="12"/>
          </p:nvPr>
        </p:nvSpPr>
        <p:spPr/>
        <p:txBody>
          <a:bodyPr/>
          <a:lstStyle/>
          <a:p>
            <a:fld id="{7071D534-EAF5-7340-9EBE-DE4DF80614A8}" type="slidenum">
              <a:rPr lang="en-US" smtClean="0"/>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3175"/>
            <a:ext cx="8229600" cy="1143000"/>
          </a:xfrm>
        </p:spPr>
        <p:txBody>
          <a:bodyPr/>
          <a:lstStyle/>
          <a:p>
            <a:pPr eaLnBrk="1" hangingPunct="1"/>
            <a:r>
              <a:rPr lang="en-US" sz="4000" dirty="0"/>
              <a:t>Vision and graphics</a:t>
            </a:r>
          </a:p>
        </p:txBody>
      </p:sp>
      <p:grpSp>
        <p:nvGrpSpPr>
          <p:cNvPr id="19" name="Group 18"/>
          <p:cNvGrpSpPr/>
          <p:nvPr/>
        </p:nvGrpSpPr>
        <p:grpSpPr>
          <a:xfrm>
            <a:off x="5795963" y="1852613"/>
            <a:ext cx="2124075" cy="1873250"/>
            <a:chOff x="5795963" y="1852613"/>
            <a:chExt cx="2124075" cy="1873250"/>
          </a:xfrm>
        </p:grpSpPr>
        <p:pic>
          <p:nvPicPr>
            <p:cNvPr id="25603" name="Picture 4" descr="MCj04338560000[1]"/>
            <p:cNvPicPr>
              <a:picLocks noChangeAspect="1" noChangeArrowheads="1"/>
            </p:cNvPicPr>
            <p:nvPr/>
          </p:nvPicPr>
          <p:blipFill>
            <a:blip r:embed="rId3"/>
            <a:srcRect/>
            <a:stretch>
              <a:fillRect/>
            </a:stretch>
          </p:blipFill>
          <p:spPr bwMode="auto">
            <a:xfrm>
              <a:off x="5832475" y="2609850"/>
              <a:ext cx="1116013" cy="1116013"/>
            </a:xfrm>
            <a:prstGeom prst="rect">
              <a:avLst/>
            </a:prstGeom>
            <a:noFill/>
            <a:ln w="9525">
              <a:noFill/>
              <a:miter lim="800000"/>
              <a:headEnd/>
              <a:tailEnd/>
            </a:ln>
          </p:spPr>
        </p:pic>
        <p:sp>
          <p:nvSpPr>
            <p:cNvPr id="25604" name="Text Box 6"/>
            <p:cNvSpPr txBox="1">
              <a:spLocks noChangeArrowheads="1"/>
            </p:cNvSpPr>
            <p:nvPr/>
          </p:nvSpPr>
          <p:spPr bwMode="auto">
            <a:xfrm>
              <a:off x="5795963" y="1852613"/>
              <a:ext cx="2124075" cy="549275"/>
            </a:xfrm>
            <a:prstGeom prst="rect">
              <a:avLst/>
            </a:prstGeom>
            <a:noFill/>
            <a:ln w="9525">
              <a:noFill/>
              <a:miter lim="800000"/>
              <a:headEnd/>
              <a:tailEnd/>
            </a:ln>
          </p:spPr>
          <p:txBody>
            <a:bodyPr>
              <a:prstTxWarp prst="textNoShape">
                <a:avLst/>
              </a:prstTxWarp>
              <a:spAutoFit/>
            </a:bodyPr>
            <a:lstStyle/>
            <a:p>
              <a:pPr>
                <a:spcBef>
                  <a:spcPct val="50000"/>
                </a:spcBef>
              </a:pPr>
              <a:r>
                <a:rPr lang="en-US" sz="3000" dirty="0"/>
                <a:t>Model</a:t>
              </a:r>
            </a:p>
          </p:txBody>
        </p:sp>
      </p:grpSp>
      <p:grpSp>
        <p:nvGrpSpPr>
          <p:cNvPr id="18" name="Group 17"/>
          <p:cNvGrpSpPr/>
          <p:nvPr/>
        </p:nvGrpSpPr>
        <p:grpSpPr>
          <a:xfrm>
            <a:off x="1511300" y="1852613"/>
            <a:ext cx="1836738" cy="2738437"/>
            <a:chOff x="1511300" y="1852613"/>
            <a:chExt cx="1836738" cy="2738437"/>
          </a:xfrm>
        </p:grpSpPr>
        <p:sp>
          <p:nvSpPr>
            <p:cNvPr id="25605" name="Text Box 8"/>
            <p:cNvSpPr txBox="1">
              <a:spLocks noChangeArrowheads="1"/>
            </p:cNvSpPr>
            <p:nvPr/>
          </p:nvSpPr>
          <p:spPr bwMode="auto">
            <a:xfrm>
              <a:off x="1727200" y="1852613"/>
              <a:ext cx="1512888" cy="5492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dirty="0"/>
                <a:t>Images</a:t>
              </a:r>
            </a:p>
          </p:txBody>
        </p:sp>
        <p:grpSp>
          <p:nvGrpSpPr>
            <p:cNvPr id="2" name="Group 11"/>
            <p:cNvGrpSpPr>
              <a:grpSpLocks/>
            </p:cNvGrpSpPr>
            <p:nvPr/>
          </p:nvGrpSpPr>
          <p:grpSpPr bwMode="auto">
            <a:xfrm>
              <a:off x="1511300" y="2717800"/>
              <a:ext cx="1836738" cy="1873250"/>
              <a:chOff x="340" y="2341"/>
              <a:chExt cx="1157" cy="1180"/>
            </a:xfrm>
          </p:grpSpPr>
          <p:pic>
            <p:nvPicPr>
              <p:cNvPr id="25613" name="Picture 5" descr="MCj04338560000[1]"/>
              <p:cNvPicPr>
                <a:picLocks noChangeAspect="1" noChangeArrowheads="1"/>
              </p:cNvPicPr>
              <p:nvPr/>
            </p:nvPicPr>
            <p:blipFill>
              <a:blip r:embed="rId3">
                <a:clrChange>
                  <a:clrFrom>
                    <a:srgbClr val="808080"/>
                  </a:clrFrom>
                  <a:clrTo>
                    <a:srgbClr val="808080">
                      <a:alpha val="0"/>
                    </a:srgbClr>
                  </a:clrTo>
                </a:clrChange>
              </a:blip>
              <a:srcRect/>
              <a:stretch>
                <a:fillRect/>
              </a:stretch>
            </p:blipFill>
            <p:spPr bwMode="auto">
              <a:xfrm>
                <a:off x="612" y="2341"/>
                <a:ext cx="703" cy="703"/>
              </a:xfrm>
              <a:prstGeom prst="rect">
                <a:avLst/>
              </a:prstGeom>
              <a:noFill/>
              <a:ln w="9525">
                <a:noFill/>
                <a:miter lim="800000"/>
                <a:headEnd/>
                <a:tailEnd/>
              </a:ln>
            </p:spPr>
          </p:pic>
          <p:sp>
            <p:nvSpPr>
              <p:cNvPr id="25614" name="Rectangle 9"/>
              <p:cNvSpPr>
                <a:spLocks noChangeArrowheads="1"/>
              </p:cNvSpPr>
              <p:nvPr/>
            </p:nvSpPr>
            <p:spPr bwMode="auto">
              <a:xfrm rot="803088">
                <a:off x="340" y="2908"/>
                <a:ext cx="726" cy="59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5615" name="Rectangle 10"/>
              <p:cNvSpPr>
                <a:spLocks noChangeArrowheads="1"/>
              </p:cNvSpPr>
              <p:nvPr/>
            </p:nvSpPr>
            <p:spPr bwMode="auto">
              <a:xfrm rot="-1740558">
                <a:off x="771" y="2931"/>
                <a:ext cx="726" cy="59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grpSp>
        <p:sp>
          <p:nvSpPr>
            <p:cNvPr id="25607" name="Rectangle 12"/>
            <p:cNvSpPr>
              <a:spLocks noChangeArrowheads="1"/>
            </p:cNvSpPr>
            <p:nvPr/>
          </p:nvSpPr>
          <p:spPr bwMode="auto">
            <a:xfrm>
              <a:off x="1835150" y="2573338"/>
              <a:ext cx="1295400" cy="1260475"/>
            </a:xfrm>
            <a:prstGeom prst="rect">
              <a:avLst/>
            </a:prstGeom>
            <a:noFill/>
            <a:ln w="19050">
              <a:solidFill>
                <a:schemeClr val="tx1"/>
              </a:solidFill>
              <a:miter lim="800000"/>
              <a:headEnd/>
              <a:tailEnd/>
            </a:ln>
          </p:spPr>
          <p:txBody>
            <a:bodyPr wrap="none" anchor="ctr">
              <a:prstTxWarp prst="textNoShape">
                <a:avLst/>
              </a:prstTxWarp>
            </a:bodyPr>
            <a:lstStyle/>
            <a:p>
              <a:endParaRPr lang="en-US"/>
            </a:p>
          </p:txBody>
        </p:sp>
      </p:grpSp>
      <p:grpSp>
        <p:nvGrpSpPr>
          <p:cNvPr id="21" name="Group 20"/>
          <p:cNvGrpSpPr/>
          <p:nvPr/>
        </p:nvGrpSpPr>
        <p:grpSpPr>
          <a:xfrm>
            <a:off x="3671888" y="1889125"/>
            <a:ext cx="1800225" cy="431800"/>
            <a:chOff x="3671888" y="1889125"/>
            <a:chExt cx="1800225" cy="431800"/>
          </a:xfrm>
        </p:grpSpPr>
        <p:sp>
          <p:nvSpPr>
            <p:cNvPr id="25608" name="Line 13"/>
            <p:cNvSpPr>
              <a:spLocks noChangeShapeType="1"/>
            </p:cNvSpPr>
            <p:nvPr/>
          </p:nvSpPr>
          <p:spPr bwMode="auto">
            <a:xfrm>
              <a:off x="3671888" y="2320925"/>
              <a:ext cx="1800225" cy="0"/>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sp>
          <p:nvSpPr>
            <p:cNvPr id="25609" name="Text Box 14"/>
            <p:cNvSpPr txBox="1">
              <a:spLocks noChangeArrowheads="1"/>
            </p:cNvSpPr>
            <p:nvPr/>
          </p:nvSpPr>
          <p:spPr bwMode="auto">
            <a:xfrm>
              <a:off x="4103688" y="1889125"/>
              <a:ext cx="1008062" cy="427038"/>
            </a:xfrm>
            <a:prstGeom prst="rect">
              <a:avLst/>
            </a:prstGeom>
            <a:noFill/>
            <a:ln w="9525">
              <a:noFill/>
              <a:miter lim="800000"/>
              <a:headEnd/>
              <a:tailEnd/>
            </a:ln>
          </p:spPr>
          <p:txBody>
            <a:bodyPr>
              <a:prstTxWarp prst="textNoShape">
                <a:avLst/>
              </a:prstTxWarp>
              <a:spAutoFit/>
            </a:bodyPr>
            <a:lstStyle/>
            <a:p>
              <a:pPr>
                <a:spcBef>
                  <a:spcPct val="50000"/>
                </a:spcBef>
              </a:pPr>
              <a:r>
                <a:rPr lang="en-US" sz="2200" dirty="0"/>
                <a:t>Vision</a:t>
              </a:r>
            </a:p>
          </p:txBody>
        </p:sp>
      </p:grpSp>
      <p:grpSp>
        <p:nvGrpSpPr>
          <p:cNvPr id="20" name="Group 19"/>
          <p:cNvGrpSpPr/>
          <p:nvPr/>
        </p:nvGrpSpPr>
        <p:grpSpPr>
          <a:xfrm>
            <a:off x="3635375" y="3005138"/>
            <a:ext cx="1871663" cy="427037"/>
            <a:chOff x="3635375" y="3005138"/>
            <a:chExt cx="1871663" cy="427037"/>
          </a:xfrm>
        </p:grpSpPr>
        <p:sp>
          <p:nvSpPr>
            <p:cNvPr id="25610" name="Line 15"/>
            <p:cNvSpPr>
              <a:spLocks noChangeShapeType="1"/>
            </p:cNvSpPr>
            <p:nvPr/>
          </p:nvSpPr>
          <p:spPr bwMode="auto">
            <a:xfrm flipH="1">
              <a:off x="3635375" y="3005138"/>
              <a:ext cx="1871663" cy="0"/>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sp>
          <p:nvSpPr>
            <p:cNvPr id="25611" name="Text Box 16"/>
            <p:cNvSpPr txBox="1">
              <a:spLocks noChangeArrowheads="1"/>
            </p:cNvSpPr>
            <p:nvPr/>
          </p:nvSpPr>
          <p:spPr bwMode="auto">
            <a:xfrm>
              <a:off x="3995738" y="3005138"/>
              <a:ext cx="1476375" cy="427037"/>
            </a:xfrm>
            <a:prstGeom prst="rect">
              <a:avLst/>
            </a:prstGeom>
            <a:noFill/>
            <a:ln w="9525">
              <a:noFill/>
              <a:miter lim="800000"/>
              <a:headEnd/>
              <a:tailEnd/>
            </a:ln>
          </p:spPr>
          <p:txBody>
            <a:bodyPr>
              <a:prstTxWarp prst="textNoShape">
                <a:avLst/>
              </a:prstTxWarp>
              <a:spAutoFit/>
            </a:bodyPr>
            <a:lstStyle/>
            <a:p>
              <a:pPr>
                <a:spcBef>
                  <a:spcPct val="50000"/>
                </a:spcBef>
              </a:pPr>
              <a:r>
                <a:rPr lang="en-US" sz="2200" dirty="0"/>
                <a:t>Graphics</a:t>
              </a:r>
            </a:p>
          </p:txBody>
        </p:sp>
      </p:grpSp>
      <p:sp>
        <p:nvSpPr>
          <p:cNvPr id="25612" name="Text Box 17"/>
          <p:cNvSpPr txBox="1">
            <a:spLocks noChangeArrowheads="1"/>
          </p:cNvSpPr>
          <p:nvPr/>
        </p:nvSpPr>
        <p:spPr bwMode="auto">
          <a:xfrm>
            <a:off x="863600" y="4551363"/>
            <a:ext cx="7886700" cy="579437"/>
          </a:xfrm>
          <a:prstGeom prst="rect">
            <a:avLst/>
          </a:prstGeom>
          <a:noFill/>
          <a:ln w="9525">
            <a:noFill/>
            <a:miter lim="800000"/>
            <a:headEnd/>
            <a:tailEnd/>
          </a:ln>
        </p:spPr>
        <p:txBody>
          <a:bodyPr>
            <a:prstTxWarp prst="textNoShape">
              <a:avLst/>
            </a:prstTxWarp>
            <a:spAutoFit/>
          </a:bodyPr>
          <a:lstStyle/>
          <a:p>
            <a:pPr>
              <a:spcBef>
                <a:spcPct val="50000"/>
              </a:spcBef>
            </a:pPr>
            <a:r>
              <a:rPr lang="en-US" sz="3200" dirty="0"/>
              <a:t>Inverse problems: analysis and </a:t>
            </a:r>
            <a:r>
              <a:rPr lang="en-US" sz="3200" dirty="0" smtClean="0"/>
              <a:t>synthesis</a:t>
            </a:r>
            <a:endParaRPr lang="en-US" sz="3200" dirty="0"/>
          </a:p>
        </p:txBody>
      </p:sp>
      <p:sp>
        <p:nvSpPr>
          <p:cNvPr id="17" name="TextBox 16"/>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3" name="Slide Number Placeholder 2"/>
          <p:cNvSpPr>
            <a:spLocks noGrp="1"/>
          </p:cNvSpPr>
          <p:nvPr>
            <p:ph type="sldNum" sz="quarter" idx="12"/>
          </p:nvPr>
        </p:nvSpPr>
        <p:spPr/>
        <p:txBody>
          <a:bodyPr/>
          <a:lstStyle/>
          <a:p>
            <a:fld id="{7071D534-EAF5-7340-9EBE-DE4DF80614A8}" type="slidenum">
              <a:rPr lang="en-US" smtClean="0"/>
              <a:pPr/>
              <a:t>12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6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65163" y="2797175"/>
            <a:ext cx="7772400" cy="1143000"/>
          </a:xfrm>
        </p:spPr>
        <p:txBody>
          <a:bodyPr/>
          <a:lstStyle/>
          <a:p>
            <a:pPr eaLnBrk="1" hangingPunct="1"/>
            <a:r>
              <a:rPr lang="en-US" sz="4000" dirty="0"/>
              <a:t>Why is vision difficult?</a:t>
            </a:r>
          </a:p>
        </p:txBody>
      </p:sp>
      <p:sp>
        <p:nvSpPr>
          <p:cNvPr id="38915" name="Rectangle 3"/>
          <p:cNvSpPr>
            <a:spLocks noGrp="1" noChangeArrowheads="1"/>
          </p:cNvSpPr>
          <p:nvPr>
            <p:ph type="body" idx="1"/>
          </p:nvPr>
        </p:nvSpPr>
        <p:spPr>
          <a:xfrm>
            <a:off x="665163" y="1311275"/>
            <a:ext cx="7772400" cy="4114800"/>
          </a:xfrm>
        </p:spPr>
        <p:txBody>
          <a:bodyPr/>
          <a:lstStyle/>
          <a:p>
            <a:pPr eaLnBrk="1" hangingPunct="1"/>
            <a:endParaRPr lang="en-US" sz="2800" dirty="0">
              <a:sym typeface="Wingdings" charset="2"/>
            </a:endParaRPr>
          </a:p>
          <a:p>
            <a:pPr eaLnBrk="1" hangingPunct="1">
              <a:buFontTx/>
              <a:buNone/>
            </a:pPr>
            <a:endParaRPr lang="en-US" sz="2800" dirty="0">
              <a:sym typeface="Wingdings" charset="2"/>
            </a:endParaRPr>
          </a:p>
        </p:txBody>
      </p:sp>
      <p:sp>
        <p:nvSpPr>
          <p:cNvPr id="2" name="Slide Number Placeholder 1"/>
          <p:cNvSpPr>
            <a:spLocks noGrp="1"/>
          </p:cNvSpPr>
          <p:nvPr>
            <p:ph type="sldNum" sz="quarter" idx="12"/>
          </p:nvPr>
        </p:nvSpPr>
        <p:spPr/>
        <p:txBody>
          <a:bodyPr/>
          <a:lstStyle/>
          <a:p>
            <a:fld id="{7071D534-EAF5-7340-9EBE-DE4DF80614A8}" type="slidenum">
              <a:rPr lang="en-US" smtClean="0"/>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57200" y="-3175"/>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What humans see</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Slide Number Placeholder 15"/>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7071D534-EAF5-7340-9EBE-DE4DF80614A8}"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8" name="Picture 4" descr="cedar_point"/>
          <p:cNvPicPr>
            <a:picLocks noChangeAspect="1" noChangeArrowheads="1"/>
          </p:cNvPicPr>
          <p:nvPr/>
        </p:nvPicPr>
        <p:blipFill rotWithShape="1">
          <a:blip r:embed="rId3"/>
          <a:srcRect l="7213" r="6211"/>
          <a:stretch/>
        </p:blipFill>
        <p:spPr bwMode="auto">
          <a:xfrm>
            <a:off x="1761067" y="1201923"/>
            <a:ext cx="5700890" cy="4960012"/>
          </a:xfrm>
          <a:prstGeom prst="rect">
            <a:avLst/>
          </a:prstGeom>
          <a:noFill/>
          <a:ln w="9525">
            <a:noFill/>
            <a:miter lim="800000"/>
            <a:headEnd/>
            <a:tailEnd/>
          </a:ln>
        </p:spPr>
      </p:pic>
    </p:spTree>
    <p:extLst>
      <p:ext uri="{BB962C8B-B14F-4D97-AF65-F5344CB8AC3E}">
        <p14:creationId xmlns:p14="http://schemas.microsoft.com/office/powerpoint/2010/main" val="4007499392"/>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488668"/>
            <a:ext cx="2481945" cy="369332"/>
          </a:xfrm>
          <a:prstGeom prst="rect">
            <a:avLst/>
          </a:prstGeom>
          <a:noFill/>
        </p:spPr>
        <p:txBody>
          <a:bodyPr wrap="none" rtlCol="0">
            <a:spAutoFit/>
          </a:bodyPr>
          <a:lstStyle/>
          <a:p>
            <a:r>
              <a:rPr lang="en-US" dirty="0" smtClean="0"/>
              <a:t>Slide credit: Larry </a:t>
            </a:r>
            <a:r>
              <a:rPr lang="en-US" dirty="0" err="1" smtClean="0"/>
              <a:t>Zitnick</a:t>
            </a:r>
            <a:endParaRPr lang="en-US" dirty="0"/>
          </a:p>
        </p:txBody>
      </p:sp>
      <p:sp>
        <p:nvSpPr>
          <p:cNvPr id="7" name="Rectangle 2"/>
          <p:cNvSpPr txBox="1">
            <a:spLocks noChangeArrowheads="1"/>
          </p:cNvSpPr>
          <p:nvPr/>
        </p:nvSpPr>
        <p:spPr>
          <a:xfrm>
            <a:off x="457200" y="-3175"/>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What </a:t>
            </a:r>
            <a:r>
              <a:rPr lang="en-US" sz="4000" dirty="0" smtClean="0">
                <a:latin typeface="+mj-lt"/>
                <a:ea typeface="+mj-ea"/>
                <a:cs typeface="+mj-cs"/>
              </a:rPr>
              <a:t>computers see</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10" name="Slide Number Placeholder 15"/>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7071D534-EAF5-7340-9EBE-DE4DF80614A8}"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graphicFrame>
        <p:nvGraphicFramePr>
          <p:cNvPr id="8" name="Table 7"/>
          <p:cNvGraphicFramePr>
            <a:graphicFrameLocks noGrp="1"/>
          </p:cNvGraphicFramePr>
          <p:nvPr>
            <p:extLst>
              <p:ext uri="{D42A27DB-BD31-4B8C-83A1-F6EECF244321}">
                <p14:modId xmlns:p14="http://schemas.microsoft.com/office/powerpoint/2010/main" val="2852414473"/>
              </p:ext>
            </p:extLst>
          </p:nvPr>
        </p:nvGraphicFramePr>
        <p:xfrm>
          <a:off x="1761066" y="1220387"/>
          <a:ext cx="5700888" cy="4941555"/>
        </p:xfrm>
        <a:graphic>
          <a:graphicData uri="http://schemas.openxmlformats.org/drawingml/2006/table">
            <a:tbl>
              <a:tblPr bandRow="1">
                <a:effectLst/>
                <a:tableStyleId>{5C22544A-7EE6-4342-B048-85BDC9FD1C3A}</a:tableStyleId>
              </a:tblPr>
              <a:tblGrid>
                <a:gridCol w="475074"/>
                <a:gridCol w="475074"/>
                <a:gridCol w="475074"/>
                <a:gridCol w="475074"/>
                <a:gridCol w="475074"/>
                <a:gridCol w="475074"/>
                <a:gridCol w="475074"/>
                <a:gridCol w="475074"/>
                <a:gridCol w="475074"/>
                <a:gridCol w="475074"/>
                <a:gridCol w="475074"/>
                <a:gridCol w="475074"/>
              </a:tblGrid>
              <a:tr h="329437">
                <a:tc>
                  <a:txBody>
                    <a:bodyPr/>
                    <a:lstStyle/>
                    <a:p>
                      <a:pPr algn="ctr"/>
                      <a:r>
                        <a:rPr lang="en-US" sz="600" dirty="0" smtClean="0">
                          <a:solidFill>
                            <a:schemeClr val="tx1"/>
                          </a:solidFill>
                        </a:rPr>
                        <a:t>243</a:t>
                      </a:r>
                      <a:endParaRPr lang="en-US" sz="6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185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188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242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110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67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152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243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94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82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77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235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115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91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233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196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114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74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116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77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150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69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182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186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184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179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159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93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154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81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175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235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172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65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63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237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143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78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94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234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193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115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144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248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161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149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109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65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47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smtClean="0">
                          <a:solidFill>
                            <a:schemeClr val="tx1"/>
                          </a:solidFill>
                        </a:rPr>
                        <a:t>156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190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107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102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94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73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114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23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148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168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179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43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9437">
                <a:tc>
                  <a:txBody>
                    <a:bodyPr/>
                    <a:lstStyle/>
                    <a:p>
                      <a:pPr algn="ctr"/>
                      <a:r>
                        <a:rPr lang="en-US" sz="800" dirty="0" smtClean="0">
                          <a:solidFill>
                            <a:schemeClr val="tx1"/>
                          </a:solidFill>
                        </a:rPr>
                        <a:t>17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160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109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9" name="Picture 4" descr="cedar_point"/>
          <p:cNvPicPr>
            <a:picLocks noChangeAspect="1" noChangeArrowheads="1"/>
          </p:cNvPicPr>
          <p:nvPr/>
        </p:nvPicPr>
        <p:blipFill rotWithShape="1">
          <a:blip r:embed="rId3"/>
          <a:srcRect l="7213" r="6211"/>
          <a:stretch/>
        </p:blipFill>
        <p:spPr bwMode="auto">
          <a:xfrm>
            <a:off x="1761067" y="1201923"/>
            <a:ext cx="5700890" cy="4960012"/>
          </a:xfrm>
          <a:prstGeom prst="rect">
            <a:avLst/>
          </a:prstGeom>
          <a:noFill/>
          <a:ln w="9525">
            <a:noFill/>
            <a:miter lim="800000"/>
            <a:headEnd/>
            <a:tailEnd/>
          </a:ln>
        </p:spPr>
      </p:pic>
    </p:spTree>
    <p:extLst>
      <p:ext uri="{BB962C8B-B14F-4D97-AF65-F5344CB8AC3E}">
        <p14:creationId xmlns:p14="http://schemas.microsoft.com/office/powerpoint/2010/main" val="19545669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738188" y="0"/>
            <a:ext cx="7772400" cy="1143000"/>
          </a:xfrm>
        </p:spPr>
        <p:txBody>
          <a:bodyPr/>
          <a:lstStyle/>
          <a:p>
            <a:pPr eaLnBrk="1" hangingPunct="1"/>
            <a:r>
              <a:rPr lang="en-US" sz="4000"/>
              <a:t>Why is vision difficult?</a:t>
            </a:r>
          </a:p>
        </p:txBody>
      </p:sp>
      <p:sp>
        <p:nvSpPr>
          <p:cNvPr id="38915" name="Rectangle 3"/>
          <p:cNvSpPr>
            <a:spLocks noGrp="1" noChangeArrowheads="1"/>
          </p:cNvSpPr>
          <p:nvPr>
            <p:ph type="body" idx="1"/>
          </p:nvPr>
        </p:nvSpPr>
        <p:spPr>
          <a:xfrm>
            <a:off x="665163" y="1311275"/>
            <a:ext cx="7772400" cy="4114800"/>
          </a:xfrm>
        </p:spPr>
        <p:txBody>
          <a:bodyPr/>
          <a:lstStyle/>
          <a:p>
            <a:pPr eaLnBrk="1" hangingPunct="1"/>
            <a:r>
              <a:rPr lang="en-US" sz="2800" dirty="0"/>
              <a:t>Ill-posed problem: real world much more complex than what we can measure in images</a:t>
            </a:r>
          </a:p>
          <a:p>
            <a:pPr lvl="1" eaLnBrk="1" hangingPunct="1"/>
            <a:r>
              <a:rPr lang="en-US" dirty="0"/>
              <a:t>3D </a:t>
            </a:r>
            <a:r>
              <a:rPr lang="en-US" dirty="0" err="1">
                <a:sym typeface="Wingdings" charset="2"/>
              </a:rPr>
              <a:t></a:t>
            </a:r>
            <a:r>
              <a:rPr lang="en-US" dirty="0">
                <a:sym typeface="Wingdings" charset="2"/>
              </a:rPr>
              <a:t> 2D</a:t>
            </a:r>
          </a:p>
          <a:p>
            <a:pPr eaLnBrk="1" hangingPunct="1"/>
            <a:r>
              <a:rPr lang="en-US" sz="2800" dirty="0">
                <a:sym typeface="Wingdings" charset="2"/>
              </a:rPr>
              <a:t>Impossible to literally “invert” image formation process</a:t>
            </a:r>
          </a:p>
          <a:p>
            <a:pPr eaLnBrk="1" hangingPunct="1"/>
            <a:endParaRPr lang="en-US" sz="2800" dirty="0">
              <a:sym typeface="Wingdings" charset="2"/>
            </a:endParaRPr>
          </a:p>
          <a:p>
            <a:pPr eaLnBrk="1" hangingPunct="1">
              <a:buFontTx/>
              <a:buNone/>
            </a:pPr>
            <a:endParaRPr lang="en-US" sz="2800" dirty="0">
              <a:sym typeface="Wingdings" charset="2"/>
            </a:endParaRPr>
          </a:p>
        </p:txBody>
      </p:sp>
      <p:sp>
        <p:nvSpPr>
          <p:cNvPr id="5" name="TextBox 4"/>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16</a:t>
            </a:fld>
            <a:endParaRPr lang="en-US"/>
          </a:p>
        </p:txBody>
      </p:sp>
    </p:spTree>
    <p:extLst>
      <p:ext uri="{BB962C8B-B14F-4D97-AF65-F5344CB8AC3E}">
        <p14:creationId xmlns:p14="http://schemas.microsoft.com/office/powerpoint/2010/main" val="118857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91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9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Rectangle 2"/>
          <p:cNvSpPr>
            <a:spLocks noGrp="1" noChangeArrowheads="1"/>
          </p:cNvSpPr>
          <p:nvPr>
            <p:ph type="title"/>
          </p:nvPr>
        </p:nvSpPr>
        <p:spPr>
          <a:xfrm>
            <a:off x="457200" y="102483"/>
            <a:ext cx="8229600" cy="1143000"/>
          </a:xfrm>
        </p:spPr>
        <p:txBody>
          <a:bodyPr>
            <a:normAutofit/>
          </a:bodyPr>
          <a:lstStyle/>
          <a:p>
            <a:pPr eaLnBrk="1" hangingPunct="1">
              <a:defRPr/>
            </a:pPr>
            <a:r>
              <a:rPr lang="en-US" sz="4000" dirty="0" smtClean="0"/>
              <a:t>Challenges: ambiguity</a:t>
            </a:r>
          </a:p>
        </p:txBody>
      </p:sp>
      <p:sp>
        <p:nvSpPr>
          <p:cNvPr id="35843" name="Rectangle 3"/>
          <p:cNvSpPr>
            <a:spLocks noGrp="1" noChangeArrowheads="1"/>
          </p:cNvSpPr>
          <p:nvPr>
            <p:ph type="body" idx="1"/>
          </p:nvPr>
        </p:nvSpPr>
        <p:spPr>
          <a:xfrm>
            <a:off x="152400" y="1535288"/>
            <a:ext cx="8839200" cy="5322711"/>
          </a:xfrm>
        </p:spPr>
        <p:txBody>
          <a:bodyPr>
            <a:normAutofit fontScale="92500" lnSpcReduction="20000"/>
          </a:bodyPr>
          <a:lstStyle/>
          <a:p>
            <a:pPr eaLnBrk="1" hangingPunct="1"/>
            <a:r>
              <a:rPr lang="en-US" dirty="0" smtClean="0"/>
              <a:t>Many different 3D scenes could have given rise to a particular 2D picture</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t>
            </a:r>
          </a:p>
        </p:txBody>
      </p:sp>
      <p:pic>
        <p:nvPicPr>
          <p:cNvPr id="35844" name="Picture 4"/>
          <p:cNvPicPr>
            <a:picLocks noChangeAspect="1" noChangeArrowheads="1"/>
          </p:cNvPicPr>
          <p:nvPr/>
        </p:nvPicPr>
        <p:blipFill>
          <a:blip r:embed="rId3" cstate="print"/>
          <a:srcRect/>
          <a:stretch>
            <a:fillRect/>
          </a:stretch>
        </p:blipFill>
        <p:spPr bwMode="auto">
          <a:xfrm>
            <a:off x="228600" y="2743200"/>
            <a:ext cx="4354513" cy="2667000"/>
          </a:xfrm>
          <a:prstGeom prst="rect">
            <a:avLst/>
          </a:prstGeom>
          <a:noFill/>
          <a:ln w="19050">
            <a:noFill/>
            <a:miter lim="800000"/>
            <a:headEnd/>
            <a:tailEnd/>
          </a:ln>
        </p:spPr>
      </p:pic>
      <p:pic>
        <p:nvPicPr>
          <p:cNvPr id="35845" name="Picture 6"/>
          <p:cNvPicPr>
            <a:picLocks noChangeAspect="1" noChangeArrowheads="1"/>
          </p:cNvPicPr>
          <p:nvPr/>
        </p:nvPicPr>
        <p:blipFill>
          <a:blip r:embed="rId4" cstate="print"/>
          <a:srcRect/>
          <a:stretch>
            <a:fillRect/>
          </a:stretch>
        </p:blipFill>
        <p:spPr bwMode="auto">
          <a:xfrm>
            <a:off x="4838700" y="2743200"/>
            <a:ext cx="4000500" cy="2667000"/>
          </a:xfrm>
          <a:prstGeom prst="rect">
            <a:avLst/>
          </a:prstGeom>
          <a:noFill/>
          <a:ln w="19050">
            <a:noFill/>
            <a:miter lim="800000"/>
            <a:headEnd/>
            <a:tailEnd/>
          </a:ln>
        </p:spPr>
      </p:pic>
      <p:sp>
        <p:nvSpPr>
          <p:cNvPr id="7" name="TextBox 6"/>
          <p:cNvSpPr txBox="1"/>
          <p:nvPr/>
        </p:nvSpPr>
        <p:spPr>
          <a:xfrm>
            <a:off x="0" y="6488668"/>
            <a:ext cx="2999732" cy="369332"/>
          </a:xfrm>
          <a:prstGeom prst="rect">
            <a:avLst/>
          </a:prstGeom>
          <a:noFill/>
        </p:spPr>
        <p:txBody>
          <a:bodyPr wrap="none" rtlCol="0">
            <a:spAutoFit/>
          </a:bodyPr>
          <a:lstStyle/>
          <a:p>
            <a:r>
              <a:rPr lang="en-US" dirty="0" smtClean="0"/>
              <a:t>Slide credit: Svetlana </a:t>
            </a:r>
            <a:r>
              <a:rPr lang="en-US" dirty="0" err="1" smtClean="0"/>
              <a:t>Lazebnik</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17</a:t>
            </a:fld>
            <a:endParaRPr lang="en-US"/>
          </a:p>
        </p:txBody>
      </p:sp>
    </p:spTree>
    <p:extLst>
      <p:ext uri="{BB962C8B-B14F-4D97-AF65-F5344CB8AC3E}">
        <p14:creationId xmlns:p14="http://schemas.microsoft.com/office/powerpoint/2010/main" val="22834901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0" y="-76200"/>
            <a:ext cx="9144000" cy="1143000"/>
          </a:xfrm>
        </p:spPr>
        <p:txBody>
          <a:bodyPr/>
          <a:lstStyle/>
          <a:p>
            <a:pPr eaLnBrk="1" hangingPunct="1"/>
            <a:r>
              <a:rPr lang="en-US" sz="4000"/>
              <a:t>Challenges: many nuisance parameters</a:t>
            </a:r>
          </a:p>
        </p:txBody>
      </p:sp>
      <p:pic>
        <p:nvPicPr>
          <p:cNvPr id="39939" name="Picture 3" descr="koala12"/>
          <p:cNvPicPr>
            <a:picLocks noChangeAspect="1" noChangeArrowheads="1"/>
          </p:cNvPicPr>
          <p:nvPr/>
        </p:nvPicPr>
        <p:blipFill>
          <a:blip r:embed="rId3"/>
          <a:srcRect/>
          <a:stretch>
            <a:fillRect/>
          </a:stretch>
        </p:blipFill>
        <p:spPr bwMode="auto">
          <a:xfrm>
            <a:off x="511175" y="1092200"/>
            <a:ext cx="1603375" cy="1828800"/>
          </a:xfrm>
          <a:prstGeom prst="rect">
            <a:avLst/>
          </a:prstGeom>
          <a:noFill/>
          <a:ln w="9525">
            <a:noFill/>
            <a:miter lim="800000"/>
            <a:headEnd/>
            <a:tailEnd/>
          </a:ln>
        </p:spPr>
      </p:pic>
      <p:pic>
        <p:nvPicPr>
          <p:cNvPr id="39940" name="Picture 4" descr="koala2"/>
          <p:cNvPicPr>
            <a:picLocks noChangeAspect="1" noChangeArrowheads="1"/>
          </p:cNvPicPr>
          <p:nvPr/>
        </p:nvPicPr>
        <p:blipFill>
          <a:blip r:embed="rId4"/>
          <a:srcRect/>
          <a:stretch>
            <a:fillRect/>
          </a:stretch>
        </p:blipFill>
        <p:spPr bwMode="auto">
          <a:xfrm>
            <a:off x="4375150" y="1325563"/>
            <a:ext cx="2127250" cy="1595437"/>
          </a:xfrm>
          <a:prstGeom prst="rect">
            <a:avLst/>
          </a:prstGeom>
          <a:noFill/>
          <a:ln w="9525">
            <a:noFill/>
            <a:miter lim="800000"/>
            <a:headEnd/>
            <a:tailEnd/>
          </a:ln>
        </p:spPr>
      </p:pic>
      <p:sp>
        <p:nvSpPr>
          <p:cNvPr id="39941" name="Text Box 5"/>
          <p:cNvSpPr txBox="1">
            <a:spLocks noChangeArrowheads="1"/>
          </p:cNvSpPr>
          <p:nvPr/>
        </p:nvSpPr>
        <p:spPr bwMode="auto">
          <a:xfrm>
            <a:off x="454025" y="2921000"/>
            <a:ext cx="1831975" cy="427038"/>
          </a:xfrm>
          <a:prstGeom prst="rect">
            <a:avLst/>
          </a:prstGeom>
          <a:noFill/>
          <a:ln w="9525">
            <a:noFill/>
            <a:miter lim="800000"/>
            <a:headEnd/>
            <a:tailEnd/>
          </a:ln>
        </p:spPr>
        <p:txBody>
          <a:bodyPr>
            <a:prstTxWarp prst="textNoShape">
              <a:avLst/>
            </a:prstTxWarp>
            <a:spAutoFit/>
          </a:bodyPr>
          <a:lstStyle/>
          <a:p>
            <a:pPr>
              <a:spcBef>
                <a:spcPct val="50000"/>
              </a:spcBef>
            </a:pPr>
            <a:r>
              <a:rPr lang="en-US" sz="2200" b="1">
                <a:ea typeface="Arial" charset="0"/>
                <a:cs typeface="Arial" charset="0"/>
              </a:rPr>
              <a:t>Illumination</a:t>
            </a:r>
          </a:p>
        </p:txBody>
      </p:sp>
      <p:pic>
        <p:nvPicPr>
          <p:cNvPr id="39942" name="Picture 6" descr="koala5"/>
          <p:cNvPicPr>
            <a:picLocks noChangeAspect="1" noChangeArrowheads="1"/>
          </p:cNvPicPr>
          <p:nvPr/>
        </p:nvPicPr>
        <p:blipFill>
          <a:blip r:embed="rId5"/>
          <a:srcRect/>
          <a:stretch>
            <a:fillRect/>
          </a:stretch>
        </p:blipFill>
        <p:spPr bwMode="auto">
          <a:xfrm>
            <a:off x="2874963" y="1092200"/>
            <a:ext cx="1362075" cy="1828800"/>
          </a:xfrm>
          <a:prstGeom prst="rect">
            <a:avLst/>
          </a:prstGeom>
          <a:noFill/>
          <a:ln w="9525">
            <a:noFill/>
            <a:miter lim="800000"/>
            <a:headEnd/>
            <a:tailEnd/>
          </a:ln>
        </p:spPr>
      </p:pic>
      <p:sp>
        <p:nvSpPr>
          <p:cNvPr id="39943" name="Text Box 7"/>
          <p:cNvSpPr txBox="1">
            <a:spLocks noChangeArrowheads="1"/>
          </p:cNvSpPr>
          <p:nvPr/>
        </p:nvSpPr>
        <p:spPr bwMode="auto">
          <a:xfrm>
            <a:off x="3575050" y="2921000"/>
            <a:ext cx="1831975" cy="427038"/>
          </a:xfrm>
          <a:prstGeom prst="rect">
            <a:avLst/>
          </a:prstGeom>
          <a:noFill/>
          <a:ln w="9525">
            <a:noFill/>
            <a:miter lim="800000"/>
            <a:headEnd/>
            <a:tailEnd/>
          </a:ln>
        </p:spPr>
        <p:txBody>
          <a:bodyPr>
            <a:prstTxWarp prst="textNoShape">
              <a:avLst/>
            </a:prstTxWarp>
            <a:spAutoFit/>
          </a:bodyPr>
          <a:lstStyle/>
          <a:p>
            <a:pPr>
              <a:spcBef>
                <a:spcPct val="50000"/>
              </a:spcBef>
            </a:pPr>
            <a:r>
              <a:rPr lang="en-US" sz="2200" b="1">
                <a:ea typeface="Arial" charset="0"/>
                <a:cs typeface="Arial" charset="0"/>
              </a:rPr>
              <a:t>Object pose</a:t>
            </a:r>
          </a:p>
        </p:txBody>
      </p:sp>
      <p:pic>
        <p:nvPicPr>
          <p:cNvPr id="39944" name="Picture 8" descr="koala11"/>
          <p:cNvPicPr>
            <a:picLocks noChangeAspect="1" noChangeArrowheads="1"/>
          </p:cNvPicPr>
          <p:nvPr/>
        </p:nvPicPr>
        <p:blipFill>
          <a:blip r:embed="rId6"/>
          <a:srcRect r="17667"/>
          <a:stretch>
            <a:fillRect/>
          </a:stretch>
        </p:blipFill>
        <p:spPr bwMode="auto">
          <a:xfrm>
            <a:off x="6038850" y="3576638"/>
            <a:ext cx="1463675" cy="1828800"/>
          </a:xfrm>
          <a:prstGeom prst="rect">
            <a:avLst/>
          </a:prstGeom>
          <a:noFill/>
          <a:ln w="9525">
            <a:noFill/>
            <a:miter lim="800000"/>
            <a:headEnd/>
            <a:tailEnd/>
          </a:ln>
        </p:spPr>
      </p:pic>
      <p:sp>
        <p:nvSpPr>
          <p:cNvPr id="39945" name="Text Box 9"/>
          <p:cNvSpPr txBox="1">
            <a:spLocks noChangeArrowheads="1"/>
          </p:cNvSpPr>
          <p:nvPr/>
        </p:nvSpPr>
        <p:spPr bwMode="auto">
          <a:xfrm>
            <a:off x="6686550" y="2967038"/>
            <a:ext cx="2057400" cy="427037"/>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200" b="1">
                <a:ea typeface="Arial" charset="0"/>
                <a:cs typeface="Arial" charset="0"/>
              </a:rPr>
              <a:t>Clutter</a:t>
            </a:r>
          </a:p>
        </p:txBody>
      </p:sp>
      <p:sp>
        <p:nvSpPr>
          <p:cNvPr id="39946" name="Text Box 10"/>
          <p:cNvSpPr txBox="1">
            <a:spLocks noChangeArrowheads="1"/>
          </p:cNvSpPr>
          <p:nvPr/>
        </p:nvSpPr>
        <p:spPr bwMode="auto">
          <a:xfrm>
            <a:off x="6007100" y="5359400"/>
            <a:ext cx="3254375" cy="427038"/>
          </a:xfrm>
          <a:prstGeom prst="rect">
            <a:avLst/>
          </a:prstGeom>
          <a:noFill/>
          <a:ln w="9525">
            <a:noFill/>
            <a:miter lim="800000"/>
            <a:headEnd/>
            <a:tailEnd/>
          </a:ln>
        </p:spPr>
        <p:txBody>
          <a:bodyPr>
            <a:prstTxWarp prst="textNoShape">
              <a:avLst/>
            </a:prstTxWarp>
            <a:spAutoFit/>
          </a:bodyPr>
          <a:lstStyle/>
          <a:p>
            <a:pPr>
              <a:spcBef>
                <a:spcPct val="50000"/>
              </a:spcBef>
            </a:pPr>
            <a:r>
              <a:rPr lang="en-US" sz="2200" b="1">
                <a:ea typeface="Arial" charset="0"/>
                <a:cs typeface="Arial" charset="0"/>
              </a:rPr>
              <a:t>Viewpoint</a:t>
            </a:r>
          </a:p>
        </p:txBody>
      </p:sp>
      <p:grpSp>
        <p:nvGrpSpPr>
          <p:cNvPr id="2" name="Group 11"/>
          <p:cNvGrpSpPr>
            <a:grpSpLocks/>
          </p:cNvGrpSpPr>
          <p:nvPr/>
        </p:nvGrpSpPr>
        <p:grpSpPr bwMode="auto">
          <a:xfrm>
            <a:off x="3011488" y="3652838"/>
            <a:ext cx="2690812" cy="2408237"/>
            <a:chOff x="2005" y="2990"/>
            <a:chExt cx="1695" cy="1517"/>
          </a:xfrm>
        </p:grpSpPr>
        <p:sp>
          <p:nvSpPr>
            <p:cNvPr id="39951" name="Text Box 12"/>
            <p:cNvSpPr txBox="1">
              <a:spLocks noChangeArrowheads="1"/>
            </p:cNvSpPr>
            <p:nvPr/>
          </p:nvSpPr>
          <p:spPr bwMode="auto">
            <a:xfrm>
              <a:off x="2005" y="4027"/>
              <a:ext cx="1695" cy="48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200" b="1">
                  <a:ea typeface="Arial" charset="0"/>
                  <a:cs typeface="Arial" charset="0"/>
                </a:rPr>
                <a:t>Intra-class appearance</a:t>
              </a:r>
            </a:p>
          </p:txBody>
        </p:sp>
        <p:pic>
          <p:nvPicPr>
            <p:cNvPr id="39952" name="Picture 13" descr="albinokoala"/>
            <p:cNvPicPr>
              <a:picLocks noChangeAspect="1" noChangeArrowheads="1"/>
            </p:cNvPicPr>
            <p:nvPr/>
          </p:nvPicPr>
          <p:blipFill>
            <a:blip r:embed="rId7"/>
            <a:srcRect/>
            <a:stretch>
              <a:fillRect/>
            </a:stretch>
          </p:blipFill>
          <p:spPr bwMode="auto">
            <a:xfrm>
              <a:off x="2320" y="2990"/>
              <a:ext cx="1074" cy="1074"/>
            </a:xfrm>
            <a:prstGeom prst="rect">
              <a:avLst/>
            </a:prstGeom>
            <a:noFill/>
            <a:ln w="9525">
              <a:noFill/>
              <a:miter lim="800000"/>
              <a:headEnd/>
              <a:tailEnd/>
            </a:ln>
          </p:spPr>
        </p:pic>
      </p:grpSp>
      <p:sp>
        <p:nvSpPr>
          <p:cNvPr id="39948" name="Text Box 14"/>
          <p:cNvSpPr txBox="1">
            <a:spLocks noChangeArrowheads="1"/>
          </p:cNvSpPr>
          <p:nvPr/>
        </p:nvSpPr>
        <p:spPr bwMode="auto">
          <a:xfrm>
            <a:off x="1084263" y="5318125"/>
            <a:ext cx="1831975" cy="427038"/>
          </a:xfrm>
          <a:prstGeom prst="rect">
            <a:avLst/>
          </a:prstGeom>
          <a:noFill/>
          <a:ln w="9525">
            <a:noFill/>
            <a:miter lim="800000"/>
            <a:headEnd/>
            <a:tailEnd/>
          </a:ln>
        </p:spPr>
        <p:txBody>
          <a:bodyPr>
            <a:prstTxWarp prst="textNoShape">
              <a:avLst/>
            </a:prstTxWarp>
            <a:spAutoFit/>
          </a:bodyPr>
          <a:lstStyle/>
          <a:p>
            <a:pPr>
              <a:spcBef>
                <a:spcPct val="50000"/>
              </a:spcBef>
            </a:pPr>
            <a:r>
              <a:rPr lang="en-US" sz="2200" b="1">
                <a:ea typeface="Arial" charset="0"/>
                <a:cs typeface="Arial" charset="0"/>
              </a:rPr>
              <a:t>Occlusions</a:t>
            </a:r>
          </a:p>
        </p:txBody>
      </p:sp>
      <p:pic>
        <p:nvPicPr>
          <p:cNvPr id="39949" name="Picture 15" descr="koala_occlusions"/>
          <p:cNvPicPr>
            <a:picLocks noChangeAspect="1" noChangeArrowheads="1"/>
          </p:cNvPicPr>
          <p:nvPr/>
        </p:nvPicPr>
        <p:blipFill>
          <a:blip r:embed="rId8">
            <a:lum bright="6000"/>
          </a:blip>
          <a:srcRect b="19913"/>
          <a:stretch>
            <a:fillRect/>
          </a:stretch>
        </p:blipFill>
        <p:spPr bwMode="auto">
          <a:xfrm>
            <a:off x="1241425" y="3652838"/>
            <a:ext cx="1401763" cy="1684337"/>
          </a:xfrm>
          <a:prstGeom prst="rect">
            <a:avLst/>
          </a:prstGeom>
          <a:noFill/>
          <a:ln w="9525">
            <a:noFill/>
            <a:miter lim="800000"/>
            <a:headEnd/>
            <a:tailEnd/>
          </a:ln>
        </p:spPr>
      </p:pic>
      <p:pic>
        <p:nvPicPr>
          <p:cNvPr id="39950" name="Picture 16" descr="koalas_lgbg"/>
          <p:cNvPicPr>
            <a:picLocks noChangeAspect="1" noChangeArrowheads="1"/>
          </p:cNvPicPr>
          <p:nvPr/>
        </p:nvPicPr>
        <p:blipFill>
          <a:blip r:embed="rId9"/>
          <a:srcRect r="40761"/>
          <a:stretch>
            <a:fillRect/>
          </a:stretch>
        </p:blipFill>
        <p:spPr bwMode="auto">
          <a:xfrm>
            <a:off x="6921500" y="1092200"/>
            <a:ext cx="1625600" cy="1828800"/>
          </a:xfrm>
          <a:prstGeom prst="rect">
            <a:avLst/>
          </a:prstGeom>
          <a:noFill/>
          <a:ln w="9525">
            <a:noFill/>
            <a:miter lim="800000"/>
            <a:headEnd/>
            <a:tailEnd/>
          </a:ln>
        </p:spPr>
      </p:pic>
      <p:sp>
        <p:nvSpPr>
          <p:cNvPr id="18" name="TextBox 17"/>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3" name="Slide Number Placeholder 2"/>
          <p:cNvSpPr>
            <a:spLocks noGrp="1"/>
          </p:cNvSpPr>
          <p:nvPr>
            <p:ph type="sldNum" sz="quarter" idx="12"/>
          </p:nvPr>
        </p:nvSpPr>
        <p:spPr/>
        <p:txBody>
          <a:bodyPr/>
          <a:lstStyle/>
          <a:p>
            <a:fld id="{7071D534-EAF5-7340-9EBE-DE4DF80614A8}" type="slidenum">
              <a:rPr lang="en-US" smtClean="0"/>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wallpaper01_1024x768"/>
          <p:cNvPicPr>
            <a:picLocks noChangeAspect="1" noChangeArrowheads="1"/>
          </p:cNvPicPr>
          <p:nvPr/>
        </p:nvPicPr>
        <p:blipFill>
          <a:blip r:embed="rId3" cstate="print">
            <a:clrChange>
              <a:clrFrom>
                <a:srgbClr val="FFFFFF"/>
              </a:clrFrom>
              <a:clrTo>
                <a:srgbClr val="FFFFFF">
                  <a:alpha val="0"/>
                </a:srgbClr>
              </a:clrTo>
            </a:clrChange>
          </a:blip>
          <a:srcRect l="30348" t="5618" r="28346" b="999"/>
          <a:stretch>
            <a:fillRect/>
          </a:stretch>
        </p:blipFill>
        <p:spPr bwMode="auto">
          <a:xfrm>
            <a:off x="3244144" y="472281"/>
            <a:ext cx="3475402" cy="5895622"/>
          </a:xfrm>
          <a:prstGeom prst="rect">
            <a:avLst/>
          </a:prstGeom>
          <a:noFill/>
          <a:ln w="9525">
            <a:noFill/>
            <a:miter lim="800000"/>
            <a:headEnd/>
            <a:tailEnd/>
          </a:ln>
        </p:spPr>
      </p:pic>
      <p:sp>
        <p:nvSpPr>
          <p:cNvPr id="20483" name="Rectangle 3"/>
          <p:cNvSpPr>
            <a:spLocks noChangeArrowheads="1"/>
          </p:cNvSpPr>
          <p:nvPr/>
        </p:nvSpPr>
        <p:spPr bwMode="auto">
          <a:xfrm>
            <a:off x="2057400" y="0"/>
            <a:ext cx="2514600" cy="1388533"/>
          </a:xfrm>
          <a:prstGeom prst="rect">
            <a:avLst/>
          </a:prstGeom>
          <a:solidFill>
            <a:schemeClr val="bg1"/>
          </a:solidFill>
          <a:ln w="9525">
            <a:noFill/>
            <a:miter lim="800000"/>
            <a:headEnd/>
            <a:tailEnd/>
          </a:ln>
        </p:spPr>
        <p:txBody>
          <a:bodyPr wrap="none" anchor="ctr"/>
          <a:lstStyle/>
          <a:p>
            <a:endParaRPr lang="en-US"/>
          </a:p>
        </p:txBody>
      </p:sp>
      <p:sp>
        <p:nvSpPr>
          <p:cNvPr id="20484" name="Text Box 4"/>
          <p:cNvSpPr txBox="1">
            <a:spLocks noChangeArrowheads="1"/>
          </p:cNvSpPr>
          <p:nvPr/>
        </p:nvSpPr>
        <p:spPr bwMode="auto">
          <a:xfrm>
            <a:off x="117475" y="182563"/>
            <a:ext cx="3010376" cy="584775"/>
          </a:xfrm>
          <a:prstGeom prst="rect">
            <a:avLst/>
          </a:prstGeom>
          <a:noFill/>
          <a:ln w="9525">
            <a:noFill/>
            <a:miter lim="800000"/>
            <a:headEnd/>
            <a:tailEnd/>
          </a:ln>
        </p:spPr>
        <p:txBody>
          <a:bodyPr wrap="none">
            <a:spAutoFit/>
          </a:bodyPr>
          <a:lstStyle/>
          <a:p>
            <a:pPr algn="l">
              <a:spcBef>
                <a:spcPct val="0"/>
              </a:spcBef>
            </a:pPr>
            <a:r>
              <a:rPr lang="en-US" sz="3200" b="0" dirty="0"/>
              <a:t>Challenges: scale</a:t>
            </a:r>
          </a:p>
        </p:txBody>
      </p:sp>
      <p:sp>
        <p:nvSpPr>
          <p:cNvPr id="20485" name="Text Box 6"/>
          <p:cNvSpPr txBox="1">
            <a:spLocks noChangeArrowheads="1"/>
          </p:cNvSpPr>
          <p:nvPr/>
        </p:nvSpPr>
        <p:spPr bwMode="auto">
          <a:xfrm>
            <a:off x="5530674" y="6507162"/>
            <a:ext cx="3589509" cy="369332"/>
          </a:xfrm>
          <a:prstGeom prst="rect">
            <a:avLst/>
          </a:prstGeom>
          <a:noFill/>
          <a:ln w="9525">
            <a:noFill/>
            <a:miter lim="800000"/>
            <a:headEnd/>
            <a:tailEnd/>
          </a:ln>
        </p:spPr>
        <p:txBody>
          <a:bodyPr wrap="none">
            <a:spAutoFit/>
          </a:bodyPr>
          <a:lstStyle/>
          <a:p>
            <a:pPr algn="l" eaLnBrk="0" hangingPunct="0">
              <a:spcBef>
                <a:spcPct val="0"/>
              </a:spcBef>
            </a:pPr>
            <a:r>
              <a:rPr lang="en-US" b="0" dirty="0">
                <a:solidFill>
                  <a:schemeClr val="tx1"/>
                </a:solidFill>
              </a:rPr>
              <a:t>slide credit: </a:t>
            </a:r>
            <a:r>
              <a:rPr lang="en-US" b="0" dirty="0" err="1">
                <a:solidFill>
                  <a:schemeClr val="tx1"/>
                </a:solidFill>
              </a:rPr>
              <a:t>Fei-Fei</a:t>
            </a:r>
            <a:r>
              <a:rPr lang="en-US" b="0" dirty="0">
                <a:solidFill>
                  <a:schemeClr val="tx1"/>
                </a:solidFill>
              </a:rPr>
              <a:t>, </a:t>
            </a:r>
            <a:r>
              <a:rPr lang="en-US" b="0" dirty="0" smtClean="0">
                <a:solidFill>
                  <a:schemeClr val="tx1"/>
                </a:solidFill>
              </a:rPr>
              <a:t>Fergus, </a:t>
            </a:r>
            <a:r>
              <a:rPr lang="en-US" b="0" dirty="0" err="1">
                <a:solidFill>
                  <a:schemeClr val="tx1"/>
                </a:solidFill>
              </a:rPr>
              <a:t>Torralba</a:t>
            </a:r>
            <a:r>
              <a:rPr lang="en-US" b="0" dirty="0">
                <a:solidFill>
                  <a:schemeClr val="tx1"/>
                </a:solidFill>
              </a:rPr>
              <a:t> </a:t>
            </a:r>
          </a:p>
        </p:txBody>
      </p:sp>
      <p:sp>
        <p:nvSpPr>
          <p:cNvPr id="2" name="Slide Number Placeholder 1"/>
          <p:cNvSpPr>
            <a:spLocks noGrp="1"/>
          </p:cNvSpPr>
          <p:nvPr>
            <p:ph type="sldNum" sz="quarter" idx="12"/>
          </p:nvPr>
        </p:nvSpPr>
        <p:spPr/>
        <p:txBody>
          <a:bodyPr/>
          <a:lstStyle/>
          <a:p>
            <a:fld id="{7071D534-EAF5-7340-9EBE-DE4DF80614A8}" type="slidenum">
              <a:rPr lang="en-US" smtClean="0"/>
              <a:pPr/>
              <a:t>19</a:t>
            </a:fld>
            <a:endParaRPr lang="en-US"/>
          </a:p>
        </p:txBody>
      </p:sp>
    </p:spTree>
    <p:extLst>
      <p:ext uri="{BB962C8B-B14F-4D97-AF65-F5344CB8AC3E}">
        <p14:creationId xmlns:p14="http://schemas.microsoft.com/office/powerpoint/2010/main" val="26579611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685800" y="304800"/>
            <a:ext cx="7772400" cy="1143000"/>
          </a:xfrm>
        </p:spPr>
        <p:txBody>
          <a:bodyPr/>
          <a:lstStyle/>
          <a:p>
            <a:pPr eaLnBrk="1" hangingPunct="1"/>
            <a:r>
              <a:rPr lang="en-US"/>
              <a:t>Plan for today</a:t>
            </a:r>
          </a:p>
        </p:txBody>
      </p:sp>
      <p:sp>
        <p:nvSpPr>
          <p:cNvPr id="26627" name="Rectangle 3"/>
          <p:cNvSpPr>
            <a:spLocks noGrp="1" noChangeArrowheads="1"/>
          </p:cNvSpPr>
          <p:nvPr>
            <p:ph type="body" idx="1"/>
          </p:nvPr>
        </p:nvSpPr>
        <p:spPr>
          <a:xfrm>
            <a:off x="685800" y="1752600"/>
            <a:ext cx="8458200" cy="4114800"/>
          </a:xfrm>
        </p:spPr>
        <p:txBody>
          <a:bodyPr>
            <a:normAutofit/>
          </a:bodyPr>
          <a:lstStyle/>
          <a:p>
            <a:pPr eaLnBrk="1" hangingPunct="1"/>
            <a:r>
              <a:rPr lang="en-US" sz="2600" dirty="0"/>
              <a:t>Topic </a:t>
            </a:r>
            <a:r>
              <a:rPr lang="en-US" sz="2600" dirty="0" smtClean="0"/>
              <a:t>overview </a:t>
            </a:r>
          </a:p>
          <a:p>
            <a:pPr eaLnBrk="1" hangingPunct="1"/>
            <a:r>
              <a:rPr lang="en-US" sz="2600" dirty="0" smtClean="0"/>
              <a:t>Introductions</a:t>
            </a:r>
          </a:p>
          <a:p>
            <a:pPr eaLnBrk="1" hangingPunct="1"/>
            <a:r>
              <a:rPr lang="en-US" sz="2600" dirty="0" smtClean="0"/>
              <a:t>Course </a:t>
            </a:r>
            <a:r>
              <a:rPr lang="en-US" sz="2600" dirty="0"/>
              <a:t>overview: </a:t>
            </a:r>
          </a:p>
          <a:p>
            <a:pPr lvl="1" eaLnBrk="1" hangingPunct="1"/>
            <a:r>
              <a:rPr lang="en-US" sz="2400" dirty="0" smtClean="0"/>
              <a:t>Logistics and requirements</a:t>
            </a:r>
          </a:p>
          <a:p>
            <a:pPr eaLnBrk="1" hangingPunct="1">
              <a:buNone/>
            </a:pPr>
            <a:endParaRPr lang="en-US" sz="2600" dirty="0" smtClean="0"/>
          </a:p>
        </p:txBody>
      </p:sp>
      <p:sp>
        <p:nvSpPr>
          <p:cNvPr id="2" name="Slide Number Placeholder 1"/>
          <p:cNvSpPr>
            <a:spLocks noGrp="1"/>
          </p:cNvSpPr>
          <p:nvPr>
            <p:ph type="sldNum" sz="quarter" idx="12"/>
          </p:nvPr>
        </p:nvSpPr>
        <p:spPr/>
        <p:txBody>
          <a:bodyPr/>
          <a:lstStyle/>
          <a:p>
            <a:fld id="{7071D534-EAF5-7340-9EBE-DE4DF80614A8}" type="slidenum">
              <a:rPr lang="en-US" smtClean="0"/>
              <a:pPr/>
              <a:t>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98425" y="106363"/>
            <a:ext cx="3417730" cy="584775"/>
          </a:xfrm>
          <a:prstGeom prst="rect">
            <a:avLst/>
          </a:prstGeom>
          <a:noFill/>
          <a:ln w="9525">
            <a:noFill/>
            <a:miter lim="800000"/>
            <a:headEnd/>
            <a:tailEnd/>
          </a:ln>
        </p:spPr>
        <p:txBody>
          <a:bodyPr wrap="none">
            <a:spAutoFit/>
          </a:bodyPr>
          <a:lstStyle/>
          <a:p>
            <a:pPr algn="l">
              <a:spcBef>
                <a:spcPct val="0"/>
              </a:spcBef>
            </a:pPr>
            <a:r>
              <a:rPr lang="en-US" sz="3200" b="0" dirty="0"/>
              <a:t>Challenges: Motion</a:t>
            </a:r>
          </a:p>
        </p:txBody>
      </p:sp>
      <p:pic>
        <p:nvPicPr>
          <p:cNvPr id="24579" name="Picture 6" descr="bird_head_motion_blur"/>
          <p:cNvPicPr>
            <a:picLocks noChangeAspect="1" noChangeArrowheads="1"/>
          </p:cNvPicPr>
          <p:nvPr/>
        </p:nvPicPr>
        <p:blipFill>
          <a:blip r:embed="rId3" cstate="print"/>
          <a:srcRect/>
          <a:stretch>
            <a:fillRect/>
          </a:stretch>
        </p:blipFill>
        <p:spPr bwMode="auto">
          <a:xfrm>
            <a:off x="304800" y="962025"/>
            <a:ext cx="8562975" cy="5591175"/>
          </a:xfrm>
          <a:prstGeom prst="rect">
            <a:avLst/>
          </a:prstGeom>
          <a:noFill/>
          <a:ln w="9525">
            <a:noFill/>
            <a:miter lim="800000"/>
            <a:headEnd/>
            <a:tailEnd/>
          </a:ln>
        </p:spPr>
      </p:pic>
      <p:sp>
        <p:nvSpPr>
          <p:cNvPr id="4" name="Text Box 6"/>
          <p:cNvSpPr txBox="1">
            <a:spLocks noChangeArrowheads="1"/>
          </p:cNvSpPr>
          <p:nvPr/>
        </p:nvSpPr>
        <p:spPr bwMode="auto">
          <a:xfrm>
            <a:off x="6219296" y="6488668"/>
            <a:ext cx="3036601" cy="369332"/>
          </a:xfrm>
          <a:prstGeom prst="rect">
            <a:avLst/>
          </a:prstGeom>
          <a:noFill/>
          <a:ln w="9525">
            <a:noFill/>
            <a:miter lim="800000"/>
            <a:headEnd/>
            <a:tailEnd/>
          </a:ln>
        </p:spPr>
        <p:txBody>
          <a:bodyPr wrap="none">
            <a:spAutoFit/>
          </a:bodyPr>
          <a:lstStyle/>
          <a:p>
            <a:pPr eaLnBrk="0" hangingPunct="0">
              <a:spcBef>
                <a:spcPct val="0"/>
              </a:spcBef>
            </a:pPr>
            <a:r>
              <a:rPr lang="en-US" b="0" dirty="0">
                <a:solidFill>
                  <a:schemeClr val="tx1"/>
                </a:solidFill>
              </a:rPr>
              <a:t>slide credit: </a:t>
            </a:r>
            <a:r>
              <a:rPr lang="en-US" dirty="0"/>
              <a:t>Svetlana </a:t>
            </a:r>
            <a:r>
              <a:rPr lang="en-US" b="0" dirty="0" err="1" smtClean="0">
                <a:solidFill>
                  <a:schemeClr val="tx1"/>
                </a:solidFill>
              </a:rPr>
              <a:t>Lazebnik</a:t>
            </a:r>
            <a:r>
              <a:rPr lang="en-US" b="0" dirty="0" smtClean="0">
                <a:solidFill>
                  <a:schemeClr val="tx1"/>
                </a:solidFill>
              </a:rPr>
              <a:t> </a:t>
            </a:r>
            <a:endParaRPr lang="en-US" b="0" dirty="0">
              <a:solidFill>
                <a:schemeClr val="tx1"/>
              </a:solidFill>
            </a:endParaRPr>
          </a:p>
        </p:txBody>
      </p:sp>
      <p:sp>
        <p:nvSpPr>
          <p:cNvPr id="2" name="Slide Number Placeholder 1"/>
          <p:cNvSpPr>
            <a:spLocks noGrp="1"/>
          </p:cNvSpPr>
          <p:nvPr>
            <p:ph type="sldNum" sz="quarter" idx="12"/>
          </p:nvPr>
        </p:nvSpPr>
        <p:spPr/>
        <p:txBody>
          <a:bodyPr/>
          <a:lstStyle/>
          <a:p>
            <a:fld id="{7071D534-EAF5-7340-9EBE-DE4DF80614A8}" type="slidenum">
              <a:rPr lang="en-US" smtClean="0"/>
              <a:pPr/>
              <a:t>20</a:t>
            </a:fld>
            <a:endParaRPr lang="en-US"/>
          </a:p>
        </p:txBody>
      </p:sp>
    </p:spTree>
    <p:extLst>
      <p:ext uri="{BB962C8B-B14F-4D97-AF65-F5344CB8AC3E}">
        <p14:creationId xmlns:p14="http://schemas.microsoft.com/office/powerpoint/2010/main" val="27022418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3"/>
          <p:cNvSpPr txBox="1">
            <a:spLocks noChangeArrowheads="1"/>
          </p:cNvSpPr>
          <p:nvPr/>
        </p:nvSpPr>
        <p:spPr bwMode="auto">
          <a:xfrm>
            <a:off x="98425" y="76200"/>
            <a:ext cx="5037726" cy="584775"/>
          </a:xfrm>
          <a:prstGeom prst="rect">
            <a:avLst/>
          </a:prstGeom>
          <a:noFill/>
          <a:ln w="9525">
            <a:noFill/>
            <a:miter lim="800000"/>
            <a:headEnd/>
            <a:tailEnd/>
          </a:ln>
        </p:spPr>
        <p:txBody>
          <a:bodyPr wrap="none">
            <a:spAutoFit/>
          </a:bodyPr>
          <a:lstStyle/>
          <a:p>
            <a:pPr algn="l">
              <a:spcBef>
                <a:spcPct val="0"/>
              </a:spcBef>
            </a:pPr>
            <a:r>
              <a:rPr lang="en-US" sz="3200" b="0" dirty="0"/>
              <a:t>Challenges: </a:t>
            </a:r>
            <a:r>
              <a:rPr lang="en-US" sz="3200" b="0" dirty="0" smtClean="0"/>
              <a:t>occlusion, </a:t>
            </a:r>
            <a:r>
              <a:rPr lang="en-US" sz="3200" b="0" dirty="0"/>
              <a:t>clutter</a:t>
            </a:r>
          </a:p>
        </p:txBody>
      </p:sp>
      <p:pic>
        <p:nvPicPr>
          <p:cNvPr id="2050" name="Picture 2" descr="http://sphotos-b.xx.fbcdn.net/hphotos-snc6/217996_187358868054827_1601412041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805" y="1066800"/>
            <a:ext cx="7899595" cy="51816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 Box 5"/>
          <p:cNvSpPr txBox="1">
            <a:spLocks noChangeArrowheads="1"/>
          </p:cNvSpPr>
          <p:nvPr/>
        </p:nvSpPr>
        <p:spPr bwMode="auto">
          <a:xfrm>
            <a:off x="6019800" y="6438106"/>
            <a:ext cx="2597186" cy="276999"/>
          </a:xfrm>
          <a:prstGeom prst="rect">
            <a:avLst/>
          </a:prstGeom>
          <a:noFill/>
          <a:ln w="9525">
            <a:noFill/>
            <a:miter lim="800000"/>
            <a:headEnd/>
            <a:tailEnd/>
          </a:ln>
        </p:spPr>
        <p:txBody>
          <a:bodyPr wrap="none">
            <a:spAutoFit/>
          </a:bodyPr>
          <a:lstStyle/>
          <a:p>
            <a:pPr algn="l" eaLnBrk="0" hangingPunct="0">
              <a:spcBef>
                <a:spcPct val="0"/>
              </a:spcBef>
            </a:pPr>
            <a:r>
              <a:rPr lang="en-US" b="0" dirty="0" smtClean="0">
                <a:solidFill>
                  <a:schemeClr val="bg1"/>
                </a:solidFill>
              </a:rPr>
              <a:t>Image source: National Geographic</a:t>
            </a:r>
            <a:endParaRPr lang="en-US" b="0" dirty="0">
              <a:solidFill>
                <a:schemeClr val="bg1"/>
              </a:solidFill>
            </a:endParaRPr>
          </a:p>
        </p:txBody>
      </p:sp>
      <p:sp>
        <p:nvSpPr>
          <p:cNvPr id="6" name="Text Box 6"/>
          <p:cNvSpPr txBox="1">
            <a:spLocks noChangeArrowheads="1"/>
          </p:cNvSpPr>
          <p:nvPr/>
        </p:nvSpPr>
        <p:spPr bwMode="auto">
          <a:xfrm>
            <a:off x="6219296" y="6488668"/>
            <a:ext cx="3036601" cy="369332"/>
          </a:xfrm>
          <a:prstGeom prst="rect">
            <a:avLst/>
          </a:prstGeom>
          <a:noFill/>
          <a:ln w="9525">
            <a:noFill/>
            <a:miter lim="800000"/>
            <a:headEnd/>
            <a:tailEnd/>
          </a:ln>
        </p:spPr>
        <p:txBody>
          <a:bodyPr wrap="none">
            <a:spAutoFit/>
          </a:bodyPr>
          <a:lstStyle/>
          <a:p>
            <a:pPr eaLnBrk="0" hangingPunct="0">
              <a:spcBef>
                <a:spcPct val="0"/>
              </a:spcBef>
            </a:pPr>
            <a:r>
              <a:rPr lang="en-US" b="0" dirty="0">
                <a:solidFill>
                  <a:schemeClr val="tx1"/>
                </a:solidFill>
              </a:rPr>
              <a:t>slide credit: </a:t>
            </a:r>
            <a:r>
              <a:rPr lang="en-US" dirty="0"/>
              <a:t>Svetlana </a:t>
            </a:r>
            <a:r>
              <a:rPr lang="en-US" b="0" dirty="0" err="1" smtClean="0">
                <a:solidFill>
                  <a:schemeClr val="tx1"/>
                </a:solidFill>
              </a:rPr>
              <a:t>Lazebnik</a:t>
            </a:r>
            <a:r>
              <a:rPr lang="en-US" b="0" dirty="0" smtClean="0">
                <a:solidFill>
                  <a:schemeClr val="tx1"/>
                </a:solidFill>
              </a:rPr>
              <a:t> </a:t>
            </a:r>
            <a:endParaRPr lang="en-US" b="0" dirty="0">
              <a:solidFill>
                <a:schemeClr val="tx1"/>
              </a:solidFill>
            </a:endParaRPr>
          </a:p>
        </p:txBody>
      </p:sp>
      <p:sp>
        <p:nvSpPr>
          <p:cNvPr id="2" name="Slide Number Placeholder 1"/>
          <p:cNvSpPr>
            <a:spLocks noGrp="1"/>
          </p:cNvSpPr>
          <p:nvPr>
            <p:ph type="sldNum" sz="quarter" idx="12"/>
          </p:nvPr>
        </p:nvSpPr>
        <p:spPr/>
        <p:txBody>
          <a:bodyPr/>
          <a:lstStyle/>
          <a:p>
            <a:fld id="{7071D534-EAF5-7340-9EBE-DE4DF80614A8}" type="slidenum">
              <a:rPr lang="en-US" smtClean="0"/>
              <a:pPr/>
              <a:t>21</a:t>
            </a:fld>
            <a:endParaRPr lang="en-US"/>
          </a:p>
        </p:txBody>
      </p:sp>
    </p:spTree>
    <p:extLst>
      <p:ext uri="{BB962C8B-B14F-4D97-AF65-F5344CB8AC3E}">
        <p14:creationId xmlns:p14="http://schemas.microsoft.com/office/powerpoint/2010/main" val="8578715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152400"/>
            <a:ext cx="9144000" cy="990600"/>
          </a:xfrm>
        </p:spPr>
        <p:txBody>
          <a:bodyPr>
            <a:normAutofit/>
          </a:bodyPr>
          <a:lstStyle/>
          <a:p>
            <a:pPr eaLnBrk="1" hangingPunct="1"/>
            <a:r>
              <a:rPr lang="en-US" sz="3600" dirty="0" smtClean="0"/>
              <a:t>Challenges: object intra-class variation</a:t>
            </a:r>
          </a:p>
        </p:txBody>
      </p:sp>
      <p:pic>
        <p:nvPicPr>
          <p:cNvPr id="25603" name="Picture 4" descr="chair"/>
          <p:cNvPicPr>
            <a:picLocks noChangeAspect="1" noChangeArrowheads="1"/>
          </p:cNvPicPr>
          <p:nvPr/>
        </p:nvPicPr>
        <p:blipFill>
          <a:blip r:embed="rId3" cstate="print"/>
          <a:srcRect t="10989" b="9891"/>
          <a:stretch>
            <a:fillRect/>
          </a:stretch>
        </p:blipFill>
        <p:spPr bwMode="auto">
          <a:xfrm>
            <a:off x="533400" y="4106863"/>
            <a:ext cx="1854200" cy="2362200"/>
          </a:xfrm>
          <a:prstGeom prst="rect">
            <a:avLst/>
          </a:prstGeom>
          <a:noFill/>
          <a:ln w="9525">
            <a:noFill/>
            <a:miter lim="800000"/>
            <a:headEnd/>
            <a:tailEnd/>
          </a:ln>
        </p:spPr>
      </p:pic>
      <p:pic>
        <p:nvPicPr>
          <p:cNvPr id="25604" name="Picture 5" descr="splash-chair"/>
          <p:cNvPicPr>
            <a:picLocks noChangeAspect="1" noChangeArrowheads="1"/>
          </p:cNvPicPr>
          <p:nvPr/>
        </p:nvPicPr>
        <p:blipFill>
          <a:blip r:embed="rId4" cstate="print"/>
          <a:srcRect/>
          <a:stretch>
            <a:fillRect/>
          </a:stretch>
        </p:blipFill>
        <p:spPr bwMode="auto">
          <a:xfrm>
            <a:off x="5638800" y="1219200"/>
            <a:ext cx="3286125" cy="2286000"/>
          </a:xfrm>
          <a:prstGeom prst="rect">
            <a:avLst/>
          </a:prstGeom>
          <a:noFill/>
          <a:ln w="9525">
            <a:noFill/>
            <a:miter lim="800000"/>
            <a:headEnd/>
            <a:tailEnd/>
          </a:ln>
        </p:spPr>
      </p:pic>
      <p:pic>
        <p:nvPicPr>
          <p:cNvPr id="25605" name="Picture 6" descr="eamesloungechair"/>
          <p:cNvPicPr>
            <a:picLocks noChangeAspect="1" noChangeArrowheads="1"/>
          </p:cNvPicPr>
          <p:nvPr/>
        </p:nvPicPr>
        <p:blipFill>
          <a:blip r:embed="rId5" cstate="print"/>
          <a:srcRect/>
          <a:stretch>
            <a:fillRect/>
          </a:stretch>
        </p:blipFill>
        <p:spPr bwMode="auto">
          <a:xfrm>
            <a:off x="381000" y="1219200"/>
            <a:ext cx="2241550" cy="2447925"/>
          </a:xfrm>
          <a:prstGeom prst="rect">
            <a:avLst/>
          </a:prstGeom>
          <a:noFill/>
          <a:ln w="9525">
            <a:noFill/>
            <a:miter lim="800000"/>
            <a:headEnd/>
            <a:tailEnd/>
          </a:ln>
        </p:spPr>
      </p:pic>
      <p:pic>
        <p:nvPicPr>
          <p:cNvPr id="25606" name="Picture 7" descr="Wagner in Leisure"/>
          <p:cNvPicPr>
            <a:picLocks noChangeAspect="1" noChangeArrowheads="1"/>
          </p:cNvPicPr>
          <p:nvPr/>
        </p:nvPicPr>
        <p:blipFill>
          <a:blip r:embed="rId6" cstate="print"/>
          <a:srcRect/>
          <a:stretch>
            <a:fillRect/>
          </a:stretch>
        </p:blipFill>
        <p:spPr bwMode="auto">
          <a:xfrm>
            <a:off x="2895600" y="4411663"/>
            <a:ext cx="3200400" cy="2011362"/>
          </a:xfrm>
          <a:prstGeom prst="rect">
            <a:avLst/>
          </a:prstGeom>
          <a:noFill/>
          <a:ln w="9525">
            <a:noFill/>
            <a:miter lim="800000"/>
            <a:headEnd/>
            <a:tailEnd/>
          </a:ln>
        </p:spPr>
      </p:pic>
      <p:pic>
        <p:nvPicPr>
          <p:cNvPr id="25607" name="Picture 8" descr="Bertoia"/>
          <p:cNvPicPr>
            <a:picLocks noChangeAspect="1" noChangeArrowheads="1"/>
          </p:cNvPicPr>
          <p:nvPr/>
        </p:nvPicPr>
        <p:blipFill>
          <a:blip r:embed="rId7" cstate="print"/>
          <a:srcRect/>
          <a:stretch>
            <a:fillRect/>
          </a:stretch>
        </p:blipFill>
        <p:spPr bwMode="auto">
          <a:xfrm>
            <a:off x="6400800" y="3962400"/>
            <a:ext cx="2590800" cy="2506663"/>
          </a:xfrm>
          <a:prstGeom prst="rect">
            <a:avLst/>
          </a:prstGeom>
          <a:noFill/>
          <a:ln w="9525">
            <a:noFill/>
            <a:miter lim="800000"/>
            <a:headEnd/>
            <a:tailEnd/>
          </a:ln>
        </p:spPr>
      </p:pic>
      <p:sp>
        <p:nvSpPr>
          <p:cNvPr id="25608" name="Text Box 10"/>
          <p:cNvSpPr txBox="1">
            <a:spLocks noChangeArrowheads="1"/>
          </p:cNvSpPr>
          <p:nvPr/>
        </p:nvSpPr>
        <p:spPr bwMode="auto">
          <a:xfrm>
            <a:off x="5410200" y="6508221"/>
            <a:ext cx="3589509" cy="369332"/>
          </a:xfrm>
          <a:prstGeom prst="rect">
            <a:avLst/>
          </a:prstGeom>
          <a:noFill/>
          <a:ln w="9525">
            <a:noFill/>
            <a:miter lim="800000"/>
            <a:headEnd/>
            <a:tailEnd/>
          </a:ln>
        </p:spPr>
        <p:txBody>
          <a:bodyPr wrap="none">
            <a:spAutoFit/>
          </a:bodyPr>
          <a:lstStyle/>
          <a:p>
            <a:pPr algn="l" eaLnBrk="0" hangingPunct="0">
              <a:spcBef>
                <a:spcPct val="0"/>
              </a:spcBef>
            </a:pPr>
            <a:r>
              <a:rPr lang="en-US" b="0" dirty="0">
                <a:solidFill>
                  <a:schemeClr val="tx1"/>
                </a:solidFill>
              </a:rPr>
              <a:t>slide credit: </a:t>
            </a:r>
            <a:r>
              <a:rPr lang="en-US" b="0" dirty="0" err="1">
                <a:solidFill>
                  <a:schemeClr val="tx1"/>
                </a:solidFill>
              </a:rPr>
              <a:t>Fei-Fei</a:t>
            </a:r>
            <a:r>
              <a:rPr lang="en-US" b="0" dirty="0">
                <a:solidFill>
                  <a:schemeClr val="tx1"/>
                </a:solidFill>
              </a:rPr>
              <a:t>, </a:t>
            </a:r>
            <a:r>
              <a:rPr lang="en-US" b="0" dirty="0" smtClean="0">
                <a:solidFill>
                  <a:schemeClr val="tx1"/>
                </a:solidFill>
              </a:rPr>
              <a:t>Fergus, </a:t>
            </a:r>
            <a:r>
              <a:rPr lang="en-US" b="0" dirty="0" err="1">
                <a:solidFill>
                  <a:schemeClr val="tx1"/>
                </a:solidFill>
              </a:rPr>
              <a:t>Torralba</a:t>
            </a:r>
            <a:r>
              <a:rPr lang="en-US" b="0" dirty="0">
                <a:solidFill>
                  <a:schemeClr val="tx1"/>
                </a:solidFill>
              </a:rPr>
              <a:t> </a:t>
            </a:r>
          </a:p>
        </p:txBody>
      </p:sp>
      <p:pic>
        <p:nvPicPr>
          <p:cNvPr id="25609" name="Picture 11" descr="chair"/>
          <p:cNvPicPr>
            <a:picLocks noChangeAspect="1" noChangeArrowheads="1"/>
          </p:cNvPicPr>
          <p:nvPr/>
        </p:nvPicPr>
        <p:blipFill>
          <a:blip r:embed="rId8" cstate="print"/>
          <a:srcRect/>
          <a:stretch>
            <a:fillRect/>
          </a:stretch>
        </p:blipFill>
        <p:spPr bwMode="auto">
          <a:xfrm>
            <a:off x="3124200" y="1368425"/>
            <a:ext cx="2286000" cy="2212975"/>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7071D534-EAF5-7340-9EBE-DE4DF80614A8}" type="slidenum">
              <a:rPr lang="en-US" smtClean="0"/>
              <a:pPr/>
              <a:t>22</a:t>
            </a:fld>
            <a:endParaRPr lang="en-US"/>
          </a:p>
        </p:txBody>
      </p:sp>
    </p:spTree>
    <p:extLst>
      <p:ext uri="{BB962C8B-B14F-4D97-AF65-F5344CB8AC3E}">
        <p14:creationId xmlns:p14="http://schemas.microsoft.com/office/powerpoint/2010/main" val="26426430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a:grpSpLocks/>
          </p:cNvGrpSpPr>
          <p:nvPr/>
        </p:nvGrpSpPr>
        <p:grpSpPr bwMode="auto">
          <a:xfrm>
            <a:off x="2819400" y="762000"/>
            <a:ext cx="5715000" cy="5715000"/>
            <a:chOff x="1776" y="480"/>
            <a:chExt cx="3600" cy="3600"/>
          </a:xfrm>
        </p:grpSpPr>
        <p:graphicFrame>
          <p:nvGraphicFramePr>
            <p:cNvPr id="1027" name="Object 3"/>
            <p:cNvGraphicFramePr>
              <a:graphicFrameLocks noChangeAspect="1"/>
            </p:cNvGraphicFramePr>
            <p:nvPr/>
          </p:nvGraphicFramePr>
          <p:xfrm>
            <a:off x="1776" y="2352"/>
            <a:ext cx="1728" cy="1728"/>
          </p:xfrm>
          <a:graphic>
            <a:graphicData uri="http://schemas.openxmlformats.org/presentationml/2006/ole">
              <mc:AlternateContent xmlns:mc="http://schemas.openxmlformats.org/markup-compatibility/2006">
                <mc:Choice xmlns:v="urn:schemas-microsoft-com:vml" Requires="v">
                  <p:oleObj spid="_x0000_s168220" name="Image File" r:id="rId4" imgW="3251160" imgH="3251160" progId="">
                    <p:embed/>
                  </p:oleObj>
                </mc:Choice>
                <mc:Fallback>
                  <p:oleObj name="Image File" r:id="rId4" imgW="3251160" imgH="3251160"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 y="2352"/>
                          <a:ext cx="1728" cy="17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1028" name="Object 4"/>
            <p:cNvGraphicFramePr>
              <a:graphicFrameLocks noChangeAspect="1"/>
            </p:cNvGraphicFramePr>
            <p:nvPr/>
          </p:nvGraphicFramePr>
          <p:xfrm>
            <a:off x="1776" y="480"/>
            <a:ext cx="1728" cy="1728"/>
          </p:xfrm>
          <a:graphic>
            <a:graphicData uri="http://schemas.openxmlformats.org/presentationml/2006/ole">
              <mc:AlternateContent xmlns:mc="http://schemas.openxmlformats.org/markup-compatibility/2006">
                <mc:Choice xmlns:v="urn:schemas-microsoft-com:vml" Requires="v">
                  <p:oleObj spid="_x0000_s168221" name="Image File" r:id="rId6" imgW="3251160" imgH="3251160" progId="">
                    <p:embed/>
                  </p:oleObj>
                </mc:Choice>
                <mc:Fallback>
                  <p:oleObj name="Image File" r:id="rId6" imgW="3251160" imgH="3251160" progId="">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6" y="480"/>
                          <a:ext cx="1728" cy="17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1029" name="Object 5"/>
            <p:cNvGraphicFramePr>
              <a:graphicFrameLocks noChangeAspect="1"/>
            </p:cNvGraphicFramePr>
            <p:nvPr/>
          </p:nvGraphicFramePr>
          <p:xfrm>
            <a:off x="3648" y="2352"/>
            <a:ext cx="1728" cy="1728"/>
          </p:xfrm>
          <a:graphic>
            <a:graphicData uri="http://schemas.openxmlformats.org/presentationml/2006/ole">
              <mc:AlternateContent xmlns:mc="http://schemas.openxmlformats.org/markup-compatibility/2006">
                <mc:Choice xmlns:v="urn:schemas-microsoft-com:vml" Requires="v">
                  <p:oleObj spid="_x0000_s168222" name="Image" r:id="rId8" imgW="3250794" imgH="3250794" progId="">
                    <p:embed/>
                  </p:oleObj>
                </mc:Choice>
                <mc:Fallback>
                  <p:oleObj name="Image" r:id="rId8" imgW="3250794" imgH="3250794" progId="">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8" y="2352"/>
                          <a:ext cx="1728" cy="17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1030" name="Object 6"/>
            <p:cNvGraphicFramePr>
              <a:graphicFrameLocks noChangeAspect="1"/>
            </p:cNvGraphicFramePr>
            <p:nvPr/>
          </p:nvGraphicFramePr>
          <p:xfrm>
            <a:off x="3648" y="480"/>
            <a:ext cx="1728" cy="1728"/>
          </p:xfrm>
          <a:graphic>
            <a:graphicData uri="http://schemas.openxmlformats.org/presentationml/2006/ole">
              <mc:AlternateContent xmlns:mc="http://schemas.openxmlformats.org/markup-compatibility/2006">
                <mc:Choice xmlns:v="urn:schemas-microsoft-com:vml" Requires="v">
                  <p:oleObj spid="_x0000_s168223" name="Image" r:id="rId10" imgW="3250794" imgH="3250794" progId="">
                    <p:embed/>
                  </p:oleObj>
                </mc:Choice>
                <mc:Fallback>
                  <p:oleObj name="Image" r:id="rId10" imgW="3250794" imgH="3250794" progId="">
                    <p:embed/>
                    <p:pic>
                      <p:nvPicPr>
                        <p:cNvPr id="0"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8" y="480"/>
                          <a:ext cx="1728" cy="17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pSp>
      <p:grpSp>
        <p:nvGrpSpPr>
          <p:cNvPr id="3" name="Group 20"/>
          <p:cNvGrpSpPr>
            <a:grpSpLocks/>
          </p:cNvGrpSpPr>
          <p:nvPr/>
        </p:nvGrpSpPr>
        <p:grpSpPr bwMode="auto">
          <a:xfrm>
            <a:off x="2971800" y="1219200"/>
            <a:ext cx="4495800" cy="5257800"/>
            <a:chOff x="1872" y="768"/>
            <a:chExt cx="2832" cy="3312"/>
          </a:xfrm>
        </p:grpSpPr>
        <p:sp>
          <p:nvSpPr>
            <p:cNvPr id="1035" name="Oval 7"/>
            <p:cNvSpPr>
              <a:spLocks noChangeArrowheads="1"/>
            </p:cNvSpPr>
            <p:nvPr/>
          </p:nvSpPr>
          <p:spPr bwMode="auto">
            <a:xfrm>
              <a:off x="2304" y="1824"/>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36" name="Oval 8"/>
            <p:cNvSpPr>
              <a:spLocks noChangeArrowheads="1"/>
            </p:cNvSpPr>
            <p:nvPr/>
          </p:nvSpPr>
          <p:spPr bwMode="auto">
            <a:xfrm>
              <a:off x="2688" y="1632"/>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37" name="Oval 9"/>
            <p:cNvSpPr>
              <a:spLocks noChangeArrowheads="1"/>
            </p:cNvSpPr>
            <p:nvPr/>
          </p:nvSpPr>
          <p:spPr bwMode="auto">
            <a:xfrm>
              <a:off x="3888" y="768"/>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38" name="Oval 10"/>
            <p:cNvSpPr>
              <a:spLocks noChangeArrowheads="1"/>
            </p:cNvSpPr>
            <p:nvPr/>
          </p:nvSpPr>
          <p:spPr bwMode="auto">
            <a:xfrm>
              <a:off x="1872" y="3264"/>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39" name="Oval 11"/>
            <p:cNvSpPr>
              <a:spLocks noChangeArrowheads="1"/>
            </p:cNvSpPr>
            <p:nvPr/>
          </p:nvSpPr>
          <p:spPr bwMode="auto">
            <a:xfrm>
              <a:off x="2640" y="3456"/>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40" name="Oval 12"/>
            <p:cNvSpPr>
              <a:spLocks noChangeArrowheads="1"/>
            </p:cNvSpPr>
            <p:nvPr/>
          </p:nvSpPr>
          <p:spPr bwMode="auto">
            <a:xfrm>
              <a:off x="2736" y="2976"/>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41" name="Oval 13"/>
            <p:cNvSpPr>
              <a:spLocks noChangeArrowheads="1"/>
            </p:cNvSpPr>
            <p:nvPr/>
          </p:nvSpPr>
          <p:spPr bwMode="auto">
            <a:xfrm>
              <a:off x="3792" y="3600"/>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42" name="Oval 14"/>
            <p:cNvSpPr>
              <a:spLocks noChangeArrowheads="1"/>
            </p:cNvSpPr>
            <p:nvPr/>
          </p:nvSpPr>
          <p:spPr bwMode="auto">
            <a:xfrm>
              <a:off x="4224" y="3600"/>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grpSp>
      <p:graphicFrame>
        <p:nvGraphicFramePr>
          <p:cNvPr id="1026" name="Object 2"/>
          <p:cNvGraphicFramePr>
            <a:graphicFrameLocks noChangeAspect="1"/>
          </p:cNvGraphicFramePr>
          <p:nvPr/>
        </p:nvGraphicFramePr>
        <p:xfrm>
          <a:off x="1066800" y="3200400"/>
          <a:ext cx="757238" cy="473075"/>
        </p:xfrm>
        <a:graphic>
          <a:graphicData uri="http://schemas.openxmlformats.org/presentationml/2006/ole">
            <mc:AlternateContent xmlns:mc="http://schemas.openxmlformats.org/markup-compatibility/2006">
              <mc:Choice xmlns:v="urn:schemas-microsoft-com:vml" Requires="v">
                <p:oleObj spid="_x0000_s168224" name="Image File" r:id="rId12" imgW="3251160" imgH="3251160" progId="">
                  <p:embed/>
                </p:oleObj>
              </mc:Choice>
              <mc:Fallback>
                <p:oleObj name="Image File" r:id="rId12" imgW="3251160" imgH="3251160" progId="">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l="31035" t="82759" r="41379"/>
                      <a:stretch>
                        <a:fillRect/>
                      </a:stretch>
                    </p:blipFill>
                    <p:spPr bwMode="auto">
                      <a:xfrm>
                        <a:off x="1066800" y="3200400"/>
                        <a:ext cx="757238" cy="473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20" name="TextBox 19"/>
          <p:cNvSpPr txBox="1"/>
          <p:nvPr/>
        </p:nvSpPr>
        <p:spPr>
          <a:xfrm>
            <a:off x="0" y="6488668"/>
            <a:ext cx="3552639" cy="369332"/>
          </a:xfrm>
          <a:prstGeom prst="rect">
            <a:avLst/>
          </a:prstGeom>
          <a:noFill/>
        </p:spPr>
        <p:txBody>
          <a:bodyPr wrap="none" rtlCol="0">
            <a:spAutoFit/>
          </a:bodyPr>
          <a:lstStyle/>
          <a:p>
            <a:r>
              <a:rPr lang="en-US" dirty="0" smtClean="0"/>
              <a:t>Slide credit: </a:t>
            </a:r>
            <a:r>
              <a:rPr lang="en-US" dirty="0" err="1" smtClean="0"/>
              <a:t>Fei-Fei</a:t>
            </a:r>
            <a:r>
              <a:rPr lang="en-US" dirty="0" smtClean="0"/>
              <a:t>, Fergus, </a:t>
            </a:r>
            <a:r>
              <a:rPr lang="en-US" dirty="0" err="1" smtClean="0"/>
              <a:t>Torralba</a:t>
            </a:r>
            <a:endParaRPr lang="en-US" dirty="0"/>
          </a:p>
        </p:txBody>
      </p:sp>
      <p:sp>
        <p:nvSpPr>
          <p:cNvPr id="21" name="Rectangle 2"/>
          <p:cNvSpPr>
            <a:spLocks noChangeArrowheads="1"/>
          </p:cNvSpPr>
          <p:nvPr/>
        </p:nvSpPr>
        <p:spPr bwMode="auto">
          <a:xfrm>
            <a:off x="0" y="862"/>
            <a:ext cx="9144000" cy="76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dirty="0" smtClean="0">
                <a:solidFill>
                  <a:srgbClr val="000000"/>
                </a:solidFill>
                <a:latin typeface="+mj-lt"/>
              </a:rPr>
              <a:t>Challenges: context </a:t>
            </a:r>
            <a:r>
              <a:rPr lang="en-US" altLang="en-US" sz="4000" dirty="0">
                <a:solidFill>
                  <a:srgbClr val="000000"/>
                </a:solidFill>
                <a:latin typeface="+mj-lt"/>
              </a:rPr>
              <a:t>and human experience</a:t>
            </a:r>
          </a:p>
        </p:txBody>
      </p:sp>
      <p:sp>
        <p:nvSpPr>
          <p:cNvPr id="4" name="Slide Number Placeholder 3"/>
          <p:cNvSpPr>
            <a:spLocks noGrp="1"/>
          </p:cNvSpPr>
          <p:nvPr>
            <p:ph type="sldNum" sz="quarter" idx="12"/>
          </p:nvPr>
        </p:nvSpPr>
        <p:spPr/>
        <p:txBody>
          <a:bodyPr/>
          <a:lstStyle/>
          <a:p>
            <a:fld id="{7071D534-EAF5-7340-9EBE-DE4DF80614A8}" type="slidenum">
              <a:rPr lang="en-US" smtClean="0"/>
              <a:pPr/>
              <a:t>23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862"/>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dirty="0" smtClean="0">
                <a:solidFill>
                  <a:srgbClr val="000000"/>
                </a:solidFill>
                <a:latin typeface="+mj-lt"/>
              </a:rPr>
              <a:t>Challenges: context </a:t>
            </a:r>
            <a:r>
              <a:rPr lang="en-US" altLang="en-US" sz="4000" dirty="0">
                <a:solidFill>
                  <a:srgbClr val="000000"/>
                </a:solidFill>
                <a:latin typeface="+mj-lt"/>
              </a:rPr>
              <a:t>and human experience</a:t>
            </a:r>
          </a:p>
        </p:txBody>
      </p:sp>
      <p:sp>
        <p:nvSpPr>
          <p:cNvPr id="7" name="TextBox 3"/>
          <p:cNvSpPr txBox="1">
            <a:spLocks noChangeArrowheads="1"/>
          </p:cNvSpPr>
          <p:nvPr/>
        </p:nvSpPr>
        <p:spPr bwMode="auto">
          <a:xfrm>
            <a:off x="-1" y="6488113"/>
            <a:ext cx="456111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err="1" smtClean="0"/>
              <a:t>Fei</a:t>
            </a:r>
            <a:r>
              <a:rPr lang="en-US" altLang="en-US" sz="1800" dirty="0" smtClean="0"/>
              <a:t> </a:t>
            </a:r>
            <a:r>
              <a:rPr lang="en-US" altLang="en-US" sz="1800" dirty="0" err="1" smtClean="0"/>
              <a:t>Fei</a:t>
            </a:r>
            <a:r>
              <a:rPr lang="en-US" altLang="en-US" sz="1800" dirty="0" smtClean="0"/>
              <a:t> Li, Rob Fergus, Antonio </a:t>
            </a:r>
            <a:r>
              <a:rPr lang="en-US" altLang="en-US" sz="1800" dirty="0" err="1" smtClean="0"/>
              <a:t>Torralba</a:t>
            </a:r>
            <a:endParaRPr lang="en-US" altLang="en-US" sz="18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143000"/>
            <a:ext cx="6858000" cy="4572000"/>
          </a:xfrm>
          <a:prstGeom prst="rect">
            <a:avLst/>
          </a:prstGeom>
        </p:spPr>
      </p:pic>
      <p:sp>
        <p:nvSpPr>
          <p:cNvPr id="2" name="Slide Number Placeholder 1"/>
          <p:cNvSpPr>
            <a:spLocks noGrp="1"/>
          </p:cNvSpPr>
          <p:nvPr>
            <p:ph type="sldNum" sz="quarter" idx="12"/>
          </p:nvPr>
        </p:nvSpPr>
        <p:spPr/>
        <p:txBody>
          <a:bodyPr/>
          <a:lstStyle/>
          <a:p>
            <a:fld id="{7071D534-EAF5-7340-9EBE-DE4DF80614A8}" type="slidenum">
              <a:rPr lang="en-US" smtClean="0"/>
              <a:pPr/>
              <a:t>24</a:t>
            </a:fld>
            <a:endParaRPr lang="en-US"/>
          </a:p>
        </p:txBody>
      </p:sp>
    </p:spTree>
    <p:extLst>
      <p:ext uri="{BB962C8B-B14F-4D97-AF65-F5344CB8AC3E}">
        <p14:creationId xmlns:p14="http://schemas.microsoft.com/office/powerpoint/2010/main" val="18938025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dirty="0" smtClean="0">
                <a:solidFill>
                  <a:srgbClr val="000000"/>
                </a:solidFill>
                <a:latin typeface="+mj-lt"/>
              </a:rPr>
              <a:t>Challenges: context </a:t>
            </a:r>
            <a:r>
              <a:rPr lang="en-US" altLang="en-US" sz="4000" dirty="0">
                <a:solidFill>
                  <a:srgbClr val="000000"/>
                </a:solidFill>
                <a:latin typeface="+mj-lt"/>
              </a:rPr>
              <a:t>and human experience</a:t>
            </a:r>
          </a:p>
        </p:txBody>
      </p:sp>
      <p:sp>
        <p:nvSpPr>
          <p:cNvPr id="6" name="TextBox 3"/>
          <p:cNvSpPr txBox="1">
            <a:spLocks noChangeArrowheads="1"/>
          </p:cNvSpPr>
          <p:nvPr/>
        </p:nvSpPr>
        <p:spPr bwMode="auto">
          <a:xfrm>
            <a:off x="-1" y="6488113"/>
            <a:ext cx="456111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err="1" smtClean="0"/>
              <a:t>Fei</a:t>
            </a:r>
            <a:r>
              <a:rPr lang="en-US" altLang="en-US" sz="1800" dirty="0" smtClean="0"/>
              <a:t> </a:t>
            </a:r>
            <a:r>
              <a:rPr lang="en-US" altLang="en-US" sz="1800" dirty="0" err="1" smtClean="0"/>
              <a:t>Fei</a:t>
            </a:r>
            <a:r>
              <a:rPr lang="en-US" altLang="en-US" sz="1800" dirty="0" smtClean="0"/>
              <a:t> Li, Rob Fergus, Antonio </a:t>
            </a:r>
            <a:r>
              <a:rPr lang="en-US" altLang="en-US" sz="1800" dirty="0" err="1" smtClean="0"/>
              <a:t>Torralba</a:t>
            </a:r>
            <a:endParaRPr lang="en-US" altLang="en-US" sz="18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143000"/>
            <a:ext cx="6858000" cy="4572000"/>
          </a:xfrm>
          <a:prstGeom prst="rect">
            <a:avLst/>
          </a:prstGeom>
        </p:spPr>
      </p:pic>
      <p:sp>
        <p:nvSpPr>
          <p:cNvPr id="2" name="Slide Number Placeholder 1"/>
          <p:cNvSpPr>
            <a:spLocks noGrp="1"/>
          </p:cNvSpPr>
          <p:nvPr>
            <p:ph type="sldNum" sz="quarter" idx="12"/>
          </p:nvPr>
        </p:nvSpPr>
        <p:spPr/>
        <p:txBody>
          <a:bodyPr/>
          <a:lstStyle/>
          <a:p>
            <a:fld id="{7071D534-EAF5-7340-9EBE-DE4DF80614A8}" type="slidenum">
              <a:rPr lang="en-US" smtClean="0"/>
              <a:pPr/>
              <a:t>25</a:t>
            </a:fld>
            <a:endParaRPr lang="en-US"/>
          </a:p>
        </p:txBody>
      </p:sp>
    </p:spTree>
    <p:extLst>
      <p:ext uri="{BB962C8B-B14F-4D97-AF65-F5344CB8AC3E}">
        <p14:creationId xmlns:p14="http://schemas.microsoft.com/office/powerpoint/2010/main" val="37621460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dictionary-2"/>
          <p:cNvPicPr>
            <a:picLocks noChangeAspect="1" noChangeArrowheads="1"/>
          </p:cNvPicPr>
          <p:nvPr/>
        </p:nvPicPr>
        <p:blipFill>
          <a:blip r:embed="rId3">
            <a:lum bright="-6000" contrast="24000"/>
          </a:blip>
          <a:srcRect/>
          <a:stretch>
            <a:fillRect/>
          </a:stretch>
        </p:blipFill>
        <p:spPr bwMode="auto">
          <a:xfrm>
            <a:off x="1713088" y="1810597"/>
            <a:ext cx="5792611" cy="4311358"/>
          </a:xfrm>
          <a:prstGeom prst="rect">
            <a:avLst/>
          </a:prstGeom>
          <a:noFill/>
          <a:ln w="9525">
            <a:noFill/>
            <a:miter lim="800000"/>
            <a:headEnd/>
            <a:tailEnd/>
          </a:ln>
        </p:spPr>
      </p:pic>
      <p:pic>
        <p:nvPicPr>
          <p:cNvPr id="10244" name="Picture 4" descr="mag_glass"/>
          <p:cNvPicPr>
            <a:picLocks noChangeAspect="1" noChangeArrowheads="1"/>
          </p:cNvPicPr>
          <p:nvPr/>
        </p:nvPicPr>
        <p:blipFill>
          <a:blip r:embed="rId4"/>
          <a:srcRect/>
          <a:stretch>
            <a:fillRect/>
          </a:stretch>
        </p:blipFill>
        <p:spPr bwMode="auto">
          <a:xfrm>
            <a:off x="6096000" y="3674030"/>
            <a:ext cx="2362200" cy="2243138"/>
          </a:xfrm>
          <a:prstGeom prst="rect">
            <a:avLst/>
          </a:prstGeom>
          <a:noFill/>
          <a:ln w="9525">
            <a:noFill/>
            <a:miter lim="800000"/>
            <a:headEnd/>
            <a:tailEnd/>
          </a:ln>
        </p:spPr>
      </p:pic>
      <p:sp>
        <p:nvSpPr>
          <p:cNvPr id="408581" name="WordArt 5"/>
          <p:cNvSpPr>
            <a:spLocks noChangeArrowheads="1" noChangeShapeType="1" noTextEdit="1"/>
          </p:cNvSpPr>
          <p:nvPr/>
        </p:nvSpPr>
        <p:spPr bwMode="auto">
          <a:xfrm rot="-390707">
            <a:off x="1489261" y="2647949"/>
            <a:ext cx="6038850" cy="1285875"/>
          </a:xfrm>
          <a:prstGeom prst="rect">
            <a:avLst/>
          </a:prstGeom>
        </p:spPr>
        <p:txBody>
          <a:bodyPr wrap="none" fromWordArt="1">
            <a:prstTxWarp prst="textSlantUp">
              <a:avLst>
                <a:gd name="adj" fmla="val 55556"/>
              </a:avLst>
            </a:prstTxWarp>
          </a:bodyPr>
          <a:lstStyle/>
          <a:p>
            <a:pPr algn="ctr"/>
            <a:r>
              <a:rPr lang="en-US" sz="3200" kern="10" dirty="0">
                <a:ln w="9525">
                  <a:noFill/>
                  <a:round/>
                  <a:headEnd/>
                  <a:tailEnd/>
                </a:ln>
                <a:solidFill>
                  <a:srgbClr val="92003B"/>
                </a:solidFill>
                <a:latin typeface="Arial Black"/>
                <a:ea typeface="Arial Black"/>
                <a:cs typeface="Arial Black"/>
              </a:rPr>
              <a:t>~10,000 to 30,000</a:t>
            </a:r>
          </a:p>
        </p:txBody>
      </p:sp>
      <p:sp>
        <p:nvSpPr>
          <p:cNvPr id="10246" name="Text Box 6"/>
          <p:cNvSpPr txBox="1">
            <a:spLocks noChangeArrowheads="1"/>
          </p:cNvSpPr>
          <p:nvPr/>
        </p:nvSpPr>
        <p:spPr bwMode="auto">
          <a:xfrm>
            <a:off x="5645150" y="6138385"/>
            <a:ext cx="1860550" cy="366713"/>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Biederman 1987</a:t>
            </a:r>
          </a:p>
        </p:txBody>
      </p:sp>
      <p:sp>
        <p:nvSpPr>
          <p:cNvPr id="9" name="TextBox 8"/>
          <p:cNvSpPr txBox="1"/>
          <p:nvPr/>
        </p:nvSpPr>
        <p:spPr>
          <a:xfrm>
            <a:off x="0" y="6488668"/>
            <a:ext cx="3557449" cy="369332"/>
          </a:xfrm>
          <a:prstGeom prst="rect">
            <a:avLst/>
          </a:prstGeom>
          <a:noFill/>
        </p:spPr>
        <p:txBody>
          <a:bodyPr wrap="none" rtlCol="0">
            <a:spAutoFit/>
          </a:bodyPr>
          <a:lstStyle/>
          <a:p>
            <a:r>
              <a:rPr lang="en-US" dirty="0" smtClean="0"/>
              <a:t>Slide credit: </a:t>
            </a:r>
            <a:r>
              <a:rPr lang="en-US" dirty="0" err="1" smtClean="0"/>
              <a:t>Fei-Fei</a:t>
            </a:r>
            <a:r>
              <a:rPr lang="en-US" dirty="0" smtClean="0"/>
              <a:t>, Fergus, </a:t>
            </a:r>
            <a:r>
              <a:rPr lang="en-US" dirty="0" err="1" smtClean="0"/>
              <a:t>Torralba</a:t>
            </a:r>
            <a:endParaRPr lang="en-US" dirty="0"/>
          </a:p>
        </p:txBody>
      </p:sp>
      <p:sp>
        <p:nvSpPr>
          <p:cNvPr id="10" name="Rectangle 2"/>
          <p:cNvSpPr txBox="1">
            <a:spLocks noChangeArrowheads="1"/>
          </p:cNvSpPr>
          <p:nvPr/>
        </p:nvSpPr>
        <p:spPr>
          <a:xfrm>
            <a:off x="685800" y="-3175"/>
            <a:ext cx="77724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smtClean="0"/>
              <a:t>Challenges: complexity</a:t>
            </a:r>
            <a:endParaRPr lang="en-US" sz="4000" dirty="0"/>
          </a:p>
        </p:txBody>
      </p:sp>
      <p:sp>
        <p:nvSpPr>
          <p:cNvPr id="10242" name="Rectangle 2"/>
          <p:cNvSpPr>
            <a:spLocks noGrp="1" noChangeArrowheads="1"/>
          </p:cNvSpPr>
          <p:nvPr>
            <p:ph type="title"/>
          </p:nvPr>
        </p:nvSpPr>
        <p:spPr>
          <a:xfrm>
            <a:off x="494593" y="1238247"/>
            <a:ext cx="8229600" cy="563562"/>
          </a:xfrm>
        </p:spPr>
        <p:txBody>
          <a:bodyPr>
            <a:noAutofit/>
          </a:bodyPr>
          <a:lstStyle/>
          <a:p>
            <a:pPr eaLnBrk="1" hangingPunct="1"/>
            <a:r>
              <a:rPr lang="en-US" sz="3200" dirty="0"/>
              <a:t>How many object categories are there?</a:t>
            </a:r>
          </a:p>
        </p:txBody>
      </p:sp>
      <p:sp>
        <p:nvSpPr>
          <p:cNvPr id="2" name="Slide Number Placeholder 1"/>
          <p:cNvSpPr>
            <a:spLocks noGrp="1"/>
          </p:cNvSpPr>
          <p:nvPr>
            <p:ph type="sldNum" sz="quarter" idx="12"/>
          </p:nvPr>
        </p:nvSpPr>
        <p:spPr/>
        <p:txBody>
          <a:bodyPr/>
          <a:lstStyle/>
          <a:p>
            <a:fld id="{7071D534-EAF5-7340-9EBE-DE4DF80614A8}" type="slidenum">
              <a:rPr lang="en-US" smtClean="0"/>
              <a:pPr/>
              <a:t>26</a:t>
            </a:fld>
            <a:endParaRPr lang="en-US"/>
          </a:p>
        </p:txBody>
      </p:sp>
    </p:spTree>
    <p:extLst>
      <p:ext uri="{BB962C8B-B14F-4D97-AF65-F5344CB8AC3E}">
        <p14:creationId xmlns:p14="http://schemas.microsoft.com/office/powerpoint/2010/main" val="43059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0" fill="hold" grpId="0" nodeType="clickEffect">
                                  <p:stCondLst>
                                    <p:cond delay="0"/>
                                  </p:stCondLst>
                                  <p:childTnLst>
                                    <p:set>
                                      <p:cBhvr>
                                        <p:cTn id="6" dur="1" fill="hold">
                                          <p:stCondLst>
                                            <p:cond delay="0"/>
                                          </p:stCondLst>
                                        </p:cTn>
                                        <p:tgtEl>
                                          <p:spTgt spid="4085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8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439074" y="1885775"/>
            <a:ext cx="2247730" cy="823216"/>
          </a:xfrm>
          <a:prstGeom prst="roundRect">
            <a:avLst>
              <a:gd name="adj" fmla="val 5017"/>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6" name="Picture 2" descr="Flickr wordmark.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022" y="1996767"/>
            <a:ext cx="1700449" cy="518638"/>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589439" y="2563991"/>
            <a:ext cx="2623551" cy="461665"/>
          </a:xfrm>
          <a:prstGeom prst="rect">
            <a:avLst/>
          </a:prstGeom>
          <a:noFill/>
        </p:spPr>
        <p:txBody>
          <a:bodyPr wrap="square" rtlCol="0">
            <a:spAutoFit/>
          </a:bodyPr>
          <a:lstStyle/>
          <a:p>
            <a:r>
              <a:rPr lang="en-US" sz="2400" dirty="0" smtClean="0"/>
              <a:t>10 billion images</a:t>
            </a:r>
            <a:endParaRPr lang="en-US" sz="2400" dirty="0"/>
          </a:p>
        </p:txBody>
      </p:sp>
      <p:sp>
        <p:nvSpPr>
          <p:cNvPr id="8" name="TextBox 7"/>
          <p:cNvSpPr txBox="1"/>
          <p:nvPr/>
        </p:nvSpPr>
        <p:spPr>
          <a:xfrm>
            <a:off x="3111404" y="2594715"/>
            <a:ext cx="2891207" cy="461665"/>
          </a:xfrm>
          <a:prstGeom prst="rect">
            <a:avLst/>
          </a:prstGeom>
          <a:noFill/>
        </p:spPr>
        <p:txBody>
          <a:bodyPr wrap="square" rtlCol="0">
            <a:spAutoFit/>
          </a:bodyPr>
          <a:lstStyle/>
          <a:p>
            <a:r>
              <a:rPr lang="en-US" sz="2400" dirty="0" smtClean="0"/>
              <a:t>250 billion images</a:t>
            </a:r>
            <a:endParaRPr lang="en-US" sz="2400" dirty="0"/>
          </a:p>
        </p:txBody>
      </p:sp>
      <p:pic>
        <p:nvPicPr>
          <p:cNvPr id="9" name="Picture 4" descr="http://upload.wikimedia.org/wikipedia/commons/thumb/0/06/Facebook.svg/1000px-Facebook.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9915" y="1547945"/>
            <a:ext cx="2842698" cy="1068854"/>
          </a:xfrm>
          <a:prstGeom prst="roundRect">
            <a:avLst>
              <a:gd name="adj" fmla="val 8403"/>
            </a:avLst>
          </a:prstGeom>
          <a:noFill/>
          <a:extLst>
            <a:ext uri="{909E8E84-426E-40dd-AFC4-6F175D3DCCD1}">
              <a14:hiddenFill xmlns:a14="http://schemas.microsoft.com/office/drawing/2010/main" xmlns="">
                <a:solidFill>
                  <a:srgbClr val="FFFFFF"/>
                </a:solidFill>
              </a14:hiddenFill>
            </a:ext>
          </a:extLst>
        </p:spPr>
      </p:pic>
      <p:pic>
        <p:nvPicPr>
          <p:cNvPr id="10" name="Picture 6" descr="http://s.imgur.com/images/imgur.gif"/>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3000" contrast="47000"/>
                    </a14:imgEffect>
                  </a14:imgLayer>
                </a14:imgProps>
              </a:ext>
              <a:ext uri="{28A0092B-C50C-407E-A947-70E740481C1C}">
                <a14:useLocalDpi xmlns:a14="http://schemas.microsoft.com/office/drawing/2010/main" val="0"/>
              </a:ext>
            </a:extLst>
          </a:blip>
          <a:srcRect/>
          <a:stretch>
            <a:fillRect/>
          </a:stretch>
        </p:blipFill>
        <p:spPr bwMode="auto">
          <a:xfrm>
            <a:off x="6609473" y="1948183"/>
            <a:ext cx="1906933" cy="69840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6560889" y="2646582"/>
            <a:ext cx="2720720" cy="808461"/>
          </a:xfrm>
          <a:prstGeom prst="rect">
            <a:avLst/>
          </a:prstGeom>
          <a:noFill/>
        </p:spPr>
        <p:txBody>
          <a:bodyPr wrap="square" rtlCol="0">
            <a:spAutoFit/>
          </a:bodyPr>
          <a:lstStyle/>
          <a:p>
            <a:r>
              <a:rPr lang="en-US" sz="2400" dirty="0" smtClean="0"/>
              <a:t>1 billion images served daily</a:t>
            </a:r>
            <a:endParaRPr lang="en-US" sz="2400" dirty="0"/>
          </a:p>
        </p:txBody>
      </p:sp>
      <p:pic>
        <p:nvPicPr>
          <p:cNvPr id="12" name="Picture 8" descr="http://upload.wikimedia.org/wikipedia/en/thumb/6/65/Photobucket.svg/1000px-Photobucket.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05391" y="3773318"/>
            <a:ext cx="3157548" cy="599935"/>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p:cNvSpPr txBox="1"/>
          <p:nvPr/>
        </p:nvSpPr>
        <p:spPr>
          <a:xfrm>
            <a:off x="4336848" y="4321883"/>
            <a:ext cx="3205543" cy="451340"/>
          </a:xfrm>
          <a:prstGeom prst="rect">
            <a:avLst/>
          </a:prstGeom>
          <a:noFill/>
        </p:spPr>
        <p:txBody>
          <a:bodyPr wrap="square" rtlCol="0">
            <a:spAutoFit/>
          </a:bodyPr>
          <a:lstStyle/>
          <a:p>
            <a:r>
              <a:rPr lang="en-US" sz="2400" dirty="0" smtClean="0"/>
              <a:t>10 billion images</a:t>
            </a:r>
            <a:endParaRPr lang="en-US" sz="2400" dirty="0"/>
          </a:p>
        </p:txBody>
      </p:sp>
      <p:pic>
        <p:nvPicPr>
          <p:cNvPr id="14" name="Picture 10" descr="http://upload.wikimedia.org/wikipedia/commons/thumb/9/98/YouTube_Logo.svg/1000px-YouTube_Logo.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9502" y="3837486"/>
            <a:ext cx="3254302" cy="1295212"/>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Box 14"/>
          <p:cNvSpPr txBox="1"/>
          <p:nvPr/>
        </p:nvSpPr>
        <p:spPr>
          <a:xfrm>
            <a:off x="382333" y="5132698"/>
            <a:ext cx="3351471" cy="830997"/>
          </a:xfrm>
          <a:prstGeom prst="rect">
            <a:avLst/>
          </a:prstGeom>
          <a:noFill/>
        </p:spPr>
        <p:txBody>
          <a:bodyPr wrap="square" rtlCol="0">
            <a:spAutoFit/>
          </a:bodyPr>
          <a:lstStyle/>
          <a:p>
            <a:r>
              <a:rPr lang="en-US" sz="2400" dirty="0" smtClean="0"/>
              <a:t>100 hours uploaded per minute</a:t>
            </a:r>
            <a:endParaRPr lang="en-US" sz="2400" dirty="0"/>
          </a:p>
        </p:txBody>
      </p:sp>
      <p:sp>
        <p:nvSpPr>
          <p:cNvPr id="16" name="TextBox 15"/>
          <p:cNvSpPr txBox="1"/>
          <p:nvPr/>
        </p:nvSpPr>
        <p:spPr>
          <a:xfrm>
            <a:off x="3929869" y="6031899"/>
            <a:ext cx="5005026" cy="461665"/>
          </a:xfrm>
          <a:prstGeom prst="rect">
            <a:avLst/>
          </a:prstGeom>
          <a:noFill/>
        </p:spPr>
        <p:txBody>
          <a:bodyPr wrap="square" rtlCol="0">
            <a:spAutoFit/>
          </a:bodyPr>
          <a:lstStyle/>
          <a:p>
            <a:pPr algn="ctr"/>
            <a:r>
              <a:rPr lang="en-US" sz="2400" b="1" dirty="0" smtClean="0"/>
              <a:t>Almost </a:t>
            </a:r>
            <a:r>
              <a:rPr lang="en-US" sz="2400" b="1" dirty="0" smtClean="0">
                <a:solidFill>
                  <a:srgbClr val="FF0000"/>
                </a:solidFill>
              </a:rPr>
              <a:t>90%</a:t>
            </a:r>
            <a:r>
              <a:rPr lang="en-US" sz="2400" b="1" dirty="0" smtClean="0"/>
              <a:t> of web traffic is visual!</a:t>
            </a:r>
            <a:endParaRPr lang="en-US" sz="2400" b="1" dirty="0"/>
          </a:p>
        </p:txBody>
      </p:sp>
      <p:pic>
        <p:nvPicPr>
          <p:cNvPr id="17" name="Picture 2" descr="http://upload.wikimedia.org/wikipedia/commons/thumb/6/64/Cisco_logo.svg/800px-Cisco_logo.sv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61830" y="5283247"/>
            <a:ext cx="1295400" cy="728104"/>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TextBox 17"/>
          <p:cNvSpPr txBox="1"/>
          <p:nvPr/>
        </p:nvSpPr>
        <p:spPr>
          <a:xfrm>
            <a:off x="7015593" y="5172932"/>
            <a:ext cx="349776" cy="830997"/>
          </a:xfrm>
          <a:prstGeom prst="rect">
            <a:avLst/>
          </a:prstGeom>
          <a:noFill/>
        </p:spPr>
        <p:txBody>
          <a:bodyPr wrap="none" rtlCol="0">
            <a:spAutoFit/>
          </a:bodyPr>
          <a:lstStyle/>
          <a:p>
            <a:r>
              <a:rPr lang="en-US" sz="4800" dirty="0" smtClean="0"/>
              <a:t>:</a:t>
            </a:r>
            <a:endParaRPr lang="en-US" sz="4800" dirty="0"/>
          </a:p>
        </p:txBody>
      </p:sp>
      <p:sp>
        <p:nvSpPr>
          <p:cNvPr id="19" name="TextBox 18"/>
          <p:cNvSpPr txBox="1"/>
          <p:nvPr/>
        </p:nvSpPr>
        <p:spPr>
          <a:xfrm>
            <a:off x="4401043" y="5247648"/>
            <a:ext cx="1381019" cy="769441"/>
          </a:xfrm>
          <a:prstGeom prst="rect">
            <a:avLst/>
          </a:prstGeom>
          <a:noFill/>
        </p:spPr>
        <p:txBody>
          <a:bodyPr wrap="none" rtlCol="0">
            <a:spAutoFit/>
          </a:bodyPr>
          <a:lstStyle/>
          <a:p>
            <a:r>
              <a:rPr lang="en-US" sz="4400" dirty="0" smtClean="0"/>
              <a:t>From</a:t>
            </a:r>
            <a:endParaRPr lang="en-US" sz="4400" dirty="0"/>
          </a:p>
        </p:txBody>
      </p:sp>
      <p:sp>
        <p:nvSpPr>
          <p:cNvPr id="20" name="Rectangle 2"/>
          <p:cNvSpPr>
            <a:spLocks noGrp="1" noChangeArrowheads="1"/>
          </p:cNvSpPr>
          <p:nvPr>
            <p:ph type="title"/>
          </p:nvPr>
        </p:nvSpPr>
        <p:spPr>
          <a:xfrm>
            <a:off x="685800" y="-3175"/>
            <a:ext cx="7772400" cy="1143000"/>
          </a:xfrm>
        </p:spPr>
        <p:txBody>
          <a:bodyPr/>
          <a:lstStyle/>
          <a:p>
            <a:pPr eaLnBrk="1" hangingPunct="1"/>
            <a:r>
              <a:rPr lang="en-US" sz="4000" dirty="0"/>
              <a:t>Challenges: complexity</a:t>
            </a:r>
          </a:p>
        </p:txBody>
      </p:sp>
      <p:sp>
        <p:nvSpPr>
          <p:cNvPr id="2" name="Slide Number Placeholder 1"/>
          <p:cNvSpPr>
            <a:spLocks noGrp="1"/>
          </p:cNvSpPr>
          <p:nvPr>
            <p:ph type="sldNum" sz="quarter" idx="12"/>
          </p:nvPr>
        </p:nvSpPr>
        <p:spPr/>
        <p:txBody>
          <a:bodyPr/>
          <a:lstStyle/>
          <a:p>
            <a:fld id="{7071D534-EAF5-7340-9EBE-DE4DF80614A8}" type="slidenum">
              <a:rPr lang="en-US" smtClean="0"/>
              <a:pPr/>
              <a:t>27</a:t>
            </a:fld>
            <a:endParaRPr lang="en-US"/>
          </a:p>
        </p:txBody>
      </p:sp>
    </p:spTree>
    <p:extLst>
      <p:ext uri="{BB962C8B-B14F-4D97-AF65-F5344CB8AC3E}">
        <p14:creationId xmlns:p14="http://schemas.microsoft.com/office/powerpoint/2010/main" val="27235225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3175"/>
            <a:ext cx="7772400" cy="1143000"/>
          </a:xfrm>
        </p:spPr>
        <p:txBody>
          <a:bodyPr/>
          <a:lstStyle/>
          <a:p>
            <a:pPr eaLnBrk="1" hangingPunct="1"/>
            <a:r>
              <a:rPr lang="en-US" sz="4000" dirty="0"/>
              <a:t>Challenges: complexity</a:t>
            </a:r>
          </a:p>
        </p:txBody>
      </p:sp>
      <p:sp>
        <p:nvSpPr>
          <p:cNvPr id="41987" name="Rectangle 3"/>
          <p:cNvSpPr>
            <a:spLocks noGrp="1" noChangeArrowheads="1"/>
          </p:cNvSpPr>
          <p:nvPr>
            <p:ph type="body" idx="1"/>
          </p:nvPr>
        </p:nvSpPr>
        <p:spPr>
          <a:xfrm>
            <a:off x="533400" y="1092200"/>
            <a:ext cx="8458200" cy="4724400"/>
          </a:xfrm>
        </p:spPr>
        <p:txBody>
          <a:bodyPr/>
          <a:lstStyle/>
          <a:p>
            <a:pPr eaLnBrk="1" hangingPunct="1">
              <a:lnSpc>
                <a:spcPct val="80000"/>
              </a:lnSpc>
              <a:spcBef>
                <a:spcPct val="45000"/>
              </a:spcBef>
            </a:pPr>
            <a:r>
              <a:rPr lang="en-US" sz="2600" dirty="0"/>
              <a:t>Thousands to millions of pixels in an image</a:t>
            </a:r>
          </a:p>
          <a:p>
            <a:pPr eaLnBrk="1" hangingPunct="1">
              <a:lnSpc>
                <a:spcPct val="80000"/>
              </a:lnSpc>
              <a:spcBef>
                <a:spcPct val="45000"/>
              </a:spcBef>
            </a:pPr>
            <a:r>
              <a:rPr lang="en-US" sz="2600" dirty="0" smtClean="0"/>
              <a:t>30</a:t>
            </a:r>
            <a:r>
              <a:rPr lang="en-US" sz="2600" dirty="0"/>
              <a:t>+ degrees of freedom in the pose of articulated objects (humans)</a:t>
            </a:r>
          </a:p>
          <a:p>
            <a:pPr eaLnBrk="1" hangingPunct="1">
              <a:lnSpc>
                <a:spcPct val="80000"/>
              </a:lnSpc>
            </a:pPr>
            <a:r>
              <a:rPr lang="en-US" sz="2600" dirty="0" smtClean="0">
                <a:solidFill>
                  <a:srgbClr val="FF3300"/>
                </a:solidFill>
              </a:rPr>
              <a:t>About </a:t>
            </a:r>
            <a:r>
              <a:rPr lang="en-US" sz="2600" dirty="0">
                <a:solidFill>
                  <a:srgbClr val="FF3300"/>
                </a:solidFill>
              </a:rPr>
              <a:t>half of the cerebral cortex in primates is devoted to processing visual information [</a:t>
            </a:r>
            <a:r>
              <a:rPr lang="en-US" sz="2600" dirty="0" err="1">
                <a:solidFill>
                  <a:srgbClr val="FF3300"/>
                </a:solidFill>
              </a:rPr>
              <a:t>Felleman</a:t>
            </a:r>
            <a:r>
              <a:rPr lang="en-US" sz="2600" dirty="0">
                <a:solidFill>
                  <a:srgbClr val="FF3300"/>
                </a:solidFill>
              </a:rPr>
              <a:t> and van Essen 1991]</a:t>
            </a:r>
          </a:p>
          <a:p>
            <a:pPr eaLnBrk="1" hangingPunct="1">
              <a:lnSpc>
                <a:spcPct val="80000"/>
              </a:lnSpc>
              <a:spcBef>
                <a:spcPct val="45000"/>
              </a:spcBef>
            </a:pPr>
            <a:endParaRPr lang="en-US" sz="2600" dirty="0">
              <a:solidFill>
                <a:srgbClr val="FF3300"/>
              </a:solidFill>
            </a:endParaRPr>
          </a:p>
        </p:txBody>
      </p:sp>
      <p:sp>
        <p:nvSpPr>
          <p:cNvPr id="5" name="TextBox 4"/>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28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9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65163" y="2797175"/>
            <a:ext cx="7772400" cy="1143000"/>
          </a:xfrm>
        </p:spPr>
        <p:txBody>
          <a:bodyPr/>
          <a:lstStyle/>
          <a:p>
            <a:pPr eaLnBrk="1" hangingPunct="1"/>
            <a:r>
              <a:rPr lang="en-US" sz="4000" dirty="0" smtClean="0"/>
              <a:t>What works well today?</a:t>
            </a:r>
            <a:endParaRPr lang="en-US" sz="4000"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29</a:t>
            </a:fld>
            <a:endParaRPr lang="en-US"/>
          </a:p>
        </p:txBody>
      </p:sp>
    </p:spTree>
    <p:extLst>
      <p:ext uri="{BB962C8B-B14F-4D97-AF65-F5344CB8AC3E}">
        <p14:creationId xmlns:p14="http://schemas.microsoft.com/office/powerpoint/2010/main" val="10770725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80384"/>
            <a:ext cx="7772400" cy="1470025"/>
          </a:xfrm>
        </p:spPr>
        <p:txBody>
          <a:bodyPr/>
          <a:lstStyle/>
          <a:p>
            <a:r>
              <a:rPr lang="en-US" dirty="0" smtClean="0"/>
              <a:t>What is Computer Vision?</a:t>
            </a:r>
            <a:endParaRPr lang="en-US"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2907"/>
            <a:ext cx="8229600" cy="1143000"/>
          </a:xfrm>
        </p:spPr>
        <p:txBody>
          <a:bodyPr/>
          <a:lstStyle/>
          <a:p>
            <a:r>
              <a:rPr lang="en-US" dirty="0" smtClean="0"/>
              <a:t>Optical character </a:t>
            </a:r>
            <a:r>
              <a:rPr lang="en-US" sz="4000" dirty="0" smtClean="0"/>
              <a:t>recognition</a:t>
            </a:r>
            <a:r>
              <a:rPr lang="en-US" dirty="0" smtClean="0"/>
              <a:t> (OCR)</a:t>
            </a:r>
          </a:p>
        </p:txBody>
      </p:sp>
      <p:sp>
        <p:nvSpPr>
          <p:cNvPr id="49160" name="Text Box 8"/>
          <p:cNvSpPr txBox="1">
            <a:spLocks noChangeArrowheads="1"/>
          </p:cNvSpPr>
          <p:nvPr/>
        </p:nvSpPr>
        <p:spPr bwMode="auto">
          <a:xfrm>
            <a:off x="6535862" y="6513267"/>
            <a:ext cx="2116285" cy="276999"/>
          </a:xfrm>
          <a:prstGeom prst="rect">
            <a:avLst/>
          </a:prstGeom>
          <a:noFill/>
          <a:ln w="19050">
            <a:noFill/>
            <a:miter lim="800000"/>
            <a:headEnd/>
            <a:tailEnd/>
          </a:ln>
        </p:spPr>
        <p:txBody>
          <a:bodyPr wrap="none">
            <a:spAutoFit/>
          </a:bodyPr>
          <a:lstStyle/>
          <a:p>
            <a:r>
              <a:rPr lang="en-US" b="0" dirty="0">
                <a:solidFill>
                  <a:schemeClr val="tx1"/>
                </a:solidFill>
              </a:rPr>
              <a:t>Source: S. </a:t>
            </a:r>
            <a:r>
              <a:rPr lang="en-US" b="0" dirty="0" smtClean="0">
                <a:solidFill>
                  <a:schemeClr val="tx1"/>
                </a:solidFill>
              </a:rPr>
              <a:t>Seitz, N. </a:t>
            </a:r>
            <a:r>
              <a:rPr lang="en-US" b="0" dirty="0" err="1" smtClean="0">
                <a:solidFill>
                  <a:schemeClr val="tx1"/>
                </a:solidFill>
              </a:rPr>
              <a:t>Snavely</a:t>
            </a:r>
            <a:endParaRPr lang="en-US" b="0" dirty="0">
              <a:solidFill>
                <a:schemeClr val="tx1"/>
              </a:solidFill>
            </a:endParaRPr>
          </a:p>
        </p:txBody>
      </p:sp>
      <p:sp>
        <p:nvSpPr>
          <p:cNvPr id="9" name="Text Box 4"/>
          <p:cNvSpPr txBox="1">
            <a:spLocks noChangeArrowheads="1"/>
          </p:cNvSpPr>
          <p:nvPr/>
        </p:nvSpPr>
        <p:spPr bwMode="auto">
          <a:xfrm>
            <a:off x="609600" y="3660081"/>
            <a:ext cx="3657600" cy="584775"/>
          </a:xfrm>
          <a:prstGeom prst="rect">
            <a:avLst/>
          </a:prstGeom>
          <a:noFill/>
          <a:ln w="9525">
            <a:noFill/>
            <a:miter lim="800000"/>
            <a:headEnd/>
            <a:tailEnd/>
          </a:ln>
          <a:effectLst/>
        </p:spPr>
        <p:txBody>
          <a:bodyPr wrap="square">
            <a:spAutoFit/>
          </a:bodyPr>
          <a:lstStyle/>
          <a:p>
            <a:pPr algn="ctr" eaLnBrk="0" hangingPunct="0">
              <a:defRPr/>
            </a:pPr>
            <a:r>
              <a:rPr lang="en-US" sz="1600" b="0" dirty="0">
                <a:solidFill>
                  <a:schemeClr val="tx1"/>
                </a:solidFill>
                <a:latin typeface="+mn-lt"/>
                <a:cs typeface="+mn-cs"/>
              </a:rPr>
              <a:t>Digit </a:t>
            </a:r>
            <a:r>
              <a:rPr lang="en-US" sz="1600" b="0" dirty="0" smtClean="0">
                <a:solidFill>
                  <a:schemeClr val="tx1"/>
                </a:solidFill>
                <a:latin typeface="+mn-lt"/>
                <a:cs typeface="+mn-cs"/>
              </a:rPr>
              <a:t>recognition</a:t>
            </a:r>
            <a:r>
              <a:rPr lang="en-US" sz="1600" b="0" dirty="0" smtClean="0">
                <a:solidFill>
                  <a:schemeClr val="tx1"/>
                </a:solidFill>
                <a:latin typeface="+mn-lt"/>
              </a:rPr>
              <a:t/>
            </a:r>
            <a:br>
              <a:rPr lang="en-US" sz="1600" b="0" dirty="0" smtClean="0">
                <a:solidFill>
                  <a:schemeClr val="tx1"/>
                </a:solidFill>
                <a:latin typeface="+mn-lt"/>
              </a:rPr>
            </a:br>
            <a:r>
              <a:rPr lang="en-US" sz="1600" b="0" dirty="0" smtClean="0">
                <a:solidFill>
                  <a:schemeClr val="tx1"/>
                </a:solidFill>
                <a:latin typeface="+mn-lt"/>
                <a:cs typeface="+mn-cs"/>
                <a:hlinkClick r:id="rId3" action="ppaction://hlinkfile"/>
              </a:rPr>
              <a:t>yann.lecun.com</a:t>
            </a:r>
            <a:endParaRPr lang="en-US" sz="1600" b="0" dirty="0">
              <a:solidFill>
                <a:schemeClr val="tx1"/>
              </a:solidFill>
              <a:latin typeface="+mn-lt"/>
              <a:cs typeface="+mn-cs"/>
            </a:endParaRPr>
          </a:p>
        </p:txBody>
      </p:sp>
      <p:pic>
        <p:nvPicPr>
          <p:cNvPr id="10" name="Picture 6" descr="California_license_plate_ANPR"/>
          <p:cNvPicPr>
            <a:picLocks noChangeAspect="1" noChangeArrowheads="1"/>
          </p:cNvPicPr>
          <p:nvPr/>
        </p:nvPicPr>
        <p:blipFill>
          <a:blip r:embed="rId4" cstate="print"/>
          <a:srcRect/>
          <a:stretch>
            <a:fillRect/>
          </a:stretch>
        </p:blipFill>
        <p:spPr bwMode="auto">
          <a:xfrm>
            <a:off x="5098255" y="968256"/>
            <a:ext cx="3359945" cy="2590800"/>
          </a:xfrm>
          <a:prstGeom prst="rect">
            <a:avLst/>
          </a:prstGeom>
          <a:noFill/>
          <a:ln w="9525">
            <a:noFill/>
            <a:miter lim="800000"/>
            <a:headEnd/>
            <a:tailEnd/>
          </a:ln>
        </p:spPr>
      </p:pic>
      <p:sp>
        <p:nvSpPr>
          <p:cNvPr id="11" name="Text Box 7"/>
          <p:cNvSpPr txBox="1">
            <a:spLocks noChangeArrowheads="1"/>
          </p:cNvSpPr>
          <p:nvPr/>
        </p:nvSpPr>
        <p:spPr bwMode="auto">
          <a:xfrm>
            <a:off x="4589689" y="3695581"/>
            <a:ext cx="4401910" cy="707886"/>
          </a:xfrm>
          <a:prstGeom prst="rect">
            <a:avLst/>
          </a:prstGeom>
          <a:noFill/>
          <a:ln w="9525">
            <a:noFill/>
            <a:miter lim="800000"/>
            <a:headEnd/>
            <a:tailEnd/>
          </a:ln>
          <a:effectLst/>
        </p:spPr>
        <p:txBody>
          <a:bodyPr wrap="none">
            <a:spAutoFit/>
          </a:bodyPr>
          <a:lstStyle/>
          <a:p>
            <a:pPr algn="ctr" eaLnBrk="0" hangingPunct="0"/>
            <a:r>
              <a:rPr lang="en-US" sz="1600" b="0" dirty="0">
                <a:solidFill>
                  <a:schemeClr val="tx1"/>
                </a:solidFill>
                <a:latin typeface="Calibri" pitchFamily="32" charset="0"/>
              </a:rPr>
              <a:t>License plate </a:t>
            </a:r>
            <a:r>
              <a:rPr lang="en-US" sz="1600" b="0" dirty="0" smtClean="0">
                <a:solidFill>
                  <a:schemeClr val="tx1"/>
                </a:solidFill>
                <a:latin typeface="Calibri" pitchFamily="32" charset="0"/>
              </a:rPr>
              <a:t>readers</a:t>
            </a:r>
            <a:br>
              <a:rPr lang="en-US" sz="1600" b="0" dirty="0" smtClean="0">
                <a:solidFill>
                  <a:schemeClr val="tx1"/>
                </a:solidFill>
                <a:latin typeface="Calibri" pitchFamily="32" charset="0"/>
              </a:rPr>
            </a:br>
            <a:r>
              <a:rPr lang="en-US" sz="1200" b="0" dirty="0" smtClean="0">
                <a:solidFill>
                  <a:schemeClr val="tx1"/>
                </a:solidFill>
                <a:latin typeface="Calibri" pitchFamily="32" charset="0"/>
                <a:hlinkClick r:id="rId5"/>
              </a:rPr>
              <a:t>http</a:t>
            </a:r>
            <a:r>
              <a:rPr lang="en-US" sz="1200" b="0" dirty="0">
                <a:solidFill>
                  <a:schemeClr val="tx1"/>
                </a:solidFill>
                <a:latin typeface="Calibri" pitchFamily="32" charset="0"/>
                <a:hlinkClick r:id="rId5"/>
              </a:rPr>
              <a:t>://en.wikipedia.org/wiki/Automatic_number_plate_recognition</a:t>
            </a:r>
            <a:endParaRPr lang="en-US" sz="1200" b="0" dirty="0">
              <a:solidFill>
                <a:schemeClr val="tx1"/>
              </a:solidFill>
              <a:latin typeface="Calibri" pitchFamily="32" charset="0"/>
            </a:endParaRPr>
          </a:p>
          <a:p>
            <a:pPr algn="ctr" eaLnBrk="0" hangingPunct="0"/>
            <a:endParaRPr lang="en-US" sz="1200" b="0" dirty="0">
              <a:solidFill>
                <a:schemeClr val="tx1"/>
              </a:solidFill>
              <a:latin typeface="Calibri" pitchFamily="32" charset="0"/>
            </a:endParaRPr>
          </a:p>
        </p:txBody>
      </p:sp>
      <p:pic>
        <p:nvPicPr>
          <p:cNvPr id="12" name="Picture 2"/>
          <p:cNvPicPr>
            <a:picLocks noChangeAspect="1" noChangeArrowheads="1"/>
          </p:cNvPicPr>
          <p:nvPr/>
        </p:nvPicPr>
        <p:blipFill>
          <a:blip r:embed="rId6" cstate="print"/>
          <a:srcRect/>
          <a:stretch>
            <a:fillRect/>
          </a:stretch>
        </p:blipFill>
        <p:spPr bwMode="auto">
          <a:xfrm>
            <a:off x="990600" y="4327248"/>
            <a:ext cx="2971800" cy="2225952"/>
          </a:xfrm>
          <a:prstGeom prst="rect">
            <a:avLst/>
          </a:prstGeom>
          <a:noFill/>
          <a:ln w="9525">
            <a:noFill/>
            <a:miter lim="800000"/>
            <a:headEnd/>
            <a:tailEnd/>
          </a:ln>
        </p:spPr>
      </p:pic>
      <p:pic>
        <p:nvPicPr>
          <p:cNvPr id="13" name="Picture 3"/>
          <p:cNvPicPr>
            <a:picLocks noChangeAspect="1" noChangeArrowheads="1"/>
          </p:cNvPicPr>
          <p:nvPr/>
        </p:nvPicPr>
        <p:blipFill>
          <a:blip r:embed="rId7" cstate="print"/>
          <a:srcRect/>
          <a:stretch>
            <a:fillRect/>
          </a:stretch>
        </p:blipFill>
        <p:spPr bwMode="auto">
          <a:xfrm>
            <a:off x="4876800" y="4343400"/>
            <a:ext cx="1714500" cy="2286000"/>
          </a:xfrm>
          <a:prstGeom prst="rect">
            <a:avLst/>
          </a:prstGeom>
          <a:noFill/>
          <a:ln w="9525">
            <a:noFill/>
            <a:miter lim="800000"/>
            <a:headEnd/>
            <a:tailEnd/>
          </a:ln>
        </p:spPr>
      </p:pic>
      <p:sp>
        <p:nvSpPr>
          <p:cNvPr id="14" name="Text Box 7"/>
          <p:cNvSpPr txBox="1">
            <a:spLocks noChangeArrowheads="1"/>
          </p:cNvSpPr>
          <p:nvPr/>
        </p:nvSpPr>
        <p:spPr bwMode="auto">
          <a:xfrm>
            <a:off x="6535862" y="5257800"/>
            <a:ext cx="2633413" cy="553998"/>
          </a:xfrm>
          <a:prstGeom prst="rect">
            <a:avLst/>
          </a:prstGeom>
          <a:noFill/>
          <a:ln w="9525">
            <a:noFill/>
            <a:miter lim="800000"/>
            <a:headEnd/>
            <a:tailEnd/>
          </a:ln>
          <a:effectLst/>
        </p:spPr>
        <p:txBody>
          <a:bodyPr wrap="none">
            <a:spAutoFit/>
          </a:bodyPr>
          <a:lstStyle/>
          <a:p>
            <a:pPr algn="ctr" eaLnBrk="0" hangingPunct="0"/>
            <a:r>
              <a:rPr lang="en-US" sz="1600" b="0" dirty="0">
                <a:solidFill>
                  <a:schemeClr val="tx1"/>
                </a:solidFill>
                <a:latin typeface="Calibri" pitchFamily="32" charset="0"/>
              </a:rPr>
              <a:t>Sudoku grabber</a:t>
            </a:r>
          </a:p>
          <a:p>
            <a:pPr algn="ctr" eaLnBrk="0" hangingPunct="0"/>
            <a:r>
              <a:rPr lang="en-US" sz="1400" b="0" dirty="0">
                <a:solidFill>
                  <a:schemeClr val="tx1"/>
                </a:solidFill>
                <a:latin typeface="Calibri" pitchFamily="32" charset="0"/>
                <a:hlinkClick r:id="rId8"/>
              </a:rPr>
              <a:t>http://sudokugrab.blogspot.com/</a:t>
            </a:r>
            <a:endParaRPr lang="en-US" sz="1400" b="0" dirty="0">
              <a:solidFill>
                <a:schemeClr val="tx1"/>
              </a:solidFill>
              <a:latin typeface="Calibri" pitchFamily="32" charset="0"/>
            </a:endParaRPr>
          </a:p>
        </p:txBody>
      </p:sp>
      <p:sp>
        <p:nvSpPr>
          <p:cNvPr id="23" name="Text Box 7"/>
          <p:cNvSpPr txBox="1">
            <a:spLocks noChangeArrowheads="1"/>
          </p:cNvSpPr>
          <p:nvPr/>
        </p:nvSpPr>
        <p:spPr bwMode="auto">
          <a:xfrm>
            <a:off x="1143000" y="6519863"/>
            <a:ext cx="2501900" cy="338137"/>
          </a:xfrm>
          <a:prstGeom prst="rect">
            <a:avLst/>
          </a:prstGeom>
          <a:noFill/>
          <a:ln w="9525">
            <a:noFill/>
            <a:miter lim="800000"/>
            <a:headEnd/>
            <a:tailEnd/>
          </a:ln>
          <a:effectLst/>
        </p:spPr>
        <p:txBody>
          <a:bodyPr wrap="none">
            <a:spAutoFit/>
          </a:bodyPr>
          <a:lstStyle/>
          <a:p>
            <a:pPr algn="ctr" eaLnBrk="0" hangingPunct="0"/>
            <a:r>
              <a:rPr lang="en-US" sz="1600" b="0" dirty="0">
                <a:solidFill>
                  <a:schemeClr val="tx1"/>
                </a:solidFill>
                <a:latin typeface="Calibri" pitchFamily="32" charset="0"/>
              </a:rPr>
              <a:t>Automatic check processing</a:t>
            </a:r>
            <a:endParaRPr lang="en-US" b="0" dirty="0">
              <a:solidFill>
                <a:schemeClr val="tx1"/>
              </a:solidFill>
              <a:latin typeface="Calibri" pitchFamily="32" charset="0"/>
            </a:endParaRPr>
          </a:p>
        </p:txBody>
      </p:sp>
      <p:pic>
        <p:nvPicPr>
          <p:cNvPr id="25" name="Picture 3" descr="asamples"/>
          <p:cNvPicPr>
            <a:picLocks noChangeAspect="1" noChangeArrowheads="1" noCrop="1"/>
          </p:cNvPicPr>
          <p:nvPr/>
        </p:nvPicPr>
        <p:blipFill>
          <a:blip r:embed="rId9" cstate="print"/>
          <a:srcRect/>
          <a:stretch>
            <a:fillRect/>
          </a:stretch>
        </p:blipFill>
        <p:spPr bwMode="auto">
          <a:xfrm>
            <a:off x="548640" y="990600"/>
            <a:ext cx="4023360" cy="25146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7071D534-EAF5-7340-9EBE-DE4DF80614A8}" type="slidenum">
              <a:rPr lang="en-US" smtClean="0"/>
              <a:pPr/>
              <a:t>30</a:t>
            </a:fld>
            <a:endParaRPr lang="en-US"/>
          </a:p>
        </p:txBody>
      </p:sp>
    </p:spTree>
    <p:extLst>
      <p:ext uri="{BB962C8B-B14F-4D97-AF65-F5344CB8AC3E}">
        <p14:creationId xmlns:p14="http://schemas.microsoft.com/office/powerpoint/2010/main" val="11285750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Image classification and object detection</a:t>
            </a:r>
            <a:endParaRPr lang="en-US" dirty="0"/>
          </a:p>
        </p:txBody>
      </p:sp>
      <p:pic>
        <p:nvPicPr>
          <p:cNvPr id="166914" name="Picture 2" descr="http://www.image-net.org/challenges/LSVRC/2014/ILSVRC2012_val_0004269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260" y="2486818"/>
            <a:ext cx="4438650" cy="2800351"/>
          </a:xfrm>
          <a:prstGeom prst="rect">
            <a:avLst/>
          </a:prstGeom>
          <a:noFill/>
          <a:extLst>
            <a:ext uri="{909E8E84-426E-40dd-AFC4-6F175D3DCCD1}">
              <a14:hiddenFill xmlns:a14="http://schemas.microsoft.com/office/drawing/2010/main" xmlns="">
                <a:solidFill>
                  <a:srgbClr val="FFFFFF"/>
                </a:solidFill>
              </a14:hiddenFill>
            </a:ext>
          </a:extLst>
        </p:spPr>
      </p:pic>
      <p:pic>
        <p:nvPicPr>
          <p:cNvPr id="166916"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209271"/>
            <a:ext cx="4092575" cy="326587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 Box 7"/>
          <p:cNvSpPr txBox="1">
            <a:spLocks noChangeArrowheads="1"/>
          </p:cNvSpPr>
          <p:nvPr/>
        </p:nvSpPr>
        <p:spPr bwMode="auto">
          <a:xfrm>
            <a:off x="896059" y="5470032"/>
            <a:ext cx="2611613" cy="461665"/>
          </a:xfrm>
          <a:prstGeom prst="rect">
            <a:avLst/>
          </a:prstGeom>
          <a:noFill/>
          <a:ln w="9525">
            <a:noFill/>
            <a:miter lim="800000"/>
            <a:headEnd/>
            <a:tailEnd/>
          </a:ln>
          <a:effectLst/>
        </p:spPr>
        <p:txBody>
          <a:bodyPr wrap="none">
            <a:spAutoFit/>
          </a:bodyPr>
          <a:lstStyle/>
          <a:p>
            <a:pPr algn="ctr" eaLnBrk="0" hangingPunct="0"/>
            <a:r>
              <a:rPr lang="en-US" sz="2400" b="0" dirty="0" smtClean="0">
                <a:solidFill>
                  <a:schemeClr val="tx1"/>
                </a:solidFill>
                <a:latin typeface="Calibri" pitchFamily="32" charset="0"/>
              </a:rPr>
              <a:t>Image classification</a:t>
            </a:r>
            <a:endParaRPr lang="en-US" sz="2800" b="0" dirty="0">
              <a:solidFill>
                <a:schemeClr val="tx1"/>
              </a:solidFill>
              <a:latin typeface="Calibri" pitchFamily="32" charset="0"/>
            </a:endParaRPr>
          </a:p>
        </p:txBody>
      </p:sp>
      <p:sp>
        <p:nvSpPr>
          <p:cNvPr id="7" name="Text Box 7"/>
          <p:cNvSpPr txBox="1">
            <a:spLocks noChangeArrowheads="1"/>
          </p:cNvSpPr>
          <p:nvPr/>
        </p:nvSpPr>
        <p:spPr bwMode="auto">
          <a:xfrm>
            <a:off x="5725996" y="5136593"/>
            <a:ext cx="2273186" cy="461665"/>
          </a:xfrm>
          <a:prstGeom prst="rect">
            <a:avLst/>
          </a:prstGeom>
          <a:noFill/>
          <a:ln w="9525">
            <a:noFill/>
            <a:miter lim="800000"/>
            <a:headEnd/>
            <a:tailEnd/>
          </a:ln>
          <a:effectLst/>
        </p:spPr>
        <p:txBody>
          <a:bodyPr wrap="none">
            <a:spAutoFit/>
          </a:bodyPr>
          <a:lstStyle/>
          <a:p>
            <a:pPr algn="ctr" eaLnBrk="0" hangingPunct="0"/>
            <a:r>
              <a:rPr lang="en-US" sz="2400" b="0" dirty="0" smtClean="0">
                <a:solidFill>
                  <a:schemeClr val="tx1"/>
                </a:solidFill>
                <a:latin typeface="Calibri" pitchFamily="32" charset="0"/>
              </a:rPr>
              <a:t>Object detection</a:t>
            </a:r>
            <a:endParaRPr lang="en-US" sz="2800" b="0" dirty="0">
              <a:solidFill>
                <a:schemeClr val="tx1"/>
              </a:solidFill>
              <a:latin typeface="Calibri" pitchFamily="32" charset="0"/>
            </a:endParaRPr>
          </a:p>
        </p:txBody>
      </p:sp>
      <p:sp>
        <p:nvSpPr>
          <p:cNvPr id="4" name="Slide Number Placeholder 3"/>
          <p:cNvSpPr>
            <a:spLocks noGrp="1"/>
          </p:cNvSpPr>
          <p:nvPr>
            <p:ph type="sldNum" sz="quarter" idx="12"/>
          </p:nvPr>
        </p:nvSpPr>
        <p:spPr/>
        <p:txBody>
          <a:bodyPr/>
          <a:lstStyle/>
          <a:p>
            <a:fld id="{7071D534-EAF5-7340-9EBE-DE4DF80614A8}" type="slidenum">
              <a:rPr lang="en-US" smtClean="0"/>
              <a:pPr/>
              <a:t>31</a:t>
            </a:fld>
            <a:endParaRPr lang="en-US"/>
          </a:p>
        </p:txBody>
      </p:sp>
    </p:spTree>
    <p:extLst>
      <p:ext uri="{BB962C8B-B14F-4D97-AF65-F5344CB8AC3E}">
        <p14:creationId xmlns:p14="http://schemas.microsoft.com/office/powerpoint/2010/main" val="15631864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dirty="0" smtClean="0"/>
              <a:t>Biometrics</a:t>
            </a:r>
          </a:p>
        </p:txBody>
      </p:sp>
      <p:sp>
        <p:nvSpPr>
          <p:cNvPr id="48133" name="Rectangle 5"/>
          <p:cNvSpPr>
            <a:spLocks noChangeArrowheads="1"/>
          </p:cNvSpPr>
          <p:nvPr/>
        </p:nvSpPr>
        <p:spPr bwMode="auto">
          <a:xfrm>
            <a:off x="882120" y="5347924"/>
            <a:ext cx="3191933" cy="369332"/>
          </a:xfrm>
          <a:prstGeom prst="rect">
            <a:avLst/>
          </a:prstGeom>
          <a:noFill/>
          <a:ln w="9525">
            <a:noFill/>
            <a:miter lim="800000"/>
            <a:headEnd/>
            <a:tailEnd/>
          </a:ln>
        </p:spPr>
        <p:txBody>
          <a:bodyPr wrap="square" anchor="ctr">
            <a:spAutoFit/>
          </a:bodyPr>
          <a:lstStyle/>
          <a:p>
            <a:pPr algn="ctr" eaLnBrk="0" hangingPunct="0">
              <a:spcBef>
                <a:spcPct val="0"/>
              </a:spcBef>
            </a:pPr>
            <a:r>
              <a:rPr lang="en-US" b="0" dirty="0">
                <a:solidFill>
                  <a:schemeClr val="tx1"/>
                </a:solidFill>
              </a:rPr>
              <a:t>Fingerprint </a:t>
            </a:r>
            <a:r>
              <a:rPr lang="en-US" b="0" dirty="0" smtClean="0">
                <a:solidFill>
                  <a:schemeClr val="tx1"/>
                </a:solidFill>
              </a:rPr>
              <a:t>scanners</a:t>
            </a:r>
            <a:endParaRPr lang="en-US" b="0" dirty="0">
              <a:solidFill>
                <a:schemeClr val="tx1"/>
              </a:solidFill>
            </a:endParaRPr>
          </a:p>
        </p:txBody>
      </p:sp>
      <p:pic>
        <p:nvPicPr>
          <p:cNvPr id="48134" name="Picture 6" descr="FINGERPRINT"/>
          <p:cNvPicPr>
            <a:picLocks noChangeAspect="1" noChangeArrowheads="1"/>
          </p:cNvPicPr>
          <p:nvPr/>
        </p:nvPicPr>
        <p:blipFill>
          <a:blip r:embed="rId3" cstate="print"/>
          <a:srcRect/>
          <a:stretch>
            <a:fillRect/>
          </a:stretch>
        </p:blipFill>
        <p:spPr bwMode="auto">
          <a:xfrm>
            <a:off x="695325" y="2923821"/>
            <a:ext cx="1057275" cy="1524000"/>
          </a:xfrm>
          <a:prstGeom prst="rect">
            <a:avLst/>
          </a:prstGeom>
          <a:noFill/>
          <a:ln w="9525">
            <a:noFill/>
            <a:miter lim="800000"/>
            <a:headEnd/>
            <a:tailEnd/>
          </a:ln>
        </p:spPr>
      </p:pic>
      <p:sp>
        <p:nvSpPr>
          <p:cNvPr id="48136" name="Rectangle 8"/>
          <p:cNvSpPr>
            <a:spLocks noChangeArrowheads="1"/>
          </p:cNvSpPr>
          <p:nvPr/>
        </p:nvSpPr>
        <p:spPr bwMode="auto">
          <a:xfrm>
            <a:off x="4953000" y="5055537"/>
            <a:ext cx="3581400" cy="369332"/>
          </a:xfrm>
          <a:prstGeom prst="rect">
            <a:avLst/>
          </a:prstGeom>
          <a:noFill/>
          <a:ln w="9525">
            <a:noFill/>
            <a:miter lim="800000"/>
            <a:headEnd/>
            <a:tailEnd/>
          </a:ln>
        </p:spPr>
        <p:txBody>
          <a:bodyPr anchor="ctr">
            <a:spAutoFit/>
          </a:bodyPr>
          <a:lstStyle/>
          <a:p>
            <a:pPr algn="ctr" eaLnBrk="0" hangingPunct="0">
              <a:spcBef>
                <a:spcPct val="0"/>
              </a:spcBef>
            </a:pPr>
            <a:r>
              <a:rPr lang="en-US" b="0" dirty="0">
                <a:solidFill>
                  <a:schemeClr val="tx1"/>
                </a:solidFill>
              </a:rPr>
              <a:t>Face recognition </a:t>
            </a:r>
            <a:r>
              <a:rPr lang="en-US" b="0" dirty="0" smtClean="0">
                <a:solidFill>
                  <a:schemeClr val="tx1"/>
                </a:solidFill>
              </a:rPr>
              <a:t>systems</a:t>
            </a:r>
            <a:endParaRPr lang="en-US" b="0" dirty="0">
              <a:solidFill>
                <a:schemeClr val="tx1"/>
              </a:solidFill>
            </a:endParaRPr>
          </a:p>
        </p:txBody>
      </p:sp>
      <p:pic>
        <p:nvPicPr>
          <p:cNvPr id="166914" name="Picture 2" descr="http://blog.otterbox.com/wp-content/uploads/2013/09/iphone_5s_touch_id_fingerprint_video_hero_4x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675" y="2385084"/>
            <a:ext cx="3806825" cy="2855119"/>
          </a:xfrm>
          <a:prstGeom prst="rect">
            <a:avLst/>
          </a:prstGeom>
          <a:noFill/>
          <a:extLst>
            <a:ext uri="{909E8E84-426E-40dd-AFC4-6F175D3DCCD1}">
              <a14:hiddenFill xmlns:a14="http://schemas.microsoft.com/office/drawing/2010/main" xmlns="">
                <a:solidFill>
                  <a:srgbClr val="FFFFFF"/>
                </a:solidFill>
              </a14:hiddenFill>
            </a:ext>
          </a:extLst>
        </p:spPr>
      </p:pic>
      <p:pic>
        <p:nvPicPr>
          <p:cNvPr id="166916" name="Picture 4" descr="luxand Free Face Recognition Software for Lapt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825" y="3093154"/>
            <a:ext cx="3333750" cy="185737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2"/>
          </p:nvPr>
        </p:nvSpPr>
        <p:spPr/>
        <p:txBody>
          <a:bodyPr/>
          <a:lstStyle/>
          <a:p>
            <a:fld id="{7071D534-EAF5-7340-9EBE-DE4DF80614A8}" type="slidenum">
              <a:rPr lang="en-US" smtClean="0"/>
              <a:pPr/>
              <a:t>32</a:t>
            </a:fld>
            <a:endParaRPr lang="en-US"/>
          </a:p>
        </p:txBody>
      </p:sp>
    </p:spTree>
    <p:extLst>
      <p:ext uri="{BB962C8B-B14F-4D97-AF65-F5344CB8AC3E}">
        <p14:creationId xmlns:p14="http://schemas.microsoft.com/office/powerpoint/2010/main" val="26410138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mtClean="0"/>
              <a:t>Face detection</a:t>
            </a:r>
          </a:p>
        </p:txBody>
      </p:sp>
      <p:pic>
        <p:nvPicPr>
          <p:cNvPr id="44036" name="Picture 4" descr="tested_485"/>
          <p:cNvPicPr>
            <a:picLocks noChangeAspect="1" noChangeArrowheads="1"/>
          </p:cNvPicPr>
          <p:nvPr/>
        </p:nvPicPr>
        <p:blipFill>
          <a:blip r:embed="rId3" cstate="print"/>
          <a:srcRect/>
          <a:stretch>
            <a:fillRect/>
          </a:stretch>
        </p:blipFill>
        <p:spPr bwMode="auto">
          <a:xfrm>
            <a:off x="2262187" y="2082800"/>
            <a:ext cx="4619625" cy="3124200"/>
          </a:xfrm>
          <a:prstGeom prst="rect">
            <a:avLst/>
          </a:prstGeom>
          <a:noFill/>
          <a:ln w="9525">
            <a:noFill/>
            <a:miter lim="800000"/>
            <a:headEnd/>
            <a:tailEnd/>
          </a:ln>
        </p:spPr>
      </p:pic>
      <p:sp>
        <p:nvSpPr>
          <p:cNvPr id="44037" name="Text Box 5"/>
          <p:cNvSpPr txBox="1">
            <a:spLocks noChangeArrowheads="1"/>
          </p:cNvSpPr>
          <p:nvPr/>
        </p:nvSpPr>
        <p:spPr bwMode="auto">
          <a:xfrm>
            <a:off x="7502525" y="6434138"/>
            <a:ext cx="1336675" cy="274637"/>
          </a:xfrm>
          <a:prstGeom prst="rect">
            <a:avLst/>
          </a:prstGeom>
          <a:noFill/>
          <a:ln w="19050">
            <a:noFill/>
            <a:miter lim="800000"/>
            <a:headEnd/>
            <a:tailEnd/>
          </a:ln>
        </p:spPr>
        <p:txBody>
          <a:bodyPr wrap="none">
            <a:spAutoFit/>
          </a:bodyPr>
          <a:lstStyle/>
          <a:p>
            <a:r>
              <a:rPr lang="en-US" b="0" dirty="0">
                <a:solidFill>
                  <a:schemeClr val="tx1"/>
                </a:solidFill>
              </a:rPr>
              <a:t>Source: S. Seitz</a:t>
            </a:r>
          </a:p>
        </p:txBody>
      </p:sp>
      <p:sp>
        <p:nvSpPr>
          <p:cNvPr id="2" name="Slide Number Placeholder 1"/>
          <p:cNvSpPr>
            <a:spLocks noGrp="1"/>
          </p:cNvSpPr>
          <p:nvPr>
            <p:ph type="sldNum" sz="quarter" idx="12"/>
          </p:nvPr>
        </p:nvSpPr>
        <p:spPr/>
        <p:txBody>
          <a:bodyPr/>
          <a:lstStyle/>
          <a:p>
            <a:fld id="{7071D534-EAF5-7340-9EBE-DE4DF80614A8}" type="slidenum">
              <a:rPr lang="en-US" smtClean="0"/>
              <a:pPr/>
              <a:t>33</a:t>
            </a:fld>
            <a:endParaRPr lang="en-US"/>
          </a:p>
        </p:txBody>
      </p:sp>
    </p:spTree>
    <p:extLst>
      <p:ext uri="{BB962C8B-B14F-4D97-AF65-F5344CB8AC3E}">
        <p14:creationId xmlns:p14="http://schemas.microsoft.com/office/powerpoint/2010/main" val="40061374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75"/>
            <a:ext cx="8229600" cy="1143000"/>
          </a:xfrm>
        </p:spPr>
        <p:txBody>
          <a:bodyPr>
            <a:normAutofit fontScale="90000"/>
          </a:bodyPr>
          <a:lstStyle/>
          <a:p>
            <a:r>
              <a:rPr lang="en-US" dirty="0" smtClean="0"/>
              <a:t>Face detection for privacy protection</a:t>
            </a:r>
            <a:endParaRPr lang="en-US" dirty="0"/>
          </a:p>
        </p:txBody>
      </p:sp>
      <p:pic>
        <p:nvPicPr>
          <p:cNvPr id="3078" name="Picture 6" descr="http://news.cnet.com/i/bto/20080513/face_blurring_street_view_5.13.200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8686798" cy="48768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AutoShape 2" descr="http://www.gadgetlite.com/wp-content/uploads/2010/11/google-street-view-logo.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http://www.gadgetlite.com/wp-content/uploads/2010/11/google-street-view-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371600"/>
            <a:ext cx="2590800" cy="108085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 Box 6"/>
          <p:cNvSpPr txBox="1">
            <a:spLocks noChangeArrowheads="1"/>
          </p:cNvSpPr>
          <p:nvPr/>
        </p:nvSpPr>
        <p:spPr bwMode="auto">
          <a:xfrm>
            <a:off x="6219296" y="6488668"/>
            <a:ext cx="3036601" cy="369332"/>
          </a:xfrm>
          <a:prstGeom prst="rect">
            <a:avLst/>
          </a:prstGeom>
          <a:noFill/>
          <a:ln w="9525">
            <a:noFill/>
            <a:miter lim="800000"/>
            <a:headEnd/>
            <a:tailEnd/>
          </a:ln>
        </p:spPr>
        <p:txBody>
          <a:bodyPr wrap="none">
            <a:spAutoFit/>
          </a:bodyPr>
          <a:lstStyle/>
          <a:p>
            <a:pPr eaLnBrk="0" hangingPunct="0">
              <a:spcBef>
                <a:spcPct val="0"/>
              </a:spcBef>
            </a:pPr>
            <a:r>
              <a:rPr lang="en-US" b="0" dirty="0">
                <a:solidFill>
                  <a:schemeClr val="tx1"/>
                </a:solidFill>
              </a:rPr>
              <a:t>slide credit: </a:t>
            </a:r>
            <a:r>
              <a:rPr lang="en-US" dirty="0"/>
              <a:t>Svetlana </a:t>
            </a:r>
            <a:r>
              <a:rPr lang="en-US" b="0" dirty="0" err="1" smtClean="0">
                <a:solidFill>
                  <a:schemeClr val="tx1"/>
                </a:solidFill>
              </a:rPr>
              <a:t>Lazebnik</a:t>
            </a:r>
            <a:r>
              <a:rPr lang="en-US" b="0" dirty="0" smtClean="0">
                <a:solidFill>
                  <a:schemeClr val="tx1"/>
                </a:solidFill>
              </a:rPr>
              <a:t> </a:t>
            </a:r>
            <a:endParaRPr lang="en-US" b="0" dirty="0">
              <a:solidFill>
                <a:schemeClr val="tx1"/>
              </a:solidFill>
            </a:endParaRPr>
          </a:p>
        </p:txBody>
      </p:sp>
      <p:sp>
        <p:nvSpPr>
          <p:cNvPr id="4" name="Slide Number Placeholder 3"/>
          <p:cNvSpPr>
            <a:spLocks noGrp="1"/>
          </p:cNvSpPr>
          <p:nvPr>
            <p:ph type="sldNum" sz="quarter" idx="12"/>
          </p:nvPr>
        </p:nvSpPr>
        <p:spPr/>
        <p:txBody>
          <a:bodyPr/>
          <a:lstStyle/>
          <a:p>
            <a:fld id="{7071D534-EAF5-7340-9EBE-DE4DF80614A8}" type="slidenum">
              <a:rPr lang="en-US" smtClean="0"/>
              <a:pPr/>
              <a:t>34</a:t>
            </a:fld>
            <a:endParaRPr lang="en-US"/>
          </a:p>
        </p:txBody>
      </p:sp>
    </p:spTree>
    <p:extLst>
      <p:ext uri="{BB962C8B-B14F-4D97-AF65-F5344CB8AC3E}">
        <p14:creationId xmlns:p14="http://schemas.microsoft.com/office/powerpoint/2010/main" val="39461046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Technology gone wild…</a:t>
            </a:r>
            <a:endParaRPr lang="en-US" dirty="0"/>
          </a:p>
        </p:txBody>
      </p:sp>
      <p:pic>
        <p:nvPicPr>
          <p:cNvPr id="4098" name="Picture 2" descr="http://sociorocketnewsen.files.wordpress.com/2012/10/maps-my-local-kfc.jpg?w=580&amp;h=2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7692818" cy="3886200"/>
          </a:xfrm>
          <a:prstGeom prst="rect">
            <a:avLst/>
          </a:prstGeom>
          <a:noFill/>
          <a:extLst>
            <a:ext uri="{909E8E84-426E-40dd-AFC4-6F175D3DCCD1}">
              <a14:hiddenFill xmlns:a14="http://schemas.microsoft.com/office/drawing/2010/main" xmlns="">
                <a:solidFill>
                  <a:srgbClr val="FFFFFF"/>
                </a:solidFill>
              </a14:hiddenFill>
            </a:ext>
          </a:extLst>
        </p:spPr>
      </p:pic>
      <p:pic>
        <p:nvPicPr>
          <p:cNvPr id="3074" name="Picture 2" descr="On Google maps the Sphinx in front of the Luxor Casino has it's face blur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19199"/>
            <a:ext cx="7945818" cy="4800600"/>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http://i.imgur.com/81g2j7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399" y="1452561"/>
            <a:ext cx="8039099" cy="5024438"/>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https://lh5.googleusercontent.com/-D67RAzshC2c/TjELpvWeoYI/AAAAAAAABjA/UZOmz7vWmfk/w402-h457-no/do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399" y="1700209"/>
            <a:ext cx="4402989" cy="500538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 Box 6"/>
          <p:cNvSpPr txBox="1">
            <a:spLocks noChangeArrowheads="1"/>
          </p:cNvSpPr>
          <p:nvPr/>
        </p:nvSpPr>
        <p:spPr bwMode="auto">
          <a:xfrm>
            <a:off x="6219296" y="6488668"/>
            <a:ext cx="3036601" cy="369332"/>
          </a:xfrm>
          <a:prstGeom prst="rect">
            <a:avLst/>
          </a:prstGeom>
          <a:noFill/>
          <a:ln w="9525">
            <a:noFill/>
            <a:miter lim="800000"/>
            <a:headEnd/>
            <a:tailEnd/>
          </a:ln>
        </p:spPr>
        <p:txBody>
          <a:bodyPr wrap="none">
            <a:spAutoFit/>
          </a:bodyPr>
          <a:lstStyle/>
          <a:p>
            <a:pPr eaLnBrk="0" hangingPunct="0">
              <a:spcBef>
                <a:spcPct val="0"/>
              </a:spcBef>
            </a:pPr>
            <a:r>
              <a:rPr lang="en-US" b="0" dirty="0">
                <a:solidFill>
                  <a:schemeClr val="tx1"/>
                </a:solidFill>
              </a:rPr>
              <a:t>slide credit: </a:t>
            </a:r>
            <a:r>
              <a:rPr lang="en-US" dirty="0"/>
              <a:t>Svetlana </a:t>
            </a:r>
            <a:r>
              <a:rPr lang="en-US" b="0" dirty="0" err="1" smtClean="0">
                <a:solidFill>
                  <a:schemeClr val="tx1"/>
                </a:solidFill>
              </a:rPr>
              <a:t>Lazebnik</a:t>
            </a:r>
            <a:r>
              <a:rPr lang="en-US" b="0" dirty="0" smtClean="0">
                <a:solidFill>
                  <a:schemeClr val="tx1"/>
                </a:solidFill>
              </a:rPr>
              <a:t> </a:t>
            </a:r>
            <a:endParaRPr lang="en-US" b="0" dirty="0">
              <a:solidFill>
                <a:schemeClr val="tx1"/>
              </a:solidFill>
            </a:endParaRPr>
          </a:p>
        </p:txBody>
      </p:sp>
      <p:sp>
        <p:nvSpPr>
          <p:cNvPr id="3" name="Slide Number Placeholder 2"/>
          <p:cNvSpPr>
            <a:spLocks noGrp="1"/>
          </p:cNvSpPr>
          <p:nvPr>
            <p:ph type="sldNum" sz="quarter" idx="12"/>
          </p:nvPr>
        </p:nvSpPr>
        <p:spPr/>
        <p:txBody>
          <a:bodyPr/>
          <a:lstStyle/>
          <a:p>
            <a:fld id="{7071D534-EAF5-7340-9EBE-DE4DF80614A8}" type="slidenum">
              <a:rPr lang="en-US" smtClean="0"/>
              <a:pPr/>
              <a:t>35</a:t>
            </a:fld>
            <a:endParaRPr lang="en-US"/>
          </a:p>
        </p:txBody>
      </p:sp>
    </p:spTree>
    <p:extLst>
      <p:ext uri="{BB962C8B-B14F-4D97-AF65-F5344CB8AC3E}">
        <p14:creationId xmlns:p14="http://schemas.microsoft.com/office/powerpoint/2010/main" val="384516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 recognition</a:t>
            </a:r>
            <a:endParaRPr lang="en-US" dirty="0"/>
          </a:p>
        </p:txBody>
      </p:sp>
      <p:pic>
        <p:nvPicPr>
          <p:cNvPr id="4" name="Picture 3"/>
          <p:cNvPicPr>
            <a:picLocks noChangeAspect="1"/>
          </p:cNvPicPr>
          <p:nvPr/>
        </p:nvPicPr>
        <p:blipFill>
          <a:blip r:embed="rId2"/>
          <a:stretch>
            <a:fillRect/>
          </a:stretch>
        </p:blipFill>
        <p:spPr>
          <a:xfrm>
            <a:off x="1217386" y="1816101"/>
            <a:ext cx="6400800" cy="3193718"/>
          </a:xfrm>
          <a:prstGeom prst="rect">
            <a:avLst/>
          </a:prstGeom>
        </p:spPr>
      </p:pic>
      <p:pic>
        <p:nvPicPr>
          <p:cNvPr id="5" name="Picture 4"/>
          <p:cNvPicPr>
            <a:picLocks noChangeAspect="1"/>
          </p:cNvPicPr>
          <p:nvPr/>
        </p:nvPicPr>
        <p:blipFill>
          <a:blip r:embed="rId3"/>
          <a:stretch>
            <a:fillRect/>
          </a:stretch>
        </p:blipFill>
        <p:spPr>
          <a:xfrm>
            <a:off x="1217386" y="1816101"/>
            <a:ext cx="914400" cy="914400"/>
          </a:xfrm>
          <a:prstGeom prst="rect">
            <a:avLst/>
          </a:prstGeom>
        </p:spPr>
      </p:pic>
      <p:sp>
        <p:nvSpPr>
          <p:cNvPr id="7" name="TextBox 6"/>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
        <p:nvSpPr>
          <p:cNvPr id="3" name="Slide Number Placeholder 2"/>
          <p:cNvSpPr>
            <a:spLocks noGrp="1"/>
          </p:cNvSpPr>
          <p:nvPr>
            <p:ph type="sldNum" sz="quarter" idx="12"/>
          </p:nvPr>
        </p:nvSpPr>
        <p:spPr/>
        <p:txBody>
          <a:bodyPr/>
          <a:lstStyle/>
          <a:p>
            <a:fld id="{7071D534-EAF5-7340-9EBE-DE4DF80614A8}" type="slidenum">
              <a:rPr lang="en-US" smtClean="0"/>
              <a:pPr/>
              <a:t>36</a:t>
            </a:fld>
            <a:endParaRPr lang="en-US"/>
          </a:p>
        </p:txBody>
      </p:sp>
    </p:spTree>
    <p:extLst>
      <p:ext uri="{BB962C8B-B14F-4D97-AF65-F5344CB8AC3E}">
        <p14:creationId xmlns:p14="http://schemas.microsoft.com/office/powerpoint/2010/main" val="17852523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 anonymization</a:t>
            </a:r>
            <a:endParaRPr lang="en-US"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37</a:t>
            </a:fld>
            <a:endParaRPr lang="en-US"/>
          </a:p>
        </p:txBody>
      </p:sp>
      <p:pic>
        <p:nvPicPr>
          <p:cNvPr id="6" name="Picture 5"/>
          <p:cNvPicPr>
            <a:picLocks noChangeAspect="1"/>
          </p:cNvPicPr>
          <p:nvPr/>
        </p:nvPicPr>
        <p:blipFill>
          <a:blip r:embed="rId2"/>
          <a:stretch>
            <a:fillRect/>
          </a:stretch>
        </p:blipFill>
        <p:spPr>
          <a:xfrm>
            <a:off x="1200150" y="1755423"/>
            <a:ext cx="6743700" cy="3505200"/>
          </a:xfrm>
          <a:prstGeom prst="rect">
            <a:avLst/>
          </a:prstGeom>
        </p:spPr>
      </p:pic>
      <p:sp>
        <p:nvSpPr>
          <p:cNvPr id="7" name="Text Box 5"/>
          <p:cNvSpPr txBox="1">
            <a:spLocks noChangeArrowheads="1"/>
          </p:cNvSpPr>
          <p:nvPr/>
        </p:nvSpPr>
        <p:spPr bwMode="auto">
          <a:xfrm>
            <a:off x="1253065" y="5615582"/>
            <a:ext cx="7021689" cy="584775"/>
          </a:xfrm>
          <a:prstGeom prst="rect">
            <a:avLst/>
          </a:prstGeom>
          <a:noFill/>
          <a:ln w="19050">
            <a:noFill/>
            <a:miter lim="800000"/>
            <a:headEnd/>
            <a:tailEnd/>
          </a:ln>
        </p:spPr>
        <p:txBody>
          <a:bodyPr wrap="square">
            <a:spAutoFit/>
          </a:bodyPr>
          <a:lstStyle/>
          <a:p>
            <a:r>
              <a:rPr lang="en-US" sz="1600" b="0" dirty="0" err="1" smtClean="0">
                <a:solidFill>
                  <a:schemeClr val="tx1"/>
                </a:solidFill>
              </a:rPr>
              <a:t>Zhongzheng</a:t>
            </a:r>
            <a:r>
              <a:rPr lang="en-US" sz="1600" b="0" dirty="0" smtClean="0">
                <a:solidFill>
                  <a:schemeClr val="tx1"/>
                </a:solidFill>
              </a:rPr>
              <a:t> Ren, Yong Jae Lee, and Michael </a:t>
            </a:r>
            <a:r>
              <a:rPr lang="en-US" sz="1600" b="0" dirty="0" err="1" smtClean="0">
                <a:solidFill>
                  <a:schemeClr val="tx1"/>
                </a:solidFill>
              </a:rPr>
              <a:t>Ryoo</a:t>
            </a:r>
            <a:r>
              <a:rPr lang="en-US" sz="1600" dirty="0"/>
              <a:t>. </a:t>
            </a:r>
            <a:endParaRPr lang="en-US" sz="1600" dirty="0" smtClean="0"/>
          </a:p>
          <a:p>
            <a:r>
              <a:rPr lang="en-US" sz="1600" dirty="0" smtClean="0"/>
              <a:t>Learning </a:t>
            </a:r>
            <a:r>
              <a:rPr lang="en-US" sz="1600" dirty="0"/>
              <a:t>to Anonymize Faces for Privacy Preserving Action </a:t>
            </a:r>
            <a:r>
              <a:rPr lang="en-US" sz="1600" dirty="0" smtClean="0"/>
              <a:t>Detection. </a:t>
            </a:r>
            <a:r>
              <a:rPr lang="en-US" sz="1600" dirty="0" err="1" smtClean="0"/>
              <a:t>arXiv</a:t>
            </a:r>
            <a:r>
              <a:rPr lang="en-US" sz="1600" dirty="0" smtClean="0"/>
              <a:t> 2018.</a:t>
            </a:r>
            <a:endParaRPr lang="en-US" sz="1600" b="0" dirty="0">
              <a:solidFill>
                <a:schemeClr val="tx1"/>
              </a:solidFill>
            </a:endParaRPr>
          </a:p>
        </p:txBody>
      </p:sp>
    </p:spTree>
    <p:extLst>
      <p:ext uri="{BB962C8B-B14F-4D97-AF65-F5344CB8AC3E}">
        <p14:creationId xmlns:p14="http://schemas.microsoft.com/office/powerpoint/2010/main" val="23100983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Interactive systems</a:t>
            </a:r>
            <a:endParaRPr lang="en-US" sz="4000" dirty="0"/>
          </a:p>
        </p:txBody>
      </p:sp>
      <p:pic>
        <p:nvPicPr>
          <p:cNvPr id="2054" name="Picture 6" descr="http://data.hdworld.cz/img/article/img/23/7ec7860b4135d043b6be48457009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0974" y="2179418"/>
            <a:ext cx="5313852" cy="310991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3"/>
          <a:stretch>
            <a:fillRect/>
          </a:stretch>
        </p:blipFill>
        <p:spPr>
          <a:xfrm>
            <a:off x="319351" y="1850343"/>
            <a:ext cx="2735323" cy="2048852"/>
          </a:xfrm>
          <a:prstGeom prst="rect">
            <a:avLst/>
          </a:prstGeom>
        </p:spPr>
      </p:pic>
      <p:grpSp>
        <p:nvGrpSpPr>
          <p:cNvPr id="7" name="Group 6"/>
          <p:cNvGrpSpPr/>
          <p:nvPr/>
        </p:nvGrpSpPr>
        <p:grpSpPr>
          <a:xfrm>
            <a:off x="76383" y="3653069"/>
            <a:ext cx="3221261" cy="1942155"/>
            <a:chOff x="76383" y="3653069"/>
            <a:chExt cx="3221261" cy="1942155"/>
          </a:xfrm>
        </p:grpSpPr>
        <p:sp>
          <p:nvSpPr>
            <p:cNvPr id="9" name="Text Box 6"/>
            <p:cNvSpPr txBox="1">
              <a:spLocks noChangeArrowheads="1"/>
            </p:cNvSpPr>
            <p:nvPr/>
          </p:nvSpPr>
          <p:spPr bwMode="auto">
            <a:xfrm>
              <a:off x="429713" y="5256670"/>
              <a:ext cx="25146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1600" dirty="0" err="1" smtClean="0">
                  <a:latin typeface="+mn-lt"/>
                </a:rPr>
                <a:t>Shotton</a:t>
              </a:r>
              <a:r>
                <a:rPr lang="en-US" altLang="en-US" sz="1600" dirty="0" smtClean="0">
                  <a:latin typeface="+mn-lt"/>
                </a:rPr>
                <a:t> </a:t>
              </a:r>
              <a:r>
                <a:rPr lang="en-US" altLang="en-US" sz="1600" dirty="0">
                  <a:latin typeface="+mn-lt"/>
                </a:rPr>
                <a:t>et al.</a:t>
              </a:r>
            </a:p>
          </p:txBody>
        </p:sp>
        <p:pic>
          <p:nvPicPr>
            <p:cNvPr id="6" name="Picture 5"/>
            <p:cNvPicPr>
              <a:picLocks noChangeAspect="1"/>
            </p:cNvPicPr>
            <p:nvPr/>
          </p:nvPicPr>
          <p:blipFill>
            <a:blip r:embed="rId4"/>
            <a:stretch>
              <a:fillRect/>
            </a:stretch>
          </p:blipFill>
          <p:spPr>
            <a:xfrm>
              <a:off x="76383" y="3653069"/>
              <a:ext cx="3221261" cy="1603601"/>
            </a:xfrm>
            <a:prstGeom prst="rect">
              <a:avLst/>
            </a:prstGeom>
          </p:spPr>
        </p:pic>
      </p:grpSp>
      <p:sp>
        <p:nvSpPr>
          <p:cNvPr id="3" name="Slide Number Placeholder 2"/>
          <p:cNvSpPr>
            <a:spLocks noGrp="1"/>
          </p:cNvSpPr>
          <p:nvPr>
            <p:ph type="sldNum" sz="quarter" idx="12"/>
          </p:nvPr>
        </p:nvSpPr>
        <p:spPr/>
        <p:txBody>
          <a:bodyPr/>
          <a:lstStyle/>
          <a:p>
            <a:fld id="{7071D534-EAF5-7340-9EBE-DE4DF80614A8}" type="slidenum">
              <a:rPr lang="en-US" smtClean="0"/>
              <a:pPr/>
              <a:t>38</a:t>
            </a:fld>
            <a:endParaRPr lang="en-US"/>
          </a:p>
        </p:txBody>
      </p:sp>
    </p:spTree>
    <p:extLst>
      <p:ext uri="{BB962C8B-B14F-4D97-AF65-F5344CB8AC3E}">
        <p14:creationId xmlns:p14="http://schemas.microsoft.com/office/powerpoint/2010/main" val="17182352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Instance recognition</a:t>
            </a:r>
            <a:endParaRPr lang="en-US" dirty="0"/>
          </a:p>
        </p:txBody>
      </p:sp>
      <p:pic>
        <p:nvPicPr>
          <p:cNvPr id="15" name="Picture 14"/>
          <p:cNvPicPr>
            <a:picLocks noChangeAspect="1"/>
          </p:cNvPicPr>
          <p:nvPr/>
        </p:nvPicPr>
        <p:blipFill>
          <a:blip r:embed="rId3"/>
          <a:stretch>
            <a:fillRect/>
          </a:stretch>
        </p:blipFill>
        <p:spPr>
          <a:xfrm>
            <a:off x="1609422" y="1302398"/>
            <a:ext cx="6273800" cy="4826000"/>
          </a:xfrm>
          <a:prstGeom prst="rect">
            <a:avLst/>
          </a:prstGeom>
        </p:spPr>
      </p:pic>
      <p:sp>
        <p:nvSpPr>
          <p:cNvPr id="5" name="Rectangle 4"/>
          <p:cNvSpPr/>
          <p:nvPr/>
        </p:nvSpPr>
        <p:spPr>
          <a:xfrm>
            <a:off x="4837793" y="1417638"/>
            <a:ext cx="1384266" cy="6941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
        <p:nvSpPr>
          <p:cNvPr id="3" name="Slide Number Placeholder 2"/>
          <p:cNvSpPr>
            <a:spLocks noGrp="1"/>
          </p:cNvSpPr>
          <p:nvPr>
            <p:ph type="sldNum" sz="quarter" idx="12"/>
          </p:nvPr>
        </p:nvSpPr>
        <p:spPr/>
        <p:txBody>
          <a:bodyPr/>
          <a:lstStyle/>
          <a:p>
            <a:fld id="{7071D534-EAF5-7340-9EBE-DE4DF80614A8}" type="slidenum">
              <a:rPr lang="en-US" smtClean="0"/>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Computer Vision</a:t>
            </a:r>
            <a:endParaRPr lang="en-US" dirty="0"/>
          </a:p>
        </p:txBody>
      </p:sp>
      <p:sp>
        <p:nvSpPr>
          <p:cNvPr id="3" name="Content Placeholder 2"/>
          <p:cNvSpPr>
            <a:spLocks noGrp="1"/>
          </p:cNvSpPr>
          <p:nvPr>
            <p:ph idx="1"/>
          </p:nvPr>
        </p:nvSpPr>
        <p:spPr>
          <a:xfrm>
            <a:off x="1" y="5058031"/>
            <a:ext cx="9143999" cy="1118931"/>
          </a:xfrm>
        </p:spPr>
        <p:txBody>
          <a:bodyPr>
            <a:normAutofit/>
          </a:bodyPr>
          <a:lstStyle/>
          <a:p>
            <a:pPr marL="0" indent="0" algn="ctr">
              <a:buNone/>
            </a:pPr>
            <a:r>
              <a:rPr lang="en-US" sz="3200" i="1" dirty="0" smtClean="0"/>
              <a:t>Enable machines to “see” the visual world as we do</a:t>
            </a:r>
            <a:endParaRPr lang="en-US" sz="3200" i="1" dirty="0"/>
          </a:p>
        </p:txBody>
      </p:sp>
      <p:pic>
        <p:nvPicPr>
          <p:cNvPr id="1026" name="Picture 2" descr="What is computer vision? According to the BItLit te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6882" y="1751485"/>
            <a:ext cx="4354339" cy="2902894"/>
          </a:xfrm>
          <a:prstGeom prst="rect">
            <a:avLst/>
          </a:prstGeom>
          <a:noFill/>
          <a:extLst>
            <a:ext uri="{909E8E84-426E-40dd-AFC4-6F175D3DCCD1}">
              <a14:hiddenFill xmlns:a14="http://schemas.microsoft.com/office/drawing/2010/main" xmlns="">
                <a:solidFill>
                  <a:srgbClr val="FFFFFF"/>
                </a:solidFill>
              </a14:hiddenFill>
            </a:ext>
          </a:extLst>
        </p:spPr>
      </p:pic>
      <p:sp>
        <p:nvSpPr>
          <p:cNvPr id="4" name="Slide Number Placeholder 3"/>
          <p:cNvSpPr>
            <a:spLocks noGrp="1"/>
          </p:cNvSpPr>
          <p:nvPr>
            <p:ph type="sldNum" sz="quarter" idx="12"/>
          </p:nvPr>
        </p:nvSpPr>
        <p:spPr/>
        <p:txBody>
          <a:bodyPr/>
          <a:lstStyle/>
          <a:p>
            <a:fld id="{7071D534-EAF5-7340-9EBE-DE4DF80614A8}" type="slidenum">
              <a:rPr lang="en-US" smtClean="0"/>
              <a:pPr/>
              <a:t>4</a:t>
            </a:fld>
            <a:endParaRPr lang="en-US"/>
          </a:p>
        </p:txBody>
      </p:sp>
    </p:spTree>
    <p:extLst>
      <p:ext uri="{BB962C8B-B14F-4D97-AF65-F5344CB8AC3E}">
        <p14:creationId xmlns:p14="http://schemas.microsoft.com/office/powerpoint/2010/main" val="36593301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Pedestrian detection</a:t>
            </a:r>
            <a:endParaRPr lang="en-US" dirty="0"/>
          </a:p>
        </p:txBody>
      </p:sp>
      <p:pic>
        <p:nvPicPr>
          <p:cNvPr id="4" name="Picture 3"/>
          <p:cNvPicPr>
            <a:picLocks noChangeAspect="1"/>
          </p:cNvPicPr>
          <p:nvPr/>
        </p:nvPicPr>
        <p:blipFill>
          <a:blip r:embed="rId2"/>
          <a:stretch>
            <a:fillRect/>
          </a:stretch>
        </p:blipFill>
        <p:spPr>
          <a:xfrm>
            <a:off x="1117600" y="1567543"/>
            <a:ext cx="7315200" cy="4572000"/>
          </a:xfrm>
          <a:prstGeom prst="rect">
            <a:avLst/>
          </a:prstGeom>
        </p:spPr>
      </p:pic>
      <p:sp>
        <p:nvSpPr>
          <p:cNvPr id="6" name="TextBox 5"/>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
        <p:nvSpPr>
          <p:cNvPr id="3" name="Slide Number Placeholder 2"/>
          <p:cNvSpPr>
            <a:spLocks noGrp="1"/>
          </p:cNvSpPr>
          <p:nvPr>
            <p:ph type="sldNum" sz="quarter" idx="12"/>
          </p:nvPr>
        </p:nvSpPr>
        <p:spPr/>
        <p:txBody>
          <a:bodyPr/>
          <a:lstStyle/>
          <a:p>
            <a:fld id="{7071D534-EAF5-7340-9EBE-DE4DF80614A8}" type="slidenum">
              <a:rPr lang="en-US" smtClean="0"/>
              <a:pPr/>
              <a:t>40</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5" name="Title 4"/>
          <p:cNvSpPr>
            <a:spLocks noGrp="1"/>
          </p:cNvSpPr>
          <p:nvPr>
            <p:ph type="title"/>
          </p:nvPr>
        </p:nvSpPr>
        <p:spPr>
          <a:xfrm>
            <a:off x="0" y="152400"/>
            <a:ext cx="9144000" cy="1143000"/>
          </a:xfrm>
        </p:spPr>
        <p:txBody>
          <a:bodyPr>
            <a:normAutofit/>
          </a:bodyPr>
          <a:lstStyle/>
          <a:p>
            <a:pPr algn="ctr">
              <a:tabLst>
                <a:tab pos="800100" algn="l"/>
              </a:tabLst>
            </a:pPr>
            <a:r>
              <a:rPr lang="en-US" altLang="en-US" sz="4000" dirty="0" smtClean="0">
                <a:ea typeface="ＭＳ Ｐゴシック" panose="020B0600070205080204" pitchFamily="34" charset="-128"/>
              </a:rPr>
              <a:t>Autonomous agents</a:t>
            </a:r>
          </a:p>
        </p:txBody>
      </p:sp>
      <p:pic>
        <p:nvPicPr>
          <p:cNvPr id="1034" name="Picture 10" descr="http://www.spacenews.com/sites/spacenews.com/files/styles/large/public/images/articles/MSL_NASA4X3.jpg?itok=whESKpk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661" y="1630817"/>
            <a:ext cx="4000500" cy="299085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4345442" y="2854099"/>
            <a:ext cx="4695668" cy="2654073"/>
          </a:xfrm>
          <a:prstGeom prst="rect">
            <a:avLst/>
          </a:prstGeom>
        </p:spPr>
      </p:pic>
      <p:sp>
        <p:nvSpPr>
          <p:cNvPr id="15" name="Text Box 6"/>
          <p:cNvSpPr txBox="1">
            <a:spLocks noChangeArrowheads="1"/>
          </p:cNvSpPr>
          <p:nvPr/>
        </p:nvSpPr>
        <p:spPr bwMode="auto">
          <a:xfrm>
            <a:off x="5435976" y="5508172"/>
            <a:ext cx="25146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2000" dirty="0" smtClean="0">
                <a:latin typeface="+mn-lt"/>
              </a:rPr>
              <a:t>Self-driving car</a:t>
            </a:r>
            <a:endParaRPr lang="en-US" altLang="en-US" sz="2000" dirty="0">
              <a:latin typeface="+mn-lt"/>
            </a:endParaRPr>
          </a:p>
        </p:txBody>
      </p:sp>
      <p:sp>
        <p:nvSpPr>
          <p:cNvPr id="16" name="Text Box 6"/>
          <p:cNvSpPr txBox="1">
            <a:spLocks noChangeArrowheads="1"/>
          </p:cNvSpPr>
          <p:nvPr/>
        </p:nvSpPr>
        <p:spPr bwMode="auto">
          <a:xfrm>
            <a:off x="985611" y="4621667"/>
            <a:ext cx="25146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2000" dirty="0" smtClean="0">
                <a:latin typeface="+mn-lt"/>
              </a:rPr>
              <a:t>Mars rover</a:t>
            </a:r>
            <a:endParaRPr lang="en-US" altLang="en-US" sz="2000" dirty="0">
              <a:latin typeface="+mn-lt"/>
            </a:endParaRPr>
          </a:p>
        </p:txBody>
      </p:sp>
      <p:sp>
        <p:nvSpPr>
          <p:cNvPr id="2" name="Slide Number Placeholder 1"/>
          <p:cNvSpPr>
            <a:spLocks noGrp="1"/>
          </p:cNvSpPr>
          <p:nvPr>
            <p:ph type="sldNum" sz="quarter" idx="12"/>
          </p:nvPr>
        </p:nvSpPr>
        <p:spPr/>
        <p:txBody>
          <a:bodyPr/>
          <a:lstStyle/>
          <a:p>
            <a:fld id="{7071D534-EAF5-7340-9EBE-DE4DF80614A8}" type="slidenum">
              <a:rPr lang="en-US" smtClean="0"/>
              <a:pPr/>
              <a:t>41</a:t>
            </a:fld>
            <a:endParaRPr lang="en-US"/>
          </a:p>
        </p:txBody>
      </p:sp>
    </p:spTree>
    <p:extLst>
      <p:ext uri="{BB962C8B-B14F-4D97-AF65-F5344CB8AC3E}">
        <p14:creationId xmlns:p14="http://schemas.microsoft.com/office/powerpoint/2010/main" val="12945727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838200"/>
          </a:xfrm>
        </p:spPr>
        <p:txBody>
          <a:bodyPr>
            <a:normAutofit fontScale="90000"/>
          </a:bodyPr>
          <a:lstStyle/>
          <a:p>
            <a:r>
              <a:rPr lang="en-US" dirty="0" smtClean="0"/>
              <a:t>3D reconstruction from photo collections</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7288"/>
            <a:ext cx="9144000" cy="37407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Box 4"/>
          <p:cNvSpPr txBox="1"/>
          <p:nvPr/>
        </p:nvSpPr>
        <p:spPr>
          <a:xfrm>
            <a:off x="304799" y="5424100"/>
            <a:ext cx="8686801" cy="707886"/>
          </a:xfrm>
          <a:prstGeom prst="rect">
            <a:avLst/>
          </a:prstGeom>
          <a:noFill/>
        </p:spPr>
        <p:txBody>
          <a:bodyPr wrap="square" rtlCol="0">
            <a:spAutoFit/>
          </a:bodyPr>
          <a:lstStyle/>
          <a:p>
            <a:r>
              <a:rPr lang="en-US" sz="2000" b="0" dirty="0" smtClean="0">
                <a:solidFill>
                  <a:schemeClr val="tx1"/>
                </a:solidFill>
              </a:rPr>
              <a:t>Q. Shan, R. Adams, B. </a:t>
            </a:r>
            <a:r>
              <a:rPr lang="en-US" sz="2000" b="0" dirty="0" err="1" smtClean="0">
                <a:solidFill>
                  <a:schemeClr val="tx1"/>
                </a:solidFill>
              </a:rPr>
              <a:t>Curless</a:t>
            </a:r>
            <a:r>
              <a:rPr lang="en-US" sz="2000" b="0" dirty="0" smtClean="0">
                <a:solidFill>
                  <a:schemeClr val="tx1"/>
                </a:solidFill>
              </a:rPr>
              <a:t>, Y. Furukawa, and S. Seitz, </a:t>
            </a:r>
            <a:r>
              <a:rPr lang="en-US" sz="2000" b="0" dirty="0" smtClean="0">
                <a:solidFill>
                  <a:schemeClr val="tx1"/>
                </a:solidFill>
                <a:hlinkClick r:id="rId3"/>
              </a:rPr>
              <a:t>The Visual Turing Test for Scene Reconstruction</a:t>
            </a:r>
            <a:r>
              <a:rPr lang="en-US" sz="2000" b="0" dirty="0" smtClean="0">
                <a:solidFill>
                  <a:schemeClr val="tx1"/>
                </a:solidFill>
              </a:rPr>
              <a:t>, 3DV 2013</a:t>
            </a:r>
            <a:endParaRPr lang="en-US" sz="2000" b="0" dirty="0">
              <a:solidFill>
                <a:schemeClr val="tx1"/>
              </a:solidFill>
            </a:endParaRPr>
          </a:p>
        </p:txBody>
      </p:sp>
      <p:sp>
        <p:nvSpPr>
          <p:cNvPr id="6" name="Text Box 6"/>
          <p:cNvSpPr txBox="1">
            <a:spLocks noChangeArrowheads="1"/>
          </p:cNvSpPr>
          <p:nvPr/>
        </p:nvSpPr>
        <p:spPr bwMode="auto">
          <a:xfrm>
            <a:off x="6219296" y="6488668"/>
            <a:ext cx="3036601" cy="369332"/>
          </a:xfrm>
          <a:prstGeom prst="rect">
            <a:avLst/>
          </a:prstGeom>
          <a:noFill/>
          <a:ln w="9525">
            <a:noFill/>
            <a:miter lim="800000"/>
            <a:headEnd/>
            <a:tailEnd/>
          </a:ln>
        </p:spPr>
        <p:txBody>
          <a:bodyPr wrap="none">
            <a:spAutoFit/>
          </a:bodyPr>
          <a:lstStyle/>
          <a:p>
            <a:pPr eaLnBrk="0" hangingPunct="0">
              <a:spcBef>
                <a:spcPct val="0"/>
              </a:spcBef>
            </a:pPr>
            <a:r>
              <a:rPr lang="en-US" b="0" dirty="0">
                <a:solidFill>
                  <a:schemeClr val="tx1"/>
                </a:solidFill>
              </a:rPr>
              <a:t>slide credit: </a:t>
            </a:r>
            <a:r>
              <a:rPr lang="en-US" dirty="0"/>
              <a:t>Svetlana </a:t>
            </a:r>
            <a:r>
              <a:rPr lang="en-US" b="0" dirty="0" err="1" smtClean="0">
                <a:solidFill>
                  <a:schemeClr val="tx1"/>
                </a:solidFill>
              </a:rPr>
              <a:t>Lazebnik</a:t>
            </a:r>
            <a:r>
              <a:rPr lang="en-US" b="0" dirty="0" smtClean="0">
                <a:solidFill>
                  <a:schemeClr val="tx1"/>
                </a:solidFill>
              </a:rPr>
              <a:t> </a:t>
            </a:r>
            <a:endParaRPr lang="en-US" b="0" dirty="0">
              <a:solidFill>
                <a:schemeClr val="tx1"/>
              </a:solidFill>
            </a:endParaRPr>
          </a:p>
        </p:txBody>
      </p:sp>
      <p:sp>
        <p:nvSpPr>
          <p:cNvPr id="3" name="Slide Number Placeholder 2"/>
          <p:cNvSpPr>
            <a:spLocks noGrp="1"/>
          </p:cNvSpPr>
          <p:nvPr>
            <p:ph type="sldNum" sz="quarter" idx="12"/>
          </p:nvPr>
        </p:nvSpPr>
        <p:spPr/>
        <p:txBody>
          <a:bodyPr/>
          <a:lstStyle/>
          <a:p>
            <a:fld id="{7071D534-EAF5-7340-9EBE-DE4DF80614A8}" type="slidenum">
              <a:rPr lang="en-US" smtClean="0"/>
              <a:pPr/>
              <a:t>42</a:t>
            </a:fld>
            <a:endParaRPr lang="en-US"/>
          </a:p>
        </p:txBody>
      </p:sp>
    </p:spTree>
    <p:extLst>
      <p:ext uri="{BB962C8B-B14F-4D97-AF65-F5344CB8AC3E}">
        <p14:creationId xmlns:p14="http://schemas.microsoft.com/office/powerpoint/2010/main" val="33188750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50" name="Picture 2" descr="____"/>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6400800" y="2094090"/>
            <a:ext cx="2343150" cy="307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1" name="Picture 3" descr="cap_138439"/>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533400" y="2170290"/>
            <a:ext cx="5715000" cy="2619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2" name="Text Box 4"/>
          <p:cNvSpPr txBox="1">
            <a:spLocks noChangeArrowheads="1"/>
          </p:cNvSpPr>
          <p:nvPr>
            <p:custDataLst>
              <p:tags r:id="rId3"/>
            </p:custDataLst>
          </p:nvPr>
        </p:nvSpPr>
        <p:spPr bwMode="auto">
          <a:xfrm>
            <a:off x="1965325" y="5988050"/>
            <a:ext cx="51974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i="1"/>
              <a:t>The Matrix</a:t>
            </a:r>
            <a:r>
              <a:rPr lang="en-US" altLang="en-US" sz="1600"/>
              <a:t> movies, ESC Entertainment, XYZRGB, NRC</a:t>
            </a:r>
          </a:p>
        </p:txBody>
      </p:sp>
      <p:sp>
        <p:nvSpPr>
          <p:cNvPr id="27653" name="Rectangle 5"/>
          <p:cNvSpPr>
            <a:spLocks noGrp="1" noChangeArrowheads="1"/>
          </p:cNvSpPr>
          <p:nvPr>
            <p:ph type="title"/>
            <p:custDataLst>
              <p:tags r:id="rId4"/>
            </p:custDataLst>
          </p:nvPr>
        </p:nvSpPr>
        <p:spPr>
          <a:noFill/>
        </p:spPr>
        <p:txBody>
          <a:bodyPr/>
          <a:lstStyle/>
          <a:p>
            <a:pPr eaLnBrk="1" hangingPunct="1"/>
            <a:r>
              <a:rPr lang="en-US" altLang="en-US" dirty="0" smtClean="0"/>
              <a:t>Special effects: shape capture</a:t>
            </a:r>
          </a:p>
        </p:txBody>
      </p:sp>
      <p:sp>
        <p:nvSpPr>
          <p:cNvPr id="6" name="Text Box 10"/>
          <p:cNvSpPr txBox="1">
            <a:spLocks noChangeArrowheads="1"/>
          </p:cNvSpPr>
          <p:nvPr/>
        </p:nvSpPr>
        <p:spPr bwMode="auto">
          <a:xfrm>
            <a:off x="7505700" y="6455483"/>
            <a:ext cx="1336675" cy="274637"/>
          </a:xfrm>
          <a:prstGeom prst="rect">
            <a:avLst/>
          </a:prstGeom>
          <a:noFill/>
          <a:ln w="19050">
            <a:noFill/>
            <a:miter lim="800000"/>
            <a:headEnd/>
            <a:tailEnd/>
          </a:ln>
        </p:spPr>
        <p:txBody>
          <a:bodyPr wrap="none">
            <a:spAutoFit/>
          </a:bodyPr>
          <a:lstStyle/>
          <a:p>
            <a:r>
              <a:rPr lang="en-US" b="0" dirty="0">
                <a:solidFill>
                  <a:schemeClr val="tx1"/>
                </a:solidFill>
              </a:rPr>
              <a:t>Source: S. Seitz</a:t>
            </a:r>
          </a:p>
        </p:txBody>
      </p:sp>
      <p:sp>
        <p:nvSpPr>
          <p:cNvPr id="2" name="Slide Number Placeholder 1"/>
          <p:cNvSpPr>
            <a:spLocks noGrp="1"/>
          </p:cNvSpPr>
          <p:nvPr>
            <p:ph type="sldNum" sz="quarter" idx="12"/>
          </p:nvPr>
        </p:nvSpPr>
        <p:spPr/>
        <p:txBody>
          <a:bodyPr/>
          <a:lstStyle/>
          <a:p>
            <a:fld id="{7071D534-EAF5-7340-9EBE-DE4DF80614A8}" type="slidenum">
              <a:rPr lang="en-US" smtClean="0"/>
              <a:pPr/>
              <a:t>43</a:t>
            </a:fld>
            <a:endParaRPr lang="en-US"/>
          </a:p>
        </p:txBody>
      </p:sp>
    </p:spTree>
    <p:extLst>
      <p:ext uri="{BB962C8B-B14F-4D97-AF65-F5344CB8AC3E}">
        <p14:creationId xmlns:p14="http://schemas.microsoft.com/office/powerpoint/2010/main" val="21229561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custDataLst>
              <p:tags r:id="rId1"/>
            </p:custDataLst>
          </p:nvPr>
        </p:nvSpPr>
        <p:spPr bwMode="auto">
          <a:xfrm>
            <a:off x="2152650" y="6096000"/>
            <a:ext cx="48037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i="1"/>
              <a:t>Pirates of the Carribean</a:t>
            </a:r>
            <a:r>
              <a:rPr lang="en-US" altLang="en-US" sz="1600"/>
              <a:t>, Industrial Light and Magic</a:t>
            </a:r>
          </a:p>
        </p:txBody>
      </p:sp>
      <p:sp>
        <p:nvSpPr>
          <p:cNvPr id="28675" name="Rectangle 5"/>
          <p:cNvSpPr>
            <a:spLocks noGrp="1" noChangeArrowheads="1"/>
          </p:cNvSpPr>
          <p:nvPr>
            <p:ph type="title"/>
            <p:custDataLst>
              <p:tags r:id="rId2"/>
            </p:custDataLst>
          </p:nvPr>
        </p:nvSpPr>
        <p:spPr>
          <a:noFill/>
        </p:spPr>
        <p:txBody>
          <a:bodyPr/>
          <a:lstStyle/>
          <a:p>
            <a:pPr eaLnBrk="1" hangingPunct="1"/>
            <a:r>
              <a:rPr lang="en-US" altLang="en-US" dirty="0" smtClean="0"/>
              <a:t>Special effects: motion capture</a:t>
            </a:r>
          </a:p>
        </p:txBody>
      </p:sp>
      <p:pic>
        <p:nvPicPr>
          <p:cNvPr id="28676" name="Picture 6"/>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1933575" y="1143000"/>
            <a:ext cx="5276850" cy="240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7" name="Picture 7"/>
          <p:cNvPicPr>
            <a:picLocks noChangeAspect="1" noChangeArrowheads="1"/>
          </p:cNvPicPr>
          <p:nvPr>
            <p:custDataLst>
              <p:tags r:id="rId4"/>
            </p:custDataLst>
          </p:nvPr>
        </p:nvPicPr>
        <p:blipFill>
          <a:blip r:embed="rId8">
            <a:extLst>
              <a:ext uri="{28A0092B-C50C-407E-A947-70E740481C1C}">
                <a14:useLocalDpi xmlns:a14="http://schemas.microsoft.com/office/drawing/2010/main" val="0"/>
              </a:ext>
            </a:extLst>
          </a:blip>
          <a:srcRect/>
          <a:stretch>
            <a:fillRect/>
          </a:stretch>
        </p:blipFill>
        <p:spPr bwMode="auto">
          <a:xfrm>
            <a:off x="1938338" y="3581400"/>
            <a:ext cx="5267325"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10"/>
          <p:cNvSpPr txBox="1">
            <a:spLocks noChangeArrowheads="1"/>
          </p:cNvSpPr>
          <p:nvPr/>
        </p:nvSpPr>
        <p:spPr bwMode="auto">
          <a:xfrm>
            <a:off x="7505700" y="6455483"/>
            <a:ext cx="1336675" cy="274637"/>
          </a:xfrm>
          <a:prstGeom prst="rect">
            <a:avLst/>
          </a:prstGeom>
          <a:noFill/>
          <a:ln w="19050">
            <a:noFill/>
            <a:miter lim="800000"/>
            <a:headEnd/>
            <a:tailEnd/>
          </a:ln>
        </p:spPr>
        <p:txBody>
          <a:bodyPr wrap="none">
            <a:spAutoFit/>
          </a:bodyPr>
          <a:lstStyle/>
          <a:p>
            <a:r>
              <a:rPr lang="en-US" b="0" dirty="0">
                <a:solidFill>
                  <a:schemeClr val="tx1"/>
                </a:solidFill>
              </a:rPr>
              <a:t>Source: S. Seitz</a:t>
            </a:r>
          </a:p>
        </p:txBody>
      </p:sp>
      <p:sp>
        <p:nvSpPr>
          <p:cNvPr id="2" name="Slide Number Placeholder 1"/>
          <p:cNvSpPr>
            <a:spLocks noGrp="1"/>
          </p:cNvSpPr>
          <p:nvPr>
            <p:ph type="sldNum" sz="quarter" idx="12"/>
          </p:nvPr>
        </p:nvSpPr>
        <p:spPr/>
        <p:txBody>
          <a:bodyPr/>
          <a:lstStyle/>
          <a:p>
            <a:fld id="{7071D534-EAF5-7340-9EBE-DE4DF80614A8}" type="slidenum">
              <a:rPr lang="en-US" smtClean="0"/>
              <a:pPr/>
              <a:t>44</a:t>
            </a:fld>
            <a:endParaRPr lang="en-US"/>
          </a:p>
        </p:txBody>
      </p:sp>
    </p:spTree>
    <p:extLst>
      <p:ext uri="{BB962C8B-B14F-4D97-AF65-F5344CB8AC3E}">
        <p14:creationId xmlns:p14="http://schemas.microsoft.com/office/powerpoint/2010/main" val="16437235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p:txBody>
          <a:bodyPr/>
          <a:lstStyle/>
          <a:p>
            <a:r>
              <a:rPr lang="en-US" altLang="en-US"/>
              <a:t>Medical imaging</a:t>
            </a:r>
          </a:p>
        </p:txBody>
      </p:sp>
      <p:pic>
        <p:nvPicPr>
          <p:cNvPr id="3409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16075"/>
            <a:ext cx="3505200" cy="3505200"/>
          </a:xfrm>
          <a:prstGeom prst="rect">
            <a:avLst/>
          </a:prstGeom>
          <a:noFill/>
          <a:extLst>
            <a:ext uri="{909E8E84-426E-40dd-AFC4-6F175D3DCCD1}">
              <a14:hiddenFill xmlns:a14="http://schemas.microsoft.com/office/drawing/2010/main" xmlns="">
                <a:solidFill>
                  <a:srgbClr val="FFFFFF"/>
                </a:solidFill>
              </a14:hiddenFill>
            </a:ext>
          </a:extLst>
        </p:spPr>
      </p:pic>
      <p:pic>
        <p:nvPicPr>
          <p:cNvPr id="3409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8788" y="1947863"/>
            <a:ext cx="4494212" cy="2852737"/>
          </a:xfrm>
          <a:prstGeom prst="rect">
            <a:avLst/>
          </a:prstGeom>
          <a:noFill/>
          <a:extLst>
            <a:ext uri="{909E8E84-426E-40dd-AFC4-6F175D3DCCD1}">
              <a14:hiddenFill xmlns:a14="http://schemas.microsoft.com/office/drawing/2010/main" xmlns="">
                <a:blipFill dpi="0" rotWithShape="0">
                  <a:blip/>
                  <a:srcRect/>
                  <a:stretch>
                    <a:fillRect/>
                  </a:stretch>
                </a:blipFill>
              </a14:hiddenFill>
            </a:ext>
          </a:extLst>
        </p:spPr>
      </p:pic>
      <p:sp>
        <p:nvSpPr>
          <p:cNvPr id="340998" name="Rectangle 6"/>
          <p:cNvSpPr>
            <a:spLocks noChangeArrowheads="1"/>
          </p:cNvSpPr>
          <p:nvPr/>
        </p:nvSpPr>
        <p:spPr bwMode="auto">
          <a:xfrm>
            <a:off x="5559425" y="5105400"/>
            <a:ext cx="2149475" cy="581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a:r>
              <a:rPr lang="en-US" altLang="en-US" sz="1600">
                <a:latin typeface="Arial" panose="020B0604020202020204" pitchFamily="34" charset="0"/>
              </a:rPr>
              <a:t>Image guided surgery</a:t>
            </a:r>
          </a:p>
          <a:p>
            <a:pPr algn="ctr"/>
            <a:r>
              <a:rPr lang="en-US" altLang="en-US" sz="1600">
                <a:latin typeface="Arial" panose="020B0604020202020204" pitchFamily="34" charset="0"/>
                <a:hlinkClick r:id="rId4"/>
              </a:rPr>
              <a:t>Grimson et al., MIT</a:t>
            </a:r>
            <a:endParaRPr lang="en-US" altLang="en-US" sz="1600">
              <a:latin typeface="Arial" panose="020B0604020202020204" pitchFamily="34" charset="0"/>
            </a:endParaRPr>
          </a:p>
        </p:txBody>
      </p:sp>
      <p:sp>
        <p:nvSpPr>
          <p:cNvPr id="340999" name="Rectangle 7"/>
          <p:cNvSpPr>
            <a:spLocks noChangeArrowheads="1"/>
          </p:cNvSpPr>
          <p:nvPr/>
        </p:nvSpPr>
        <p:spPr bwMode="auto">
          <a:xfrm>
            <a:off x="1611313" y="5210175"/>
            <a:ext cx="1209675" cy="581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a:r>
              <a:rPr lang="en-US" altLang="en-US" sz="1600">
                <a:latin typeface="Arial" panose="020B0604020202020204" pitchFamily="34" charset="0"/>
              </a:rPr>
              <a:t>3D imaging</a:t>
            </a:r>
          </a:p>
          <a:p>
            <a:pPr algn="ctr"/>
            <a:r>
              <a:rPr lang="en-US" altLang="en-US" sz="1600">
                <a:latin typeface="Arial" panose="020B0604020202020204" pitchFamily="34" charset="0"/>
              </a:rPr>
              <a:t>MRI, CT</a:t>
            </a:r>
          </a:p>
        </p:txBody>
      </p:sp>
      <p:sp>
        <p:nvSpPr>
          <p:cNvPr id="7" name="Text Box 10"/>
          <p:cNvSpPr txBox="1">
            <a:spLocks noChangeArrowheads="1"/>
          </p:cNvSpPr>
          <p:nvPr/>
        </p:nvSpPr>
        <p:spPr bwMode="auto">
          <a:xfrm>
            <a:off x="7505700" y="6455483"/>
            <a:ext cx="1336675" cy="274637"/>
          </a:xfrm>
          <a:prstGeom prst="rect">
            <a:avLst/>
          </a:prstGeom>
          <a:noFill/>
          <a:ln w="19050">
            <a:noFill/>
            <a:miter lim="800000"/>
            <a:headEnd/>
            <a:tailEnd/>
          </a:ln>
        </p:spPr>
        <p:txBody>
          <a:bodyPr wrap="none">
            <a:spAutoFit/>
          </a:bodyPr>
          <a:lstStyle/>
          <a:p>
            <a:r>
              <a:rPr lang="en-US" b="0" dirty="0">
                <a:solidFill>
                  <a:schemeClr val="tx1"/>
                </a:solidFill>
              </a:rPr>
              <a:t>Source: S. Seitz</a:t>
            </a:r>
          </a:p>
        </p:txBody>
      </p:sp>
      <p:sp>
        <p:nvSpPr>
          <p:cNvPr id="2" name="Slide Number Placeholder 1"/>
          <p:cNvSpPr>
            <a:spLocks noGrp="1"/>
          </p:cNvSpPr>
          <p:nvPr>
            <p:ph type="sldNum" sz="quarter" idx="12"/>
          </p:nvPr>
        </p:nvSpPr>
        <p:spPr/>
        <p:txBody>
          <a:bodyPr/>
          <a:lstStyle/>
          <a:p>
            <a:fld id="{7071D534-EAF5-7340-9EBE-DE4DF80614A8}" type="slidenum">
              <a:rPr lang="en-US" smtClean="0"/>
              <a:pPr/>
              <a:t>45</a:t>
            </a:fld>
            <a:endParaRPr lang="en-US"/>
          </a:p>
        </p:txBody>
      </p:sp>
    </p:spTree>
    <p:extLst>
      <p:ext uri="{BB962C8B-B14F-4D97-AF65-F5344CB8AC3E}">
        <p14:creationId xmlns:p14="http://schemas.microsoft.com/office/powerpoint/2010/main" val="7871688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noChangeArrowheads="1"/>
          </p:cNvPicPr>
          <p:nvPr/>
        </p:nvPicPr>
        <p:blipFill>
          <a:blip r:embed="rId3"/>
          <a:srcRect/>
          <a:stretch>
            <a:fillRect/>
          </a:stretch>
        </p:blipFill>
        <p:spPr bwMode="auto">
          <a:xfrm>
            <a:off x="304800" y="990600"/>
            <a:ext cx="4360863" cy="5510213"/>
          </a:xfrm>
          <a:prstGeom prst="rect">
            <a:avLst/>
          </a:prstGeom>
          <a:noFill/>
          <a:ln w="19050">
            <a:noFill/>
            <a:miter lim="800000"/>
            <a:headEnd/>
            <a:tailEnd/>
          </a:ln>
        </p:spPr>
      </p:pic>
      <p:sp>
        <p:nvSpPr>
          <p:cNvPr id="26627" name="Rectangle 4"/>
          <p:cNvSpPr>
            <a:spLocks noChangeArrowheads="1"/>
          </p:cNvSpPr>
          <p:nvPr/>
        </p:nvSpPr>
        <p:spPr bwMode="auto">
          <a:xfrm>
            <a:off x="4800600" y="2971800"/>
            <a:ext cx="4124325" cy="1311275"/>
          </a:xfrm>
          <a:prstGeom prst="rect">
            <a:avLst/>
          </a:prstGeom>
          <a:noFill/>
          <a:ln w="19050">
            <a:noFill/>
            <a:miter lim="800000"/>
            <a:headEnd/>
            <a:tailEnd/>
          </a:ln>
        </p:spPr>
        <p:txBody>
          <a:bodyPr anchor="ctr">
            <a:prstTxWarp prst="textNoShape">
              <a:avLst/>
            </a:prstTxWarp>
            <a:spAutoFit/>
          </a:bodyPr>
          <a:lstStyle/>
          <a:p>
            <a:r>
              <a:rPr lang="en-US" sz="2000">
                <a:solidFill>
                  <a:srgbClr val="000000"/>
                </a:solidFill>
              </a:rPr>
              <a:t>L. G. Roberts, </a:t>
            </a:r>
            <a:r>
              <a:rPr lang="en-US" sz="2000" i="1">
                <a:solidFill>
                  <a:srgbClr val="000000"/>
                </a:solidFill>
                <a:hlinkClick r:id="rId4"/>
              </a:rPr>
              <a:t>Machine Perception of Three Dimensional Solids</a:t>
            </a:r>
            <a:r>
              <a:rPr lang="en-US" sz="2000" i="1">
                <a:solidFill>
                  <a:srgbClr val="000000"/>
                </a:solidFill>
              </a:rPr>
              <a:t>,</a:t>
            </a:r>
            <a:r>
              <a:rPr lang="en-US" sz="2000">
                <a:solidFill>
                  <a:srgbClr val="000000"/>
                </a:solidFill>
              </a:rPr>
              <a:t> Ph.D. thesis, MIT Department of Electrical Engineering, 1963.</a:t>
            </a:r>
            <a:r>
              <a:rPr lang="en-US" sz="2000" b="1">
                <a:solidFill>
                  <a:srgbClr val="000000"/>
                </a:solidFill>
              </a:rPr>
              <a:t> </a:t>
            </a:r>
          </a:p>
        </p:txBody>
      </p:sp>
      <p:sp>
        <p:nvSpPr>
          <p:cNvPr id="26628" name="Rectangle 2"/>
          <p:cNvSpPr txBox="1">
            <a:spLocks noChangeArrowheads="1"/>
          </p:cNvSpPr>
          <p:nvPr/>
        </p:nvSpPr>
        <p:spPr bwMode="auto">
          <a:xfrm>
            <a:off x="0" y="76200"/>
            <a:ext cx="9144000" cy="685800"/>
          </a:xfrm>
          <a:prstGeom prst="rect">
            <a:avLst/>
          </a:prstGeom>
          <a:noFill/>
          <a:ln w="9525">
            <a:noFill/>
            <a:miter lim="800000"/>
            <a:headEnd/>
            <a:tailEnd/>
          </a:ln>
        </p:spPr>
        <p:txBody>
          <a:bodyPr anchor="ctr">
            <a:prstTxWarp prst="textNoShape">
              <a:avLst/>
            </a:prstTxWarp>
          </a:bodyPr>
          <a:lstStyle/>
          <a:p>
            <a:pPr algn="ctr"/>
            <a:r>
              <a:rPr lang="en-US" sz="4000" dirty="0">
                <a:solidFill>
                  <a:srgbClr val="000000"/>
                </a:solidFill>
              </a:rPr>
              <a:t>Visual data in 1963</a:t>
            </a:r>
          </a:p>
        </p:txBody>
      </p:sp>
      <p:sp>
        <p:nvSpPr>
          <p:cNvPr id="6" name="TextBox 5"/>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46</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17090" name="Group 4"/>
          <p:cNvGrpSpPr>
            <a:grpSpLocks/>
          </p:cNvGrpSpPr>
          <p:nvPr/>
        </p:nvGrpSpPr>
        <p:grpSpPr bwMode="auto">
          <a:xfrm>
            <a:off x="190500" y="998538"/>
            <a:ext cx="2905125" cy="2441575"/>
            <a:chOff x="144" y="432"/>
            <a:chExt cx="1830" cy="1538"/>
          </a:xfrm>
        </p:grpSpPr>
        <p:grpSp>
          <p:nvGrpSpPr>
            <p:cNvPr id="217129" name="Group 5"/>
            <p:cNvGrpSpPr>
              <a:grpSpLocks/>
            </p:cNvGrpSpPr>
            <p:nvPr/>
          </p:nvGrpSpPr>
          <p:grpSpPr bwMode="auto">
            <a:xfrm>
              <a:off x="144" y="432"/>
              <a:ext cx="1830" cy="1344"/>
              <a:chOff x="144" y="432"/>
              <a:chExt cx="1830" cy="1344"/>
            </a:xfrm>
          </p:grpSpPr>
          <p:pic>
            <p:nvPicPr>
              <p:cNvPr id="217131" name="Picture 6" descr="album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 y="432"/>
                <a:ext cx="860" cy="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32" name="Picture 7" descr="album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 y="1053"/>
                <a:ext cx="918" cy="7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33" name="Picture 8" descr="album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 y="1056"/>
                <a:ext cx="925" cy="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34" name="Picture 9" descr="album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 y="432"/>
                <a:ext cx="960" cy="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7130" name="Text Box 10"/>
            <p:cNvSpPr txBox="1">
              <a:spLocks noChangeArrowheads="1"/>
            </p:cNvSpPr>
            <p:nvPr/>
          </p:nvSpPr>
          <p:spPr bwMode="auto">
            <a:xfrm>
              <a:off x="530" y="1797"/>
              <a:ext cx="1094"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1200"/>
                <a:t>Personal photo albums</a:t>
              </a:r>
            </a:p>
          </p:txBody>
        </p:sp>
      </p:grpSp>
      <p:grpSp>
        <p:nvGrpSpPr>
          <p:cNvPr id="217091" name="Group 11"/>
          <p:cNvGrpSpPr>
            <a:grpSpLocks/>
          </p:cNvGrpSpPr>
          <p:nvPr/>
        </p:nvGrpSpPr>
        <p:grpSpPr bwMode="auto">
          <a:xfrm>
            <a:off x="190500" y="4090988"/>
            <a:ext cx="2971800" cy="2413000"/>
            <a:chOff x="144" y="2109"/>
            <a:chExt cx="1872" cy="1520"/>
          </a:xfrm>
        </p:grpSpPr>
        <p:pic>
          <p:nvPicPr>
            <p:cNvPr id="217124" name="Picture 12" descr="infrared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2" y="2784"/>
              <a:ext cx="847" cy="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25" name="Picture 13" descr="surveillance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 y="2109"/>
              <a:ext cx="880" cy="7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26" name="Picture 14" descr="surveillance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0" y="2111"/>
              <a:ext cx="1056" cy="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127" name="Text Box 15"/>
            <p:cNvSpPr txBox="1">
              <a:spLocks noChangeArrowheads="1"/>
            </p:cNvSpPr>
            <p:nvPr/>
          </p:nvSpPr>
          <p:spPr bwMode="auto">
            <a:xfrm>
              <a:off x="457" y="3456"/>
              <a:ext cx="1179"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1200"/>
                <a:t>Surveillance and security</a:t>
              </a:r>
            </a:p>
          </p:txBody>
        </p:sp>
        <p:pic>
          <p:nvPicPr>
            <p:cNvPr id="217128" name="Picture 16" descr="surveillance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 y="2784"/>
              <a:ext cx="904"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17092" name="Group 17"/>
          <p:cNvGrpSpPr>
            <a:grpSpLocks/>
          </p:cNvGrpSpPr>
          <p:nvPr/>
        </p:nvGrpSpPr>
        <p:grpSpPr bwMode="auto">
          <a:xfrm>
            <a:off x="3314700" y="990600"/>
            <a:ext cx="5676900" cy="2438400"/>
            <a:chOff x="2112" y="461"/>
            <a:chExt cx="3576" cy="1536"/>
          </a:xfrm>
        </p:grpSpPr>
        <p:sp>
          <p:nvSpPr>
            <p:cNvPr id="217114" name="Text Box 18"/>
            <p:cNvSpPr txBox="1">
              <a:spLocks noChangeArrowheads="1"/>
            </p:cNvSpPr>
            <p:nvPr/>
          </p:nvSpPr>
          <p:spPr bwMode="auto">
            <a:xfrm>
              <a:off x="3264" y="1824"/>
              <a:ext cx="1344"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1200"/>
                <a:t>Movies, news, sports</a:t>
              </a:r>
            </a:p>
          </p:txBody>
        </p:sp>
        <p:grpSp>
          <p:nvGrpSpPr>
            <p:cNvPr id="217115" name="Group 19"/>
            <p:cNvGrpSpPr>
              <a:grpSpLocks/>
            </p:cNvGrpSpPr>
            <p:nvPr/>
          </p:nvGrpSpPr>
          <p:grpSpPr bwMode="auto">
            <a:xfrm>
              <a:off x="2112" y="461"/>
              <a:ext cx="3576" cy="1409"/>
              <a:chOff x="2112" y="461"/>
              <a:chExt cx="3576" cy="1409"/>
            </a:xfrm>
          </p:grpSpPr>
          <p:pic>
            <p:nvPicPr>
              <p:cNvPr id="217116" name="Picture 20" descr="news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84" y="1212"/>
                <a:ext cx="816" cy="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17" name="Picture 21" descr="news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88" y="576"/>
                <a:ext cx="864" cy="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18" name="Picture 22" descr="movie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76" y="1152"/>
                <a:ext cx="1008" cy="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19" name="Picture 23" descr="sports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52" y="461"/>
                <a:ext cx="787"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20" name="Picture 24" descr="sports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52" y="1248"/>
                <a:ext cx="936" cy="6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21" name="Picture 25" descr="movie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12" y="1152"/>
                <a:ext cx="960" cy="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22" name="Picture 26" descr="movie9"/>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024" y="537"/>
                <a:ext cx="912"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23" name="Picture 27" descr="movie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45" y="528"/>
                <a:ext cx="975" cy="6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pic>
        <p:nvPicPr>
          <p:cNvPr id="217093" name="Picture 30" descr="youtube_logo"/>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962900" y="3454400"/>
            <a:ext cx="914400" cy="50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4" name="Picture 36" descr="flickr_logo"/>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90900" y="3454400"/>
            <a:ext cx="1371600" cy="49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5" name="Picture 37" descr="google_logo"/>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66700" y="3454400"/>
            <a:ext cx="13716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7096" name="Group 40"/>
          <p:cNvGrpSpPr>
            <a:grpSpLocks/>
          </p:cNvGrpSpPr>
          <p:nvPr/>
        </p:nvGrpSpPr>
        <p:grpSpPr bwMode="auto">
          <a:xfrm>
            <a:off x="3390900" y="4095750"/>
            <a:ext cx="5461000" cy="2362200"/>
            <a:chOff x="2160" y="2112"/>
            <a:chExt cx="3440" cy="1488"/>
          </a:xfrm>
        </p:grpSpPr>
        <p:sp>
          <p:nvSpPr>
            <p:cNvPr id="217102" name="Text Box 41"/>
            <p:cNvSpPr txBox="1">
              <a:spLocks noChangeArrowheads="1"/>
            </p:cNvSpPr>
            <p:nvPr/>
          </p:nvSpPr>
          <p:spPr bwMode="auto">
            <a:xfrm>
              <a:off x="3264" y="3427"/>
              <a:ext cx="136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1200"/>
                <a:t>Medical and scientific images</a:t>
              </a:r>
            </a:p>
          </p:txBody>
        </p:sp>
        <p:grpSp>
          <p:nvGrpSpPr>
            <p:cNvPr id="217103" name="Group 42"/>
            <p:cNvGrpSpPr>
              <a:grpSpLocks/>
            </p:cNvGrpSpPr>
            <p:nvPr/>
          </p:nvGrpSpPr>
          <p:grpSpPr bwMode="auto">
            <a:xfrm>
              <a:off x="2160" y="2112"/>
              <a:ext cx="3440" cy="1340"/>
              <a:chOff x="2160" y="2112"/>
              <a:chExt cx="3440" cy="1340"/>
            </a:xfrm>
          </p:grpSpPr>
          <p:pic>
            <p:nvPicPr>
              <p:cNvPr id="217104" name="Picture 43" descr="Hawaii_IR_loop"/>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32" y="2112"/>
                <a:ext cx="816" cy="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05" name="Picture 44" descr="aerial"/>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032" y="2688"/>
                <a:ext cx="720" cy="7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06" name="Picture 45" descr="vessels"/>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160" y="2160"/>
                <a:ext cx="528"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07" name="Picture 46" descr="spin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688" y="2112"/>
                <a:ext cx="520" cy="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08" name="Picture 47" descr="hubble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806" y="2208"/>
                <a:ext cx="736" cy="5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09" name="Picture 48" descr="hubbl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704" y="2736"/>
                <a:ext cx="896" cy="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10" name="Picture 49" descr="brain"/>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167" y="2832"/>
                <a:ext cx="521" cy="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11" name="Picture 50" descr="protein_crystal2"/>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216" y="2160"/>
                <a:ext cx="864" cy="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12" name="Picture 51" descr="electron_microscopy"/>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408" y="2832"/>
                <a:ext cx="624" cy="5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13" name="Picture 52" descr="microscopy3"/>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688" y="2704"/>
                <a:ext cx="720" cy="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pic>
        <p:nvPicPr>
          <p:cNvPr id="217097" name="Picture 61"/>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838700" y="3524250"/>
            <a:ext cx="1706563" cy="38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8" name="Picture 62" descr="Picsearch - the search engine for pictures and images">
            <a:hlinkClick r:id="rId33"/>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645275" y="3400425"/>
            <a:ext cx="1241425"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9" name="Picture 63"/>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1695450" y="3454400"/>
            <a:ext cx="1619250"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pic>
      <p:sp>
        <p:nvSpPr>
          <p:cNvPr id="217101" name="Rectangle 2"/>
          <p:cNvSpPr txBox="1">
            <a:spLocks noChangeArrowheads="1"/>
          </p:cNvSpPr>
          <p:nvPr/>
        </p:nvSpPr>
        <p:spPr bwMode="auto">
          <a:xfrm>
            <a:off x="0" y="7620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sz="4000" dirty="0">
                <a:solidFill>
                  <a:srgbClr val="000000"/>
                </a:solidFill>
                <a:latin typeface="+mn-lt"/>
              </a:rPr>
              <a:t>Visual data </a:t>
            </a:r>
            <a:r>
              <a:rPr lang="en-US" altLang="en-US" sz="4000" dirty="0" smtClean="0">
                <a:latin typeface="+mn-lt"/>
              </a:rPr>
              <a:t>today</a:t>
            </a:r>
            <a:endParaRPr lang="en-US" altLang="en-US" sz="4000" dirty="0">
              <a:latin typeface="+mn-lt"/>
            </a:endParaRPr>
          </a:p>
        </p:txBody>
      </p:sp>
      <p:sp>
        <p:nvSpPr>
          <p:cNvPr id="47" name="TextBox 4"/>
          <p:cNvSpPr txBox="1">
            <a:spLocks noChangeArrowheads="1"/>
          </p:cNvSpPr>
          <p:nvPr/>
        </p:nvSpPr>
        <p:spPr bwMode="auto">
          <a:xfrm>
            <a:off x="0" y="6488113"/>
            <a:ext cx="25146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smtClean="0"/>
              <a:t>Svetlana </a:t>
            </a:r>
            <a:r>
              <a:rPr lang="en-US" altLang="en-US" sz="1800" dirty="0" err="1" smtClean="0"/>
              <a:t>Lazebnik</a:t>
            </a:r>
            <a:endParaRPr lang="en-US" altLang="en-US" sz="1800" dirty="0"/>
          </a:p>
        </p:txBody>
      </p:sp>
      <p:sp>
        <p:nvSpPr>
          <p:cNvPr id="48" name="TextBox 47"/>
          <p:cNvSpPr txBox="1"/>
          <p:nvPr/>
        </p:nvSpPr>
        <p:spPr>
          <a:xfrm>
            <a:off x="762000" y="2819400"/>
            <a:ext cx="7543800" cy="1384300"/>
          </a:xfrm>
          <a:prstGeom prst="rect">
            <a:avLst/>
          </a:prstGeom>
          <a:solidFill>
            <a:schemeClr val="accent5">
              <a:lumMod val="75000"/>
            </a:schemeClr>
          </a:solidFill>
        </p:spPr>
        <p:txBody>
          <a:bodyPr>
            <a:spAutoFit/>
          </a:bodyPr>
          <a:lstStyle/>
          <a:p>
            <a:pPr algn="ctr">
              <a:defRPr/>
            </a:pPr>
            <a:r>
              <a:rPr lang="en-US" sz="4200" dirty="0">
                <a:solidFill>
                  <a:srgbClr val="FFC000"/>
                </a:solidFill>
                <a:ea typeface="+mn-ea"/>
              </a:rPr>
              <a:t>Understand and organize and index all this data!!</a:t>
            </a:r>
          </a:p>
        </p:txBody>
      </p:sp>
      <p:sp>
        <p:nvSpPr>
          <p:cNvPr id="2" name="Slide Number Placeholder 1"/>
          <p:cNvSpPr>
            <a:spLocks noGrp="1"/>
          </p:cNvSpPr>
          <p:nvPr>
            <p:ph type="sldNum" sz="quarter" idx="12"/>
          </p:nvPr>
        </p:nvSpPr>
        <p:spPr/>
        <p:txBody>
          <a:bodyPr/>
          <a:lstStyle/>
          <a:p>
            <a:fld id="{7071D534-EAF5-7340-9EBE-DE4DF80614A8}" type="slidenum">
              <a:rPr lang="en-US" smtClean="0"/>
              <a:pPr/>
              <a:t>47</a:t>
            </a:fld>
            <a:endParaRPr lang="en-US"/>
          </a:p>
        </p:txBody>
      </p:sp>
    </p:spTree>
    <p:extLst>
      <p:ext uri="{BB962C8B-B14F-4D97-AF65-F5344CB8AC3E}">
        <p14:creationId xmlns:p14="http://schemas.microsoft.com/office/powerpoint/2010/main" val="294432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69850"/>
            <a:ext cx="8229600" cy="1143000"/>
          </a:xfrm>
        </p:spPr>
        <p:txBody>
          <a:bodyPr/>
          <a:lstStyle/>
          <a:p>
            <a:pPr eaLnBrk="1" hangingPunct="1"/>
            <a:r>
              <a:rPr lang="en-US"/>
              <a:t>Why vision?</a:t>
            </a:r>
          </a:p>
        </p:txBody>
      </p:sp>
      <p:sp>
        <p:nvSpPr>
          <p:cNvPr id="28675" name="Rectangle 3"/>
          <p:cNvSpPr>
            <a:spLocks noGrp="1" noChangeArrowheads="1"/>
          </p:cNvSpPr>
          <p:nvPr>
            <p:ph type="body" idx="1"/>
          </p:nvPr>
        </p:nvSpPr>
        <p:spPr>
          <a:xfrm>
            <a:off x="457200" y="1347788"/>
            <a:ext cx="8229600" cy="4525962"/>
          </a:xfrm>
        </p:spPr>
        <p:txBody>
          <a:bodyPr/>
          <a:lstStyle/>
          <a:p>
            <a:pPr eaLnBrk="1" hangingPunct="1">
              <a:spcAft>
                <a:spcPts val="600"/>
              </a:spcAft>
            </a:pPr>
            <a:r>
              <a:rPr lang="en-US" sz="2800" dirty="0"/>
              <a:t>As image sources multiply, so do applications</a:t>
            </a:r>
          </a:p>
          <a:p>
            <a:pPr lvl="1" eaLnBrk="1" hangingPunct="1">
              <a:spcAft>
                <a:spcPts val="600"/>
              </a:spcAft>
            </a:pPr>
            <a:r>
              <a:rPr lang="en-US" dirty="0"/>
              <a:t>Relieve humans of boring, easy tasks</a:t>
            </a:r>
          </a:p>
          <a:p>
            <a:pPr lvl="1" eaLnBrk="1" hangingPunct="1">
              <a:spcAft>
                <a:spcPts val="600"/>
              </a:spcAft>
            </a:pPr>
            <a:r>
              <a:rPr lang="en-US" dirty="0"/>
              <a:t>Enhance human abilities</a:t>
            </a:r>
          </a:p>
          <a:p>
            <a:pPr lvl="1" eaLnBrk="1" hangingPunct="1">
              <a:spcAft>
                <a:spcPts val="600"/>
              </a:spcAft>
            </a:pPr>
            <a:r>
              <a:rPr lang="en-US" dirty="0"/>
              <a:t>Advance human-computer interaction, visualization</a:t>
            </a:r>
          </a:p>
          <a:p>
            <a:pPr lvl="1" eaLnBrk="1" hangingPunct="1">
              <a:spcAft>
                <a:spcPts val="600"/>
              </a:spcAft>
            </a:pPr>
            <a:r>
              <a:rPr lang="en-US" dirty="0"/>
              <a:t>Perception for robotics / autonomous agents</a:t>
            </a:r>
          </a:p>
          <a:p>
            <a:pPr lvl="1" eaLnBrk="1" hangingPunct="1"/>
            <a:r>
              <a:rPr lang="en-US" dirty="0"/>
              <a:t>Organize and give access to visual content</a:t>
            </a:r>
          </a:p>
          <a:p>
            <a:pPr lvl="1" eaLnBrk="1" hangingPunct="1">
              <a:spcAft>
                <a:spcPts val="600"/>
              </a:spcAft>
            </a:pPr>
            <a:endParaRPr lang="en-US" dirty="0"/>
          </a:p>
        </p:txBody>
      </p:sp>
      <p:sp>
        <p:nvSpPr>
          <p:cNvPr id="5" name="TextBox 4"/>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48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6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bldLvl="2"/>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Law enforcement / Surveillance</a:t>
            </a:r>
          </a:p>
          <a:p>
            <a:r>
              <a:rPr lang="en-US" dirty="0" smtClean="0"/>
              <a:t>Robotics</a:t>
            </a:r>
          </a:p>
          <a:p>
            <a:r>
              <a:rPr lang="en-US" dirty="0" smtClean="0"/>
              <a:t>Autonomous driving</a:t>
            </a:r>
          </a:p>
          <a:p>
            <a:r>
              <a:rPr lang="en-US" dirty="0" smtClean="0"/>
              <a:t>Medical imaging</a:t>
            </a:r>
          </a:p>
          <a:p>
            <a:r>
              <a:rPr lang="en-US" dirty="0" smtClean="0"/>
              <a:t>Photo organization</a:t>
            </a:r>
          </a:p>
          <a:p>
            <a:r>
              <a:rPr lang="en-US" dirty="0" smtClean="0"/>
              <a:t>Image search</a:t>
            </a:r>
          </a:p>
          <a:p>
            <a:r>
              <a:rPr lang="en-US" dirty="0" smtClean="0"/>
              <a:t>E-commerce</a:t>
            </a:r>
          </a:p>
          <a:p>
            <a:r>
              <a:rPr lang="en-US" dirty="0" smtClean="0"/>
              <a:t>… cell phone cameras, social media, Google Glass, etc.</a:t>
            </a:r>
            <a:endParaRPr lang="en-US" dirty="0"/>
          </a:p>
        </p:txBody>
      </p:sp>
      <p:sp>
        <p:nvSpPr>
          <p:cNvPr id="5" name="TextBox 4"/>
          <p:cNvSpPr txBox="1"/>
          <p:nvPr/>
        </p:nvSpPr>
        <p:spPr>
          <a:xfrm>
            <a:off x="0" y="6488668"/>
            <a:ext cx="3133678" cy="369332"/>
          </a:xfrm>
          <a:prstGeom prst="rect">
            <a:avLst/>
          </a:prstGeom>
          <a:noFill/>
        </p:spPr>
        <p:txBody>
          <a:bodyPr wrap="none" rtlCol="0">
            <a:spAutoFit/>
          </a:bodyPr>
          <a:lstStyle/>
          <a:p>
            <a:r>
              <a:rPr lang="en-US" dirty="0" smtClean="0"/>
              <a:t>Slide adapted from Devi Parikh</a:t>
            </a:r>
            <a:endParaRPr lang="en-US" dirty="0"/>
          </a:p>
        </p:txBody>
      </p:sp>
      <p:sp>
        <p:nvSpPr>
          <p:cNvPr id="6" name="Slide Number Placeholder 5"/>
          <p:cNvSpPr>
            <a:spLocks noGrp="1"/>
          </p:cNvSpPr>
          <p:nvPr>
            <p:ph type="sldNum" sz="quarter" idx="12"/>
          </p:nvPr>
        </p:nvSpPr>
        <p:spPr/>
        <p:txBody>
          <a:bodyPr/>
          <a:lstStyle/>
          <a:p>
            <a:fld id="{7071D534-EAF5-7340-9EBE-DE4DF80614A8}" type="slidenum">
              <a:rPr lang="en-US" smtClean="0"/>
              <a:pPr/>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457200" y="152400"/>
            <a:ext cx="8229600" cy="1143000"/>
          </a:xfrm>
        </p:spPr>
        <p:txBody>
          <a:bodyPr/>
          <a:lstStyle/>
          <a:p>
            <a:pPr eaLnBrk="1" hangingPunct="1"/>
            <a:r>
              <a:rPr lang="en-US" sz="4000"/>
              <a:t>Computer Vision</a:t>
            </a:r>
          </a:p>
        </p:txBody>
      </p:sp>
      <p:sp>
        <p:nvSpPr>
          <p:cNvPr id="18435" name="Rectangle 3"/>
          <p:cNvSpPr>
            <a:spLocks noGrp="1" noChangeArrowheads="1"/>
          </p:cNvSpPr>
          <p:nvPr>
            <p:ph type="body" idx="4294967295"/>
          </p:nvPr>
        </p:nvSpPr>
        <p:spPr>
          <a:xfrm>
            <a:off x="446088" y="1493838"/>
            <a:ext cx="8032750" cy="4525962"/>
          </a:xfrm>
        </p:spPr>
        <p:txBody>
          <a:bodyPr/>
          <a:lstStyle/>
          <a:p>
            <a:pPr eaLnBrk="1" hangingPunct="1">
              <a:spcAft>
                <a:spcPts val="600"/>
              </a:spcAft>
            </a:pPr>
            <a:r>
              <a:rPr lang="en-US" sz="2800" dirty="0"/>
              <a:t>Automatic understanding of images and video</a:t>
            </a:r>
          </a:p>
          <a:p>
            <a:pPr marL="914400" lvl="1" indent="-457200" eaLnBrk="1" hangingPunct="1">
              <a:spcAft>
                <a:spcPts val="600"/>
              </a:spcAft>
              <a:buFontTx/>
              <a:buAutoNum type="arabicPeriod"/>
            </a:pPr>
            <a:r>
              <a:rPr lang="en-US" sz="2400" dirty="0"/>
              <a:t>Computing properties of the 3D world from visual data </a:t>
            </a:r>
            <a:r>
              <a:rPr lang="en-US" sz="2400" i="1" dirty="0"/>
              <a:t>(measurement)</a:t>
            </a:r>
          </a:p>
          <a:p>
            <a:pPr eaLnBrk="1" hangingPunct="1">
              <a:spcAft>
                <a:spcPts val="600"/>
              </a:spcAft>
            </a:pPr>
            <a:endParaRPr lang="en-US" sz="2800"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618066" y="1512712"/>
            <a:ext cx="7907868" cy="4613452"/>
          </a:xfrm>
        </p:spPr>
        <p:txBody>
          <a:bodyPr>
            <a:normAutofit/>
          </a:bodyPr>
          <a:lstStyle/>
          <a:p>
            <a:r>
              <a:rPr lang="en-US" sz="2800" dirty="0" smtClean="0"/>
              <a:t>Computer Vision is useful, interesting, and difficult</a:t>
            </a:r>
          </a:p>
          <a:p>
            <a:r>
              <a:rPr lang="en-US" sz="2800" dirty="0"/>
              <a:t>A growing and exciting field</a:t>
            </a:r>
          </a:p>
          <a:p>
            <a:r>
              <a:rPr lang="en-US" sz="2800" dirty="0" smtClean="0"/>
              <a:t>Lots of cool and important applications</a:t>
            </a:r>
          </a:p>
          <a:p>
            <a:r>
              <a:rPr lang="en-US" sz="2800" dirty="0" smtClean="0"/>
              <a:t>New teams in existing companies, startups, etc.</a:t>
            </a:r>
            <a:endParaRPr lang="en-US" sz="2800" dirty="0"/>
          </a:p>
        </p:txBody>
      </p:sp>
      <p:sp>
        <p:nvSpPr>
          <p:cNvPr id="5" name="Slide Number Placeholder 4"/>
          <p:cNvSpPr>
            <a:spLocks noGrp="1"/>
          </p:cNvSpPr>
          <p:nvPr>
            <p:ph type="sldNum" sz="quarter" idx="12"/>
          </p:nvPr>
        </p:nvSpPr>
        <p:spPr/>
        <p:txBody>
          <a:bodyPr/>
          <a:lstStyle/>
          <a:p>
            <a:fld id="{7071D534-EAF5-7340-9EBE-DE4DF80614A8}" type="slidenum">
              <a:rPr lang="en-US" smtClean="0"/>
              <a:pPr/>
              <a:t>50</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298427840"/>
              </p:ext>
            </p:extLst>
          </p:nvPr>
        </p:nvGraphicFramePr>
        <p:xfrm>
          <a:off x="1051277" y="4019131"/>
          <a:ext cx="5867400" cy="1095375"/>
        </p:xfrm>
        <a:graphic>
          <a:graphicData uri="http://schemas.openxmlformats.org/presentationml/2006/ole">
            <mc:AlternateContent xmlns:mc="http://schemas.openxmlformats.org/markup-compatibility/2006">
              <mc:Choice xmlns:v="urn:schemas-microsoft-com:vml" Requires="v">
                <p:oleObj spid="_x0000_s169998" name="Bitmap Image" r:id="rId4" imgW="5867280" imgH="1095480" progId="Paint.Picture">
                  <p:embed/>
                </p:oleObj>
              </mc:Choice>
              <mc:Fallback>
                <p:oleObj name="Bitmap Image" r:id="rId4" imgW="5867280" imgH="1095480" progId="Paint.Picture">
                  <p:embed/>
                  <p:pic>
                    <p:nvPicPr>
                      <p:cNvPr id="0" name=""/>
                      <p:cNvPicPr/>
                      <p:nvPr/>
                    </p:nvPicPr>
                    <p:blipFill>
                      <a:blip r:embed="rId5"/>
                      <a:stretch>
                        <a:fillRect/>
                      </a:stretch>
                    </p:blipFill>
                    <p:spPr>
                      <a:xfrm>
                        <a:off x="1051277" y="4019131"/>
                        <a:ext cx="5867400" cy="1095375"/>
                      </a:xfrm>
                      <a:prstGeom prst="rect">
                        <a:avLst/>
                      </a:prstGeom>
                      <a:ln>
                        <a:solidFill>
                          <a:schemeClr val="tx1"/>
                        </a:solidFill>
                      </a:ln>
                    </p:spPr>
                  </p:pic>
                </p:oleObj>
              </mc:Fallback>
            </mc:AlternateContent>
          </a:graphicData>
        </a:graphic>
      </p:graphicFrame>
      <p:pic>
        <p:nvPicPr>
          <p:cNvPr id="7" name="Picture 6"/>
          <p:cNvPicPr>
            <a:picLocks noChangeAspect="1"/>
          </p:cNvPicPr>
          <p:nvPr/>
        </p:nvPicPr>
        <p:blipFill>
          <a:blip r:embed="rId6"/>
          <a:stretch>
            <a:fillRect/>
          </a:stretch>
        </p:blipFill>
        <p:spPr>
          <a:xfrm>
            <a:off x="1448420" y="4556976"/>
            <a:ext cx="5895975" cy="1114425"/>
          </a:xfrm>
          <a:prstGeom prst="rect">
            <a:avLst/>
          </a:prstGeom>
          <a:ln>
            <a:solidFill>
              <a:schemeClr val="tx1"/>
            </a:solidFill>
          </a:ln>
        </p:spPr>
      </p:pic>
      <p:pic>
        <p:nvPicPr>
          <p:cNvPr id="4" name="Picture 3"/>
          <p:cNvPicPr>
            <a:picLocks noChangeAspect="1"/>
          </p:cNvPicPr>
          <p:nvPr/>
        </p:nvPicPr>
        <p:blipFill>
          <a:blip r:embed="rId7"/>
          <a:stretch>
            <a:fillRect/>
          </a:stretch>
        </p:blipFill>
        <p:spPr>
          <a:xfrm>
            <a:off x="2135899" y="5280662"/>
            <a:ext cx="6038850" cy="112395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idx="1"/>
          </p:nvPr>
        </p:nvSpPr>
        <p:spPr>
          <a:xfrm>
            <a:off x="457199" y="1600200"/>
            <a:ext cx="8472311" cy="4879622"/>
          </a:xfrm>
        </p:spPr>
        <p:txBody>
          <a:bodyPr>
            <a:normAutofit/>
          </a:bodyPr>
          <a:lstStyle/>
          <a:p>
            <a:r>
              <a:rPr lang="en-US" dirty="0" smtClean="0"/>
              <a:t>Instructor</a:t>
            </a:r>
          </a:p>
          <a:p>
            <a:pPr lvl="1"/>
            <a:r>
              <a:rPr lang="en-US" dirty="0" smtClean="0"/>
              <a:t>Yong Jae Lee</a:t>
            </a:r>
          </a:p>
          <a:p>
            <a:pPr lvl="1"/>
            <a:r>
              <a:rPr lang="en-US" dirty="0" smtClean="0">
                <a:hlinkClick r:id="rId2"/>
              </a:rPr>
              <a:t>yongjaelee@ucdavis.edu</a:t>
            </a:r>
            <a:endParaRPr lang="en-US" dirty="0" smtClean="0"/>
          </a:p>
          <a:p>
            <a:pPr lvl="1"/>
            <a:r>
              <a:rPr lang="en-US" dirty="0" smtClean="0"/>
              <a:t>Assistant Professor in CS, UC Davis since July 2014</a:t>
            </a:r>
          </a:p>
          <a:p>
            <a:pPr lvl="1"/>
            <a:endParaRPr lang="en-US" dirty="0" smtClean="0"/>
          </a:p>
          <a:p>
            <a:pPr lvl="1"/>
            <a:r>
              <a:rPr lang="en-US" dirty="0" smtClean="0"/>
              <a:t>Research </a:t>
            </a:r>
            <a:r>
              <a:rPr lang="en-US" dirty="0" smtClean="0"/>
              <a:t>areas: Computer vision and machine learning</a:t>
            </a:r>
          </a:p>
          <a:p>
            <a:pPr lvl="2"/>
            <a:r>
              <a:rPr lang="en-US" dirty="0" smtClean="0"/>
              <a:t>Visual Recognition</a:t>
            </a:r>
          </a:p>
          <a:p>
            <a:pPr lvl="2"/>
            <a:r>
              <a:rPr lang="en-US" dirty="0" smtClean="0"/>
              <a:t>Graphics Applications</a:t>
            </a:r>
            <a:endParaRPr lang="en-US" dirty="0"/>
          </a:p>
        </p:txBody>
      </p:sp>
      <p:sp>
        <p:nvSpPr>
          <p:cNvPr id="5" name="Slide Number Placeholder 4"/>
          <p:cNvSpPr>
            <a:spLocks noGrp="1"/>
          </p:cNvSpPr>
          <p:nvPr>
            <p:ph type="sldNum" sz="quarter" idx="12"/>
          </p:nvPr>
        </p:nvSpPr>
        <p:spPr/>
        <p:txBody>
          <a:bodyPr/>
          <a:lstStyle/>
          <a:p>
            <a:fld id="{7071D534-EAF5-7340-9EBE-DE4DF80614A8}" type="slidenum">
              <a:rPr lang="en-US" smtClean="0"/>
              <a:pPr/>
              <a:t>51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idx="1"/>
          </p:nvPr>
        </p:nvSpPr>
        <p:spPr/>
        <p:txBody>
          <a:bodyPr>
            <a:normAutofit/>
          </a:bodyPr>
          <a:lstStyle/>
          <a:p>
            <a:r>
              <a:rPr lang="en-US" dirty="0" smtClean="0"/>
              <a:t>TAs:</a:t>
            </a:r>
          </a:p>
          <a:p>
            <a:pPr lvl="1"/>
            <a:r>
              <a:rPr lang="en-US" dirty="0" err="1" smtClean="0"/>
              <a:t>Chongruo</a:t>
            </a:r>
            <a:r>
              <a:rPr lang="en-US" dirty="0" smtClean="0"/>
              <a:t> Wu</a:t>
            </a:r>
          </a:p>
          <a:p>
            <a:pPr lvl="1"/>
            <a:r>
              <a:rPr lang="en-US" dirty="0" smtClean="0">
                <a:hlinkClick r:id="rId2"/>
              </a:rPr>
              <a:t>crwu@ucdavis.edu</a:t>
            </a:r>
            <a:endParaRPr lang="en-US" dirty="0" smtClean="0"/>
          </a:p>
          <a:p>
            <a:pPr lvl="1"/>
            <a:r>
              <a:rPr lang="en-US" dirty="0" smtClean="0"/>
              <a:t>PhD student in CS</a:t>
            </a:r>
          </a:p>
          <a:p>
            <a:pPr lvl="1"/>
            <a:endParaRPr lang="en-US" dirty="0" smtClean="0"/>
          </a:p>
          <a:p>
            <a:pPr lvl="1"/>
            <a:r>
              <a:rPr lang="en-US" dirty="0" err="1" smtClean="0"/>
              <a:t>Maheen</a:t>
            </a:r>
            <a:r>
              <a:rPr lang="en-US" dirty="0" smtClean="0"/>
              <a:t> Rashid</a:t>
            </a:r>
            <a:endParaRPr lang="en-US" dirty="0"/>
          </a:p>
          <a:p>
            <a:pPr lvl="1"/>
            <a:r>
              <a:rPr lang="en-US" dirty="0">
                <a:hlinkClick r:id="rId3"/>
              </a:rPr>
              <a:t>mhnrashid@ucdavis.edu</a:t>
            </a:r>
            <a:endParaRPr lang="en-US" dirty="0"/>
          </a:p>
          <a:p>
            <a:pPr lvl="1"/>
            <a:r>
              <a:rPr lang="en-US" dirty="0" smtClean="0"/>
              <a:t>PhD </a:t>
            </a:r>
            <a:r>
              <a:rPr lang="en-US" dirty="0"/>
              <a:t>student in </a:t>
            </a:r>
            <a:r>
              <a:rPr lang="en-US" dirty="0" smtClean="0"/>
              <a:t>CS</a:t>
            </a:r>
          </a:p>
          <a:p>
            <a:pPr lvl="1"/>
            <a:endParaRPr lang="en-US" dirty="0"/>
          </a:p>
          <a:p>
            <a:pPr lvl="1"/>
            <a:endParaRPr lang="en-US" dirty="0"/>
          </a:p>
          <a:p>
            <a:pPr lvl="1"/>
            <a:endParaRPr lang="en-US" dirty="0" smtClean="0"/>
          </a:p>
          <a:p>
            <a:pPr lvl="1"/>
            <a:endParaRPr lang="en-US" dirty="0" smtClean="0"/>
          </a:p>
          <a:p>
            <a:pPr lvl="1"/>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2202" y="4233031"/>
            <a:ext cx="1893132" cy="1893132"/>
          </a:xfrm>
          <a:prstGeom prst="rect">
            <a:avLst/>
          </a:prstGeom>
        </p:spPr>
      </p:pic>
      <p:pic>
        <p:nvPicPr>
          <p:cNvPr id="7" name="Picture 6"/>
          <p:cNvPicPr>
            <a:picLocks noChangeAspect="1"/>
          </p:cNvPicPr>
          <p:nvPr/>
        </p:nvPicPr>
        <p:blipFill rotWithShape="1">
          <a:blip r:embed="rId5"/>
          <a:srcRect l="21669" t="4624" r="23510" b="27474"/>
          <a:stretch/>
        </p:blipFill>
        <p:spPr>
          <a:xfrm>
            <a:off x="5073495" y="1417638"/>
            <a:ext cx="1815499" cy="2194560"/>
          </a:xfrm>
          <a:prstGeom prst="rect">
            <a:avLst/>
          </a:prstGeom>
        </p:spPr>
      </p:pic>
      <p:sp>
        <p:nvSpPr>
          <p:cNvPr id="5" name="Slide Number Placeholder 4"/>
          <p:cNvSpPr>
            <a:spLocks noGrp="1"/>
          </p:cNvSpPr>
          <p:nvPr>
            <p:ph type="sldNum" sz="quarter" idx="12"/>
          </p:nvPr>
        </p:nvSpPr>
        <p:spPr/>
        <p:txBody>
          <a:bodyPr/>
          <a:lstStyle/>
          <a:p>
            <a:fld id="{7071D534-EAF5-7340-9EBE-DE4DF80614A8}" type="slidenum">
              <a:rPr lang="en-US" smtClean="0"/>
              <a:pPr/>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idx="4294967295"/>
          </p:nvPr>
        </p:nvSpPr>
        <p:spPr>
          <a:xfrm>
            <a:off x="685800" y="228600"/>
            <a:ext cx="7772400" cy="1143000"/>
          </a:xfrm>
        </p:spPr>
        <p:txBody>
          <a:bodyPr/>
          <a:lstStyle/>
          <a:p>
            <a:pPr eaLnBrk="1" hangingPunct="1"/>
            <a:r>
              <a:rPr lang="en-US"/>
              <a:t>This course</a:t>
            </a:r>
          </a:p>
        </p:txBody>
      </p:sp>
      <p:sp>
        <p:nvSpPr>
          <p:cNvPr id="63491" name="Rectangle 3"/>
          <p:cNvSpPr>
            <a:spLocks noGrp="1" noChangeArrowheads="1"/>
          </p:cNvSpPr>
          <p:nvPr>
            <p:ph type="body" idx="4294967295"/>
          </p:nvPr>
        </p:nvSpPr>
        <p:spPr>
          <a:xfrm>
            <a:off x="685800" y="1371601"/>
            <a:ext cx="8232422" cy="5096932"/>
          </a:xfrm>
        </p:spPr>
        <p:txBody>
          <a:bodyPr>
            <a:normAutofit lnSpcReduction="10000"/>
          </a:bodyPr>
          <a:lstStyle/>
          <a:p>
            <a:pPr eaLnBrk="1" hangingPunct="1">
              <a:lnSpc>
                <a:spcPct val="90000"/>
              </a:lnSpc>
              <a:tabLst>
                <a:tab pos="0" algn="l"/>
              </a:tabLst>
              <a:defRPr/>
            </a:pPr>
            <a:r>
              <a:rPr lang="en-US" sz="2800" dirty="0" smtClean="0"/>
              <a:t>ECS 174 (4-units)</a:t>
            </a:r>
          </a:p>
          <a:p>
            <a:pPr eaLnBrk="1" hangingPunct="1">
              <a:lnSpc>
                <a:spcPct val="90000"/>
              </a:lnSpc>
              <a:tabLst>
                <a:tab pos="0" algn="l"/>
              </a:tabLst>
              <a:defRPr/>
            </a:pPr>
            <a:endParaRPr lang="en-US" sz="2800" dirty="0" smtClean="0">
              <a:ea typeface="+mn-ea"/>
              <a:cs typeface="+mn-cs"/>
            </a:endParaRPr>
          </a:p>
          <a:p>
            <a:pPr eaLnBrk="1" hangingPunct="1">
              <a:lnSpc>
                <a:spcPct val="90000"/>
              </a:lnSpc>
              <a:tabLst>
                <a:tab pos="0" algn="l"/>
              </a:tabLst>
              <a:defRPr/>
            </a:pPr>
            <a:r>
              <a:rPr lang="en-US" sz="2800" dirty="0" smtClean="0">
                <a:ea typeface="+mn-ea"/>
                <a:cs typeface="+mn-cs"/>
              </a:rPr>
              <a:t>Lecture: Tues &amp; Thurs 12:10-1:30 pm, </a:t>
            </a:r>
            <a:r>
              <a:rPr lang="en-US" sz="2800" dirty="0" err="1" smtClean="0">
                <a:ea typeface="+mn-ea"/>
                <a:cs typeface="+mn-cs"/>
              </a:rPr>
              <a:t>Giedt</a:t>
            </a:r>
            <a:r>
              <a:rPr lang="en-US" sz="2800" dirty="0" smtClean="0">
                <a:ea typeface="+mn-ea"/>
                <a:cs typeface="+mn-cs"/>
              </a:rPr>
              <a:t> Hall </a:t>
            </a:r>
            <a:r>
              <a:rPr lang="en-US" sz="2800" dirty="0" smtClean="0"/>
              <a:t>1002</a:t>
            </a:r>
            <a:endParaRPr lang="en-US" sz="2800" dirty="0" smtClean="0">
              <a:ea typeface="+mn-ea"/>
              <a:cs typeface="+mn-cs"/>
            </a:endParaRPr>
          </a:p>
          <a:p>
            <a:pPr>
              <a:lnSpc>
                <a:spcPct val="90000"/>
              </a:lnSpc>
              <a:tabLst>
                <a:tab pos="0" algn="l"/>
              </a:tabLst>
              <a:defRPr/>
            </a:pPr>
            <a:endParaRPr lang="en-US" sz="2800" dirty="0" smtClean="0">
              <a:ea typeface="+mn-ea"/>
              <a:cs typeface="+mn-cs"/>
            </a:endParaRPr>
          </a:p>
          <a:p>
            <a:pPr>
              <a:lnSpc>
                <a:spcPct val="90000"/>
              </a:lnSpc>
              <a:tabLst>
                <a:tab pos="0" algn="l"/>
              </a:tabLst>
              <a:defRPr/>
            </a:pPr>
            <a:r>
              <a:rPr lang="en-US" sz="2800" dirty="0"/>
              <a:t>Discussion section: Mon </a:t>
            </a:r>
            <a:r>
              <a:rPr lang="en-US" sz="2800" dirty="0" smtClean="0"/>
              <a:t>5:10-6pm</a:t>
            </a:r>
            <a:r>
              <a:rPr lang="en-US" sz="2800" dirty="0"/>
              <a:t>, </a:t>
            </a:r>
            <a:r>
              <a:rPr lang="en-US" sz="2800" dirty="0" err="1" smtClean="0"/>
              <a:t>Chem</a:t>
            </a:r>
            <a:r>
              <a:rPr lang="en-US" sz="2800" dirty="0" smtClean="0"/>
              <a:t> </a:t>
            </a:r>
            <a:r>
              <a:rPr lang="en-US" sz="2800" dirty="0" smtClean="0"/>
              <a:t>179 (</a:t>
            </a:r>
            <a:r>
              <a:rPr lang="en-US" sz="2800" i="1" dirty="0" smtClean="0"/>
              <a:t>location</a:t>
            </a:r>
            <a:r>
              <a:rPr lang="en-US" sz="2800" dirty="0" smtClean="0"/>
              <a:t> </a:t>
            </a:r>
            <a:r>
              <a:rPr lang="en-US" sz="2800" i="1" dirty="0" smtClean="0"/>
              <a:t>may change</a:t>
            </a:r>
            <a:r>
              <a:rPr lang="en-US" sz="2800" dirty="0" smtClean="0"/>
              <a:t>)</a:t>
            </a:r>
            <a:endParaRPr lang="en-US" sz="2800" dirty="0"/>
          </a:p>
          <a:p>
            <a:pPr>
              <a:lnSpc>
                <a:spcPct val="90000"/>
              </a:lnSpc>
              <a:tabLst>
                <a:tab pos="0" algn="l"/>
              </a:tabLst>
              <a:defRPr/>
            </a:pPr>
            <a:endParaRPr lang="en-US" sz="2800" dirty="0" smtClean="0">
              <a:ea typeface="+mn-ea"/>
              <a:cs typeface="+mn-cs"/>
            </a:endParaRPr>
          </a:p>
          <a:p>
            <a:pPr>
              <a:lnSpc>
                <a:spcPct val="90000"/>
              </a:lnSpc>
              <a:tabLst>
                <a:tab pos="0" algn="l"/>
              </a:tabLst>
              <a:defRPr/>
            </a:pPr>
            <a:r>
              <a:rPr lang="en-US" sz="2800" dirty="0" smtClean="0"/>
              <a:t>Office hours: Academic </a:t>
            </a:r>
            <a:r>
              <a:rPr lang="en-US" sz="2800" dirty="0"/>
              <a:t>Surge </a:t>
            </a:r>
            <a:r>
              <a:rPr lang="en-US" sz="2800" dirty="0" smtClean="0"/>
              <a:t>1044/2075</a:t>
            </a:r>
          </a:p>
          <a:p>
            <a:pPr lvl="1">
              <a:lnSpc>
                <a:spcPct val="90000"/>
              </a:lnSpc>
              <a:tabLst>
                <a:tab pos="0" algn="l"/>
              </a:tabLst>
              <a:defRPr/>
            </a:pPr>
            <a:r>
              <a:rPr lang="en-US" sz="2400" dirty="0" err="1"/>
              <a:t>Maheen</a:t>
            </a:r>
            <a:r>
              <a:rPr lang="en-US" sz="2400" dirty="0"/>
              <a:t>: Tues 10 am-noon (AS 1044)</a:t>
            </a:r>
          </a:p>
          <a:p>
            <a:pPr lvl="1">
              <a:lnSpc>
                <a:spcPct val="90000"/>
              </a:lnSpc>
              <a:tabLst>
                <a:tab pos="0" algn="l"/>
              </a:tabLst>
              <a:defRPr/>
            </a:pPr>
            <a:r>
              <a:rPr lang="en-US" sz="2400" dirty="0" err="1" smtClean="0"/>
              <a:t>Chongruo</a:t>
            </a:r>
            <a:r>
              <a:rPr lang="en-US" sz="2400" dirty="0" smtClean="0"/>
              <a:t>: Thurs 3-5 pm </a:t>
            </a:r>
            <a:r>
              <a:rPr lang="en-US" sz="2400" dirty="0"/>
              <a:t>(AS </a:t>
            </a:r>
            <a:r>
              <a:rPr lang="en-US" sz="2400" dirty="0" smtClean="0"/>
              <a:t>1044)</a:t>
            </a:r>
          </a:p>
          <a:p>
            <a:pPr lvl="1">
              <a:lnSpc>
                <a:spcPct val="90000"/>
              </a:lnSpc>
              <a:tabLst>
                <a:tab pos="0" algn="l"/>
              </a:tabLst>
              <a:defRPr/>
            </a:pPr>
            <a:r>
              <a:rPr lang="en-US" sz="2400" dirty="0"/>
              <a:t>Yong Jae: Fri 3-5 pm (AS 2075</a:t>
            </a:r>
            <a:r>
              <a:rPr lang="en-US" sz="2400" dirty="0" smtClean="0"/>
              <a:t>)</a:t>
            </a:r>
          </a:p>
          <a:p>
            <a:pPr lvl="1">
              <a:lnSpc>
                <a:spcPct val="90000"/>
              </a:lnSpc>
              <a:tabLst>
                <a:tab pos="0" algn="l"/>
              </a:tabLst>
              <a:defRPr/>
            </a:pPr>
            <a:endParaRPr lang="en-US" sz="2400" dirty="0"/>
          </a:p>
          <a:p>
            <a:pPr marL="0" indent="0" eaLnBrk="1" hangingPunct="1">
              <a:lnSpc>
                <a:spcPct val="90000"/>
              </a:lnSpc>
              <a:buNone/>
              <a:tabLst>
                <a:tab pos="0" algn="l"/>
              </a:tabLst>
              <a:defRPr/>
            </a:pPr>
            <a:endParaRPr lang="en-US" sz="2800" dirty="0" smtClean="0">
              <a:ea typeface="+mn-ea"/>
              <a:cs typeface="+mn-cs"/>
            </a:endParaRPr>
          </a:p>
          <a:p>
            <a:pPr>
              <a:lnSpc>
                <a:spcPct val="90000"/>
              </a:lnSpc>
              <a:buNone/>
              <a:tabLst>
                <a:tab pos="0" algn="l"/>
              </a:tabLst>
              <a:defRPr/>
            </a:pPr>
            <a:endParaRPr lang="en-US" sz="2800" dirty="0" smtClean="0">
              <a:solidFill>
                <a:schemeClr val="accent2"/>
              </a:solidFill>
            </a:endParaRPr>
          </a:p>
          <a:p>
            <a:pPr eaLnBrk="1" hangingPunct="1">
              <a:lnSpc>
                <a:spcPct val="90000"/>
              </a:lnSpc>
              <a:tabLst>
                <a:tab pos="0" algn="l"/>
              </a:tabLst>
              <a:defRPr/>
            </a:pPr>
            <a:endParaRPr lang="en-US" sz="2800" dirty="0" smtClean="0">
              <a:solidFill>
                <a:srgbClr val="000090"/>
              </a:solidFill>
              <a:ea typeface="+mn-ea"/>
              <a:cs typeface="+mn-cs"/>
            </a:endParaRPr>
          </a:p>
          <a:p>
            <a:pPr eaLnBrk="1" hangingPunct="1">
              <a:lnSpc>
                <a:spcPct val="90000"/>
              </a:lnSpc>
              <a:tabLst>
                <a:tab pos="0" algn="l"/>
              </a:tabLst>
              <a:defRPr/>
            </a:pPr>
            <a:endParaRPr lang="en-US" sz="2800" dirty="0" smtClean="0">
              <a:ea typeface="+mn-ea"/>
              <a:cs typeface="+mn-cs"/>
            </a:endParaRPr>
          </a:p>
          <a:p>
            <a:pPr eaLnBrk="1" hangingPunct="1">
              <a:lnSpc>
                <a:spcPct val="90000"/>
              </a:lnSpc>
              <a:tabLst>
                <a:tab pos="0" algn="l"/>
              </a:tabLst>
              <a:defRPr/>
            </a:pPr>
            <a:endParaRPr lang="en-US" sz="2800" dirty="0">
              <a:ea typeface="+mn-ea"/>
              <a:cs typeface="+mn-cs"/>
            </a:endParaRPr>
          </a:p>
        </p:txBody>
      </p:sp>
      <p:sp>
        <p:nvSpPr>
          <p:cNvPr id="2" name="Slide Number Placeholder 1"/>
          <p:cNvSpPr>
            <a:spLocks noGrp="1"/>
          </p:cNvSpPr>
          <p:nvPr>
            <p:ph type="sldNum" sz="quarter" idx="12"/>
          </p:nvPr>
        </p:nvSpPr>
        <p:spPr/>
        <p:txBody>
          <a:bodyPr/>
          <a:lstStyle/>
          <a:p>
            <a:fld id="{7071D534-EAF5-7340-9EBE-DE4DF80614A8}" type="slidenum">
              <a:rPr lang="en-US" smtClean="0"/>
              <a:pPr/>
              <a:t>53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9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91">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491">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3491">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349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idx="4294967295"/>
          </p:nvPr>
        </p:nvSpPr>
        <p:spPr>
          <a:xfrm>
            <a:off x="685800" y="228600"/>
            <a:ext cx="7772400" cy="1143000"/>
          </a:xfrm>
        </p:spPr>
        <p:txBody>
          <a:bodyPr/>
          <a:lstStyle/>
          <a:p>
            <a:pPr eaLnBrk="1" hangingPunct="1"/>
            <a:r>
              <a:rPr lang="en-US"/>
              <a:t>This course</a:t>
            </a:r>
          </a:p>
        </p:txBody>
      </p:sp>
      <p:sp>
        <p:nvSpPr>
          <p:cNvPr id="63491" name="Rectangle 3"/>
          <p:cNvSpPr>
            <a:spLocks noGrp="1" noChangeArrowheads="1"/>
          </p:cNvSpPr>
          <p:nvPr>
            <p:ph type="body" idx="4294967295"/>
          </p:nvPr>
        </p:nvSpPr>
        <p:spPr>
          <a:xfrm>
            <a:off x="685800" y="1507418"/>
            <a:ext cx="8229600" cy="4792133"/>
          </a:xfrm>
        </p:spPr>
        <p:txBody>
          <a:bodyPr>
            <a:normAutofit/>
          </a:bodyPr>
          <a:lstStyle/>
          <a:p>
            <a:pPr eaLnBrk="1" hangingPunct="1">
              <a:lnSpc>
                <a:spcPct val="90000"/>
              </a:lnSpc>
              <a:tabLst>
                <a:tab pos="0" algn="l"/>
              </a:tabLst>
              <a:defRPr/>
            </a:pPr>
            <a:r>
              <a:rPr lang="en-US" sz="2800" dirty="0" smtClean="0">
                <a:ea typeface="+mn-ea"/>
                <a:cs typeface="+mn-cs"/>
              </a:rPr>
              <a:t>Course webpage</a:t>
            </a:r>
          </a:p>
          <a:p>
            <a:pPr marL="400050" lvl="1" indent="0">
              <a:lnSpc>
                <a:spcPct val="90000"/>
              </a:lnSpc>
              <a:buNone/>
              <a:tabLst>
                <a:tab pos="0" algn="l"/>
              </a:tabLst>
              <a:defRPr/>
            </a:pPr>
            <a:r>
              <a:rPr lang="en-US" dirty="0">
                <a:solidFill>
                  <a:schemeClr val="accent2"/>
                </a:solidFill>
                <a:hlinkClick r:id="rId3"/>
              </a:rPr>
              <a:t>https://sites.google.com/a/ucdavis.edu/ecs-174-computer-vision---spring-2018</a:t>
            </a:r>
            <a:r>
              <a:rPr lang="en-US" dirty="0" smtClean="0">
                <a:solidFill>
                  <a:schemeClr val="accent2"/>
                </a:solidFill>
                <a:hlinkClick r:id="rId3"/>
              </a:rPr>
              <a:t>/</a:t>
            </a:r>
            <a:endParaRPr lang="en-US" dirty="0" smtClean="0">
              <a:solidFill>
                <a:schemeClr val="accent2"/>
              </a:solidFill>
            </a:endParaRPr>
          </a:p>
          <a:p>
            <a:pPr marL="400050" lvl="1" indent="0">
              <a:lnSpc>
                <a:spcPct val="90000"/>
              </a:lnSpc>
              <a:buNone/>
              <a:tabLst>
                <a:tab pos="0" algn="l"/>
              </a:tabLst>
              <a:defRPr/>
            </a:pPr>
            <a:endParaRPr lang="en-US" sz="2800" dirty="0" smtClean="0">
              <a:solidFill>
                <a:schemeClr val="accent2"/>
              </a:solidFill>
            </a:endParaRPr>
          </a:p>
          <a:p>
            <a:pPr eaLnBrk="1" hangingPunct="1">
              <a:lnSpc>
                <a:spcPct val="90000"/>
              </a:lnSpc>
              <a:tabLst>
                <a:tab pos="0" algn="l"/>
              </a:tabLst>
              <a:defRPr/>
            </a:pPr>
            <a:r>
              <a:rPr lang="en-US" sz="2800" dirty="0" smtClean="0">
                <a:ea typeface="+mn-ea"/>
                <a:cs typeface="+mn-cs"/>
              </a:rPr>
              <a:t>Canvas (assignment submission, grades)</a:t>
            </a:r>
          </a:p>
          <a:p>
            <a:pPr marL="400050" lvl="1" indent="0">
              <a:lnSpc>
                <a:spcPct val="90000"/>
              </a:lnSpc>
              <a:buNone/>
              <a:tabLst>
                <a:tab pos="0" algn="l"/>
              </a:tabLst>
              <a:defRPr/>
            </a:pPr>
            <a:r>
              <a:rPr lang="en-US" sz="2400" dirty="0">
                <a:hlinkClick r:id="rId4"/>
              </a:rPr>
              <a:t>https://</a:t>
            </a:r>
            <a:r>
              <a:rPr lang="en-US" sz="2400" dirty="0" smtClean="0">
                <a:hlinkClick r:id="rId4"/>
              </a:rPr>
              <a:t>canvas.ucdavis.edu/courses/225624</a:t>
            </a:r>
            <a:endParaRPr lang="en-US" sz="2400" dirty="0" smtClean="0"/>
          </a:p>
          <a:p>
            <a:pPr marL="400050" lvl="1" indent="0">
              <a:lnSpc>
                <a:spcPct val="90000"/>
              </a:lnSpc>
              <a:buNone/>
              <a:tabLst>
                <a:tab pos="0" algn="l"/>
              </a:tabLst>
              <a:defRPr/>
            </a:pPr>
            <a:endParaRPr lang="en-US" sz="2400" dirty="0" smtClean="0">
              <a:solidFill>
                <a:srgbClr val="000090"/>
              </a:solidFill>
            </a:endParaRPr>
          </a:p>
          <a:p>
            <a:pPr>
              <a:lnSpc>
                <a:spcPct val="90000"/>
              </a:lnSpc>
              <a:tabLst>
                <a:tab pos="0" algn="l"/>
              </a:tabLst>
              <a:defRPr/>
            </a:pPr>
            <a:r>
              <a:rPr lang="en-US" sz="2800" dirty="0" smtClean="0"/>
              <a:t>Piazza</a:t>
            </a:r>
          </a:p>
          <a:p>
            <a:pPr marL="0" indent="0">
              <a:lnSpc>
                <a:spcPct val="90000"/>
              </a:lnSpc>
              <a:buNone/>
              <a:tabLst>
                <a:tab pos="0" algn="l"/>
              </a:tabLst>
              <a:defRPr/>
            </a:pPr>
            <a:r>
              <a:rPr lang="en-US" sz="2800" dirty="0" smtClean="0"/>
              <a:t>	    </a:t>
            </a:r>
            <a:r>
              <a:rPr lang="en-US" sz="2800" dirty="0" smtClean="0">
                <a:hlinkClick r:id="rId5" action="ppaction://hlinkfile"/>
              </a:rPr>
              <a:t>piazza.com/</a:t>
            </a:r>
            <a:r>
              <a:rPr lang="en-US" sz="2800" dirty="0" err="1" smtClean="0">
                <a:hlinkClick r:id="rId5" action="ppaction://hlinkfile"/>
              </a:rPr>
              <a:t>uc_davis</a:t>
            </a:r>
            <a:r>
              <a:rPr lang="en-US" sz="2800" dirty="0" smtClean="0">
                <a:hlinkClick r:id="rId5" action="ppaction://hlinkfile"/>
              </a:rPr>
              <a:t>/spring2018/ecs174</a:t>
            </a:r>
            <a:r>
              <a:rPr lang="en-US" sz="2800" dirty="0">
                <a:hlinkClick r:id="rId5" action="ppaction://hlinkfile"/>
              </a:rPr>
              <a:t>/</a:t>
            </a:r>
            <a:endParaRPr lang="en-US" sz="2800" dirty="0" smtClean="0"/>
          </a:p>
        </p:txBody>
      </p:sp>
      <p:sp>
        <p:nvSpPr>
          <p:cNvPr id="2" name="Slide Number Placeholder 1"/>
          <p:cNvSpPr>
            <a:spLocks noGrp="1"/>
          </p:cNvSpPr>
          <p:nvPr>
            <p:ph type="sldNum" sz="quarter" idx="12"/>
          </p:nvPr>
        </p:nvSpPr>
        <p:spPr/>
        <p:txBody>
          <a:bodyPr/>
          <a:lstStyle/>
          <a:p>
            <a:fld id="{7071D534-EAF5-7340-9EBE-DE4DF80614A8}" type="slidenum">
              <a:rPr lang="en-US" smtClean="0"/>
              <a:pPr/>
              <a:t>54</a:t>
            </a:fld>
            <a:endParaRPr lang="en-US"/>
          </a:p>
        </p:txBody>
      </p:sp>
    </p:spTree>
    <p:extLst>
      <p:ext uri="{BB962C8B-B14F-4D97-AF65-F5344CB8AC3E}">
        <p14:creationId xmlns:p14="http://schemas.microsoft.com/office/powerpoint/2010/main" val="384728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49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349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349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91">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4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idx="4294967295"/>
          </p:nvPr>
        </p:nvSpPr>
        <p:spPr>
          <a:xfrm>
            <a:off x="685800" y="228600"/>
            <a:ext cx="7772400" cy="1143000"/>
          </a:xfrm>
        </p:spPr>
        <p:txBody>
          <a:bodyPr/>
          <a:lstStyle/>
          <a:p>
            <a:pPr eaLnBrk="1" hangingPunct="1"/>
            <a:r>
              <a:rPr lang="en-US" dirty="0" smtClean="0"/>
              <a:t>Goals of this </a:t>
            </a:r>
            <a:r>
              <a:rPr lang="en-US" dirty="0"/>
              <a:t>course</a:t>
            </a:r>
          </a:p>
        </p:txBody>
      </p:sp>
      <p:sp>
        <p:nvSpPr>
          <p:cNvPr id="63491" name="Rectangle 3"/>
          <p:cNvSpPr>
            <a:spLocks noGrp="1" noChangeArrowheads="1"/>
          </p:cNvSpPr>
          <p:nvPr>
            <p:ph type="body" idx="4294967295"/>
          </p:nvPr>
        </p:nvSpPr>
        <p:spPr>
          <a:xfrm>
            <a:off x="685800" y="1676400"/>
            <a:ext cx="7772400" cy="4114800"/>
          </a:xfrm>
        </p:spPr>
        <p:txBody>
          <a:bodyPr/>
          <a:lstStyle/>
          <a:p>
            <a:pPr eaLnBrk="1" hangingPunct="1">
              <a:lnSpc>
                <a:spcPct val="90000"/>
              </a:lnSpc>
              <a:tabLst>
                <a:tab pos="0" algn="l"/>
              </a:tabLst>
            </a:pPr>
            <a:r>
              <a:rPr lang="en-US" dirty="0" smtClean="0"/>
              <a:t>Introduction to primary topics in Computer Vision</a:t>
            </a:r>
          </a:p>
          <a:p>
            <a:pPr eaLnBrk="1" hangingPunct="1">
              <a:lnSpc>
                <a:spcPct val="90000"/>
              </a:lnSpc>
              <a:tabLst>
                <a:tab pos="0" algn="l"/>
              </a:tabLst>
            </a:pPr>
            <a:r>
              <a:rPr lang="en-US" dirty="0" smtClean="0"/>
              <a:t>Basics and fundamentals</a:t>
            </a:r>
          </a:p>
          <a:p>
            <a:pPr eaLnBrk="1" hangingPunct="1">
              <a:lnSpc>
                <a:spcPct val="90000"/>
              </a:lnSpc>
              <a:tabLst>
                <a:tab pos="0" algn="l"/>
              </a:tabLst>
            </a:pPr>
            <a:r>
              <a:rPr lang="en-US" dirty="0" smtClean="0"/>
              <a:t>Practical experience through assignments</a:t>
            </a:r>
          </a:p>
          <a:p>
            <a:pPr eaLnBrk="1" hangingPunct="1">
              <a:lnSpc>
                <a:spcPct val="90000"/>
              </a:lnSpc>
              <a:tabLst>
                <a:tab pos="0" algn="l"/>
              </a:tabLst>
            </a:pPr>
            <a:r>
              <a:rPr lang="en-US" dirty="0" smtClean="0"/>
              <a:t>Views of computer vision as a research area</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55</a:t>
            </a:fld>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idx="4294967295"/>
          </p:nvPr>
        </p:nvSpPr>
        <p:spPr>
          <a:xfrm>
            <a:off x="685800" y="228600"/>
            <a:ext cx="7772400" cy="1143000"/>
          </a:xfrm>
        </p:spPr>
        <p:txBody>
          <a:bodyPr/>
          <a:lstStyle/>
          <a:p>
            <a:pPr algn="ctr" eaLnBrk="1" hangingPunct="1">
              <a:tabLst>
                <a:tab pos="571500" algn="l"/>
              </a:tabLst>
            </a:pPr>
            <a:r>
              <a:rPr lang="en-US" altLang="en-US" dirty="0" smtClean="0">
                <a:ea typeface="ＭＳ Ｐゴシック" panose="020B0600070205080204" pitchFamily="34" charset="-128"/>
              </a:rPr>
              <a:t>Prerequisites</a:t>
            </a:r>
          </a:p>
        </p:txBody>
      </p:sp>
      <p:sp>
        <p:nvSpPr>
          <p:cNvPr id="66563" name="Rectangle 3"/>
          <p:cNvSpPr>
            <a:spLocks noGrp="1" noChangeArrowheads="1"/>
          </p:cNvSpPr>
          <p:nvPr>
            <p:ph type="body" idx="4294967295"/>
          </p:nvPr>
        </p:nvSpPr>
        <p:spPr>
          <a:xfrm>
            <a:off x="685800" y="1524000"/>
            <a:ext cx="7772400" cy="4114800"/>
          </a:xfrm>
        </p:spPr>
        <p:txBody>
          <a:bodyPr>
            <a:normAutofit/>
          </a:bodyPr>
          <a:lstStyle/>
          <a:p>
            <a:r>
              <a:rPr lang="en-US" sz="2800" dirty="0"/>
              <a:t>Upper-division undergrad course</a:t>
            </a:r>
          </a:p>
          <a:p>
            <a:endParaRPr lang="en-US" sz="2800" dirty="0" smtClean="0"/>
          </a:p>
          <a:p>
            <a:r>
              <a:rPr lang="en-US" sz="2800" dirty="0" smtClean="0"/>
              <a:t>Basic </a:t>
            </a:r>
            <a:r>
              <a:rPr lang="en-US" sz="2800" dirty="0"/>
              <a:t>knowledge of probability and linear </a:t>
            </a:r>
            <a:r>
              <a:rPr lang="en-US" sz="2800" dirty="0" smtClean="0"/>
              <a:t>algebra</a:t>
            </a:r>
          </a:p>
          <a:p>
            <a:r>
              <a:rPr lang="en-US" sz="2800" dirty="0"/>
              <a:t>D</a:t>
            </a:r>
            <a:r>
              <a:rPr lang="en-US" sz="2800" dirty="0" smtClean="0"/>
              <a:t>ata </a:t>
            </a:r>
            <a:r>
              <a:rPr lang="en-US" sz="2800" dirty="0"/>
              <a:t>structures, </a:t>
            </a:r>
            <a:r>
              <a:rPr lang="en-US" sz="2800" dirty="0" smtClean="0"/>
              <a:t>algorithms</a:t>
            </a:r>
            <a:endParaRPr lang="en-US" sz="2800" dirty="0">
              <a:ea typeface="ＭＳ Ｐゴシック" panose="020B0600070205080204" pitchFamily="34" charset="-128"/>
            </a:endParaRPr>
          </a:p>
          <a:p>
            <a:r>
              <a:rPr lang="en-US" sz="2800" dirty="0">
                <a:ea typeface="ＭＳ Ｐゴシック" panose="020B0600070205080204" pitchFamily="34" charset="-128"/>
              </a:rPr>
              <a:t>P</a:t>
            </a:r>
            <a:r>
              <a:rPr lang="en-US" sz="2800" dirty="0" smtClean="0"/>
              <a:t>rogramming experience</a:t>
            </a:r>
          </a:p>
          <a:p>
            <a:endParaRPr lang="en-US" altLang="en-US" sz="2800" dirty="0">
              <a:ea typeface="ＭＳ Ｐゴシック" panose="020B0600070205080204" pitchFamily="34" charset="-128"/>
            </a:endParaRPr>
          </a:p>
          <a:p>
            <a:r>
              <a:rPr lang="en-US" altLang="en-US" sz="2800" dirty="0">
                <a:ea typeface="ＭＳ Ｐゴシック" panose="020B0600070205080204" pitchFamily="34" charset="-128"/>
              </a:rPr>
              <a:t>Experience with image processing or </a:t>
            </a:r>
            <a:r>
              <a:rPr lang="en-US" altLang="en-US" sz="2800" dirty="0" err="1">
                <a:ea typeface="ＭＳ Ｐゴシック" panose="020B0600070205080204" pitchFamily="34" charset="-128"/>
              </a:rPr>
              <a:t>Matlab</a:t>
            </a:r>
            <a:r>
              <a:rPr lang="en-US" altLang="en-US" sz="2800" dirty="0">
                <a:ea typeface="ＭＳ Ｐゴシック" panose="020B0600070205080204" pitchFamily="34" charset="-128"/>
              </a:rPr>
              <a:t> will help </a:t>
            </a:r>
            <a:r>
              <a:rPr lang="en-US" altLang="en-US" sz="2800" dirty="0" smtClean="0">
                <a:ea typeface="ＭＳ Ｐゴシック" panose="020B0600070205080204" pitchFamily="34" charset="-128"/>
              </a:rPr>
              <a:t>but </a:t>
            </a:r>
            <a:r>
              <a:rPr lang="en-US" altLang="en-US" sz="2800" dirty="0">
                <a:ea typeface="ＭＳ Ｐゴシック" panose="020B0600070205080204" pitchFamily="34" charset="-128"/>
              </a:rPr>
              <a:t>is not necessary</a:t>
            </a:r>
            <a:endParaRPr lang="en-US" altLang="en-US" sz="2800" dirty="0" smtClean="0">
              <a:ea typeface="ＭＳ Ｐゴシック" panose="020B0600070205080204" pitchFamily="34" charset="-128"/>
            </a:endParaRPr>
          </a:p>
        </p:txBody>
      </p:sp>
      <p:sp>
        <p:nvSpPr>
          <p:cNvPr id="2" name="Slide Number Placeholder 1"/>
          <p:cNvSpPr>
            <a:spLocks noGrp="1"/>
          </p:cNvSpPr>
          <p:nvPr>
            <p:ph type="sldNum" sz="quarter" idx="12"/>
          </p:nvPr>
        </p:nvSpPr>
        <p:spPr/>
        <p:txBody>
          <a:bodyPr/>
          <a:lstStyle/>
          <a:p>
            <a:fld id="{7071D534-EAF5-7340-9EBE-DE4DF80614A8}" type="slidenum">
              <a:rPr lang="en-US" smtClean="0"/>
              <a:pPr/>
              <a:t>56</a:t>
            </a:fld>
            <a:endParaRPr lang="en-US"/>
          </a:p>
        </p:txBody>
      </p:sp>
    </p:spTree>
    <p:extLst>
      <p:ext uri="{BB962C8B-B14F-4D97-AF65-F5344CB8AC3E}">
        <p14:creationId xmlns:p14="http://schemas.microsoft.com/office/powerpoint/2010/main" val="1107753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3175"/>
            <a:ext cx="8229600" cy="1143000"/>
          </a:xfrm>
        </p:spPr>
        <p:txBody>
          <a:bodyPr/>
          <a:lstStyle/>
          <a:p>
            <a:pPr eaLnBrk="1" hangingPunct="1"/>
            <a:r>
              <a:rPr lang="en-US" sz="4000"/>
              <a:t>Topics overview</a:t>
            </a:r>
          </a:p>
        </p:txBody>
      </p:sp>
      <p:sp>
        <p:nvSpPr>
          <p:cNvPr id="15363" name="Rectangle 3"/>
          <p:cNvSpPr>
            <a:spLocks noGrp="1" noChangeArrowheads="1"/>
          </p:cNvSpPr>
          <p:nvPr>
            <p:ph type="body" idx="1"/>
          </p:nvPr>
        </p:nvSpPr>
        <p:spPr>
          <a:xfrm>
            <a:off x="611188" y="1738488"/>
            <a:ext cx="8229600" cy="4103511"/>
          </a:xfrm>
        </p:spPr>
        <p:txBody>
          <a:bodyPr/>
          <a:lstStyle/>
          <a:p>
            <a:pPr eaLnBrk="1" hangingPunct="1"/>
            <a:r>
              <a:rPr lang="en-US" sz="2800" dirty="0"/>
              <a:t>Features </a:t>
            </a:r>
            <a:r>
              <a:rPr lang="en-US" sz="2800" dirty="0" smtClean="0"/>
              <a:t>and </a:t>
            </a:r>
            <a:r>
              <a:rPr lang="en-US" sz="2800" dirty="0"/>
              <a:t>filters </a:t>
            </a:r>
          </a:p>
          <a:p>
            <a:pPr eaLnBrk="1" hangingPunct="1"/>
            <a:r>
              <a:rPr lang="en-US" sz="2800" dirty="0"/>
              <a:t>Grouping </a:t>
            </a:r>
            <a:r>
              <a:rPr lang="en-US" sz="2800" dirty="0" smtClean="0"/>
              <a:t>and </a:t>
            </a:r>
            <a:r>
              <a:rPr lang="en-US" sz="2800" dirty="0"/>
              <a:t>fitting</a:t>
            </a:r>
          </a:p>
          <a:p>
            <a:pPr eaLnBrk="1" hangingPunct="1"/>
            <a:r>
              <a:rPr lang="en-US" sz="2800" dirty="0" smtClean="0"/>
              <a:t>Recognition and learning</a:t>
            </a:r>
            <a:endParaRPr lang="en-US" sz="2800" dirty="0"/>
          </a:p>
          <a:p>
            <a:pPr eaLnBrk="1" hangingPunct="1">
              <a:buFontTx/>
              <a:buNone/>
            </a:pPr>
            <a:endParaRPr lang="en-US" sz="2800" dirty="0"/>
          </a:p>
          <a:p>
            <a:pPr eaLnBrk="1" hangingPunct="1">
              <a:buFontTx/>
              <a:buNone/>
            </a:pPr>
            <a:r>
              <a:rPr lang="en-US" sz="2800" dirty="0"/>
              <a:t>Focus is on algorithms, rather than specific </a:t>
            </a:r>
            <a:r>
              <a:rPr lang="en-US" sz="2800" dirty="0" smtClean="0"/>
              <a:t>systems</a:t>
            </a:r>
            <a:endParaRPr lang="en-US" sz="2800" dirty="0"/>
          </a:p>
          <a:p>
            <a:pPr eaLnBrk="1" hangingPunct="1"/>
            <a:endParaRPr lang="en-US" sz="2800"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3175"/>
            <a:ext cx="8229600" cy="1143000"/>
          </a:xfrm>
        </p:spPr>
        <p:txBody>
          <a:bodyPr/>
          <a:lstStyle/>
          <a:p>
            <a:pPr eaLnBrk="1" hangingPunct="1"/>
            <a:r>
              <a:rPr lang="en-US"/>
              <a:t>Features and filters</a:t>
            </a:r>
          </a:p>
        </p:txBody>
      </p:sp>
      <p:pic>
        <p:nvPicPr>
          <p:cNvPr id="47107" name="Picture 4" descr="edges"/>
          <p:cNvPicPr>
            <a:picLocks noChangeAspect="1" noChangeArrowheads="1"/>
          </p:cNvPicPr>
          <p:nvPr/>
        </p:nvPicPr>
        <p:blipFill>
          <a:blip r:embed="rId3"/>
          <a:srcRect/>
          <a:stretch>
            <a:fillRect/>
          </a:stretch>
        </p:blipFill>
        <p:spPr bwMode="auto">
          <a:xfrm>
            <a:off x="6516688" y="3141663"/>
            <a:ext cx="1946275" cy="1825625"/>
          </a:xfrm>
          <a:prstGeom prst="rect">
            <a:avLst/>
          </a:prstGeom>
          <a:noFill/>
          <a:ln w="9525">
            <a:noFill/>
            <a:miter lim="800000"/>
            <a:headEnd/>
            <a:tailEnd/>
          </a:ln>
        </p:spPr>
      </p:pic>
      <p:pic>
        <p:nvPicPr>
          <p:cNvPr id="47108" name="Picture 5" descr="lena"/>
          <p:cNvPicPr>
            <a:picLocks noChangeAspect="1" noChangeArrowheads="1"/>
          </p:cNvPicPr>
          <p:nvPr/>
        </p:nvPicPr>
        <p:blipFill>
          <a:blip r:embed="rId4"/>
          <a:srcRect/>
          <a:stretch>
            <a:fillRect/>
          </a:stretch>
        </p:blipFill>
        <p:spPr bwMode="auto">
          <a:xfrm>
            <a:off x="6516688" y="1233488"/>
            <a:ext cx="1946275" cy="1825625"/>
          </a:xfrm>
          <a:prstGeom prst="rect">
            <a:avLst/>
          </a:prstGeom>
          <a:noFill/>
          <a:ln w="9525">
            <a:noFill/>
            <a:miter lim="800000"/>
            <a:headEnd/>
            <a:tailEnd/>
          </a:ln>
        </p:spPr>
      </p:pic>
      <p:pic>
        <p:nvPicPr>
          <p:cNvPr id="47109" name="Picture 6"/>
          <p:cNvPicPr>
            <a:picLocks noChangeAspect="1" noChangeArrowheads="1"/>
          </p:cNvPicPr>
          <p:nvPr/>
        </p:nvPicPr>
        <p:blipFill>
          <a:blip r:embed="rId5"/>
          <a:srcRect/>
          <a:stretch>
            <a:fillRect/>
          </a:stretch>
        </p:blipFill>
        <p:spPr bwMode="auto">
          <a:xfrm>
            <a:off x="3240088" y="1196975"/>
            <a:ext cx="2736850" cy="2436813"/>
          </a:xfrm>
          <a:prstGeom prst="rect">
            <a:avLst/>
          </a:prstGeom>
          <a:noFill/>
          <a:ln w="9525">
            <a:noFill/>
            <a:miter lim="800000"/>
            <a:headEnd/>
            <a:tailEnd/>
          </a:ln>
        </p:spPr>
      </p:pic>
      <p:pic>
        <p:nvPicPr>
          <p:cNvPr id="47110" name="Picture 7" descr="fip187"/>
          <p:cNvPicPr>
            <a:picLocks noChangeAspect="1" noChangeArrowheads="1"/>
          </p:cNvPicPr>
          <p:nvPr/>
        </p:nvPicPr>
        <p:blipFill>
          <a:blip r:embed="rId6"/>
          <a:srcRect/>
          <a:stretch>
            <a:fillRect/>
          </a:stretch>
        </p:blipFill>
        <p:spPr bwMode="auto">
          <a:xfrm>
            <a:off x="1223963" y="2636838"/>
            <a:ext cx="1219200" cy="1219200"/>
          </a:xfrm>
          <a:prstGeom prst="rect">
            <a:avLst/>
          </a:prstGeom>
          <a:noFill/>
          <a:ln w="9525">
            <a:noFill/>
            <a:miter lim="800000"/>
            <a:headEnd/>
            <a:tailEnd/>
          </a:ln>
        </p:spPr>
      </p:pic>
      <p:pic>
        <p:nvPicPr>
          <p:cNvPr id="47111" name="Picture 8" descr="fip186"/>
          <p:cNvPicPr>
            <a:picLocks noChangeAspect="1" noChangeArrowheads="1"/>
          </p:cNvPicPr>
          <p:nvPr/>
        </p:nvPicPr>
        <p:blipFill>
          <a:blip r:embed="rId7"/>
          <a:srcRect/>
          <a:stretch>
            <a:fillRect/>
          </a:stretch>
        </p:blipFill>
        <p:spPr bwMode="auto">
          <a:xfrm>
            <a:off x="1223963" y="1341438"/>
            <a:ext cx="1219200" cy="1219200"/>
          </a:xfrm>
          <a:prstGeom prst="rect">
            <a:avLst/>
          </a:prstGeom>
          <a:noFill/>
          <a:ln w="9525">
            <a:noFill/>
            <a:miter lim="800000"/>
            <a:headEnd/>
            <a:tailEnd/>
          </a:ln>
        </p:spPr>
      </p:pic>
      <p:pic>
        <p:nvPicPr>
          <p:cNvPr id="47112" name="Picture 9" descr="fip188"/>
          <p:cNvPicPr>
            <a:picLocks noChangeAspect="1" noChangeArrowheads="1"/>
          </p:cNvPicPr>
          <p:nvPr/>
        </p:nvPicPr>
        <p:blipFill>
          <a:blip r:embed="rId8"/>
          <a:srcRect/>
          <a:stretch>
            <a:fillRect/>
          </a:stretch>
        </p:blipFill>
        <p:spPr bwMode="auto">
          <a:xfrm>
            <a:off x="1223963" y="3938588"/>
            <a:ext cx="1219200" cy="1219200"/>
          </a:xfrm>
          <a:prstGeom prst="rect">
            <a:avLst/>
          </a:prstGeom>
          <a:noFill/>
          <a:ln w="9525">
            <a:noFill/>
            <a:miter lim="800000"/>
            <a:headEnd/>
            <a:tailEnd/>
          </a:ln>
        </p:spPr>
      </p:pic>
      <p:pic>
        <p:nvPicPr>
          <p:cNvPr id="47113" name="Picture 10" descr="texture-08"/>
          <p:cNvPicPr>
            <a:picLocks noChangeAspect="1" noChangeArrowheads="1"/>
          </p:cNvPicPr>
          <p:nvPr/>
        </p:nvPicPr>
        <p:blipFill>
          <a:blip r:embed="rId9"/>
          <a:srcRect/>
          <a:stretch>
            <a:fillRect/>
          </a:stretch>
        </p:blipFill>
        <p:spPr bwMode="auto">
          <a:xfrm>
            <a:off x="3203575" y="3719513"/>
            <a:ext cx="2216150" cy="1450975"/>
          </a:xfrm>
          <a:prstGeom prst="rect">
            <a:avLst/>
          </a:prstGeom>
          <a:noFill/>
          <a:ln w="9525">
            <a:noFill/>
            <a:miter lim="800000"/>
            <a:headEnd/>
            <a:tailEnd/>
          </a:ln>
        </p:spPr>
      </p:pic>
      <p:pic>
        <p:nvPicPr>
          <p:cNvPr id="47114" name="Picture 12" descr="stone_texture_for_tutorial"/>
          <p:cNvPicPr>
            <a:picLocks noChangeAspect="1" noChangeArrowheads="1"/>
          </p:cNvPicPr>
          <p:nvPr/>
        </p:nvPicPr>
        <p:blipFill>
          <a:blip r:embed="rId10"/>
          <a:srcRect/>
          <a:stretch>
            <a:fillRect/>
          </a:stretch>
        </p:blipFill>
        <p:spPr bwMode="auto">
          <a:xfrm>
            <a:off x="3698875" y="4167188"/>
            <a:ext cx="2176463" cy="1450975"/>
          </a:xfrm>
          <a:prstGeom prst="rect">
            <a:avLst/>
          </a:prstGeom>
          <a:noFill/>
          <a:ln w="9525">
            <a:noFill/>
            <a:miter lim="800000"/>
            <a:headEnd/>
            <a:tailEnd/>
          </a:ln>
        </p:spPr>
      </p:pic>
      <p:pic>
        <p:nvPicPr>
          <p:cNvPr id="47115" name="Picture 11" descr="honeycomb-texture"/>
          <p:cNvPicPr>
            <a:picLocks noChangeAspect="1" noChangeArrowheads="1"/>
          </p:cNvPicPr>
          <p:nvPr/>
        </p:nvPicPr>
        <p:blipFill>
          <a:blip r:embed="rId11"/>
          <a:srcRect/>
          <a:stretch>
            <a:fillRect/>
          </a:stretch>
        </p:blipFill>
        <p:spPr bwMode="auto">
          <a:xfrm>
            <a:off x="4311650" y="4906963"/>
            <a:ext cx="2176463" cy="1450975"/>
          </a:xfrm>
          <a:prstGeom prst="rect">
            <a:avLst/>
          </a:prstGeom>
          <a:noFill/>
          <a:ln w="9525">
            <a:noFill/>
            <a:miter lim="800000"/>
            <a:headEnd/>
            <a:tailEnd/>
          </a:ln>
        </p:spPr>
      </p:pic>
      <p:sp>
        <p:nvSpPr>
          <p:cNvPr id="47116" name="Text Box 13"/>
          <p:cNvSpPr txBox="1">
            <a:spLocks noChangeArrowheads="1"/>
          </p:cNvSpPr>
          <p:nvPr/>
        </p:nvSpPr>
        <p:spPr bwMode="auto">
          <a:xfrm>
            <a:off x="323850" y="5113872"/>
            <a:ext cx="3852863" cy="1384300"/>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t>Transforming and describing images; textures</a:t>
            </a:r>
            <a:r>
              <a:rPr lang="en-US" sz="2800" dirty="0" smtClean="0"/>
              <a:t>, </a:t>
            </a:r>
            <a:r>
              <a:rPr lang="en-US" sz="2800" dirty="0"/>
              <a:t>edges</a:t>
            </a:r>
          </a:p>
        </p:txBody>
      </p:sp>
      <p:sp>
        <p:nvSpPr>
          <p:cNvPr id="14" name="TextBox 13"/>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58</a:t>
            </a:fld>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85725"/>
            <a:ext cx="8229600" cy="1143000"/>
          </a:xfrm>
        </p:spPr>
        <p:txBody>
          <a:bodyPr/>
          <a:lstStyle/>
          <a:p>
            <a:pPr eaLnBrk="1" hangingPunct="1"/>
            <a:r>
              <a:rPr lang="en-US" dirty="0"/>
              <a:t>Grouping </a:t>
            </a:r>
            <a:r>
              <a:rPr lang="en-US" dirty="0" smtClean="0"/>
              <a:t>and </a:t>
            </a:r>
            <a:r>
              <a:rPr lang="en-US" dirty="0"/>
              <a:t>fitting</a:t>
            </a:r>
          </a:p>
        </p:txBody>
      </p:sp>
      <p:sp>
        <p:nvSpPr>
          <p:cNvPr id="48131" name="Rectangle 3"/>
          <p:cNvSpPr>
            <a:spLocks noGrp="1" noChangeArrowheads="1"/>
          </p:cNvSpPr>
          <p:nvPr>
            <p:ph type="body" idx="1"/>
          </p:nvPr>
        </p:nvSpPr>
        <p:spPr>
          <a:xfrm>
            <a:off x="457200" y="1239838"/>
            <a:ext cx="8229600" cy="4525962"/>
          </a:xfrm>
        </p:spPr>
        <p:txBody>
          <a:bodyPr/>
          <a:lstStyle/>
          <a:p>
            <a:pPr eaLnBrk="1" hangingPunct="1"/>
            <a:endParaRPr lang="en-US"/>
          </a:p>
        </p:txBody>
      </p:sp>
      <p:pic>
        <p:nvPicPr>
          <p:cNvPr id="48132" name="Picture 5" descr="imageResult"/>
          <p:cNvPicPr>
            <a:picLocks noChangeAspect="1" noChangeArrowheads="1"/>
          </p:cNvPicPr>
          <p:nvPr/>
        </p:nvPicPr>
        <p:blipFill>
          <a:blip r:embed="rId3"/>
          <a:srcRect/>
          <a:stretch>
            <a:fillRect/>
          </a:stretch>
        </p:blipFill>
        <p:spPr bwMode="auto">
          <a:xfrm>
            <a:off x="3887788" y="1052513"/>
            <a:ext cx="4854575" cy="3656012"/>
          </a:xfrm>
          <a:prstGeom prst="rect">
            <a:avLst/>
          </a:prstGeom>
          <a:noFill/>
          <a:ln w="9525">
            <a:noFill/>
            <a:miter lim="800000"/>
            <a:headEnd/>
            <a:tailEnd/>
          </a:ln>
        </p:spPr>
      </p:pic>
      <p:sp>
        <p:nvSpPr>
          <p:cNvPr id="48133" name="Text Box 6"/>
          <p:cNvSpPr txBox="1">
            <a:spLocks noChangeArrowheads="1"/>
          </p:cNvSpPr>
          <p:nvPr/>
        </p:nvSpPr>
        <p:spPr bwMode="auto">
          <a:xfrm>
            <a:off x="6840538" y="4681538"/>
            <a:ext cx="2160587" cy="304800"/>
          </a:xfrm>
          <a:prstGeom prst="rect">
            <a:avLst/>
          </a:prstGeom>
          <a:noFill/>
          <a:ln w="9525">
            <a:noFill/>
            <a:miter lim="800000"/>
            <a:headEnd/>
            <a:tailEnd/>
          </a:ln>
        </p:spPr>
        <p:txBody>
          <a:bodyPr>
            <a:prstTxWarp prst="textNoShape">
              <a:avLst/>
            </a:prstTxWarp>
            <a:spAutoFit/>
          </a:bodyPr>
          <a:lstStyle/>
          <a:p>
            <a:pPr>
              <a:spcBef>
                <a:spcPct val="50000"/>
              </a:spcBef>
            </a:pPr>
            <a:r>
              <a:rPr lang="en-US" sz="1400"/>
              <a:t>[fig from Shi et al]</a:t>
            </a:r>
          </a:p>
        </p:txBody>
      </p:sp>
      <p:pic>
        <p:nvPicPr>
          <p:cNvPr id="48134" name="Picture 7"/>
          <p:cNvPicPr>
            <a:picLocks noChangeAspect="1" noChangeArrowheads="1"/>
          </p:cNvPicPr>
          <p:nvPr/>
        </p:nvPicPr>
        <p:blipFill>
          <a:blip r:embed="rId4"/>
          <a:srcRect t="23639" r="64423" b="38239"/>
          <a:stretch>
            <a:fillRect/>
          </a:stretch>
        </p:blipFill>
        <p:spPr bwMode="auto">
          <a:xfrm>
            <a:off x="7127875" y="5049838"/>
            <a:ext cx="1476375" cy="1044575"/>
          </a:xfrm>
          <a:prstGeom prst="rect">
            <a:avLst/>
          </a:prstGeom>
          <a:noFill/>
          <a:ln w="9525">
            <a:noFill/>
            <a:miter lim="800000"/>
            <a:headEnd/>
            <a:tailEnd/>
          </a:ln>
        </p:spPr>
      </p:pic>
      <p:pic>
        <p:nvPicPr>
          <p:cNvPr id="48135" name="Picture 9"/>
          <p:cNvPicPr>
            <a:picLocks noChangeAspect="1" noChangeArrowheads="1"/>
          </p:cNvPicPr>
          <p:nvPr/>
        </p:nvPicPr>
        <p:blipFill>
          <a:blip r:embed="rId5"/>
          <a:srcRect l="37680" t="29282" r="33452" b="7729"/>
          <a:stretch>
            <a:fillRect/>
          </a:stretch>
        </p:blipFill>
        <p:spPr bwMode="auto">
          <a:xfrm>
            <a:off x="323850" y="908050"/>
            <a:ext cx="2724150" cy="3924300"/>
          </a:xfrm>
          <a:prstGeom prst="rect">
            <a:avLst/>
          </a:prstGeom>
          <a:noFill/>
          <a:ln w="9525">
            <a:noFill/>
            <a:miter lim="800000"/>
            <a:headEnd/>
            <a:tailEnd/>
          </a:ln>
        </p:spPr>
      </p:pic>
      <p:pic>
        <p:nvPicPr>
          <p:cNvPr id="48136" name="Picture 8"/>
          <p:cNvPicPr>
            <a:picLocks noChangeAspect="1" noChangeArrowheads="1"/>
          </p:cNvPicPr>
          <p:nvPr/>
        </p:nvPicPr>
        <p:blipFill>
          <a:blip r:embed="rId6"/>
          <a:srcRect l="38663" t="32614" r="20302" b="36258"/>
          <a:stretch>
            <a:fillRect/>
          </a:stretch>
        </p:blipFill>
        <p:spPr bwMode="auto">
          <a:xfrm>
            <a:off x="3203575" y="4400550"/>
            <a:ext cx="3563938" cy="1784350"/>
          </a:xfrm>
          <a:prstGeom prst="rect">
            <a:avLst/>
          </a:prstGeom>
          <a:noFill/>
          <a:ln w="9525">
            <a:noFill/>
            <a:miter lim="800000"/>
            <a:headEnd/>
            <a:tailEnd/>
          </a:ln>
        </p:spPr>
      </p:pic>
      <p:sp>
        <p:nvSpPr>
          <p:cNvPr id="48137" name="Text Box 10"/>
          <p:cNvSpPr txBox="1">
            <a:spLocks noChangeArrowheads="1"/>
          </p:cNvSpPr>
          <p:nvPr/>
        </p:nvSpPr>
        <p:spPr bwMode="auto">
          <a:xfrm>
            <a:off x="287338" y="4797425"/>
            <a:ext cx="3060700" cy="1800225"/>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t>Clustering, segmentation, fitting; what parts belong together?</a:t>
            </a:r>
          </a:p>
        </p:txBody>
      </p:sp>
      <p:sp>
        <p:nvSpPr>
          <p:cNvPr id="11" name="TextBox 10"/>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59</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409575" y="0"/>
            <a:ext cx="8229600" cy="1143000"/>
          </a:xfrm>
        </p:spPr>
        <p:txBody>
          <a:bodyPr/>
          <a:lstStyle/>
          <a:p>
            <a:pPr eaLnBrk="1" hangingPunct="1"/>
            <a:r>
              <a:rPr lang="en-US" sz="4000"/>
              <a:t>1. Vision for measurement</a:t>
            </a:r>
          </a:p>
        </p:txBody>
      </p:sp>
      <p:sp>
        <p:nvSpPr>
          <p:cNvPr id="19459" name="Text Box 17"/>
          <p:cNvSpPr txBox="1">
            <a:spLocks noChangeArrowheads="1"/>
          </p:cNvSpPr>
          <p:nvPr/>
        </p:nvSpPr>
        <p:spPr bwMode="auto">
          <a:xfrm>
            <a:off x="304800" y="1211263"/>
            <a:ext cx="1860550" cy="366712"/>
          </a:xfrm>
          <a:prstGeom prst="rect">
            <a:avLst/>
          </a:prstGeom>
          <a:noFill/>
          <a:ln w="19050">
            <a:noFill/>
            <a:miter lim="800000"/>
            <a:headEnd/>
            <a:tailEnd/>
          </a:ln>
        </p:spPr>
        <p:txBody>
          <a:bodyPr wrap="none">
            <a:prstTxWarp prst="textNoShape">
              <a:avLst/>
            </a:prstTxWarp>
            <a:spAutoFit/>
          </a:bodyPr>
          <a:lstStyle/>
          <a:p>
            <a:pPr algn="ctr">
              <a:spcBef>
                <a:spcPct val="50000"/>
              </a:spcBef>
            </a:pPr>
            <a:r>
              <a:rPr lang="en-US">
                <a:solidFill>
                  <a:srgbClr val="000000"/>
                </a:solidFill>
              </a:rPr>
              <a:t>Real-time stereo</a:t>
            </a:r>
          </a:p>
        </p:txBody>
      </p:sp>
      <p:sp>
        <p:nvSpPr>
          <p:cNvPr id="19460" name="Text Box 18"/>
          <p:cNvSpPr txBox="1">
            <a:spLocks noChangeArrowheads="1"/>
          </p:cNvSpPr>
          <p:nvPr/>
        </p:nvSpPr>
        <p:spPr bwMode="auto">
          <a:xfrm>
            <a:off x="2895600" y="1219200"/>
            <a:ext cx="2895600" cy="366713"/>
          </a:xfrm>
          <a:prstGeom prst="rect">
            <a:avLst/>
          </a:prstGeom>
          <a:noFill/>
          <a:ln w="19050">
            <a:noFill/>
            <a:miter lim="800000"/>
            <a:headEnd/>
            <a:tailEnd/>
          </a:ln>
        </p:spPr>
        <p:txBody>
          <a:bodyPr>
            <a:prstTxWarp prst="textNoShape">
              <a:avLst/>
            </a:prstTxWarp>
            <a:spAutoFit/>
          </a:bodyPr>
          <a:lstStyle/>
          <a:p>
            <a:pPr algn="ctr">
              <a:spcBef>
                <a:spcPct val="50000"/>
              </a:spcBef>
            </a:pPr>
            <a:r>
              <a:rPr lang="en-US">
                <a:solidFill>
                  <a:srgbClr val="000000"/>
                </a:solidFill>
              </a:rPr>
              <a:t>Structure from motion</a:t>
            </a:r>
          </a:p>
        </p:txBody>
      </p:sp>
      <p:sp>
        <p:nvSpPr>
          <p:cNvPr id="19461" name="Text Box 21"/>
          <p:cNvSpPr txBox="1">
            <a:spLocks noChangeArrowheads="1"/>
          </p:cNvSpPr>
          <p:nvPr/>
        </p:nvSpPr>
        <p:spPr bwMode="auto">
          <a:xfrm>
            <a:off x="539750" y="3584575"/>
            <a:ext cx="1427163" cy="274638"/>
          </a:xfrm>
          <a:prstGeom prst="rect">
            <a:avLst/>
          </a:prstGeom>
          <a:noFill/>
          <a:ln w="19050">
            <a:noFill/>
            <a:miter lim="800000"/>
            <a:headEnd/>
            <a:tailEnd/>
          </a:ln>
        </p:spPr>
        <p:txBody>
          <a:bodyPr wrap="none">
            <a:prstTxWarp prst="textNoShape">
              <a:avLst/>
            </a:prstTxWarp>
            <a:spAutoFit/>
          </a:bodyPr>
          <a:lstStyle/>
          <a:p>
            <a:pPr algn="ctr">
              <a:spcBef>
                <a:spcPct val="50000"/>
              </a:spcBef>
            </a:pPr>
            <a:r>
              <a:rPr lang="en-US" sz="1200">
                <a:solidFill>
                  <a:srgbClr val="FFFFFF"/>
                </a:solidFill>
              </a:rPr>
              <a:t>NASA Mars Rover</a:t>
            </a:r>
          </a:p>
        </p:txBody>
      </p:sp>
      <p:sp>
        <p:nvSpPr>
          <p:cNvPr id="19462" name="Text Box 18"/>
          <p:cNvSpPr txBox="1">
            <a:spLocks noChangeArrowheads="1"/>
          </p:cNvSpPr>
          <p:nvPr/>
        </p:nvSpPr>
        <p:spPr bwMode="auto">
          <a:xfrm>
            <a:off x="6096000" y="1219200"/>
            <a:ext cx="2895600" cy="366713"/>
          </a:xfrm>
          <a:prstGeom prst="rect">
            <a:avLst/>
          </a:prstGeom>
          <a:noFill/>
          <a:ln w="19050">
            <a:noFill/>
            <a:miter lim="800000"/>
            <a:headEnd/>
            <a:tailEnd/>
          </a:ln>
        </p:spPr>
        <p:txBody>
          <a:bodyPr>
            <a:prstTxWarp prst="textNoShape">
              <a:avLst/>
            </a:prstTxWarp>
            <a:spAutoFit/>
          </a:bodyPr>
          <a:lstStyle/>
          <a:p>
            <a:pPr algn="ctr">
              <a:spcBef>
                <a:spcPct val="50000"/>
              </a:spcBef>
            </a:pPr>
            <a:r>
              <a:rPr lang="en-US">
                <a:solidFill>
                  <a:srgbClr val="000000"/>
                </a:solidFill>
              </a:rPr>
              <a:t>Tracking</a:t>
            </a:r>
          </a:p>
        </p:txBody>
      </p:sp>
      <p:sp>
        <p:nvSpPr>
          <p:cNvPr id="19463" name="Text Box 22"/>
          <p:cNvSpPr txBox="1">
            <a:spLocks noChangeArrowheads="1"/>
          </p:cNvSpPr>
          <p:nvPr/>
        </p:nvSpPr>
        <p:spPr bwMode="auto">
          <a:xfrm>
            <a:off x="7696200" y="4143375"/>
            <a:ext cx="1292225" cy="276225"/>
          </a:xfrm>
          <a:prstGeom prst="rect">
            <a:avLst/>
          </a:prstGeom>
          <a:noFill/>
          <a:ln w="19050">
            <a:noFill/>
            <a:miter lim="800000"/>
            <a:headEnd/>
            <a:tailEnd/>
          </a:ln>
        </p:spPr>
        <p:txBody>
          <a:bodyPr wrap="none">
            <a:prstTxWarp prst="textNoShape">
              <a:avLst/>
            </a:prstTxWarp>
            <a:spAutoFit/>
          </a:bodyPr>
          <a:lstStyle/>
          <a:p>
            <a:pPr algn="ctr">
              <a:spcBef>
                <a:spcPct val="50000"/>
              </a:spcBef>
            </a:pPr>
            <a:r>
              <a:rPr lang="en-US" sz="1200">
                <a:solidFill>
                  <a:srgbClr val="000000"/>
                </a:solidFill>
              </a:rPr>
              <a:t>Demirdjian et al.</a:t>
            </a:r>
          </a:p>
        </p:txBody>
      </p:sp>
      <p:pic>
        <p:nvPicPr>
          <p:cNvPr id="19464" name="Picture 16"/>
          <p:cNvPicPr>
            <a:picLocks noChangeAspect="1" noChangeArrowheads="1"/>
          </p:cNvPicPr>
          <p:nvPr/>
        </p:nvPicPr>
        <p:blipFill>
          <a:blip r:embed="rId3"/>
          <a:srcRect l="22656" t="33423" r="30469" b="6200"/>
          <a:stretch>
            <a:fillRect/>
          </a:stretch>
        </p:blipFill>
        <p:spPr bwMode="auto">
          <a:xfrm>
            <a:off x="6324600" y="1676400"/>
            <a:ext cx="2590800" cy="2417763"/>
          </a:xfrm>
          <a:prstGeom prst="rect">
            <a:avLst/>
          </a:prstGeom>
          <a:noFill/>
          <a:ln w="9525">
            <a:noFill/>
            <a:miter lim="800000"/>
            <a:headEnd/>
            <a:tailEnd/>
          </a:ln>
        </p:spPr>
      </p:pic>
      <p:pic>
        <p:nvPicPr>
          <p:cNvPr id="19465" name="Picture 18" descr="http://phototour.cs.washington.edu/bundler/images/Trevi.png"/>
          <p:cNvPicPr>
            <a:picLocks noChangeAspect="1" noChangeArrowheads="1"/>
          </p:cNvPicPr>
          <p:nvPr/>
        </p:nvPicPr>
        <p:blipFill>
          <a:blip r:embed="rId4"/>
          <a:srcRect/>
          <a:stretch>
            <a:fillRect/>
          </a:stretch>
        </p:blipFill>
        <p:spPr bwMode="auto">
          <a:xfrm>
            <a:off x="2667000" y="1676400"/>
            <a:ext cx="3255963" cy="2438400"/>
          </a:xfrm>
          <a:prstGeom prst="rect">
            <a:avLst/>
          </a:prstGeom>
          <a:noFill/>
          <a:ln w="9525">
            <a:noFill/>
            <a:miter lim="800000"/>
            <a:headEnd/>
            <a:tailEnd/>
          </a:ln>
        </p:spPr>
      </p:pic>
      <p:sp>
        <p:nvSpPr>
          <p:cNvPr id="19466" name="Text Box 22"/>
          <p:cNvSpPr txBox="1">
            <a:spLocks noChangeArrowheads="1"/>
          </p:cNvSpPr>
          <p:nvPr/>
        </p:nvSpPr>
        <p:spPr bwMode="auto">
          <a:xfrm>
            <a:off x="4532313" y="4191000"/>
            <a:ext cx="1106487" cy="276225"/>
          </a:xfrm>
          <a:prstGeom prst="rect">
            <a:avLst/>
          </a:prstGeom>
          <a:noFill/>
          <a:ln w="19050">
            <a:noFill/>
            <a:miter lim="800000"/>
            <a:headEnd/>
            <a:tailEnd/>
          </a:ln>
        </p:spPr>
        <p:txBody>
          <a:bodyPr wrap="none">
            <a:prstTxWarp prst="textNoShape">
              <a:avLst/>
            </a:prstTxWarp>
            <a:spAutoFit/>
          </a:bodyPr>
          <a:lstStyle/>
          <a:p>
            <a:pPr algn="ctr">
              <a:spcBef>
                <a:spcPct val="50000"/>
              </a:spcBef>
            </a:pPr>
            <a:r>
              <a:rPr lang="en-US" sz="1200">
                <a:solidFill>
                  <a:srgbClr val="000000"/>
                </a:solidFill>
              </a:rPr>
              <a:t>Snavely et al.</a:t>
            </a:r>
          </a:p>
        </p:txBody>
      </p:sp>
      <p:pic>
        <p:nvPicPr>
          <p:cNvPr id="19467" name="Picture 20" descr="http://vis.uky.edu/~gravity/Research/stereo/DP-Live-Li-bar.jpg"/>
          <p:cNvPicPr>
            <a:picLocks noChangeAspect="1" noChangeArrowheads="1"/>
          </p:cNvPicPr>
          <p:nvPr/>
        </p:nvPicPr>
        <p:blipFill>
          <a:blip r:embed="rId5"/>
          <a:srcRect/>
          <a:stretch>
            <a:fillRect/>
          </a:stretch>
        </p:blipFill>
        <p:spPr bwMode="auto">
          <a:xfrm>
            <a:off x="400050" y="3276600"/>
            <a:ext cx="1876425" cy="1552575"/>
          </a:xfrm>
          <a:prstGeom prst="rect">
            <a:avLst/>
          </a:prstGeom>
          <a:noFill/>
          <a:ln w="9525">
            <a:noFill/>
            <a:miter lim="800000"/>
            <a:headEnd/>
            <a:tailEnd/>
          </a:ln>
        </p:spPr>
      </p:pic>
      <p:pic>
        <p:nvPicPr>
          <p:cNvPr id="19468" name="Picture 22" descr="http://vis.uky.edu/~gravity/Research/stereo/Input-Live-Li-bar.jpg"/>
          <p:cNvPicPr>
            <a:picLocks noChangeAspect="1" noChangeArrowheads="1"/>
          </p:cNvPicPr>
          <p:nvPr/>
        </p:nvPicPr>
        <p:blipFill>
          <a:blip r:embed="rId6"/>
          <a:srcRect/>
          <a:stretch>
            <a:fillRect/>
          </a:stretch>
        </p:blipFill>
        <p:spPr bwMode="auto">
          <a:xfrm>
            <a:off x="400050" y="1600200"/>
            <a:ext cx="1885950" cy="1552575"/>
          </a:xfrm>
          <a:prstGeom prst="rect">
            <a:avLst/>
          </a:prstGeom>
          <a:noFill/>
          <a:ln w="9525">
            <a:noFill/>
            <a:miter lim="800000"/>
            <a:headEnd/>
            <a:tailEnd/>
          </a:ln>
        </p:spPr>
      </p:pic>
      <p:sp>
        <p:nvSpPr>
          <p:cNvPr id="19469" name="Text Box 22"/>
          <p:cNvSpPr txBox="1">
            <a:spLocks noChangeArrowheads="1"/>
          </p:cNvSpPr>
          <p:nvPr/>
        </p:nvSpPr>
        <p:spPr bwMode="auto">
          <a:xfrm>
            <a:off x="1390650" y="4829175"/>
            <a:ext cx="955675" cy="276225"/>
          </a:xfrm>
          <a:prstGeom prst="rect">
            <a:avLst/>
          </a:prstGeom>
          <a:noFill/>
          <a:ln w="19050">
            <a:noFill/>
            <a:miter lim="800000"/>
            <a:headEnd/>
            <a:tailEnd/>
          </a:ln>
        </p:spPr>
        <p:txBody>
          <a:bodyPr wrap="none">
            <a:prstTxWarp prst="textNoShape">
              <a:avLst/>
            </a:prstTxWarp>
            <a:spAutoFit/>
          </a:bodyPr>
          <a:lstStyle/>
          <a:p>
            <a:pPr algn="ctr">
              <a:spcBef>
                <a:spcPct val="50000"/>
              </a:spcBef>
            </a:pPr>
            <a:r>
              <a:rPr lang="en-US" sz="1200">
                <a:solidFill>
                  <a:srgbClr val="000000"/>
                </a:solidFill>
              </a:rPr>
              <a:t>Wang et al.</a:t>
            </a:r>
          </a:p>
        </p:txBody>
      </p:sp>
      <p:sp>
        <p:nvSpPr>
          <p:cNvPr id="15" name="TextBox 14"/>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6</a:t>
            </a:fld>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46088" y="0"/>
            <a:ext cx="8229600" cy="1143000"/>
          </a:xfrm>
        </p:spPr>
        <p:txBody>
          <a:bodyPr/>
          <a:lstStyle/>
          <a:p>
            <a:pPr eaLnBrk="1" hangingPunct="1"/>
            <a:r>
              <a:rPr lang="en-US" dirty="0"/>
              <a:t>Recognition and learning</a:t>
            </a:r>
          </a:p>
        </p:txBody>
      </p:sp>
      <p:pic>
        <p:nvPicPr>
          <p:cNvPr id="50179" name="Picture 4" descr="eigenfaces"/>
          <p:cNvPicPr>
            <a:picLocks noGrp="1" noChangeAspect="1" noChangeArrowheads="1"/>
          </p:cNvPicPr>
          <p:nvPr>
            <p:ph idx="1"/>
          </p:nvPr>
        </p:nvPicPr>
        <p:blipFill>
          <a:blip r:embed="rId3"/>
          <a:srcRect/>
          <a:stretch>
            <a:fillRect/>
          </a:stretch>
        </p:blipFill>
        <p:spPr>
          <a:xfrm>
            <a:off x="215900" y="1173163"/>
            <a:ext cx="2741613" cy="2741612"/>
          </a:xfrm>
          <a:noFill/>
        </p:spPr>
      </p:pic>
      <p:pic>
        <p:nvPicPr>
          <p:cNvPr id="50180" name="Picture 6" descr="sift"/>
          <p:cNvPicPr>
            <a:picLocks noChangeAspect="1" noChangeArrowheads="1"/>
          </p:cNvPicPr>
          <p:nvPr/>
        </p:nvPicPr>
        <p:blipFill>
          <a:blip r:embed="rId4"/>
          <a:srcRect/>
          <a:stretch>
            <a:fillRect/>
          </a:stretch>
        </p:blipFill>
        <p:spPr bwMode="auto">
          <a:xfrm>
            <a:off x="287338" y="4233863"/>
            <a:ext cx="2667000" cy="1990725"/>
          </a:xfrm>
          <a:prstGeom prst="rect">
            <a:avLst/>
          </a:prstGeom>
          <a:noFill/>
          <a:ln w="9525">
            <a:noFill/>
            <a:miter lim="800000"/>
            <a:headEnd/>
            <a:tailEnd/>
          </a:ln>
        </p:spPr>
      </p:pic>
      <p:pic>
        <p:nvPicPr>
          <p:cNvPr id="50181" name="Picture 8" descr="a"/>
          <p:cNvPicPr>
            <a:picLocks noChangeAspect="1" noChangeArrowheads="1"/>
          </p:cNvPicPr>
          <p:nvPr/>
        </p:nvPicPr>
        <p:blipFill>
          <a:blip r:embed="rId5"/>
          <a:srcRect/>
          <a:stretch>
            <a:fillRect/>
          </a:stretch>
        </p:blipFill>
        <p:spPr bwMode="auto">
          <a:xfrm>
            <a:off x="3276600" y="3117850"/>
            <a:ext cx="2159000" cy="1212850"/>
          </a:xfrm>
          <a:prstGeom prst="rect">
            <a:avLst/>
          </a:prstGeom>
          <a:noFill/>
          <a:ln w="9525">
            <a:noFill/>
            <a:miter lim="800000"/>
            <a:headEnd/>
            <a:tailEnd/>
          </a:ln>
        </p:spPr>
      </p:pic>
      <p:pic>
        <p:nvPicPr>
          <p:cNvPr id="50182" name="Picture 10" descr="bow"/>
          <p:cNvPicPr>
            <a:picLocks noChangeAspect="1" noChangeArrowheads="1"/>
          </p:cNvPicPr>
          <p:nvPr/>
        </p:nvPicPr>
        <p:blipFill>
          <a:blip r:embed="rId6"/>
          <a:srcRect/>
          <a:stretch>
            <a:fillRect/>
          </a:stretch>
        </p:blipFill>
        <p:spPr bwMode="auto">
          <a:xfrm>
            <a:off x="3979863" y="1138238"/>
            <a:ext cx="5164137" cy="1887537"/>
          </a:xfrm>
          <a:prstGeom prst="rect">
            <a:avLst/>
          </a:prstGeom>
          <a:noFill/>
          <a:ln w="9525">
            <a:noFill/>
            <a:miter lim="800000"/>
            <a:headEnd/>
            <a:tailEnd/>
          </a:ln>
        </p:spPr>
      </p:pic>
      <p:pic>
        <p:nvPicPr>
          <p:cNvPr id="50183" name="Picture 12" descr="svm"/>
          <p:cNvPicPr>
            <a:picLocks noChangeAspect="1" noChangeArrowheads="1"/>
          </p:cNvPicPr>
          <p:nvPr/>
        </p:nvPicPr>
        <p:blipFill>
          <a:blip r:embed="rId7"/>
          <a:srcRect l="34012"/>
          <a:stretch>
            <a:fillRect/>
          </a:stretch>
        </p:blipFill>
        <p:spPr bwMode="auto">
          <a:xfrm>
            <a:off x="6516688" y="3209925"/>
            <a:ext cx="2627312" cy="2798763"/>
          </a:xfrm>
          <a:prstGeom prst="rect">
            <a:avLst/>
          </a:prstGeom>
          <a:noFill/>
          <a:ln w="9525">
            <a:noFill/>
            <a:miter lim="800000"/>
            <a:headEnd/>
            <a:tailEnd/>
          </a:ln>
        </p:spPr>
      </p:pic>
      <p:sp>
        <p:nvSpPr>
          <p:cNvPr id="50184" name="Text Box 14"/>
          <p:cNvSpPr txBox="1">
            <a:spLocks noChangeArrowheads="1"/>
          </p:cNvSpPr>
          <p:nvPr/>
        </p:nvSpPr>
        <p:spPr bwMode="auto">
          <a:xfrm>
            <a:off x="3221038" y="4414838"/>
            <a:ext cx="3673475" cy="1384300"/>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t>Recognizing objects and categories, learning techniques</a:t>
            </a:r>
          </a:p>
        </p:txBody>
      </p:sp>
      <p:sp>
        <p:nvSpPr>
          <p:cNvPr id="10" name="TextBox 9"/>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60</a:t>
            </a:fld>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fastml.com/images/deep-learning-made-easy/deep_learning_laptop.jpg"/>
          <p:cNvPicPr>
            <a:picLocks noChangeAspect="1" noChangeArrowheads="1"/>
          </p:cNvPicPr>
          <p:nvPr/>
        </p:nvPicPr>
        <p:blipFill rotWithShape="1">
          <a:blip r:embed="rId2">
            <a:extLst>
              <a:ext uri="{28A0092B-C50C-407E-A947-70E740481C1C}">
                <a14:useLocalDpi xmlns:a14="http://schemas.microsoft.com/office/drawing/2010/main" val="0"/>
              </a:ext>
            </a:extLst>
          </a:blip>
          <a:srcRect l="11481" t="6380" r="6483" b="3383"/>
          <a:stretch/>
        </p:blipFill>
        <p:spPr bwMode="auto">
          <a:xfrm>
            <a:off x="5525780" y="2119030"/>
            <a:ext cx="3394912" cy="2489602"/>
          </a:xfrm>
          <a:prstGeom prst="rect">
            <a:avLst/>
          </a:prstGeom>
          <a:noFill/>
          <a:ln w="0">
            <a:noFill/>
          </a:ln>
          <a:extLst>
            <a:ext uri="{909E8E84-426E-40dd-AFC4-6F175D3DCCD1}">
              <a14:hiddenFill xmlns:a14="http://schemas.microsoft.com/office/drawing/2010/main" xmlns="">
                <a:solidFill>
                  <a:srgbClr val="FFFFFF"/>
                </a:solidFill>
              </a14:hiddenFill>
            </a:ext>
          </a:extLst>
        </p:spPr>
      </p:pic>
      <p:pic>
        <p:nvPicPr>
          <p:cNvPr id="166914" name="Picture 2" descr="http://www.gsslatino.com.mx/blog/wp-content/uploads/2013/09/DeepNetwork_deep_learn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308" y="1893252"/>
            <a:ext cx="5160059" cy="3103203"/>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 Box 14"/>
          <p:cNvSpPr txBox="1">
            <a:spLocks noChangeArrowheads="1"/>
          </p:cNvSpPr>
          <p:nvPr/>
        </p:nvSpPr>
        <p:spPr bwMode="auto">
          <a:xfrm>
            <a:off x="2790615" y="5697847"/>
            <a:ext cx="3673475" cy="52322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dirty="0" smtClean="0"/>
              <a:t>Deep learning</a:t>
            </a:r>
            <a:endParaRPr lang="en-US" sz="2800" dirty="0"/>
          </a:p>
        </p:txBody>
      </p:sp>
      <p:sp>
        <p:nvSpPr>
          <p:cNvPr id="10" name="Rectangle 2"/>
          <p:cNvSpPr>
            <a:spLocks noGrp="1" noChangeArrowheads="1"/>
          </p:cNvSpPr>
          <p:nvPr>
            <p:ph type="title"/>
          </p:nvPr>
        </p:nvSpPr>
        <p:spPr>
          <a:xfrm>
            <a:off x="446088" y="0"/>
            <a:ext cx="8229600" cy="1143000"/>
          </a:xfrm>
        </p:spPr>
        <p:txBody>
          <a:bodyPr/>
          <a:lstStyle/>
          <a:p>
            <a:pPr eaLnBrk="1" hangingPunct="1"/>
            <a:r>
              <a:rPr lang="en-US" dirty="0"/>
              <a:t>Recognition and learning</a:t>
            </a:r>
          </a:p>
        </p:txBody>
      </p:sp>
      <p:sp>
        <p:nvSpPr>
          <p:cNvPr id="2" name="Slide Number Placeholder 1"/>
          <p:cNvSpPr>
            <a:spLocks noGrp="1"/>
          </p:cNvSpPr>
          <p:nvPr>
            <p:ph type="sldNum" sz="quarter" idx="12"/>
          </p:nvPr>
        </p:nvSpPr>
        <p:spPr/>
        <p:txBody>
          <a:bodyPr/>
          <a:lstStyle/>
          <a:p>
            <a:fld id="{7071D534-EAF5-7340-9EBE-DE4DF80614A8}" type="slidenum">
              <a:rPr lang="en-US" smtClean="0"/>
              <a:pPr/>
              <a:t>61</a:t>
            </a:fld>
            <a:endParaRPr lang="en-US"/>
          </a:p>
        </p:txBody>
      </p:sp>
    </p:spTree>
    <p:extLst>
      <p:ext uri="{BB962C8B-B14F-4D97-AF65-F5344CB8AC3E}">
        <p14:creationId xmlns:p14="http://schemas.microsoft.com/office/powerpoint/2010/main" val="35767382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3175"/>
            <a:ext cx="9144000" cy="1143000"/>
          </a:xfrm>
        </p:spPr>
        <p:txBody>
          <a:bodyPr>
            <a:normAutofit fontScale="90000"/>
          </a:bodyPr>
          <a:lstStyle/>
          <a:p>
            <a:pPr eaLnBrk="1" hangingPunct="1"/>
            <a:r>
              <a:rPr lang="en-US" dirty="0" smtClean="0">
                <a:solidFill>
                  <a:srgbClr val="FF0000"/>
                </a:solidFill>
              </a:rPr>
              <a:t>Not covered: </a:t>
            </a:r>
            <a:r>
              <a:rPr lang="en-US" dirty="0" smtClean="0"/>
              <a:t>Multiple </a:t>
            </a:r>
            <a:r>
              <a:rPr lang="en-US" dirty="0"/>
              <a:t>views and motion</a:t>
            </a:r>
          </a:p>
        </p:txBody>
      </p:sp>
      <p:pic>
        <p:nvPicPr>
          <p:cNvPr id="49155" name="Picture 4"/>
          <p:cNvPicPr>
            <a:picLocks noChangeAspect="1" noChangeArrowheads="1"/>
          </p:cNvPicPr>
          <p:nvPr/>
        </p:nvPicPr>
        <p:blipFill>
          <a:blip r:embed="rId3"/>
          <a:srcRect l="23732" t="24101" r="21704" b="13644"/>
          <a:stretch>
            <a:fillRect/>
          </a:stretch>
        </p:blipFill>
        <p:spPr bwMode="auto">
          <a:xfrm>
            <a:off x="153988" y="1255713"/>
            <a:ext cx="4089400" cy="3079750"/>
          </a:xfrm>
          <a:prstGeom prst="rect">
            <a:avLst/>
          </a:prstGeom>
          <a:noFill/>
          <a:ln w="9525">
            <a:noFill/>
            <a:miter lim="800000"/>
            <a:headEnd/>
            <a:tailEnd/>
          </a:ln>
        </p:spPr>
      </p:pic>
      <p:sp>
        <p:nvSpPr>
          <p:cNvPr id="49156" name="Text Box 5"/>
          <p:cNvSpPr txBox="1">
            <a:spLocks noChangeArrowheads="1"/>
          </p:cNvSpPr>
          <p:nvPr/>
        </p:nvSpPr>
        <p:spPr bwMode="auto">
          <a:xfrm>
            <a:off x="153988" y="4213225"/>
            <a:ext cx="1871662" cy="274638"/>
          </a:xfrm>
          <a:prstGeom prst="rect">
            <a:avLst/>
          </a:prstGeom>
          <a:noFill/>
          <a:ln w="9525">
            <a:noFill/>
            <a:miter lim="800000"/>
            <a:headEnd/>
            <a:tailEnd/>
          </a:ln>
        </p:spPr>
        <p:txBody>
          <a:bodyPr>
            <a:prstTxWarp prst="textNoShape">
              <a:avLst/>
            </a:prstTxWarp>
            <a:spAutoFit/>
          </a:bodyPr>
          <a:lstStyle/>
          <a:p>
            <a:pPr>
              <a:spcBef>
                <a:spcPct val="50000"/>
              </a:spcBef>
            </a:pPr>
            <a:r>
              <a:rPr lang="en-US" sz="1200"/>
              <a:t>Hartley and Zisserman</a:t>
            </a:r>
          </a:p>
        </p:txBody>
      </p:sp>
      <p:sp>
        <p:nvSpPr>
          <p:cNvPr id="49158" name="Text Box 8"/>
          <p:cNvSpPr txBox="1">
            <a:spLocks noChangeArrowheads="1"/>
          </p:cNvSpPr>
          <p:nvPr/>
        </p:nvSpPr>
        <p:spPr bwMode="auto">
          <a:xfrm>
            <a:off x="7356475" y="3068249"/>
            <a:ext cx="1871663" cy="274637"/>
          </a:xfrm>
          <a:prstGeom prst="rect">
            <a:avLst/>
          </a:prstGeom>
          <a:noFill/>
          <a:ln w="9525">
            <a:noFill/>
            <a:miter lim="800000"/>
            <a:headEnd/>
            <a:tailEnd/>
          </a:ln>
        </p:spPr>
        <p:txBody>
          <a:bodyPr>
            <a:prstTxWarp prst="textNoShape">
              <a:avLst/>
            </a:prstTxWarp>
            <a:spAutoFit/>
          </a:bodyPr>
          <a:lstStyle/>
          <a:p>
            <a:pPr>
              <a:spcBef>
                <a:spcPct val="50000"/>
              </a:spcBef>
            </a:pPr>
            <a:r>
              <a:rPr lang="en-US" sz="1200">
                <a:solidFill>
                  <a:schemeClr val="bg1"/>
                </a:solidFill>
              </a:rPr>
              <a:t>Lowe</a:t>
            </a:r>
          </a:p>
        </p:txBody>
      </p:sp>
      <p:sp>
        <p:nvSpPr>
          <p:cNvPr id="49159" name="Text Box 16"/>
          <p:cNvSpPr txBox="1">
            <a:spLocks noChangeArrowheads="1"/>
          </p:cNvSpPr>
          <p:nvPr/>
        </p:nvSpPr>
        <p:spPr bwMode="auto">
          <a:xfrm>
            <a:off x="5065713" y="1740295"/>
            <a:ext cx="4162425" cy="954107"/>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t>Multi-view geometry</a:t>
            </a:r>
            <a:r>
              <a:rPr lang="en-US" sz="2800" dirty="0" smtClean="0"/>
              <a:t>, stereo </a:t>
            </a:r>
            <a:r>
              <a:rPr lang="en-US" sz="2800" dirty="0"/>
              <a:t>vision</a:t>
            </a:r>
          </a:p>
        </p:txBody>
      </p:sp>
      <p:pic>
        <p:nvPicPr>
          <p:cNvPr id="49160" name="Picture 17"/>
          <p:cNvPicPr>
            <a:picLocks noChangeAspect="1" noChangeArrowheads="1"/>
          </p:cNvPicPr>
          <p:nvPr/>
        </p:nvPicPr>
        <p:blipFill>
          <a:blip r:embed="rId4"/>
          <a:srcRect/>
          <a:stretch>
            <a:fillRect/>
          </a:stretch>
        </p:blipFill>
        <p:spPr bwMode="auto">
          <a:xfrm>
            <a:off x="4852988" y="3471474"/>
            <a:ext cx="3771900" cy="2447925"/>
          </a:xfrm>
          <a:prstGeom prst="rect">
            <a:avLst/>
          </a:prstGeom>
          <a:noFill/>
          <a:ln w="9525">
            <a:noFill/>
            <a:miter lim="800000"/>
            <a:headEnd/>
            <a:tailEnd/>
          </a:ln>
        </p:spPr>
      </p:pic>
      <p:sp>
        <p:nvSpPr>
          <p:cNvPr id="49161" name="Text Box 8"/>
          <p:cNvSpPr txBox="1">
            <a:spLocks noChangeArrowheads="1"/>
          </p:cNvSpPr>
          <p:nvPr/>
        </p:nvSpPr>
        <p:spPr bwMode="auto">
          <a:xfrm>
            <a:off x="7775575" y="5643174"/>
            <a:ext cx="1871663" cy="274637"/>
          </a:xfrm>
          <a:prstGeom prst="rect">
            <a:avLst/>
          </a:prstGeom>
          <a:noFill/>
          <a:ln w="9525">
            <a:noFill/>
            <a:miter lim="800000"/>
            <a:headEnd/>
            <a:tailEnd/>
          </a:ln>
        </p:spPr>
        <p:txBody>
          <a:bodyPr>
            <a:prstTxWarp prst="textNoShape">
              <a:avLst/>
            </a:prstTxWarp>
            <a:spAutoFit/>
          </a:bodyPr>
          <a:lstStyle/>
          <a:p>
            <a:pPr>
              <a:spcBef>
                <a:spcPct val="50000"/>
              </a:spcBef>
            </a:pPr>
            <a:r>
              <a:rPr lang="en-US" sz="1200">
                <a:solidFill>
                  <a:schemeClr val="bg1"/>
                </a:solidFill>
              </a:rPr>
              <a:t>Fei-Fei Li</a:t>
            </a:r>
          </a:p>
        </p:txBody>
      </p:sp>
      <p:pic>
        <p:nvPicPr>
          <p:cNvPr id="49162" name="Picture 14" descr="bf_middlebury.jpg"/>
          <p:cNvPicPr>
            <a:picLocks noChangeAspect="1"/>
          </p:cNvPicPr>
          <p:nvPr/>
        </p:nvPicPr>
        <p:blipFill>
          <a:blip r:embed="rId5"/>
          <a:srcRect r="30928" b="49648"/>
          <a:stretch>
            <a:fillRect/>
          </a:stretch>
        </p:blipFill>
        <p:spPr bwMode="auto">
          <a:xfrm>
            <a:off x="890941" y="4852988"/>
            <a:ext cx="3249612" cy="1477962"/>
          </a:xfrm>
          <a:prstGeom prst="rect">
            <a:avLst/>
          </a:prstGeom>
          <a:noFill/>
          <a:ln w="9525">
            <a:noFill/>
            <a:miter lim="800000"/>
            <a:headEnd/>
            <a:tailEnd/>
          </a:ln>
        </p:spPr>
      </p:pic>
      <p:sp>
        <p:nvSpPr>
          <p:cNvPr id="12" name="TextBox 11"/>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2" name="Content Placeholder 1"/>
          <p:cNvSpPr>
            <a:spLocks noGrp="1"/>
          </p:cNvSpPr>
          <p:nvPr>
            <p:ph idx="1"/>
          </p:nvPr>
        </p:nvSpPr>
        <p:spPr/>
        <p:txBody>
          <a:bodyPr/>
          <a:lstStyle/>
          <a:p>
            <a:endParaRPr lang="en-US" dirty="0"/>
          </a:p>
        </p:txBody>
      </p:sp>
      <p:sp>
        <p:nvSpPr>
          <p:cNvPr id="3" name="Slide Number Placeholder 2"/>
          <p:cNvSpPr>
            <a:spLocks noGrp="1"/>
          </p:cNvSpPr>
          <p:nvPr>
            <p:ph type="sldNum" sz="quarter" idx="12"/>
          </p:nvPr>
        </p:nvSpPr>
        <p:spPr/>
        <p:txBody>
          <a:bodyPr/>
          <a:lstStyle/>
          <a:p>
            <a:fld id="{7071D534-EAF5-7340-9EBE-DE4DF80614A8}" type="slidenum">
              <a:rPr lang="en-US" smtClean="0"/>
              <a:pPr/>
              <a:t>62</a:t>
            </a:fld>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46088" y="0"/>
            <a:ext cx="8229600" cy="1143000"/>
          </a:xfrm>
        </p:spPr>
        <p:txBody>
          <a:bodyPr/>
          <a:lstStyle/>
          <a:p>
            <a:r>
              <a:rPr lang="en-US" dirty="0">
                <a:solidFill>
                  <a:srgbClr val="FF0000"/>
                </a:solidFill>
              </a:rPr>
              <a:t>Not covered:</a:t>
            </a:r>
            <a:r>
              <a:rPr lang="en-US" dirty="0"/>
              <a:t> Video processing</a:t>
            </a:r>
          </a:p>
        </p:txBody>
      </p:sp>
      <p:pic>
        <p:nvPicPr>
          <p:cNvPr id="51203" name="Picture 4"/>
          <p:cNvPicPr>
            <a:picLocks noChangeAspect="1" noChangeArrowheads="1"/>
          </p:cNvPicPr>
          <p:nvPr/>
        </p:nvPicPr>
        <p:blipFill>
          <a:blip r:embed="rId3"/>
          <a:srcRect l="30096" t="32990" r="30270" b="16994"/>
          <a:stretch>
            <a:fillRect/>
          </a:stretch>
        </p:blipFill>
        <p:spPr bwMode="auto">
          <a:xfrm>
            <a:off x="701675" y="2735263"/>
            <a:ext cx="4356100" cy="3629025"/>
          </a:xfrm>
          <a:prstGeom prst="rect">
            <a:avLst/>
          </a:prstGeom>
          <a:noFill/>
          <a:ln w="9525">
            <a:noFill/>
            <a:miter lim="800000"/>
            <a:headEnd/>
            <a:tailEnd/>
          </a:ln>
        </p:spPr>
      </p:pic>
      <p:pic>
        <p:nvPicPr>
          <p:cNvPr id="51204" name="Picture 5" descr="walkingCycle"/>
          <p:cNvPicPr>
            <a:picLocks noGrp="1" noChangeAspect="1" noChangeArrowheads="1"/>
          </p:cNvPicPr>
          <p:nvPr>
            <p:ph idx="1"/>
          </p:nvPr>
        </p:nvPicPr>
        <p:blipFill>
          <a:blip r:embed="rId4"/>
          <a:srcRect/>
          <a:stretch>
            <a:fillRect/>
          </a:stretch>
        </p:blipFill>
        <p:spPr>
          <a:xfrm>
            <a:off x="5302250" y="3063875"/>
            <a:ext cx="2987675" cy="2616200"/>
          </a:xfrm>
          <a:noFill/>
        </p:spPr>
      </p:pic>
      <p:sp>
        <p:nvSpPr>
          <p:cNvPr id="51205" name="Text Box 7"/>
          <p:cNvSpPr txBox="1">
            <a:spLocks noChangeArrowheads="1"/>
          </p:cNvSpPr>
          <p:nvPr/>
        </p:nvSpPr>
        <p:spPr bwMode="auto">
          <a:xfrm>
            <a:off x="7481888" y="5656263"/>
            <a:ext cx="1727200" cy="274637"/>
          </a:xfrm>
          <a:prstGeom prst="rect">
            <a:avLst/>
          </a:prstGeom>
          <a:noFill/>
          <a:ln w="9525">
            <a:noFill/>
            <a:miter lim="800000"/>
            <a:headEnd/>
            <a:tailEnd/>
          </a:ln>
        </p:spPr>
        <p:txBody>
          <a:bodyPr>
            <a:prstTxWarp prst="textNoShape">
              <a:avLst/>
            </a:prstTxWarp>
            <a:spAutoFit/>
          </a:bodyPr>
          <a:lstStyle/>
          <a:p>
            <a:pPr>
              <a:spcBef>
                <a:spcPct val="50000"/>
              </a:spcBef>
            </a:pPr>
            <a:r>
              <a:rPr lang="en-US" sz="1200"/>
              <a:t>Tomas Izo</a:t>
            </a:r>
          </a:p>
        </p:txBody>
      </p:sp>
      <p:pic>
        <p:nvPicPr>
          <p:cNvPr id="51206" name="Picture 8" descr="optflow"/>
          <p:cNvPicPr>
            <a:picLocks noChangeAspect="1" noChangeArrowheads="1"/>
          </p:cNvPicPr>
          <p:nvPr/>
        </p:nvPicPr>
        <p:blipFill>
          <a:blip r:embed="rId5"/>
          <a:srcRect/>
          <a:stretch>
            <a:fillRect/>
          </a:stretch>
        </p:blipFill>
        <p:spPr bwMode="auto">
          <a:xfrm>
            <a:off x="6215063" y="1238250"/>
            <a:ext cx="1428750" cy="1428750"/>
          </a:xfrm>
          <a:prstGeom prst="rect">
            <a:avLst/>
          </a:prstGeom>
          <a:noFill/>
          <a:ln w="9525">
            <a:noFill/>
            <a:miter lim="800000"/>
            <a:headEnd/>
            <a:tailEnd/>
          </a:ln>
        </p:spPr>
      </p:pic>
      <p:sp>
        <p:nvSpPr>
          <p:cNvPr id="51207" name="Text Box 10"/>
          <p:cNvSpPr txBox="1">
            <a:spLocks noChangeArrowheads="1"/>
          </p:cNvSpPr>
          <p:nvPr/>
        </p:nvSpPr>
        <p:spPr bwMode="auto">
          <a:xfrm>
            <a:off x="884238" y="1274763"/>
            <a:ext cx="4198937" cy="1384300"/>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t>Tracking objects, video analysis, low level motion, optical flow</a:t>
            </a:r>
          </a:p>
        </p:txBody>
      </p:sp>
      <p:sp>
        <p:nvSpPr>
          <p:cNvPr id="9" name="TextBox 8"/>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63</a:t>
            </a:fld>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85800" y="33338"/>
            <a:ext cx="7772400" cy="1143000"/>
          </a:xfrm>
        </p:spPr>
        <p:txBody>
          <a:bodyPr/>
          <a:lstStyle/>
          <a:p>
            <a:pPr eaLnBrk="1" hangingPunct="1"/>
            <a:r>
              <a:rPr lang="en-US" dirty="0" smtClean="0"/>
              <a:t>Textbooks</a:t>
            </a:r>
            <a:endParaRPr lang="en-US" dirty="0"/>
          </a:p>
        </p:txBody>
      </p:sp>
      <p:pic>
        <p:nvPicPr>
          <p:cNvPr id="52228" name="Picture 4" descr="SzeliskiBookFrontCover.png"/>
          <p:cNvPicPr>
            <a:picLocks noChangeAspect="1"/>
          </p:cNvPicPr>
          <p:nvPr/>
        </p:nvPicPr>
        <p:blipFill>
          <a:blip r:embed="rId3"/>
          <a:srcRect/>
          <a:stretch>
            <a:fillRect/>
          </a:stretch>
        </p:blipFill>
        <p:spPr bwMode="auto">
          <a:xfrm>
            <a:off x="729637" y="1535735"/>
            <a:ext cx="2620170" cy="3679346"/>
          </a:xfrm>
          <a:prstGeom prst="rect">
            <a:avLst/>
          </a:prstGeom>
          <a:noFill/>
          <a:ln w="9525">
            <a:noFill/>
            <a:miter lim="800000"/>
            <a:headEnd/>
            <a:tailEnd/>
          </a:ln>
        </p:spPr>
      </p:pic>
      <p:pic>
        <p:nvPicPr>
          <p:cNvPr id="3" name="Picture 2"/>
          <p:cNvPicPr>
            <a:picLocks noChangeAspect="1"/>
          </p:cNvPicPr>
          <p:nvPr/>
        </p:nvPicPr>
        <p:blipFill>
          <a:blip r:embed="rId4"/>
          <a:stretch>
            <a:fillRect/>
          </a:stretch>
        </p:blipFill>
        <p:spPr>
          <a:xfrm>
            <a:off x="5129295" y="1606481"/>
            <a:ext cx="2847809" cy="3537855"/>
          </a:xfrm>
          <a:prstGeom prst="rect">
            <a:avLst/>
          </a:prstGeom>
        </p:spPr>
      </p:pic>
      <p:sp>
        <p:nvSpPr>
          <p:cNvPr id="4" name="Rectangle 3"/>
          <p:cNvSpPr/>
          <p:nvPr/>
        </p:nvSpPr>
        <p:spPr>
          <a:xfrm>
            <a:off x="218722" y="5045222"/>
            <a:ext cx="4572000" cy="1311128"/>
          </a:xfrm>
          <a:prstGeom prst="rect">
            <a:avLst/>
          </a:prstGeom>
        </p:spPr>
        <p:txBody>
          <a:bodyPr>
            <a:spAutoFit/>
          </a:bodyPr>
          <a:lstStyle/>
          <a:p>
            <a:pPr lvl="1">
              <a:spcAft>
                <a:spcPct val="15000"/>
              </a:spcAft>
            </a:pPr>
            <a:endParaRPr lang="en-US" sz="2400" dirty="0"/>
          </a:p>
          <a:p>
            <a:pPr lvl="1">
              <a:spcAft>
                <a:spcPct val="15000"/>
              </a:spcAft>
            </a:pPr>
            <a:r>
              <a:rPr lang="en-US" sz="2400" dirty="0"/>
              <a:t>By Rick </a:t>
            </a:r>
            <a:r>
              <a:rPr lang="en-US" sz="2400" dirty="0" err="1"/>
              <a:t>Szeliski</a:t>
            </a:r>
            <a:endParaRPr lang="en-US" sz="2400" dirty="0"/>
          </a:p>
          <a:p>
            <a:pPr lvl="1">
              <a:spcAft>
                <a:spcPct val="15000"/>
              </a:spcAft>
            </a:pPr>
            <a:r>
              <a:rPr lang="en-US" sz="2400" dirty="0">
                <a:hlinkClick r:id="rId5"/>
              </a:rPr>
              <a:t>http://szeliski.org/Book/</a:t>
            </a:r>
            <a:endParaRPr lang="en-US" sz="2400" dirty="0"/>
          </a:p>
        </p:txBody>
      </p:sp>
      <p:sp>
        <p:nvSpPr>
          <p:cNvPr id="10" name="Rectangle 9"/>
          <p:cNvSpPr/>
          <p:nvPr/>
        </p:nvSpPr>
        <p:spPr>
          <a:xfrm>
            <a:off x="4188178" y="5026029"/>
            <a:ext cx="5240867" cy="1311128"/>
          </a:xfrm>
          <a:prstGeom prst="rect">
            <a:avLst/>
          </a:prstGeom>
        </p:spPr>
        <p:txBody>
          <a:bodyPr wrap="square">
            <a:spAutoFit/>
          </a:bodyPr>
          <a:lstStyle/>
          <a:p>
            <a:pPr lvl="1">
              <a:spcAft>
                <a:spcPct val="15000"/>
              </a:spcAft>
            </a:pPr>
            <a:endParaRPr lang="en-US" sz="2400" dirty="0"/>
          </a:p>
          <a:p>
            <a:pPr lvl="1">
              <a:spcAft>
                <a:spcPct val="15000"/>
              </a:spcAft>
            </a:pPr>
            <a:r>
              <a:rPr lang="en-US" sz="2400" dirty="0"/>
              <a:t>By </a:t>
            </a:r>
            <a:r>
              <a:rPr lang="en-US" sz="2400" dirty="0" smtClean="0"/>
              <a:t>Kristen </a:t>
            </a:r>
            <a:r>
              <a:rPr lang="en-US" sz="2400" dirty="0" err="1" smtClean="0"/>
              <a:t>Grauman</a:t>
            </a:r>
            <a:r>
              <a:rPr lang="en-US" sz="2400" dirty="0" smtClean="0"/>
              <a:t>, Bastian </a:t>
            </a:r>
            <a:r>
              <a:rPr lang="en-US" sz="2400" dirty="0" err="1" smtClean="0"/>
              <a:t>Leibe</a:t>
            </a:r>
            <a:endParaRPr lang="en-US" sz="2400" dirty="0"/>
          </a:p>
          <a:p>
            <a:pPr lvl="1">
              <a:spcAft>
                <a:spcPct val="15000"/>
              </a:spcAft>
            </a:pPr>
            <a:r>
              <a:rPr lang="en-US" sz="2400" dirty="0" smtClean="0">
                <a:hlinkClick r:id="rId6"/>
              </a:rPr>
              <a:t>Visual Object Recognition</a:t>
            </a:r>
            <a:endParaRPr lang="en-US" sz="2400"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64</a:t>
            </a:fld>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75"/>
            <a:ext cx="8229600" cy="1143000"/>
          </a:xfrm>
        </p:spPr>
        <p:txBody>
          <a:bodyPr/>
          <a:lstStyle/>
          <a:p>
            <a:pPr eaLnBrk="1" hangingPunct="1"/>
            <a:r>
              <a:rPr lang="en-US" sz="4000"/>
              <a:t>Requirements / Grading</a:t>
            </a:r>
          </a:p>
        </p:txBody>
      </p:sp>
      <p:sp>
        <p:nvSpPr>
          <p:cNvPr id="54275" name="Rectangle 3"/>
          <p:cNvSpPr>
            <a:spLocks noGrp="1" noChangeArrowheads="1"/>
          </p:cNvSpPr>
          <p:nvPr>
            <p:ph type="body" idx="1"/>
          </p:nvPr>
        </p:nvSpPr>
        <p:spPr>
          <a:xfrm>
            <a:off x="756355" y="1510860"/>
            <a:ext cx="7930445" cy="4525962"/>
          </a:xfrm>
        </p:spPr>
        <p:txBody>
          <a:bodyPr>
            <a:normAutofit/>
          </a:bodyPr>
          <a:lstStyle/>
          <a:p>
            <a:pPr eaLnBrk="1" hangingPunct="1"/>
            <a:r>
              <a:rPr lang="en-US" sz="2800" dirty="0"/>
              <a:t>Problem sets </a:t>
            </a:r>
            <a:r>
              <a:rPr lang="en-US" sz="2800" dirty="0" smtClean="0"/>
              <a:t>(60%)</a:t>
            </a:r>
          </a:p>
          <a:p>
            <a:pPr marL="0" indent="0" eaLnBrk="1" hangingPunct="1">
              <a:buNone/>
            </a:pPr>
            <a:r>
              <a:rPr lang="en-US" sz="2800" dirty="0" smtClean="0"/>
              <a:t>  </a:t>
            </a:r>
          </a:p>
          <a:p>
            <a:pPr eaLnBrk="1" hangingPunct="1"/>
            <a:r>
              <a:rPr lang="en-US" sz="2800" dirty="0" smtClean="0"/>
              <a:t>Final </a:t>
            </a:r>
            <a:r>
              <a:rPr lang="en-US" sz="2800" dirty="0"/>
              <a:t>exam </a:t>
            </a:r>
            <a:r>
              <a:rPr lang="en-US" sz="2800" dirty="0" smtClean="0"/>
              <a:t>(35%)</a:t>
            </a:r>
          </a:p>
          <a:p>
            <a:pPr lvl="1"/>
            <a:r>
              <a:rPr lang="en-US" sz="2400" dirty="0" smtClean="0"/>
              <a:t>comprehensive </a:t>
            </a:r>
            <a:r>
              <a:rPr lang="en-US" sz="2400" dirty="0"/>
              <a:t>(cover all topics learned in class</a:t>
            </a:r>
            <a:r>
              <a:rPr lang="en-US" sz="2400" dirty="0" smtClean="0"/>
              <a:t>)</a:t>
            </a:r>
          </a:p>
          <a:p>
            <a:pPr lvl="1"/>
            <a:endParaRPr lang="en-US" sz="2400" dirty="0"/>
          </a:p>
          <a:p>
            <a:pPr eaLnBrk="1" hangingPunct="1"/>
            <a:r>
              <a:rPr lang="en-US" sz="2800" dirty="0"/>
              <a:t>Class </a:t>
            </a:r>
            <a:r>
              <a:rPr lang="en-US" sz="2800" dirty="0" smtClean="0"/>
              <a:t>and Piazza participation</a:t>
            </a:r>
            <a:r>
              <a:rPr lang="en-US" sz="2800" dirty="0"/>
              <a:t>, </a:t>
            </a:r>
            <a:r>
              <a:rPr lang="en-US" sz="2800" dirty="0" smtClean="0"/>
              <a:t>including </a:t>
            </a:r>
            <a:r>
              <a:rPr lang="en-US" sz="2800" dirty="0"/>
              <a:t>attendance </a:t>
            </a:r>
            <a:r>
              <a:rPr lang="en-US" sz="2800" dirty="0" smtClean="0"/>
              <a:t>(5%)</a:t>
            </a:r>
          </a:p>
          <a:p>
            <a:pPr lvl="1"/>
            <a:r>
              <a:rPr lang="en-US" sz="2400" dirty="0" smtClean="0"/>
              <a:t>Piazza: participation points for posting (sensible) questions</a:t>
            </a:r>
            <a:r>
              <a:rPr lang="en-US" sz="2400" dirty="0"/>
              <a:t> </a:t>
            </a:r>
            <a:r>
              <a:rPr lang="en-US" sz="2400" dirty="0" smtClean="0"/>
              <a:t>and answers</a:t>
            </a:r>
          </a:p>
        </p:txBody>
      </p:sp>
      <p:sp>
        <p:nvSpPr>
          <p:cNvPr id="2" name="Slide Number Placeholder 1"/>
          <p:cNvSpPr>
            <a:spLocks noGrp="1"/>
          </p:cNvSpPr>
          <p:nvPr>
            <p:ph type="sldNum" sz="quarter" idx="12"/>
          </p:nvPr>
        </p:nvSpPr>
        <p:spPr/>
        <p:txBody>
          <a:bodyPr/>
          <a:lstStyle/>
          <a:p>
            <a:fld id="{7071D534-EAF5-7340-9EBE-DE4DF80614A8}" type="slidenum">
              <a:rPr lang="en-US" smtClean="0"/>
              <a:pPr/>
              <a:t>65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7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27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427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2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3175"/>
            <a:ext cx="8229600" cy="1143000"/>
          </a:xfrm>
        </p:spPr>
        <p:txBody>
          <a:bodyPr/>
          <a:lstStyle/>
          <a:p>
            <a:pPr eaLnBrk="1" hangingPunct="1"/>
            <a:r>
              <a:rPr lang="en-US" dirty="0"/>
              <a:t>Problem sets</a:t>
            </a:r>
          </a:p>
        </p:txBody>
      </p:sp>
      <p:sp>
        <p:nvSpPr>
          <p:cNvPr id="55299" name="Rectangle 3"/>
          <p:cNvSpPr>
            <a:spLocks noGrp="1" noChangeArrowheads="1"/>
          </p:cNvSpPr>
          <p:nvPr>
            <p:ph type="body" idx="1"/>
          </p:nvPr>
        </p:nvSpPr>
        <p:spPr>
          <a:xfrm>
            <a:off x="457200" y="1209674"/>
            <a:ext cx="8528756" cy="5045075"/>
          </a:xfrm>
        </p:spPr>
        <p:txBody>
          <a:bodyPr>
            <a:noAutofit/>
          </a:bodyPr>
          <a:lstStyle/>
          <a:p>
            <a:pPr eaLnBrk="1" hangingPunct="1"/>
            <a:r>
              <a:rPr lang="en-US" sz="2200" dirty="0"/>
              <a:t>Some short answer concept questions</a:t>
            </a:r>
          </a:p>
          <a:p>
            <a:pPr eaLnBrk="1" hangingPunct="1"/>
            <a:r>
              <a:rPr lang="en-US" sz="2200" dirty="0" err="1" smtClean="0"/>
              <a:t>Matlab</a:t>
            </a:r>
            <a:r>
              <a:rPr lang="en-US" sz="2200" dirty="0" smtClean="0"/>
              <a:t> programming problems</a:t>
            </a:r>
          </a:p>
          <a:p>
            <a:pPr lvl="1" eaLnBrk="1" hangingPunct="1"/>
            <a:r>
              <a:rPr lang="en-US" sz="2200" dirty="0"/>
              <a:t>Implementation</a:t>
            </a:r>
          </a:p>
          <a:p>
            <a:pPr lvl="1" eaLnBrk="1" hangingPunct="1"/>
            <a:r>
              <a:rPr lang="en-US" sz="2200" dirty="0"/>
              <a:t>Explanation, </a:t>
            </a:r>
            <a:r>
              <a:rPr lang="en-US" sz="2200" dirty="0" smtClean="0"/>
              <a:t>results</a:t>
            </a:r>
          </a:p>
          <a:p>
            <a:r>
              <a:rPr lang="en-US" sz="2200" dirty="0" smtClean="0"/>
              <a:t>Follow instructions; points will be deducted if we can’t run your code out of the box</a:t>
            </a:r>
          </a:p>
          <a:p>
            <a:r>
              <a:rPr lang="en-US" sz="2200" dirty="0" smtClean="0"/>
              <a:t>Ask questions on Piazza first</a:t>
            </a:r>
          </a:p>
          <a:p>
            <a:r>
              <a:rPr lang="en-US" sz="2200" dirty="0" smtClean="0"/>
              <a:t>Submit to Canvas</a:t>
            </a:r>
          </a:p>
          <a:p>
            <a:pPr eaLnBrk="1" hangingPunct="1"/>
            <a:r>
              <a:rPr lang="en-US" sz="2200" dirty="0" smtClean="0">
                <a:solidFill>
                  <a:srgbClr val="C00000"/>
                </a:solidFill>
              </a:rPr>
              <a:t>The </a:t>
            </a:r>
            <a:r>
              <a:rPr lang="en-US" sz="2200" dirty="0">
                <a:solidFill>
                  <a:srgbClr val="C00000"/>
                </a:solidFill>
              </a:rPr>
              <a:t>assignments </a:t>
            </a:r>
            <a:r>
              <a:rPr lang="en-US" sz="2200" dirty="0" smtClean="0">
                <a:solidFill>
                  <a:srgbClr val="C00000"/>
                </a:solidFill>
              </a:rPr>
              <a:t>will </a:t>
            </a:r>
            <a:r>
              <a:rPr lang="en-US" sz="2200" dirty="0">
                <a:solidFill>
                  <a:srgbClr val="C00000"/>
                </a:solidFill>
              </a:rPr>
              <a:t>take significant time to </a:t>
            </a:r>
            <a:r>
              <a:rPr lang="en-US" sz="2200" dirty="0" smtClean="0">
                <a:solidFill>
                  <a:srgbClr val="C00000"/>
                </a:solidFill>
              </a:rPr>
              <a:t>do</a:t>
            </a:r>
            <a:endParaRPr lang="en-US" sz="2200" dirty="0">
              <a:solidFill>
                <a:srgbClr val="C00000"/>
              </a:solidFill>
            </a:endParaRPr>
          </a:p>
          <a:p>
            <a:pPr eaLnBrk="1" hangingPunct="1"/>
            <a:r>
              <a:rPr lang="en-US" sz="2200" dirty="0">
                <a:solidFill>
                  <a:srgbClr val="C00000"/>
                </a:solidFill>
              </a:rPr>
              <a:t>Start </a:t>
            </a:r>
            <a:r>
              <a:rPr lang="en-US" sz="2200" dirty="0" smtClean="0">
                <a:solidFill>
                  <a:srgbClr val="C00000"/>
                </a:solidFill>
              </a:rPr>
              <a:t>early </a:t>
            </a:r>
          </a:p>
          <a:p>
            <a:pPr eaLnBrk="1" hangingPunct="1"/>
            <a:endParaRPr lang="en-US" sz="2200" dirty="0">
              <a:solidFill>
                <a:srgbClr val="C00000"/>
              </a:solidFill>
            </a:endParaRPr>
          </a:p>
          <a:p>
            <a:pPr eaLnBrk="1" hangingPunct="1"/>
            <a:r>
              <a:rPr lang="en-US" sz="2200" dirty="0" smtClean="0"/>
              <a:t>TA will go over problem set during </a:t>
            </a:r>
            <a:r>
              <a:rPr lang="en-US" sz="2200" dirty="0" smtClean="0"/>
              <a:t>discussion sections </a:t>
            </a:r>
            <a:r>
              <a:rPr lang="en-US" sz="2200" dirty="0" smtClean="0"/>
              <a:t>after release (others will be used as extra office hours)</a:t>
            </a:r>
            <a:endParaRPr lang="en-US" sz="2200" dirty="0"/>
          </a:p>
          <a:p>
            <a:pPr eaLnBrk="1" hangingPunct="1"/>
            <a:endParaRPr lang="en-US" sz="2200"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66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29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29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29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29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29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29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529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299">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29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dirty="0" err="1"/>
              <a:t>Matlab</a:t>
            </a:r>
            <a:endParaRPr lang="en-US" dirty="0"/>
          </a:p>
        </p:txBody>
      </p:sp>
      <p:pic>
        <p:nvPicPr>
          <p:cNvPr id="55299" name="Content Placeholder 3" descr="matlabdesktop_lg.jpg"/>
          <p:cNvPicPr>
            <a:picLocks noGrp="1" noChangeAspect="1"/>
          </p:cNvPicPr>
          <p:nvPr>
            <p:ph idx="1"/>
          </p:nvPr>
        </p:nvPicPr>
        <p:blipFill>
          <a:blip r:embed="rId3"/>
          <a:srcRect/>
          <a:stretch>
            <a:fillRect/>
          </a:stretch>
        </p:blipFill>
        <p:spPr>
          <a:xfrm>
            <a:off x="287338" y="1665288"/>
            <a:ext cx="4268787" cy="3203575"/>
          </a:xfrm>
        </p:spPr>
      </p:pic>
      <p:sp>
        <p:nvSpPr>
          <p:cNvPr id="5" name="TextBox 4"/>
          <p:cNvSpPr txBox="1">
            <a:spLocks noChangeArrowheads="1"/>
          </p:cNvSpPr>
          <p:nvPr/>
        </p:nvSpPr>
        <p:spPr bwMode="auto">
          <a:xfrm>
            <a:off x="4679950" y="1557338"/>
            <a:ext cx="4464050" cy="4830762"/>
          </a:xfrm>
          <a:prstGeom prst="rect">
            <a:avLst/>
          </a:prstGeom>
          <a:noFill/>
          <a:ln w="9525">
            <a:noFill/>
            <a:miter lim="800000"/>
            <a:headEnd/>
            <a:tailEnd/>
          </a:ln>
        </p:spPr>
        <p:txBody>
          <a:bodyPr>
            <a:prstTxWarp prst="textNoShape">
              <a:avLst/>
            </a:prstTxWarp>
            <a:spAutoFit/>
          </a:bodyPr>
          <a:lstStyle/>
          <a:p>
            <a:pPr marL="114300" indent="-114300">
              <a:buFont typeface="Arial" charset="0"/>
              <a:buChar char="•"/>
            </a:pPr>
            <a:r>
              <a:rPr lang="en-US" sz="2800" dirty="0"/>
              <a:t> Built-in toolboxes for low-level image processing, visualization</a:t>
            </a:r>
          </a:p>
          <a:p>
            <a:pPr marL="114300" indent="-114300">
              <a:buFont typeface="Arial" charset="0"/>
              <a:buChar char="•"/>
            </a:pPr>
            <a:endParaRPr lang="en-US" sz="2800" dirty="0"/>
          </a:p>
          <a:p>
            <a:pPr marL="114300" indent="-114300">
              <a:buFont typeface="Arial" charset="0"/>
              <a:buChar char="•"/>
            </a:pPr>
            <a:r>
              <a:rPr lang="en-US" sz="2800" dirty="0"/>
              <a:t> Compact programs</a:t>
            </a:r>
          </a:p>
          <a:p>
            <a:pPr marL="114300" indent="-114300">
              <a:buFont typeface="Arial" charset="0"/>
              <a:buChar char="•"/>
            </a:pPr>
            <a:endParaRPr lang="en-US" sz="2800" dirty="0"/>
          </a:p>
          <a:p>
            <a:pPr marL="114300" indent="-114300">
              <a:buFont typeface="Arial" charset="0"/>
              <a:buChar char="•"/>
            </a:pPr>
            <a:r>
              <a:rPr lang="en-US" sz="2800" dirty="0"/>
              <a:t> Intuitive interactive debugging</a:t>
            </a:r>
          </a:p>
          <a:p>
            <a:pPr marL="114300" indent="-114300">
              <a:buFont typeface="Arial" charset="0"/>
              <a:buChar char="•"/>
            </a:pPr>
            <a:endParaRPr lang="en-US" sz="2800" dirty="0"/>
          </a:p>
          <a:p>
            <a:pPr marL="114300" indent="-114300">
              <a:buFont typeface="Arial" charset="0"/>
              <a:buChar char="•"/>
            </a:pPr>
            <a:r>
              <a:rPr lang="en-US" sz="2800" dirty="0"/>
              <a:t> Widely used in engineering</a:t>
            </a:r>
          </a:p>
        </p:txBody>
      </p:sp>
      <p:sp>
        <p:nvSpPr>
          <p:cNvPr id="7" name="TextBox 6"/>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67</a:t>
            </a:fld>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Matlab</a:t>
            </a:r>
            <a:endParaRPr lang="en-US" dirty="0"/>
          </a:p>
        </p:txBody>
      </p:sp>
      <p:sp>
        <p:nvSpPr>
          <p:cNvPr id="3" name="Content Placeholder 2"/>
          <p:cNvSpPr>
            <a:spLocks noGrp="1"/>
          </p:cNvSpPr>
          <p:nvPr>
            <p:ph idx="1"/>
          </p:nvPr>
        </p:nvSpPr>
        <p:spPr/>
        <p:txBody>
          <a:bodyPr>
            <a:normAutofit/>
          </a:bodyPr>
          <a:lstStyle/>
          <a:p>
            <a:r>
              <a:rPr lang="en-US" dirty="0" smtClean="0"/>
              <a:t>CSIF </a:t>
            </a:r>
            <a:r>
              <a:rPr lang="en-US" dirty="0"/>
              <a:t>labs 67, 71, </a:t>
            </a:r>
            <a:r>
              <a:rPr lang="en-US" dirty="0" smtClean="0"/>
              <a:t>75 (pc1-pc60)</a:t>
            </a:r>
          </a:p>
          <a:p>
            <a:r>
              <a:rPr lang="en-US" dirty="0" smtClean="0"/>
              <a:t>Academic </a:t>
            </a:r>
            <a:r>
              <a:rPr lang="en-US" dirty="0"/>
              <a:t>Surge 1044 and </a:t>
            </a:r>
            <a:r>
              <a:rPr lang="en-US" dirty="0" smtClean="0"/>
              <a:t>1116</a:t>
            </a:r>
          </a:p>
          <a:p>
            <a:r>
              <a:rPr lang="en-US" dirty="0" smtClean="0"/>
              <a:t>Lab schedule (reservations) and remote </a:t>
            </a:r>
            <a:r>
              <a:rPr lang="en-US" dirty="0"/>
              <a:t>access info </a:t>
            </a:r>
            <a:r>
              <a:rPr lang="en-US" dirty="0" smtClean="0"/>
              <a:t>found on class website</a:t>
            </a:r>
          </a:p>
          <a:p>
            <a:endParaRPr lang="en-US" dirty="0"/>
          </a:p>
          <a:p>
            <a:r>
              <a:rPr lang="en-US" dirty="0" err="1" smtClean="0"/>
              <a:t>Matlab</a:t>
            </a:r>
            <a:r>
              <a:rPr lang="en-US" dirty="0" smtClean="0"/>
              <a:t> available for free from campus software site</a:t>
            </a:r>
            <a:endParaRPr lang="en-US" dirty="0"/>
          </a:p>
        </p:txBody>
      </p:sp>
      <p:sp>
        <p:nvSpPr>
          <p:cNvPr id="5" name="Slide Number Placeholder 4"/>
          <p:cNvSpPr>
            <a:spLocks noGrp="1"/>
          </p:cNvSpPr>
          <p:nvPr>
            <p:ph type="sldNum" sz="quarter" idx="12"/>
          </p:nvPr>
        </p:nvSpPr>
        <p:spPr/>
        <p:txBody>
          <a:bodyPr/>
          <a:lstStyle/>
          <a:p>
            <a:fld id="{7071D534-EAF5-7340-9EBE-DE4DF80614A8}" type="slidenum">
              <a:rPr lang="en-US" smtClean="0"/>
              <a:pPr/>
              <a:t>68</a:t>
            </a:fld>
            <a:endParaRPr lang="en-US"/>
          </a:p>
        </p:txBody>
      </p:sp>
    </p:spTree>
    <p:extLst>
      <p:ext uri="{BB962C8B-B14F-4D97-AF65-F5344CB8AC3E}">
        <p14:creationId xmlns:p14="http://schemas.microsoft.com/office/powerpoint/2010/main" val="130493275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3175"/>
            <a:ext cx="8229600" cy="1143000"/>
          </a:xfrm>
        </p:spPr>
        <p:txBody>
          <a:bodyPr/>
          <a:lstStyle/>
          <a:p>
            <a:pPr eaLnBrk="1" hangingPunct="1"/>
            <a:r>
              <a:rPr lang="en-US" dirty="0" smtClean="0"/>
              <a:t>Problem Set 0</a:t>
            </a:r>
            <a:endParaRPr lang="en-US" dirty="0"/>
          </a:p>
        </p:txBody>
      </p:sp>
      <p:sp>
        <p:nvSpPr>
          <p:cNvPr id="55299" name="Rectangle 3"/>
          <p:cNvSpPr>
            <a:spLocks noGrp="1" noChangeArrowheads="1"/>
          </p:cNvSpPr>
          <p:nvPr>
            <p:ph type="body" idx="1"/>
          </p:nvPr>
        </p:nvSpPr>
        <p:spPr>
          <a:xfrm>
            <a:off x="457200" y="1311275"/>
            <a:ext cx="8229600" cy="4525963"/>
          </a:xfrm>
        </p:spPr>
        <p:txBody>
          <a:bodyPr>
            <a:normAutofit/>
          </a:bodyPr>
          <a:lstStyle/>
          <a:p>
            <a:r>
              <a:rPr lang="en-US" sz="2800" dirty="0" err="1" smtClean="0"/>
              <a:t>Matlab</a:t>
            </a:r>
            <a:r>
              <a:rPr lang="en-US" sz="2800" dirty="0" smtClean="0"/>
              <a:t> warmup</a:t>
            </a:r>
            <a:endParaRPr lang="en-US" sz="2800" dirty="0"/>
          </a:p>
          <a:p>
            <a:r>
              <a:rPr lang="en-US" sz="2800" dirty="0"/>
              <a:t>B</a:t>
            </a:r>
            <a:r>
              <a:rPr lang="en-US" sz="2800" dirty="0" smtClean="0"/>
              <a:t>asic image manipulation</a:t>
            </a:r>
          </a:p>
          <a:p>
            <a:r>
              <a:rPr lang="en-US" sz="2800" dirty="0" smtClean="0"/>
              <a:t>Out Thursday, due 4/13</a:t>
            </a:r>
          </a:p>
        </p:txBody>
      </p:sp>
      <p:sp>
        <p:nvSpPr>
          <p:cNvPr id="2" name="Slide Number Placeholder 1"/>
          <p:cNvSpPr>
            <a:spLocks noGrp="1"/>
          </p:cNvSpPr>
          <p:nvPr>
            <p:ph type="sldNum" sz="quarter" idx="12"/>
          </p:nvPr>
        </p:nvSpPr>
        <p:spPr/>
        <p:txBody>
          <a:bodyPr/>
          <a:lstStyle/>
          <a:p>
            <a:fld id="{7071D534-EAF5-7340-9EBE-DE4DF80614A8}" type="slidenum">
              <a:rPr lang="en-US" smtClean="0"/>
              <a:pPr/>
              <a:t>69</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457200" y="152400"/>
            <a:ext cx="8229600" cy="1143000"/>
          </a:xfrm>
        </p:spPr>
        <p:txBody>
          <a:bodyPr/>
          <a:lstStyle/>
          <a:p>
            <a:pPr eaLnBrk="1" hangingPunct="1"/>
            <a:r>
              <a:rPr lang="en-US" sz="4000"/>
              <a:t>Computer Vision</a:t>
            </a:r>
          </a:p>
        </p:txBody>
      </p:sp>
      <p:sp>
        <p:nvSpPr>
          <p:cNvPr id="539651" name="Rectangle 3"/>
          <p:cNvSpPr>
            <a:spLocks noGrp="1" noChangeArrowheads="1"/>
          </p:cNvSpPr>
          <p:nvPr>
            <p:ph type="body" idx="4294967295"/>
          </p:nvPr>
        </p:nvSpPr>
        <p:spPr>
          <a:xfrm>
            <a:off x="446088" y="1493838"/>
            <a:ext cx="8032750" cy="4525962"/>
          </a:xfrm>
        </p:spPr>
        <p:txBody>
          <a:bodyPr/>
          <a:lstStyle/>
          <a:p>
            <a:pPr eaLnBrk="1" hangingPunct="1">
              <a:spcAft>
                <a:spcPts val="600"/>
              </a:spcAft>
            </a:pPr>
            <a:r>
              <a:rPr lang="en-US" sz="2800" dirty="0"/>
              <a:t>Automatic understanding of images and video</a:t>
            </a:r>
          </a:p>
          <a:p>
            <a:pPr marL="914400" lvl="1" indent="-457200" eaLnBrk="1" hangingPunct="1">
              <a:spcAft>
                <a:spcPts val="600"/>
              </a:spcAft>
              <a:buFontTx/>
              <a:buAutoNum type="arabicPeriod"/>
            </a:pPr>
            <a:r>
              <a:rPr lang="en-US" sz="2400" dirty="0"/>
              <a:t>Computing properties of the 3D world from visual data </a:t>
            </a:r>
            <a:r>
              <a:rPr lang="en-US" sz="2400" i="1" dirty="0"/>
              <a:t>(measurement)</a:t>
            </a:r>
          </a:p>
          <a:p>
            <a:pPr marL="914400" lvl="1" indent="-457200" eaLnBrk="1" hangingPunct="1">
              <a:spcAft>
                <a:spcPts val="600"/>
              </a:spcAft>
              <a:buFontTx/>
              <a:buAutoNum type="arabicPeriod"/>
            </a:pPr>
            <a:r>
              <a:rPr lang="en-US" sz="2400" dirty="0"/>
              <a:t>Algorithms and representations to allow a machine to recognize objects, people, scenes, and </a:t>
            </a:r>
            <a:r>
              <a:rPr lang="en-US" sz="2400" dirty="0" smtClean="0"/>
              <a:t>activities </a:t>
            </a:r>
            <a:r>
              <a:rPr lang="en-US" sz="2400" i="1" dirty="0"/>
              <a:t>(perception and interpretation)</a:t>
            </a:r>
          </a:p>
          <a:p>
            <a:pPr eaLnBrk="1" hangingPunct="1">
              <a:spcAft>
                <a:spcPts val="600"/>
              </a:spcAft>
            </a:pPr>
            <a:endParaRPr lang="en-US" sz="2800"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96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92"/>
            <a:ext cx="8229600" cy="1143000"/>
          </a:xfrm>
        </p:spPr>
        <p:txBody>
          <a:bodyPr/>
          <a:lstStyle/>
          <a:p>
            <a:r>
              <a:rPr lang="en-US" dirty="0" smtClean="0"/>
              <a:t>Preview of some problem sets</a:t>
            </a:r>
            <a:endParaRPr lang="en-US" dirty="0"/>
          </a:p>
        </p:txBody>
      </p:sp>
      <p:pic>
        <p:nvPicPr>
          <p:cNvPr id="6" name="Picture 5"/>
          <p:cNvPicPr>
            <a:picLocks noChangeAspect="1"/>
          </p:cNvPicPr>
          <p:nvPr/>
        </p:nvPicPr>
        <p:blipFill>
          <a:blip r:embed="rId2"/>
          <a:stretch>
            <a:fillRect/>
          </a:stretch>
        </p:blipFill>
        <p:spPr>
          <a:xfrm>
            <a:off x="140922" y="2777776"/>
            <a:ext cx="2699336" cy="1828800"/>
          </a:xfrm>
          <a:prstGeom prst="rect">
            <a:avLst/>
          </a:prstGeom>
        </p:spPr>
      </p:pic>
      <p:grpSp>
        <p:nvGrpSpPr>
          <p:cNvPr id="12" name="Group 11"/>
          <p:cNvGrpSpPr/>
          <p:nvPr/>
        </p:nvGrpSpPr>
        <p:grpSpPr>
          <a:xfrm>
            <a:off x="3559732" y="948976"/>
            <a:ext cx="5584268" cy="1828800"/>
            <a:chOff x="3559732" y="1106583"/>
            <a:chExt cx="5584268" cy="1828800"/>
          </a:xfrm>
        </p:grpSpPr>
        <p:pic>
          <p:nvPicPr>
            <p:cNvPr id="7" name="Picture 6"/>
            <p:cNvPicPr>
              <a:picLocks noChangeAspect="1"/>
            </p:cNvPicPr>
            <p:nvPr/>
          </p:nvPicPr>
          <p:blipFill>
            <a:blip r:embed="rId3"/>
            <a:stretch>
              <a:fillRect/>
            </a:stretch>
          </p:blipFill>
          <p:spPr>
            <a:xfrm>
              <a:off x="3559732" y="1106583"/>
              <a:ext cx="1807464" cy="1828800"/>
            </a:xfrm>
            <a:prstGeom prst="rect">
              <a:avLst/>
            </a:prstGeom>
          </p:spPr>
        </p:pic>
        <p:sp>
          <p:nvSpPr>
            <p:cNvPr id="10" name="Content Placeholder 2"/>
            <p:cNvSpPr txBox="1">
              <a:spLocks/>
            </p:cNvSpPr>
            <p:nvPr/>
          </p:nvSpPr>
          <p:spPr>
            <a:xfrm>
              <a:off x="5531046" y="1752601"/>
              <a:ext cx="3612954" cy="726746"/>
            </a:xfrm>
            <a:prstGeom prst="rect">
              <a:avLst/>
            </a:prstGeom>
          </p:spPr>
          <p:txBody>
            <a:bodyPr vert="horz" lIns="91440" tIns="45720" rIns="91440" bIns="45720" rtlCol="0">
              <a:normAutofit/>
            </a:bodyPr>
            <a:lstStyle/>
            <a:p>
              <a:pPr marL="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2500" b="0" i="0" u="none" strike="noStrike" kern="1200" cap="none" spc="0" normalizeH="0" baseline="0" noProof="0" dirty="0" smtClean="0">
                  <a:ln>
                    <a:noFill/>
                  </a:ln>
                  <a:solidFill>
                    <a:srgbClr val="FF0000"/>
                  </a:solidFill>
                  <a:effectLst/>
                  <a:uLnTx/>
                  <a:uFillTx/>
                  <a:latin typeface="+mn-lt"/>
                  <a:ea typeface="+mn-ea"/>
                  <a:cs typeface="+mn-cs"/>
                </a:rPr>
                <a:t>resize: castle squished</a:t>
              </a:r>
              <a:endParaRPr kumimoji="0" lang="en-US" sz="2500" b="0" i="0" u="none" strike="noStrike" kern="1200" cap="none" spc="0" normalizeH="0" baseline="0" noProof="0" dirty="0">
                <a:ln>
                  <a:noFill/>
                </a:ln>
                <a:solidFill>
                  <a:srgbClr val="FF0000"/>
                </a:solidFill>
                <a:effectLst/>
                <a:uLnTx/>
                <a:uFillTx/>
                <a:latin typeface="+mn-lt"/>
                <a:ea typeface="+mn-ea"/>
                <a:cs typeface="+mn-cs"/>
              </a:endParaRPr>
            </a:p>
          </p:txBody>
        </p:sp>
      </p:grpSp>
      <p:grpSp>
        <p:nvGrpSpPr>
          <p:cNvPr id="13" name="Group 12"/>
          <p:cNvGrpSpPr/>
          <p:nvPr/>
        </p:nvGrpSpPr>
        <p:grpSpPr>
          <a:xfrm>
            <a:off x="3559732" y="2905093"/>
            <a:ext cx="5584268" cy="1828800"/>
            <a:chOff x="3559732" y="3062700"/>
            <a:chExt cx="5584268" cy="1828800"/>
          </a:xfrm>
        </p:grpSpPr>
        <p:pic>
          <p:nvPicPr>
            <p:cNvPr id="8" name="Picture 7"/>
            <p:cNvPicPr>
              <a:picLocks noChangeAspect="1"/>
            </p:cNvPicPr>
            <p:nvPr/>
          </p:nvPicPr>
          <p:blipFill>
            <a:blip r:embed="rId4"/>
            <a:stretch>
              <a:fillRect/>
            </a:stretch>
          </p:blipFill>
          <p:spPr>
            <a:xfrm>
              <a:off x="3559732" y="3062700"/>
              <a:ext cx="1807464" cy="1828800"/>
            </a:xfrm>
            <a:prstGeom prst="rect">
              <a:avLst/>
            </a:prstGeom>
          </p:spPr>
        </p:pic>
        <p:sp>
          <p:nvSpPr>
            <p:cNvPr id="11" name="Content Placeholder 2"/>
            <p:cNvSpPr txBox="1">
              <a:spLocks/>
            </p:cNvSpPr>
            <p:nvPr/>
          </p:nvSpPr>
          <p:spPr>
            <a:xfrm>
              <a:off x="5683446" y="3606302"/>
              <a:ext cx="3460554" cy="726746"/>
            </a:xfrm>
            <a:prstGeom prst="rect">
              <a:avLst/>
            </a:prstGeom>
          </p:spPr>
          <p:txBody>
            <a:bodyPr vert="horz" lIns="91440" tIns="45720" rIns="91440" bIns="45720" rtlCol="0">
              <a:normAutofit/>
            </a:bodyPr>
            <a:lstStyle/>
            <a:p>
              <a:pPr marL="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2500" b="0" i="0" u="none" strike="noStrike" kern="1200" cap="none" spc="0" normalizeH="0" baseline="0" noProof="0" dirty="0" smtClean="0">
                  <a:ln>
                    <a:noFill/>
                  </a:ln>
                  <a:solidFill>
                    <a:srgbClr val="FF0000"/>
                  </a:solidFill>
                  <a:effectLst/>
                  <a:uLnTx/>
                  <a:uFillTx/>
                  <a:latin typeface="+mn-lt"/>
                  <a:ea typeface="+mn-ea"/>
                  <a:cs typeface="+mn-cs"/>
                </a:rPr>
                <a:t>crop: castle cropped</a:t>
              </a:r>
              <a:endParaRPr kumimoji="0" lang="en-US" sz="2500" b="0" i="0" u="none" strike="noStrike" kern="1200" cap="none" spc="0" normalizeH="0" baseline="0" noProof="0" dirty="0">
                <a:ln>
                  <a:noFill/>
                </a:ln>
                <a:solidFill>
                  <a:srgbClr val="FF0000"/>
                </a:solidFill>
                <a:effectLst/>
                <a:uLnTx/>
                <a:uFillTx/>
                <a:latin typeface="+mn-lt"/>
                <a:ea typeface="+mn-ea"/>
                <a:cs typeface="+mn-cs"/>
              </a:endParaRPr>
            </a:p>
          </p:txBody>
        </p:sp>
      </p:grpSp>
      <p:grpSp>
        <p:nvGrpSpPr>
          <p:cNvPr id="17" name="Group 16"/>
          <p:cNvGrpSpPr/>
          <p:nvPr/>
        </p:nvGrpSpPr>
        <p:grpSpPr>
          <a:xfrm>
            <a:off x="3559732" y="4871593"/>
            <a:ext cx="5584268" cy="1828800"/>
            <a:chOff x="3559732" y="4871593"/>
            <a:chExt cx="5584268" cy="1828800"/>
          </a:xfrm>
        </p:grpSpPr>
        <p:pic>
          <p:nvPicPr>
            <p:cNvPr id="9" name="Picture 8"/>
            <p:cNvPicPr>
              <a:picLocks noChangeAspect="1"/>
            </p:cNvPicPr>
            <p:nvPr/>
          </p:nvPicPr>
          <p:blipFill>
            <a:blip r:embed="rId5"/>
            <a:stretch>
              <a:fillRect/>
            </a:stretch>
          </p:blipFill>
          <p:spPr>
            <a:xfrm>
              <a:off x="3559732" y="4871593"/>
              <a:ext cx="1807464" cy="1828800"/>
            </a:xfrm>
            <a:prstGeom prst="rect">
              <a:avLst/>
            </a:prstGeom>
          </p:spPr>
        </p:pic>
        <p:sp>
          <p:nvSpPr>
            <p:cNvPr id="16" name="Content Placeholder 2"/>
            <p:cNvSpPr txBox="1">
              <a:spLocks/>
            </p:cNvSpPr>
            <p:nvPr/>
          </p:nvSpPr>
          <p:spPr>
            <a:xfrm>
              <a:off x="5683446" y="5367734"/>
              <a:ext cx="3460554" cy="988615"/>
            </a:xfrm>
            <a:prstGeom prst="rect">
              <a:avLst/>
            </a:prstGeom>
          </p:spPr>
          <p:txBody>
            <a:bodyPr vert="horz" lIns="91440" tIns="45720" rIns="91440" bIns="45720" rtlCol="0">
              <a:noAutofit/>
            </a:bodyPr>
            <a:lstStyle/>
            <a:p>
              <a:pPr marL="0" marR="0" lvl="0" indent="-342900" algn="ctr" defTabSz="457200" rtl="0" eaLnBrk="1" fontAlgn="auto" latinLnBrk="0" hangingPunct="1">
                <a:lnSpc>
                  <a:spcPct val="100000"/>
                </a:lnSpc>
                <a:spcBef>
                  <a:spcPct val="20000"/>
                </a:spcBef>
                <a:spcAft>
                  <a:spcPts val="0"/>
                </a:spcAft>
                <a:buClrTx/>
                <a:buSzTx/>
                <a:buFont typeface="Arial"/>
                <a:buNone/>
                <a:tabLst/>
                <a:defRPr/>
              </a:pPr>
              <a:r>
                <a:rPr lang="en-US" sz="2500" dirty="0" smtClean="0">
                  <a:solidFill>
                    <a:srgbClr val="008000"/>
                  </a:solidFill>
                </a:rPr>
                <a:t>content aware resizing:</a:t>
              </a:r>
            </a:p>
            <a:p>
              <a:pPr marL="0" marR="0" lvl="0" indent="-342900" algn="ctr" defTabSz="457200" rtl="0" eaLnBrk="1" fontAlgn="auto" latinLnBrk="0" hangingPunct="1">
                <a:lnSpc>
                  <a:spcPct val="100000"/>
                </a:lnSpc>
                <a:spcBef>
                  <a:spcPct val="20000"/>
                </a:spcBef>
                <a:spcAft>
                  <a:spcPts val="0"/>
                </a:spcAft>
                <a:buClrTx/>
                <a:buSzTx/>
                <a:buFont typeface="Arial"/>
                <a:buNone/>
                <a:tabLst/>
                <a:defRPr/>
              </a:pPr>
              <a:r>
                <a:rPr lang="en-US" sz="2500" dirty="0" err="1" smtClean="0">
                  <a:solidFill>
                    <a:srgbClr val="008000"/>
                  </a:solidFill>
                </a:rPr>
                <a:t>s</a:t>
              </a:r>
              <a:r>
                <a:rPr kumimoji="0" lang="en-US" sz="2500" b="0" i="0" u="none" strike="noStrike" kern="1200" cap="none" spc="0" normalizeH="0" baseline="0" noProof="0" dirty="0" err="1" smtClean="0">
                  <a:ln>
                    <a:noFill/>
                  </a:ln>
                  <a:solidFill>
                    <a:srgbClr val="008000"/>
                  </a:solidFill>
                  <a:effectLst/>
                  <a:uLnTx/>
                  <a:uFillTx/>
                  <a:latin typeface="+mn-lt"/>
                  <a:ea typeface="+mn-ea"/>
                  <a:cs typeface="+mn-cs"/>
                </a:rPr>
                <a:t>eam</a:t>
              </a:r>
              <a:r>
                <a:rPr kumimoji="0" lang="en-US" sz="2500" b="0" i="0" u="none" strike="noStrike" kern="1200" cap="none" spc="0" normalizeH="0" baseline="0" noProof="0" dirty="0" smtClean="0">
                  <a:ln>
                    <a:noFill/>
                  </a:ln>
                  <a:solidFill>
                    <a:srgbClr val="008000"/>
                  </a:solidFill>
                  <a:effectLst/>
                  <a:uLnTx/>
                  <a:uFillTx/>
                  <a:latin typeface="+mn-lt"/>
                  <a:ea typeface="+mn-ea"/>
                  <a:cs typeface="+mn-cs"/>
                </a:rPr>
                <a:t> carving</a:t>
              </a:r>
              <a:endParaRPr kumimoji="0" lang="en-US" sz="2500" b="0" i="0" u="none" strike="noStrike" kern="1200" cap="none" spc="0" normalizeH="0" baseline="0" noProof="0" dirty="0">
                <a:ln>
                  <a:noFill/>
                </a:ln>
                <a:solidFill>
                  <a:srgbClr val="008000"/>
                </a:solidFill>
                <a:effectLst/>
                <a:uLnTx/>
                <a:uFillTx/>
                <a:latin typeface="+mn-lt"/>
                <a:ea typeface="+mn-ea"/>
                <a:cs typeface="+mn-cs"/>
              </a:endParaRPr>
            </a:p>
          </p:txBody>
        </p:sp>
      </p:grpSp>
      <p:sp>
        <p:nvSpPr>
          <p:cNvPr id="3" name="Slide Number Placeholder 2"/>
          <p:cNvSpPr>
            <a:spLocks noGrp="1"/>
          </p:cNvSpPr>
          <p:nvPr>
            <p:ph type="sldNum" sz="quarter" idx="12"/>
          </p:nvPr>
        </p:nvSpPr>
        <p:spPr/>
        <p:txBody>
          <a:bodyPr/>
          <a:lstStyle/>
          <a:p>
            <a:fld id="{7071D534-EAF5-7340-9EBE-DE4DF80614A8}" type="slidenum">
              <a:rPr lang="en-US" smtClean="0"/>
              <a:pPr/>
              <a:t>70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431800" y="0"/>
            <a:ext cx="8229600" cy="1143000"/>
          </a:xfrm>
        </p:spPr>
        <p:txBody>
          <a:bodyPr/>
          <a:lstStyle/>
          <a:p>
            <a:pPr eaLnBrk="1" hangingPunct="1"/>
            <a:r>
              <a:rPr lang="en-US" dirty="0"/>
              <a:t>Preview of some problem sets</a:t>
            </a:r>
          </a:p>
        </p:txBody>
      </p:sp>
      <p:sp>
        <p:nvSpPr>
          <p:cNvPr id="60419" name="Text Box 7"/>
          <p:cNvSpPr txBox="1">
            <a:spLocks noChangeArrowheads="1"/>
          </p:cNvSpPr>
          <p:nvPr/>
        </p:nvSpPr>
        <p:spPr bwMode="auto">
          <a:xfrm>
            <a:off x="935038" y="4421188"/>
            <a:ext cx="6913562" cy="519112"/>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a:t>Grouping</a:t>
            </a:r>
          </a:p>
        </p:txBody>
      </p:sp>
      <p:pic>
        <p:nvPicPr>
          <p:cNvPr id="60420" name="Picture 2" descr="http://neftriplecrunch.files.wordpress.com/2008/11/leopard.jpg"/>
          <p:cNvPicPr>
            <a:picLocks noChangeAspect="1" noChangeArrowheads="1"/>
          </p:cNvPicPr>
          <p:nvPr/>
        </p:nvPicPr>
        <p:blipFill>
          <a:blip r:embed="rId3"/>
          <a:srcRect/>
          <a:stretch>
            <a:fillRect/>
          </a:stretch>
        </p:blipFill>
        <p:spPr bwMode="auto">
          <a:xfrm>
            <a:off x="630238" y="1844675"/>
            <a:ext cx="3562350" cy="2454275"/>
          </a:xfrm>
          <a:prstGeom prst="rect">
            <a:avLst/>
          </a:prstGeom>
          <a:noFill/>
          <a:ln w="9525">
            <a:noFill/>
            <a:miter lim="800000"/>
            <a:headEnd/>
            <a:tailEnd/>
          </a:ln>
        </p:spPr>
      </p:pic>
      <p:pic>
        <p:nvPicPr>
          <p:cNvPr id="60421" name="Picture 4" descr="http://www.lankalibrary.com/images/leopard3.jpg"/>
          <p:cNvPicPr>
            <a:picLocks noChangeAspect="1" noChangeArrowheads="1"/>
          </p:cNvPicPr>
          <p:nvPr/>
        </p:nvPicPr>
        <p:blipFill>
          <a:blip r:embed="rId4"/>
          <a:srcRect/>
          <a:stretch>
            <a:fillRect/>
          </a:stretch>
        </p:blipFill>
        <p:spPr bwMode="auto">
          <a:xfrm>
            <a:off x="4500563" y="1881188"/>
            <a:ext cx="3651250" cy="24384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7071D534-EAF5-7340-9EBE-DE4DF80614A8}" type="slidenum">
              <a:rPr lang="en-US" smtClean="0"/>
              <a:pPr/>
              <a:t>71</a:t>
            </a:fld>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idx="4294967295"/>
          </p:nvPr>
        </p:nvSpPr>
        <p:spPr>
          <a:xfrm>
            <a:off x="431800" y="0"/>
            <a:ext cx="8229600" cy="1143000"/>
          </a:xfrm>
        </p:spPr>
        <p:txBody>
          <a:bodyPr/>
          <a:lstStyle/>
          <a:p>
            <a:pPr eaLnBrk="1" hangingPunct="1"/>
            <a:r>
              <a:rPr lang="en-US" dirty="0"/>
              <a:t>Preview of some problem sets</a:t>
            </a:r>
          </a:p>
        </p:txBody>
      </p:sp>
      <p:sp>
        <p:nvSpPr>
          <p:cNvPr id="62467" name="Text Box 3"/>
          <p:cNvSpPr txBox="1">
            <a:spLocks noChangeArrowheads="1"/>
          </p:cNvSpPr>
          <p:nvPr/>
        </p:nvSpPr>
        <p:spPr bwMode="auto">
          <a:xfrm>
            <a:off x="2122488" y="5265738"/>
            <a:ext cx="6913562" cy="519112"/>
          </a:xfrm>
          <a:prstGeom prst="rect">
            <a:avLst/>
          </a:prstGeom>
          <a:noFill/>
          <a:ln w="9525">
            <a:noFill/>
            <a:miter lim="800000"/>
            <a:headEnd/>
            <a:tailEnd/>
          </a:ln>
        </p:spPr>
        <p:txBody>
          <a:bodyPr>
            <a:prstTxWarp prst="textNoShape">
              <a:avLst/>
            </a:prstTxWarp>
            <a:spAutoFit/>
          </a:bodyPr>
          <a:lstStyle/>
          <a:p>
            <a:pPr>
              <a:spcBef>
                <a:spcPct val="50000"/>
              </a:spcBef>
            </a:pPr>
            <a:r>
              <a:rPr lang="en-US" sz="2800"/>
              <a:t>Object search and recognition</a:t>
            </a:r>
          </a:p>
        </p:txBody>
      </p:sp>
      <p:pic>
        <p:nvPicPr>
          <p:cNvPr id="62468" name="Picture 6" descr="friends_0000008302"/>
          <p:cNvPicPr>
            <a:picLocks noChangeAspect="1" noChangeArrowheads="1"/>
          </p:cNvPicPr>
          <p:nvPr/>
        </p:nvPicPr>
        <p:blipFill>
          <a:blip r:embed="rId3"/>
          <a:srcRect/>
          <a:stretch>
            <a:fillRect/>
          </a:stretch>
        </p:blipFill>
        <p:spPr bwMode="auto">
          <a:xfrm>
            <a:off x="6478588" y="1782763"/>
            <a:ext cx="2522537" cy="1719262"/>
          </a:xfrm>
          <a:prstGeom prst="rect">
            <a:avLst/>
          </a:prstGeom>
          <a:noFill/>
          <a:ln w="9525">
            <a:noFill/>
            <a:miter lim="800000"/>
            <a:headEnd/>
            <a:tailEnd/>
          </a:ln>
        </p:spPr>
      </p:pic>
      <p:pic>
        <p:nvPicPr>
          <p:cNvPr id="62469" name="Picture 7" descr="friends_0000008301"/>
          <p:cNvPicPr>
            <a:picLocks noChangeAspect="1" noChangeArrowheads="1"/>
          </p:cNvPicPr>
          <p:nvPr/>
        </p:nvPicPr>
        <p:blipFill>
          <a:blip r:embed="rId4"/>
          <a:srcRect/>
          <a:stretch>
            <a:fillRect/>
          </a:stretch>
        </p:blipFill>
        <p:spPr bwMode="auto">
          <a:xfrm>
            <a:off x="3849688" y="1752600"/>
            <a:ext cx="2520950" cy="1719263"/>
          </a:xfrm>
          <a:prstGeom prst="rect">
            <a:avLst/>
          </a:prstGeom>
          <a:noFill/>
          <a:ln w="9525">
            <a:noFill/>
            <a:miter lim="800000"/>
            <a:headEnd/>
            <a:tailEnd/>
          </a:ln>
        </p:spPr>
      </p:pic>
      <p:pic>
        <p:nvPicPr>
          <p:cNvPr id="62470" name="Picture 9" descr="friends_0000008307"/>
          <p:cNvPicPr>
            <a:picLocks noChangeAspect="1" noChangeArrowheads="1"/>
          </p:cNvPicPr>
          <p:nvPr/>
        </p:nvPicPr>
        <p:blipFill>
          <a:blip r:embed="rId5"/>
          <a:srcRect/>
          <a:stretch>
            <a:fillRect/>
          </a:stretch>
        </p:blipFill>
        <p:spPr bwMode="auto">
          <a:xfrm>
            <a:off x="179388" y="2171700"/>
            <a:ext cx="2952750" cy="2012950"/>
          </a:xfrm>
          <a:prstGeom prst="rect">
            <a:avLst/>
          </a:prstGeom>
          <a:noFill/>
          <a:ln w="9525">
            <a:noFill/>
            <a:miter lim="800000"/>
            <a:headEnd/>
            <a:tailEnd/>
          </a:ln>
        </p:spPr>
      </p:pic>
      <p:pic>
        <p:nvPicPr>
          <p:cNvPr id="62471" name="Picture 10" descr="friends_0000008270"/>
          <p:cNvPicPr>
            <a:picLocks noChangeAspect="1" noChangeArrowheads="1"/>
          </p:cNvPicPr>
          <p:nvPr/>
        </p:nvPicPr>
        <p:blipFill>
          <a:blip r:embed="rId6"/>
          <a:srcRect/>
          <a:stretch>
            <a:fillRect/>
          </a:stretch>
        </p:blipFill>
        <p:spPr bwMode="auto">
          <a:xfrm>
            <a:off x="4965700" y="3546475"/>
            <a:ext cx="2522538" cy="1719263"/>
          </a:xfrm>
          <a:prstGeom prst="rect">
            <a:avLst/>
          </a:prstGeom>
          <a:noFill/>
          <a:ln w="9525">
            <a:noFill/>
            <a:miter lim="800000"/>
            <a:headEnd/>
            <a:tailEnd/>
          </a:ln>
        </p:spPr>
      </p:pic>
      <p:sp>
        <p:nvSpPr>
          <p:cNvPr id="62472" name="Line 11"/>
          <p:cNvSpPr>
            <a:spLocks noChangeShapeType="1"/>
          </p:cNvSpPr>
          <p:nvPr/>
        </p:nvSpPr>
        <p:spPr bwMode="auto">
          <a:xfrm>
            <a:off x="3240088" y="3141663"/>
            <a:ext cx="503237" cy="0"/>
          </a:xfrm>
          <a:prstGeom prst="line">
            <a:avLst/>
          </a:prstGeom>
          <a:noFill/>
          <a:ln w="76200">
            <a:solidFill>
              <a:schemeClr val="tx1"/>
            </a:solidFill>
            <a:round/>
            <a:headEnd/>
            <a:tailEnd type="triangle" w="med" len="med"/>
          </a:ln>
        </p:spPr>
        <p:txBody>
          <a:bodyPr>
            <a:prstTxWarp prst="textNoShape">
              <a:avLst/>
            </a:prstTxWarp>
          </a:bodyPr>
          <a:lstStyle/>
          <a:p>
            <a:endParaRPr lang="en-US"/>
          </a:p>
        </p:txBody>
      </p:sp>
      <p:sp>
        <p:nvSpPr>
          <p:cNvPr id="62473" name="Oval 12"/>
          <p:cNvSpPr>
            <a:spLocks noChangeArrowheads="1"/>
          </p:cNvSpPr>
          <p:nvPr/>
        </p:nvSpPr>
        <p:spPr bwMode="auto">
          <a:xfrm>
            <a:off x="2232025" y="2852738"/>
            <a:ext cx="576263" cy="720725"/>
          </a:xfrm>
          <a:prstGeom prst="ellipse">
            <a:avLst/>
          </a:prstGeom>
          <a:noFill/>
          <a:ln w="38100">
            <a:solidFill>
              <a:srgbClr val="FFCC00"/>
            </a:solidFill>
            <a:round/>
            <a:headEnd/>
            <a:tailEnd/>
          </a:ln>
        </p:spPr>
        <p:txBody>
          <a:bodyPr wrap="none" anchor="ctr">
            <a:prstTxWarp prst="textNoShape">
              <a:avLst/>
            </a:prstTxWarp>
          </a:bodyPr>
          <a:lstStyle/>
          <a:p>
            <a:endParaRPr lang="en-US"/>
          </a:p>
        </p:txBody>
      </p:sp>
      <p:sp>
        <p:nvSpPr>
          <p:cNvPr id="2" name="Slide Number Placeholder 1"/>
          <p:cNvSpPr>
            <a:spLocks noGrp="1"/>
          </p:cNvSpPr>
          <p:nvPr>
            <p:ph type="sldNum" sz="quarter" idx="12"/>
          </p:nvPr>
        </p:nvSpPr>
        <p:spPr/>
        <p:txBody>
          <a:bodyPr/>
          <a:lstStyle/>
          <a:p>
            <a:fld id="{7071D534-EAF5-7340-9EBE-DE4DF80614A8}" type="slidenum">
              <a:rPr lang="en-US" smtClean="0"/>
              <a:pPr/>
              <a:t>72</a:t>
            </a:fld>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3175"/>
            <a:ext cx="8229600" cy="1143000"/>
          </a:xfrm>
        </p:spPr>
        <p:txBody>
          <a:bodyPr/>
          <a:lstStyle/>
          <a:p>
            <a:pPr eaLnBrk="1" hangingPunct="1"/>
            <a:r>
              <a:rPr lang="en-US" dirty="0" smtClean="0"/>
              <a:t>Problem set deadlines</a:t>
            </a:r>
            <a:endParaRPr lang="en-US" dirty="0"/>
          </a:p>
        </p:txBody>
      </p:sp>
      <p:sp>
        <p:nvSpPr>
          <p:cNvPr id="69635" name="Rectangle 3"/>
          <p:cNvSpPr>
            <a:spLocks noGrp="1" noChangeArrowheads="1"/>
          </p:cNvSpPr>
          <p:nvPr>
            <p:ph type="body" idx="1"/>
          </p:nvPr>
        </p:nvSpPr>
        <p:spPr>
          <a:xfrm>
            <a:off x="457200" y="1467555"/>
            <a:ext cx="7823200" cy="4741333"/>
          </a:xfrm>
        </p:spPr>
        <p:txBody>
          <a:bodyPr>
            <a:normAutofit fontScale="85000" lnSpcReduction="20000"/>
          </a:bodyPr>
          <a:lstStyle/>
          <a:p>
            <a:pPr eaLnBrk="1" hangingPunct="1">
              <a:spcAft>
                <a:spcPts val="600"/>
              </a:spcAft>
            </a:pPr>
            <a:r>
              <a:rPr lang="en-US" sz="2800" dirty="0" smtClean="0"/>
              <a:t>Problem sets due 11:59 PM</a:t>
            </a:r>
          </a:p>
          <a:p>
            <a:pPr lvl="1" eaLnBrk="1" hangingPunct="1">
              <a:spcAft>
                <a:spcPts val="600"/>
              </a:spcAft>
            </a:pPr>
            <a:r>
              <a:rPr lang="en-US" sz="2400" dirty="0"/>
              <a:t>Follow submission instructions given in </a:t>
            </a:r>
            <a:r>
              <a:rPr lang="en-US" sz="2400" dirty="0" smtClean="0"/>
              <a:t>assignment</a:t>
            </a:r>
          </a:p>
          <a:p>
            <a:pPr lvl="1" eaLnBrk="1" hangingPunct="1">
              <a:spcAft>
                <a:spcPts val="600"/>
              </a:spcAft>
            </a:pPr>
            <a:r>
              <a:rPr lang="en-US" sz="2400" dirty="0" smtClean="0"/>
              <a:t>Submit to Canvas; no hard copy submissions</a:t>
            </a:r>
          </a:p>
          <a:p>
            <a:pPr lvl="1" eaLnBrk="1" hangingPunct="1">
              <a:spcAft>
                <a:spcPts val="600"/>
              </a:spcAft>
            </a:pPr>
            <a:r>
              <a:rPr lang="en-US" sz="2400" dirty="0"/>
              <a:t>Deadlines are firm.  We’ll use</a:t>
            </a:r>
            <a:r>
              <a:rPr lang="en-US" sz="2400" dirty="0" smtClean="0"/>
              <a:t> Canvas timestamp. Even 1 minute late is late.</a:t>
            </a:r>
          </a:p>
          <a:p>
            <a:pPr lvl="1" eaLnBrk="1" hangingPunct="1">
              <a:spcAft>
                <a:spcPts val="600"/>
              </a:spcAft>
            </a:pPr>
            <a:endParaRPr lang="en-US" sz="2400" dirty="0" smtClean="0"/>
          </a:p>
          <a:p>
            <a:pPr eaLnBrk="1" hangingPunct="1">
              <a:spcAft>
                <a:spcPts val="600"/>
              </a:spcAft>
            </a:pPr>
            <a:r>
              <a:rPr lang="en-US" sz="2800" dirty="0" smtClean="0"/>
              <a:t>Late submissions: 1 point deduction for every hour after the deadline up to 72 hours; </a:t>
            </a:r>
            <a:r>
              <a:rPr lang="en-US" sz="2800" dirty="0"/>
              <a:t>after 72 hours, you will receive a 0</a:t>
            </a:r>
          </a:p>
          <a:p>
            <a:pPr eaLnBrk="1" hangingPunct="1">
              <a:spcAft>
                <a:spcPts val="600"/>
              </a:spcAft>
            </a:pPr>
            <a:endParaRPr lang="en-US" sz="1200" dirty="0"/>
          </a:p>
          <a:p>
            <a:pPr eaLnBrk="1" hangingPunct="1">
              <a:spcAft>
                <a:spcPts val="600"/>
              </a:spcAft>
            </a:pPr>
            <a:r>
              <a:rPr lang="en-US" sz="2800" dirty="0"/>
              <a:t>If your program doesn’t work, clean up the code, comment it well, explain what you have, and still submit</a:t>
            </a:r>
            <a:r>
              <a:rPr lang="en-US" sz="2800" dirty="0" smtClean="0"/>
              <a:t>.  Draw our attention to this in your answer sheet.</a:t>
            </a:r>
          </a:p>
        </p:txBody>
      </p:sp>
      <p:sp>
        <p:nvSpPr>
          <p:cNvPr id="2" name="Slide Number Placeholder 1"/>
          <p:cNvSpPr>
            <a:spLocks noGrp="1"/>
          </p:cNvSpPr>
          <p:nvPr>
            <p:ph type="sldNum" sz="quarter" idx="12"/>
          </p:nvPr>
        </p:nvSpPr>
        <p:spPr/>
        <p:txBody>
          <a:bodyPr/>
          <a:lstStyle/>
          <a:p>
            <a:fld id="{7071D534-EAF5-7340-9EBE-DE4DF80614A8}" type="slidenum">
              <a:rPr lang="en-US" smtClean="0"/>
              <a:pPr/>
              <a:t>73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6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6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63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63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63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3175"/>
            <a:ext cx="8229600" cy="1143000"/>
          </a:xfrm>
        </p:spPr>
        <p:txBody>
          <a:bodyPr/>
          <a:lstStyle/>
          <a:p>
            <a:pPr eaLnBrk="1" hangingPunct="1"/>
            <a:r>
              <a:rPr lang="en-US"/>
              <a:t>Collaboration policy</a:t>
            </a:r>
          </a:p>
        </p:txBody>
      </p:sp>
      <p:sp>
        <p:nvSpPr>
          <p:cNvPr id="64515" name="Rectangle 3"/>
          <p:cNvSpPr>
            <a:spLocks noGrp="1" noChangeArrowheads="1"/>
          </p:cNvSpPr>
          <p:nvPr>
            <p:ph type="body" idx="1"/>
          </p:nvPr>
        </p:nvSpPr>
        <p:spPr>
          <a:xfrm>
            <a:off x="811213" y="1322388"/>
            <a:ext cx="7923212" cy="4525962"/>
          </a:xfrm>
        </p:spPr>
        <p:txBody>
          <a:bodyPr>
            <a:normAutofit fontScale="92500" lnSpcReduction="10000"/>
          </a:bodyPr>
          <a:lstStyle/>
          <a:p>
            <a:r>
              <a:rPr lang="en-US" sz="2800" b="1" dirty="0" smtClean="0">
                <a:solidFill>
                  <a:srgbClr val="FF0000"/>
                </a:solidFill>
              </a:rPr>
              <a:t>All </a:t>
            </a:r>
            <a:r>
              <a:rPr lang="en-US" sz="2800" b="1" dirty="0">
                <a:solidFill>
                  <a:srgbClr val="FF0000"/>
                </a:solidFill>
              </a:rPr>
              <a:t>responses and code must be written </a:t>
            </a:r>
            <a:r>
              <a:rPr lang="en-US" sz="2800" b="1" dirty="0" smtClean="0">
                <a:solidFill>
                  <a:srgbClr val="FF0000"/>
                </a:solidFill>
              </a:rPr>
              <a:t>individually or in pairs (a group of 2)</a:t>
            </a:r>
            <a:endParaRPr lang="en-US" sz="2800" b="1" dirty="0">
              <a:solidFill>
                <a:srgbClr val="FF0000"/>
              </a:solidFill>
            </a:endParaRPr>
          </a:p>
          <a:p>
            <a:endParaRPr lang="en-US" sz="2800" dirty="0" smtClean="0"/>
          </a:p>
          <a:p>
            <a:r>
              <a:rPr lang="en-US" sz="2800" dirty="0" smtClean="0"/>
              <a:t>Students </a:t>
            </a:r>
            <a:r>
              <a:rPr lang="en-US" sz="2800" dirty="0"/>
              <a:t>submitting answers or code found to be identical or substantially similar (due to inappropriate collaboration) risk failing the </a:t>
            </a:r>
            <a:r>
              <a:rPr lang="en-US" sz="2800" dirty="0" smtClean="0"/>
              <a:t>course</a:t>
            </a:r>
          </a:p>
          <a:p>
            <a:pPr lvl="1">
              <a:buFont typeface="Calibri" panose="020F0502020204030204" pitchFamily="34" charset="0"/>
              <a:buChar char="─"/>
            </a:pPr>
            <a:r>
              <a:rPr lang="en-US" sz="2400" dirty="0" smtClean="0"/>
              <a:t>We will be using MOSS to check for cheating!</a:t>
            </a:r>
          </a:p>
          <a:p>
            <a:pPr lvl="1">
              <a:buFont typeface="Calibri" panose="020F0502020204030204" pitchFamily="34" charset="0"/>
              <a:buChar char="─"/>
            </a:pPr>
            <a:r>
              <a:rPr lang="en-US" sz="2400" dirty="0" smtClean="0"/>
              <a:t>Copying online solutions also counts as cheating!</a:t>
            </a:r>
          </a:p>
          <a:p>
            <a:pPr lvl="1">
              <a:buFont typeface="Calibri" panose="020F0502020204030204" pitchFamily="34" charset="0"/>
              <a:buChar char="─"/>
            </a:pPr>
            <a:r>
              <a:rPr lang="en-US" sz="2400" dirty="0" smtClean="0"/>
              <a:t>Please don’t </a:t>
            </a:r>
            <a:r>
              <a:rPr lang="en-US" sz="2400" dirty="0" smtClean="0"/>
              <a:t>cheat… </a:t>
            </a:r>
            <a:r>
              <a:rPr lang="en-US" sz="2400" dirty="0" smtClean="0"/>
              <a:t>you are going to get caught!</a:t>
            </a:r>
            <a:endParaRPr lang="en-US" sz="2400" dirty="0" smtClean="0"/>
          </a:p>
          <a:p>
            <a:endParaRPr lang="en-US" sz="2800" dirty="0"/>
          </a:p>
          <a:p>
            <a:r>
              <a:rPr lang="en-US" sz="2800" dirty="0" smtClean="0"/>
              <a:t>Read and follow UC Davis </a:t>
            </a:r>
            <a:r>
              <a:rPr lang="en-US" sz="2800" dirty="0" smtClean="0">
                <a:hlinkClick r:id="rId3"/>
              </a:rPr>
              <a:t>code </a:t>
            </a:r>
            <a:r>
              <a:rPr lang="en-US" sz="2800" dirty="0">
                <a:hlinkClick r:id="rId3"/>
              </a:rPr>
              <a:t>of conduct</a:t>
            </a:r>
            <a:endParaRPr lang="en-US" sz="2800" dirty="0" smtClean="0"/>
          </a:p>
        </p:txBody>
      </p:sp>
      <p:sp>
        <p:nvSpPr>
          <p:cNvPr id="2" name="Slide Number Placeholder 1"/>
          <p:cNvSpPr>
            <a:spLocks noGrp="1"/>
          </p:cNvSpPr>
          <p:nvPr>
            <p:ph type="sldNum" sz="quarter" idx="12"/>
          </p:nvPr>
        </p:nvSpPr>
        <p:spPr/>
        <p:txBody>
          <a:bodyPr/>
          <a:lstStyle/>
          <a:p>
            <a:fld id="{7071D534-EAF5-7340-9EBE-DE4DF80614A8}" type="slidenum">
              <a:rPr lang="en-US" smtClean="0"/>
              <a:pPr/>
              <a:t>74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51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5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51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51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MOSS</a:t>
            </a:r>
            <a:endParaRPr lang="en-US" dirty="0"/>
          </a:p>
        </p:txBody>
      </p:sp>
      <p:sp>
        <p:nvSpPr>
          <p:cNvPr id="3" name="Content Placeholder 2"/>
          <p:cNvSpPr>
            <a:spLocks noGrp="1"/>
          </p:cNvSpPr>
          <p:nvPr>
            <p:ph idx="1"/>
          </p:nvPr>
        </p:nvSpPr>
        <p:spPr/>
        <p:txBody>
          <a:bodyPr/>
          <a:lstStyle/>
          <a:p>
            <a:endParaRPr lang="en-US"/>
          </a:p>
        </p:txBody>
      </p:sp>
      <p:pic>
        <p:nvPicPr>
          <p:cNvPr id="168962" name="Picture 2" descr="Image result for moss stanfo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18" y="1897221"/>
            <a:ext cx="8762564" cy="393192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Slide Number Placeholder 4"/>
          <p:cNvSpPr>
            <a:spLocks noGrp="1"/>
          </p:cNvSpPr>
          <p:nvPr>
            <p:ph type="sldNum" sz="quarter" idx="12"/>
          </p:nvPr>
        </p:nvSpPr>
        <p:spPr/>
        <p:txBody>
          <a:bodyPr/>
          <a:lstStyle/>
          <a:p>
            <a:fld id="{7071D534-EAF5-7340-9EBE-DE4DF80614A8}" type="slidenum">
              <a:rPr lang="en-US" smtClean="0"/>
              <a:pPr/>
              <a:t>75</a:t>
            </a:fld>
            <a:endParaRPr lang="en-US"/>
          </a:p>
        </p:txBody>
      </p:sp>
    </p:spTree>
    <p:extLst>
      <p:ext uri="{BB962C8B-B14F-4D97-AF65-F5344CB8AC3E}">
        <p14:creationId xmlns:p14="http://schemas.microsoft.com/office/powerpoint/2010/main" val="79443384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3175"/>
            <a:ext cx="8229600" cy="1143000"/>
          </a:xfrm>
        </p:spPr>
        <p:txBody>
          <a:bodyPr/>
          <a:lstStyle/>
          <a:p>
            <a:pPr eaLnBrk="1" hangingPunct="1"/>
            <a:r>
              <a:rPr lang="en-US"/>
              <a:t>Miscellaneous</a:t>
            </a:r>
          </a:p>
        </p:txBody>
      </p:sp>
      <p:sp>
        <p:nvSpPr>
          <p:cNvPr id="70659" name="Rectangle 3"/>
          <p:cNvSpPr>
            <a:spLocks noGrp="1" noChangeArrowheads="1"/>
          </p:cNvSpPr>
          <p:nvPr>
            <p:ph type="body" idx="1"/>
          </p:nvPr>
        </p:nvSpPr>
        <p:spPr>
          <a:xfrm>
            <a:off x="457200" y="1322388"/>
            <a:ext cx="8229600" cy="4525962"/>
          </a:xfrm>
        </p:spPr>
        <p:txBody>
          <a:bodyPr/>
          <a:lstStyle/>
          <a:p>
            <a:r>
              <a:rPr lang="en-US" sz="2800" dirty="0"/>
              <a:t>Check class website </a:t>
            </a:r>
            <a:r>
              <a:rPr lang="en-US" sz="2800" dirty="0" smtClean="0"/>
              <a:t>regularly </a:t>
            </a:r>
            <a:r>
              <a:rPr lang="en-US" sz="2800" dirty="0"/>
              <a:t>for assignment files, notes, announcements, </a:t>
            </a:r>
            <a:r>
              <a:rPr lang="en-US" sz="2800" dirty="0" smtClean="0"/>
              <a:t>etc.</a:t>
            </a:r>
          </a:p>
          <a:p>
            <a:pPr eaLnBrk="1" hangingPunct="1"/>
            <a:r>
              <a:rPr lang="en-US" sz="2800" dirty="0" smtClean="0"/>
              <a:t>Come to lecture on time</a:t>
            </a:r>
            <a:endParaRPr lang="en-US" sz="1800" dirty="0" smtClean="0"/>
          </a:p>
          <a:p>
            <a:pPr eaLnBrk="1" hangingPunct="1"/>
            <a:r>
              <a:rPr lang="en-US" sz="2800" dirty="0"/>
              <a:t>No laptops, phones, </a:t>
            </a:r>
            <a:r>
              <a:rPr lang="en-US" sz="2800" dirty="0" smtClean="0"/>
              <a:t>tablets, etc</a:t>
            </a:r>
            <a:r>
              <a:rPr lang="en-US" sz="2800" dirty="0"/>
              <a:t>. </a:t>
            </a:r>
            <a:r>
              <a:rPr lang="en-US" sz="2800" dirty="0" smtClean="0"/>
              <a:t>in </a:t>
            </a:r>
            <a:r>
              <a:rPr lang="en-US" sz="2800" dirty="0"/>
              <a:t>class </a:t>
            </a:r>
            <a:r>
              <a:rPr lang="en-US" sz="2800" dirty="0" smtClean="0"/>
              <a:t>please</a:t>
            </a:r>
            <a:endParaRPr lang="en-US" sz="1200" dirty="0"/>
          </a:p>
          <a:p>
            <a:pPr eaLnBrk="1" hangingPunct="1"/>
            <a:r>
              <a:rPr lang="en-US" sz="2800" dirty="0" smtClean="0"/>
              <a:t>Please interrupt with questions at any time</a:t>
            </a:r>
            <a:endParaRPr lang="en-US" sz="2800"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76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6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6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t>Coming up</a:t>
            </a:r>
          </a:p>
        </p:txBody>
      </p:sp>
      <p:sp>
        <p:nvSpPr>
          <p:cNvPr id="67587" name="Content Placeholder 2"/>
          <p:cNvSpPr>
            <a:spLocks noGrp="1"/>
          </p:cNvSpPr>
          <p:nvPr>
            <p:ph idx="1"/>
          </p:nvPr>
        </p:nvSpPr>
        <p:spPr/>
        <p:txBody>
          <a:bodyPr/>
          <a:lstStyle/>
          <a:p>
            <a:r>
              <a:rPr lang="en-US" dirty="0"/>
              <a:t>R</a:t>
            </a:r>
            <a:r>
              <a:rPr lang="en-US" dirty="0" smtClean="0"/>
              <a:t>ead the class webpage carefully</a:t>
            </a:r>
          </a:p>
          <a:p>
            <a:r>
              <a:rPr lang="en-US" dirty="0" smtClean="0"/>
              <a:t>Next class (Thurs): </a:t>
            </a:r>
            <a:r>
              <a:rPr lang="en-US" dirty="0"/>
              <a:t>lecture on linear </a:t>
            </a:r>
            <a:r>
              <a:rPr lang="en-US" dirty="0" smtClean="0"/>
              <a:t>filters</a:t>
            </a:r>
          </a:p>
          <a:p>
            <a:r>
              <a:rPr lang="en-US" dirty="0"/>
              <a:t>PS0 </a:t>
            </a:r>
            <a:r>
              <a:rPr lang="en-US" dirty="0" smtClean="0"/>
              <a:t>out Thursday, </a:t>
            </a:r>
            <a:r>
              <a:rPr lang="en-US" smtClean="0"/>
              <a:t>due 4/13</a:t>
            </a:r>
            <a:endParaRPr lang="en-US" dirty="0"/>
          </a:p>
          <a:p>
            <a:endParaRPr lang="en-US" dirty="0" smtClean="0"/>
          </a:p>
          <a:p>
            <a:endParaRPr lang="en-US" dirty="0"/>
          </a:p>
          <a:p>
            <a:endParaRPr lang="en-US" dirty="0"/>
          </a:p>
          <a:p>
            <a:pPr lvl="1"/>
            <a:endParaRPr lang="en-US" dirty="0"/>
          </a:p>
          <a:p>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77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itle 3"/>
          <p:cNvSpPr>
            <a:spLocks noGrp="1"/>
          </p:cNvSpPr>
          <p:nvPr>
            <p:ph type="ctrTitle"/>
          </p:nvPr>
        </p:nvSpPr>
        <p:spPr/>
        <p:txBody>
          <a:bodyPr/>
          <a:lstStyle/>
          <a:p>
            <a:r>
              <a:rPr lang="en-US" smtClean="0"/>
              <a:t>Questions?</a:t>
            </a:r>
          </a:p>
        </p:txBody>
      </p:sp>
      <p:sp>
        <p:nvSpPr>
          <p:cNvPr id="5" name="Subtitle 4"/>
          <p:cNvSpPr>
            <a:spLocks noGrp="1"/>
          </p:cNvSpPr>
          <p:nvPr>
            <p:ph type="subTitle" idx="1"/>
          </p:nvPr>
        </p:nvSpPr>
        <p:spPr/>
        <p:txBody>
          <a:bodyPr/>
          <a:lstStyle/>
          <a:p>
            <a:r>
              <a:rPr lang="en-US" smtClean="0"/>
              <a:t>See you Thursday!</a:t>
            </a:r>
          </a:p>
        </p:txBody>
      </p:sp>
      <p:sp>
        <p:nvSpPr>
          <p:cNvPr id="2" name="Slide Number Placeholder 1"/>
          <p:cNvSpPr>
            <a:spLocks noGrp="1"/>
          </p:cNvSpPr>
          <p:nvPr>
            <p:ph type="sldNum" sz="quarter" idx="12"/>
          </p:nvPr>
        </p:nvSpPr>
        <p:spPr/>
        <p:txBody>
          <a:bodyPr/>
          <a:lstStyle/>
          <a:p>
            <a:fld id="{7071D534-EAF5-7340-9EBE-DE4DF80614A8}" type="slidenum">
              <a:rPr lang="en-US" smtClean="0"/>
              <a:pPr/>
              <a:t>78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cedar_point"/>
          <p:cNvPicPr>
            <a:picLocks noChangeAspect="1" noChangeArrowheads="1"/>
          </p:cNvPicPr>
          <p:nvPr/>
        </p:nvPicPr>
        <p:blipFill>
          <a:blip r:embed="rId3"/>
          <a:srcRect/>
          <a:stretch>
            <a:fillRect/>
          </a:stretch>
        </p:blipFill>
        <p:spPr bwMode="auto">
          <a:xfrm>
            <a:off x="519113" y="703458"/>
            <a:ext cx="7804150" cy="5878513"/>
          </a:xfrm>
          <a:prstGeom prst="rect">
            <a:avLst/>
          </a:prstGeom>
          <a:noFill/>
          <a:ln w="9525">
            <a:noFill/>
            <a:miter lim="800000"/>
            <a:headEnd/>
            <a:tailEnd/>
          </a:ln>
        </p:spPr>
      </p:pic>
      <p:sp>
        <p:nvSpPr>
          <p:cNvPr id="459779" name="Text Box 5"/>
          <p:cNvSpPr txBox="1">
            <a:spLocks noChangeArrowheads="1"/>
          </p:cNvSpPr>
          <p:nvPr/>
        </p:nvSpPr>
        <p:spPr bwMode="auto">
          <a:xfrm>
            <a:off x="1814513" y="9638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sky</a:t>
            </a:r>
          </a:p>
        </p:txBody>
      </p:sp>
      <p:sp>
        <p:nvSpPr>
          <p:cNvPr id="459780" name="Text Box 6"/>
          <p:cNvSpPr txBox="1">
            <a:spLocks noChangeArrowheads="1"/>
          </p:cNvSpPr>
          <p:nvPr/>
        </p:nvSpPr>
        <p:spPr bwMode="auto">
          <a:xfrm>
            <a:off x="2424113" y="3554608"/>
            <a:ext cx="90963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water</a:t>
            </a:r>
          </a:p>
        </p:txBody>
      </p:sp>
      <p:sp>
        <p:nvSpPr>
          <p:cNvPr id="459781" name="Text Box 7"/>
          <p:cNvSpPr txBox="1">
            <a:spLocks noChangeArrowheads="1"/>
          </p:cNvSpPr>
          <p:nvPr/>
        </p:nvSpPr>
        <p:spPr bwMode="auto">
          <a:xfrm>
            <a:off x="3074988" y="2565596"/>
            <a:ext cx="1258887" cy="642937"/>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Ferris wheel</a:t>
            </a:r>
          </a:p>
        </p:txBody>
      </p:sp>
      <p:sp>
        <p:nvSpPr>
          <p:cNvPr id="459782" name="Text Box 8"/>
          <p:cNvSpPr txBox="1">
            <a:spLocks noChangeArrowheads="1"/>
          </p:cNvSpPr>
          <p:nvPr/>
        </p:nvSpPr>
        <p:spPr bwMode="auto">
          <a:xfrm>
            <a:off x="3414713" y="746321"/>
            <a:ext cx="2659062" cy="369887"/>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amusement park</a:t>
            </a:r>
          </a:p>
        </p:txBody>
      </p:sp>
      <p:sp>
        <p:nvSpPr>
          <p:cNvPr id="459783" name="Text Box 9"/>
          <p:cNvSpPr txBox="1">
            <a:spLocks noChangeArrowheads="1"/>
          </p:cNvSpPr>
          <p:nvPr/>
        </p:nvSpPr>
        <p:spPr bwMode="auto">
          <a:xfrm>
            <a:off x="3948113" y="1732158"/>
            <a:ext cx="1749425"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Cedar Point</a:t>
            </a:r>
          </a:p>
        </p:txBody>
      </p:sp>
      <p:sp>
        <p:nvSpPr>
          <p:cNvPr id="459784" name="Text Box 10"/>
          <p:cNvSpPr txBox="1">
            <a:spLocks noChangeArrowheads="1"/>
          </p:cNvSpPr>
          <p:nvPr/>
        </p:nvSpPr>
        <p:spPr bwMode="auto">
          <a:xfrm>
            <a:off x="5776913" y="3249808"/>
            <a:ext cx="90963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12 E</a:t>
            </a:r>
          </a:p>
        </p:txBody>
      </p:sp>
      <p:sp>
        <p:nvSpPr>
          <p:cNvPr id="459785" name="Text Box 11"/>
          <p:cNvSpPr txBox="1">
            <a:spLocks noChangeArrowheads="1"/>
          </p:cNvSpPr>
          <p:nvPr/>
        </p:nvSpPr>
        <p:spPr bwMode="auto">
          <a:xfrm>
            <a:off x="1966913" y="43928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tree</a:t>
            </a:r>
          </a:p>
        </p:txBody>
      </p:sp>
      <p:sp>
        <p:nvSpPr>
          <p:cNvPr id="459786" name="Text Box 12"/>
          <p:cNvSpPr txBox="1">
            <a:spLocks noChangeArrowheads="1"/>
          </p:cNvSpPr>
          <p:nvPr/>
        </p:nvSpPr>
        <p:spPr bwMode="auto">
          <a:xfrm>
            <a:off x="3719513" y="61454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tree</a:t>
            </a:r>
          </a:p>
        </p:txBody>
      </p:sp>
      <p:sp>
        <p:nvSpPr>
          <p:cNvPr id="459787" name="Text Box 13"/>
          <p:cNvSpPr txBox="1">
            <a:spLocks noChangeArrowheads="1"/>
          </p:cNvSpPr>
          <p:nvPr/>
        </p:nvSpPr>
        <p:spPr bwMode="auto">
          <a:xfrm>
            <a:off x="4176713" y="39356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tree</a:t>
            </a:r>
          </a:p>
        </p:txBody>
      </p:sp>
      <p:sp>
        <p:nvSpPr>
          <p:cNvPr id="459788" name="Text Box 14"/>
          <p:cNvSpPr txBox="1">
            <a:spLocks noChangeArrowheads="1"/>
          </p:cNvSpPr>
          <p:nvPr/>
        </p:nvSpPr>
        <p:spPr bwMode="auto">
          <a:xfrm>
            <a:off x="4252913" y="5764408"/>
            <a:ext cx="13985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carousel</a:t>
            </a:r>
          </a:p>
        </p:txBody>
      </p:sp>
      <p:sp>
        <p:nvSpPr>
          <p:cNvPr id="459789" name="Text Box 15"/>
          <p:cNvSpPr txBox="1">
            <a:spLocks noChangeArrowheads="1"/>
          </p:cNvSpPr>
          <p:nvPr/>
        </p:nvSpPr>
        <p:spPr bwMode="auto">
          <a:xfrm>
            <a:off x="671513" y="5916808"/>
            <a:ext cx="90963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deck</a:t>
            </a:r>
          </a:p>
        </p:txBody>
      </p:sp>
      <p:sp>
        <p:nvSpPr>
          <p:cNvPr id="459790" name="Text Box 16"/>
          <p:cNvSpPr txBox="1">
            <a:spLocks noChangeArrowheads="1"/>
          </p:cNvSpPr>
          <p:nvPr/>
        </p:nvSpPr>
        <p:spPr bwMode="auto">
          <a:xfrm>
            <a:off x="5813425" y="4537271"/>
            <a:ext cx="2589213" cy="369887"/>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people waiting in line</a:t>
            </a:r>
          </a:p>
        </p:txBody>
      </p:sp>
      <p:sp>
        <p:nvSpPr>
          <p:cNvPr id="459791" name="Text Box 17"/>
          <p:cNvSpPr txBox="1">
            <a:spLocks noChangeArrowheads="1"/>
          </p:cNvSpPr>
          <p:nvPr/>
        </p:nvSpPr>
        <p:spPr bwMode="auto">
          <a:xfrm>
            <a:off x="7834313" y="37070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ride</a:t>
            </a:r>
          </a:p>
        </p:txBody>
      </p:sp>
      <p:sp>
        <p:nvSpPr>
          <p:cNvPr id="459792" name="Text Box 18"/>
          <p:cNvSpPr txBox="1">
            <a:spLocks noChangeArrowheads="1"/>
          </p:cNvSpPr>
          <p:nvPr/>
        </p:nvSpPr>
        <p:spPr bwMode="auto">
          <a:xfrm>
            <a:off x="1052513" y="26402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ride</a:t>
            </a:r>
          </a:p>
        </p:txBody>
      </p:sp>
      <p:sp>
        <p:nvSpPr>
          <p:cNvPr id="459793" name="Text Box 19"/>
          <p:cNvSpPr txBox="1">
            <a:spLocks noChangeArrowheads="1"/>
          </p:cNvSpPr>
          <p:nvPr/>
        </p:nvSpPr>
        <p:spPr bwMode="auto">
          <a:xfrm>
            <a:off x="4862513" y="30212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ride</a:t>
            </a:r>
          </a:p>
        </p:txBody>
      </p:sp>
      <p:sp>
        <p:nvSpPr>
          <p:cNvPr id="459794" name="Text Box 20"/>
          <p:cNvSpPr txBox="1">
            <a:spLocks noChangeArrowheads="1"/>
          </p:cNvSpPr>
          <p:nvPr/>
        </p:nvSpPr>
        <p:spPr bwMode="auto">
          <a:xfrm>
            <a:off x="5319713" y="5307208"/>
            <a:ext cx="1609725"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umbrellas</a:t>
            </a:r>
          </a:p>
        </p:txBody>
      </p:sp>
      <p:sp>
        <p:nvSpPr>
          <p:cNvPr id="459795" name="Text Box 21"/>
          <p:cNvSpPr txBox="1">
            <a:spLocks noChangeArrowheads="1"/>
          </p:cNvSpPr>
          <p:nvPr/>
        </p:nvSpPr>
        <p:spPr bwMode="auto">
          <a:xfrm>
            <a:off x="5243513" y="6221608"/>
            <a:ext cx="1819275"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pedestrians</a:t>
            </a:r>
          </a:p>
        </p:txBody>
      </p:sp>
      <p:sp>
        <p:nvSpPr>
          <p:cNvPr id="459796" name="Text Box 22"/>
          <p:cNvSpPr txBox="1">
            <a:spLocks noChangeArrowheads="1"/>
          </p:cNvSpPr>
          <p:nvPr/>
        </p:nvSpPr>
        <p:spPr bwMode="auto">
          <a:xfrm>
            <a:off x="7237413" y="5559621"/>
            <a:ext cx="1328737" cy="369887"/>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maxair</a:t>
            </a:r>
          </a:p>
        </p:txBody>
      </p:sp>
      <p:sp>
        <p:nvSpPr>
          <p:cNvPr id="459797" name="Text Box 23"/>
          <p:cNvSpPr txBox="1">
            <a:spLocks noChangeArrowheads="1"/>
          </p:cNvSpPr>
          <p:nvPr/>
        </p:nvSpPr>
        <p:spPr bwMode="auto">
          <a:xfrm>
            <a:off x="1585913" y="6069208"/>
            <a:ext cx="11191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bench</a:t>
            </a:r>
          </a:p>
        </p:txBody>
      </p:sp>
      <p:sp>
        <p:nvSpPr>
          <p:cNvPr id="459798" name="Text Box 24"/>
          <p:cNvSpPr txBox="1">
            <a:spLocks noChangeArrowheads="1"/>
          </p:cNvSpPr>
          <p:nvPr/>
        </p:nvSpPr>
        <p:spPr bwMode="auto">
          <a:xfrm>
            <a:off x="1890713" y="55358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tree</a:t>
            </a:r>
          </a:p>
        </p:txBody>
      </p:sp>
      <p:sp>
        <p:nvSpPr>
          <p:cNvPr id="459799" name="Text Box 25"/>
          <p:cNvSpPr txBox="1">
            <a:spLocks noChangeArrowheads="1"/>
          </p:cNvSpPr>
          <p:nvPr/>
        </p:nvSpPr>
        <p:spPr bwMode="auto">
          <a:xfrm>
            <a:off x="595313" y="3554608"/>
            <a:ext cx="15382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Lake Erie</a:t>
            </a:r>
          </a:p>
        </p:txBody>
      </p:sp>
      <p:sp>
        <p:nvSpPr>
          <p:cNvPr id="459800" name="Text Box 26"/>
          <p:cNvSpPr txBox="1">
            <a:spLocks noChangeArrowheads="1"/>
          </p:cNvSpPr>
          <p:nvPr/>
        </p:nvSpPr>
        <p:spPr bwMode="auto">
          <a:xfrm>
            <a:off x="5772150" y="4938908"/>
            <a:ext cx="2597150"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people sitting on ride</a:t>
            </a:r>
          </a:p>
        </p:txBody>
      </p:sp>
      <p:sp>
        <p:nvSpPr>
          <p:cNvPr id="459801" name="Rectangle 27"/>
          <p:cNvSpPr>
            <a:spLocks noChangeArrowheads="1"/>
          </p:cNvSpPr>
          <p:nvPr/>
        </p:nvSpPr>
        <p:spPr bwMode="auto">
          <a:xfrm>
            <a:off x="6721475" y="678058"/>
            <a:ext cx="2098675" cy="2862263"/>
          </a:xfrm>
          <a:prstGeom prst="rect">
            <a:avLst/>
          </a:prstGeom>
          <a:solidFill>
            <a:schemeClr val="bg1">
              <a:alpha val="43137"/>
            </a:schemeClr>
          </a:solidFill>
          <a:ln w="9525">
            <a:noFill/>
            <a:miter lim="800000"/>
            <a:headEnd/>
            <a:tailEnd/>
          </a:ln>
        </p:spPr>
        <p:txBody>
          <a:bodyPr>
            <a:prstTxWarp prst="textNoShape">
              <a:avLst/>
            </a:prstTxWarp>
            <a:spAutoFit/>
          </a:bodyPr>
          <a:lstStyle/>
          <a:p>
            <a:r>
              <a:rPr lang="en-US" sz="2000" b="1">
                <a:solidFill>
                  <a:srgbClr val="000000"/>
                </a:solidFill>
              </a:rPr>
              <a:t>Objects</a:t>
            </a:r>
          </a:p>
          <a:p>
            <a:r>
              <a:rPr lang="en-US" sz="2000" b="1">
                <a:solidFill>
                  <a:srgbClr val="000000"/>
                </a:solidFill>
              </a:rPr>
              <a:t>Activities</a:t>
            </a:r>
          </a:p>
          <a:p>
            <a:r>
              <a:rPr lang="en-US" sz="2000" b="1">
                <a:solidFill>
                  <a:srgbClr val="000000"/>
                </a:solidFill>
              </a:rPr>
              <a:t>Scenes</a:t>
            </a:r>
          </a:p>
          <a:p>
            <a:r>
              <a:rPr lang="en-US" sz="2000" b="1">
                <a:solidFill>
                  <a:srgbClr val="000000"/>
                </a:solidFill>
              </a:rPr>
              <a:t>Locations</a:t>
            </a:r>
          </a:p>
          <a:p>
            <a:r>
              <a:rPr lang="en-US" sz="2000" b="1">
                <a:solidFill>
                  <a:srgbClr val="000000"/>
                </a:solidFill>
              </a:rPr>
              <a:t>Text / writing</a:t>
            </a:r>
          </a:p>
          <a:p>
            <a:r>
              <a:rPr lang="en-US" sz="2000" b="1">
                <a:solidFill>
                  <a:srgbClr val="000000"/>
                </a:solidFill>
              </a:rPr>
              <a:t>Faces</a:t>
            </a:r>
          </a:p>
          <a:p>
            <a:r>
              <a:rPr lang="en-US" sz="2000" b="1">
                <a:solidFill>
                  <a:srgbClr val="000000"/>
                </a:solidFill>
              </a:rPr>
              <a:t>Gestures</a:t>
            </a:r>
          </a:p>
          <a:p>
            <a:r>
              <a:rPr lang="en-US" sz="2000" b="1">
                <a:solidFill>
                  <a:srgbClr val="000000"/>
                </a:solidFill>
              </a:rPr>
              <a:t>Motions</a:t>
            </a:r>
          </a:p>
          <a:p>
            <a:r>
              <a:rPr lang="en-US" sz="2000" b="1">
                <a:solidFill>
                  <a:srgbClr val="000000"/>
                </a:solidFill>
              </a:rPr>
              <a:t>Emotions…</a:t>
            </a:r>
          </a:p>
        </p:txBody>
      </p:sp>
      <p:sp>
        <p:nvSpPr>
          <p:cNvPr id="459802" name="Text Box 29"/>
          <p:cNvSpPr txBox="1">
            <a:spLocks noChangeArrowheads="1"/>
          </p:cNvSpPr>
          <p:nvPr/>
        </p:nvSpPr>
        <p:spPr bwMode="auto">
          <a:xfrm>
            <a:off x="519113" y="1668658"/>
            <a:ext cx="1749425" cy="644525"/>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dirty="0">
                <a:solidFill>
                  <a:srgbClr val="FFFFFF"/>
                </a:solidFill>
              </a:rPr>
              <a:t>The Wicked Twister</a:t>
            </a:r>
          </a:p>
        </p:txBody>
      </p:sp>
      <p:sp>
        <p:nvSpPr>
          <p:cNvPr id="21531" name="Rectangle 2"/>
          <p:cNvSpPr txBox="1">
            <a:spLocks noChangeArrowheads="1"/>
          </p:cNvSpPr>
          <p:nvPr/>
        </p:nvSpPr>
        <p:spPr bwMode="auto">
          <a:xfrm>
            <a:off x="0" y="-149225"/>
            <a:ext cx="9144000" cy="1143000"/>
          </a:xfrm>
          <a:prstGeom prst="rect">
            <a:avLst/>
          </a:prstGeom>
          <a:noFill/>
          <a:ln w="9525">
            <a:noFill/>
            <a:miter lim="800000"/>
            <a:headEnd/>
            <a:tailEnd/>
          </a:ln>
        </p:spPr>
        <p:txBody>
          <a:bodyPr anchor="ctr">
            <a:prstTxWarp prst="textNoShape">
              <a:avLst/>
            </a:prstTxWarp>
          </a:bodyPr>
          <a:lstStyle/>
          <a:p>
            <a:pPr algn="ctr"/>
            <a:r>
              <a:rPr lang="en-US" sz="4000">
                <a:solidFill>
                  <a:srgbClr val="000000"/>
                </a:solidFill>
              </a:rPr>
              <a:t>2. Vision for perception, interpretation</a:t>
            </a:r>
          </a:p>
        </p:txBody>
      </p:sp>
      <p:sp>
        <p:nvSpPr>
          <p:cNvPr id="29" name="TextBox 28"/>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
        <p:nvSpPr>
          <p:cNvPr id="2" name="Slide Number Placeholder 1"/>
          <p:cNvSpPr>
            <a:spLocks noGrp="1"/>
          </p:cNvSpPr>
          <p:nvPr>
            <p:ph type="sldNum" sz="quarter" idx="12"/>
          </p:nvPr>
        </p:nvSpPr>
        <p:spPr/>
        <p:txBody>
          <a:bodyPr/>
          <a:lstStyle/>
          <a:p>
            <a:fld id="{7071D534-EAF5-7340-9EBE-DE4DF80614A8}" type="slidenum">
              <a:rPr lang="en-US" smtClean="0"/>
              <a:pPr/>
              <a:t>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97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98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97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979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978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978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978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978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979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978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979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979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980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979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979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979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978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5978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5979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5979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978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5978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5978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598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79" grpId="0" animBg="1"/>
      <p:bldP spid="459780" grpId="0" animBg="1"/>
      <p:bldP spid="459781" grpId="0" animBg="1"/>
      <p:bldP spid="459782" grpId="0" animBg="1"/>
      <p:bldP spid="459783" grpId="0" animBg="1"/>
      <p:bldP spid="459784" grpId="0" animBg="1"/>
      <p:bldP spid="459785" grpId="0" animBg="1"/>
      <p:bldP spid="459786" grpId="0" animBg="1"/>
      <p:bldP spid="459787" grpId="0" animBg="1"/>
      <p:bldP spid="459788" grpId="0" animBg="1"/>
      <p:bldP spid="459789" grpId="0" animBg="1"/>
      <p:bldP spid="459790" grpId="0" animBg="1"/>
      <p:bldP spid="459791" grpId="0" animBg="1"/>
      <p:bldP spid="459792" grpId="0" animBg="1"/>
      <p:bldP spid="459793" grpId="0" animBg="1"/>
      <p:bldP spid="459794" grpId="0" animBg="1"/>
      <p:bldP spid="459795" grpId="0" animBg="1"/>
      <p:bldP spid="459796" grpId="0" animBg="1"/>
      <p:bldP spid="459797" grpId="0" animBg="1"/>
      <p:bldP spid="459798" grpId="0" animBg="1"/>
      <p:bldP spid="459799" grpId="0" animBg="1"/>
      <p:bldP spid="459800" grpId="0" animBg="1"/>
      <p:bldP spid="459801" grpId="0" animBg="1"/>
      <p:bldP spid="45980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457200" y="152400"/>
            <a:ext cx="8229600" cy="1143000"/>
          </a:xfrm>
        </p:spPr>
        <p:txBody>
          <a:bodyPr/>
          <a:lstStyle/>
          <a:p>
            <a:pPr eaLnBrk="1" hangingPunct="1"/>
            <a:r>
              <a:rPr lang="en-US" sz="4000"/>
              <a:t>Computer Vision</a:t>
            </a:r>
          </a:p>
        </p:txBody>
      </p:sp>
      <p:sp>
        <p:nvSpPr>
          <p:cNvPr id="539651" name="Rectangle 3"/>
          <p:cNvSpPr>
            <a:spLocks noGrp="1" noChangeArrowheads="1"/>
          </p:cNvSpPr>
          <p:nvPr>
            <p:ph type="body" idx="4294967295"/>
          </p:nvPr>
        </p:nvSpPr>
        <p:spPr>
          <a:xfrm>
            <a:off x="446088" y="1493838"/>
            <a:ext cx="8032750" cy="4525962"/>
          </a:xfrm>
        </p:spPr>
        <p:txBody>
          <a:bodyPr/>
          <a:lstStyle/>
          <a:p>
            <a:pPr eaLnBrk="1" hangingPunct="1">
              <a:spcAft>
                <a:spcPts val="600"/>
              </a:spcAft>
            </a:pPr>
            <a:r>
              <a:rPr lang="en-US" sz="2800"/>
              <a:t>Automatic understanding of images and video</a:t>
            </a:r>
          </a:p>
          <a:p>
            <a:pPr marL="914400" lvl="1" indent="-457200" eaLnBrk="1" hangingPunct="1">
              <a:spcAft>
                <a:spcPts val="600"/>
              </a:spcAft>
              <a:buFontTx/>
              <a:buAutoNum type="arabicPeriod"/>
            </a:pPr>
            <a:r>
              <a:rPr lang="en-US" sz="2400"/>
              <a:t>Computing properties of the 3D world from visual data </a:t>
            </a:r>
            <a:r>
              <a:rPr lang="en-US" sz="2400" i="1"/>
              <a:t>(measurement)</a:t>
            </a:r>
          </a:p>
          <a:p>
            <a:pPr marL="914400" lvl="1" indent="-457200" eaLnBrk="1" hangingPunct="1">
              <a:spcAft>
                <a:spcPts val="600"/>
              </a:spcAft>
              <a:buFontTx/>
              <a:buAutoNum type="arabicPeriod"/>
            </a:pPr>
            <a:r>
              <a:rPr lang="en-US" sz="2400"/>
              <a:t>Algorithms and representations to allow a machine to recognize objects, people, scenes, and activities. </a:t>
            </a:r>
            <a:r>
              <a:rPr lang="en-US" sz="2400" i="1"/>
              <a:t>(perception and interpretation)</a:t>
            </a:r>
          </a:p>
          <a:p>
            <a:pPr marL="914400" lvl="1" indent="-457200" eaLnBrk="1" hangingPunct="1">
              <a:spcAft>
                <a:spcPts val="600"/>
              </a:spcAft>
              <a:buFontTx/>
              <a:buAutoNum type="arabicPeriod"/>
            </a:pPr>
            <a:r>
              <a:rPr lang="en-US" sz="2400"/>
              <a:t>Algorithms to mine, search, and interact with visual data (</a:t>
            </a:r>
            <a:r>
              <a:rPr lang="en-US" sz="2400" i="1"/>
              <a:t>search and organization</a:t>
            </a:r>
            <a:r>
              <a:rPr lang="en-US" sz="2400"/>
              <a:t>)</a:t>
            </a:r>
          </a:p>
          <a:p>
            <a:pPr eaLnBrk="1" hangingPunct="1">
              <a:spcAft>
                <a:spcPts val="600"/>
              </a:spcAft>
            </a:pPr>
            <a:endParaRPr lang="en-US" sz="2800"/>
          </a:p>
        </p:txBody>
      </p:sp>
      <p:sp>
        <p:nvSpPr>
          <p:cNvPr id="2" name="Slide Number Placeholder 1"/>
          <p:cNvSpPr>
            <a:spLocks noGrp="1"/>
          </p:cNvSpPr>
          <p:nvPr>
            <p:ph type="sldNum" sz="quarter" idx="12"/>
          </p:nvPr>
        </p:nvSpPr>
        <p:spPr/>
        <p:txBody>
          <a:bodyPr/>
          <a:lstStyle/>
          <a:p>
            <a:fld id="{7071D534-EAF5-7340-9EBE-DE4DF80614A8}" type="slidenum">
              <a:rPr lang="en-US" smtClean="0"/>
              <a:pPr/>
              <a:t>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96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1460</TotalTime>
  <Words>2372</Words>
  <Application>Microsoft Office PowerPoint</Application>
  <PresentationFormat>On-screen Show (4:3)</PresentationFormat>
  <Paragraphs>735</Paragraphs>
  <Slides>78</Slides>
  <Notes>58</Notes>
  <HiddenSlides>1</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3</vt:i4>
      </vt:variant>
      <vt:variant>
        <vt:lpstr>Slide Titles</vt:lpstr>
      </vt:variant>
      <vt:variant>
        <vt:i4>78</vt:i4>
      </vt:variant>
    </vt:vector>
  </HeadingPairs>
  <TitlesOfParts>
    <vt:vector size="88" baseType="lpstr">
      <vt:lpstr>ＭＳ Ｐゴシック</vt:lpstr>
      <vt:lpstr>Segoe</vt:lpstr>
      <vt:lpstr>Arial</vt:lpstr>
      <vt:lpstr>Arial Black</vt:lpstr>
      <vt:lpstr>Calibri</vt:lpstr>
      <vt:lpstr>Wingdings</vt:lpstr>
      <vt:lpstr>Office Theme</vt:lpstr>
      <vt:lpstr>Image File</vt:lpstr>
      <vt:lpstr>Image</vt:lpstr>
      <vt:lpstr>Paintbrush Picture</vt:lpstr>
      <vt:lpstr>ECS 174: Computer Vision April 3rd, 2018</vt:lpstr>
      <vt:lpstr>Plan for today</vt:lpstr>
      <vt:lpstr>What is Computer Vision?</vt:lpstr>
      <vt:lpstr>Computer Vision</vt:lpstr>
      <vt:lpstr>Computer Vision</vt:lpstr>
      <vt:lpstr>1. Vision for measurement</vt:lpstr>
      <vt:lpstr>Computer Vision</vt:lpstr>
      <vt:lpstr>PowerPoint Presentation</vt:lpstr>
      <vt:lpstr>Computer Vision</vt:lpstr>
      <vt:lpstr>3. Visual search, organization</vt:lpstr>
      <vt:lpstr>Related disciplines</vt:lpstr>
      <vt:lpstr>Vision and graphics</vt:lpstr>
      <vt:lpstr>Why is vision difficult?</vt:lpstr>
      <vt:lpstr>PowerPoint Presentation</vt:lpstr>
      <vt:lpstr>PowerPoint Presentation</vt:lpstr>
      <vt:lpstr>Why is vision difficult?</vt:lpstr>
      <vt:lpstr>Challenges: ambiguity</vt:lpstr>
      <vt:lpstr>Challenges: many nuisance parameters</vt:lpstr>
      <vt:lpstr>PowerPoint Presentation</vt:lpstr>
      <vt:lpstr>PowerPoint Presentation</vt:lpstr>
      <vt:lpstr>PowerPoint Presentation</vt:lpstr>
      <vt:lpstr>Challenges: object intra-class variation</vt:lpstr>
      <vt:lpstr>PowerPoint Presentation</vt:lpstr>
      <vt:lpstr>PowerPoint Presentation</vt:lpstr>
      <vt:lpstr>PowerPoint Presentation</vt:lpstr>
      <vt:lpstr>How many object categories are there?</vt:lpstr>
      <vt:lpstr>Challenges: complexity</vt:lpstr>
      <vt:lpstr>Challenges: complexity</vt:lpstr>
      <vt:lpstr>What works well today?</vt:lpstr>
      <vt:lpstr>Optical character recognition (OCR)</vt:lpstr>
      <vt:lpstr>Image classification and object detection</vt:lpstr>
      <vt:lpstr>Biometrics</vt:lpstr>
      <vt:lpstr>Face detection</vt:lpstr>
      <vt:lpstr>Face detection for privacy protection</vt:lpstr>
      <vt:lpstr>Technology gone wild…</vt:lpstr>
      <vt:lpstr>Face recognition</vt:lpstr>
      <vt:lpstr>Face anonymization</vt:lpstr>
      <vt:lpstr>Interactive systems</vt:lpstr>
      <vt:lpstr>Instance recognition</vt:lpstr>
      <vt:lpstr>Pedestrian detection</vt:lpstr>
      <vt:lpstr>Autonomous agents</vt:lpstr>
      <vt:lpstr>3D reconstruction from photo collections</vt:lpstr>
      <vt:lpstr>Special effects: shape capture</vt:lpstr>
      <vt:lpstr>Special effects: motion capture</vt:lpstr>
      <vt:lpstr>Medical imaging</vt:lpstr>
      <vt:lpstr>PowerPoint Presentation</vt:lpstr>
      <vt:lpstr>PowerPoint Presentation</vt:lpstr>
      <vt:lpstr>Why vision?</vt:lpstr>
      <vt:lpstr>Applications</vt:lpstr>
      <vt:lpstr>Summary</vt:lpstr>
      <vt:lpstr>Introductions</vt:lpstr>
      <vt:lpstr>Introductions</vt:lpstr>
      <vt:lpstr>This course</vt:lpstr>
      <vt:lpstr>This course</vt:lpstr>
      <vt:lpstr>Goals of this course</vt:lpstr>
      <vt:lpstr>Prerequisites</vt:lpstr>
      <vt:lpstr>Topics overview</vt:lpstr>
      <vt:lpstr>Features and filters</vt:lpstr>
      <vt:lpstr>Grouping and fitting</vt:lpstr>
      <vt:lpstr>Recognition and learning</vt:lpstr>
      <vt:lpstr>Recognition and learning</vt:lpstr>
      <vt:lpstr>Not covered: Multiple views and motion</vt:lpstr>
      <vt:lpstr>Not covered: Video processing</vt:lpstr>
      <vt:lpstr>Textbooks</vt:lpstr>
      <vt:lpstr>Requirements / Grading</vt:lpstr>
      <vt:lpstr>Problem sets</vt:lpstr>
      <vt:lpstr>Matlab</vt:lpstr>
      <vt:lpstr>Matlab</vt:lpstr>
      <vt:lpstr>Problem Set 0</vt:lpstr>
      <vt:lpstr>Preview of some problem sets</vt:lpstr>
      <vt:lpstr>Preview of some problem sets</vt:lpstr>
      <vt:lpstr>Preview of some problem sets</vt:lpstr>
      <vt:lpstr>Problem set deadlines</vt:lpstr>
      <vt:lpstr>Collaboration policy</vt:lpstr>
      <vt:lpstr>MOSS</vt:lpstr>
      <vt:lpstr>Miscellaneous</vt:lpstr>
      <vt:lpstr>Coming up</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Computers See</dc:title>
  <dc:creator/>
  <cp:lastModifiedBy>Administrator</cp:lastModifiedBy>
  <cp:revision>284</cp:revision>
  <cp:lastPrinted>2017-04-05T01:01:45Z</cp:lastPrinted>
  <dcterms:created xsi:type="dcterms:W3CDTF">2013-10-08T21:53:08Z</dcterms:created>
  <dcterms:modified xsi:type="dcterms:W3CDTF">2018-04-03T18:29:15Z</dcterms:modified>
</cp:coreProperties>
</file>