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1.xml" ContentType="application/vnd.openxmlformats-officedocument.presentationml.tags+xml"/>
  <Override PartName="/ppt/notesSlides/notesSlide38.xml" ContentType="application/vnd.openxmlformats-officedocument.presentationml.notesSlide+xml"/>
  <Override PartName="/ppt/tags/tag3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823" r:id="rId7"/>
    <p:sldMasterId id="2147483847" r:id="rId8"/>
    <p:sldMasterId id="2147483859" r:id="rId9"/>
    <p:sldMasterId id="2147483887" r:id="rId10"/>
    <p:sldMasterId id="2147483902" r:id="rId11"/>
    <p:sldMasterId id="2147483914" r:id="rId12"/>
  </p:sldMasterIdLst>
  <p:notesMasterIdLst>
    <p:notesMasterId r:id="rId71"/>
  </p:notesMasterIdLst>
  <p:handoutMasterIdLst>
    <p:handoutMasterId r:id="rId72"/>
  </p:handoutMasterIdLst>
  <p:sldIdLst>
    <p:sldId id="409" r:id="rId13"/>
    <p:sldId id="408" r:id="rId14"/>
    <p:sldId id="347" r:id="rId15"/>
    <p:sldId id="348" r:id="rId16"/>
    <p:sldId id="349" r:id="rId17"/>
    <p:sldId id="365" r:id="rId18"/>
    <p:sldId id="411" r:id="rId19"/>
    <p:sldId id="437" r:id="rId20"/>
    <p:sldId id="438" r:id="rId21"/>
    <p:sldId id="439" r:id="rId22"/>
    <p:sldId id="406" r:id="rId23"/>
    <p:sldId id="410" r:id="rId24"/>
    <p:sldId id="440" r:id="rId25"/>
    <p:sldId id="269" r:id="rId26"/>
    <p:sldId id="270" r:id="rId27"/>
    <p:sldId id="271" r:id="rId28"/>
    <p:sldId id="273" r:id="rId29"/>
    <p:sldId id="274" r:id="rId30"/>
    <p:sldId id="275" r:id="rId31"/>
    <p:sldId id="276" r:id="rId32"/>
    <p:sldId id="277" r:id="rId33"/>
    <p:sldId id="278" r:id="rId34"/>
    <p:sldId id="413" r:id="rId35"/>
    <p:sldId id="279" r:id="rId36"/>
    <p:sldId id="280" r:id="rId37"/>
    <p:sldId id="281" r:id="rId38"/>
    <p:sldId id="282" r:id="rId39"/>
    <p:sldId id="283" r:id="rId40"/>
    <p:sldId id="284" r:id="rId41"/>
    <p:sldId id="287" r:id="rId42"/>
    <p:sldId id="288" r:id="rId43"/>
    <p:sldId id="289" r:id="rId44"/>
    <p:sldId id="285" r:id="rId45"/>
    <p:sldId id="367" r:id="rId46"/>
    <p:sldId id="368" r:id="rId47"/>
    <p:sldId id="369" r:id="rId48"/>
    <p:sldId id="370" r:id="rId49"/>
    <p:sldId id="377" r:id="rId50"/>
    <p:sldId id="378" r:id="rId51"/>
    <p:sldId id="401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7" r:id="rId60"/>
    <p:sldId id="443" r:id="rId61"/>
    <p:sldId id="388" r:id="rId62"/>
    <p:sldId id="389" r:id="rId63"/>
    <p:sldId id="390" r:id="rId64"/>
    <p:sldId id="391" r:id="rId65"/>
    <p:sldId id="444" r:id="rId66"/>
    <p:sldId id="393" r:id="rId67"/>
    <p:sldId id="395" r:id="rId68"/>
    <p:sldId id="398" r:id="rId69"/>
    <p:sldId id="445" r:id="rId7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39" autoAdjust="0"/>
  </p:normalViewPr>
  <p:slideViewPr>
    <p:cSldViewPr>
      <p:cViewPr varScale="1">
        <p:scale>
          <a:sx n="96" d="100"/>
          <a:sy n="96" d="100"/>
        </p:scale>
        <p:origin x="14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6.wmf"/><Relationship Id="rId1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6.wmf"/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829AA06-2BE4-C04E-A967-135F3140B360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356F528-8FC4-5849-954F-2D1314230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CECD1E6-2A5A-4CBE-B74B-E103D8F012F1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9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754063"/>
            <a:ext cx="5019675" cy="37639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2613" y="4767263"/>
            <a:ext cx="5743787" cy="4598909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f + a(f - f * g) = (1+a)f-af*g = f*((1+a)e-g)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21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>
                <a:latin typeface="Arial" pitchFamily="34" charset="0"/>
              </a:rPr>
              <a:t>Output</a:t>
            </a:r>
            <a:r>
              <a:rPr lang="en-US" baseline="0" dirty="0" smtClean="0">
                <a:latin typeface="Arial" pitchFamily="34" charset="0"/>
              </a:rPr>
              <a:t> no longer a weighted summation of input pixels; non-linear filter</a:t>
            </a:r>
            <a:endParaRPr lang="en-US" dirty="0" smtClean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defTabSz="966612">
              <a:defRPr/>
            </a:pPr>
            <a:r>
              <a:rPr lang="en-US" sz="1300" dirty="0"/>
              <a:t>One of the fundamental steps in image processing, and computer vision techniques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 smtClean="0"/>
              <a:t>Can filter </a:t>
            </a:r>
            <a:r>
              <a:rPr lang="en-US" sz="1300" dirty="0"/>
              <a:t>out information regarded as less relevant, while preserving important structural properties.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4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dirty="0"/>
              <a:t>It can be shown that under rather general assumptions for an image formation model, discontinuities in image brightness are likely to correspond to:</a:t>
            </a:r>
          </a:p>
          <a:p>
            <a:endParaRPr lang="en-US" sz="1300" dirty="0"/>
          </a:p>
          <a:p>
            <a:r>
              <a:rPr lang="en-US" sz="1300" dirty="0"/>
              <a:t>discontinuities in depth,</a:t>
            </a:r>
          </a:p>
          <a:p>
            <a:r>
              <a:rPr lang="en-US" sz="1300" dirty="0"/>
              <a:t>discontinuities in surface orientation,</a:t>
            </a:r>
          </a:p>
          <a:p>
            <a:r>
              <a:rPr lang="en-US" sz="1300" dirty="0"/>
              <a:t>changes in material properties and</a:t>
            </a:r>
          </a:p>
          <a:p>
            <a:r>
              <a:rPr lang="en-US" sz="1300" dirty="0"/>
              <a:t>variations in scene illumination.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16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17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77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[-1</a:t>
            </a:r>
            <a:r>
              <a:rPr lang="en-US" baseline="0" dirty="0" smtClean="0">
                <a:latin typeface="Arial" pitchFamily="34" charset="0"/>
              </a:rPr>
              <a:t> 1]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08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[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200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7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01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2066" indent="-302066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 convolution kernel smooths the input image to a greater extent and makes the operator less sensitive to noise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57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25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25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9371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36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81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91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53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Second order</a:t>
            </a:r>
            <a:r>
              <a:rPr lang="en-US" baseline="0" dirty="0" smtClean="0">
                <a:latin typeface="Arial" pitchFamily="34" charset="0"/>
              </a:rPr>
              <a:t> derivative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40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 lIns="96653" tIns="48326" rIns="96653" bIns="48326"/>
          <a:lstStyle/>
          <a:p>
            <a:pPr defTabSz="966612">
              <a:defRPr/>
            </a:pPr>
            <a:r>
              <a:rPr lang="en-US" dirty="0" smtClean="0">
                <a:latin typeface="Arial" pitchFamily="34" charset="0"/>
              </a:rPr>
              <a:t>Second derivative can be more sensitive to </a:t>
            </a:r>
            <a:r>
              <a:rPr lang="en-US" dirty="0" smtClean="0">
                <a:latin typeface="Arial" pitchFamily="34" charset="0"/>
              </a:rPr>
              <a:t>noise</a:t>
            </a:r>
          </a:p>
          <a:p>
            <a:pPr defTabSz="966612">
              <a:defRPr/>
            </a:pPr>
            <a:r>
              <a:rPr lang="en-US" dirty="0" smtClean="0"/>
              <a:t>cheaper to implement than gradient (i.e., one mask only)</a:t>
            </a:r>
          </a:p>
          <a:p>
            <a:pPr defTabSz="966612">
              <a:defRPr/>
            </a:pPr>
            <a:r>
              <a:rPr lang="en-US" dirty="0" smtClean="0"/>
              <a:t>does not provide information about edge direction. • It is more sensitive to noise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10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34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81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7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43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35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13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7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10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38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7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6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56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3^h * w </a:t>
            </a:r>
            <a:r>
              <a:rPr lang="en-US" smtClean="0"/>
              <a:t>for vertical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59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5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59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22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026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41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34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4854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997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40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21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021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3831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779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209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893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64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2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7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73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883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08E3-3266-4E70-BF16-B1089255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3035-467A-4518-B144-D34F8DDA0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4A27-A1BB-42A7-8403-C0B5A8DC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44C6-88BC-4A84-8164-D7411F31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770C-A9B5-4062-AAEB-50474F936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2321-3F1D-4B98-B6F4-AEF0523A9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72FD-9DDB-41D8-AA45-39D65761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541B4-436D-4C57-9677-9C3CA58C7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77A7-7A63-482C-8D9A-9D5CD98C5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97BA-47DB-4801-ADC9-5ADB8884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3F32-B6B7-4603-8022-84DC8FB50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93672-493E-4446-A66E-6DF1E010E3D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5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35.png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34.png"/><Relationship Id="rId5" Type="http://schemas.openxmlformats.org/officeDocument/2006/relationships/tags" Target="../tags/tag8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12.xml"/><Relationship Id="rId7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46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4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tags" Target="../tags/tag17.xml"/><Relationship Id="rId11" Type="http://schemas.openxmlformats.org/officeDocument/2006/relationships/image" Target="../media/image44.png"/><Relationship Id="rId5" Type="http://schemas.openxmlformats.org/officeDocument/2006/relationships/tags" Target="../tags/tag16.xml"/><Relationship Id="rId10" Type="http://schemas.openxmlformats.org/officeDocument/2006/relationships/image" Target="../media/image43.png"/><Relationship Id="rId4" Type="http://schemas.openxmlformats.org/officeDocument/2006/relationships/tags" Target="../tags/tag15.xml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1.png"/><Relationship Id="rId3" Type="http://schemas.openxmlformats.org/officeDocument/2006/relationships/tags" Target="../tags/tag19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50.png"/><Relationship Id="rId2" Type="http://schemas.openxmlformats.org/officeDocument/2006/relationships/tags" Target="../tags/tag18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6.png"/><Relationship Id="rId5" Type="http://schemas.openxmlformats.org/officeDocument/2006/relationships/tags" Target="../tags/tag21.xml"/><Relationship Id="rId10" Type="http://schemas.openxmlformats.org/officeDocument/2006/relationships/image" Target="../media/image49.png"/><Relationship Id="rId4" Type="http://schemas.openxmlformats.org/officeDocument/2006/relationships/tags" Target="../tags/tag20.xml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2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3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28.xml"/><Relationship Id="rId12" Type="http://schemas.openxmlformats.org/officeDocument/2006/relationships/image" Target="../media/image6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6.png"/><Relationship Id="rId5" Type="http://schemas.openxmlformats.org/officeDocument/2006/relationships/tags" Target="../tags/tag25.xml"/><Relationship Id="rId10" Type="http://schemas.openxmlformats.org/officeDocument/2006/relationships/image" Target="../media/image61.png"/><Relationship Id="rId4" Type="http://schemas.openxmlformats.org/officeDocument/2006/relationships/tags" Target="../tags/tag24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" Type="http://schemas.openxmlformats.org/officeDocument/2006/relationships/tags" Target="../tags/tag26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10.vml"/><Relationship Id="rId6" Type="http://schemas.openxmlformats.org/officeDocument/2006/relationships/tags" Target="../tags/tag30.xml"/><Relationship Id="rId11" Type="http://schemas.openxmlformats.org/officeDocument/2006/relationships/oleObject" Target="../embeddings/oleObject17.bin"/><Relationship Id="rId5" Type="http://schemas.openxmlformats.org/officeDocument/2006/relationships/tags" Target="../tags/tag29.xml"/><Relationship Id="rId15" Type="http://schemas.openxmlformats.org/officeDocument/2006/relationships/image" Target="../media/image68.png"/><Relationship Id="rId10" Type="http://schemas.openxmlformats.org/officeDocument/2006/relationships/image" Target="../media/image14.png"/><Relationship Id="rId19" Type="http://schemas.openxmlformats.org/officeDocument/2006/relationships/image" Target="../media/image70.png"/><Relationship Id="rId4" Type="http://schemas.openxmlformats.org/officeDocument/2006/relationships/tags" Target="../tags/tag28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NcIJXTlugc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9.bin"/><Relationship Id="rId2" Type="http://schemas.openxmlformats.org/officeDocument/2006/relationships/tags" Target="../tags/tag3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88.wmf"/><Relationship Id="rId2" Type="http://schemas.openxmlformats.org/officeDocument/2006/relationships/tags" Target="../tags/tag3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89.png"/><Relationship Id="rId10" Type="http://schemas.openxmlformats.org/officeDocument/2006/relationships/image" Target="../media/image92.wmf"/><Relationship Id="rId4" Type="http://schemas.openxmlformats.org/officeDocument/2006/relationships/notesSlide" Target="../notesSlides/notesSlide39.xml"/><Relationship Id="rId9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png"/><Relationship Id="rId5" Type="http://schemas.openxmlformats.org/officeDocument/2006/relationships/image" Target="../media/image93.wmf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png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0.png"/><Relationship Id="rId11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0.png"/><Relationship Id="rId11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Image gradients and edges</a:t>
            </a:r>
            <a:br>
              <a:rPr lang="en-US" sz="4800" dirty="0" smtClean="0"/>
            </a:br>
            <a:r>
              <a:rPr lang="en-US" sz="3600" dirty="0" smtClean="0"/>
              <a:t>April 10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2018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Unsharp</a:t>
            </a:r>
            <a:r>
              <a:rPr lang="en-US" dirty="0" smtClean="0"/>
              <a:t> mask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28600" y="1843088"/>
            <a:ext cx="8839200" cy="4481512"/>
            <a:chOff x="144" y="1161"/>
            <a:chExt cx="5568" cy="2823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751" name="Photo Editor Photo" r:id="rId6" imgW="4133333" imgH="2905531" progId="">
                    <p:embed/>
                  </p:oleObj>
                </mc:Choice>
                <mc:Fallback>
                  <p:oleObj name="Photo Editor Photo" r:id="rId6" imgW="4133333" imgH="2905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3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Laplacian of Gaussian</a:t>
              </a:r>
            </a:p>
          </p:txBody>
        </p:sp>
      </p:grpSp>
      <p:graphicFrame>
        <p:nvGraphicFramePr>
          <p:cNvPr id="4098" name="Object 22"/>
          <p:cNvGraphicFramePr>
            <a:graphicFrameLocks noGrp="1" noChangeAspect="1"/>
          </p:cNvGraphicFramePr>
          <p:nvPr>
            <p:ph idx="1"/>
          </p:nvPr>
        </p:nvGraphicFramePr>
        <p:xfrm>
          <a:off x="2406650" y="1219200"/>
          <a:ext cx="60960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52" name="Equation" r:id="rId11" imgW="3441600" imgH="203040" progId="Equation.3">
                  <p:embed/>
                </p:oleObj>
              </mc:Choice>
              <mc:Fallback>
                <p:oleObj name="Equation" r:id="rId11" imgW="3441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1219200"/>
                        <a:ext cx="60960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24"/>
          <p:cNvSpPr txBox="1">
            <a:spLocks noChangeArrowheads="1"/>
          </p:cNvSpPr>
          <p:nvPr/>
        </p:nvSpPr>
        <p:spPr bwMode="auto">
          <a:xfrm>
            <a:off x="2101850" y="20177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image</a:t>
            </a:r>
          </a:p>
        </p:txBody>
      </p:sp>
      <p:sp>
        <p:nvSpPr>
          <p:cNvPr id="4103" name="Text Box 25"/>
          <p:cNvSpPr txBox="1">
            <a:spLocks noChangeArrowheads="1"/>
          </p:cNvSpPr>
          <p:nvPr/>
        </p:nvSpPr>
        <p:spPr bwMode="auto">
          <a:xfrm>
            <a:off x="3416300" y="2025650"/>
            <a:ext cx="89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blurred</a:t>
            </a:r>
            <a:br>
              <a:rPr lang="en-US" sz="1800"/>
            </a:br>
            <a:r>
              <a:rPr lang="en-US" sz="1800"/>
              <a:t>image</a:t>
            </a:r>
          </a:p>
        </p:txBody>
      </p:sp>
      <p:sp>
        <p:nvSpPr>
          <p:cNvPr id="4104" name="Line 26"/>
          <p:cNvSpPr>
            <a:spLocks noChangeShapeType="1"/>
          </p:cNvSpPr>
          <p:nvPr/>
        </p:nvSpPr>
        <p:spPr bwMode="auto">
          <a:xfrm flipV="1">
            <a:off x="24828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27"/>
          <p:cNvSpPr>
            <a:spLocks noChangeShapeType="1"/>
          </p:cNvSpPr>
          <p:nvPr/>
        </p:nvSpPr>
        <p:spPr bwMode="auto">
          <a:xfrm flipV="1">
            <a:off x="38544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28"/>
          <p:cNvSpPr txBox="1">
            <a:spLocks noChangeArrowheads="1"/>
          </p:cNvSpPr>
          <p:nvPr/>
        </p:nvSpPr>
        <p:spPr bwMode="auto">
          <a:xfrm>
            <a:off x="7207250" y="2017713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/>
          <p:cNvSpPr>
            <a:spLocks noChangeShapeType="1"/>
          </p:cNvSpPr>
          <p:nvPr/>
        </p:nvSpPr>
        <p:spPr bwMode="auto">
          <a:xfrm flipV="1">
            <a:off x="78930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Median filter </a:t>
            </a:r>
            <a:r>
              <a:rPr lang="en-US" sz="2800" dirty="0" err="1" smtClean="0"/>
              <a:t>f</a:t>
            </a:r>
            <a:r>
              <a:rPr lang="en-US" sz="2800" dirty="0" smtClean="0"/>
              <a:t>: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f(a+b</a:t>
            </a:r>
            <a:r>
              <a:rPr lang="en-US" sz="2800" dirty="0" smtClean="0"/>
              <a:t>) = </a:t>
            </a:r>
            <a:r>
              <a:rPr lang="en-US" sz="2800" dirty="0" err="1" smtClean="0"/>
              <a:t>f(a)+f(b</a:t>
            </a:r>
            <a:r>
              <a:rPr lang="en-US" sz="2800" dirty="0" smtClean="0"/>
              <a:t>)?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Example: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a = [10 20 30 40 50]</a:t>
            </a:r>
          </a:p>
          <a:p>
            <a:pPr>
              <a:buFontTx/>
              <a:buNone/>
              <a:defRPr/>
            </a:pPr>
            <a:r>
              <a:rPr lang="en-US" sz="2800" dirty="0" err="1" smtClean="0"/>
              <a:t>b</a:t>
            </a:r>
            <a:r>
              <a:rPr lang="en-US" sz="2800" dirty="0" smtClean="0"/>
              <a:t> = [55 20 30 40 50]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</a:t>
            </a:r>
            <a:r>
              <a:rPr lang="en-US" sz="2800" dirty="0" smtClean="0"/>
              <a:t> linear?</a:t>
            </a: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edges,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</a:t>
            </a:r>
            <a:r>
              <a:rPr lang="en-US" sz="2400" dirty="0" smtClean="0">
                <a:solidFill>
                  <a:srgbClr val="FF0000"/>
                </a:solidFill>
              </a:rPr>
              <a:t>edges</a:t>
            </a:r>
            <a:r>
              <a:rPr lang="en-US" sz="2400" dirty="0" smtClean="0"/>
              <a:t>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6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PS0 due this Friday</a:t>
            </a:r>
          </a:p>
          <a:p>
            <a:endParaRPr lang="en-US" dirty="0" smtClean="0"/>
          </a:p>
          <a:p>
            <a:r>
              <a:rPr lang="en-US" dirty="0"/>
              <a:t>Questions?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Assorted finite difference filters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63" y="1128713"/>
            <a:ext cx="62769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675" y="4889500"/>
            <a:ext cx="682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My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fspecial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(‘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sobel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’);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imfilter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(double(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), My);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imagesc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colormap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gray;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08550" y="2333625"/>
            <a:ext cx="2373313" cy="1022350"/>
          </a:xfrm>
          <a:prstGeom prst="rect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sobeltiger.jpg"/>
          <p:cNvPicPr>
            <a:picLocks noChangeAspect="1"/>
          </p:cNvPicPr>
          <p:nvPr/>
        </p:nvPicPr>
        <p:blipFill>
          <a:blip r:embed="rId4" cstate="print"/>
          <a:srcRect l="17435" t="7281" r="11356" b="11217"/>
          <a:stretch>
            <a:fillRect/>
          </a:stretch>
        </p:blipFill>
        <p:spPr bwMode="auto">
          <a:xfrm>
            <a:off x="5995988" y="4378325"/>
            <a:ext cx="24463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1066800" y="2819400"/>
            <a:ext cx="685800" cy="990600"/>
            <a:chOff x="1066800" y="2819400"/>
            <a:chExt cx="685800" cy="990600"/>
          </a:xfrm>
        </p:grpSpPr>
        <p:sp>
          <p:nvSpPr>
            <p:cNvPr id="528396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4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4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2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3581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3802856" y="2818607"/>
            <a:ext cx="1074738" cy="686593"/>
            <a:chOff x="3802856" y="2818607"/>
            <a:chExt cx="1074738" cy="686593"/>
          </a:xfrm>
        </p:grpSpPr>
        <p:grpSp>
          <p:nvGrpSpPr>
            <p:cNvPr id="38" name="Group 37"/>
            <p:cNvGrpSpPr/>
            <p:nvPr/>
          </p:nvGrpSpPr>
          <p:grpSpPr>
            <a:xfrm>
              <a:off x="3802856" y="2818607"/>
              <a:ext cx="1074738" cy="686593"/>
              <a:chOff x="3802856" y="2818607"/>
              <a:chExt cx="1074738" cy="686593"/>
            </a:xfrm>
          </p:grpSpPr>
          <p:sp>
            <p:nvSpPr>
              <p:cNvPr id="528402" name="Rectangle 18"/>
              <p:cNvSpPr>
                <a:spLocks noChangeArrowheads="1"/>
              </p:cNvSpPr>
              <p:nvPr/>
            </p:nvSpPr>
            <p:spPr bwMode="auto">
              <a:xfrm rot="5400000">
                <a:off x="4187825" y="2433638"/>
                <a:ext cx="304800" cy="1074738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1200">
                  <a:solidFill>
                    <a:srgbClr val="000000"/>
                  </a:solidFill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2664" name="Line 19"/>
              <p:cNvSpPr>
                <a:spLocks noChangeShapeType="1"/>
              </p:cNvSpPr>
              <p:nvPr/>
            </p:nvSpPr>
            <p:spPr bwMode="auto">
              <a:xfrm rot="5400000">
                <a:off x="4076700" y="3238500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4305301" y="2933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591300" y="2819400"/>
            <a:ext cx="485775" cy="509588"/>
            <a:chOff x="4152" y="1776"/>
            <a:chExt cx="306" cy="321"/>
          </a:xfrm>
        </p:grpSpPr>
        <p:sp>
          <p:nvSpPr>
            <p:cNvPr id="112658" name="Line 23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59" name="Line 24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0" name="Freeform 25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pic>
          <p:nvPicPr>
            <p:cNvPr id="112661" name="Picture 2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55" name="Rectangle 28"/>
          <p:cNvSpPr>
            <a:spLocks noChangeArrowheads="1"/>
          </p:cNvSpPr>
          <p:nvPr/>
        </p:nvSpPr>
        <p:spPr bwMode="auto">
          <a:xfrm>
            <a:off x="685800" y="4114800"/>
            <a:ext cx="807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gradient direction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(orientation of edge normal) is given by: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edge strength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is given by the gradient magnitude</a:t>
            </a:r>
          </a:p>
        </p:txBody>
      </p:sp>
      <p:pic>
        <p:nvPicPr>
          <p:cNvPr id="112656" name="Picture 2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4538" y="4583113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30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81200" y="5715000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6477000" y="5638800"/>
            <a:ext cx="2286000" cy="1019601"/>
            <a:chOff x="6477000" y="5638800"/>
            <a:chExt cx="2286000" cy="101960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50763" t="49619"/>
            <a:stretch>
              <a:fillRect/>
            </a:stretch>
          </p:blipFill>
          <p:spPr bwMode="auto">
            <a:xfrm>
              <a:off x="7643435" y="5638800"/>
              <a:ext cx="1119565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49619" r="51650"/>
            <a:stretch>
              <a:fillRect/>
            </a:stretch>
          </p:blipFill>
          <p:spPr bwMode="auto">
            <a:xfrm>
              <a:off x="6477000" y="5638800"/>
              <a:ext cx="1099409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 l="48772" t="2193" r="5710" b="50317"/>
          <a:stretch>
            <a:fillRect/>
          </a:stretch>
        </p:blipFill>
        <p:spPr bwMode="auto">
          <a:xfrm>
            <a:off x="7036229" y="5620176"/>
            <a:ext cx="1101847" cy="102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uiExpand="1" build="p"/>
      <p:bldP spid="1126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0"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038600"/>
                        <a:ext cx="503713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5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Photo Editor Photo" r:id="rId9" imgW="6419048" imgH="5285714" progId="">
                  <p:embed/>
                </p:oleObj>
              </mc:Choice>
              <mc:Fallback>
                <p:oleObj name="Photo Editor Photo" r:id="rId9" imgW="6419048" imgH="5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914400"/>
                        <a:ext cx="641826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1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7" name="Equation" r:id="rId4" imgW="736560" imgH="215640" progId="Equation.3">
                    <p:embed/>
                  </p:oleObj>
                </mc:Choice>
                <mc:Fallback>
                  <p:oleObj name="Equation" r:id="rId4" imgW="73656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2019"/>
                          <a:ext cx="1785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78" name="Equation" r:id="rId6" imgW="723600" imgH="215640" progId="Equation.3">
                      <p:embed/>
                    </p:oleObj>
                  </mc:Choice>
                  <mc:Fallback>
                    <p:oleObj name="Equation" r:id="rId6" imgW="723600" imgH="21564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9" y="1821"/>
                            <a:ext cx="3351" cy="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9" name="Equation" r:id="rId8" imgW="1688760" imgH="203040" progId="Equation.3">
                  <p:embed/>
                </p:oleObj>
              </mc:Choice>
              <mc:Fallback>
                <p:oleObj name="Equation" r:id="rId8" imgW="16887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347788"/>
                        <a:ext cx="6408738" cy="730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9" name="Photo Editor Photo" r:id="rId8" imgW="6125430" imgH="4971429" progId="">
                  <p:embed/>
                </p:oleObj>
              </mc:Choice>
              <mc:Fallback>
                <p:oleObj name="Photo Editor Photo" r:id="rId8" imgW="6125430" imgH="49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447800"/>
                        <a:ext cx="5822950" cy="472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5324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5" name="Photo Editor Photo" r:id="rId9" imgW="4133333" imgH="2905531" progId="">
                  <p:embed/>
                </p:oleObj>
              </mc:Choice>
              <mc:Fallback>
                <p:oleObj name="Photo Editor Photo" r:id="rId9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6" name="Photo Editor Photo" r:id="rId11" imgW="6001588" imgH="2629267" progId="">
                  <p:embed/>
                </p:oleObj>
              </mc:Choice>
              <mc:Fallback>
                <p:oleObj name="Photo Editor Photo" r:id="rId11" imgW="6001588" imgH="26292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58975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27" name="Photo Editor Photo" r:id="rId16" imgW="2600000" imgH="2638095" progId="">
                    <p:embed/>
                  </p:oleObj>
                </mc:Choice>
                <mc:Fallback>
                  <p:oleObj name="Photo Editor Photo" r:id="rId1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550193"/>
            <a:ext cx="11286957" cy="2347913"/>
          </a:xfrm>
          <a:prstGeom prst="rect">
            <a:avLst/>
          </a:prstGeom>
        </p:spPr>
      </p:pic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124200" y="1550193"/>
            <a:ext cx="6324600" cy="22074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50292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17DEA-E711-4B25-8C09-03B00F638B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60198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7526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65" name="Equation" r:id="rId7" imgW="825480" imgH="203040" progId="Equation.3">
                  <p:embed/>
                </p:oleObj>
              </mc:Choice>
              <mc:Fallback>
                <p:oleObj name="Equation" r:id="rId7" imgW="8254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657600"/>
            <a:ext cx="7956884" cy="3007122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1" name="Equation" r:id="rId7" imgW="1701720" imgH="431640" progId="Equation.3">
                  <p:embed/>
                </p:oleObj>
              </mc:Choice>
              <mc:Fallback>
                <p:oleObj name="Equation" r:id="rId7" imgW="17017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0" y="4761272"/>
                        <a:ext cx="3688862" cy="935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2" name="Equation" r:id="rId9" imgW="1028520" imgH="279360" progId="Equation.3">
                  <p:embed/>
                </p:oleObj>
              </mc:Choice>
              <mc:Fallback>
                <p:oleObj name="Equation" r:id="rId9" imgW="1028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61248"/>
                        <a:ext cx="2160240" cy="586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3" name="Equation" r:id="rId11" imgW="825480" imgH="203040" progId="Equation.3">
                  <p:embed/>
                </p:oleObj>
              </mc:Choice>
              <mc:Fallback>
                <p:oleObj name="Equation" r:id="rId11" imgW="825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54563"/>
          </a:xfrm>
        </p:spPr>
        <p:txBody>
          <a:bodyPr/>
          <a:lstStyle/>
          <a:p>
            <a:r>
              <a:rPr lang="en-US" sz="2800" dirty="0" smtClean="0"/>
              <a:t>How many possible seams are there? </a:t>
            </a:r>
          </a:p>
          <a:p>
            <a:pPr lvl="1"/>
            <a:r>
              <a:rPr lang="en-US" sz="2400" dirty="0" smtClean="0"/>
              <a:t>height </a:t>
            </a:r>
            <a:r>
              <a:rPr lang="en-US" sz="2400" i="1" dirty="0" smtClean="0"/>
              <a:t>h</a:t>
            </a:r>
            <a:r>
              <a:rPr lang="en-US" sz="2400" dirty="0" smtClean="0"/>
              <a:t>, width </a:t>
            </a:r>
            <a:r>
              <a:rPr lang="en-US" sz="2400" i="1" dirty="0" smtClean="0"/>
              <a:t>w</a:t>
            </a:r>
          </a:p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2200" y="2541784"/>
            <a:ext cx="4214428" cy="4163816"/>
            <a:chOff x="2362200" y="2340985"/>
            <a:chExt cx="4214428" cy="4163816"/>
          </a:xfrm>
        </p:grpSpPr>
        <p:grpSp>
          <p:nvGrpSpPr>
            <p:cNvPr id="4" name="Group 8"/>
            <p:cNvGrpSpPr/>
            <p:nvPr/>
          </p:nvGrpSpPr>
          <p:grpSpPr>
            <a:xfrm>
              <a:off x="3384612" y="2340985"/>
              <a:ext cx="2052228" cy="2304256"/>
              <a:chOff x="1223628" y="1052736"/>
              <a:chExt cx="2052228" cy="230425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223628" y="1052736"/>
                <a:ext cx="2052228" cy="22322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1367644" y="1196752"/>
              <a:ext cx="1728192" cy="2160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685" name="Equation" r:id="rId4" imgW="406080" imgH="507960" progId="Equation.3">
                      <p:embed/>
                    </p:oleObj>
                  </mc:Choice>
                  <mc:Fallback>
                    <p:oleObj name="Equation" r:id="rId4" imgW="406080" imgH="50796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7644" y="1196752"/>
                            <a:ext cx="1728192" cy="21602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6600" y="4695309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62200" y="6135469"/>
              <a:ext cx="4214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 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108140" y="40579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34058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83204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cumulative minimum energy 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13" name="Equation" r:id="rId4" imgW="4140000" imgH="215640" progId="Equation.3">
                  <p:embed/>
                </p:oleObj>
              </mc:Choice>
              <mc:Fallback>
                <p:oleObj name="Equation" r:id="rId4" imgW="41400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88082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849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50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083296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523456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51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873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74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75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8033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1193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8393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1913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86D6-2530-4174-9DA5-A7F60A50D9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6849"/>
          <a:stretch>
            <a:fillRect/>
          </a:stretch>
        </p:blipFill>
        <p:spPr bwMode="auto">
          <a:xfrm>
            <a:off x="914401" y="3717032"/>
            <a:ext cx="7467599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50764"/>
          <a:stretch>
            <a:fillRect/>
          </a:stretch>
        </p:blipFill>
        <p:spPr bwMode="auto">
          <a:xfrm>
            <a:off x="1066801" y="609600"/>
            <a:ext cx="7467599" cy="3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Example </a:t>
            </a:r>
            <a:r>
              <a:rPr lang="en-US" sz="3200" smtClean="0">
                <a:solidFill>
                  <a:prstClr val="black"/>
                </a:solidFill>
              </a:rPr>
              <a:t>seam carving results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76773"/>
            <a:ext cx="482720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1916832"/>
            <a:ext cx="4000443" cy="2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6" y="1417638"/>
            <a:ext cx="4256391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1" y="1417638"/>
            <a:ext cx="3546994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0882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32140" y="544522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3988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2" y="368660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2555612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812"/>
            <a:ext cx="4247963" cy="29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32" y="105273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21990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0" y="2708920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20" y="464384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0748"/>
            <a:ext cx="4441447" cy="33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8660"/>
            <a:ext cx="3761487" cy="23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68" y="3284984"/>
            <a:ext cx="3609579" cy="23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6891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Original image (599 by 799)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70892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Conventional resize (399 by 599)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068" y="562524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Seam carving (399 by 599)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4467"/>
            <a:ext cx="6781800" cy="57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21568"/>
            <a:ext cx="3757878" cy="3230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876800" cy="324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</p:spTree>
    <p:extLst>
      <p:ext uri="{BB962C8B-B14F-4D97-AF65-F5344CB8AC3E}">
        <p14:creationId xmlns:p14="http://schemas.microsoft.com/office/powerpoint/2010/main" val="18365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1556792"/>
            <a:ext cx="6142695" cy="37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736812"/>
            <a:ext cx="615462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626" y="908721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090" y="1304764"/>
            <a:ext cx="2058211" cy="1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26" y="3609020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90" y="4005064"/>
            <a:ext cx="2744282" cy="18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362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6" y="170080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 marL="514350" indent="-514350"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marL="514350" indent="-514350">
              <a:buFont typeface="Arial" pitchFamily="34" charset="0"/>
              <a:buNone/>
              <a:defRPr/>
            </a:pP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/>
              <a:t>How do you sharpen an image?</a:t>
            </a:r>
          </a:p>
          <a:p>
            <a:pPr>
              <a:buFontTx/>
              <a:buNone/>
              <a:defRPr/>
            </a:pP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88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879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43004" t="19810" r="37450" b="37711"/>
          <a:stretch/>
        </p:blipFill>
        <p:spPr bwMode="auto">
          <a:xfrm>
            <a:off x="3111500" y="4743450"/>
            <a:ext cx="1357313" cy="156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Filtering examples: sharpening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D07A6-772A-49B8-B4E7-ED20C15CCA1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Sharpening revisited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3787"/>
            <a:ext cx="77724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What does blurring take away?</a:t>
            </a:r>
          </a:p>
        </p:txBody>
      </p:sp>
      <p:grpSp>
        <p:nvGrpSpPr>
          <p:cNvPr id="39940" name="Group 21"/>
          <p:cNvGrpSpPr>
            <a:grpSpLocks/>
          </p:cNvGrpSpPr>
          <p:nvPr/>
        </p:nvGrpSpPr>
        <p:grpSpPr bwMode="auto">
          <a:xfrm>
            <a:off x="533400" y="1627187"/>
            <a:ext cx="2157413" cy="2182813"/>
            <a:chOff x="336" y="912"/>
            <a:chExt cx="1505" cy="1521"/>
          </a:xfrm>
        </p:grpSpPr>
        <p:pic>
          <p:nvPicPr>
            <p:cNvPr id="39964" name="Picture 4" descr="len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5" name="Text Box 11"/>
            <p:cNvSpPr txBox="1">
              <a:spLocks noChangeArrowheads="1"/>
            </p:cNvSpPr>
            <p:nvPr/>
          </p:nvSpPr>
          <p:spPr bwMode="auto">
            <a:xfrm>
              <a:off x="1200" y="2199"/>
              <a:ext cx="64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39941" name="Group 22"/>
          <p:cNvGrpSpPr>
            <a:grpSpLocks/>
          </p:cNvGrpSpPr>
          <p:nvPr/>
        </p:nvGrpSpPr>
        <p:grpSpPr bwMode="auto">
          <a:xfrm>
            <a:off x="3581400" y="1627187"/>
            <a:ext cx="2166938" cy="2162175"/>
            <a:chOff x="2256" y="912"/>
            <a:chExt cx="1511" cy="1507"/>
          </a:xfrm>
        </p:grpSpPr>
        <p:pic>
          <p:nvPicPr>
            <p:cNvPr id="39962" name="Picture 5" descr="lenaG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3" name="Text Box 12"/>
            <p:cNvSpPr txBox="1">
              <a:spLocks noChangeArrowheads="1"/>
            </p:cNvSpPr>
            <p:nvPr/>
          </p:nvSpPr>
          <p:spPr bwMode="auto">
            <a:xfrm>
              <a:off x="2591" y="2185"/>
              <a:ext cx="117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smoothed (5x5)</a:t>
              </a:r>
            </a:p>
          </p:txBody>
        </p:sp>
      </p:grpSp>
      <p:sp>
        <p:nvSpPr>
          <p:cNvPr id="39942" name="Text Box 17"/>
          <p:cNvSpPr txBox="1">
            <a:spLocks noChangeArrowheads="1"/>
          </p:cNvSpPr>
          <p:nvPr/>
        </p:nvSpPr>
        <p:spPr bwMode="auto">
          <a:xfrm>
            <a:off x="2971800" y="2505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–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962650" y="1627187"/>
            <a:ext cx="2735263" cy="2149475"/>
            <a:chOff x="3756" y="912"/>
            <a:chExt cx="1723" cy="1354"/>
          </a:xfrm>
        </p:grpSpPr>
        <p:grpSp>
          <p:nvGrpSpPr>
            <p:cNvPr id="39958" name="Group 23"/>
            <p:cNvGrpSpPr>
              <a:grpSpLocks/>
            </p:cNvGrpSpPr>
            <p:nvPr/>
          </p:nvGrpSpPr>
          <p:grpSpPr bwMode="auto">
            <a:xfrm>
              <a:off x="4128" y="912"/>
              <a:ext cx="1351" cy="1354"/>
              <a:chOff x="4128" y="912"/>
              <a:chExt cx="1496" cy="1499"/>
            </a:xfrm>
          </p:grpSpPr>
          <p:pic>
            <p:nvPicPr>
              <p:cNvPr id="39960" name="Picture 6" descr="lena_dif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28" y="912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61" name="Text Box 15"/>
              <p:cNvSpPr txBox="1">
                <a:spLocks noChangeArrowheads="1"/>
              </p:cNvSpPr>
              <p:nvPr/>
            </p:nvSpPr>
            <p:spPr bwMode="auto">
              <a:xfrm>
                <a:off x="5124" y="2177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39959" name="Text Box 18"/>
            <p:cNvSpPr txBox="1">
              <a:spLocks noChangeArrowheads="1"/>
            </p:cNvSpPr>
            <p:nvPr/>
          </p:nvSpPr>
          <p:spPr bwMode="auto">
            <a:xfrm>
              <a:off x="3756" y="14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5943600" y="4419600"/>
            <a:ext cx="2743200" cy="2149475"/>
            <a:chOff x="3744" y="2784"/>
            <a:chExt cx="1728" cy="1354"/>
          </a:xfrm>
        </p:grpSpPr>
        <p:grpSp>
          <p:nvGrpSpPr>
            <p:cNvPr id="39954" name="Group 26"/>
            <p:cNvGrpSpPr>
              <a:grpSpLocks/>
            </p:cNvGrpSpPr>
            <p:nvPr/>
          </p:nvGrpSpPr>
          <p:grpSpPr bwMode="auto">
            <a:xfrm>
              <a:off x="4128" y="2784"/>
              <a:ext cx="1344" cy="1354"/>
              <a:chOff x="4128" y="2784"/>
              <a:chExt cx="1488" cy="1499"/>
            </a:xfrm>
          </p:grpSpPr>
          <p:pic>
            <p:nvPicPr>
              <p:cNvPr id="39956" name="Picture 10" descr="lena_sharpene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28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7" name="Text Box 16"/>
              <p:cNvSpPr txBox="1">
                <a:spLocks noChangeArrowheads="1"/>
              </p:cNvSpPr>
              <p:nvPr/>
            </p:nvSpPr>
            <p:spPr bwMode="auto">
              <a:xfrm>
                <a:off x="4752" y="4049"/>
                <a:ext cx="844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sharpened</a:t>
                </a:r>
              </a:p>
            </p:txBody>
          </p:sp>
        </p:grpSp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3744" y="3360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533400" y="3886200"/>
            <a:ext cx="7924800" cy="2682875"/>
            <a:chOff x="336" y="2448"/>
            <a:chExt cx="4992" cy="1690"/>
          </a:xfrm>
        </p:grpSpPr>
        <p:sp>
          <p:nvSpPr>
            <p:cNvPr id="39946" name="Rectangle 7"/>
            <p:cNvSpPr>
              <a:spLocks noChangeArrowheads="1"/>
            </p:cNvSpPr>
            <p:nvPr/>
          </p:nvSpPr>
          <p:spPr bwMode="auto">
            <a:xfrm>
              <a:off x="432" y="2448"/>
              <a:ext cx="489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 dirty="0"/>
                <a:t>Let’s add it back:</a:t>
              </a:r>
            </a:p>
          </p:txBody>
        </p:sp>
        <p:grpSp>
          <p:nvGrpSpPr>
            <p:cNvPr id="39947" name="Group 24"/>
            <p:cNvGrpSpPr>
              <a:grpSpLocks/>
            </p:cNvGrpSpPr>
            <p:nvPr/>
          </p:nvGrpSpPr>
          <p:grpSpPr bwMode="auto">
            <a:xfrm>
              <a:off x="336" y="2784"/>
              <a:ext cx="1359" cy="1354"/>
              <a:chOff x="336" y="2784"/>
              <a:chExt cx="1505" cy="1499"/>
            </a:xfrm>
          </p:grpSpPr>
          <p:pic>
            <p:nvPicPr>
              <p:cNvPr id="39952" name="Picture 8" descr="len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3" name="Text Box 13"/>
              <p:cNvSpPr txBox="1">
                <a:spLocks noChangeArrowheads="1"/>
              </p:cNvSpPr>
              <p:nvPr/>
            </p:nvSpPr>
            <p:spPr bwMode="auto">
              <a:xfrm>
                <a:off x="1200" y="4049"/>
                <a:ext cx="641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original</a:t>
                </a:r>
              </a:p>
            </p:txBody>
          </p:sp>
        </p:grpSp>
        <p:grpSp>
          <p:nvGrpSpPr>
            <p:cNvPr id="39948" name="Group 25"/>
            <p:cNvGrpSpPr>
              <a:grpSpLocks/>
            </p:cNvGrpSpPr>
            <p:nvPr/>
          </p:nvGrpSpPr>
          <p:grpSpPr bwMode="auto">
            <a:xfrm>
              <a:off x="2256" y="2784"/>
              <a:ext cx="1351" cy="1354"/>
              <a:chOff x="2256" y="2784"/>
              <a:chExt cx="1496" cy="1499"/>
            </a:xfrm>
          </p:grpSpPr>
          <p:pic>
            <p:nvPicPr>
              <p:cNvPr id="39950" name="Picture 9" descr="lena_dif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5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1" name="Text Box 14"/>
              <p:cNvSpPr txBox="1">
                <a:spLocks noChangeArrowheads="1"/>
              </p:cNvSpPr>
              <p:nvPr/>
            </p:nvSpPr>
            <p:spPr bwMode="auto">
              <a:xfrm>
                <a:off x="3252" y="4049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39949" name="Text Box 20"/>
            <p:cNvSpPr txBox="1">
              <a:spLocks noChangeArrowheads="1"/>
            </p:cNvSpPr>
            <p:nvPr/>
          </p:nvSpPr>
          <p:spPr bwMode="auto">
            <a:xfrm>
              <a:off x="1864" y="3360"/>
              <a:ext cx="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 </a:t>
              </a:r>
              <a:r>
                <a:rPr lang="el-GR"/>
                <a:t>α</a:t>
              </a:r>
            </a:p>
          </p:txBody>
        </p:sp>
      </p:grp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</TotalTime>
  <Words>1809</Words>
  <Application>Microsoft Office PowerPoint</Application>
  <PresentationFormat>On-screen Show (4:3)</PresentationFormat>
  <Paragraphs>473</Paragraphs>
  <Slides>58</Slides>
  <Notes>57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新細明體</vt:lpstr>
      <vt:lpstr>Arial</vt:lpstr>
      <vt:lpstr>Calibri</vt:lpstr>
      <vt:lpstr>Courier New</vt:lpstr>
      <vt:lpstr>Times</vt:lpstr>
      <vt:lpstr>Times New Roman</vt:lpstr>
      <vt:lpstr>Wingdings</vt:lpstr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5_Default Design</vt:lpstr>
      <vt:lpstr>6_Default Design</vt:lpstr>
      <vt:lpstr>9_Default Design</vt:lpstr>
      <vt:lpstr>10_Default Design</vt:lpstr>
      <vt:lpstr>Office 佈景主題</vt:lpstr>
      <vt:lpstr>6_Office Theme</vt:lpstr>
      <vt:lpstr>Equation</vt:lpstr>
      <vt:lpstr>Photo Editor Photo</vt:lpstr>
      <vt:lpstr>Bitmap Image</vt:lpstr>
      <vt:lpstr>Image gradients and edges April 10th, 2018</vt:lpstr>
      <vt:lpstr>Announcements</vt:lpstr>
      <vt:lpstr>Last time</vt:lpstr>
      <vt:lpstr>PowerPoint Presentation</vt:lpstr>
      <vt:lpstr>PowerPoint Presentation</vt:lpstr>
      <vt:lpstr>Review</vt:lpstr>
      <vt:lpstr>Practice with linear filters</vt:lpstr>
      <vt:lpstr>Filtering examples: sharpening</vt:lpstr>
      <vt:lpstr>Sharpening revisited</vt:lpstr>
      <vt:lpstr>Unsharp mask filter</vt:lpstr>
      <vt:lpstr>Review</vt:lpstr>
      <vt:lpstr>Recall: Image filtering</vt:lpstr>
      <vt:lpstr>Recall: 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Assorted finite difference filters</vt:lpstr>
      <vt:lpstr>Image gradient</vt:lpstr>
      <vt:lpstr>Effects of noise</vt:lpstr>
      <vt:lpstr>Effects of noise</vt:lpstr>
      <vt:lpstr>Solution:  smooth first</vt:lpstr>
      <vt:lpstr>Derivative theorem of convolution</vt:lpstr>
      <vt:lpstr>PowerPoint Presentation</vt:lpstr>
      <vt:lpstr>Derivative of Gaussian filters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PowerPoint Presentation</vt:lpstr>
      <vt:lpstr>Seam carving: main idea</vt:lpstr>
      <vt:lpstr>PowerPoint Presentation</vt:lpstr>
      <vt:lpstr>PowerPoint Presentation</vt:lpstr>
      <vt:lpstr>How to identify the minimum cost seam?</vt:lpstr>
      <vt:lpstr>PowerPoint Presentation</vt:lpstr>
      <vt:lpstr>PowerPoint Presentation</vt:lpstr>
      <vt:lpstr>PowerPoint Presentation</vt:lpstr>
      <vt:lpstr>Real image example</vt:lpstr>
      <vt:lpstr>PowerPoint Presentation</vt:lpstr>
      <vt:lpstr>Other notes on seam carving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Filters for features</dc:title>
  <dc:creator/>
  <cp:lastModifiedBy>Administrator</cp:lastModifiedBy>
  <cp:revision>155</cp:revision>
  <cp:lastPrinted>2018-04-10T17:25:36Z</cp:lastPrinted>
  <dcterms:created xsi:type="dcterms:W3CDTF">2013-10-08T22:01:13Z</dcterms:created>
  <dcterms:modified xsi:type="dcterms:W3CDTF">2018-04-10T18:22:37Z</dcterms:modified>
</cp:coreProperties>
</file>