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6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7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8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19.xml" ContentType="application/vnd.openxmlformats-officedocument.theme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1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2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tags/tag3.xml" ContentType="application/vnd.openxmlformats-officedocument.presentationml.tags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  <p:sldMasterId id="2147483698" r:id="rId4"/>
    <p:sldMasterId id="2147483710" r:id="rId5"/>
    <p:sldMasterId id="2147483722" r:id="rId6"/>
    <p:sldMasterId id="2147483734" r:id="rId7"/>
    <p:sldMasterId id="2147483746" r:id="rId8"/>
    <p:sldMasterId id="2147483758" r:id="rId9"/>
    <p:sldMasterId id="2147483770" r:id="rId10"/>
    <p:sldMasterId id="2147483782" r:id="rId11"/>
    <p:sldMasterId id="2147483794" r:id="rId12"/>
    <p:sldMasterId id="2147483818" r:id="rId13"/>
    <p:sldMasterId id="2147483854" r:id="rId14"/>
    <p:sldMasterId id="2147483878" r:id="rId15"/>
    <p:sldMasterId id="2147483903" r:id="rId16"/>
    <p:sldMasterId id="2147483915" r:id="rId17"/>
    <p:sldMasterId id="2147483927" r:id="rId18"/>
    <p:sldMasterId id="2147483939" r:id="rId19"/>
    <p:sldMasterId id="2147483951" r:id="rId20"/>
  </p:sldMasterIdLst>
  <p:notesMasterIdLst>
    <p:notesMasterId r:id="rId111"/>
  </p:notesMasterIdLst>
  <p:handoutMasterIdLst>
    <p:handoutMasterId r:id="rId112"/>
  </p:handoutMasterIdLst>
  <p:sldIdLst>
    <p:sldId id="400" r:id="rId21"/>
    <p:sldId id="407" r:id="rId22"/>
    <p:sldId id="408" r:id="rId23"/>
    <p:sldId id="270" r:id="rId24"/>
    <p:sldId id="271" r:id="rId25"/>
    <p:sldId id="272" r:id="rId26"/>
    <p:sldId id="273" r:id="rId27"/>
    <p:sldId id="282" r:id="rId28"/>
    <p:sldId id="281" r:id="rId29"/>
    <p:sldId id="397" r:id="rId30"/>
    <p:sldId id="399" r:id="rId31"/>
    <p:sldId id="398" r:id="rId32"/>
    <p:sldId id="274" r:id="rId33"/>
    <p:sldId id="279" r:id="rId34"/>
    <p:sldId id="395" r:id="rId35"/>
    <p:sldId id="396" r:id="rId36"/>
    <p:sldId id="275" r:id="rId37"/>
    <p:sldId id="276" r:id="rId38"/>
    <p:sldId id="277" r:id="rId39"/>
    <p:sldId id="278" r:id="rId40"/>
    <p:sldId id="283" r:id="rId41"/>
    <p:sldId id="284" r:id="rId42"/>
    <p:sldId id="285" r:id="rId43"/>
    <p:sldId id="286" r:id="rId44"/>
    <p:sldId id="287" r:id="rId45"/>
    <p:sldId id="288" r:id="rId46"/>
    <p:sldId id="289" r:id="rId47"/>
    <p:sldId id="359" r:id="rId48"/>
    <p:sldId id="360" r:id="rId49"/>
    <p:sldId id="291" r:id="rId50"/>
    <p:sldId id="384" r:id="rId51"/>
    <p:sldId id="294" r:id="rId52"/>
    <p:sldId id="295" r:id="rId53"/>
    <p:sldId id="296" r:id="rId54"/>
    <p:sldId id="297" r:id="rId55"/>
    <p:sldId id="298" r:id="rId56"/>
    <p:sldId id="299" r:id="rId57"/>
    <p:sldId id="300" r:id="rId58"/>
    <p:sldId id="301" r:id="rId59"/>
    <p:sldId id="387" r:id="rId60"/>
    <p:sldId id="388" r:id="rId61"/>
    <p:sldId id="389" r:id="rId62"/>
    <p:sldId id="390" r:id="rId63"/>
    <p:sldId id="391" r:id="rId64"/>
    <p:sldId id="302" r:id="rId65"/>
    <p:sldId id="313" r:id="rId66"/>
    <p:sldId id="303" r:id="rId67"/>
    <p:sldId id="304" r:id="rId68"/>
    <p:sldId id="305" r:id="rId69"/>
    <p:sldId id="306" r:id="rId70"/>
    <p:sldId id="309" r:id="rId71"/>
    <p:sldId id="310" r:id="rId72"/>
    <p:sldId id="337" r:id="rId73"/>
    <p:sldId id="307" r:id="rId74"/>
    <p:sldId id="409" r:id="rId75"/>
    <p:sldId id="308" r:id="rId76"/>
    <p:sldId id="338" r:id="rId77"/>
    <p:sldId id="392" r:id="rId78"/>
    <p:sldId id="264" r:id="rId79"/>
    <p:sldId id="257" r:id="rId80"/>
    <p:sldId id="261" r:id="rId81"/>
    <p:sldId id="385" r:id="rId82"/>
    <p:sldId id="393" r:id="rId83"/>
    <p:sldId id="364" r:id="rId84"/>
    <p:sldId id="365" r:id="rId85"/>
    <p:sldId id="366" r:id="rId86"/>
    <p:sldId id="367" r:id="rId87"/>
    <p:sldId id="368" r:id="rId88"/>
    <p:sldId id="369" r:id="rId89"/>
    <p:sldId id="370" r:id="rId90"/>
    <p:sldId id="371" r:id="rId91"/>
    <p:sldId id="372" r:id="rId92"/>
    <p:sldId id="373" r:id="rId93"/>
    <p:sldId id="375" r:id="rId94"/>
    <p:sldId id="383" r:id="rId95"/>
    <p:sldId id="386" r:id="rId96"/>
    <p:sldId id="315" r:id="rId97"/>
    <p:sldId id="345" r:id="rId98"/>
    <p:sldId id="346" r:id="rId99"/>
    <p:sldId id="316" r:id="rId100"/>
    <p:sldId id="317" r:id="rId101"/>
    <p:sldId id="318" r:id="rId102"/>
    <p:sldId id="319" r:id="rId103"/>
    <p:sldId id="332" r:id="rId104"/>
    <p:sldId id="321" r:id="rId105"/>
    <p:sldId id="401" r:id="rId106"/>
    <p:sldId id="403" r:id="rId107"/>
    <p:sldId id="348" r:id="rId108"/>
    <p:sldId id="347" r:id="rId109"/>
    <p:sldId id="410" r:id="rId110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93" autoAdjust="0"/>
    <p:restoredTop sz="77675" autoAdjust="0"/>
  </p:normalViewPr>
  <p:slideViewPr>
    <p:cSldViewPr>
      <p:cViewPr varScale="1">
        <p:scale>
          <a:sx n="90" d="100"/>
          <a:sy n="90" d="100"/>
        </p:scale>
        <p:origin x="195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258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84" Type="http://schemas.openxmlformats.org/officeDocument/2006/relationships/slide" Target="slides/slide64.xml"/><Relationship Id="rId89" Type="http://schemas.openxmlformats.org/officeDocument/2006/relationships/slide" Target="slides/slide69.xml"/><Relationship Id="rId112" Type="http://schemas.openxmlformats.org/officeDocument/2006/relationships/handoutMaster" Target="handoutMasters/handoutMaster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7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74" Type="http://schemas.openxmlformats.org/officeDocument/2006/relationships/slide" Target="slides/slide54.xml"/><Relationship Id="rId79" Type="http://schemas.openxmlformats.org/officeDocument/2006/relationships/slide" Target="slides/slide59.xml"/><Relationship Id="rId102" Type="http://schemas.openxmlformats.org/officeDocument/2006/relationships/slide" Target="slides/slide82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0.xml"/><Relationship Id="rId95" Type="http://schemas.openxmlformats.org/officeDocument/2006/relationships/slide" Target="slides/slide75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113" Type="http://schemas.openxmlformats.org/officeDocument/2006/relationships/presProps" Target="presProps.xml"/><Relationship Id="rId80" Type="http://schemas.openxmlformats.org/officeDocument/2006/relationships/slide" Target="slides/slide60.xml"/><Relationship Id="rId85" Type="http://schemas.openxmlformats.org/officeDocument/2006/relationships/slide" Target="slides/slide65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59" Type="http://schemas.openxmlformats.org/officeDocument/2006/relationships/slide" Target="slides/slide39.xml"/><Relationship Id="rId103" Type="http://schemas.openxmlformats.org/officeDocument/2006/relationships/slide" Target="slides/slide83.xml"/><Relationship Id="rId108" Type="http://schemas.openxmlformats.org/officeDocument/2006/relationships/slide" Target="slides/slide88.xml"/><Relationship Id="rId54" Type="http://schemas.openxmlformats.org/officeDocument/2006/relationships/slide" Target="slides/slide34.xml"/><Relationship Id="rId70" Type="http://schemas.openxmlformats.org/officeDocument/2006/relationships/slide" Target="slides/slide50.xml"/><Relationship Id="rId75" Type="http://schemas.openxmlformats.org/officeDocument/2006/relationships/slide" Target="slides/slide55.xml"/><Relationship Id="rId91" Type="http://schemas.openxmlformats.org/officeDocument/2006/relationships/slide" Target="slides/slide71.xml"/><Relationship Id="rId96" Type="http://schemas.openxmlformats.org/officeDocument/2006/relationships/slide" Target="slides/slide7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6" Type="http://schemas.openxmlformats.org/officeDocument/2006/relationships/slide" Target="slides/slide86.xml"/><Relationship Id="rId114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slide" Target="slides/slide53.xml"/><Relationship Id="rId78" Type="http://schemas.openxmlformats.org/officeDocument/2006/relationships/slide" Target="slides/slide58.xml"/><Relationship Id="rId81" Type="http://schemas.openxmlformats.org/officeDocument/2006/relationships/slide" Target="slides/slide61.xml"/><Relationship Id="rId86" Type="http://schemas.openxmlformats.org/officeDocument/2006/relationships/slide" Target="slides/slide66.xml"/><Relationship Id="rId94" Type="http://schemas.openxmlformats.org/officeDocument/2006/relationships/slide" Target="slides/slide74.xml"/><Relationship Id="rId99" Type="http://schemas.openxmlformats.org/officeDocument/2006/relationships/slide" Target="slides/slide79.xml"/><Relationship Id="rId101" Type="http://schemas.openxmlformats.org/officeDocument/2006/relationships/slide" Target="slides/slide8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109" Type="http://schemas.openxmlformats.org/officeDocument/2006/relationships/slide" Target="slides/slide8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slide" Target="slides/slide56.xml"/><Relationship Id="rId97" Type="http://schemas.openxmlformats.org/officeDocument/2006/relationships/slide" Target="slides/slide77.xml"/><Relationship Id="rId104" Type="http://schemas.openxmlformats.org/officeDocument/2006/relationships/slide" Target="slides/slide8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92" Type="http://schemas.openxmlformats.org/officeDocument/2006/relationships/slide" Target="slides/slide7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9.xml"/><Relationship Id="rId24" Type="http://schemas.openxmlformats.org/officeDocument/2006/relationships/slide" Target="slides/slide4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66" Type="http://schemas.openxmlformats.org/officeDocument/2006/relationships/slide" Target="slides/slide46.xml"/><Relationship Id="rId87" Type="http://schemas.openxmlformats.org/officeDocument/2006/relationships/slide" Target="slides/slide67.xml"/><Relationship Id="rId110" Type="http://schemas.openxmlformats.org/officeDocument/2006/relationships/slide" Target="slides/slide90.xml"/><Relationship Id="rId115" Type="http://schemas.openxmlformats.org/officeDocument/2006/relationships/theme" Target="theme/theme1.xml"/><Relationship Id="rId61" Type="http://schemas.openxmlformats.org/officeDocument/2006/relationships/slide" Target="slides/slide41.xml"/><Relationship Id="rId82" Type="http://schemas.openxmlformats.org/officeDocument/2006/relationships/slide" Target="slides/slide6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56" Type="http://schemas.openxmlformats.org/officeDocument/2006/relationships/slide" Target="slides/slide36.xml"/><Relationship Id="rId77" Type="http://schemas.openxmlformats.org/officeDocument/2006/relationships/slide" Target="slides/slide57.xml"/><Relationship Id="rId100" Type="http://schemas.openxmlformats.org/officeDocument/2006/relationships/slide" Target="slides/slide80.xml"/><Relationship Id="rId105" Type="http://schemas.openxmlformats.org/officeDocument/2006/relationships/slide" Target="slides/slide8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93" Type="http://schemas.openxmlformats.org/officeDocument/2006/relationships/slide" Target="slides/slide73.xml"/><Relationship Id="rId98" Type="http://schemas.openxmlformats.org/officeDocument/2006/relationships/slide" Target="slides/slide78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5.xml"/><Relationship Id="rId46" Type="http://schemas.openxmlformats.org/officeDocument/2006/relationships/slide" Target="slides/slide26.xml"/><Relationship Id="rId67" Type="http://schemas.openxmlformats.org/officeDocument/2006/relationships/slide" Target="slides/slide47.xml"/><Relationship Id="rId116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62" Type="http://schemas.openxmlformats.org/officeDocument/2006/relationships/slide" Target="slides/slide42.xml"/><Relationship Id="rId83" Type="http://schemas.openxmlformats.org/officeDocument/2006/relationships/slide" Target="slides/slide63.xml"/><Relationship Id="rId88" Type="http://schemas.openxmlformats.org/officeDocument/2006/relationships/slide" Target="slides/slide68.xml"/><Relationship Id="rId11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5A67D7-601B-491F-9910-C3F4B137B75F}" type="datetimeFigureOut">
              <a:rPr lang="en-US" smtClean="0"/>
              <a:pPr/>
              <a:t>4/19/2018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69152F-A768-4EEB-915C-C4BA512DAF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025570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E3366E00-286D-44E2-A9D5-9D707F69FCB3}" type="datetimeFigureOut">
              <a:rPr lang="en-US" smtClean="0"/>
              <a:pPr/>
              <a:t>4/19/2018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8668C45-6D54-4702-ACDC-DEDAB1C8B6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15792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858" indent="-285715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58" indent="-228571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001" indent="-228571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144" indent="-228571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288" indent="-22857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431" indent="-22857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574" indent="-22857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717" indent="-22857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A40CE78-E203-4607-BC86-3470E8F13B7D}" type="slidenum">
              <a:rPr lang="en-US" altLang="en-US" b="0" smtClean="0"/>
              <a:pPr/>
              <a:t>1</a:t>
            </a:fld>
            <a:endParaRPr lang="en-US" altLang="en-US" b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990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3D47127-E760-436F-AA50-F9828CDAFDF5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854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A33B1C1-57AF-43A2-B964-F44E6E4F657A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85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6539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3D47127-E760-436F-AA50-F9828CDAFDF5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854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A33B1C1-57AF-43A2-B964-F44E6E4F657A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85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1665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3D47127-E760-436F-AA50-F9828CDAFDF5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854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A33B1C1-57AF-43A2-B964-F44E6E4F657A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85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3081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BA08D74-DB4E-44E3-B3B6-4AA149F55224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2640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FF4EF79-86ED-4436-8CA4-FF54149BA103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6499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85AA068-CF44-4753-B769-6D4B79E7ABCE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65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movement in psychology founded in Germany in 1912, seeking to explain perceptions in terms of gestalts rather than by analyzing their constituents</a:t>
            </a:r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656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668C45-6D54-4702-ACDC-DEDAB1C8B62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0491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AC378AF-D322-4BF9-92FE-F60462D62754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389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FD80276-5254-441B-90AA-E7E18FFC9C50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578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9CAAD62-FDBD-4379-B125-5B09C06FB2B7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996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B28DE55-9D7B-498F-BE36-21B23BBEA1BC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259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DBEBE0-7CCD-A241-9BF2-ABF71AEDD595}" type="slidenum">
              <a:rPr lang="en-US"/>
              <a:pPr/>
              <a:t>2</a:t>
            </a:fld>
            <a:endParaRPr lang="en-US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6205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84B7013-06CF-4C74-8F88-C20A72F3B611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0595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AA51644-53E8-4201-BDAC-A39918AC4778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05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173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23DAC63-EB03-4312-8AB4-C6D87AD98DC8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274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3344C48-078B-40D4-94E8-35942E355D09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148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08B98D1-9646-455E-9737-CD058E13DAE2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5410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91D1B09-8208-44EC-89EA-BCE43A954ECA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1733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A3BD0D8-9C11-4232-B4FE-8CF3C20432C3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="0" dirty="0" smtClean="0"/>
              <a:t>Profile/vase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8061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BAD1EF9-1340-47A8-B856-A33CF20918BF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6739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8B1B414-2436-4CA6-972A-0A2D865C8DA4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67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030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3F19CC7-E387-4BF4-9961-D307398B009C}" type="slidenum">
              <a:rPr lang="en-US" sz="1200" b="0">
                <a:solidFill>
                  <a:prstClr val="black"/>
                </a:solidFill>
              </a:rPr>
              <a:pPr/>
              <a:t>28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/>
              <a:t>elevator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8366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A1EED4C-AB7A-45CE-9369-B95C55DE0915}" type="slidenum">
              <a:rPr lang="en-US" sz="1200" b="0">
                <a:solidFill>
                  <a:prstClr val="black"/>
                </a:solidFill>
              </a:rPr>
              <a:pPr/>
              <a:t>29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/>
              <a:t>Proximity cue disambiguated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451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DB83283-B234-4EB7-990F-6155BC7C1FDF}" type="slidenum">
              <a:rPr lang="en-US">
                <a:solidFill>
                  <a:srgbClr val="000000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878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95F4BA4-DD66-4DBC-9590-DA2A979B3B82}" type="slidenum">
              <a:rPr lang="en-US" sz="1300">
                <a:solidFill>
                  <a:srgbClr val="000000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87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66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0AED2C-C5A7-FF44-B87E-C68460A23021}" type="slidenum">
              <a:rPr lang="en-US"/>
              <a:pPr/>
              <a:t>3</a:t>
            </a:fld>
            <a:endParaRPr lang="en-US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303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4DD91B9-023D-455C-8CF4-020816D4F60A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1D583BB-24C5-4BBC-B1B6-4EF3E543F8D3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028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52C9192-944E-43D5-AFCC-EC487AF09418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7154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33F668D-D252-4270-889F-0EDB19D4E879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2256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386BB99-27E3-460A-A168-FEE4AC09C1BD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975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9D03960-21F1-4D55-A7B2-A5FF12BEEF5A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0076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1D5DC12-E450-46B0-8017-CF460C824F80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190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8B3B54D-EE86-4054-8454-81B2F974C2DD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4985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A995B3E-214B-4880-A17E-1105D97CFAE2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1471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89B1E71-B85D-4C87-9DD0-DAF76B8ED1D2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504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669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4DD91B9-023D-455C-8CF4-020816D4F60A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1D583BB-24C5-4BBC-B1B6-4EF3E543F8D3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2940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469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86385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956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85372" indent="-302066">
              <a:defRPr>
                <a:solidFill>
                  <a:schemeClr val="tx1"/>
                </a:solidFill>
                <a:latin typeface="Arial" charset="0"/>
              </a:defRPr>
            </a:lvl2pPr>
            <a:lvl3pPr marL="1208265" indent="-241653">
              <a:defRPr>
                <a:solidFill>
                  <a:schemeClr val="tx1"/>
                </a:solidFill>
                <a:latin typeface="Arial" charset="0"/>
              </a:defRPr>
            </a:lvl3pPr>
            <a:lvl4pPr marL="1691571" indent="-241653">
              <a:defRPr>
                <a:solidFill>
                  <a:schemeClr val="tx1"/>
                </a:solidFill>
                <a:latin typeface="Arial" charset="0"/>
              </a:defRPr>
            </a:lvl4pPr>
            <a:lvl5pPr marL="2174878" indent="-241653">
              <a:defRPr>
                <a:solidFill>
                  <a:schemeClr val="tx1"/>
                </a:solidFill>
                <a:latin typeface="Arial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3C6F719-2A11-476F-990D-923728009773}" type="slidenum">
              <a:rPr lang="en-US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50708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FCC9755-E4C7-484F-A9E0-357A070DC3C4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33042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56D9AF7-8F68-444E-B950-3693832F2C3F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1315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2EA3ED7-E379-45EA-A297-9C060AEACAF0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13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lvl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190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5645711-5064-478A-BBB2-F8588BC0BD33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42108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FC991BB-B2BA-402F-B7B6-76C515895878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209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10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32101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359FCEA-BBF6-4C71-9AB7-CD40BB1E5E08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36956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B3EA6DD-B732-4192-88A1-A6DBF13E989B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64072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E2068A5-2B99-4E11-AB5C-755F5B4AE4EE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414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C987F44-4556-43F4-A6E1-95EEE6D1B694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41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937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important component of vision involves organizing image information into meaningful assemblies.</a:t>
            </a:r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B1203D3-86AE-49B7-8B65-64C24ED2B2B5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59866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98BAF94-038D-423E-B1B7-7F419C83E5F7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721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2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37221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774CB13-120F-4DAC-AED1-8060EB70DDAA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53207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28B4388-E919-4A40-B67D-E690A1496387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8243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CB3B364-11E9-4318-B6B2-3CF18252348F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82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4982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FA42255F-DBDF-4E75-91B8-4506406AA68E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28926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4EB4F17-83AA-46C6-8F53-9FA464492853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5171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8B6CBD4-7580-4BF0-A77E-5E8E341BF135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51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9434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65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665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EEC8F9-771F-42D1-84FE-6421A8C90DB4}" type="slidenum">
              <a:rPr lang="en-US" smtClean="0"/>
              <a:pPr/>
              <a:t>55</a:t>
            </a:fld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2331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6510507-5D53-4CD8-8574-286A90CC5B96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619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6197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9F1D42B-5D8D-4408-BDAB-C4251C9CE930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09832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74001A1B-A0CD-4A87-82BA-372E4503E08D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17870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8400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3840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87B93E5-9D39-4D07-A864-4C2D001EC7A2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9605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785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785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6389CE7-0552-421C-9EAD-8267410F30F9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89353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4DD91B9-023D-455C-8CF4-020816D4F60A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1D583BB-24C5-4BBC-B1B6-4EF3E543F8D3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802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25C4361-8462-4F25-A670-32F9596F3EC1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9331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9A5225D-F4EC-4568-BE97-7D7C655B5614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93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63395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56D9AF7-8F68-444E-B950-3693832F2C3F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1315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32EA3ED7-E379-45EA-A297-9C060AEACAF0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13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lvl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7660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0C24FD1-E43E-4081-AD9C-FDF55E2EA0E8}" type="slidenum">
              <a:rPr lang="en-US" sz="1200" b="0">
                <a:solidFill>
                  <a:prstClr val="black"/>
                </a:solidFill>
              </a:rPr>
              <a:pPr/>
              <a:t>64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06908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CDAD0EB-30C0-4601-9ABE-24A839852380}" type="slidenum">
              <a:rPr lang="en-US" sz="1200" b="0">
                <a:solidFill>
                  <a:prstClr val="black"/>
                </a:solidFill>
              </a:rPr>
              <a:pPr/>
              <a:t>65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86108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196055D-6580-4DED-A49F-192F36559E27}" type="slidenum">
              <a:rPr lang="en-US" sz="1200" b="0">
                <a:solidFill>
                  <a:prstClr val="black"/>
                </a:solidFill>
              </a:rPr>
              <a:pPr/>
              <a:t>66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2680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FDA7BE2-456C-4B2A-BC22-DDEAEFFFE13F}" type="slidenum">
              <a:rPr lang="en-US" sz="1200" b="0">
                <a:solidFill>
                  <a:prstClr val="black"/>
                </a:solidFill>
              </a:rPr>
              <a:pPr/>
              <a:t>67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2859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6B27330-78AC-41E2-BB6B-2C409ADBF353}" type="slidenum">
              <a:rPr lang="en-US" sz="1200" b="0">
                <a:solidFill>
                  <a:prstClr val="black"/>
                </a:solidFill>
              </a:rPr>
              <a:pPr/>
              <a:t>68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46595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7DFD480-00B6-4642-928B-0D530993AE2D}" type="slidenum">
              <a:rPr lang="en-US" sz="1200" b="0">
                <a:solidFill>
                  <a:prstClr val="black"/>
                </a:solidFill>
              </a:rPr>
              <a:pPr/>
              <a:t>69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72823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6002A8FC-D5AA-41D5-862D-B676F797180D}" type="slidenum">
              <a:rPr lang="en-US" sz="1200" b="0">
                <a:solidFill>
                  <a:prstClr val="black"/>
                </a:solidFill>
              </a:rPr>
              <a:pPr/>
              <a:t>70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01778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6355A9AF-4FDC-4F5F-B68B-B10EB41BECC3}" type="slidenum">
              <a:rPr lang="en-US" sz="1200" b="0">
                <a:solidFill>
                  <a:prstClr val="black"/>
                </a:solidFill>
              </a:rPr>
              <a:pPr/>
              <a:t>71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93634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7858735-8274-4694-8ABA-0853E3A9B6CD}" type="slidenum">
              <a:rPr lang="en-US" sz="1200" b="0">
                <a:solidFill>
                  <a:prstClr val="black"/>
                </a:solidFill>
              </a:rPr>
              <a:pPr/>
              <a:t>72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baseline="0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04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757C83D-A72E-41B3-950D-4DE9EC42FF7D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7257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B0606AC-57E8-4EE9-99A4-0A265319DEA6}" type="slidenum">
              <a:rPr lang="en-US" sz="1200" b="0">
                <a:solidFill>
                  <a:prstClr val="black"/>
                </a:solidFill>
              </a:rPr>
              <a:pPr/>
              <a:t>73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14260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1A72DA8-FDFE-488B-8828-A43CBD407934}" type="slidenum">
              <a:rPr lang="en-US" sz="1200" b="0">
                <a:solidFill>
                  <a:prstClr val="black"/>
                </a:solidFill>
              </a:rPr>
              <a:pPr/>
              <a:t>74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3953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09525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4DD91B9-023D-455C-8CF4-020816D4F60A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1D583BB-24C5-4BBC-B1B6-4EF3E543F8D3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76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42451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F5CB2CF-CF95-418A-8940-649744CAEBEE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279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Gaussian kernel</a:t>
            </a:r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64654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9557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47F6AD3-2AAF-488F-A585-FDBA27C07E8D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0923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F975D8E-CFFE-41E0-8501-CB162437617B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12699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80E6451-E562-4378-A93F-76BCC1197293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7988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C281BC8-6D0A-4586-B472-A4C47C55380B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35983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5A6CCE8-3344-4EFC-B302-37D14742803C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Want cut(A,B) to be small and </a:t>
            </a:r>
            <a:r>
              <a:rPr lang="en-US" dirty="0" err="1" smtClean="0"/>
              <a:t>assoc</a:t>
            </a:r>
            <a:r>
              <a:rPr lang="en-US" dirty="0" smtClean="0"/>
              <a:t>(A,V), </a:t>
            </a:r>
            <a:r>
              <a:rPr lang="en-US" dirty="0" err="1" smtClean="0"/>
              <a:t>assoc</a:t>
            </a:r>
            <a:r>
              <a:rPr lang="en-US" dirty="0" smtClean="0"/>
              <a:t>(B,V) to be big – </a:t>
            </a:r>
            <a:r>
              <a:rPr lang="en-US" dirty="0" err="1" smtClean="0"/>
              <a:t>assoc</a:t>
            </a:r>
            <a:r>
              <a:rPr lang="en-US" dirty="0" smtClean="0"/>
              <a:t> can be thought of as size of cluster.</a:t>
            </a:r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02421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F2E753D8-BFB4-435D-BADF-086299E05559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84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Color</a:t>
            </a:r>
            <a:r>
              <a:rPr lang="en-US" baseline="0" dirty="0" smtClean="0"/>
              <a:t> + position</a:t>
            </a:r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3049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5775D5F-D433-4EA4-8765-8A72A42F8162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52629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F98389-6E3D-4732-9BF6-F7E494E2C082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05187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n"/>
            </a:pPr>
            <a:fld id="{AB27CE01-630B-431F-8D9D-381092F4277C}" type="slidenum">
              <a:rPr lang="en-US">
                <a:solidFill>
                  <a:prstClr val="black"/>
                </a:solidFill>
                <a:latin typeface="Arial Narrow" pitchFamily="34" charset="0"/>
              </a:rPr>
              <a:pPr algn="r" rtl="0" fontAlgn="base">
                <a:spcBef>
                  <a:spcPct val="20000"/>
                </a:spcBef>
                <a:spcAft>
                  <a:spcPct val="0"/>
                </a:spcAft>
                <a:buClr>
                  <a:srgbClr val="A50021"/>
                </a:buClr>
                <a:buSzPct val="75000"/>
                <a:buFont typeface="Wingdings" pitchFamily="2" charset="2"/>
                <a:buChar char="n"/>
              </a:pPr>
              <a:t>88</a:t>
            </a:fld>
            <a:endParaRPr lang="en-US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72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3D47127-E760-436F-AA50-F9828CDAFDF5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854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A33B1C1-57AF-43A2-B964-F44E6E4F657A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85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One</a:t>
            </a:r>
            <a:r>
              <a:rPr lang="en-US" baseline="0" dirty="0" smtClean="0"/>
              <a:t> hypothesis: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"angles in“ usually corresponds to an object which is closer, and "angles out" usually corresponds to an object which is far away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657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82307C8-829D-4BED-80D0-396216B14B1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E53CB9A-9E34-4D09-8302-9742DF7F18E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30B225B-5AB3-4A29-95A2-69D2F2DE26D1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3521116-D7D5-4DDB-8BD4-C6003B30C8E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8E91BB1-07FC-426D-B28D-AF62429970C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1C770E-C3B6-4423-9D88-7156467F6561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D2AC4B8-770F-4CFE-852B-ED5BB8FAD1B4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A0972FF-D9E9-47C9-9EBF-BCE4DB09B2FE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EA21557-5070-48B6-8535-C04381783AC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AC1540-C8E6-4015-82F1-21554AC59D13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9EA592-CD7D-46AB-8DD3-CEE0671029A2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5BAB1B0-C139-420B-8425-641AE9C60F6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F2B9EF0-7E4F-4554-8D12-4A5B9B407E7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07E7478-87CE-4635-8311-0B5AE83916AE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C58299-F7DE-4A24-80B6-1EC32CF7DB6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5E68B94-118D-4F0B-97DC-8E0B1A381EE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8E91BB1-07FC-426D-B28D-AF62429970C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1C770E-C3B6-4423-9D88-7156467F6561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D2AC4B8-770F-4CFE-852B-ED5BB8FAD1B4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A0972FF-D9E9-47C9-9EBF-BCE4DB09B2FE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EA21557-5070-48B6-8535-C04381783AC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AC1540-C8E6-4015-82F1-21554AC59D13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9EA592-CD7D-46AB-8DD3-CEE0671029A2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A66157C-4016-434D-8329-A6BA8E355C7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5BAB1B0-C139-420B-8425-641AE9C60F6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07E7478-87CE-4635-8311-0B5AE83916AE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C58299-F7DE-4A24-80B6-1EC32CF7DB6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5E68B94-118D-4F0B-97DC-8E0B1A381EE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8E91BB1-07FC-426D-B28D-AF62429970C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1C770E-C3B6-4423-9D88-7156467F6561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D2AC4B8-770F-4CFE-852B-ED5BB8FAD1B4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A0972FF-D9E9-47C9-9EBF-BCE4DB09B2FE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EA21557-5070-48B6-8535-C04381783AC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AC1540-C8E6-4015-82F1-21554AC59D13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82307C8-829D-4BED-80D0-396216B14B1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9EA592-CD7D-46AB-8DD3-CEE0671029A2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5BAB1B0-C139-420B-8425-641AE9C60F6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07E7478-87CE-4635-8311-0B5AE83916AE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C58299-F7DE-4A24-80B6-1EC32CF7DB6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5E68B94-118D-4F0B-97DC-8E0B1A381EE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DCAF259-FD6E-4A9C-8995-DE048F8640E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5504B3-8FA8-4B43-8144-3DCB483B6C7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BF1D790-D935-4426-8FB3-96F0D99AD6F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B5D9ECC-527B-4608-8AC3-6E0A60E041B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6A132F-02B1-40D4-8C20-FCB5D5B45C8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3D75D14-1B0B-4B52-9A08-1E2E3BE4FF7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2366744-2AA0-4C3A-ADAC-DB2CE77AB9D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C26491D-FF7B-4BBD-9B23-64618C824B1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9CB9AB6-4FBA-4BAE-BD39-DDA4BA0292A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B75055C-02E1-4205-8F66-EBC54248C97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D0A8F9C-5BFA-4F25-A4E7-74E0DDF3CB3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3B13B6-8D3F-4118-AFBE-8701A36154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37997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943FF-F0B3-48AD-9DA5-75664BA892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95348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04160-3AF1-48B0-9979-C6CC2CCE67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09650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47F7F-6BBD-48E5-9635-08832A51B8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423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731CB19-1C00-46EB-95E5-FC6DE6FE5CC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32591C-3F35-4DF5-A3D1-30390E208D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4811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A64D03-3B02-4CBB-A9D0-577CA08EC0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16834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B682E-A7FE-4240-A6D0-34926985DC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10378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DBBC3-15D1-49D6-9CD7-BD6EE21A6C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39547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B4AA7-0DA4-446B-AFD6-C3AE97C4C2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96516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B5792-440C-4279-A885-3B90E0A68D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05560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8E387-7FB4-4088-A864-714A5BB327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83311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3B13B6-8D3F-4118-AFBE-8701A36154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69707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943FF-F0B3-48AD-9DA5-75664BA892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64648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04160-3AF1-48B0-9979-C6CC2CCE67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113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BD2DE4-3975-4D81-9234-8C24AEADCFA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47F7F-6BBD-48E5-9635-08832A51B8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04306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32591C-3F35-4DF5-A3D1-30390E208D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34832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A64D03-3B02-4CBB-A9D0-577CA08EC0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68245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B682E-A7FE-4240-A6D0-34926985DC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5102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DBBC3-15D1-49D6-9CD7-BD6EE21A6C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5596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B4AA7-0DA4-446B-AFD6-C3AE97C4C2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83769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B5792-440C-4279-A885-3B90E0A68D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50976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8E387-7FB4-4088-A864-714A5BB327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34974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764AD-B627-4FAB-8278-79202E3EFC5A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05102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F7AA1-036F-43AA-99CC-D7DC9D7664E0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935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ACB6DE-3EC2-4600-BA32-ECA1B2995D5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5832C-BEE1-45C9-A75E-304AFBB779D3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48682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32B84-C82B-4651-9569-15FE945D04C1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803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4D958-B430-4060-8A24-96AC1177D4FC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03056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63A2F-A8BF-45CD-95E8-8D2940F48EC0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62770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BBC0C-E1E6-47FA-9770-1D1165BBE4BE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44187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9DF53A-D943-4E62-91FB-4339B4CD129C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11617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6F5C4-F7E8-4DAB-832A-F849CA1B912D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44241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F4DF2-B469-4438-848F-232DD0D25D91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0402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6FCA5-746F-4D85-A574-700631694DFF}" type="slidenum">
              <a:rPr lang="x-non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18176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D00A51-E2B6-40EA-89CA-65D2FEED9DF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606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F36629A-99BA-43CE-910B-DE79E020FC0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5E0BDC-6012-4537-9C4A-4E69E4FC6BF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8812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63599A-6B0B-4364-AF2D-9524561CD80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264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3EA05E-2B9B-45C6-92CE-F9A83426F25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44063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54D22D-8849-4150-967E-A849826CAE7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74758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86956C-2E58-47B7-9426-00423E7C97F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57303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2BE8C3-611A-4A6C-AFF7-54986FFD7D8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016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67793E-AC1C-4B61-A6A8-D8ED8D6160C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3431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78B23E-856A-4E35-B45E-650C24196E0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12538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CC1A89-88A7-4614-94E8-F48B4E0F6D9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69481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4A7B3A-23B1-456B-80C6-956B2DAA2FD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7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985158D-3111-4441-A775-49823B22BC2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D00A51-E2B6-40EA-89CA-65D2FEED9DF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60664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5E0BDC-6012-4537-9C4A-4E69E4FC6BF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8812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63599A-6B0B-4364-AF2D-9524561CD80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264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3EA05E-2B9B-45C6-92CE-F9A83426F25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44063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54D22D-8849-4150-967E-A849826CAE7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74758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86956C-2E58-47B7-9426-00423E7C97F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57303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2BE8C3-611A-4A6C-AFF7-54986FFD7D8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6016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67793E-AC1C-4B61-A6A8-D8ED8D6160C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3431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78B23E-856A-4E35-B45E-650C24196E0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12538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CC1A89-88A7-4614-94E8-F48B4E0F6D9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694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52AFC6A-C4FA-4FAE-8CCF-DCD4EF18CEE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4A7B3A-23B1-456B-80C6-956B2DAA2FD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727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F340B-07B9-432D-8A90-7B24D265BB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859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1EAD8-90E0-408A-B14C-55F5922C25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8355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E954B-E92E-4B55-AAF9-2633E7D25E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17322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94290-3335-4BE1-8528-9FD23670BA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51226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7BA27-A15E-4043-B875-D1AEE23E72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33438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B8325-9CC1-461F-9EC1-E0DFD2A4D6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12148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4D0D1-B572-4BEB-8CBA-809DDC06EC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32255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CB82E9-74AA-40C2-9F93-D41DBD0E35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11479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BEBC1-0CF5-40B9-849A-2A2D5088F7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0938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CC0164F-EAAB-4283-99BF-B9E43435467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1A917-DED6-420F-AB89-71DCC74F1C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96185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7C4BE-810B-49B1-B651-7730B3903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25442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6AAFAC-5BB1-4263-9DA7-5D82E5C7B20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07655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0733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1A760F-B211-47BF-917A-3F4A978B4F8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08702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98A8C6-E31A-4948-8696-12D201D804D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43813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868AAF-93F9-434C-A6F8-25DDCC47FA0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12202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99AC0E-4478-46FF-94CC-F0CBF080AFB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59070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60134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C0A4FE-3B6D-4C7F-9362-759113A04AD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9372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E53CB9A-9E34-4D09-8302-9742DF7F18E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914F64-C356-4EC4-8305-1B1C23E084D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52676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8C033A-321D-466E-BD7C-9D1A431440C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35930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63A470-C0F4-491A-AD1B-ED8B08CA407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1550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F2B9EF0-7E4F-4554-8D12-4A5B9B407E7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A66157C-4016-434D-8329-A6BA8E355C7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F6AAFAC-5BB1-4263-9DA7-5D82E5C7B20A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21A760F-B211-47BF-917A-3F4A978B4F8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F98A8C6-E31A-4948-8696-12D201D804D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A868AAF-93F9-434C-A6F8-25DDCC47FA0C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731CB19-1C00-46EB-95E5-FC6DE6FE5CC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099AC0E-4478-46FF-94CC-F0CBF080AFB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FC0A4FE-3B6D-4C7F-9362-759113A04AD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1914F64-C356-4EC4-8305-1B1C23E084D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D8C033A-321D-466E-BD7C-9D1A431440C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963A470-C0F4-491A-AD1B-ED8B08CA407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925A9EB-88F7-4662-8C55-F580AA51E36F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D44E4D0-DF5F-4EF4-B896-C2A300D7BA54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E17E18B-52EE-4522-BF05-96BC36E7016B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EF55007-C91B-4A45-95C0-2B1DE79B2081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BD2DE4-3975-4D81-9234-8C24AEADCFA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7EF1B91-A485-4085-8E73-2CB5EF7D0972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6DC5A51-FD55-4321-93B8-90713854CA81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D6C65B-D8A1-4110-B632-E4B48CE5571B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6680A97-1CA9-453B-AB9B-B65DC753399D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F1694C7-AF5A-42A4-A032-D795907E8EC6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C209203-75D7-4CBC-A0FA-5F44ACC00C22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04FF977-C01C-42A8-82A0-C84D00CF17BF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F6AAFAC-5BB1-4263-9DA7-5D82E5C7B20A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21A760F-B211-47BF-917A-3F4A978B4F8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ACB6DE-3EC2-4600-BA32-ECA1B2995D5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F98A8C6-E31A-4948-8696-12D201D804D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A868AAF-93F9-434C-A6F8-25DDCC47FA0C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099AC0E-4478-46FF-94CC-F0CBF080AFB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FC0A4FE-3B6D-4C7F-9362-759113A04AD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1914F64-C356-4EC4-8305-1B1C23E084D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D8C033A-321D-466E-BD7C-9D1A431440C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963A470-C0F4-491A-AD1B-ED8B08CA407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BAA7077-88F3-43DA-817E-EC5166B7B643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E213DD-FB56-4628-85CE-A5696486BF58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F36629A-99BA-43CE-910B-DE79E020FC0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2C585EC-E484-441B-82AC-41EEB75CE33E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D5ECAF5-BE03-4CA8-91DF-CEC842CF6BE2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AE62E84-6A16-42E2-B587-182B90F36700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3726EB3-C8F0-4D98-9879-B8831D1331E3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1658070-DB7D-43E8-A393-B15C3F4A646E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0966AD7-A744-4208-9604-9D7FA60E2053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0FC0DFC-EBFF-4F9F-81D1-54503261778E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5867995-651A-48EF-8E3A-A5387D395BA9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1D1E1AA-D4F9-45AB-AC49-254FFEBFC308}" type="slidenum">
              <a:rPr lang="x-none" sz="14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9D00A51-E2B6-40EA-89CA-65D2FEED9DF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985158D-3111-4441-A775-49823B22BC2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05E0BDC-6012-4537-9C4A-4E69E4FC6BF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A63599A-6B0B-4364-AF2D-9524561CD80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C3EA05E-2B9B-45C6-92CE-F9A83426F25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754D22D-8849-4150-967E-A849826CAE7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686956C-2E58-47B7-9426-00423E7C97F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72BE8C3-611A-4A6C-AFF7-54986FFD7D8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A67793E-AC1C-4B61-A6A8-D8ED8D6160C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C78B23E-856A-4E35-B45E-650C24196E0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3CC1A89-88A7-4614-94E8-F48B4E0F6D9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64A7B3A-23B1-456B-80C6-956B2DAA2FD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52AFC6A-C4FA-4FAE-8CCF-DCD4EF18CEE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9C09863-F85B-44F1-946E-C51D8C79042D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71C4D50-5B8E-4CCF-B279-4579E344D922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0C529A5-8237-4460-AAF3-41D1196B48A5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6396882-5FEB-49AC-9285-130381B5AAFA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EA28C51-27AB-44CE-A5E6-D7006CC8F94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9F6AAAF-DDAF-4C69-9A13-6E4B9B853BC1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7BDCFE6-A8A5-4A57-99AB-09A39EBAC3D1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7021E67-B2B0-413D-9CD5-480F3BA98A3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50B8672-B516-4482-B9B2-E5EA89835FC1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20BAB38-74C9-4594-9745-B60EEA6EDCB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CC0164F-EAAB-4283-99BF-B9E43435467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3991699-579A-4150-8D08-D73C25D78704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D15E759-1B4B-4DAC-938D-A996E2490770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F3F6F23-9A93-4B18-8FAC-D31BE0575D20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011C051-F5C8-4AFF-B780-B789DC0871E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CACC239-5C2E-4C73-8078-C86FFB4404D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E975F85-212E-4F20-9B5D-CE56DB3ED62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EACBC1E-00E0-48E7-9C24-75AD7D470AF4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79C0E71-56DE-4C53-B283-1EC268429DB2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A2C3185-F2EE-43C4-B765-D39616043A5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347BFF-A65D-458A-B9FB-57181EDC7F5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3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7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9.xml"/><Relationship Id="rId3" Type="http://schemas.openxmlformats.org/officeDocument/2006/relationships/slideLayout" Target="../slideLayouts/slideLayout214.xml"/><Relationship Id="rId7" Type="http://schemas.openxmlformats.org/officeDocument/2006/relationships/slideLayout" Target="../slideLayouts/slideLayout218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212.xml"/><Relationship Id="rId6" Type="http://schemas.openxmlformats.org/officeDocument/2006/relationships/slideLayout" Target="../slideLayouts/slideLayout217.xml"/><Relationship Id="rId11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216.xml"/><Relationship Id="rId10" Type="http://schemas.openxmlformats.org/officeDocument/2006/relationships/slideLayout" Target="../slideLayouts/slideLayout221.xml"/><Relationship Id="rId4" Type="http://schemas.openxmlformats.org/officeDocument/2006/relationships/slideLayout" Target="../slideLayouts/slideLayout215.xml"/><Relationship Id="rId9" Type="http://schemas.openxmlformats.org/officeDocument/2006/relationships/slideLayout" Target="../slideLayouts/slideLayout2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1A6C9532-855A-4EA1-B8EB-122CC0DEAC22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D5A251D-9B8F-4DF7-8E56-BDECBE1F32B6}" type="slidenum">
              <a:rPr lang="en-US" kern="1200">
                <a:solidFill>
                  <a:srgbClr val="000000"/>
                </a:solidFill>
                <a:ea typeface="+mn-ea"/>
                <a:cs typeface="Arial" charset="0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D5A251D-9B8F-4DF7-8E56-BDECBE1F32B6}" type="slidenum">
              <a:rPr lang="en-US" kern="1200">
                <a:solidFill>
                  <a:srgbClr val="000000"/>
                </a:solidFill>
                <a:ea typeface="+mn-ea"/>
                <a:cs typeface="Arial" charset="0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D5A251D-9B8F-4DF7-8E56-BDECBE1F32B6}" type="slidenum">
              <a:rPr lang="en-US" kern="1200">
                <a:solidFill>
                  <a:srgbClr val="000000"/>
                </a:solidFill>
                <a:ea typeface="+mn-ea"/>
                <a:cs typeface="Arial" charset="0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092EACD7-FB10-43B8-9146-16A7FAA33CB2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ACBB1D6-CC6A-4E8F-8AC3-1EC44BBCEB0E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614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ACBB1D6-CC6A-4E8F-8AC3-1EC44BBCEB0E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554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09192F3-AA90-43CC-B624-B6B6DDFB5998}" type="slidenum">
              <a:rPr lang="x-non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730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A8D04F-F664-41E7-A8AC-804E9F6B748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73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A8D04F-F664-41E7-A8AC-804E9F6B748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73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E5EBEA-C4C0-4A64-9B9B-3BBF4355055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859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1A6C9532-855A-4EA1-B8EB-122CC0DEAC22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74360F-4D8D-4C6F-9B24-04FAA3528DD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75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4474360F-4D8D-4C6F-9B24-04FAA3528DD6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633A821E-B77A-4C4D-A36F-8D72A05AB943}" type="slidenum">
              <a:rPr lang="x-none" kern="1200">
                <a:solidFill>
                  <a:srgbClr val="000000"/>
                </a:solidFill>
                <a:ea typeface="+mn-ea"/>
                <a:cs typeface="Arial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4474360F-4D8D-4C6F-9B24-04FAA3528DD6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131E55AB-C197-4BE2-BC53-94C87CCAE4FB}" type="slidenum">
              <a:rPr lang="x-none" kern="1200">
                <a:solidFill>
                  <a:srgbClr val="000000"/>
                </a:solidFill>
                <a:ea typeface="+mn-ea"/>
                <a:cs typeface="Arial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E1A8D04F-F664-41E7-A8AC-804E9F6B748C}" type="slidenum">
              <a:rPr lang="en-US" kern="1200"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42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642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64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7F51EC72-4C78-49D9-8972-E5590E4064D9}" type="slidenum">
              <a:rPr lang="en-US" kern="1200">
                <a:solidFill>
                  <a:srgbClr val="000000"/>
                </a:solidFill>
                <a:ea typeface="+mn-ea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64205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311327A3-A89A-4937-BC7E-D5F66E69E169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hyperlink" Target="http://chicagoist.com/attachments/chicagoist_alicia/GEESE.jpg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wmf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1.xml"/><Relationship Id="rId5" Type="http://schemas.openxmlformats.org/officeDocument/2006/relationships/hyperlink" Target="http://ttic.uchicago.edu/~xren/research/iccv2003/" TargetMode="External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7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7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1.xml"/><Relationship Id="rId6" Type="http://schemas.openxmlformats.org/officeDocument/2006/relationships/image" Target="../media/image75.png"/><Relationship Id="rId5" Type="http://schemas.openxmlformats.org/officeDocument/2006/relationships/image" Target="../media/image72.jpeg"/><Relationship Id="rId4" Type="http://schemas.openxmlformats.org/officeDocument/2006/relationships/image" Target="../media/image7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2.xml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0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0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0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0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0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home.dei.polimi.it/matteucc/Clustering/tutorial_html/AppletKM.html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8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72.jpeg"/><Relationship Id="rId4" Type="http://schemas.openxmlformats.org/officeDocument/2006/relationships/image" Target="../media/image7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5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9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5.xml"/><Relationship Id="rId5" Type="http://schemas.openxmlformats.org/officeDocument/2006/relationships/image" Target="../media/image96.png"/><Relationship Id="rId4" Type="http://schemas.openxmlformats.org/officeDocument/2006/relationships/image" Target="../media/image90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2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18" Type="http://schemas.openxmlformats.org/officeDocument/2006/relationships/image" Target="../media/image30.jpeg"/><Relationship Id="rId26" Type="http://schemas.openxmlformats.org/officeDocument/2006/relationships/image" Target="../media/image38.jpeg"/><Relationship Id="rId3" Type="http://schemas.openxmlformats.org/officeDocument/2006/relationships/image" Target="../media/image15.jpeg"/><Relationship Id="rId21" Type="http://schemas.openxmlformats.org/officeDocument/2006/relationships/image" Target="../media/image33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17" Type="http://schemas.openxmlformats.org/officeDocument/2006/relationships/image" Target="../media/image29.jpeg"/><Relationship Id="rId25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8.jpeg"/><Relationship Id="rId20" Type="http://schemas.openxmlformats.org/officeDocument/2006/relationships/image" Target="../media/image32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24" Type="http://schemas.openxmlformats.org/officeDocument/2006/relationships/image" Target="../media/image36.jpeg"/><Relationship Id="rId5" Type="http://schemas.openxmlformats.org/officeDocument/2006/relationships/image" Target="../media/image17.png"/><Relationship Id="rId15" Type="http://schemas.openxmlformats.org/officeDocument/2006/relationships/image" Target="../media/image27.jpeg"/><Relationship Id="rId23" Type="http://schemas.openxmlformats.org/officeDocument/2006/relationships/image" Target="../media/image35.jpeg"/><Relationship Id="rId28" Type="http://schemas.openxmlformats.org/officeDocument/2006/relationships/image" Target="../media/image40.jpeg"/><Relationship Id="rId10" Type="http://schemas.openxmlformats.org/officeDocument/2006/relationships/image" Target="../media/image22.jpeg"/><Relationship Id="rId19" Type="http://schemas.openxmlformats.org/officeDocument/2006/relationships/image" Target="../media/image31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Relationship Id="rId22" Type="http://schemas.openxmlformats.org/officeDocument/2006/relationships/image" Target="../media/image34.jpeg"/><Relationship Id="rId27" Type="http://schemas.openxmlformats.org/officeDocument/2006/relationships/image" Target="../media/image3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8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18.xml"/><Relationship Id="rId4" Type="http://schemas.openxmlformats.org/officeDocument/2006/relationships/image" Target="../media/image8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5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6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6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6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5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6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6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6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5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58.xml"/><Relationship Id="rId4" Type="http://schemas.openxmlformats.org/officeDocument/2006/relationships/image" Target="../media/image10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5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6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9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109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9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1.wmf"/><Relationship Id="rId4" Type="http://schemas.openxmlformats.org/officeDocument/2006/relationships/oleObject" Target="../embeddings/oleObject1.bin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53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s.washington.edu/education/courses/455/03wi/readings/Ncut.pdf" TargetMode="External"/><Relationship Id="rId3" Type="http://schemas.openxmlformats.org/officeDocument/2006/relationships/slideLayout" Target="../slideLayouts/slideLayout97.xml"/><Relationship Id="rId7" Type="http://schemas.openxmlformats.org/officeDocument/2006/relationships/image" Target="../media/image114.pn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3.w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80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jpe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0" Type="http://schemas.openxmlformats.org/officeDocument/2006/relationships/image" Target="../media/image122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4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14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gif"/><Relationship Id="rId3" Type="http://schemas.openxmlformats.org/officeDocument/2006/relationships/image" Target="../media/image130.png"/><Relationship Id="rId7" Type="http://schemas.openxmlformats.org/officeDocument/2006/relationships/image" Target="../media/image134.gif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59395" name="Title 3"/>
          <p:cNvSpPr>
            <a:spLocks noGrp="1"/>
          </p:cNvSpPr>
          <p:nvPr>
            <p:ph type="ctrTitle"/>
          </p:nvPr>
        </p:nvSpPr>
        <p:spPr>
          <a:xfrm>
            <a:off x="0" y="1666875"/>
            <a:ext cx="9144000" cy="1470025"/>
          </a:xfrm>
        </p:spPr>
        <p:txBody>
          <a:bodyPr/>
          <a:lstStyle/>
          <a:p>
            <a:r>
              <a:rPr lang="en-US" altLang="en-US" sz="4800" dirty="0" smtClean="0">
                <a:ea typeface="ＭＳ Ｐゴシック" panose="020B0600070205080204" pitchFamily="34" charset="-128"/>
              </a:rPr>
              <a:t>Segmentation and Grouping</a:t>
            </a:r>
            <a:br>
              <a:rPr lang="en-US" altLang="en-US" sz="4800" dirty="0" smtClean="0">
                <a:ea typeface="ＭＳ Ｐゴシック" panose="020B0600070205080204" pitchFamily="34" charset="-128"/>
              </a:rPr>
            </a:br>
            <a:r>
              <a:rPr lang="en-US" altLang="en-US" sz="3600" dirty="0" smtClean="0">
                <a:ea typeface="ＭＳ Ｐゴシック" panose="020B0600070205080204" pitchFamily="34" charset="-128"/>
              </a:rPr>
              <a:t>April </a:t>
            </a:r>
            <a:r>
              <a:rPr lang="en-US" altLang="en-US" sz="3600" dirty="0" smtClean="0">
                <a:ea typeface="ＭＳ Ｐゴシック" panose="020B0600070205080204" pitchFamily="34" charset="-128"/>
              </a:rPr>
              <a:t>19</a:t>
            </a:r>
            <a:r>
              <a:rPr lang="en-US" altLang="en-US" sz="3600" baseline="30000" dirty="0" smtClean="0">
                <a:ea typeface="ＭＳ Ｐゴシック" panose="020B0600070205080204" pitchFamily="34" charset="-128"/>
              </a:rPr>
              <a:t>th</a:t>
            </a:r>
            <a:r>
              <a:rPr lang="en-US" altLang="en-US" sz="3600" dirty="0" smtClean="0">
                <a:ea typeface="ＭＳ Ｐゴシック" panose="020B0600070205080204" pitchFamily="34" charset="-128"/>
              </a:rPr>
              <a:t>, </a:t>
            </a:r>
            <a:r>
              <a:rPr lang="en-US" altLang="en-US" sz="3600" dirty="0" smtClean="0">
                <a:ea typeface="ＭＳ Ｐゴシック" panose="020B0600070205080204" pitchFamily="34" charset="-128"/>
              </a:rPr>
              <a:t>2018</a:t>
            </a:r>
            <a:endParaRPr lang="en-US" altLang="en-US" sz="3600" dirty="0" smtClean="0">
              <a:ea typeface="ＭＳ Ｐゴシック" panose="020B0600070205080204" pitchFamily="34" charset="-128"/>
            </a:endParaRPr>
          </a:p>
        </p:txBody>
      </p:sp>
      <p:sp>
        <p:nvSpPr>
          <p:cNvPr id="59396" name="Subtitle 4"/>
          <p:cNvSpPr>
            <a:spLocks noGrp="1"/>
          </p:cNvSpPr>
          <p:nvPr>
            <p:ph type="subTitle" idx="1"/>
          </p:nvPr>
        </p:nvSpPr>
        <p:spPr>
          <a:xfrm>
            <a:off x="1371600" y="3570288"/>
            <a:ext cx="6400800" cy="1752600"/>
          </a:xfrm>
        </p:spPr>
        <p:txBody>
          <a:bodyPr/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Yong Jae Lee</a:t>
            </a:r>
          </a:p>
          <a:p>
            <a:r>
              <a:rPr lang="en-US" altLang="en-US" smtClean="0">
                <a:ea typeface="ＭＳ Ｐゴシック" panose="020B0600070205080204" pitchFamily="34" charset="-128"/>
              </a:rPr>
              <a:t>UC Davis</a:t>
            </a:r>
          </a:p>
        </p:txBody>
      </p:sp>
    </p:spTree>
    <p:extLst>
      <p:ext uri="{BB962C8B-B14F-4D97-AF65-F5344CB8AC3E}">
        <p14:creationId xmlns:p14="http://schemas.microsoft.com/office/powerpoint/2010/main" val="113742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Muller-</a:t>
            </a:r>
            <a:r>
              <a:rPr lang="en-US" dirty="0" err="1" smtClean="0"/>
              <a:t>Lyer</a:t>
            </a:r>
            <a:r>
              <a:rPr lang="en-US" dirty="0" smtClean="0"/>
              <a:t> illusion</a:t>
            </a:r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3"/>
          <a:srcRect l="13467" t="39804" r="59001" b="34314"/>
          <a:stretch>
            <a:fillRect/>
          </a:stretch>
        </p:blipFill>
        <p:spPr bwMode="auto">
          <a:xfrm>
            <a:off x="2454275" y="2528900"/>
            <a:ext cx="3962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Devi Parikh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5678740" y="1981200"/>
            <a:ext cx="990600" cy="35814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54048" y="1981200"/>
            <a:ext cx="990600" cy="35814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Muller-Lyer illusion</a:t>
            </a:r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3"/>
          <a:srcRect l="13467" t="39804" r="59001" b="34314"/>
          <a:stretch>
            <a:fillRect/>
          </a:stretch>
        </p:blipFill>
        <p:spPr bwMode="auto">
          <a:xfrm>
            <a:off x="2454275" y="2528900"/>
            <a:ext cx="3962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Devi Parikh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5678740" y="1981200"/>
            <a:ext cx="990600" cy="3581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54048" y="1981200"/>
            <a:ext cx="990600" cy="3581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Muller-Lyer illusion</a:t>
            </a:r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3"/>
          <a:srcRect l="13467" t="39804" r="59001" b="34314"/>
          <a:stretch>
            <a:fillRect/>
          </a:stretch>
        </p:blipFill>
        <p:spPr bwMode="auto">
          <a:xfrm>
            <a:off x="2454275" y="2528900"/>
            <a:ext cx="3962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Devi Parikh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2254048" y="1981200"/>
            <a:ext cx="990600" cy="3581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678740" y="1981200"/>
            <a:ext cx="990600" cy="3581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48000" y="2005161"/>
            <a:ext cx="28194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200400" y="3352800"/>
            <a:ext cx="28194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48000" y="4319439"/>
            <a:ext cx="28194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1162050" y="2370138"/>
            <a:ext cx="8229600" cy="1143000"/>
          </a:xfrm>
        </p:spPr>
        <p:txBody>
          <a:bodyPr/>
          <a:lstStyle/>
          <a:p>
            <a:pPr algn="l"/>
            <a:r>
              <a:rPr lang="en-US" sz="3200" smtClean="0"/>
              <a:t>What things should be grouped?</a:t>
            </a:r>
            <a:br>
              <a:rPr lang="en-US" sz="3200" smtClean="0"/>
            </a:br>
            <a:r>
              <a:rPr lang="en-US" sz="3200" smtClean="0"/>
              <a:t>What cues indicate groups?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6DC5A51-FD55-4321-93B8-90713854CA81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Gestalt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843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Gestalt: whole or group</a:t>
            </a:r>
          </a:p>
          <a:p>
            <a:pPr lvl="1" eaLnBrk="1" hangingPunct="1"/>
            <a:r>
              <a:rPr lang="en-US" dirty="0" smtClean="0"/>
              <a:t>Whole is greater than sum of its parts</a:t>
            </a:r>
          </a:p>
          <a:p>
            <a:pPr lvl="1" eaLnBrk="1" hangingPunct="1"/>
            <a:r>
              <a:rPr lang="en-US" dirty="0" smtClean="0"/>
              <a:t>Relationships among parts can yield new properties/features</a:t>
            </a:r>
          </a:p>
          <a:p>
            <a:pPr lvl="1" eaLnBrk="1" hangingPunct="1"/>
            <a:endParaRPr lang="en-US" dirty="0" smtClean="0"/>
          </a:p>
          <a:p>
            <a:pPr eaLnBrk="1" hangingPunct="1"/>
            <a:r>
              <a:rPr lang="en-US" sz="2800" dirty="0" smtClean="0"/>
              <a:t>Psychologists identified series of factors that predispose </a:t>
            </a:r>
            <a:r>
              <a:rPr lang="en-US" sz="2800" dirty="0" smtClean="0"/>
              <a:t>a set </a:t>
            </a:r>
            <a:r>
              <a:rPr lang="en-US" sz="2800" dirty="0" smtClean="0"/>
              <a:t>of elements to be grouped (by human visual system)</a:t>
            </a:r>
          </a:p>
          <a:p>
            <a:pPr eaLnBrk="1" hangingPunct="1"/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61348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 bldLvl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1" y="1069848"/>
            <a:ext cx="4474723" cy="4572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46088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Gestalt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4600" y="571500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Figure 14.4 from Forsyth and Ponce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86000" y="1600200"/>
            <a:ext cx="48006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438400" y="2133600"/>
            <a:ext cx="48006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86000" y="2723631"/>
            <a:ext cx="4800600" cy="6446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438400" y="3360063"/>
            <a:ext cx="4800600" cy="6785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438400" y="3962400"/>
            <a:ext cx="4800600" cy="1752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551" y="1069848"/>
            <a:ext cx="2596068" cy="4572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46088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Gestalt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77000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Devi Parikh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3048000" y="2185377"/>
            <a:ext cx="3276600" cy="11104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124200" y="3284740"/>
            <a:ext cx="3276600" cy="12110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146344" y="4419600"/>
            <a:ext cx="32766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Similarity</a:t>
            </a:r>
          </a:p>
        </p:txBody>
      </p:sp>
      <p:pic>
        <p:nvPicPr>
          <p:cNvPr id="29699" name="Picture 2" descr="http://whatscookingamerica.net/EdibleFlowers/LavenderFlower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92713" y="4341813"/>
            <a:ext cx="3249612" cy="223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6" descr="http://www.pecorfamily.com/Blog_202006_2D06_2D21_20Fenc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40400" y="1165225"/>
            <a:ext cx="2263775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8" descr="http://wwwdelivery.superstock.com/WI/223/1532/PreviewComp/SuperStock_1532R-083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77975" y="4524375"/>
            <a:ext cx="2332038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10" descr="http://www.chicagoist.com/attachments/chicagoist_alicia/GEES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9113" y="1165225"/>
            <a:ext cx="4206875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3" name="TextBox 7"/>
          <p:cNvSpPr txBox="1">
            <a:spLocks noChangeArrowheads="1"/>
          </p:cNvSpPr>
          <p:nvPr/>
        </p:nvSpPr>
        <p:spPr bwMode="auto">
          <a:xfrm>
            <a:off x="1987550" y="6642100"/>
            <a:ext cx="99758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800" kern="1200" dirty="0">
                <a:solidFill>
                  <a:srgbClr val="000000"/>
                </a:solidFill>
                <a:latin typeface="Arial" charset="0"/>
                <a:ea typeface="+mn-ea"/>
                <a:cs typeface="Arial"/>
                <a:hlinkClick r:id="rId7"/>
              </a:rPr>
              <a:t>http://chicagoist.com/attachments/chicagoist_alicia/GEESE.jpg</a:t>
            </a:r>
            <a:r>
              <a:rPr lang="en-US" sz="800" kern="1200" dirty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, http://wwwdelivery.superstock.com/WI/223/1532/PreviewComp/SuperStock_1532R-0831.jpg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6DC5A51-FD55-4321-93B8-90713854CA81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477000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/>
              <a:t>Kristen 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global-b2b-network.com/direct/dbimage/50158606/Glass_Vas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106363"/>
            <a:ext cx="3429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r>
              <a:rPr lang="en-US" smtClean="0"/>
              <a:t>Symmetry</a:t>
            </a:r>
          </a:p>
        </p:txBody>
      </p:sp>
      <p:pic>
        <p:nvPicPr>
          <p:cNvPr id="30724" name="Picture 6" descr="http://www.doorexchange.net/Doo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0188" y="1092200"/>
            <a:ext cx="1844675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8" descr="http://middlezonemusings.com/wp-content/uploads/2007/03/eiffel-towe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40113" y="3173413"/>
            <a:ext cx="2382837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10" descr="http://www.seedmagazine.com/news/uploads/attractive_articl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6088" y="1128713"/>
            <a:ext cx="2216150" cy="295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TextBox 7"/>
          <p:cNvSpPr txBox="1">
            <a:spLocks noChangeArrowheads="1"/>
          </p:cNvSpPr>
          <p:nvPr/>
        </p:nvSpPr>
        <p:spPr bwMode="auto">
          <a:xfrm>
            <a:off x="5334000" y="6642100"/>
            <a:ext cx="56229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8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http://seedmagazine.com/news/2006/10/beauty_is_in_the_processingtim.php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6DC5A51-FD55-4321-93B8-90713854CA81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Common fate</a:t>
            </a:r>
          </a:p>
        </p:txBody>
      </p:sp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84300"/>
            <a:ext cx="5030788" cy="34686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31748" name="Text Box 5"/>
          <p:cNvSpPr txBox="1">
            <a:spLocks noChangeArrowheads="1"/>
          </p:cNvSpPr>
          <p:nvPr/>
        </p:nvSpPr>
        <p:spPr bwMode="auto">
          <a:xfrm>
            <a:off x="0" y="4926013"/>
            <a:ext cx="2746375" cy="2460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Image credit: Arthus-Bertrand (via F. Durand)</a:t>
            </a:r>
          </a:p>
        </p:txBody>
      </p:sp>
      <p:pic>
        <p:nvPicPr>
          <p:cNvPr id="31749" name="Picture 2" descr="http://www.lilano.de/catalog/images/traffic-berlin_200509DSC485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65738" y="1712913"/>
            <a:ext cx="4094162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6DC5A51-FD55-4321-93B8-90713854CA81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Features and filters</a:t>
            </a:r>
          </a:p>
        </p:txBody>
      </p:sp>
      <p:pic>
        <p:nvPicPr>
          <p:cNvPr id="47107" name="Picture 4" descr="edg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6688" y="3141663"/>
            <a:ext cx="1946275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5" descr="len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16688" y="1233488"/>
            <a:ext cx="1946275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40088" y="1196975"/>
            <a:ext cx="2736850" cy="243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7" descr="fip18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23963" y="2636838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8" descr="fip18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23963" y="1341438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2" name="Picture 9" descr="fip18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23963" y="3938588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3" name="Picture 10" descr="texture-0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03575" y="3719513"/>
            <a:ext cx="2216150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4" name="Picture 12" descr="stone_texture_for_tutorial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698875" y="4167188"/>
            <a:ext cx="2176463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5" name="Picture 11" descr="honeycomb-texture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311650" y="4906963"/>
            <a:ext cx="2176463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6" name="Text Box 13"/>
          <p:cNvSpPr txBox="1">
            <a:spLocks noChangeArrowheads="1"/>
          </p:cNvSpPr>
          <p:nvPr/>
        </p:nvSpPr>
        <p:spPr bwMode="auto">
          <a:xfrm>
            <a:off x="323850" y="5113872"/>
            <a:ext cx="3852863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Transforming and describing images; textures, </a:t>
            </a:r>
            <a:r>
              <a:rPr lang="en-US" sz="2800" dirty="0" smtClean="0"/>
              <a:t>edges</a:t>
            </a:r>
            <a:endParaRPr lang="en-US" sz="28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1D534-EAF5-7340-9EBE-DE4DF80614A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43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r>
              <a:rPr lang="en-US" smtClean="0"/>
              <a:t>Proximity</a:t>
            </a:r>
          </a:p>
        </p:txBody>
      </p:sp>
      <p:pic>
        <p:nvPicPr>
          <p:cNvPr id="32771" name="Picture 2" descr="http://www.capital.edu/Resources/Images/outside6_0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6550" y="1201738"/>
            <a:ext cx="66675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Box 3"/>
          <p:cNvSpPr txBox="1">
            <a:spLocks noChangeArrowheads="1"/>
          </p:cNvSpPr>
          <p:nvPr/>
        </p:nvSpPr>
        <p:spPr bwMode="auto">
          <a:xfrm>
            <a:off x="3463925" y="6693878"/>
            <a:ext cx="88804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800" kern="1200" dirty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http://www.capital.edu/Resources/Images/outside6_035.jpg</a:t>
            </a:r>
          </a:p>
        </p:txBody>
      </p:sp>
      <p:pic>
        <p:nvPicPr>
          <p:cNvPr id="32773" name="Picture 4" descr="http://img.photobucket.com/albums/v338/CarolinaClay/OFC%20Blog/books.jpg"/>
          <p:cNvPicPr>
            <a:picLocks noChangeAspect="1" noChangeArrowheads="1"/>
          </p:cNvPicPr>
          <p:nvPr/>
        </p:nvPicPr>
        <p:blipFill>
          <a:blip r:embed="rId4"/>
          <a:srcRect t="46950" r="26448"/>
          <a:stretch>
            <a:fillRect/>
          </a:stretch>
        </p:blipFill>
        <p:spPr bwMode="auto">
          <a:xfrm>
            <a:off x="3359150" y="4013200"/>
            <a:ext cx="5703888" cy="274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6DC5A51-FD55-4321-93B8-90713854CA81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Illusory contours</a:t>
            </a:r>
          </a:p>
        </p:txBody>
      </p:sp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3"/>
          <a:srcRect l="14566" t="33333" r="24106" b="50417"/>
          <a:stretch>
            <a:fillRect/>
          </a:stretch>
        </p:blipFill>
        <p:spPr bwMode="auto">
          <a:xfrm>
            <a:off x="1103313" y="1895475"/>
            <a:ext cx="6858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 Box 5"/>
          <p:cNvSpPr txBox="1">
            <a:spLocks noChangeArrowheads="1"/>
          </p:cNvSpPr>
          <p:nvPr/>
        </p:nvSpPr>
        <p:spPr bwMode="auto">
          <a:xfrm>
            <a:off x="4038600" y="6583363"/>
            <a:ext cx="8458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 </a:t>
            </a:r>
            <a:r>
              <a:rPr lang="en-US" sz="12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Vision</a:t>
            </a: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D. Marr, 1982</a:t>
            </a:r>
          </a:p>
        </p:txBody>
      </p:sp>
      <p:sp>
        <p:nvSpPr>
          <p:cNvPr id="37893" name="Text Box 6"/>
          <p:cNvSpPr txBox="1">
            <a:spLocks noChangeArrowheads="1"/>
          </p:cNvSpPr>
          <p:nvPr/>
        </p:nvSpPr>
        <p:spPr bwMode="auto">
          <a:xfrm>
            <a:off x="1212850" y="5510213"/>
            <a:ext cx="9448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Interesting tendency to explain by occlusion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/>
          <a:srcRect l="27695" t="32550" r="21661" b="31284"/>
          <a:stretch>
            <a:fillRect/>
          </a:stretch>
        </p:blipFill>
        <p:spPr bwMode="auto">
          <a:xfrm>
            <a:off x="1979613" y="654050"/>
            <a:ext cx="48768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D6C65B-D8A1-4110-B632-E4B48CE5571B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/>
          <a:srcRect l="30069" t="32550" r="22453" b="27667"/>
          <a:stretch>
            <a:fillRect/>
          </a:stretch>
        </p:blipFill>
        <p:spPr bwMode="auto">
          <a:xfrm>
            <a:off x="2417763" y="881063"/>
            <a:ext cx="4572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Box 2"/>
          <p:cNvSpPr txBox="1">
            <a:spLocks noChangeArrowheads="1"/>
          </p:cNvSpPr>
          <p:nvPr/>
        </p:nvSpPr>
        <p:spPr bwMode="auto">
          <a:xfrm>
            <a:off x="1614488" y="5692775"/>
            <a:ext cx="6572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Continuity, explanation by occlusion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D6C65B-D8A1-4110-B632-E4B48CE5571B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/>
          <a:srcRect l="24530" t="28210" r="18497" b="19711"/>
          <a:stretch>
            <a:fillRect/>
          </a:stretch>
        </p:blipFill>
        <p:spPr bwMode="auto">
          <a:xfrm>
            <a:off x="1828800" y="762000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extBox 4"/>
          <p:cNvSpPr txBox="1">
            <a:spLocks noChangeArrowheads="1"/>
          </p:cNvSpPr>
          <p:nvPr/>
        </p:nvSpPr>
        <p:spPr bwMode="auto">
          <a:xfrm>
            <a:off x="228600" y="6429375"/>
            <a:ext cx="1981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D. Forsyth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D6C65B-D8A1-4110-B632-E4B48CE5571B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/>
          <a:srcRect l="21365" t="26762" r="19289" b="19711"/>
          <a:stretch>
            <a:fillRect/>
          </a:stretch>
        </p:blipFill>
        <p:spPr bwMode="auto">
          <a:xfrm>
            <a:off x="1614488" y="617538"/>
            <a:ext cx="5715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1658070-DB7D-43E8-A393-B15C3F4A646E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228600" y="6429375"/>
            <a:ext cx="1981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D. Forsyth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 idx="4294967295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Figure-ground</a:t>
            </a:r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3"/>
          <a:srcRect l="21365" t="28934" r="21661" b="18987"/>
          <a:stretch>
            <a:fillRect/>
          </a:stretch>
        </p:blipFill>
        <p:spPr bwMode="auto">
          <a:xfrm>
            <a:off x="2125663" y="1128713"/>
            <a:ext cx="5013325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28600" y="6429375"/>
            <a:ext cx="1981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D. Forsyth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/>
          <p:cNvPicPr>
            <a:picLocks noChangeAspect="1" noChangeArrowheads="1"/>
          </p:cNvPicPr>
          <p:nvPr/>
        </p:nvPicPr>
        <p:blipFill>
          <a:blip r:embed="rId3"/>
          <a:srcRect l="11349" t="29608" r="54765" b="30392"/>
          <a:stretch>
            <a:fillRect/>
          </a:stretch>
        </p:blipFill>
        <p:spPr bwMode="auto">
          <a:xfrm>
            <a:off x="2198688" y="1128713"/>
            <a:ext cx="48768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D6C65B-D8A1-4110-B632-E4B48CE5571B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8600" y="6429375"/>
            <a:ext cx="1981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D. Forsyth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04"/>
          <a:stretch>
            <a:fillRect/>
          </a:stretch>
        </p:blipFill>
        <p:spPr bwMode="auto">
          <a:xfrm>
            <a:off x="838200" y="1371600"/>
            <a:ext cx="7569200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Grouping phenomena in real life</a:t>
            </a:r>
          </a:p>
        </p:txBody>
      </p:sp>
      <p:sp>
        <p:nvSpPr>
          <p:cNvPr id="15364" name="TextBox 4"/>
          <p:cNvSpPr txBox="1">
            <a:spLocks noChangeArrowheads="1"/>
          </p:cNvSpPr>
          <p:nvPr/>
        </p:nvSpPr>
        <p:spPr bwMode="auto">
          <a:xfrm>
            <a:off x="2746375" y="6019800"/>
            <a:ext cx="4187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0" dirty="0" smtClean="0">
                <a:solidFill>
                  <a:srgbClr val="000000"/>
                </a:solidFill>
              </a:rPr>
              <a:t>Forsyth &amp; Ponce, Figure 14.7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943FF-F0B3-48AD-9DA5-75664BA8925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4142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1600"/>
            <a:ext cx="7569200" cy="405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Grouping phenomena in real life</a:t>
            </a:r>
          </a:p>
        </p:txBody>
      </p:sp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2746375" y="6019800"/>
            <a:ext cx="4187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0" dirty="0" smtClean="0">
                <a:solidFill>
                  <a:srgbClr val="000000"/>
                </a:solidFill>
              </a:rPr>
              <a:t>Forsyth &amp; Ponce, Figure 14.7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943FF-F0B3-48AD-9DA5-75664BA8925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8189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85725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Grouping </a:t>
            </a:r>
            <a:r>
              <a:rPr lang="en-US" dirty="0" smtClean="0"/>
              <a:t>and </a:t>
            </a:r>
            <a:r>
              <a:rPr lang="en-US" dirty="0"/>
              <a:t>fitting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39838"/>
            <a:ext cx="8229600" cy="4525962"/>
          </a:xfrm>
        </p:spPr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8132" name="Picture 5" descr="imageResu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7788" y="1052513"/>
            <a:ext cx="4854575" cy="365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Text Box 6"/>
          <p:cNvSpPr txBox="1">
            <a:spLocks noChangeArrowheads="1"/>
          </p:cNvSpPr>
          <p:nvPr/>
        </p:nvSpPr>
        <p:spPr bwMode="auto">
          <a:xfrm>
            <a:off x="6840538" y="4681538"/>
            <a:ext cx="21605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[fig from Shi et al]</a:t>
            </a:r>
          </a:p>
        </p:txBody>
      </p:sp>
      <p:pic>
        <p:nvPicPr>
          <p:cNvPr id="48134" name="Picture 7"/>
          <p:cNvPicPr>
            <a:picLocks noChangeAspect="1" noChangeArrowheads="1"/>
          </p:cNvPicPr>
          <p:nvPr/>
        </p:nvPicPr>
        <p:blipFill>
          <a:blip r:embed="rId4"/>
          <a:srcRect t="23639" r="64423" b="38239"/>
          <a:stretch>
            <a:fillRect/>
          </a:stretch>
        </p:blipFill>
        <p:spPr bwMode="auto">
          <a:xfrm>
            <a:off x="7127875" y="5049838"/>
            <a:ext cx="1476375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9"/>
          <p:cNvPicPr>
            <a:picLocks noChangeAspect="1" noChangeArrowheads="1"/>
          </p:cNvPicPr>
          <p:nvPr/>
        </p:nvPicPr>
        <p:blipFill>
          <a:blip r:embed="rId5"/>
          <a:srcRect l="37680" t="29282" r="33452" b="7729"/>
          <a:stretch>
            <a:fillRect/>
          </a:stretch>
        </p:blipFill>
        <p:spPr bwMode="auto">
          <a:xfrm>
            <a:off x="323850" y="908050"/>
            <a:ext cx="2724150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6" name="Picture 8"/>
          <p:cNvPicPr>
            <a:picLocks noChangeAspect="1" noChangeArrowheads="1"/>
          </p:cNvPicPr>
          <p:nvPr/>
        </p:nvPicPr>
        <p:blipFill>
          <a:blip r:embed="rId6"/>
          <a:srcRect l="38663" t="32614" r="20302" b="36258"/>
          <a:stretch>
            <a:fillRect/>
          </a:stretch>
        </p:blipFill>
        <p:spPr bwMode="auto">
          <a:xfrm>
            <a:off x="3203575" y="4400550"/>
            <a:ext cx="3563938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7" name="Text Box 10"/>
          <p:cNvSpPr txBox="1">
            <a:spLocks noChangeArrowheads="1"/>
          </p:cNvSpPr>
          <p:nvPr/>
        </p:nvSpPr>
        <p:spPr bwMode="auto">
          <a:xfrm>
            <a:off x="287338" y="4797425"/>
            <a:ext cx="30607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Clustering, segmentation, fitting; what parts belong together?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1D534-EAF5-7340-9EBE-DE4DF80614A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26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Gestalt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843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Gestalt: whole or group</a:t>
            </a:r>
          </a:p>
          <a:p>
            <a:pPr lvl="1" eaLnBrk="1" hangingPunct="1"/>
            <a:r>
              <a:rPr lang="en-US" dirty="0" smtClean="0"/>
              <a:t>Whole is greater than sum of its parts</a:t>
            </a:r>
          </a:p>
          <a:p>
            <a:pPr lvl="1" eaLnBrk="1" hangingPunct="1"/>
            <a:r>
              <a:rPr lang="en-US" dirty="0" smtClean="0"/>
              <a:t>Relationships among parts can yield new properties/features</a:t>
            </a:r>
          </a:p>
          <a:p>
            <a:pPr lvl="1" eaLnBrk="1" hangingPunct="1"/>
            <a:endParaRPr lang="en-US" sz="1000" dirty="0" smtClean="0"/>
          </a:p>
          <a:p>
            <a:pPr eaLnBrk="1" hangingPunct="1"/>
            <a:r>
              <a:rPr lang="en-US" sz="2800" dirty="0" smtClean="0"/>
              <a:t>Psychologists identified series of factors that predispose set of elements to be grouped (by human visual system)</a:t>
            </a:r>
          </a:p>
          <a:p>
            <a:pPr eaLnBrk="1" hangingPunct="1"/>
            <a:endParaRPr lang="en-US" sz="1000" dirty="0" smtClean="0"/>
          </a:p>
          <a:p>
            <a:pPr eaLnBrk="1" hangingPunct="1"/>
            <a:r>
              <a:rPr lang="en-US" sz="2800" dirty="0" smtClean="0"/>
              <a:t>Inspiring observations/explanations; challenge remains how to best map to algorithms.</a:t>
            </a:r>
          </a:p>
          <a:p>
            <a:pPr eaLnBrk="1" hangingPunct="1"/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72BE8C3-611A-4A6C-AFF7-54986FFD7D8B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2600" y="17938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Outline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What are grouping problems in vision?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Inspiration from human perception</a:t>
            </a:r>
          </a:p>
          <a:p>
            <a:pPr lvl="1" eaLnBrk="1" hangingPunct="1"/>
            <a:r>
              <a:rPr lang="en-US" sz="2400" dirty="0" smtClean="0"/>
              <a:t>Gestalt properties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Bottom-up segmentation via clustering</a:t>
            </a:r>
          </a:p>
          <a:p>
            <a:pPr lvl="1" eaLnBrk="1" hangingPunct="1"/>
            <a:r>
              <a:rPr lang="en-US" sz="2400" dirty="0" smtClean="0"/>
              <a:t>Algorithms: </a:t>
            </a:r>
          </a:p>
          <a:p>
            <a:pPr lvl="2" eaLnBrk="1" hangingPunct="1"/>
            <a:r>
              <a:rPr lang="en-US" sz="2000" dirty="0" smtClean="0"/>
              <a:t>Mode finding and mean shift: k-means, mean-shift</a:t>
            </a:r>
          </a:p>
          <a:p>
            <a:pPr lvl="2" eaLnBrk="1" hangingPunct="1"/>
            <a:r>
              <a:rPr lang="en-US" sz="2000" dirty="0" smtClean="0"/>
              <a:t>Graph-based: normalized cuts</a:t>
            </a:r>
          </a:p>
          <a:p>
            <a:pPr lvl="1" eaLnBrk="1" hangingPunct="1"/>
            <a:r>
              <a:rPr lang="en-US" sz="2400" dirty="0" smtClean="0"/>
              <a:t>Features: color, texture, …</a:t>
            </a:r>
          </a:p>
          <a:p>
            <a:pPr lvl="2" eaLnBrk="1" hangingPunct="1"/>
            <a:r>
              <a:rPr lang="en-US" sz="2000" dirty="0"/>
              <a:t>Quantization for texture summaries</a:t>
            </a:r>
          </a:p>
          <a:p>
            <a:pPr lvl="1" eaLnBrk="1" hangingPunct="1"/>
            <a:endParaRPr lang="en-US" sz="2400" dirty="0" smtClean="0"/>
          </a:p>
          <a:p>
            <a:pPr lvl="1" eaLnBrk="1" hangingPunct="1">
              <a:buFontTx/>
              <a:buNone/>
            </a:pPr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482544" y="3684591"/>
            <a:ext cx="7521678" cy="258872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72BE8C3-611A-4A6C-AFF7-54986FFD7D8B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6353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 goals of segmentation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Separate image into coherent “objects”</a:t>
            </a:r>
          </a:p>
        </p:txBody>
      </p:sp>
      <p:pic>
        <p:nvPicPr>
          <p:cNvPr id="4915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7363" y="1905000"/>
            <a:ext cx="2662237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905000"/>
            <a:ext cx="2667000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52600" y="3859213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3859213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0" name="Text Box 9"/>
          <p:cNvSpPr txBox="1">
            <a:spLocks noChangeArrowheads="1"/>
          </p:cNvSpPr>
          <p:nvPr/>
        </p:nvSpPr>
        <p:spPr bwMode="auto">
          <a:xfrm>
            <a:off x="2641600" y="1447800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image</a:t>
            </a:r>
          </a:p>
        </p:txBody>
      </p:sp>
      <p:sp>
        <p:nvSpPr>
          <p:cNvPr id="49161" name="Text Box 10"/>
          <p:cNvSpPr txBox="1">
            <a:spLocks noChangeArrowheads="1"/>
          </p:cNvSpPr>
          <p:nvPr/>
        </p:nvSpPr>
        <p:spPr bwMode="auto">
          <a:xfrm>
            <a:off x="4768850" y="1444625"/>
            <a:ext cx="2317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human segmentation</a:t>
            </a:r>
          </a:p>
        </p:txBody>
      </p:sp>
      <p:sp>
        <p:nvSpPr>
          <p:cNvPr id="49162" name="Text Box 11"/>
          <p:cNvSpPr txBox="1">
            <a:spLocks noChangeArrowheads="1"/>
          </p:cNvSpPr>
          <p:nvPr/>
        </p:nvSpPr>
        <p:spPr bwMode="auto">
          <a:xfrm>
            <a:off x="7316788" y="6511925"/>
            <a:ext cx="29876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Source: Lana Lazebnik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71C4D50-5B8E-4CCF-B279-4579E344D922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goals of segmentation</a:t>
            </a:r>
          </a:p>
        </p:txBody>
      </p:sp>
      <p:sp>
        <p:nvSpPr>
          <p:cNvPr id="64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Separate image into coherent “objects”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Group together similar-looking pixels for efficiency of further processing</a:t>
            </a:r>
          </a:p>
        </p:txBody>
      </p:sp>
      <p:pic>
        <p:nvPicPr>
          <p:cNvPr id="6471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2763" y="3275013"/>
            <a:ext cx="2241550" cy="274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717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95925" y="3276600"/>
            <a:ext cx="22764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7174" name="Rectangle 6"/>
          <p:cNvSpPr>
            <a:spLocks noChangeArrowheads="1"/>
          </p:cNvSpPr>
          <p:nvPr/>
        </p:nvSpPr>
        <p:spPr bwMode="auto">
          <a:xfrm>
            <a:off x="2368550" y="6094413"/>
            <a:ext cx="9067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X. Ren and J. Malik. </a:t>
            </a:r>
            <a:r>
              <a:rPr lang="en-US" sz="1200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hlinkClick r:id="rId5"/>
              </a:rPr>
              <a:t>Learning a classification model for segmentation.</a:t>
            </a:r>
            <a:r>
              <a:rPr lang="en-US" sz="12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 ICCV 2003.</a:t>
            </a:r>
            <a:endParaRPr lang="en-US" sz="12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47175" name="Text Box 7"/>
          <p:cNvSpPr txBox="1">
            <a:spLocks noChangeArrowheads="1"/>
          </p:cNvSpPr>
          <p:nvPr/>
        </p:nvSpPr>
        <p:spPr bwMode="auto">
          <a:xfrm>
            <a:off x="1076325" y="4419600"/>
            <a:ext cx="1931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“superpixels”</a:t>
            </a:r>
          </a:p>
        </p:txBody>
      </p:sp>
      <p:sp>
        <p:nvSpPr>
          <p:cNvPr id="50184" name="Text Box 11"/>
          <p:cNvSpPr txBox="1">
            <a:spLocks noChangeArrowheads="1"/>
          </p:cNvSpPr>
          <p:nvPr/>
        </p:nvSpPr>
        <p:spPr bwMode="auto">
          <a:xfrm>
            <a:off x="7316788" y="6511925"/>
            <a:ext cx="29876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Source: Lana Lazebnik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71C4D50-5B8E-4CCF-B279-4579E344D922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7171" grpId="0" build="p" bldLvl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 descr="clean_histogram_grayscal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5950" y="1042988"/>
            <a:ext cx="4089400" cy="279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2" descr="simple_imag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0" y="1392238"/>
            <a:ext cx="2762250" cy="1781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1204" name="TextBox 3"/>
          <p:cNvSpPr txBox="1">
            <a:spLocks noChangeArrowheads="1"/>
          </p:cNvSpPr>
          <p:nvPr/>
        </p:nvSpPr>
        <p:spPr bwMode="auto">
          <a:xfrm>
            <a:off x="5813425" y="3546475"/>
            <a:ext cx="31765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</a:p>
        </p:txBody>
      </p:sp>
      <p:sp>
        <p:nvSpPr>
          <p:cNvPr id="51205" name="TextBox 4"/>
          <p:cNvSpPr txBox="1">
            <a:spLocks noChangeArrowheads="1"/>
          </p:cNvSpPr>
          <p:nvPr/>
        </p:nvSpPr>
        <p:spPr bwMode="auto">
          <a:xfrm rot="-5400000">
            <a:off x="2951163" y="1406525"/>
            <a:ext cx="3176587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pixel count</a:t>
            </a:r>
          </a:p>
        </p:txBody>
      </p:sp>
      <p:sp>
        <p:nvSpPr>
          <p:cNvPr id="51206" name="TextBox 7"/>
          <p:cNvSpPr txBox="1">
            <a:spLocks noChangeArrowheads="1"/>
          </p:cNvSpPr>
          <p:nvPr/>
        </p:nvSpPr>
        <p:spPr bwMode="auto">
          <a:xfrm>
            <a:off x="993775" y="3132138"/>
            <a:ext cx="3176588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input image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156200" y="1574800"/>
            <a:ext cx="2263775" cy="1314450"/>
            <a:chOff x="5156211" y="873090"/>
            <a:chExt cx="2263803" cy="1314468"/>
          </a:xfrm>
        </p:grpSpPr>
        <p:sp>
          <p:nvSpPr>
            <p:cNvPr id="51217" name="TextBox 14"/>
            <p:cNvSpPr txBox="1">
              <a:spLocks noChangeArrowheads="1"/>
            </p:cNvSpPr>
            <p:nvPr/>
          </p:nvSpPr>
          <p:spPr bwMode="auto">
            <a:xfrm>
              <a:off x="5265747" y="873090"/>
              <a:ext cx="215426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i="1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black pixels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rot="5400000">
              <a:off x="4973646" y="1384272"/>
              <a:ext cx="985850" cy="62072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689725" y="1720850"/>
            <a:ext cx="8397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gray pixels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rot="16200000" flipH="1">
            <a:off x="6817518" y="2469357"/>
            <a:ext cx="32861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8304213" y="1027113"/>
            <a:ext cx="8397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white pixels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rot="10800000" flipV="1">
            <a:off x="7785100" y="1673225"/>
            <a:ext cx="777875" cy="3762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774700" y="4195763"/>
            <a:ext cx="7785100" cy="217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0513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These intensities define the three groups.</a:t>
            </a:r>
          </a:p>
          <a:p>
            <a:pPr marL="290513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We could label every pixel in the image according to which of these primary intensities it is.</a:t>
            </a:r>
          </a:p>
          <a:p>
            <a:pPr marL="747713" lvl="1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i.e., </a:t>
            </a:r>
            <a:r>
              <a:rPr lang="en-US" sz="20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segment</a:t>
            </a: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the image based on the intensity feature.</a:t>
            </a:r>
          </a:p>
          <a:p>
            <a:pPr marL="290513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What if the image isn’t quite so simple?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249363" y="1939925"/>
            <a:ext cx="5842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1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162175" y="1903413"/>
            <a:ext cx="5842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2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2892425" y="1428750"/>
            <a:ext cx="5842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3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Image segmentation: toy example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36512" y="6613611"/>
            <a:ext cx="2568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30" grpId="0" build="allAtOnce"/>
      <p:bldP spid="31" grpId="0"/>
      <p:bldP spid="32" grpId="0"/>
      <p:bldP spid="3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 descr="clean_histogram_grayscal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5950" y="341313"/>
            <a:ext cx="4089400" cy="279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2" descr="simple_imag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0" y="690563"/>
            <a:ext cx="2762250" cy="1781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2228" name="TextBox 3"/>
          <p:cNvSpPr txBox="1">
            <a:spLocks noChangeArrowheads="1"/>
          </p:cNvSpPr>
          <p:nvPr/>
        </p:nvSpPr>
        <p:spPr bwMode="auto">
          <a:xfrm>
            <a:off x="5813425" y="2844800"/>
            <a:ext cx="31765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</a:p>
        </p:txBody>
      </p:sp>
      <p:sp>
        <p:nvSpPr>
          <p:cNvPr id="52229" name="TextBox 4"/>
          <p:cNvSpPr txBox="1">
            <a:spLocks noChangeArrowheads="1"/>
          </p:cNvSpPr>
          <p:nvPr/>
        </p:nvSpPr>
        <p:spPr bwMode="auto">
          <a:xfrm rot="-5400000">
            <a:off x="2833688" y="749299"/>
            <a:ext cx="31765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pixel count</a:t>
            </a:r>
          </a:p>
        </p:txBody>
      </p:sp>
      <p:pic>
        <p:nvPicPr>
          <p:cNvPr id="52230" name="Picture 5" descr="noisy_grayscale_im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0" y="3976688"/>
            <a:ext cx="2762250" cy="1781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6" descr="noisy_histogram_grayscale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62463" y="3648075"/>
            <a:ext cx="4171950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2" name="TextBox 7"/>
          <p:cNvSpPr txBox="1">
            <a:spLocks noChangeArrowheads="1"/>
          </p:cNvSpPr>
          <p:nvPr/>
        </p:nvSpPr>
        <p:spPr bwMode="auto">
          <a:xfrm>
            <a:off x="993775" y="2430463"/>
            <a:ext cx="317658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52233" name="TextBox 8"/>
          <p:cNvSpPr txBox="1">
            <a:spLocks noChangeArrowheads="1"/>
          </p:cNvSpPr>
          <p:nvPr/>
        </p:nvSpPr>
        <p:spPr bwMode="auto">
          <a:xfrm>
            <a:off x="993775" y="5729288"/>
            <a:ext cx="3176588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740400" y="5984875"/>
            <a:ext cx="31765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 rot="-5400000">
            <a:off x="3517106" y="4564857"/>
            <a:ext cx="18256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pixel count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263525" y="3429000"/>
            <a:ext cx="86169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-36512" y="6613611"/>
            <a:ext cx="2568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5" descr="noisy_grayscale_i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0" y="727075"/>
            <a:ext cx="2762250" cy="1781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3251" name="Picture 6" descr="noisy_histogram_grayscal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62463" y="398463"/>
            <a:ext cx="4171950" cy="244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TextBox 8"/>
          <p:cNvSpPr txBox="1">
            <a:spLocks noChangeArrowheads="1"/>
          </p:cNvSpPr>
          <p:nvPr/>
        </p:nvSpPr>
        <p:spPr bwMode="auto">
          <a:xfrm>
            <a:off x="993775" y="2479675"/>
            <a:ext cx="31765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53253" name="TextBox 9"/>
          <p:cNvSpPr txBox="1">
            <a:spLocks noChangeArrowheads="1"/>
          </p:cNvSpPr>
          <p:nvPr/>
        </p:nvSpPr>
        <p:spPr bwMode="auto">
          <a:xfrm>
            <a:off x="5740400" y="2735263"/>
            <a:ext cx="3176588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</a:p>
        </p:txBody>
      </p:sp>
      <p:sp>
        <p:nvSpPr>
          <p:cNvPr id="53254" name="TextBox 10"/>
          <p:cNvSpPr txBox="1">
            <a:spLocks noChangeArrowheads="1"/>
          </p:cNvSpPr>
          <p:nvPr/>
        </p:nvSpPr>
        <p:spPr bwMode="auto">
          <a:xfrm rot="-5400000">
            <a:off x="3517106" y="1315245"/>
            <a:ext cx="18256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pixel count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11213" y="3282950"/>
            <a:ext cx="7785100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0513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Now how to determine the three main intensities that define our groups?</a:t>
            </a:r>
          </a:p>
          <a:p>
            <a:pPr marL="290513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We need to </a:t>
            </a:r>
            <a:r>
              <a:rPr lang="en-US" sz="2400" b="1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cluster.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36512" y="6613611"/>
            <a:ext cx="2568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920750" y="1055688"/>
            <a:ext cx="7667625" cy="625475"/>
            <a:chOff x="847674" y="5692806"/>
            <a:chExt cx="7667730" cy="624923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847674" y="5802246"/>
              <a:ext cx="7667730" cy="1587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>
            <a:xfrm>
              <a:off x="1650960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295" name="TextBox 17"/>
            <p:cNvSpPr txBox="1">
              <a:spLocks noChangeArrowheads="1"/>
            </p:cNvSpPr>
            <p:nvPr/>
          </p:nvSpPr>
          <p:spPr bwMode="auto">
            <a:xfrm>
              <a:off x="1541421" y="5948397"/>
              <a:ext cx="15335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54296" name="TextBox 18"/>
            <p:cNvSpPr txBox="1">
              <a:spLocks noChangeArrowheads="1"/>
            </p:cNvSpPr>
            <p:nvPr/>
          </p:nvSpPr>
          <p:spPr bwMode="auto">
            <a:xfrm>
              <a:off x="4462461" y="5911884"/>
              <a:ext cx="15335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190</a:t>
              </a:r>
            </a:p>
          </p:txBody>
        </p:sp>
        <p:sp>
          <p:nvSpPr>
            <p:cNvPr id="54297" name="TextBox 19"/>
            <p:cNvSpPr txBox="1">
              <a:spLocks noChangeArrowheads="1"/>
            </p:cNvSpPr>
            <p:nvPr/>
          </p:nvSpPr>
          <p:spPr bwMode="auto">
            <a:xfrm>
              <a:off x="6835806" y="5911884"/>
              <a:ext cx="15335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255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1803362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1504908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1943064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4389436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4535488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4681540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4718052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4864104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5010156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4864104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4900618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5046670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192722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1870038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1906552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2052604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6142060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6178572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6324624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6397650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6434164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6580216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5010156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5046670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5192722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5265748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5302260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5448312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5740416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6689754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6726268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6872320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6908832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6945346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7091398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7200936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7346988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847725" y="3465513"/>
            <a:ext cx="7923213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0513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Goal: choose three “centers” as the </a:t>
            </a:r>
            <a:r>
              <a:rPr lang="en-US" sz="2400" kern="1200" dirty="0">
                <a:solidFill>
                  <a:srgbClr val="C00000"/>
                </a:solidFill>
                <a:latin typeface="Arial" charset="0"/>
                <a:ea typeface="+mn-ea"/>
                <a:cs typeface="+mn-cs"/>
              </a:rPr>
              <a:t>representative </a:t>
            </a: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intensities, and label every pixel according to which of these centers it is nearest to.</a:t>
            </a:r>
          </a:p>
          <a:p>
            <a:pPr marL="290513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Best cluster centers are those that minimize SSD between all points and their nearest cluster center c</a:t>
            </a: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</a:t>
            </a: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:</a:t>
            </a:r>
          </a:p>
        </p:txBody>
      </p:sp>
      <p:grpSp>
        <p:nvGrpSpPr>
          <p:cNvPr id="3" name="Group 74"/>
          <p:cNvGrpSpPr>
            <a:grpSpLocks noChangeAspect="1"/>
          </p:cNvGrpSpPr>
          <p:nvPr/>
        </p:nvGrpSpPr>
        <p:grpSpPr bwMode="auto">
          <a:xfrm>
            <a:off x="2235200" y="2005013"/>
            <a:ext cx="4862513" cy="1241425"/>
            <a:chOff x="884187" y="1968480"/>
            <a:chExt cx="7120035" cy="1817688"/>
          </a:xfrm>
        </p:grpSpPr>
        <p:pic>
          <p:nvPicPr>
            <p:cNvPr id="54286" name="Picture 5" descr="noisy_grayscale_im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84187" y="1968480"/>
              <a:ext cx="2762250" cy="17811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grpSp>
          <p:nvGrpSpPr>
            <p:cNvPr id="4" name="Group 63"/>
            <p:cNvGrpSpPr>
              <a:grpSpLocks/>
            </p:cNvGrpSpPr>
            <p:nvPr/>
          </p:nvGrpSpPr>
          <p:grpSpPr bwMode="auto">
            <a:xfrm>
              <a:off x="5156208" y="2004993"/>
              <a:ext cx="2848014" cy="1781175"/>
              <a:chOff x="628596" y="690525"/>
              <a:chExt cx="2848014" cy="1781175"/>
            </a:xfrm>
          </p:grpSpPr>
          <p:pic>
            <p:nvPicPr>
              <p:cNvPr id="54289" name="Picture 58" descr="simple_image.jpg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28596" y="690525"/>
                <a:ext cx="2762250" cy="17811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54290" name="TextBox 59"/>
              <p:cNvSpPr txBox="1">
                <a:spLocks noChangeArrowheads="1"/>
              </p:cNvSpPr>
              <p:nvPr/>
            </p:nvSpPr>
            <p:spPr bwMode="auto">
              <a:xfrm>
                <a:off x="1249317" y="1238220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kern="1200">
                    <a:solidFill>
                      <a:srgbClr val="FFFFFF"/>
                    </a:solidFill>
                    <a:latin typeface="Arial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54291" name="TextBox 61"/>
              <p:cNvSpPr txBox="1">
                <a:spLocks noChangeArrowheads="1"/>
              </p:cNvSpPr>
              <p:nvPr/>
            </p:nvSpPr>
            <p:spPr bwMode="auto">
              <a:xfrm>
                <a:off x="2162142" y="1201707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54292" name="TextBox 62"/>
              <p:cNvSpPr txBox="1">
                <a:spLocks noChangeArrowheads="1"/>
              </p:cNvSpPr>
              <p:nvPr/>
            </p:nvSpPr>
            <p:spPr bwMode="auto">
              <a:xfrm>
                <a:off x="2892403" y="727039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rPr>
                  <a:t>3</a:t>
                </a:r>
              </a:p>
            </p:txBody>
          </p:sp>
        </p:grpSp>
        <p:cxnSp>
          <p:nvCxnSpPr>
            <p:cNvPr id="67" name="Straight Arrow Connector 66"/>
            <p:cNvCxnSpPr/>
            <p:nvPr/>
          </p:nvCxnSpPr>
          <p:spPr>
            <a:xfrm>
              <a:off x="3878181" y="2916839"/>
              <a:ext cx="1059986" cy="232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Down Arrow 71"/>
          <p:cNvSpPr/>
          <p:nvPr/>
        </p:nvSpPr>
        <p:spPr>
          <a:xfrm>
            <a:off x="1724025" y="398463"/>
            <a:ext cx="219075" cy="4746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3" name="Down Arrow 72"/>
          <p:cNvSpPr/>
          <p:nvPr/>
        </p:nvSpPr>
        <p:spPr>
          <a:xfrm>
            <a:off x="4791075" y="434975"/>
            <a:ext cx="219075" cy="4746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4" name="Down Arrow 73"/>
          <p:cNvSpPr/>
          <p:nvPr/>
        </p:nvSpPr>
        <p:spPr>
          <a:xfrm>
            <a:off x="7054850" y="471488"/>
            <a:ext cx="219075" cy="4746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4281" name="TextBox 75"/>
          <p:cNvSpPr txBox="1">
            <a:spLocks noChangeArrowheads="1"/>
          </p:cNvSpPr>
          <p:nvPr/>
        </p:nvSpPr>
        <p:spPr bwMode="auto">
          <a:xfrm>
            <a:off x="3914775" y="1493838"/>
            <a:ext cx="2409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</a:p>
        </p:txBody>
      </p:sp>
      <p:pic>
        <p:nvPicPr>
          <p:cNvPr id="77" name="Picture 2112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2344738" y="5619750"/>
            <a:ext cx="51054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" name="Oval 77"/>
          <p:cNvSpPr/>
          <p:nvPr/>
        </p:nvSpPr>
        <p:spPr>
          <a:xfrm>
            <a:off x="1760538" y="1092200"/>
            <a:ext cx="109537" cy="10953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4827588" y="1092200"/>
            <a:ext cx="109537" cy="10953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7091363" y="1092200"/>
            <a:ext cx="109537" cy="10953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-36512" y="6613611"/>
            <a:ext cx="2568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64" name="Slide Number Placeholder 6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build="allAtOnce"/>
      <p:bldP spid="72" grpId="0" animBg="1"/>
      <p:bldP spid="73" grpId="0" animBg="1"/>
      <p:bldP spid="74" grpId="0" animBg="1"/>
      <p:bldP spid="78" grpId="0" animBg="1"/>
      <p:bldP spid="79" grpId="0" animBg="1"/>
      <p:bldP spid="8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Clustering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4763"/>
            <a:ext cx="8423275" cy="4525962"/>
          </a:xfrm>
        </p:spPr>
        <p:txBody>
          <a:bodyPr/>
          <a:lstStyle/>
          <a:p>
            <a:r>
              <a:rPr lang="en-US" sz="2400" dirty="0" smtClean="0"/>
              <a:t>With this objective, it is a “chicken and egg” problem:</a:t>
            </a:r>
          </a:p>
          <a:p>
            <a:pPr lvl="1"/>
            <a:r>
              <a:rPr lang="en-US" sz="2400" dirty="0" smtClean="0"/>
              <a:t>If we knew the </a:t>
            </a:r>
            <a:r>
              <a:rPr lang="en-US" sz="2400" b="1" dirty="0" smtClean="0"/>
              <a:t>cluster centers</a:t>
            </a:r>
            <a:r>
              <a:rPr lang="en-US" sz="2400" dirty="0" smtClean="0"/>
              <a:t>, we could allocate points to groups by assigning each to its closest center.</a:t>
            </a:r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endParaRPr lang="en-US" dirty="0" smtClean="0"/>
          </a:p>
          <a:p>
            <a:pPr lvl="1"/>
            <a:r>
              <a:rPr lang="en-US" sz="2400" dirty="0" smtClean="0"/>
              <a:t>If we knew the </a:t>
            </a:r>
            <a:r>
              <a:rPr lang="en-US" sz="2400" b="1" dirty="0" smtClean="0"/>
              <a:t>group memberships</a:t>
            </a:r>
            <a:r>
              <a:rPr lang="en-US" sz="2400" dirty="0" smtClean="0"/>
              <a:t>, we could get the centers by computing the mean per group.</a:t>
            </a: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847725" y="3249613"/>
            <a:ext cx="7667625" cy="182562"/>
            <a:chOff x="847674" y="5692806"/>
            <a:chExt cx="7667730" cy="182565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847674" y="5802345"/>
              <a:ext cx="7667730" cy="1588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/>
            <p:cNvSpPr/>
            <p:nvPr/>
          </p:nvSpPr>
          <p:spPr>
            <a:xfrm>
              <a:off x="165096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80336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50490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194306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438943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453548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468154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471805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486410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501015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486410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490061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504667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19272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187003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190655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052604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614206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617857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632462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639765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6434164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658021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501015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04667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519272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526574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530226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544831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574041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668975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672626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687232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690883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694534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709139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720093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734698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50" name="Oval 49"/>
          <p:cNvSpPr/>
          <p:nvPr/>
        </p:nvSpPr>
        <p:spPr>
          <a:xfrm>
            <a:off x="1724025" y="3246438"/>
            <a:ext cx="219075" cy="2159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4864100" y="3246438"/>
            <a:ext cx="219075" cy="2159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6726238" y="3246438"/>
            <a:ext cx="219075" cy="2159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1139825" y="3030538"/>
            <a:ext cx="1533525" cy="584200"/>
          </a:xfrm>
          <a:prstGeom prst="ellipse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4097338" y="3030538"/>
            <a:ext cx="1862137" cy="584200"/>
          </a:xfrm>
          <a:prstGeom prst="ellipse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5995988" y="3067050"/>
            <a:ext cx="1862137" cy="584200"/>
          </a:xfrm>
          <a:prstGeom prst="ellipse">
            <a:avLst/>
          </a:prstGeom>
          <a:noFill/>
          <a:ln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grpSp>
        <p:nvGrpSpPr>
          <p:cNvPr id="4" name="Group 58"/>
          <p:cNvGrpSpPr>
            <a:grpSpLocks/>
          </p:cNvGrpSpPr>
          <p:nvPr/>
        </p:nvGrpSpPr>
        <p:grpSpPr bwMode="auto">
          <a:xfrm>
            <a:off x="847725" y="5330825"/>
            <a:ext cx="7667625" cy="182563"/>
            <a:chOff x="847674" y="5692806"/>
            <a:chExt cx="7667730" cy="182565"/>
          </a:xfrm>
        </p:grpSpPr>
        <p:cxnSp>
          <p:nvCxnSpPr>
            <p:cNvPr id="57" name="Straight Connector 56"/>
            <p:cNvCxnSpPr/>
            <p:nvPr/>
          </p:nvCxnSpPr>
          <p:spPr>
            <a:xfrm>
              <a:off x="847674" y="5802345"/>
              <a:ext cx="7667730" cy="1587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/>
            <p:cNvSpPr/>
            <p:nvPr/>
          </p:nvSpPr>
          <p:spPr>
            <a:xfrm>
              <a:off x="165096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180336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150490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194306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438943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453548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468154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471805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486410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01015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486410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490061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504667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519272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187003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190655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2052604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614206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617857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632462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639765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6434164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658021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501015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504667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519272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4" name="Oval 83"/>
            <p:cNvSpPr/>
            <p:nvPr/>
          </p:nvSpPr>
          <p:spPr>
            <a:xfrm>
              <a:off x="526574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530226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544831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7" name="Oval 86"/>
            <p:cNvSpPr/>
            <p:nvPr/>
          </p:nvSpPr>
          <p:spPr>
            <a:xfrm>
              <a:off x="574041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668975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672626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687232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690883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694534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709139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720093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95" name="Oval 94"/>
            <p:cNvSpPr/>
            <p:nvPr/>
          </p:nvSpPr>
          <p:spPr>
            <a:xfrm>
              <a:off x="734698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96" name="Oval 95"/>
          <p:cNvSpPr/>
          <p:nvPr/>
        </p:nvSpPr>
        <p:spPr>
          <a:xfrm>
            <a:off x="1139825" y="5111750"/>
            <a:ext cx="1533525" cy="584200"/>
          </a:xfrm>
          <a:prstGeom prst="ellipse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4097338" y="5111750"/>
            <a:ext cx="1862137" cy="584200"/>
          </a:xfrm>
          <a:prstGeom prst="ellipse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5995988" y="5148263"/>
            <a:ext cx="1862137" cy="584200"/>
          </a:xfrm>
          <a:prstGeom prst="ellipse">
            <a:avLst/>
          </a:prstGeom>
          <a:noFill/>
          <a:ln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1724025" y="5327650"/>
            <a:ext cx="219075" cy="2159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4900613" y="5327650"/>
            <a:ext cx="219075" cy="2159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6762750" y="5327650"/>
            <a:ext cx="219075" cy="2159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-36512" y="6613611"/>
            <a:ext cx="2568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03" name="Slide Number Placeholder 10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D44E4D0-DF5F-4EF4-B896-C2A300D7BA54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r>
              <a:rPr lang="en-US" smtClean="0"/>
              <a:t>K-means clustering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5225"/>
            <a:ext cx="8229600" cy="4814888"/>
          </a:xfrm>
        </p:spPr>
        <p:txBody>
          <a:bodyPr/>
          <a:lstStyle/>
          <a:p>
            <a:pPr>
              <a:defRPr/>
            </a:pPr>
            <a:r>
              <a:rPr lang="en-US" sz="2400" dirty="0" smtClean="0"/>
              <a:t>Basic idea: randomly initialize the </a:t>
            </a:r>
            <a:r>
              <a:rPr lang="en-US" sz="2400" i="1" dirty="0" smtClean="0"/>
              <a:t>k</a:t>
            </a:r>
            <a:r>
              <a:rPr lang="en-US" sz="2400" dirty="0" smtClean="0"/>
              <a:t> cluster centers, and iterate between the two steps we just saw.</a:t>
            </a:r>
          </a:p>
          <a:p>
            <a:pPr>
              <a:defRPr/>
            </a:pPr>
            <a:endParaRPr lang="en-US" sz="800" dirty="0" smtClean="0"/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Randomly initialize the cluster centers, c</a:t>
            </a:r>
            <a:r>
              <a:rPr lang="en-US" sz="2000" baseline="-25000" dirty="0" smtClean="0">
                <a:solidFill>
                  <a:srgbClr val="000000"/>
                </a:solidFill>
              </a:rPr>
              <a:t>1</a:t>
            </a:r>
            <a:r>
              <a:rPr lang="en-US" sz="2000" dirty="0" smtClean="0">
                <a:solidFill>
                  <a:srgbClr val="000000"/>
                </a:solidFill>
              </a:rPr>
              <a:t>, ..., </a:t>
            </a:r>
            <a:r>
              <a:rPr lang="en-US" sz="2000" dirty="0" err="1" smtClean="0">
                <a:solidFill>
                  <a:srgbClr val="000000"/>
                </a:solidFill>
              </a:rPr>
              <a:t>c</a:t>
            </a:r>
            <a:r>
              <a:rPr lang="en-US" sz="2000" baseline="-25000" dirty="0" err="1" smtClean="0">
                <a:solidFill>
                  <a:srgbClr val="000000"/>
                </a:solidFill>
              </a:rPr>
              <a:t>K</a:t>
            </a:r>
            <a:endParaRPr lang="en-US" sz="2000" baseline="-25000" dirty="0" smtClean="0">
              <a:solidFill>
                <a:srgbClr val="000000"/>
              </a:solidFill>
            </a:endParaRPr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Given cluster centers, determine points in each cluster</a:t>
            </a:r>
          </a:p>
          <a:p>
            <a:pPr marL="1257300" lvl="2" indent="-342900" eaLnBrk="1" hangingPunct="1">
              <a:lnSpc>
                <a:spcPct val="90000"/>
              </a:lnSpc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For each point p, find the closest </a:t>
            </a:r>
            <a:r>
              <a:rPr lang="en-US" sz="1800" dirty="0" err="1" smtClean="0">
                <a:solidFill>
                  <a:srgbClr val="000000"/>
                </a:solidFill>
              </a:rPr>
              <a:t>c</a:t>
            </a:r>
            <a:r>
              <a:rPr lang="en-US" sz="1800" baseline="-25000" dirty="0" err="1" smtClean="0">
                <a:solidFill>
                  <a:srgbClr val="000000"/>
                </a:solidFill>
              </a:rPr>
              <a:t>i</a:t>
            </a:r>
            <a:r>
              <a:rPr lang="en-US" sz="1800" dirty="0" smtClean="0">
                <a:solidFill>
                  <a:srgbClr val="000000"/>
                </a:solidFill>
              </a:rPr>
              <a:t>.  Put p into cluster </a:t>
            </a:r>
            <a:r>
              <a:rPr lang="en-US" sz="1800" dirty="0" err="1" smtClean="0">
                <a:solidFill>
                  <a:srgbClr val="000000"/>
                </a:solidFill>
              </a:rPr>
              <a:t>i</a:t>
            </a:r>
            <a:endParaRPr lang="en-US" sz="1800" dirty="0" smtClean="0">
              <a:solidFill>
                <a:srgbClr val="000000"/>
              </a:solidFill>
            </a:endParaRPr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Given points in each cluster, solve for </a:t>
            </a:r>
            <a:r>
              <a:rPr lang="en-US" sz="2000" dirty="0" err="1" smtClean="0">
                <a:solidFill>
                  <a:srgbClr val="000000"/>
                </a:solidFill>
              </a:rPr>
              <a:t>c</a:t>
            </a:r>
            <a:r>
              <a:rPr lang="en-US" sz="2000" baseline="-25000" dirty="0" err="1" smtClean="0">
                <a:solidFill>
                  <a:srgbClr val="000000"/>
                </a:solidFill>
              </a:rPr>
              <a:t>i</a:t>
            </a:r>
            <a:endParaRPr lang="en-US" sz="2000" baseline="-25000" dirty="0" smtClean="0">
              <a:solidFill>
                <a:srgbClr val="000000"/>
              </a:solidFill>
            </a:endParaRPr>
          </a:p>
          <a:p>
            <a:pPr marL="1257300" lvl="2" indent="-342900" eaLnBrk="1" hangingPunct="1">
              <a:lnSpc>
                <a:spcPct val="90000"/>
              </a:lnSpc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Set </a:t>
            </a:r>
            <a:r>
              <a:rPr lang="en-US" sz="1800" dirty="0" err="1" smtClean="0">
                <a:solidFill>
                  <a:srgbClr val="000000"/>
                </a:solidFill>
              </a:rPr>
              <a:t>c</a:t>
            </a:r>
            <a:r>
              <a:rPr lang="en-US" sz="1800" baseline="-25000" dirty="0" err="1" smtClean="0">
                <a:solidFill>
                  <a:srgbClr val="000000"/>
                </a:solidFill>
              </a:rPr>
              <a:t>i</a:t>
            </a:r>
            <a:r>
              <a:rPr lang="en-US" sz="1800" dirty="0" smtClean="0">
                <a:solidFill>
                  <a:srgbClr val="000000"/>
                </a:solidFill>
              </a:rPr>
              <a:t> to be the mean of points in cluster </a:t>
            </a:r>
            <a:r>
              <a:rPr lang="en-US" sz="1800" dirty="0" err="1" smtClean="0">
                <a:solidFill>
                  <a:srgbClr val="000000"/>
                </a:solidFill>
              </a:rPr>
              <a:t>i</a:t>
            </a:r>
            <a:endParaRPr lang="en-US" sz="1800" dirty="0" smtClean="0">
              <a:solidFill>
                <a:srgbClr val="000000"/>
              </a:solidFill>
            </a:endParaRPr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If </a:t>
            </a:r>
            <a:r>
              <a:rPr lang="en-US" sz="2000" dirty="0" err="1" smtClean="0">
                <a:solidFill>
                  <a:srgbClr val="000000"/>
                </a:solidFill>
              </a:rPr>
              <a:t>c</a:t>
            </a:r>
            <a:r>
              <a:rPr lang="en-US" sz="2000" baseline="-25000" dirty="0" err="1" smtClean="0">
                <a:solidFill>
                  <a:srgbClr val="000000"/>
                </a:solidFill>
              </a:rPr>
              <a:t>i</a:t>
            </a:r>
            <a:r>
              <a:rPr lang="en-US" sz="2000" dirty="0" smtClean="0">
                <a:solidFill>
                  <a:srgbClr val="000000"/>
                </a:solidFill>
              </a:rPr>
              <a:t> have changed, repeat Step 2</a:t>
            </a:r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marL="457200" indent="-457200" eaLnBrk="1" hangingPunct="1">
              <a:lnSpc>
                <a:spcPct val="90000"/>
              </a:lnSpc>
              <a:buFontTx/>
              <a:buNone/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marL="457200" indent="-457200" eaLnBrk="1" hangingPunct="1">
              <a:lnSpc>
                <a:spcPct val="90000"/>
              </a:lnSpc>
              <a:buFontTx/>
              <a:buNone/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marL="457200" indent="-457200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Properties</a:t>
            </a:r>
          </a:p>
          <a:p>
            <a:pPr marL="838200" lvl="1" indent="-381000" eaLnBrk="1" hangingPunct="1">
              <a:lnSpc>
                <a:spcPct val="90000"/>
              </a:lnSpc>
              <a:buFontTx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Will always converge to </a:t>
            </a:r>
            <a:r>
              <a:rPr lang="en-US" sz="2000" i="1" dirty="0" smtClean="0">
                <a:solidFill>
                  <a:srgbClr val="000000"/>
                </a:solidFill>
              </a:rPr>
              <a:t>some</a:t>
            </a:r>
            <a:r>
              <a:rPr lang="en-US" sz="2000" dirty="0" smtClean="0">
                <a:solidFill>
                  <a:srgbClr val="000000"/>
                </a:solidFill>
              </a:rPr>
              <a:t> solution</a:t>
            </a:r>
          </a:p>
          <a:p>
            <a:pPr marL="838200" lvl="1" indent="-381000" eaLnBrk="1" hangingPunct="1">
              <a:lnSpc>
                <a:spcPct val="90000"/>
              </a:lnSpc>
              <a:buFontTx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Can be a “local minimum”</a:t>
            </a:r>
          </a:p>
          <a:p>
            <a:pPr marL="1257300" lvl="2" indent="-342900" eaLnBrk="1" hangingPunct="1">
              <a:lnSpc>
                <a:spcPct val="90000"/>
              </a:lnSpc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does not always find the global minimum of objective function:</a:t>
            </a:r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438150" indent="-381000" eaLnBrk="1" hangingPunct="1">
              <a:lnSpc>
                <a:spcPct val="90000"/>
              </a:lnSpc>
              <a:buFontTx/>
              <a:buNone/>
              <a:defRPr/>
            </a:pPr>
            <a:endParaRPr lang="en-US" sz="2400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sz="2400" dirty="0" smtClean="0"/>
          </a:p>
        </p:txBody>
      </p:sp>
      <p:sp>
        <p:nvSpPr>
          <p:cNvPr id="6" name="Curved Right Arrow 5"/>
          <p:cNvSpPr/>
          <p:nvPr/>
        </p:nvSpPr>
        <p:spPr>
          <a:xfrm rot="10800000">
            <a:off x="7639050" y="2406650"/>
            <a:ext cx="912813" cy="164306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7" name="Picture 4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673350" y="5875338"/>
            <a:ext cx="39036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6" name="Text Box 5"/>
          <p:cNvSpPr txBox="1">
            <a:spLocks noChangeArrowheads="1"/>
          </p:cNvSpPr>
          <p:nvPr/>
        </p:nvSpPr>
        <p:spPr bwMode="auto">
          <a:xfrm>
            <a:off x="7529513" y="6548438"/>
            <a:ext cx="29876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Source: Steve Seitz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D44E4D0-DF5F-4EF4-B896-C2A300D7BA54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2600" y="17938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Outline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What are grouping problems in vision?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Inspiration from human perception</a:t>
            </a:r>
          </a:p>
          <a:p>
            <a:pPr lvl="1" eaLnBrk="1" hangingPunct="1"/>
            <a:r>
              <a:rPr lang="en-US" sz="2400" dirty="0" smtClean="0"/>
              <a:t>Gestalt properties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Bottom-up segmentation via clustering</a:t>
            </a:r>
          </a:p>
          <a:p>
            <a:pPr lvl="1" eaLnBrk="1" hangingPunct="1"/>
            <a:r>
              <a:rPr lang="en-US" sz="2400" dirty="0" smtClean="0"/>
              <a:t>Algorithms: </a:t>
            </a:r>
          </a:p>
          <a:p>
            <a:pPr lvl="2" eaLnBrk="1" hangingPunct="1"/>
            <a:r>
              <a:rPr lang="en-US" sz="2000" dirty="0" smtClean="0"/>
              <a:t>Mode finding and mean shift: k-means, mean-shift</a:t>
            </a:r>
          </a:p>
          <a:p>
            <a:pPr lvl="2" eaLnBrk="1" hangingPunct="1"/>
            <a:r>
              <a:rPr lang="en-US" sz="2000" dirty="0" smtClean="0"/>
              <a:t>Graph-based: normalized cuts</a:t>
            </a:r>
          </a:p>
          <a:p>
            <a:pPr lvl="1" eaLnBrk="1" hangingPunct="1"/>
            <a:r>
              <a:rPr lang="en-US" sz="2400" dirty="0" smtClean="0"/>
              <a:t>Features: color, texture, …</a:t>
            </a:r>
          </a:p>
          <a:p>
            <a:pPr lvl="2" eaLnBrk="1" hangingPunct="1"/>
            <a:r>
              <a:rPr lang="en-US" sz="2000" dirty="0"/>
              <a:t>Quantization for texture summaries</a:t>
            </a:r>
          </a:p>
          <a:p>
            <a:pPr lvl="1" eaLnBrk="1" hangingPunct="1"/>
            <a:endParaRPr lang="en-US" sz="2400" dirty="0" smtClean="0"/>
          </a:p>
          <a:p>
            <a:pPr lvl="1" eaLnBrk="1" hangingPunct="1">
              <a:buFontTx/>
              <a:buNone/>
            </a:pPr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61348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uiExpand="1" build="p" bldLvl="2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1" t="28033" r="2083" b="14529"/>
          <a:stretch>
            <a:fillRect/>
          </a:stretch>
        </p:blipFill>
        <p:spPr bwMode="auto">
          <a:xfrm>
            <a:off x="152400" y="381000"/>
            <a:ext cx="8780463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Box 4"/>
          <p:cNvSpPr txBox="1">
            <a:spLocks noChangeArrowheads="1"/>
          </p:cNvSpPr>
          <p:nvPr/>
        </p:nvSpPr>
        <p:spPr bwMode="auto">
          <a:xfrm>
            <a:off x="-508" y="6505599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Andrew Moore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1EAD8-90E0-408A-B14C-55F5922C252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09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3" t="20512" r="28751" b="22050"/>
          <a:stretch>
            <a:fillRect/>
          </a:stretch>
        </p:blipFill>
        <p:spPr bwMode="auto">
          <a:xfrm>
            <a:off x="228600" y="304800"/>
            <a:ext cx="8686800" cy="618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-508" y="6505599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Andrew Moore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1EAD8-90E0-408A-B14C-55F5922C252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81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84" t="19145" r="16667" b="32993"/>
          <a:stretch>
            <a:fillRect/>
          </a:stretch>
        </p:blipFill>
        <p:spPr bwMode="auto">
          <a:xfrm>
            <a:off x="685800" y="838200"/>
            <a:ext cx="786765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-508" y="6505599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Andrew Moore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1EAD8-90E0-408A-B14C-55F5922C252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75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3" t="36923" r="42917" b="9744"/>
          <a:stretch>
            <a:fillRect/>
          </a:stretch>
        </p:blipFill>
        <p:spPr bwMode="auto">
          <a:xfrm>
            <a:off x="533400" y="609600"/>
            <a:ext cx="82296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-508" y="6505599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Andrew Moore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1EAD8-90E0-408A-B14C-55F5922C252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5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36923" r="18750" b="10426"/>
          <a:stretch>
            <a:fillRect/>
          </a:stretch>
        </p:blipFill>
        <p:spPr bwMode="auto">
          <a:xfrm>
            <a:off x="381000" y="533400"/>
            <a:ext cx="82296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-508" y="6505599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Andrew Moore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1EAD8-90E0-408A-B14C-55F5922C252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24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K-means clustering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00"/>
                </a:solidFill>
              </a:rPr>
              <a:t>Demo</a:t>
            </a:r>
          </a:p>
          <a:p>
            <a:pPr>
              <a:buFontTx/>
              <a:buNone/>
            </a:pPr>
            <a:r>
              <a:rPr lang="en-US" sz="2800" dirty="0" smtClean="0">
                <a:solidFill>
                  <a:srgbClr val="000000"/>
                </a:solidFill>
              </a:rPr>
              <a:t> </a:t>
            </a:r>
            <a:endParaRPr lang="en-US" sz="2800" dirty="0">
              <a:solidFill>
                <a:srgbClr val="000000"/>
              </a:solidFill>
            </a:endParaRPr>
          </a:p>
          <a:p>
            <a:pPr>
              <a:buFontTx/>
              <a:buNone/>
            </a:pPr>
            <a:r>
              <a:rPr lang="en-US" sz="2800" dirty="0" smtClean="0">
                <a:solidFill>
                  <a:srgbClr val="000000"/>
                </a:solidFill>
                <a:hlinkClick r:id="rId3"/>
              </a:rPr>
              <a:t>http://home.dei.polimi.it/matteucc/Clustering/tutorial_html/AppletKM.html</a:t>
            </a:r>
            <a:endParaRPr lang="en-US" sz="2800" dirty="0" smtClean="0">
              <a:solidFill>
                <a:srgbClr val="000000"/>
              </a:solidFill>
            </a:endParaRP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D44E4D0-DF5F-4EF4-B896-C2A300D7BA54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73063" y="106363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K-means: pros and cons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36550" y="1639888"/>
            <a:ext cx="5148263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u="sng" dirty="0" smtClean="0"/>
              <a:t>Pros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Simple, fast to compute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Converges to local minimum of within-cluster squared error</a:t>
            </a:r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u="sng" dirty="0" smtClean="0"/>
              <a:t>Cons/issues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Setting k?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Sensitive to initial centers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Sensitive to outliers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Detects spherical clusters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 smtClean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 l="56866" t="45294" r="16876" b="11569"/>
          <a:stretch>
            <a:fillRect/>
          </a:stretch>
        </p:blipFill>
        <p:spPr bwMode="auto">
          <a:xfrm>
            <a:off x="7273925" y="4743450"/>
            <a:ext cx="1679575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 l="18001" t="45294" r="57652" b="11569"/>
          <a:stretch>
            <a:fillRect/>
          </a:stretch>
        </p:blipFill>
        <p:spPr bwMode="auto">
          <a:xfrm>
            <a:off x="5338763" y="4743450"/>
            <a:ext cx="1557337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/>
          <a:srcRect l="18233" t="35098" r="18233" b="7648"/>
          <a:stretch>
            <a:fillRect/>
          </a:stretch>
        </p:blipFill>
        <p:spPr bwMode="auto">
          <a:xfrm>
            <a:off x="5243513" y="1931988"/>
            <a:ext cx="3900487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457950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n-US" sz="14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An aside: Smoothing out cluster assignments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446088" y="1201738"/>
            <a:ext cx="8229600" cy="806450"/>
          </a:xfrm>
        </p:spPr>
        <p:txBody>
          <a:bodyPr/>
          <a:lstStyle/>
          <a:p>
            <a:pPr eaLnBrk="1" hangingPunct="1"/>
            <a:r>
              <a:rPr lang="en-US" sz="2400" smtClean="0"/>
              <a:t>Assigning a cluster label per pixel may yield outliers:</a:t>
            </a:r>
          </a:p>
        </p:txBody>
      </p:sp>
      <p:pic>
        <p:nvPicPr>
          <p:cNvPr id="58372" name="Picture 3" descr="quantizedNoisy.jpg"/>
          <p:cNvPicPr>
            <a:picLocks noChangeAspect="1"/>
          </p:cNvPicPr>
          <p:nvPr/>
        </p:nvPicPr>
        <p:blipFill>
          <a:blip r:embed="rId3"/>
          <a:srcRect l="17226" t="9447" r="13077" b="11743"/>
          <a:stretch>
            <a:fillRect/>
          </a:stretch>
        </p:blipFill>
        <p:spPr bwMode="auto">
          <a:xfrm>
            <a:off x="4645025" y="1785938"/>
            <a:ext cx="2859088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8373" name="Picture 5" descr="noisy_grayscale_im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31925" y="1822450"/>
            <a:ext cx="2679700" cy="172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4170363" y="2662238"/>
            <a:ext cx="438150" cy="15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4608513" y="4144963"/>
            <a:ext cx="2919412" cy="2424112"/>
            <a:chOff x="4608513" y="4145121"/>
            <a:chExt cx="2919126" cy="2423997"/>
          </a:xfrm>
        </p:grpSpPr>
        <p:grpSp>
          <p:nvGrpSpPr>
            <p:cNvPr id="3" name="Group 63"/>
            <p:cNvGrpSpPr>
              <a:grpSpLocks noChangeAspect="1"/>
            </p:cNvGrpSpPr>
            <p:nvPr/>
          </p:nvGrpSpPr>
          <p:grpSpPr bwMode="auto">
            <a:xfrm>
              <a:off x="4608513" y="4743469"/>
              <a:ext cx="2919126" cy="1825649"/>
              <a:chOff x="628596" y="690525"/>
              <a:chExt cx="2848014" cy="1781175"/>
            </a:xfrm>
          </p:grpSpPr>
          <p:pic>
            <p:nvPicPr>
              <p:cNvPr id="58382" name="Picture 8" descr="simple_image.jpg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28596" y="690525"/>
                <a:ext cx="2762250" cy="17811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58383" name="TextBox 9"/>
              <p:cNvSpPr txBox="1">
                <a:spLocks noChangeArrowheads="1"/>
              </p:cNvSpPr>
              <p:nvPr/>
            </p:nvSpPr>
            <p:spPr bwMode="auto">
              <a:xfrm>
                <a:off x="1249317" y="1238220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kern="1200">
                    <a:solidFill>
                      <a:srgbClr val="FFFFFF"/>
                    </a:solidFill>
                    <a:latin typeface="Arial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58384" name="TextBox 10"/>
              <p:cNvSpPr txBox="1">
                <a:spLocks noChangeArrowheads="1"/>
              </p:cNvSpPr>
              <p:nvPr/>
            </p:nvSpPr>
            <p:spPr bwMode="auto">
              <a:xfrm>
                <a:off x="2162142" y="1201707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58385" name="TextBox 11"/>
              <p:cNvSpPr txBox="1">
                <a:spLocks noChangeArrowheads="1"/>
              </p:cNvSpPr>
              <p:nvPr/>
            </p:nvSpPr>
            <p:spPr bwMode="auto">
              <a:xfrm>
                <a:off x="2892403" y="727039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rPr>
                  <a:t>3</a:t>
                </a:r>
              </a:p>
            </p:txBody>
          </p:sp>
        </p:grpSp>
        <p:cxnSp>
          <p:nvCxnSpPr>
            <p:cNvPr id="14" name="Straight Arrow Connector 13"/>
            <p:cNvCxnSpPr/>
            <p:nvPr/>
          </p:nvCxnSpPr>
          <p:spPr>
            <a:xfrm rot="5400000">
              <a:off x="5905362" y="4505466"/>
              <a:ext cx="474639" cy="158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381" name="TextBox 16"/>
            <p:cNvSpPr txBox="1">
              <a:spLocks noChangeArrowheads="1"/>
            </p:cNvSpPr>
            <p:nvPr/>
          </p:nvSpPr>
          <p:spPr bwMode="auto">
            <a:xfrm>
              <a:off x="6178572" y="4145121"/>
              <a:ext cx="912825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0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58376" name="TextBox 17"/>
          <p:cNvSpPr txBox="1">
            <a:spLocks noChangeArrowheads="1"/>
          </p:cNvSpPr>
          <p:nvPr/>
        </p:nvSpPr>
        <p:spPr bwMode="auto">
          <a:xfrm>
            <a:off x="2308225" y="3575050"/>
            <a:ext cx="1825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original</a:t>
            </a:r>
          </a:p>
        </p:txBody>
      </p:sp>
      <p:sp>
        <p:nvSpPr>
          <p:cNvPr id="58377" name="TextBox 18"/>
          <p:cNvSpPr txBox="1">
            <a:spLocks noChangeArrowheads="1"/>
          </p:cNvSpPr>
          <p:nvPr/>
        </p:nvSpPr>
        <p:spPr bwMode="auto">
          <a:xfrm>
            <a:off x="4425950" y="3575050"/>
            <a:ext cx="32861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labeled by cluster center’s intensity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592138" y="4633913"/>
            <a:ext cx="3870325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How to ensure they are spatially smooth?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36512" y="6613611"/>
            <a:ext cx="2568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Segmentation as clustering</a:t>
            </a:r>
          </a:p>
        </p:txBody>
      </p:sp>
      <p:pic>
        <p:nvPicPr>
          <p:cNvPr id="299015" name="Picture 6" descr="C:\Documents and Settings\grauman\Desktop\segmentation\pandab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8975" y="2662238"/>
            <a:ext cx="4419600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>
            <a:off x="555625" y="3962400"/>
            <a:ext cx="4089400" cy="0"/>
          </a:xfrm>
          <a:prstGeom prst="line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397" name="TextBox 52"/>
          <p:cNvSpPr txBox="1">
            <a:spLocks noChangeArrowheads="1"/>
          </p:cNvSpPr>
          <p:nvPr/>
        </p:nvSpPr>
        <p:spPr bwMode="auto">
          <a:xfrm>
            <a:off x="519113" y="1311275"/>
            <a:ext cx="79676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Depending on what we choose as the </a:t>
            </a:r>
            <a:r>
              <a:rPr lang="en-US" sz="2400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feature space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we can group pixels in different ways.</a:t>
            </a: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906463" y="3903663"/>
            <a:ext cx="3660775" cy="333375"/>
            <a:chOff x="906095" y="3903669"/>
            <a:chExt cx="3661036" cy="333292"/>
          </a:xfrm>
        </p:grpSpPr>
        <p:sp>
          <p:nvSpPr>
            <p:cNvPr id="12" name="Oval 11"/>
            <p:cNvSpPr/>
            <p:nvPr/>
          </p:nvSpPr>
          <p:spPr>
            <a:xfrm>
              <a:off x="98388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402" name="TextBox 12"/>
            <p:cNvSpPr txBox="1">
              <a:spLocks noChangeArrowheads="1"/>
            </p:cNvSpPr>
            <p:nvPr/>
          </p:nvSpPr>
          <p:spPr bwMode="auto">
            <a:xfrm>
              <a:off x="925568" y="4039984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9403" name="TextBox 13"/>
            <p:cNvSpPr txBox="1">
              <a:spLocks noChangeArrowheads="1"/>
            </p:cNvSpPr>
            <p:nvPr/>
          </p:nvSpPr>
          <p:spPr bwMode="auto">
            <a:xfrm>
              <a:off x="2483456" y="4020511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9404" name="TextBox 14"/>
            <p:cNvSpPr txBox="1">
              <a:spLocks noChangeArrowheads="1"/>
            </p:cNvSpPr>
            <p:nvPr/>
          </p:nvSpPr>
          <p:spPr bwMode="auto">
            <a:xfrm>
              <a:off x="3749240" y="4020511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064856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90609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1139474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44449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252228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260007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2619129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2696923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2776303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696923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271756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279535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287314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110137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12042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1198216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379596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339864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3476440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3516131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3535182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3612975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2776303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79535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287314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2911250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293188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300968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316526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3671717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369076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376856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3787612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3808252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3886044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3943199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4022579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1395080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1472872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1550666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1571304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164909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172689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164909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166814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174594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182373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172689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174594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182373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1863425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188247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210156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519113" y="2479675"/>
            <a:ext cx="34686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Grouping pixels based on </a:t>
            </a:r>
            <a:r>
              <a:rPr lang="en-US" sz="2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similarity </a:t>
            </a: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665163" y="5875338"/>
            <a:ext cx="54038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Feature space: intensity value (1-d) </a:t>
            </a:r>
          </a:p>
        </p:txBody>
      </p:sp>
      <p:sp>
        <p:nvSpPr>
          <p:cNvPr id="70" name="Slide Number Placeholder 6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6" descr="C:\Documents and Settings\grauman\Desktop\segmentation\pandab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95338" y="0"/>
            <a:ext cx="5561013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labelim_k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7588" y="3651250"/>
            <a:ext cx="4279900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6" descr="labelim_k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27588" y="182563"/>
            <a:ext cx="4279900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TextBox 8"/>
          <p:cNvSpPr txBox="1">
            <a:spLocks noChangeArrowheads="1"/>
          </p:cNvSpPr>
          <p:nvPr/>
        </p:nvSpPr>
        <p:spPr bwMode="auto">
          <a:xfrm>
            <a:off x="4133850" y="1493838"/>
            <a:ext cx="1752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K=2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006850" y="3465513"/>
            <a:ext cx="1587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K=3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060825" y="1931988"/>
            <a:ext cx="65722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330575" y="3246438"/>
            <a:ext cx="1460500" cy="10588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28600" y="3787914"/>
            <a:ext cx="5257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quantization</a:t>
            </a:r>
            <a:r>
              <a:rPr lang="en-US" sz="20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of the feature space; segmentation label map</a:t>
            </a:r>
            <a:endParaRPr lang="en-US" sz="20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Grouping in vision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446088" y="1128713"/>
            <a:ext cx="8229600" cy="4525962"/>
          </a:xfrm>
        </p:spPr>
        <p:txBody>
          <a:bodyPr/>
          <a:lstStyle/>
          <a:p>
            <a:pPr eaLnBrk="1" hangingPunct="1"/>
            <a:r>
              <a:rPr lang="en-US" dirty="0" smtClean="0"/>
              <a:t>Goals:</a:t>
            </a:r>
          </a:p>
          <a:p>
            <a:pPr lvl="1" eaLnBrk="1" hangingPunct="1"/>
            <a:r>
              <a:rPr lang="en-US" sz="2400" dirty="0" smtClean="0"/>
              <a:t>Gather features that belong together</a:t>
            </a:r>
          </a:p>
          <a:p>
            <a:pPr lvl="1" eaLnBrk="1" hangingPunct="1"/>
            <a:r>
              <a:rPr lang="en-US" sz="2400" dirty="0" smtClean="0"/>
              <a:t>Obtain an intermediate representation that compactly describes key image or video parts</a:t>
            </a:r>
          </a:p>
          <a:p>
            <a:pPr eaLnBrk="1" hangingPunct="1"/>
            <a:endParaRPr lang="en-US" sz="800" dirty="0" smtClean="0"/>
          </a:p>
          <a:p>
            <a:pPr eaLnBrk="1" hangingPunct="1"/>
            <a:endParaRPr lang="en-US" sz="2800" dirty="0" smtClean="0"/>
          </a:p>
          <a:p>
            <a:pPr lvl="1"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61348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 bldLvl="2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Segmentation as clustering</a:t>
            </a:r>
          </a:p>
        </p:txBody>
      </p:sp>
      <p:sp>
        <p:nvSpPr>
          <p:cNvPr id="3010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2600" y="1311275"/>
            <a:ext cx="8229600" cy="4525963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en-US" sz="2400" kern="1200" dirty="0" smtClean="0">
                <a:solidFill>
                  <a:srgbClr val="000000"/>
                </a:solidFill>
              </a:rPr>
              <a:t>Depending on what we choose as the </a:t>
            </a:r>
            <a:r>
              <a:rPr lang="en-US" sz="2400" i="1" kern="1200" dirty="0" smtClean="0">
                <a:solidFill>
                  <a:srgbClr val="000000"/>
                </a:solidFill>
              </a:rPr>
              <a:t>feature space</a:t>
            </a:r>
            <a:r>
              <a:rPr lang="en-US" sz="2400" kern="1200" dirty="0" smtClean="0">
                <a:solidFill>
                  <a:srgbClr val="000000"/>
                </a:solidFill>
              </a:rPr>
              <a:t>, we can group pixels in different ways.</a:t>
            </a:r>
          </a:p>
          <a:p>
            <a:pPr eaLnBrk="1" hangingPunct="1">
              <a:buFontTx/>
              <a:buNone/>
              <a:defRPr/>
            </a:pPr>
            <a:endParaRPr lang="en-US" dirty="0" smtClean="0"/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4681538" y="2155825"/>
            <a:ext cx="4383087" cy="4235450"/>
            <a:chOff x="4681538" y="2155825"/>
            <a:chExt cx="4383087" cy="4235450"/>
          </a:xfrm>
        </p:grpSpPr>
        <p:pic>
          <p:nvPicPr>
            <p:cNvPr id="61460" name="Picture 6" descr="panda_cub6_11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54563" y="2917825"/>
              <a:ext cx="3198812" cy="2281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 bwMode="auto">
            <a:xfrm>
              <a:off x="5211763" y="3222625"/>
              <a:ext cx="76200" cy="76200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 dirty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6202363" y="3375025"/>
              <a:ext cx="76200" cy="76200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202363" y="3375025"/>
              <a:ext cx="76200" cy="76200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6126163" y="3298825"/>
              <a:ext cx="76200" cy="76200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5668963" y="3832225"/>
              <a:ext cx="76200" cy="76200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5059363" y="4746625"/>
              <a:ext cx="76200" cy="76200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467" name="TextBox 17"/>
            <p:cNvSpPr txBox="1">
              <a:spLocks noChangeArrowheads="1"/>
            </p:cNvSpPr>
            <p:nvPr/>
          </p:nvSpPr>
          <p:spPr bwMode="auto">
            <a:xfrm>
              <a:off x="8077200" y="2232025"/>
              <a:ext cx="914400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R=255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G=200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B=250</a:t>
              </a:r>
            </a:p>
          </p:txBody>
        </p:sp>
        <p:sp>
          <p:nvSpPr>
            <p:cNvPr id="61468" name="TextBox 18"/>
            <p:cNvSpPr txBox="1">
              <a:spLocks noChangeArrowheads="1"/>
            </p:cNvSpPr>
            <p:nvPr/>
          </p:nvSpPr>
          <p:spPr bwMode="auto">
            <a:xfrm>
              <a:off x="8150225" y="3690938"/>
              <a:ext cx="914400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R=245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G=220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B=248</a:t>
              </a:r>
            </a:p>
          </p:txBody>
        </p:sp>
        <p:sp>
          <p:nvSpPr>
            <p:cNvPr id="61469" name="TextBox 19"/>
            <p:cNvSpPr txBox="1">
              <a:spLocks noChangeArrowheads="1"/>
            </p:cNvSpPr>
            <p:nvPr/>
          </p:nvSpPr>
          <p:spPr bwMode="auto">
            <a:xfrm>
              <a:off x="4681538" y="5294313"/>
              <a:ext cx="914400" cy="920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R=15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G=189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B=2</a:t>
              </a:r>
            </a:p>
          </p:txBody>
        </p:sp>
        <p:sp>
          <p:nvSpPr>
            <p:cNvPr id="61470" name="TextBox 20"/>
            <p:cNvSpPr txBox="1">
              <a:spLocks noChangeArrowheads="1"/>
            </p:cNvSpPr>
            <p:nvPr/>
          </p:nvSpPr>
          <p:spPr bwMode="auto">
            <a:xfrm>
              <a:off x="6361113" y="5400675"/>
              <a:ext cx="914400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R=3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G=12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B=2</a:t>
              </a:r>
            </a:p>
          </p:txBody>
        </p:sp>
        <p:sp>
          <p:nvSpPr>
            <p:cNvPr id="61471" name="Double Bracket 22"/>
            <p:cNvSpPr>
              <a:spLocks noChangeArrowheads="1"/>
            </p:cNvSpPr>
            <p:nvPr/>
          </p:nvSpPr>
          <p:spPr bwMode="auto">
            <a:xfrm>
              <a:off x="4681538" y="5218113"/>
              <a:ext cx="914400" cy="1063625"/>
            </a:xfrm>
            <a:prstGeom prst="bracketPair">
              <a:avLst>
                <a:gd name="adj" fmla="val 16667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1472" name="Double Bracket 23"/>
            <p:cNvSpPr>
              <a:spLocks noChangeArrowheads="1"/>
            </p:cNvSpPr>
            <p:nvPr/>
          </p:nvSpPr>
          <p:spPr bwMode="auto">
            <a:xfrm>
              <a:off x="6208713" y="5324475"/>
              <a:ext cx="914400" cy="1066800"/>
            </a:xfrm>
            <a:prstGeom prst="bracketPair">
              <a:avLst>
                <a:gd name="adj" fmla="val 16667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1473" name="Double Bracket 24"/>
            <p:cNvSpPr>
              <a:spLocks noChangeArrowheads="1"/>
            </p:cNvSpPr>
            <p:nvPr/>
          </p:nvSpPr>
          <p:spPr bwMode="auto">
            <a:xfrm>
              <a:off x="8077200" y="2155825"/>
              <a:ext cx="914400" cy="1066800"/>
            </a:xfrm>
            <a:prstGeom prst="bracketPair">
              <a:avLst>
                <a:gd name="adj" fmla="val 16667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1474" name="Double Bracket 25"/>
            <p:cNvSpPr>
              <a:spLocks noChangeArrowheads="1"/>
            </p:cNvSpPr>
            <p:nvPr/>
          </p:nvSpPr>
          <p:spPr bwMode="auto">
            <a:xfrm>
              <a:off x="8150225" y="3538538"/>
              <a:ext cx="914400" cy="1066800"/>
            </a:xfrm>
            <a:prstGeom prst="bracketPair">
              <a:avLst>
                <a:gd name="adj" fmla="val 16667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61475" name="Shape 36"/>
            <p:cNvCxnSpPr>
              <a:cxnSpLocks noChangeShapeType="1"/>
              <a:stCxn id="61469" idx="3"/>
              <a:endCxn id="15" idx="2"/>
            </p:cNvCxnSpPr>
            <p:nvPr/>
          </p:nvCxnSpPr>
          <p:spPr bwMode="auto">
            <a:xfrm flipH="1" flipV="1">
              <a:off x="5097463" y="4822825"/>
              <a:ext cx="498475" cy="931863"/>
            </a:xfrm>
            <a:prstGeom prst="curvedConnector4">
              <a:avLst>
                <a:gd name="adj1" fmla="val -45861"/>
                <a:gd name="adj2" fmla="val 74718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61476" name="Shape 38"/>
            <p:cNvCxnSpPr>
              <a:cxnSpLocks noChangeShapeType="1"/>
              <a:endCxn id="14" idx="3"/>
            </p:cNvCxnSpPr>
            <p:nvPr/>
          </p:nvCxnSpPr>
          <p:spPr bwMode="auto">
            <a:xfrm rot="16200000" flipV="1">
              <a:off x="5452269" y="4163219"/>
              <a:ext cx="1420813" cy="835025"/>
            </a:xfrm>
            <a:prstGeom prst="curvedConnector2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61477" name="Curved Connector 40"/>
            <p:cNvCxnSpPr>
              <a:cxnSpLocks noChangeShapeType="1"/>
              <a:stCxn id="61467" idx="1"/>
              <a:endCxn id="12" idx="3"/>
            </p:cNvCxnSpPr>
            <p:nvPr/>
          </p:nvCxnSpPr>
          <p:spPr bwMode="auto">
            <a:xfrm rot="10800000" flipV="1">
              <a:off x="6202363" y="2693988"/>
              <a:ext cx="1874837" cy="642937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61478" name="Curved Connector 42"/>
            <p:cNvCxnSpPr>
              <a:cxnSpLocks noChangeShapeType="1"/>
            </p:cNvCxnSpPr>
            <p:nvPr/>
          </p:nvCxnSpPr>
          <p:spPr bwMode="auto">
            <a:xfrm rot="10800000">
              <a:off x="6361113" y="3429000"/>
              <a:ext cx="1798637" cy="636588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301082" name="Oval 26"/>
          <p:cNvSpPr>
            <a:spLocks noChangeArrowheads="1"/>
          </p:cNvSpPr>
          <p:nvPr/>
        </p:nvSpPr>
        <p:spPr bwMode="auto">
          <a:xfrm>
            <a:off x="2192338" y="44291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84" name="Oval 28"/>
          <p:cNvSpPr>
            <a:spLocks noChangeArrowheads="1"/>
          </p:cNvSpPr>
          <p:nvPr/>
        </p:nvSpPr>
        <p:spPr bwMode="auto">
          <a:xfrm>
            <a:off x="2573338" y="53435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85" name="Oval 29"/>
          <p:cNvSpPr>
            <a:spLocks noChangeArrowheads="1"/>
          </p:cNvSpPr>
          <p:nvPr/>
        </p:nvSpPr>
        <p:spPr bwMode="auto">
          <a:xfrm>
            <a:off x="2725738" y="51911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86" name="Oval 30"/>
          <p:cNvSpPr>
            <a:spLocks noChangeArrowheads="1"/>
          </p:cNvSpPr>
          <p:nvPr/>
        </p:nvSpPr>
        <p:spPr bwMode="auto">
          <a:xfrm>
            <a:off x="3259138" y="45053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87" name="Line 31"/>
          <p:cNvSpPr>
            <a:spLocks noChangeShapeType="1"/>
          </p:cNvSpPr>
          <p:nvPr/>
        </p:nvSpPr>
        <p:spPr bwMode="auto">
          <a:xfrm flipV="1">
            <a:off x="1963738" y="3590925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88" name="Line 32"/>
          <p:cNvSpPr>
            <a:spLocks noChangeShapeType="1"/>
          </p:cNvSpPr>
          <p:nvPr/>
        </p:nvSpPr>
        <p:spPr bwMode="auto">
          <a:xfrm flipV="1">
            <a:off x="1963738" y="4124325"/>
            <a:ext cx="14478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89" name="Line 33"/>
          <p:cNvSpPr>
            <a:spLocks noChangeShapeType="1"/>
          </p:cNvSpPr>
          <p:nvPr/>
        </p:nvSpPr>
        <p:spPr bwMode="auto">
          <a:xfrm>
            <a:off x="1963738" y="5419725"/>
            <a:ext cx="1676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90" name="Oval 34"/>
          <p:cNvSpPr>
            <a:spLocks noChangeArrowheads="1"/>
          </p:cNvSpPr>
          <p:nvPr/>
        </p:nvSpPr>
        <p:spPr bwMode="auto">
          <a:xfrm>
            <a:off x="2116138" y="3971925"/>
            <a:ext cx="609600" cy="685800"/>
          </a:xfrm>
          <a:prstGeom prst="ellipse">
            <a:avLst/>
          </a:prstGeom>
          <a:noFill/>
          <a:ln w="9525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91" name="Oval 35"/>
          <p:cNvSpPr>
            <a:spLocks noChangeArrowheads="1"/>
          </p:cNvSpPr>
          <p:nvPr/>
        </p:nvSpPr>
        <p:spPr bwMode="auto">
          <a:xfrm>
            <a:off x="2344738" y="4962525"/>
            <a:ext cx="609600" cy="685800"/>
          </a:xfrm>
          <a:prstGeom prst="ellipse">
            <a:avLst/>
          </a:prstGeom>
          <a:noFill/>
          <a:ln w="9525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92" name="Oval 36"/>
          <p:cNvSpPr>
            <a:spLocks noChangeArrowheads="1"/>
          </p:cNvSpPr>
          <p:nvPr/>
        </p:nvSpPr>
        <p:spPr bwMode="auto">
          <a:xfrm>
            <a:off x="2878138" y="4200525"/>
            <a:ext cx="609600" cy="685800"/>
          </a:xfrm>
          <a:prstGeom prst="ellipse">
            <a:avLst/>
          </a:prstGeom>
          <a:noFill/>
          <a:ln w="9525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93" name="Text Box 37"/>
          <p:cNvSpPr txBox="1">
            <a:spLocks noChangeArrowheads="1"/>
          </p:cNvSpPr>
          <p:nvPr/>
        </p:nvSpPr>
        <p:spPr bwMode="auto">
          <a:xfrm>
            <a:off x="3259138" y="5800725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R</a:t>
            </a:r>
          </a:p>
        </p:txBody>
      </p:sp>
      <p:sp>
        <p:nvSpPr>
          <p:cNvPr id="301094" name="Text Box 38"/>
          <p:cNvSpPr txBox="1">
            <a:spLocks noChangeArrowheads="1"/>
          </p:cNvSpPr>
          <p:nvPr/>
        </p:nvSpPr>
        <p:spPr bwMode="auto">
          <a:xfrm>
            <a:off x="3430588" y="3935413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</a:t>
            </a:r>
          </a:p>
        </p:txBody>
      </p:sp>
      <p:sp>
        <p:nvSpPr>
          <p:cNvPr id="301095" name="Text Box 39"/>
          <p:cNvSpPr txBox="1">
            <a:spLocks noChangeArrowheads="1"/>
          </p:cNvSpPr>
          <p:nvPr/>
        </p:nvSpPr>
        <p:spPr bwMode="auto">
          <a:xfrm>
            <a:off x="1963738" y="3514725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B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519113" y="2443163"/>
            <a:ext cx="346868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Grouping pixels based on </a:t>
            </a:r>
            <a:r>
              <a: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color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similarity </a:t>
            </a: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519113" y="6313488"/>
            <a:ext cx="54038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Feature space: color value (3-d) </a:t>
            </a:r>
          </a:p>
        </p:txBody>
      </p:sp>
      <p:sp>
        <p:nvSpPr>
          <p:cNvPr id="39" name="TextBox 4"/>
          <p:cNvSpPr txBox="1">
            <a:spLocks noChangeArrowheads="1"/>
          </p:cNvSpPr>
          <p:nvPr/>
        </p:nvSpPr>
        <p:spPr bwMode="auto">
          <a:xfrm>
            <a:off x="7132884" y="6541603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082" grpId="0" animBg="1"/>
      <p:bldP spid="301084" grpId="0" animBg="1"/>
      <p:bldP spid="301085" grpId="0" animBg="1"/>
      <p:bldP spid="301086" grpId="0" animBg="1"/>
      <p:bldP spid="301087" grpId="0" animBg="1"/>
      <p:bldP spid="301088" grpId="0" animBg="1"/>
      <p:bldP spid="301089" grpId="0" animBg="1"/>
      <p:bldP spid="301090" grpId="0" animBg="1"/>
      <p:bldP spid="301091" grpId="0" animBg="1"/>
      <p:bldP spid="301092" grpId="0" animBg="1"/>
      <p:bldP spid="301093" grpId="0"/>
      <p:bldP spid="301094" grpId="0"/>
      <p:bldP spid="301095" grpId="0"/>
      <p:bldP spid="44" grpId="0"/>
      <p:bldP spid="5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Segmentation as clustering</a:t>
            </a:r>
          </a:p>
        </p:txBody>
      </p:sp>
      <p:pic>
        <p:nvPicPr>
          <p:cNvPr id="64515" name="Picture 6" descr="C:\Documents and Settings\grauman\Desktop\segmentation\pandab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2735263"/>
            <a:ext cx="4419600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>
            <a:off x="555625" y="3962400"/>
            <a:ext cx="4089400" cy="0"/>
          </a:xfrm>
          <a:prstGeom prst="line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517" name="TextBox 52"/>
          <p:cNvSpPr txBox="1">
            <a:spLocks noChangeArrowheads="1"/>
          </p:cNvSpPr>
          <p:nvPr/>
        </p:nvSpPr>
        <p:spPr bwMode="auto">
          <a:xfrm>
            <a:off x="519113" y="1311275"/>
            <a:ext cx="79676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Depending on what we choose as the </a:t>
            </a:r>
            <a:r>
              <a:rPr lang="en-US" sz="2400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feature space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we can group pixels in different ways.</a:t>
            </a: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906463" y="3903663"/>
            <a:ext cx="3660775" cy="333375"/>
            <a:chOff x="906095" y="3903669"/>
            <a:chExt cx="3661036" cy="333292"/>
          </a:xfrm>
        </p:grpSpPr>
        <p:sp>
          <p:nvSpPr>
            <p:cNvPr id="12" name="Oval 11"/>
            <p:cNvSpPr/>
            <p:nvPr/>
          </p:nvSpPr>
          <p:spPr>
            <a:xfrm>
              <a:off x="98388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522" name="TextBox 12"/>
            <p:cNvSpPr txBox="1">
              <a:spLocks noChangeArrowheads="1"/>
            </p:cNvSpPr>
            <p:nvPr/>
          </p:nvSpPr>
          <p:spPr bwMode="auto">
            <a:xfrm>
              <a:off x="925568" y="4039984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4523" name="TextBox 13"/>
            <p:cNvSpPr txBox="1">
              <a:spLocks noChangeArrowheads="1"/>
            </p:cNvSpPr>
            <p:nvPr/>
          </p:nvSpPr>
          <p:spPr bwMode="auto">
            <a:xfrm>
              <a:off x="2483456" y="4020511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4524" name="TextBox 14"/>
            <p:cNvSpPr txBox="1">
              <a:spLocks noChangeArrowheads="1"/>
            </p:cNvSpPr>
            <p:nvPr/>
          </p:nvSpPr>
          <p:spPr bwMode="auto">
            <a:xfrm>
              <a:off x="3749240" y="4020511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064856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90609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1139474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44449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252228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260007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2619129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2696923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2776303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696923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271756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279535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287314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110137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12042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1198216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379596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339864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3476440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3516131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3535182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3612975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2776303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79535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287314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2911250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293188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300968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316526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3671717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369076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376856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3787612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3808252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3886044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3943199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4022579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1395080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1472872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1550666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1571304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164909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172689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164909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166814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174594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182373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172689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174594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182373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1863425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188247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210156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4519" name="TextBox 70"/>
          <p:cNvSpPr txBox="1">
            <a:spLocks noChangeArrowheads="1"/>
          </p:cNvSpPr>
          <p:nvPr/>
        </p:nvSpPr>
        <p:spPr bwMode="auto">
          <a:xfrm>
            <a:off x="519113" y="2479675"/>
            <a:ext cx="34686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Grouping pixels based on </a:t>
            </a:r>
            <a:r>
              <a: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similarity </a:t>
            </a: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409575" y="4560888"/>
            <a:ext cx="485616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Clusters based on intensity similarity don’t </a:t>
            </a: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have to be spatially coherent.</a:t>
            </a:r>
          </a:p>
        </p:txBody>
      </p:sp>
      <p:sp>
        <p:nvSpPr>
          <p:cNvPr id="71" name="TextBox 4"/>
          <p:cNvSpPr txBox="1">
            <a:spLocks noChangeArrowheads="1"/>
          </p:cNvSpPr>
          <p:nvPr/>
        </p:nvSpPr>
        <p:spPr bwMode="auto">
          <a:xfrm>
            <a:off x="7132884" y="6541603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72" name="Slide Number Placeholder 7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6" descr="C:\Documents and Settings\grauman\Desktop\segmentation\pandab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2662238"/>
            <a:ext cx="4419600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Segmentation as clustering</a:t>
            </a:r>
          </a:p>
        </p:txBody>
      </p:sp>
      <p:sp>
        <p:nvSpPr>
          <p:cNvPr id="3010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2600" y="1311275"/>
            <a:ext cx="8229600" cy="912813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en-US" sz="2400" kern="1200" dirty="0" smtClean="0">
                <a:solidFill>
                  <a:srgbClr val="000000"/>
                </a:solidFill>
              </a:rPr>
              <a:t>Depending on what we choose as the </a:t>
            </a:r>
            <a:r>
              <a:rPr lang="en-US" sz="2400" i="1" kern="1200" dirty="0" smtClean="0">
                <a:solidFill>
                  <a:srgbClr val="000000"/>
                </a:solidFill>
              </a:rPr>
              <a:t>feature space</a:t>
            </a:r>
            <a:r>
              <a:rPr lang="en-US" sz="2400" kern="1200" dirty="0" smtClean="0">
                <a:solidFill>
                  <a:srgbClr val="000000"/>
                </a:solidFill>
              </a:rPr>
              <a:t>, we can group pixels in different ways.</a:t>
            </a:r>
          </a:p>
          <a:p>
            <a:pPr eaLnBrk="1" hangingPunct="1">
              <a:buFontTx/>
              <a:buNone/>
              <a:defRPr/>
            </a:pPr>
            <a:endParaRPr lang="en-US" dirty="0" smtClean="0"/>
          </a:p>
        </p:txBody>
      </p:sp>
      <p:sp>
        <p:nvSpPr>
          <p:cNvPr id="65541" name="Line 31"/>
          <p:cNvSpPr>
            <a:spLocks noChangeShapeType="1"/>
          </p:cNvSpPr>
          <p:nvPr/>
        </p:nvSpPr>
        <p:spPr bwMode="auto">
          <a:xfrm flipV="1">
            <a:off x="1468438" y="3509963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5542" name="Line 32"/>
          <p:cNvSpPr>
            <a:spLocks noChangeShapeType="1"/>
          </p:cNvSpPr>
          <p:nvPr/>
        </p:nvSpPr>
        <p:spPr bwMode="auto">
          <a:xfrm flipV="1">
            <a:off x="1468438" y="4043363"/>
            <a:ext cx="14478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5543" name="Line 33"/>
          <p:cNvSpPr>
            <a:spLocks noChangeShapeType="1"/>
          </p:cNvSpPr>
          <p:nvPr/>
        </p:nvSpPr>
        <p:spPr bwMode="auto">
          <a:xfrm>
            <a:off x="1484313" y="5338763"/>
            <a:ext cx="1676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5544" name="Text Box 37"/>
          <p:cNvSpPr txBox="1">
            <a:spLocks noChangeArrowheads="1"/>
          </p:cNvSpPr>
          <p:nvPr/>
        </p:nvSpPr>
        <p:spPr bwMode="auto">
          <a:xfrm>
            <a:off x="3257550" y="5468938"/>
            <a:ext cx="533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X</a:t>
            </a:r>
            <a:endParaRPr lang="en-US" kern="1200" baseline="-250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5545" name="TextBox 43"/>
          <p:cNvSpPr txBox="1">
            <a:spLocks noChangeArrowheads="1"/>
          </p:cNvSpPr>
          <p:nvPr/>
        </p:nvSpPr>
        <p:spPr bwMode="auto">
          <a:xfrm>
            <a:off x="482600" y="2333625"/>
            <a:ext cx="41989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Grouping pixels based on </a:t>
            </a:r>
            <a:r>
              <a: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intensity+position 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similarity </a:t>
            </a:r>
          </a:p>
        </p:txBody>
      </p:sp>
      <p:sp>
        <p:nvSpPr>
          <p:cNvPr id="65546" name="Text Box 37"/>
          <p:cNvSpPr txBox="1">
            <a:spLocks noChangeArrowheads="1"/>
          </p:cNvSpPr>
          <p:nvPr/>
        </p:nvSpPr>
        <p:spPr bwMode="auto">
          <a:xfrm>
            <a:off x="2928938" y="3935413"/>
            <a:ext cx="11318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Y</a:t>
            </a:r>
            <a:endParaRPr lang="en-US" kern="1200" baseline="-250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5547" name="Text Box 37"/>
          <p:cNvSpPr txBox="1">
            <a:spLocks noChangeArrowheads="1"/>
          </p:cNvSpPr>
          <p:nvPr/>
        </p:nvSpPr>
        <p:spPr bwMode="auto">
          <a:xfrm>
            <a:off x="1520825" y="3384550"/>
            <a:ext cx="10588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  <a:endParaRPr lang="en-US" kern="1200" baseline="-250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4" name="Oval 30"/>
          <p:cNvSpPr>
            <a:spLocks noChangeArrowheads="1"/>
          </p:cNvSpPr>
          <p:nvPr/>
        </p:nvSpPr>
        <p:spPr bwMode="auto">
          <a:xfrm>
            <a:off x="2262188" y="492125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6" name="Oval 30"/>
          <p:cNvSpPr>
            <a:spLocks noChangeArrowheads="1"/>
          </p:cNvSpPr>
          <p:nvPr/>
        </p:nvSpPr>
        <p:spPr bwMode="auto">
          <a:xfrm>
            <a:off x="2400300" y="497681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8" name="Oval 30"/>
          <p:cNvSpPr>
            <a:spLocks noChangeArrowheads="1"/>
          </p:cNvSpPr>
          <p:nvPr/>
        </p:nvSpPr>
        <p:spPr bwMode="auto">
          <a:xfrm>
            <a:off x="2339975" y="477996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9" name="Oval 30"/>
          <p:cNvSpPr>
            <a:spLocks noChangeArrowheads="1"/>
          </p:cNvSpPr>
          <p:nvPr/>
        </p:nvSpPr>
        <p:spPr bwMode="auto">
          <a:xfrm>
            <a:off x="2411413" y="493236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0" name="Oval 30"/>
          <p:cNvSpPr>
            <a:spLocks noChangeArrowheads="1"/>
          </p:cNvSpPr>
          <p:nvPr/>
        </p:nvSpPr>
        <p:spPr bwMode="auto">
          <a:xfrm>
            <a:off x="2478088" y="48355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1" name="Oval 30"/>
          <p:cNvSpPr>
            <a:spLocks noChangeArrowheads="1"/>
          </p:cNvSpPr>
          <p:nvPr/>
        </p:nvSpPr>
        <p:spPr bwMode="auto">
          <a:xfrm>
            <a:off x="2557463" y="49879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" name="Oval 30"/>
          <p:cNvSpPr>
            <a:spLocks noChangeArrowheads="1"/>
          </p:cNvSpPr>
          <p:nvPr/>
        </p:nvSpPr>
        <p:spPr bwMode="auto">
          <a:xfrm>
            <a:off x="2960688" y="50768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" name="Oval 30"/>
          <p:cNvSpPr>
            <a:spLocks noChangeArrowheads="1"/>
          </p:cNvSpPr>
          <p:nvPr/>
        </p:nvSpPr>
        <p:spPr bwMode="auto">
          <a:xfrm>
            <a:off x="3032125" y="52292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4" name="Oval 30"/>
          <p:cNvSpPr>
            <a:spLocks noChangeArrowheads="1"/>
          </p:cNvSpPr>
          <p:nvPr/>
        </p:nvSpPr>
        <p:spPr bwMode="auto">
          <a:xfrm>
            <a:off x="3098800" y="51323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5" name="Oval 30"/>
          <p:cNvSpPr>
            <a:spLocks noChangeArrowheads="1"/>
          </p:cNvSpPr>
          <p:nvPr/>
        </p:nvSpPr>
        <p:spPr bwMode="auto">
          <a:xfrm>
            <a:off x="3178175" y="52847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7164388" y="4560888"/>
            <a:ext cx="365125" cy="292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6470650" y="4159250"/>
            <a:ext cx="365125" cy="292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5229225" y="5380038"/>
            <a:ext cx="3716338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Both regions are black, but if we also include </a:t>
            </a:r>
            <a:r>
              <a:rPr lang="en-US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position (x,y), </a:t>
            </a: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then we could group the two into distinct segments; way to encode both similarity &amp; proximity.</a:t>
            </a:r>
            <a:endParaRPr lang="en-US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5" name="TextBox 4"/>
          <p:cNvSpPr txBox="1">
            <a:spLocks noChangeArrowheads="1"/>
          </p:cNvSpPr>
          <p:nvPr/>
        </p:nvSpPr>
        <p:spPr bwMode="auto">
          <a:xfrm>
            <a:off x="0" y="6541602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>
          <a:xfrm>
            <a:off x="6858000" y="6457950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en-US" sz="14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6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36" grpId="0" animBg="1"/>
      <p:bldP spid="37" grpId="0" animBg="1"/>
      <p:bldP spid="4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Segmentation as clustering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944541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Color, brightness, position alone are not enough to distinguish all regions…</a:t>
            </a:r>
          </a:p>
        </p:txBody>
      </p:sp>
      <p:pic>
        <p:nvPicPr>
          <p:cNvPr id="4710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9979" y="2114532"/>
            <a:ext cx="3927811" cy="2811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89435" y="2114533"/>
            <a:ext cx="2409858" cy="2782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45345" y="2114532"/>
            <a:ext cx="1862163" cy="2791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1C770E-C3B6-4423-9D88-7156467F6561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Segmentation as clustering</a:t>
            </a:r>
          </a:p>
        </p:txBody>
      </p:sp>
      <p:sp>
        <p:nvSpPr>
          <p:cNvPr id="3010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2600" y="1311275"/>
            <a:ext cx="8229600" cy="4525963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en-US" sz="2400" kern="1200" dirty="0" smtClean="0">
                <a:solidFill>
                  <a:srgbClr val="000000"/>
                </a:solidFill>
              </a:rPr>
              <a:t>Depending on what we choose as the </a:t>
            </a:r>
            <a:r>
              <a:rPr lang="en-US" sz="2400" i="1" kern="1200" dirty="0" smtClean="0">
                <a:solidFill>
                  <a:srgbClr val="000000"/>
                </a:solidFill>
              </a:rPr>
              <a:t>feature space</a:t>
            </a:r>
            <a:r>
              <a:rPr lang="en-US" sz="2400" kern="1200" dirty="0" smtClean="0">
                <a:solidFill>
                  <a:srgbClr val="000000"/>
                </a:solidFill>
              </a:rPr>
              <a:t>, we can group pixels in different ways.</a:t>
            </a:r>
          </a:p>
          <a:p>
            <a:pPr eaLnBrk="1" hangingPunct="1">
              <a:buFontTx/>
              <a:buNone/>
              <a:defRPr/>
            </a:pPr>
            <a:endParaRPr lang="en-US" dirty="0" smtClean="0"/>
          </a:p>
        </p:txBody>
      </p:sp>
      <p:sp>
        <p:nvSpPr>
          <p:cNvPr id="62468" name="Line 31"/>
          <p:cNvSpPr>
            <a:spLocks noChangeShapeType="1"/>
          </p:cNvSpPr>
          <p:nvPr/>
        </p:nvSpPr>
        <p:spPr bwMode="auto">
          <a:xfrm flipV="1">
            <a:off x="1963738" y="3590925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69" name="Line 32"/>
          <p:cNvSpPr>
            <a:spLocks noChangeShapeType="1"/>
          </p:cNvSpPr>
          <p:nvPr/>
        </p:nvSpPr>
        <p:spPr bwMode="auto">
          <a:xfrm flipV="1">
            <a:off x="1963738" y="4124325"/>
            <a:ext cx="14478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70" name="Line 33"/>
          <p:cNvSpPr>
            <a:spLocks noChangeShapeType="1"/>
          </p:cNvSpPr>
          <p:nvPr/>
        </p:nvSpPr>
        <p:spPr bwMode="auto">
          <a:xfrm>
            <a:off x="1963738" y="5419725"/>
            <a:ext cx="1676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71" name="Text Box 37"/>
          <p:cNvSpPr txBox="1">
            <a:spLocks noChangeArrowheads="1"/>
          </p:cNvSpPr>
          <p:nvPr/>
        </p:nvSpPr>
        <p:spPr bwMode="auto">
          <a:xfrm>
            <a:off x="3259138" y="5800725"/>
            <a:ext cx="533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</a:t>
            </a:r>
            <a:r>
              <a:rPr lang="en-US" kern="1200" baseline="-250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24</a:t>
            </a:r>
          </a:p>
        </p:txBody>
      </p:sp>
      <p:sp>
        <p:nvSpPr>
          <p:cNvPr id="62472" name="TextBox 43"/>
          <p:cNvSpPr txBox="1">
            <a:spLocks noChangeArrowheads="1"/>
          </p:cNvSpPr>
          <p:nvPr/>
        </p:nvSpPr>
        <p:spPr bwMode="auto">
          <a:xfrm>
            <a:off x="519113" y="2443163"/>
            <a:ext cx="346868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Grouping pixels based on </a:t>
            </a:r>
            <a:r>
              <a:rPr lang="en-US" sz="2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texture </a:t>
            </a: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similarity </a:t>
            </a:r>
          </a:p>
        </p:txBody>
      </p:sp>
      <p:sp>
        <p:nvSpPr>
          <p:cNvPr id="62474" name="Text Box 37"/>
          <p:cNvSpPr txBox="1">
            <a:spLocks noChangeArrowheads="1"/>
          </p:cNvSpPr>
          <p:nvPr/>
        </p:nvSpPr>
        <p:spPr bwMode="auto">
          <a:xfrm>
            <a:off x="3440113" y="3940175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</a:t>
            </a:r>
            <a:r>
              <a:rPr lang="en-US" kern="1200" baseline="-250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2</a:t>
            </a:r>
          </a:p>
        </p:txBody>
      </p:sp>
      <p:sp>
        <p:nvSpPr>
          <p:cNvPr id="62475" name="TextBox 41"/>
          <p:cNvSpPr txBox="1">
            <a:spLocks noChangeArrowheads="1"/>
          </p:cNvSpPr>
          <p:nvPr/>
        </p:nvSpPr>
        <p:spPr bwMode="auto">
          <a:xfrm>
            <a:off x="519113" y="6172200"/>
            <a:ext cx="80692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Feature space: filter bank responses (e.g., 24-d) </a:t>
            </a:r>
          </a:p>
        </p:txBody>
      </p:sp>
      <p:sp>
        <p:nvSpPr>
          <p:cNvPr id="62476" name="Text Box 37"/>
          <p:cNvSpPr txBox="1">
            <a:spLocks noChangeArrowheads="1"/>
          </p:cNvSpPr>
          <p:nvPr/>
        </p:nvSpPr>
        <p:spPr bwMode="auto">
          <a:xfrm>
            <a:off x="2016125" y="3465513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</a:t>
            </a:r>
            <a:r>
              <a:rPr lang="en-US" kern="1200" baseline="-250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1</a:t>
            </a:r>
          </a:p>
        </p:txBody>
      </p:sp>
      <p:pic>
        <p:nvPicPr>
          <p:cNvPr id="62477" name="Content Placeholder 3" descr="lmfilters.jpg"/>
          <p:cNvPicPr>
            <a:picLocks noChangeAspect="1"/>
          </p:cNvPicPr>
          <p:nvPr/>
        </p:nvPicPr>
        <p:blipFill>
          <a:blip r:embed="rId3"/>
          <a:srcRect t="1579" r="50301"/>
          <a:stretch>
            <a:fillRect/>
          </a:stretch>
        </p:blipFill>
        <p:spPr bwMode="auto">
          <a:xfrm>
            <a:off x="7748588" y="3355975"/>
            <a:ext cx="1362075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8" name="TextBox 46"/>
          <p:cNvSpPr txBox="1">
            <a:spLocks noChangeArrowheads="1"/>
          </p:cNvSpPr>
          <p:nvPr/>
        </p:nvSpPr>
        <p:spPr bwMode="auto">
          <a:xfrm rot="5400000">
            <a:off x="2835275" y="4824413"/>
            <a:ext cx="6127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…</a:t>
            </a:r>
          </a:p>
        </p:txBody>
      </p:sp>
      <p:sp>
        <p:nvSpPr>
          <p:cNvPr id="62479" name="TextBox 48"/>
          <p:cNvSpPr txBox="1">
            <a:spLocks noChangeArrowheads="1"/>
          </p:cNvSpPr>
          <p:nvPr/>
        </p:nvSpPr>
        <p:spPr bwMode="auto">
          <a:xfrm>
            <a:off x="7923213" y="4268788"/>
            <a:ext cx="1066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Filter bank of 24 filters</a:t>
            </a:r>
          </a:p>
        </p:txBody>
      </p:sp>
      <p:sp>
        <p:nvSpPr>
          <p:cNvPr id="62480" name="Oval 30"/>
          <p:cNvSpPr>
            <a:spLocks noChangeArrowheads="1"/>
          </p:cNvSpPr>
          <p:nvPr/>
        </p:nvSpPr>
        <p:spPr bwMode="auto">
          <a:xfrm>
            <a:off x="3259138" y="45053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1" name="Oval 30"/>
          <p:cNvSpPr>
            <a:spLocks noChangeArrowheads="1"/>
          </p:cNvSpPr>
          <p:nvPr/>
        </p:nvSpPr>
        <p:spPr bwMode="auto">
          <a:xfrm>
            <a:off x="3330575" y="46577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2" name="Oval 30"/>
          <p:cNvSpPr>
            <a:spLocks noChangeArrowheads="1"/>
          </p:cNvSpPr>
          <p:nvPr/>
        </p:nvSpPr>
        <p:spPr bwMode="auto">
          <a:xfrm>
            <a:off x="3397250" y="45608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3" name="Oval 30"/>
          <p:cNvSpPr>
            <a:spLocks noChangeArrowheads="1"/>
          </p:cNvSpPr>
          <p:nvPr/>
        </p:nvSpPr>
        <p:spPr bwMode="auto">
          <a:xfrm>
            <a:off x="2600325" y="5029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4" name="Oval 30"/>
          <p:cNvSpPr>
            <a:spLocks noChangeArrowheads="1"/>
          </p:cNvSpPr>
          <p:nvPr/>
        </p:nvSpPr>
        <p:spPr bwMode="auto">
          <a:xfrm>
            <a:off x="2047875" y="4597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5" name="Oval 30"/>
          <p:cNvSpPr>
            <a:spLocks noChangeArrowheads="1"/>
          </p:cNvSpPr>
          <p:nvPr/>
        </p:nvSpPr>
        <p:spPr bwMode="auto">
          <a:xfrm>
            <a:off x="2119313" y="4749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6" name="Oval 30"/>
          <p:cNvSpPr>
            <a:spLocks noChangeArrowheads="1"/>
          </p:cNvSpPr>
          <p:nvPr/>
        </p:nvSpPr>
        <p:spPr bwMode="auto">
          <a:xfrm>
            <a:off x="2185988" y="465296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7" name="Oval 30"/>
          <p:cNvSpPr>
            <a:spLocks noChangeArrowheads="1"/>
          </p:cNvSpPr>
          <p:nvPr/>
        </p:nvSpPr>
        <p:spPr bwMode="auto">
          <a:xfrm>
            <a:off x="2265363" y="480536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8" name="Oval 30"/>
          <p:cNvSpPr>
            <a:spLocks noChangeArrowheads="1"/>
          </p:cNvSpPr>
          <p:nvPr/>
        </p:nvSpPr>
        <p:spPr bwMode="auto">
          <a:xfrm>
            <a:off x="2125663" y="445611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9" name="Oval 30"/>
          <p:cNvSpPr>
            <a:spLocks noChangeArrowheads="1"/>
          </p:cNvSpPr>
          <p:nvPr/>
        </p:nvSpPr>
        <p:spPr bwMode="auto">
          <a:xfrm>
            <a:off x="2197100" y="460851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0" name="Oval 30"/>
          <p:cNvSpPr>
            <a:spLocks noChangeArrowheads="1"/>
          </p:cNvSpPr>
          <p:nvPr/>
        </p:nvSpPr>
        <p:spPr bwMode="auto">
          <a:xfrm>
            <a:off x="2263775" y="45116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1" name="Oval 30"/>
          <p:cNvSpPr>
            <a:spLocks noChangeArrowheads="1"/>
          </p:cNvSpPr>
          <p:nvPr/>
        </p:nvSpPr>
        <p:spPr bwMode="auto">
          <a:xfrm>
            <a:off x="2343150" y="46640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2" name="Oval 30"/>
          <p:cNvSpPr>
            <a:spLocks noChangeArrowheads="1"/>
          </p:cNvSpPr>
          <p:nvPr/>
        </p:nvSpPr>
        <p:spPr bwMode="auto">
          <a:xfrm>
            <a:off x="2595563" y="39401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3" name="Oval 30"/>
          <p:cNvSpPr>
            <a:spLocks noChangeArrowheads="1"/>
          </p:cNvSpPr>
          <p:nvPr/>
        </p:nvSpPr>
        <p:spPr bwMode="auto">
          <a:xfrm>
            <a:off x="2667000" y="40925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4" name="Oval 30"/>
          <p:cNvSpPr>
            <a:spLocks noChangeArrowheads="1"/>
          </p:cNvSpPr>
          <p:nvPr/>
        </p:nvSpPr>
        <p:spPr bwMode="auto">
          <a:xfrm>
            <a:off x="2733675" y="39957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5" name="Oval 30"/>
          <p:cNvSpPr>
            <a:spLocks noChangeArrowheads="1"/>
          </p:cNvSpPr>
          <p:nvPr/>
        </p:nvSpPr>
        <p:spPr bwMode="auto">
          <a:xfrm>
            <a:off x="2813050" y="41481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6" name="Oval 30"/>
          <p:cNvSpPr>
            <a:spLocks noChangeArrowheads="1"/>
          </p:cNvSpPr>
          <p:nvPr/>
        </p:nvSpPr>
        <p:spPr bwMode="auto">
          <a:xfrm>
            <a:off x="2673350" y="51450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7" name="Oval 30"/>
          <p:cNvSpPr>
            <a:spLocks noChangeArrowheads="1"/>
          </p:cNvSpPr>
          <p:nvPr/>
        </p:nvSpPr>
        <p:spPr bwMode="auto">
          <a:xfrm>
            <a:off x="2600325" y="521176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8" name="Oval 30"/>
          <p:cNvSpPr>
            <a:spLocks noChangeArrowheads="1"/>
          </p:cNvSpPr>
          <p:nvPr/>
        </p:nvSpPr>
        <p:spPr bwMode="auto">
          <a:xfrm>
            <a:off x="2381250" y="51450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9" name="Oval 30"/>
          <p:cNvSpPr>
            <a:spLocks noChangeArrowheads="1"/>
          </p:cNvSpPr>
          <p:nvPr/>
        </p:nvSpPr>
        <p:spPr bwMode="auto">
          <a:xfrm>
            <a:off x="2454275" y="54006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2438400"/>
            <a:ext cx="223678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570" name="Picture 3"/>
          <p:cNvPicPr>
            <a:picLocks noChangeAspect="1" noChangeArrowheads="1"/>
          </p:cNvPicPr>
          <p:nvPr/>
        </p:nvPicPr>
        <p:blipFill>
          <a:blip r:embed="rId3" cstate="print"/>
          <a:srcRect l="25868" t="39955" r="62596" b="37051"/>
          <a:stretch>
            <a:fillRect/>
          </a:stretch>
        </p:blipFill>
        <p:spPr bwMode="auto">
          <a:xfrm>
            <a:off x="0" y="1785938"/>
            <a:ext cx="2381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5571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31285" r="50668" b="47906"/>
          <a:stretch>
            <a:fillRect/>
          </a:stretch>
        </p:blipFill>
        <p:spPr bwMode="auto">
          <a:xfrm>
            <a:off x="3257550" y="1092200"/>
            <a:ext cx="21907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5572" name="TextBox 16"/>
          <p:cNvSpPr txBox="1">
            <a:spLocks noChangeArrowheads="1"/>
          </p:cNvSpPr>
          <p:nvPr/>
        </p:nvSpPr>
        <p:spPr bwMode="auto">
          <a:xfrm>
            <a:off x="-28575" y="4779963"/>
            <a:ext cx="2563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original image</a:t>
            </a:r>
          </a:p>
        </p:txBody>
      </p:sp>
      <p:pic>
        <p:nvPicPr>
          <p:cNvPr id="3655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2297113"/>
            <a:ext cx="4746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557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7763" y="4086225"/>
            <a:ext cx="47466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65575" name="Straight Arrow Connector 21"/>
          <p:cNvCxnSpPr>
            <a:cxnSpLocks noChangeShapeType="1"/>
          </p:cNvCxnSpPr>
          <p:nvPr/>
        </p:nvCxnSpPr>
        <p:spPr bwMode="auto">
          <a:xfrm flipV="1">
            <a:off x="2381250" y="2370138"/>
            <a:ext cx="803275" cy="9874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5576" name="Straight Arrow Connector 23"/>
          <p:cNvCxnSpPr>
            <a:cxnSpLocks noChangeShapeType="1"/>
          </p:cNvCxnSpPr>
          <p:nvPr/>
        </p:nvCxnSpPr>
        <p:spPr bwMode="auto">
          <a:xfrm>
            <a:off x="2381250" y="3357563"/>
            <a:ext cx="803275" cy="12763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5577" name="TextBox 24"/>
          <p:cNvSpPr txBox="1">
            <a:spLocks noChangeArrowheads="1"/>
          </p:cNvSpPr>
          <p:nvPr/>
        </p:nvSpPr>
        <p:spPr bwMode="auto">
          <a:xfrm>
            <a:off x="3184525" y="6211888"/>
            <a:ext cx="25638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derivative filter responses, squared</a:t>
            </a:r>
          </a:p>
        </p:txBody>
      </p:sp>
      <p:pic>
        <p:nvPicPr>
          <p:cNvPr id="365578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51515" r="50668" b="28004"/>
          <a:stretch>
            <a:fillRect/>
          </a:stretch>
        </p:blipFill>
        <p:spPr bwMode="auto">
          <a:xfrm>
            <a:off x="3257550" y="3648075"/>
            <a:ext cx="219075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5579" name="Rectangle 26"/>
          <p:cNvSpPr>
            <a:spLocks noChangeArrowheads="1"/>
          </p:cNvSpPr>
          <p:nvPr/>
        </p:nvSpPr>
        <p:spPr bwMode="auto">
          <a:xfrm>
            <a:off x="4206875" y="1749425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5580" name="Rectangle 27"/>
          <p:cNvSpPr>
            <a:spLocks noChangeArrowheads="1"/>
          </p:cNvSpPr>
          <p:nvPr/>
        </p:nvSpPr>
        <p:spPr bwMode="auto">
          <a:xfrm>
            <a:off x="4206875" y="4305300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5581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/>
                <a:gridCol w="1010193"/>
                <a:gridCol w="1010193"/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   10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7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      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5608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000" b="1"/>
              <a:t>…</a:t>
            </a:r>
          </a:p>
        </p:txBody>
      </p:sp>
      <p:sp>
        <p:nvSpPr>
          <p:cNvPr id="365609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365610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5611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65612" name="TextBox 22"/>
          <p:cNvSpPr txBox="1">
            <a:spLocks noChangeArrowheads="1"/>
          </p:cNvSpPr>
          <p:nvPr/>
        </p:nvSpPr>
        <p:spPr bwMode="auto">
          <a:xfrm rot="5400000">
            <a:off x="4918869" y="4936332"/>
            <a:ext cx="3000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b="1"/>
              <a:t>…</a:t>
            </a:r>
          </a:p>
        </p:txBody>
      </p:sp>
      <p:sp>
        <p:nvSpPr>
          <p:cNvPr id="22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4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6934200" y="6457950"/>
            <a:ext cx="2133600" cy="476250"/>
          </a:xfrm>
        </p:spPr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sp>
        <p:nvSpPr>
          <p:cNvPr id="25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Recall: texture representation example</a:t>
            </a:r>
          </a:p>
        </p:txBody>
      </p:sp>
    </p:spTree>
    <p:extLst>
      <p:ext uri="{BB962C8B-B14F-4D97-AF65-F5344CB8AC3E}">
        <p14:creationId xmlns:p14="http://schemas.microsoft.com/office/powerpoint/2010/main" val="201746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Recall: texture representation example</a:t>
            </a:r>
          </a:p>
        </p:txBody>
      </p:sp>
      <p:sp>
        <p:nvSpPr>
          <p:cNvPr id="63491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/>
                <a:gridCol w="1010193"/>
                <a:gridCol w="1010193"/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   10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7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      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3518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…</a:t>
            </a:r>
          </a:p>
        </p:txBody>
      </p:sp>
      <p:sp>
        <p:nvSpPr>
          <p:cNvPr id="63519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cxnSp>
        <p:nvCxnSpPr>
          <p:cNvPr id="63520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3521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63522" name="TextBox 22"/>
          <p:cNvSpPr txBox="1">
            <a:spLocks noChangeArrowheads="1"/>
          </p:cNvSpPr>
          <p:nvPr/>
        </p:nvSpPr>
        <p:spPr bwMode="auto">
          <a:xfrm rot="5400000">
            <a:off x="4918869" y="4936332"/>
            <a:ext cx="3000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…</a:t>
            </a:r>
          </a:p>
        </p:txBody>
      </p:sp>
      <p:cxnSp>
        <p:nvCxnSpPr>
          <p:cNvPr id="63523" name="Straight Arrow Connector 30"/>
          <p:cNvCxnSpPr>
            <a:cxnSpLocks noChangeShapeType="1"/>
          </p:cNvCxnSpPr>
          <p:nvPr/>
        </p:nvCxnSpPr>
        <p:spPr bwMode="auto">
          <a:xfrm>
            <a:off x="1468438" y="4629150"/>
            <a:ext cx="3103562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63524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118269" y="3313907"/>
            <a:ext cx="2701925" cy="158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63525" name="TextBox 38"/>
          <p:cNvSpPr txBox="1">
            <a:spLocks noChangeArrowheads="1"/>
          </p:cNvSpPr>
          <p:nvPr/>
        </p:nvSpPr>
        <p:spPr bwMode="auto">
          <a:xfrm>
            <a:off x="1395413" y="4848225"/>
            <a:ext cx="4491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Dimension 1 (mean d/dx value)</a:t>
            </a:r>
          </a:p>
        </p:txBody>
      </p:sp>
      <p:sp>
        <p:nvSpPr>
          <p:cNvPr id="63526" name="TextBox 39"/>
          <p:cNvSpPr txBox="1">
            <a:spLocks noChangeArrowheads="1"/>
          </p:cNvSpPr>
          <p:nvPr/>
        </p:nvSpPr>
        <p:spPr bwMode="auto">
          <a:xfrm rot="-5400000">
            <a:off x="-1322387" y="2636838"/>
            <a:ext cx="4491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Dimension 2 (mean d/dy value)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1760538" y="1968500"/>
            <a:ext cx="2373312" cy="1935163"/>
            <a:chOff x="1760499" y="1968480"/>
            <a:chExt cx="2373345" cy="1935189"/>
          </a:xfrm>
        </p:grpSpPr>
        <p:sp>
          <p:nvSpPr>
            <p:cNvPr id="63572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3573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3574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63528" name="Oval 44"/>
          <p:cNvSpPr>
            <a:spLocks noChangeArrowheads="1"/>
          </p:cNvSpPr>
          <p:nvPr/>
        </p:nvSpPr>
        <p:spPr bwMode="auto">
          <a:xfrm>
            <a:off x="3622675" y="19319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29" name="Oval 45"/>
          <p:cNvSpPr>
            <a:spLocks noChangeArrowheads="1"/>
          </p:cNvSpPr>
          <p:nvPr/>
        </p:nvSpPr>
        <p:spPr bwMode="auto">
          <a:xfrm>
            <a:off x="3732213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0" name="Oval 46"/>
          <p:cNvSpPr>
            <a:spLocks noChangeArrowheads="1"/>
          </p:cNvSpPr>
          <p:nvPr/>
        </p:nvSpPr>
        <p:spPr bwMode="auto">
          <a:xfrm>
            <a:off x="3659188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1" name="Oval 47"/>
          <p:cNvSpPr>
            <a:spLocks noChangeArrowheads="1"/>
          </p:cNvSpPr>
          <p:nvPr/>
        </p:nvSpPr>
        <p:spPr bwMode="auto">
          <a:xfrm>
            <a:off x="1797050" y="22240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2" name="Oval 48"/>
          <p:cNvSpPr>
            <a:spLocks noChangeArrowheads="1"/>
          </p:cNvSpPr>
          <p:nvPr/>
        </p:nvSpPr>
        <p:spPr bwMode="auto">
          <a:xfrm>
            <a:off x="2089150" y="25527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3" name="Oval 49"/>
          <p:cNvSpPr>
            <a:spLocks noChangeArrowheads="1"/>
          </p:cNvSpPr>
          <p:nvPr/>
        </p:nvSpPr>
        <p:spPr bwMode="auto">
          <a:xfrm>
            <a:off x="3878263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4" name="Oval 50"/>
          <p:cNvSpPr>
            <a:spLocks noChangeArrowheads="1"/>
          </p:cNvSpPr>
          <p:nvPr/>
        </p:nvSpPr>
        <p:spPr bwMode="auto">
          <a:xfrm>
            <a:off x="1724025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5" name="Oval 51"/>
          <p:cNvSpPr>
            <a:spLocks noChangeArrowheads="1"/>
          </p:cNvSpPr>
          <p:nvPr/>
        </p:nvSpPr>
        <p:spPr bwMode="auto">
          <a:xfrm>
            <a:off x="2016125" y="42687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6" name="Oval 52"/>
          <p:cNvSpPr>
            <a:spLocks noChangeArrowheads="1"/>
          </p:cNvSpPr>
          <p:nvPr/>
        </p:nvSpPr>
        <p:spPr bwMode="auto">
          <a:xfrm>
            <a:off x="2089150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7" name="Oval 53"/>
          <p:cNvSpPr>
            <a:spLocks noChangeArrowheads="1"/>
          </p:cNvSpPr>
          <p:nvPr/>
        </p:nvSpPr>
        <p:spPr bwMode="auto">
          <a:xfrm>
            <a:off x="2198688" y="41592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8" name="Oval 54"/>
          <p:cNvSpPr>
            <a:spLocks noChangeArrowheads="1"/>
          </p:cNvSpPr>
          <p:nvPr/>
        </p:nvSpPr>
        <p:spPr bwMode="auto">
          <a:xfrm>
            <a:off x="1651000" y="43116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39" name="Oval 55"/>
          <p:cNvSpPr>
            <a:spLocks noChangeArrowheads="1"/>
          </p:cNvSpPr>
          <p:nvPr/>
        </p:nvSpPr>
        <p:spPr bwMode="auto">
          <a:xfrm>
            <a:off x="1870075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0" name="Oval 56"/>
          <p:cNvSpPr>
            <a:spLocks noChangeArrowheads="1"/>
          </p:cNvSpPr>
          <p:nvPr/>
        </p:nvSpPr>
        <p:spPr bwMode="auto">
          <a:xfrm>
            <a:off x="1943100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1" name="Oval 57"/>
          <p:cNvSpPr>
            <a:spLocks noChangeArrowheads="1"/>
          </p:cNvSpPr>
          <p:nvPr/>
        </p:nvSpPr>
        <p:spPr bwMode="auto">
          <a:xfrm>
            <a:off x="2271713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2" name="Oval 58"/>
          <p:cNvSpPr>
            <a:spLocks noChangeArrowheads="1"/>
          </p:cNvSpPr>
          <p:nvPr/>
        </p:nvSpPr>
        <p:spPr bwMode="auto">
          <a:xfrm>
            <a:off x="1687513" y="38306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3" name="Oval 59"/>
          <p:cNvSpPr>
            <a:spLocks noChangeArrowheads="1"/>
          </p:cNvSpPr>
          <p:nvPr/>
        </p:nvSpPr>
        <p:spPr bwMode="auto">
          <a:xfrm>
            <a:off x="2052638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4" name="Oval 60"/>
          <p:cNvSpPr>
            <a:spLocks noChangeArrowheads="1"/>
          </p:cNvSpPr>
          <p:nvPr/>
        </p:nvSpPr>
        <p:spPr bwMode="auto">
          <a:xfrm>
            <a:off x="1760538" y="20050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5" name="Oval 61"/>
          <p:cNvSpPr>
            <a:spLocks noChangeArrowheads="1"/>
          </p:cNvSpPr>
          <p:nvPr/>
        </p:nvSpPr>
        <p:spPr bwMode="auto">
          <a:xfrm>
            <a:off x="3811588" y="40925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6" name="Oval 62"/>
          <p:cNvSpPr>
            <a:spLocks noChangeArrowheads="1"/>
          </p:cNvSpPr>
          <p:nvPr/>
        </p:nvSpPr>
        <p:spPr bwMode="auto">
          <a:xfrm>
            <a:off x="1833563" y="24431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7" name="Oval 63"/>
          <p:cNvSpPr>
            <a:spLocks noChangeArrowheads="1"/>
          </p:cNvSpPr>
          <p:nvPr/>
        </p:nvSpPr>
        <p:spPr bwMode="auto">
          <a:xfrm>
            <a:off x="2241550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8" name="Oval 64"/>
          <p:cNvSpPr>
            <a:spLocks noChangeArrowheads="1"/>
          </p:cNvSpPr>
          <p:nvPr/>
        </p:nvSpPr>
        <p:spPr bwMode="auto">
          <a:xfrm>
            <a:off x="2351088" y="42322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49" name="Oval 65"/>
          <p:cNvSpPr>
            <a:spLocks noChangeArrowheads="1"/>
          </p:cNvSpPr>
          <p:nvPr/>
        </p:nvSpPr>
        <p:spPr bwMode="auto">
          <a:xfrm>
            <a:off x="2424113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50" name="Oval 66"/>
          <p:cNvSpPr>
            <a:spLocks noChangeArrowheads="1"/>
          </p:cNvSpPr>
          <p:nvPr/>
        </p:nvSpPr>
        <p:spPr bwMode="auto">
          <a:xfrm>
            <a:off x="2016125" y="35750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51" name="Oval 67"/>
          <p:cNvSpPr>
            <a:spLocks noChangeArrowheads="1"/>
          </p:cNvSpPr>
          <p:nvPr/>
        </p:nvSpPr>
        <p:spPr bwMode="auto">
          <a:xfrm>
            <a:off x="2125663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52" name="Oval 68"/>
          <p:cNvSpPr>
            <a:spLocks noChangeArrowheads="1"/>
          </p:cNvSpPr>
          <p:nvPr/>
        </p:nvSpPr>
        <p:spPr bwMode="auto">
          <a:xfrm>
            <a:off x="2198688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53" name="Oval 69"/>
          <p:cNvSpPr>
            <a:spLocks noChangeArrowheads="1"/>
          </p:cNvSpPr>
          <p:nvPr/>
        </p:nvSpPr>
        <p:spPr bwMode="auto">
          <a:xfrm>
            <a:off x="2168525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54" name="Oval 70"/>
          <p:cNvSpPr>
            <a:spLocks noChangeArrowheads="1"/>
          </p:cNvSpPr>
          <p:nvPr/>
        </p:nvSpPr>
        <p:spPr bwMode="auto">
          <a:xfrm>
            <a:off x="2278063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55" name="Oval 71"/>
          <p:cNvSpPr>
            <a:spLocks noChangeArrowheads="1"/>
          </p:cNvSpPr>
          <p:nvPr/>
        </p:nvSpPr>
        <p:spPr bwMode="auto">
          <a:xfrm>
            <a:off x="2351088" y="37211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556" name="TextBox 72"/>
          <p:cNvSpPr txBox="1">
            <a:spLocks noChangeArrowheads="1"/>
          </p:cNvSpPr>
          <p:nvPr/>
        </p:nvSpPr>
        <p:spPr bwMode="auto">
          <a:xfrm>
            <a:off x="1395413" y="5645150"/>
            <a:ext cx="18986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Windows with small gradient in both directions</a:t>
            </a:r>
          </a:p>
        </p:txBody>
      </p:sp>
      <p:sp>
        <p:nvSpPr>
          <p:cNvPr id="63557" name="Oval 73"/>
          <p:cNvSpPr>
            <a:spLocks noChangeArrowheads="1"/>
          </p:cNvSpPr>
          <p:nvPr/>
        </p:nvSpPr>
        <p:spPr bwMode="auto">
          <a:xfrm>
            <a:off x="1358900" y="3392488"/>
            <a:ext cx="1716088" cy="1387475"/>
          </a:xfrm>
          <a:prstGeom prst="ellipse">
            <a:avLst/>
          </a:prstGeom>
          <a:noFill/>
          <a:ln w="9525" algn="ctr">
            <a:solidFill>
              <a:srgbClr val="C0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cxnSp>
        <p:nvCxnSpPr>
          <p:cNvPr id="63558" name="Straight Arrow Connector 75"/>
          <p:cNvCxnSpPr>
            <a:cxnSpLocks noChangeShapeType="1"/>
            <a:endCxn id="63557" idx="4"/>
          </p:cNvCxnSpPr>
          <p:nvPr/>
        </p:nvCxnSpPr>
        <p:spPr bwMode="auto">
          <a:xfrm rot="16200000" flipV="1">
            <a:off x="1769269" y="5226844"/>
            <a:ext cx="912812" cy="190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pSp>
        <p:nvGrpSpPr>
          <p:cNvPr id="3" name="Group 86"/>
          <p:cNvGrpSpPr>
            <a:grpSpLocks/>
          </p:cNvGrpSpPr>
          <p:nvPr/>
        </p:nvGrpSpPr>
        <p:grpSpPr bwMode="auto">
          <a:xfrm>
            <a:off x="3074988" y="3392488"/>
            <a:ext cx="2300287" cy="3187700"/>
            <a:chOff x="3074967" y="3392487"/>
            <a:chExt cx="2300319" cy="3187136"/>
          </a:xfrm>
        </p:grpSpPr>
        <p:sp>
          <p:nvSpPr>
            <p:cNvPr id="63569" name="Oval 78"/>
            <p:cNvSpPr>
              <a:spLocks noChangeArrowheads="1"/>
            </p:cNvSpPr>
            <p:nvPr/>
          </p:nvSpPr>
          <p:spPr bwMode="auto">
            <a:xfrm>
              <a:off x="3074967" y="3392487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3570" name="TextBox 79"/>
            <p:cNvSpPr txBox="1">
              <a:spLocks noChangeArrowheads="1"/>
            </p:cNvSpPr>
            <p:nvPr/>
          </p:nvSpPr>
          <p:spPr bwMode="auto">
            <a:xfrm>
              <a:off x="3476610" y="5656293"/>
              <a:ext cx="1898676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Windows with primarily vertical edges</a:t>
              </a:r>
            </a:p>
          </p:txBody>
        </p:sp>
        <p:cxnSp>
          <p:nvCxnSpPr>
            <p:cNvPr id="63571" name="Straight Arrow Connector 80"/>
            <p:cNvCxnSpPr>
              <a:cxnSpLocks noChangeShapeType="1"/>
            </p:cNvCxnSpPr>
            <p:nvPr/>
          </p:nvCxnSpPr>
          <p:spPr bwMode="auto">
            <a:xfrm rot="16200000" flipV="1">
              <a:off x="3668303" y="5263779"/>
              <a:ext cx="912825" cy="18256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4" name="Group 90"/>
          <p:cNvGrpSpPr>
            <a:grpSpLocks/>
          </p:cNvGrpSpPr>
          <p:nvPr/>
        </p:nvGrpSpPr>
        <p:grpSpPr bwMode="auto">
          <a:xfrm>
            <a:off x="0" y="909638"/>
            <a:ext cx="3148013" cy="2190750"/>
            <a:chOff x="0" y="909603"/>
            <a:chExt cx="3147993" cy="2190780"/>
          </a:xfrm>
        </p:grpSpPr>
        <p:sp>
          <p:nvSpPr>
            <p:cNvPr id="63565" name="Oval 82"/>
            <p:cNvSpPr>
              <a:spLocks noChangeArrowheads="1"/>
            </p:cNvSpPr>
            <p:nvPr/>
          </p:nvSpPr>
          <p:spPr bwMode="auto">
            <a:xfrm>
              <a:off x="1431882" y="1712889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5" name="Group 85"/>
            <p:cNvGrpSpPr>
              <a:grpSpLocks/>
            </p:cNvGrpSpPr>
            <p:nvPr/>
          </p:nvGrpSpPr>
          <p:grpSpPr bwMode="auto">
            <a:xfrm>
              <a:off x="0" y="909603"/>
              <a:ext cx="2162142" cy="1006480"/>
              <a:chOff x="0" y="909603"/>
              <a:chExt cx="2162142" cy="1006480"/>
            </a:xfrm>
          </p:grpSpPr>
          <p:sp>
            <p:nvSpPr>
              <p:cNvPr id="63567" name="TextBox 81"/>
              <p:cNvSpPr txBox="1">
                <a:spLocks noChangeArrowheads="1"/>
              </p:cNvSpPr>
              <p:nvPr/>
            </p:nvSpPr>
            <p:spPr bwMode="auto">
              <a:xfrm>
                <a:off x="0" y="909603"/>
                <a:ext cx="2162142" cy="923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rPr>
                  <a:t>Windows with primarily horizontal edges</a:t>
                </a:r>
              </a:p>
            </p:txBody>
          </p:sp>
          <p:cxnSp>
            <p:nvCxnSpPr>
              <p:cNvPr id="63568" name="Straight Arrow Connector 84"/>
              <p:cNvCxnSpPr>
                <a:cxnSpLocks noChangeShapeType="1"/>
                <a:endCxn id="63565" idx="1"/>
              </p:cNvCxnSpPr>
              <p:nvPr/>
            </p:nvCxnSpPr>
            <p:spPr bwMode="auto">
              <a:xfrm>
                <a:off x="1212804" y="1530324"/>
                <a:ext cx="470397" cy="385759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</p:grpSp>
      </p:grpSp>
      <p:grpSp>
        <p:nvGrpSpPr>
          <p:cNvPr id="6" name="Group 89"/>
          <p:cNvGrpSpPr>
            <a:grpSpLocks/>
          </p:cNvGrpSpPr>
          <p:nvPr/>
        </p:nvGrpSpPr>
        <p:grpSpPr bwMode="auto">
          <a:xfrm>
            <a:off x="3001963" y="1201738"/>
            <a:ext cx="2884487" cy="1862137"/>
            <a:chOff x="3001941" y="1201707"/>
            <a:chExt cx="2884527" cy="1862163"/>
          </a:xfrm>
        </p:grpSpPr>
        <p:sp>
          <p:nvSpPr>
            <p:cNvPr id="63562" name="TextBox 76"/>
            <p:cNvSpPr txBox="1">
              <a:spLocks noChangeArrowheads="1"/>
            </p:cNvSpPr>
            <p:nvPr/>
          </p:nvSpPr>
          <p:spPr bwMode="auto">
            <a:xfrm>
              <a:off x="3987792" y="1201707"/>
              <a:ext cx="189867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Both</a:t>
              </a:r>
            </a:p>
          </p:txBody>
        </p:sp>
        <p:sp>
          <p:nvSpPr>
            <p:cNvPr id="63563" name="Oval 77"/>
            <p:cNvSpPr>
              <a:spLocks noChangeArrowheads="1"/>
            </p:cNvSpPr>
            <p:nvPr/>
          </p:nvSpPr>
          <p:spPr bwMode="auto">
            <a:xfrm>
              <a:off x="3001941" y="1676376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63564" name="Straight Arrow Connector 88"/>
            <p:cNvCxnSpPr>
              <a:cxnSpLocks noChangeShapeType="1"/>
            </p:cNvCxnSpPr>
            <p:nvPr/>
          </p:nvCxnSpPr>
          <p:spPr bwMode="auto">
            <a:xfrm rot="5400000">
              <a:off x="4243384" y="1603350"/>
              <a:ext cx="182565" cy="109539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pic>
        <p:nvPicPr>
          <p:cNvPr id="63" name="Picture 3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7030A0">
                <a:tint val="45000"/>
                <a:satMod val="400000"/>
              </a:srgbClr>
            </a:duotone>
          </a:blip>
          <a:srcRect l="60813" t="41463" r="27456" b="37805"/>
          <a:stretch>
            <a:fillRect/>
          </a:stretch>
        </p:blipFill>
        <p:spPr bwMode="auto">
          <a:xfrm>
            <a:off x="6105546" y="1895454"/>
            <a:ext cx="2464959" cy="288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Oval 63"/>
          <p:cNvSpPr/>
          <p:nvPr/>
        </p:nvSpPr>
        <p:spPr>
          <a:xfrm>
            <a:off x="1870038" y="2260584"/>
            <a:ext cx="328617" cy="29210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1870038" y="3721104"/>
            <a:ext cx="328617" cy="29210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3659175" y="3830643"/>
            <a:ext cx="328617" cy="29210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3695688" y="2041506"/>
            <a:ext cx="328617" cy="29210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4"/>
          <p:cNvSpPr txBox="1">
            <a:spLocks noChangeArrowheads="1"/>
          </p:cNvSpPr>
          <p:nvPr/>
        </p:nvSpPr>
        <p:spPr bwMode="auto">
          <a:xfrm>
            <a:off x="0" y="6541602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69" name="Slide Number Placeholder 68"/>
          <p:cNvSpPr>
            <a:spLocks noGrp="1"/>
          </p:cNvSpPr>
          <p:nvPr>
            <p:ph type="sldNum" sz="quarter" idx="12"/>
          </p:nvPr>
        </p:nvSpPr>
        <p:spPr>
          <a:xfrm>
            <a:off x="6934200" y="6457950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en-US" sz="14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66" grpId="0" animBg="1"/>
      <p:bldP spid="6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Segmentation with texture features</a:t>
            </a:r>
          </a:p>
        </p:txBody>
      </p:sp>
      <p:sp>
        <p:nvSpPr>
          <p:cNvPr id="49155" name="Rectangle 6"/>
          <p:cNvSpPr>
            <a:spLocks noGrp="1" noChangeArrowheads="1"/>
          </p:cNvSpPr>
          <p:nvPr>
            <p:ph idx="1"/>
          </p:nvPr>
        </p:nvSpPr>
        <p:spPr>
          <a:xfrm>
            <a:off x="685800" y="914400"/>
            <a:ext cx="8001000" cy="914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200" dirty="0" smtClean="0"/>
              <a:t>Find “</a:t>
            </a:r>
            <a:r>
              <a:rPr lang="en-US" sz="2200" dirty="0" err="1" smtClean="0"/>
              <a:t>textons</a:t>
            </a:r>
            <a:r>
              <a:rPr lang="en-US" sz="2200" dirty="0" smtClean="0"/>
              <a:t>” by </a:t>
            </a:r>
            <a:r>
              <a:rPr lang="en-US" sz="2200" b="1" dirty="0" smtClean="0"/>
              <a:t>clustering</a:t>
            </a:r>
            <a:r>
              <a:rPr lang="en-US" sz="2200" dirty="0" smtClean="0"/>
              <a:t> vectors of filter bank outputs</a:t>
            </a:r>
          </a:p>
          <a:p>
            <a:pPr>
              <a:buFontTx/>
              <a:buChar char="•"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Describe texture in a window based on </a:t>
            </a:r>
            <a:r>
              <a:rPr kumimoji="0" lang="en-US" sz="2200" b="0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texton</a:t>
            </a:r>
            <a:r>
              <a:rPr kumimoji="0" lang="en-US" sz="2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histogram </a:t>
            </a:r>
            <a:endParaRPr lang="en-US" sz="2200" dirty="0" smtClean="0"/>
          </a:p>
          <a:p>
            <a:endParaRPr lang="en-US" sz="2200" dirty="0" smtClean="0"/>
          </a:p>
        </p:txBody>
      </p:sp>
      <p:sp>
        <p:nvSpPr>
          <p:cNvPr id="49156" name="Rectangle 7"/>
          <p:cNvSpPr>
            <a:spLocks noChangeArrowheads="1"/>
          </p:cNvSpPr>
          <p:nvPr/>
        </p:nvSpPr>
        <p:spPr bwMode="auto">
          <a:xfrm>
            <a:off x="0" y="6550223"/>
            <a:ext cx="9448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Malik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, </a:t>
            </a:r>
            <a:r>
              <a:rPr lang="en-US" sz="14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Belongie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, </a:t>
            </a:r>
            <a:r>
              <a:rPr lang="en-US" sz="1400" kern="12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Leung 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and </a:t>
            </a:r>
            <a:r>
              <a:rPr lang="en-US" sz="1400" kern="12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Shi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. </a:t>
            </a:r>
            <a:r>
              <a:rPr lang="en-US" sz="1400" kern="12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IJCV 2001.</a:t>
            </a:r>
            <a:endParaRPr lang="en-US" sz="1400" b="1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915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2362200"/>
            <a:ext cx="223043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362200"/>
            <a:ext cx="223678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9" name="TextBox 7"/>
          <p:cNvSpPr txBox="1">
            <a:spLocks noChangeArrowheads="1"/>
          </p:cNvSpPr>
          <p:nvPr/>
        </p:nvSpPr>
        <p:spPr bwMode="auto">
          <a:xfrm>
            <a:off x="3270250" y="1981200"/>
            <a:ext cx="13779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Texton map</a:t>
            </a:r>
          </a:p>
        </p:txBody>
      </p:sp>
      <p:sp>
        <p:nvSpPr>
          <p:cNvPr id="49160" name="TextBox 8"/>
          <p:cNvSpPr txBox="1">
            <a:spLocks noChangeArrowheads="1"/>
          </p:cNvSpPr>
          <p:nvPr/>
        </p:nvSpPr>
        <p:spPr bwMode="auto">
          <a:xfrm>
            <a:off x="1231900" y="1981200"/>
            <a:ext cx="825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Image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2590800"/>
            <a:ext cx="25495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/>
          <p:cNvSpPr/>
          <p:nvPr/>
        </p:nvSpPr>
        <p:spPr bwMode="auto">
          <a:xfrm>
            <a:off x="5943600" y="3810000"/>
            <a:ext cx="685800" cy="685800"/>
          </a:xfrm>
          <a:prstGeom prst="ellipse">
            <a:avLst/>
          </a:prstGeom>
          <a:noFill/>
          <a:ln w="508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629400" y="4343400"/>
            <a:ext cx="685800" cy="685800"/>
          </a:xfrm>
          <a:prstGeom prst="ellipse">
            <a:avLst/>
          </a:prstGeom>
          <a:noFill/>
          <a:ln w="508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6477000" y="2819400"/>
            <a:ext cx="685800" cy="685800"/>
          </a:xfrm>
          <a:prstGeom prst="ellipse">
            <a:avLst/>
          </a:prstGeom>
          <a:noFill/>
          <a:ln w="508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5867400" y="5410200"/>
            <a:ext cx="701040" cy="533400"/>
            <a:chOff x="5867400" y="5410200"/>
            <a:chExt cx="701040" cy="533400"/>
          </a:xfrm>
        </p:grpSpPr>
        <p:sp>
          <p:nvSpPr>
            <p:cNvPr id="14" name="Rectangle 13"/>
            <p:cNvSpPr/>
            <p:nvPr/>
          </p:nvSpPr>
          <p:spPr bwMode="auto">
            <a:xfrm>
              <a:off x="5867400" y="5410200"/>
              <a:ext cx="91440" cy="533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6019800" y="5562600"/>
              <a:ext cx="91440" cy="3810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172200" y="5410200"/>
              <a:ext cx="91440" cy="533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6477000" y="5562600"/>
              <a:ext cx="91440" cy="3810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6324600" y="5504688"/>
              <a:ext cx="91440" cy="43891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162800" y="5410200"/>
            <a:ext cx="701040" cy="538953"/>
            <a:chOff x="7162800" y="5410200"/>
            <a:chExt cx="701040" cy="538953"/>
          </a:xfrm>
        </p:grpSpPr>
        <p:sp>
          <p:nvSpPr>
            <p:cNvPr id="19" name="Rectangle 18"/>
            <p:cNvSpPr/>
            <p:nvPr/>
          </p:nvSpPr>
          <p:spPr bwMode="auto">
            <a:xfrm>
              <a:off x="7162800" y="5509485"/>
              <a:ext cx="91440" cy="43891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7315200" y="5510241"/>
              <a:ext cx="91440" cy="43891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7467600" y="5410200"/>
              <a:ext cx="91440" cy="533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772400" y="5656293"/>
              <a:ext cx="91440" cy="2926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20000" y="5504688"/>
              <a:ext cx="91440" cy="43891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cxnSp>
        <p:nvCxnSpPr>
          <p:cNvPr id="34" name="Straight Arrow Connector 33"/>
          <p:cNvCxnSpPr/>
          <p:nvPr/>
        </p:nvCxnSpPr>
        <p:spPr bwMode="auto">
          <a:xfrm rot="16200000" flipH="1">
            <a:off x="6345413" y="5484655"/>
            <a:ext cx="4797" cy="92268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rot="16200000" flipH="1">
            <a:off x="7613506" y="5489453"/>
            <a:ext cx="4797" cy="92268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rot="5400000">
            <a:off x="5630878" y="4670442"/>
            <a:ext cx="1131903" cy="18256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 rot="16200000" flipH="1">
            <a:off x="6762781" y="4889520"/>
            <a:ext cx="766773" cy="32861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" name="Straight Arrow Connector 42"/>
          <p:cNvCxnSpPr>
            <a:endCxn id="24" idx="2"/>
          </p:cNvCxnSpPr>
          <p:nvPr/>
        </p:nvCxnSpPr>
        <p:spPr bwMode="auto">
          <a:xfrm rot="5400000" flipH="1" flipV="1">
            <a:off x="6709586" y="2488421"/>
            <a:ext cx="884235" cy="63179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5813442" y="6021423"/>
            <a:ext cx="2154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Texton</a:t>
            </a:r>
            <a:r>
              <a:rPr lang="en-US" sz="1200" dirty="0" smtClean="0"/>
              <a:t> index</a:t>
            </a:r>
            <a:endParaRPr lang="en-US" sz="1200" dirty="0"/>
          </a:p>
        </p:txBody>
      </p:sp>
      <p:sp>
        <p:nvSpPr>
          <p:cNvPr id="42" name="TextBox 41"/>
          <p:cNvSpPr txBox="1"/>
          <p:nvPr/>
        </p:nvSpPr>
        <p:spPr>
          <a:xfrm>
            <a:off x="7054884" y="6021423"/>
            <a:ext cx="2154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Texton</a:t>
            </a:r>
            <a:r>
              <a:rPr lang="en-US" sz="1200" dirty="0" smtClean="0"/>
              <a:t> index</a:t>
            </a:r>
            <a:endParaRPr lang="en-US" sz="1200" dirty="0"/>
          </a:p>
        </p:txBody>
      </p:sp>
      <p:sp>
        <p:nvSpPr>
          <p:cNvPr id="44" name="TextBox 43"/>
          <p:cNvSpPr txBox="1"/>
          <p:nvPr/>
        </p:nvSpPr>
        <p:spPr>
          <a:xfrm rot="16200000">
            <a:off x="4634322" y="4805791"/>
            <a:ext cx="2154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Count</a:t>
            </a:r>
            <a:endParaRPr lang="en-US" sz="1200" dirty="0"/>
          </a:p>
        </p:txBody>
      </p:sp>
      <p:sp>
        <p:nvSpPr>
          <p:cNvPr id="45" name="TextBox 44"/>
          <p:cNvSpPr txBox="1"/>
          <p:nvPr/>
        </p:nvSpPr>
        <p:spPr>
          <a:xfrm rot="16200000">
            <a:off x="5970199" y="4805791"/>
            <a:ext cx="2154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Count</a:t>
            </a:r>
            <a:endParaRPr lang="en-US" sz="1200" dirty="0"/>
          </a:p>
        </p:txBody>
      </p:sp>
      <p:grpSp>
        <p:nvGrpSpPr>
          <p:cNvPr id="2" name="Group 1"/>
          <p:cNvGrpSpPr/>
          <p:nvPr/>
        </p:nvGrpSpPr>
        <p:grpSpPr>
          <a:xfrm>
            <a:off x="5410200" y="325395"/>
            <a:ext cx="4114800" cy="2321727"/>
            <a:chOff x="5410200" y="325395"/>
            <a:chExt cx="4114800" cy="2321727"/>
          </a:xfrm>
        </p:grpSpPr>
        <p:sp>
          <p:nvSpPr>
            <p:cNvPr id="24" name="Rectangle 6"/>
            <p:cNvSpPr txBox="1">
              <a:spLocks noChangeArrowheads="1"/>
            </p:cNvSpPr>
            <p:nvPr/>
          </p:nvSpPr>
          <p:spPr bwMode="auto">
            <a:xfrm>
              <a:off x="5410200" y="1447800"/>
              <a:ext cx="4114800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R="0" lvl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  <a:defRPr/>
              </a:pPr>
              <a:endPara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7346988" y="1953429"/>
              <a:ext cx="701040" cy="453207"/>
              <a:chOff x="7346988" y="1953429"/>
              <a:chExt cx="701040" cy="453207"/>
            </a:xfrm>
          </p:grpSpPr>
          <p:sp>
            <p:nvSpPr>
              <p:cNvPr id="25" name="Rectangle 24"/>
              <p:cNvSpPr/>
              <p:nvPr/>
            </p:nvSpPr>
            <p:spPr bwMode="auto">
              <a:xfrm>
                <a:off x="7346988" y="2378448"/>
                <a:ext cx="91440" cy="27432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 bwMode="auto">
              <a:xfrm>
                <a:off x="7499388" y="2379204"/>
                <a:ext cx="91440" cy="27432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 bwMode="auto">
              <a:xfrm>
                <a:off x="7651788" y="2379204"/>
                <a:ext cx="91440" cy="27432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 bwMode="auto">
              <a:xfrm>
                <a:off x="7956588" y="2379204"/>
                <a:ext cx="91440" cy="27432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 bwMode="auto">
              <a:xfrm>
                <a:off x="7796895" y="1953429"/>
                <a:ext cx="91440" cy="438912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  <p:cxnSp>
          <p:nvCxnSpPr>
            <p:cNvPr id="36" name="Straight Arrow Connector 35"/>
            <p:cNvCxnSpPr/>
            <p:nvPr/>
          </p:nvCxnSpPr>
          <p:spPr bwMode="auto">
            <a:xfrm rot="16200000" flipH="1">
              <a:off x="7796071" y="1947692"/>
              <a:ext cx="4797" cy="92268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6" name="TextBox 45"/>
            <p:cNvSpPr txBox="1"/>
            <p:nvPr/>
          </p:nvSpPr>
          <p:spPr>
            <a:xfrm rot="16200000">
              <a:off x="6122599" y="1264029"/>
              <a:ext cx="21542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Count</a:t>
              </a:r>
              <a:endParaRPr lang="en-US" sz="12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346988" y="2370123"/>
              <a:ext cx="21542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/>
                <a:t>Texton</a:t>
              </a:r>
              <a:r>
                <a:rPr lang="en-US" sz="1200" dirty="0" smtClean="0"/>
                <a:t> index</a:t>
              </a:r>
              <a:endParaRPr lang="en-US" sz="1200" dirty="0"/>
            </a:p>
          </p:txBody>
        </p:sp>
      </p:grpSp>
      <p:sp>
        <p:nvSpPr>
          <p:cNvPr id="48" name="Slide Number Placeholder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1C770E-C3B6-4423-9D88-7156467F6561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en-US" sz="1400" kern="1200" dirty="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39" grpId="0"/>
      <p:bldP spid="42" grpId="0"/>
      <p:bldP spid="44" grpId="0"/>
      <p:bldP spid="4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segmentation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0" t="28284" r="34130" b="16247"/>
          <a:stretch/>
        </p:blipFill>
        <p:spPr bwMode="auto">
          <a:xfrm>
            <a:off x="1871700" y="1484784"/>
            <a:ext cx="5347253" cy="4015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 bwMode="auto">
          <a:xfrm>
            <a:off x="1295636" y="1534174"/>
            <a:ext cx="1692188" cy="814705"/>
          </a:xfrm>
          <a:prstGeom prst="ellipse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0" y="6541602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1C770E-C3B6-4423-9D88-7156467F6561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58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45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977" name="Picture 7" descr="C:\Documents and Settings\grauman\Desktop\firstbytes\nnex\inters_nn16.jpg"/>
          <p:cNvPicPr>
            <a:picLocks noChangeAspect="1" noChangeArrowheads="1"/>
          </p:cNvPicPr>
          <p:nvPr/>
        </p:nvPicPr>
        <p:blipFill>
          <a:blip r:embed="rId3"/>
          <a:srcRect l="24918" t="40463" r="9915" b="48036"/>
          <a:stretch>
            <a:fillRect/>
          </a:stretch>
        </p:blipFill>
        <p:spPr bwMode="auto">
          <a:xfrm>
            <a:off x="39688" y="1554163"/>
            <a:ext cx="9104312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2978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1143000"/>
          </a:xfrm>
        </p:spPr>
        <p:txBody>
          <a:bodyPr/>
          <a:lstStyle/>
          <a:p>
            <a:r>
              <a:rPr lang="en-US" dirty="0" smtClean="0"/>
              <a:t>Color vs. texture</a:t>
            </a:r>
          </a:p>
        </p:txBody>
      </p:sp>
      <p:pic>
        <p:nvPicPr>
          <p:cNvPr id="382980" name="Picture 14" descr="C:\Documents and Settings\grauman\Desktop\firstbytes\nnex\inters_nn69.jpg"/>
          <p:cNvPicPr>
            <a:picLocks noChangeAspect="1" noChangeArrowheads="1"/>
          </p:cNvPicPr>
          <p:nvPr/>
        </p:nvPicPr>
        <p:blipFill>
          <a:blip r:embed="rId4"/>
          <a:srcRect l="25237" t="41315" r="9915" b="46513"/>
          <a:stretch>
            <a:fillRect/>
          </a:stretch>
        </p:blipFill>
        <p:spPr bwMode="auto">
          <a:xfrm>
            <a:off x="0" y="2881313"/>
            <a:ext cx="9174163" cy="129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2981" name="TextBox 7"/>
          <p:cNvSpPr txBox="1">
            <a:spLocks noChangeArrowheads="1"/>
          </p:cNvSpPr>
          <p:nvPr/>
        </p:nvSpPr>
        <p:spPr bwMode="auto">
          <a:xfrm>
            <a:off x="446088" y="4487863"/>
            <a:ext cx="8507412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These look </a:t>
            </a:r>
            <a:r>
              <a:rPr lang="en-US" sz="28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very similar in terms of their color distributions </a:t>
            </a:r>
            <a:r>
              <a:rPr lang="en-US" sz="28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(histograms).</a:t>
            </a:r>
            <a:endParaRPr lang="en-US" sz="28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How </a:t>
            </a:r>
            <a:r>
              <a:rPr lang="en-US" sz="28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would their </a:t>
            </a:r>
            <a:r>
              <a:rPr lang="en-US" sz="28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texture</a:t>
            </a:r>
            <a:r>
              <a:rPr lang="en-US" sz="28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distributions compare?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0" y="6541602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59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Examples of grouping in vision</a:t>
            </a:r>
          </a:p>
        </p:txBody>
      </p:sp>
      <p:pic>
        <p:nvPicPr>
          <p:cNvPr id="26627" name="Picture 5" descr="imageResul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325" y="1057275"/>
            <a:ext cx="3219450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Box 6"/>
          <p:cNvSpPr txBox="1">
            <a:spLocks noChangeArrowheads="1"/>
          </p:cNvSpPr>
          <p:nvPr/>
        </p:nvSpPr>
        <p:spPr bwMode="auto">
          <a:xfrm>
            <a:off x="1254125" y="3478213"/>
            <a:ext cx="3276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[Figure by J. Shi]</a:t>
            </a:r>
          </a:p>
        </p:txBody>
      </p:sp>
      <p:pic>
        <p:nvPicPr>
          <p:cNvPr id="8" name="Picture 7" descr="SpeakDepVidIndex_img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68725" y="1895475"/>
            <a:ext cx="3041650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844925" y="2954338"/>
            <a:ext cx="29543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[http://poseidon.csd.auth.gr/LAB_RESEARCH/Latest/imgs/SpeakDepVidIndex_img2.jpg]</a:t>
            </a:r>
          </a:p>
        </p:txBody>
      </p:sp>
      <p:sp>
        <p:nvSpPr>
          <p:cNvPr id="26631" name="TextBox 9"/>
          <p:cNvSpPr txBox="1">
            <a:spLocks noChangeArrowheads="1"/>
          </p:cNvSpPr>
          <p:nvPr/>
        </p:nvSpPr>
        <p:spPr bwMode="auto">
          <a:xfrm>
            <a:off x="339725" y="3659188"/>
            <a:ext cx="2819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Determine image regions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695700" y="3246438"/>
            <a:ext cx="3706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Group video frames into shots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/>
          <a:srcRect l="62917" t="40343" r="23750" b="12479"/>
          <a:stretch>
            <a:fillRect/>
          </a:stretch>
        </p:blipFill>
        <p:spPr bwMode="auto">
          <a:xfrm>
            <a:off x="7426325" y="1666875"/>
            <a:ext cx="1295400" cy="279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369175" y="4468813"/>
            <a:ext cx="2971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[Figure by Wang &amp; Suter]</a:t>
            </a:r>
          </a:p>
        </p:txBody>
      </p:sp>
      <p:grpSp>
        <p:nvGrpSpPr>
          <p:cNvPr id="2" name="Group 72"/>
          <p:cNvGrpSpPr>
            <a:grpSpLocks noChangeAspect="1"/>
          </p:cNvGrpSpPr>
          <p:nvPr/>
        </p:nvGrpSpPr>
        <p:grpSpPr bwMode="auto">
          <a:xfrm>
            <a:off x="2549525" y="4181475"/>
            <a:ext cx="4056063" cy="1943100"/>
            <a:chOff x="542925" y="6172200"/>
            <a:chExt cx="8601075" cy="4121150"/>
          </a:xfrm>
        </p:grpSpPr>
        <p:pic>
          <p:nvPicPr>
            <p:cNvPr id="26640" name="Picture 3" descr="koala-australia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553325" y="8686800"/>
              <a:ext cx="1109663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1" name="Picture 4" descr="face1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581525" y="7772400"/>
              <a:ext cx="1800225" cy="1192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2" name="Picture 5" descr="face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429125" y="9067800"/>
              <a:ext cx="1800225" cy="1190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3" name="Picture 6" descr="side%20view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71525" y="9144000"/>
              <a:ext cx="1755775" cy="1146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4" name="Picture 7" descr="koala-leaf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6281738" y="6400800"/>
              <a:ext cx="1033462" cy="1181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5" name="Picture 8" descr="carlondon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542925" y="7543800"/>
              <a:ext cx="1981200" cy="148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6" name="Picture 9" descr="personkoala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457700" y="6477000"/>
              <a:ext cx="1495425" cy="1231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7" name="Picture 10" descr="MVO%20Parking%20Lot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47725" y="6172200"/>
              <a:ext cx="1676400" cy="1257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8" name="Picture 11" descr="koalashug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7477125" y="6553200"/>
              <a:ext cx="1652588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9" name="Picture 12" descr="Car_Side_Large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2600325" y="8686800"/>
              <a:ext cx="1585913" cy="1169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0" name="Picture 13" descr="koala3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6486525" y="7848600"/>
              <a:ext cx="854075" cy="1212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1" name="Picture 14" descr="feats3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847725" y="6172200"/>
              <a:ext cx="1676400" cy="1252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2" name="Picture 15" descr="feats2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542925" y="7543800"/>
              <a:ext cx="1981200" cy="1477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3" name="Picture 16" descr="feats12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4429125" y="9067800"/>
              <a:ext cx="1828800" cy="1209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4" name="Picture 17" descr="feats11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4581525" y="7772400"/>
              <a:ext cx="1828800" cy="1211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5" name="Picture 18" descr="feats10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4429125" y="6477000"/>
              <a:ext cx="1524000" cy="1252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6" name="Picture 19" descr="feats1"/>
            <p:cNvPicPr>
              <a:picLocks noChangeAspect="1" noChangeArrowheads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771525" y="9144000"/>
              <a:ext cx="1752600" cy="114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7" name="Picture 20" descr="feats9"/>
            <p:cNvPicPr>
              <a:picLocks noChangeAspect="1" noChangeArrowheads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 bwMode="auto">
            <a:xfrm>
              <a:off x="7553325" y="8686800"/>
              <a:ext cx="1112838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8" name="Picture 21" descr="feats8"/>
            <p:cNvPicPr>
              <a:picLocks noChangeAspect="1" noChangeArrowheads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 bwMode="auto">
            <a:xfrm>
              <a:off x="7477125" y="6553200"/>
              <a:ext cx="1666875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9" name="Picture 22" descr="feats7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6486525" y="7848600"/>
              <a:ext cx="862013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60" name="Picture 23" descr="feats6"/>
            <p:cNvPicPr>
              <a:picLocks noChangeAspect="1" noChangeArrowheads="1"/>
            </p:cNvPicPr>
            <p:nvPr/>
          </p:nvPicPr>
          <p:blipFill>
            <a:blip r:embed="rId26"/>
            <a:srcRect/>
            <a:stretch>
              <a:fillRect/>
            </a:stretch>
          </p:blipFill>
          <p:spPr bwMode="auto">
            <a:xfrm>
              <a:off x="6257925" y="6400800"/>
              <a:ext cx="1065213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61" name="Picture 24" descr="feats5"/>
            <p:cNvPicPr>
              <a:picLocks noChangeAspect="1" noChangeArrowheads="1"/>
            </p:cNvPicPr>
            <p:nvPr/>
          </p:nvPicPr>
          <p:blipFill>
            <a:blip r:embed="rId27"/>
            <a:srcRect/>
            <a:stretch>
              <a:fillRect/>
            </a:stretch>
          </p:blipFill>
          <p:spPr bwMode="auto">
            <a:xfrm>
              <a:off x="2600325" y="8686800"/>
              <a:ext cx="1600200" cy="1185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62" name="Picture 25" descr="car6feats"/>
            <p:cNvPicPr>
              <a:picLocks noChangeAspect="1" noChangeArrowheads="1"/>
            </p:cNvPicPr>
            <p:nvPr/>
          </p:nvPicPr>
          <p:blipFill>
            <a:blip r:embed="rId28"/>
            <a:srcRect/>
            <a:stretch>
              <a:fillRect/>
            </a:stretch>
          </p:blipFill>
          <p:spPr bwMode="auto">
            <a:xfrm>
              <a:off x="2600325" y="7183438"/>
              <a:ext cx="1828800" cy="1035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26"/>
            <p:cNvGrpSpPr>
              <a:grpSpLocks/>
            </p:cNvGrpSpPr>
            <p:nvPr/>
          </p:nvGrpSpPr>
          <p:grpSpPr bwMode="auto">
            <a:xfrm>
              <a:off x="2066925" y="6705600"/>
              <a:ext cx="1371600" cy="2819400"/>
              <a:chOff x="1056" y="1536"/>
              <a:chExt cx="864" cy="1776"/>
            </a:xfrm>
          </p:grpSpPr>
          <p:sp>
            <p:nvSpPr>
              <p:cNvPr id="26697" name="Line 27"/>
              <p:cNvSpPr>
                <a:spLocks noChangeShapeType="1"/>
              </p:cNvSpPr>
              <p:nvPr/>
            </p:nvSpPr>
            <p:spPr bwMode="auto">
              <a:xfrm>
                <a:off x="1056" y="1536"/>
                <a:ext cx="864" cy="528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8" name="Line 28"/>
              <p:cNvSpPr>
                <a:spLocks noChangeShapeType="1"/>
              </p:cNvSpPr>
              <p:nvPr/>
            </p:nvSpPr>
            <p:spPr bwMode="auto">
              <a:xfrm flipV="1">
                <a:off x="1296" y="3168"/>
                <a:ext cx="288" cy="144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 29"/>
            <p:cNvGrpSpPr>
              <a:grpSpLocks/>
            </p:cNvGrpSpPr>
            <p:nvPr/>
          </p:nvGrpSpPr>
          <p:grpSpPr bwMode="auto">
            <a:xfrm>
              <a:off x="847725" y="6534150"/>
              <a:ext cx="3503613" cy="3448050"/>
              <a:chOff x="288" y="1428"/>
              <a:chExt cx="2207" cy="2172"/>
            </a:xfrm>
          </p:grpSpPr>
          <p:sp>
            <p:nvSpPr>
              <p:cNvPr id="26685" name="Oval 30"/>
              <p:cNvSpPr>
                <a:spLocks noChangeArrowheads="1"/>
              </p:cNvSpPr>
              <p:nvPr/>
            </p:nvSpPr>
            <p:spPr bwMode="auto">
              <a:xfrm>
                <a:off x="336" y="2592"/>
                <a:ext cx="912" cy="288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86" name="Oval 31"/>
              <p:cNvSpPr>
                <a:spLocks noChangeArrowheads="1"/>
              </p:cNvSpPr>
              <p:nvPr/>
            </p:nvSpPr>
            <p:spPr bwMode="auto">
              <a:xfrm>
                <a:off x="288" y="3216"/>
                <a:ext cx="1056" cy="384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87" name="Oval 32"/>
              <p:cNvSpPr>
                <a:spLocks noChangeArrowheads="1"/>
              </p:cNvSpPr>
              <p:nvPr/>
            </p:nvSpPr>
            <p:spPr bwMode="auto">
              <a:xfrm rot="22518">
                <a:off x="1384" y="2064"/>
                <a:ext cx="1111" cy="384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88" name="Oval 33"/>
              <p:cNvSpPr>
                <a:spLocks noChangeArrowheads="1"/>
              </p:cNvSpPr>
              <p:nvPr/>
            </p:nvSpPr>
            <p:spPr bwMode="auto">
              <a:xfrm>
                <a:off x="1584" y="3024"/>
                <a:ext cx="720" cy="240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89" name="Oval 34"/>
              <p:cNvSpPr>
                <a:spLocks noChangeArrowheads="1"/>
              </p:cNvSpPr>
              <p:nvPr/>
            </p:nvSpPr>
            <p:spPr bwMode="auto">
              <a:xfrm rot="1143841">
                <a:off x="662" y="1428"/>
                <a:ext cx="432" cy="156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0" name="Oval 35"/>
              <p:cNvSpPr>
                <a:spLocks noChangeArrowheads="1"/>
              </p:cNvSpPr>
              <p:nvPr/>
            </p:nvSpPr>
            <p:spPr bwMode="auto">
              <a:xfrm rot="1463785">
                <a:off x="563" y="1545"/>
                <a:ext cx="361" cy="197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1" name="Line 36"/>
              <p:cNvSpPr>
                <a:spLocks noChangeShapeType="1"/>
              </p:cNvSpPr>
              <p:nvPr/>
            </p:nvSpPr>
            <p:spPr bwMode="auto">
              <a:xfrm flipV="1">
                <a:off x="816" y="2880"/>
                <a:ext cx="0" cy="336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2" name="Line 37"/>
              <p:cNvSpPr>
                <a:spLocks noChangeShapeType="1"/>
              </p:cNvSpPr>
              <p:nvPr/>
            </p:nvSpPr>
            <p:spPr bwMode="auto">
              <a:xfrm>
                <a:off x="1007" y="1583"/>
                <a:ext cx="0" cy="1630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3" name="Line 38"/>
              <p:cNvSpPr>
                <a:spLocks noChangeShapeType="1"/>
              </p:cNvSpPr>
              <p:nvPr/>
            </p:nvSpPr>
            <p:spPr bwMode="auto">
              <a:xfrm flipV="1">
                <a:off x="816" y="1776"/>
                <a:ext cx="0" cy="816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4" name="Line 39"/>
              <p:cNvSpPr>
                <a:spLocks noChangeShapeType="1"/>
              </p:cNvSpPr>
              <p:nvPr/>
            </p:nvSpPr>
            <p:spPr bwMode="auto">
              <a:xfrm>
                <a:off x="1152" y="1680"/>
                <a:ext cx="864" cy="1440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5" name="Line 40"/>
              <p:cNvSpPr>
                <a:spLocks noChangeShapeType="1"/>
              </p:cNvSpPr>
              <p:nvPr/>
            </p:nvSpPr>
            <p:spPr bwMode="auto">
              <a:xfrm flipV="1">
                <a:off x="1152" y="2352"/>
                <a:ext cx="336" cy="912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6" name="Line 41"/>
              <p:cNvSpPr>
                <a:spLocks noChangeShapeType="1"/>
              </p:cNvSpPr>
              <p:nvPr/>
            </p:nvSpPr>
            <p:spPr bwMode="auto">
              <a:xfrm flipH="1" flipV="1">
                <a:off x="1200" y="2784"/>
                <a:ext cx="432" cy="288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42"/>
            <p:cNvGrpSpPr>
              <a:grpSpLocks/>
            </p:cNvGrpSpPr>
            <p:nvPr/>
          </p:nvGrpSpPr>
          <p:grpSpPr bwMode="auto">
            <a:xfrm>
              <a:off x="4733925" y="6477000"/>
              <a:ext cx="1295400" cy="3657600"/>
              <a:chOff x="2736" y="1392"/>
              <a:chExt cx="816" cy="2304"/>
            </a:xfrm>
          </p:grpSpPr>
          <p:grpSp>
            <p:nvGrpSpPr>
              <p:cNvPr id="6" name="Group 43"/>
              <p:cNvGrpSpPr>
                <a:grpSpLocks/>
              </p:cNvGrpSpPr>
              <p:nvPr/>
            </p:nvGrpSpPr>
            <p:grpSpPr bwMode="auto">
              <a:xfrm>
                <a:off x="2736" y="1392"/>
                <a:ext cx="816" cy="2304"/>
                <a:chOff x="2736" y="1392"/>
                <a:chExt cx="816" cy="2304"/>
              </a:xfrm>
            </p:grpSpPr>
            <p:sp>
              <p:nvSpPr>
                <p:cNvPr id="26682" name="Oval 44"/>
                <p:cNvSpPr>
                  <a:spLocks noChangeArrowheads="1"/>
                </p:cNvSpPr>
                <p:nvPr/>
              </p:nvSpPr>
              <p:spPr bwMode="auto">
                <a:xfrm>
                  <a:off x="2880" y="3072"/>
                  <a:ext cx="480" cy="624"/>
                </a:xfrm>
                <a:prstGeom prst="ellipse">
                  <a:avLst/>
                </a:prstGeom>
                <a:solidFill>
                  <a:srgbClr val="FF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683" name="Oval 45"/>
                <p:cNvSpPr>
                  <a:spLocks noChangeArrowheads="1"/>
                </p:cNvSpPr>
                <p:nvPr/>
              </p:nvSpPr>
              <p:spPr bwMode="auto">
                <a:xfrm>
                  <a:off x="3168" y="2352"/>
                  <a:ext cx="384" cy="528"/>
                </a:xfrm>
                <a:prstGeom prst="ellipse">
                  <a:avLst/>
                </a:prstGeom>
                <a:solidFill>
                  <a:srgbClr val="FF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684" name="Oval 46"/>
                <p:cNvSpPr>
                  <a:spLocks noChangeArrowheads="1"/>
                </p:cNvSpPr>
                <p:nvPr/>
              </p:nvSpPr>
              <p:spPr bwMode="auto">
                <a:xfrm>
                  <a:off x="2736" y="1392"/>
                  <a:ext cx="288" cy="432"/>
                </a:xfrm>
                <a:prstGeom prst="ellipse">
                  <a:avLst/>
                </a:prstGeom>
                <a:solidFill>
                  <a:srgbClr val="FF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679" name="Line 47"/>
              <p:cNvSpPr>
                <a:spLocks noChangeShapeType="1"/>
              </p:cNvSpPr>
              <p:nvPr/>
            </p:nvSpPr>
            <p:spPr bwMode="auto">
              <a:xfrm>
                <a:off x="2976" y="1776"/>
                <a:ext cx="336" cy="576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80" name="Line 48"/>
              <p:cNvSpPr>
                <a:spLocks noChangeShapeType="1"/>
              </p:cNvSpPr>
              <p:nvPr/>
            </p:nvSpPr>
            <p:spPr bwMode="auto">
              <a:xfrm flipH="1">
                <a:off x="3168" y="2880"/>
                <a:ext cx="96" cy="192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81" name="Line 49"/>
              <p:cNvSpPr>
                <a:spLocks noChangeShapeType="1"/>
              </p:cNvSpPr>
              <p:nvPr/>
            </p:nvSpPr>
            <p:spPr bwMode="auto">
              <a:xfrm>
                <a:off x="2880" y="1824"/>
                <a:ext cx="192" cy="1248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6666" name="Oval 51"/>
            <p:cNvSpPr>
              <a:spLocks noChangeArrowheads="1"/>
            </p:cNvSpPr>
            <p:nvPr/>
          </p:nvSpPr>
          <p:spPr bwMode="auto">
            <a:xfrm>
              <a:off x="6410325" y="6477000"/>
              <a:ext cx="762000" cy="685800"/>
            </a:xfrm>
            <a:prstGeom prst="ellipse">
              <a:avLst/>
            </a:prstGeom>
            <a:solidFill>
              <a:srgbClr val="CCFFCC">
                <a:alpha val="50195"/>
              </a:srgbClr>
            </a:solidFill>
            <a:ln w="12700">
              <a:solidFill>
                <a:schemeClr val="tx1"/>
              </a:solidFill>
              <a:round/>
              <a:headEnd type="none" w="med" len="sm"/>
              <a:tailEnd type="none" w="med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7" name="Group 57"/>
            <p:cNvGrpSpPr>
              <a:grpSpLocks/>
            </p:cNvGrpSpPr>
            <p:nvPr/>
          </p:nvGrpSpPr>
          <p:grpSpPr bwMode="auto">
            <a:xfrm>
              <a:off x="6715125" y="6705600"/>
              <a:ext cx="2286000" cy="2667000"/>
              <a:chOff x="3984" y="1536"/>
              <a:chExt cx="1440" cy="1680"/>
            </a:xfrm>
          </p:grpSpPr>
          <p:sp>
            <p:nvSpPr>
              <p:cNvPr id="26668" name="Oval 58"/>
              <p:cNvSpPr>
                <a:spLocks noChangeArrowheads="1"/>
              </p:cNvSpPr>
              <p:nvPr/>
            </p:nvSpPr>
            <p:spPr bwMode="auto">
              <a:xfrm>
                <a:off x="3984" y="2352"/>
                <a:ext cx="384" cy="432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69" name="Oval 59"/>
              <p:cNvSpPr>
                <a:spLocks noChangeArrowheads="1"/>
              </p:cNvSpPr>
              <p:nvPr/>
            </p:nvSpPr>
            <p:spPr bwMode="auto">
              <a:xfrm>
                <a:off x="4800" y="1536"/>
                <a:ext cx="384" cy="432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0" name="Oval 60"/>
              <p:cNvSpPr>
                <a:spLocks noChangeArrowheads="1"/>
              </p:cNvSpPr>
              <p:nvPr/>
            </p:nvSpPr>
            <p:spPr bwMode="auto">
              <a:xfrm>
                <a:off x="5136" y="1680"/>
                <a:ext cx="288" cy="384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1" name="Oval 61"/>
              <p:cNvSpPr>
                <a:spLocks noChangeArrowheads="1"/>
              </p:cNvSpPr>
              <p:nvPr/>
            </p:nvSpPr>
            <p:spPr bwMode="auto">
              <a:xfrm>
                <a:off x="4800" y="2832"/>
                <a:ext cx="384" cy="384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2" name="Line 62"/>
              <p:cNvSpPr>
                <a:spLocks noChangeShapeType="1"/>
              </p:cNvSpPr>
              <p:nvPr/>
            </p:nvSpPr>
            <p:spPr bwMode="auto">
              <a:xfrm>
                <a:off x="4272" y="1632"/>
                <a:ext cx="528" cy="96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3" name="Line 63"/>
              <p:cNvSpPr>
                <a:spLocks noChangeShapeType="1"/>
              </p:cNvSpPr>
              <p:nvPr/>
            </p:nvSpPr>
            <p:spPr bwMode="auto">
              <a:xfrm>
                <a:off x="4368" y="2640"/>
                <a:ext cx="432" cy="288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4" name="Line 64"/>
              <p:cNvSpPr>
                <a:spLocks noChangeShapeType="1"/>
              </p:cNvSpPr>
              <p:nvPr/>
            </p:nvSpPr>
            <p:spPr bwMode="auto">
              <a:xfrm flipV="1">
                <a:off x="4368" y="2016"/>
                <a:ext cx="816" cy="528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5" name="Line 65"/>
              <p:cNvSpPr>
                <a:spLocks noChangeShapeType="1"/>
              </p:cNvSpPr>
              <p:nvPr/>
            </p:nvSpPr>
            <p:spPr bwMode="auto">
              <a:xfrm flipH="1" flipV="1">
                <a:off x="4080" y="1824"/>
                <a:ext cx="96" cy="528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6" name="Line 66"/>
              <p:cNvSpPr>
                <a:spLocks noChangeShapeType="1"/>
              </p:cNvSpPr>
              <p:nvPr/>
            </p:nvSpPr>
            <p:spPr bwMode="auto">
              <a:xfrm flipH="1" flipV="1">
                <a:off x="4224" y="1728"/>
                <a:ext cx="720" cy="1152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7" name="Line 67"/>
              <p:cNvSpPr>
                <a:spLocks noChangeShapeType="1"/>
              </p:cNvSpPr>
              <p:nvPr/>
            </p:nvSpPr>
            <p:spPr bwMode="auto">
              <a:xfrm flipH="1" flipV="1">
                <a:off x="4992" y="1968"/>
                <a:ext cx="0" cy="864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33" name="TextBox 132"/>
          <p:cNvSpPr txBox="1">
            <a:spLocks noChangeArrowheads="1"/>
          </p:cNvSpPr>
          <p:nvPr/>
        </p:nvSpPr>
        <p:spPr bwMode="auto">
          <a:xfrm>
            <a:off x="3541713" y="6199188"/>
            <a:ext cx="2819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Object-level grouping</a:t>
            </a:r>
          </a:p>
        </p:txBody>
      </p: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7254875" y="4633929"/>
            <a:ext cx="3706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Figure-ground</a:t>
            </a:r>
          </a:p>
        </p:txBody>
      </p:sp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3937000" y="6057900"/>
            <a:ext cx="2971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[Figure by Grauman &amp; Darrell]</a:t>
            </a:r>
          </a:p>
        </p:txBody>
      </p:sp>
      <p:sp>
        <p:nvSpPr>
          <p:cNvPr id="75" name="Slide Number Placeholder 7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0" y="6561348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3" grpId="0"/>
      <p:bldP spid="77" grpId="0"/>
      <p:bldP spid="7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7" name="Title 1"/>
          <p:cNvSpPr>
            <a:spLocks noGrp="1"/>
          </p:cNvSpPr>
          <p:nvPr>
            <p:ph type="title"/>
          </p:nvPr>
        </p:nvSpPr>
        <p:spPr>
          <a:xfrm>
            <a:off x="-228600" y="0"/>
            <a:ext cx="9601200" cy="1143000"/>
          </a:xfrm>
        </p:spPr>
        <p:txBody>
          <a:bodyPr/>
          <a:lstStyle/>
          <a:p>
            <a:r>
              <a:rPr lang="en-US" sz="3800" dirty="0" smtClean="0"/>
              <a:t>Material classification example</a:t>
            </a:r>
          </a:p>
        </p:txBody>
      </p:sp>
      <p:pic>
        <p:nvPicPr>
          <p:cNvPr id="577538" name="Content Placeholder 3" descr="intro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723986" y="2333610"/>
            <a:ext cx="5440437" cy="3452585"/>
          </a:xfrm>
        </p:spPr>
      </p:pic>
      <p:sp>
        <p:nvSpPr>
          <p:cNvPr id="577539" name="TextBox 4"/>
          <p:cNvSpPr txBox="1">
            <a:spLocks noChangeArrowheads="1"/>
          </p:cNvSpPr>
          <p:nvPr/>
        </p:nvSpPr>
        <p:spPr bwMode="auto">
          <a:xfrm>
            <a:off x="4267200" y="6488668"/>
            <a:ext cx="480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Figure </a:t>
            </a:r>
            <a:r>
              <a:rPr lang="en-US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from </a:t>
            </a:r>
            <a:r>
              <a:rPr lang="en-US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Varma</a:t>
            </a:r>
            <a:r>
              <a:rPr lang="en-US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&amp; </a:t>
            </a:r>
            <a:r>
              <a:rPr lang="en-US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Zisserman</a:t>
            </a:r>
            <a:r>
              <a:rPr lang="en-US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 IJCV 2005</a:t>
            </a:r>
            <a:endParaRPr lang="en-US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2984" y="1201707"/>
            <a:ext cx="79519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For an image of a single texture, we can classify it according to its global (image-wide) </a:t>
            </a:r>
            <a:r>
              <a:rPr lang="en-US" sz="2400" dirty="0" err="1" smtClean="0"/>
              <a:t>texton</a:t>
            </a:r>
            <a:r>
              <a:rPr lang="en-US" sz="2400" dirty="0" smtClean="0"/>
              <a:t> histogram.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60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9.jpg"/>
          <p:cNvPicPr>
            <a:picLocks noChangeAspect="1"/>
          </p:cNvPicPr>
          <p:nvPr/>
        </p:nvPicPr>
        <p:blipFill>
          <a:blip r:embed="rId2"/>
          <a:srcRect t="16061"/>
          <a:stretch>
            <a:fillRect/>
          </a:stretch>
        </p:blipFill>
        <p:spPr>
          <a:xfrm>
            <a:off x="381000" y="914400"/>
            <a:ext cx="8382000" cy="52768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43383" y="6313527"/>
            <a:ext cx="5915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dirty="0" err="1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Manik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400" kern="1200" dirty="0" err="1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Varma</a:t>
            </a:r>
            <a:endParaRPr lang="en-US" sz="1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http://www.robots.ox.ac.uk/~vgg/research/texclass/with.html</a:t>
            </a:r>
          </a:p>
        </p:txBody>
      </p:sp>
      <p:pic>
        <p:nvPicPr>
          <p:cNvPr id="7" name="Picture 6" descr="chisq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724400"/>
            <a:ext cx="4507230" cy="9906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228600" y="0"/>
            <a:ext cx="9601200" cy="1143000"/>
          </a:xfrm>
        </p:spPr>
        <p:txBody>
          <a:bodyPr/>
          <a:lstStyle/>
          <a:p>
            <a:r>
              <a:rPr lang="en-US" sz="3800" dirty="0" smtClean="0"/>
              <a:t>Material classification example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2984" y="1201707"/>
            <a:ext cx="4957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Nearest neighbor </a:t>
            </a:r>
            <a:r>
              <a:rPr lang="en-US" sz="2400" dirty="0" smtClean="0"/>
              <a:t>classification: label the input according to the nearest known example’s label.</a:t>
            </a:r>
            <a:endParaRPr lang="en-US" sz="24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61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2600" y="17938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Outline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What are grouping problems in vision?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Inspiration from human perception</a:t>
            </a:r>
          </a:p>
          <a:p>
            <a:pPr lvl="1" eaLnBrk="1" hangingPunct="1"/>
            <a:r>
              <a:rPr lang="en-US" sz="2400" dirty="0" smtClean="0"/>
              <a:t>Gestalt properties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Bottom-up segmentation via clustering</a:t>
            </a:r>
          </a:p>
          <a:p>
            <a:pPr lvl="1" eaLnBrk="1" hangingPunct="1"/>
            <a:r>
              <a:rPr lang="en-US" sz="2400" dirty="0" smtClean="0"/>
              <a:t>Algorithms: </a:t>
            </a:r>
          </a:p>
          <a:p>
            <a:pPr lvl="2" eaLnBrk="1" hangingPunct="1"/>
            <a:r>
              <a:rPr lang="en-US" sz="2000" dirty="0" smtClean="0"/>
              <a:t>Mode finding and mean shift: k-means, mean-shift</a:t>
            </a:r>
          </a:p>
          <a:p>
            <a:pPr lvl="2" eaLnBrk="1" hangingPunct="1"/>
            <a:r>
              <a:rPr lang="en-US" sz="2000" dirty="0" smtClean="0"/>
              <a:t>Graph-based: normalized cuts</a:t>
            </a:r>
          </a:p>
          <a:p>
            <a:pPr lvl="1" eaLnBrk="1" hangingPunct="1"/>
            <a:r>
              <a:rPr lang="en-US" sz="2400" dirty="0" smtClean="0"/>
              <a:t>Features: color, texture, …</a:t>
            </a:r>
          </a:p>
          <a:p>
            <a:pPr lvl="2" eaLnBrk="1" hangingPunct="1"/>
            <a:r>
              <a:rPr lang="en-US" sz="2000" dirty="0"/>
              <a:t>Quantization for texture summaries</a:t>
            </a:r>
          </a:p>
          <a:p>
            <a:pPr lvl="1" eaLnBrk="1" hangingPunct="1"/>
            <a:endParaRPr lang="en-US" sz="2400" dirty="0" smtClean="0"/>
          </a:p>
          <a:p>
            <a:pPr lvl="1" eaLnBrk="1" hangingPunct="1">
              <a:buFontTx/>
              <a:buNone/>
            </a:pPr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482544" y="4617132"/>
            <a:ext cx="7521678" cy="43204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2BE8C3-611A-4A6C-AFF7-54986FFD7D8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5291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73063" y="106363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K-means: pros and cons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36550" y="1639888"/>
            <a:ext cx="5148263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u="sng" dirty="0" smtClean="0"/>
              <a:t>Pros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Simple, fast to compute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Converges to local minimum of within-cluster squared error</a:t>
            </a:r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u="sng" dirty="0" smtClean="0"/>
              <a:t>Cons/issues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Setting k?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Sensitive to initial centers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Sensitive to outliers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solidFill>
                  <a:schemeClr val="accent6"/>
                </a:solidFill>
              </a:rPr>
              <a:t>Detects spherical clusters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 smtClean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 l="56866" t="45294" r="16876" b="11569"/>
          <a:stretch>
            <a:fillRect/>
          </a:stretch>
        </p:blipFill>
        <p:spPr bwMode="auto">
          <a:xfrm>
            <a:off x="7273925" y="4743450"/>
            <a:ext cx="1679575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 l="18001" t="45294" r="57652" b="11569"/>
          <a:stretch>
            <a:fillRect/>
          </a:stretch>
        </p:blipFill>
        <p:spPr bwMode="auto">
          <a:xfrm>
            <a:off x="5338763" y="4743450"/>
            <a:ext cx="1557337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/>
          <a:srcRect l="18233" t="35098" r="18233" b="7648"/>
          <a:stretch>
            <a:fillRect/>
          </a:stretch>
        </p:blipFill>
        <p:spPr bwMode="auto">
          <a:xfrm>
            <a:off x="5243513" y="1931988"/>
            <a:ext cx="3900487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457950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3427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94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305800" cy="5257800"/>
          </a:xfrm>
        </p:spPr>
        <p:txBody>
          <a:bodyPr/>
          <a:lstStyle/>
          <a:p>
            <a:pPr marL="533400" indent="-533400">
              <a:buFontTx/>
              <a:buChar char="•"/>
            </a:pPr>
            <a:r>
              <a:rPr lang="en-US" smtClean="0"/>
              <a:t>The mean shift algorithm seeks </a:t>
            </a:r>
            <a:r>
              <a:rPr lang="en-US" i="1" smtClean="0"/>
              <a:t>modes</a:t>
            </a:r>
            <a:r>
              <a:rPr lang="en-US" smtClean="0"/>
              <a:t> or local maxima of density in the feature space</a:t>
            </a:r>
          </a:p>
        </p:txBody>
      </p:sp>
      <p:sp>
        <p:nvSpPr>
          <p:cNvPr id="22531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algorithm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6200" y="2133600"/>
            <a:ext cx="8912225" cy="4114800"/>
            <a:chOff x="76200" y="2133600"/>
            <a:chExt cx="8912225" cy="4114800"/>
          </a:xfrm>
        </p:grpSpPr>
        <p:pic>
          <p:nvPicPr>
            <p:cNvPr id="22532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559"/>
            <a:stretch>
              <a:fillRect/>
            </a:stretch>
          </p:blipFill>
          <p:spPr bwMode="auto">
            <a:xfrm>
              <a:off x="76200" y="2954338"/>
              <a:ext cx="8912225" cy="3294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3" name="TextBox 6"/>
            <p:cNvSpPr txBox="1">
              <a:spLocks noChangeArrowheads="1"/>
            </p:cNvSpPr>
            <p:nvPr/>
          </p:nvSpPr>
          <p:spPr bwMode="auto">
            <a:xfrm>
              <a:off x="1592263" y="2438400"/>
              <a:ext cx="1074737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</a:rPr>
                <a:t>image</a:t>
              </a:r>
            </a:p>
          </p:txBody>
        </p:sp>
        <p:sp>
          <p:nvSpPr>
            <p:cNvPr id="22534" name="TextBox 7"/>
            <p:cNvSpPr txBox="1">
              <a:spLocks noChangeArrowheads="1"/>
            </p:cNvSpPr>
            <p:nvPr/>
          </p:nvSpPr>
          <p:spPr bwMode="auto">
            <a:xfrm>
              <a:off x="5203825" y="2133600"/>
              <a:ext cx="3178175" cy="83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</a:rPr>
                <a:t>Feature space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</a:rPr>
                <a:t>(L*u*v* color values)</a:t>
              </a: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943FF-F0B3-48AD-9DA5-75664BA8925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0012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9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7944" grpId="0" build="p" bldLvl="2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55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56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57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58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59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0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1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2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3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4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5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6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7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8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9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0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1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2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3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4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5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6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7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8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9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0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1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2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3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4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5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6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7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8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9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0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1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2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3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4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5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6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7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8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9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0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1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2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3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4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5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6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7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8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9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0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1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2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3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4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5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6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7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8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9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0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1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2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3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4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5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6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7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8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9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0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1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2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3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4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5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6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7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8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9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40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41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42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43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44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45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2590800" y="1524000"/>
            <a:ext cx="2819400" cy="2895600"/>
            <a:chOff x="3744" y="4464"/>
            <a:chExt cx="1776" cy="1824"/>
          </a:xfrm>
        </p:grpSpPr>
        <p:sp>
          <p:nvSpPr>
            <p:cNvPr id="23660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3661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3662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3663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3664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4" name="Group 102"/>
          <p:cNvGrpSpPr>
            <a:grpSpLocks/>
          </p:cNvGrpSpPr>
          <p:nvPr/>
        </p:nvGrpSpPr>
        <p:grpSpPr bwMode="auto">
          <a:xfrm>
            <a:off x="4343400" y="2895600"/>
            <a:ext cx="457200" cy="457200"/>
            <a:chOff x="4486" y="3484"/>
            <a:chExt cx="288" cy="288"/>
          </a:xfrm>
        </p:grpSpPr>
        <p:sp>
          <p:nvSpPr>
            <p:cNvPr id="23657" name="Oval 103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3658" name="Line 104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3659" name="Line 105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456234" name="AutoShape 106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 smtClean="0">
                <a:solidFill>
                  <a:srgbClr val="000000"/>
                </a:solidFill>
                <a:cs typeface="Arial" charset="0"/>
              </a:rPr>
            </a:br>
            <a:r>
              <a:rPr lang="en-US" sz="1600" smtClean="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1456235" name="Freeform 107"/>
          <p:cNvSpPr>
            <a:spLocks/>
          </p:cNvSpPr>
          <p:nvPr/>
        </p:nvSpPr>
        <p:spPr bwMode="auto">
          <a:xfrm>
            <a:off x="5310188" y="1443038"/>
            <a:ext cx="2170112" cy="1014412"/>
          </a:xfrm>
          <a:custGeom>
            <a:avLst/>
            <a:gdLst>
              <a:gd name="T0" fmla="*/ 2147483647 w 1367"/>
              <a:gd name="T1" fmla="*/ 2147483647 h 639"/>
              <a:gd name="T2" fmla="*/ 2147483647 w 1367"/>
              <a:gd name="T3" fmla="*/ 2147483647 h 639"/>
              <a:gd name="T4" fmla="*/ 2147483647 w 1367"/>
              <a:gd name="T5" fmla="*/ 2147483647 h 639"/>
              <a:gd name="T6" fmla="*/ 2147483647 w 1367"/>
              <a:gd name="T7" fmla="*/ 2147483647 h 639"/>
              <a:gd name="T8" fmla="*/ 2147483647 w 1367"/>
              <a:gd name="T9" fmla="*/ 2147483647 h 639"/>
              <a:gd name="T10" fmla="*/ 2147483647 w 1367"/>
              <a:gd name="T11" fmla="*/ 2147483647 h 639"/>
              <a:gd name="T12" fmla="*/ 2147483647 w 1367"/>
              <a:gd name="T13" fmla="*/ 2147483647 h 639"/>
              <a:gd name="T14" fmla="*/ 2147483647 w 1367"/>
              <a:gd name="T15" fmla="*/ 2147483647 h 639"/>
              <a:gd name="T16" fmla="*/ 2147483647 w 1367"/>
              <a:gd name="T17" fmla="*/ 2147483647 h 639"/>
              <a:gd name="T18" fmla="*/ 2147483647 w 1367"/>
              <a:gd name="T19" fmla="*/ 2147483647 h 639"/>
              <a:gd name="T20" fmla="*/ 2147483647 w 1367"/>
              <a:gd name="T21" fmla="*/ 2147483647 h 639"/>
              <a:gd name="T22" fmla="*/ 2147483647 w 1367"/>
              <a:gd name="T23" fmla="*/ 2147483647 h 639"/>
              <a:gd name="T24" fmla="*/ 2147483647 w 1367"/>
              <a:gd name="T25" fmla="*/ 2147483647 h 639"/>
              <a:gd name="T26" fmla="*/ 2147483647 w 1367"/>
              <a:gd name="T27" fmla="*/ 2147483647 h 639"/>
              <a:gd name="T28" fmla="*/ 2147483647 w 1367"/>
              <a:gd name="T29" fmla="*/ 2147483647 h 639"/>
              <a:gd name="T30" fmla="*/ 2147483647 w 1367"/>
              <a:gd name="T31" fmla="*/ 2147483647 h 639"/>
              <a:gd name="T32" fmla="*/ 2147483647 w 1367"/>
              <a:gd name="T33" fmla="*/ 2147483647 h 639"/>
              <a:gd name="T34" fmla="*/ 2147483647 w 1367"/>
              <a:gd name="T35" fmla="*/ 2147483647 h 639"/>
              <a:gd name="T36" fmla="*/ 2147483647 w 1367"/>
              <a:gd name="T37" fmla="*/ 2147483647 h 639"/>
              <a:gd name="T38" fmla="*/ 2147483647 w 1367"/>
              <a:gd name="T39" fmla="*/ 2147483647 h 639"/>
              <a:gd name="T40" fmla="*/ 0 w 1367"/>
              <a:gd name="T41" fmla="*/ 2147483647 h 63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367"/>
              <a:gd name="T64" fmla="*/ 0 h 639"/>
              <a:gd name="T65" fmla="*/ 1367 w 1367"/>
              <a:gd name="T66" fmla="*/ 639 h 639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367" h="639">
                <a:moveTo>
                  <a:pt x="1367" y="21"/>
                </a:moveTo>
                <a:cubicBezTo>
                  <a:pt x="1305" y="0"/>
                  <a:pt x="1340" y="5"/>
                  <a:pt x="1263" y="14"/>
                </a:cubicBezTo>
                <a:cubicBezTo>
                  <a:pt x="1213" y="31"/>
                  <a:pt x="1233" y="20"/>
                  <a:pt x="1201" y="42"/>
                </a:cubicBezTo>
                <a:cubicBezTo>
                  <a:pt x="1119" y="162"/>
                  <a:pt x="1014" y="134"/>
                  <a:pt x="874" y="139"/>
                </a:cubicBezTo>
                <a:cubicBezTo>
                  <a:pt x="826" y="149"/>
                  <a:pt x="851" y="142"/>
                  <a:pt x="798" y="160"/>
                </a:cubicBezTo>
                <a:cubicBezTo>
                  <a:pt x="784" y="165"/>
                  <a:pt x="756" y="174"/>
                  <a:pt x="756" y="174"/>
                </a:cubicBezTo>
                <a:cubicBezTo>
                  <a:pt x="752" y="181"/>
                  <a:pt x="749" y="189"/>
                  <a:pt x="743" y="194"/>
                </a:cubicBezTo>
                <a:cubicBezTo>
                  <a:pt x="737" y="199"/>
                  <a:pt x="727" y="196"/>
                  <a:pt x="722" y="201"/>
                </a:cubicBezTo>
                <a:cubicBezTo>
                  <a:pt x="717" y="206"/>
                  <a:pt x="719" y="216"/>
                  <a:pt x="715" y="222"/>
                </a:cubicBezTo>
                <a:cubicBezTo>
                  <a:pt x="707" y="237"/>
                  <a:pt x="696" y="250"/>
                  <a:pt x="687" y="264"/>
                </a:cubicBezTo>
                <a:cubicBezTo>
                  <a:pt x="667" y="293"/>
                  <a:pt x="667" y="321"/>
                  <a:pt x="631" y="333"/>
                </a:cubicBezTo>
                <a:cubicBezTo>
                  <a:pt x="570" y="375"/>
                  <a:pt x="510" y="370"/>
                  <a:pt x="437" y="375"/>
                </a:cubicBezTo>
                <a:cubicBezTo>
                  <a:pt x="425" y="377"/>
                  <a:pt x="413" y="379"/>
                  <a:pt x="402" y="382"/>
                </a:cubicBezTo>
                <a:cubicBezTo>
                  <a:pt x="388" y="386"/>
                  <a:pt x="361" y="396"/>
                  <a:pt x="361" y="396"/>
                </a:cubicBezTo>
                <a:cubicBezTo>
                  <a:pt x="356" y="403"/>
                  <a:pt x="353" y="410"/>
                  <a:pt x="347" y="416"/>
                </a:cubicBezTo>
                <a:cubicBezTo>
                  <a:pt x="341" y="422"/>
                  <a:pt x="332" y="424"/>
                  <a:pt x="326" y="430"/>
                </a:cubicBezTo>
                <a:cubicBezTo>
                  <a:pt x="297" y="464"/>
                  <a:pt x="287" y="503"/>
                  <a:pt x="250" y="528"/>
                </a:cubicBezTo>
                <a:cubicBezTo>
                  <a:pt x="231" y="555"/>
                  <a:pt x="210" y="587"/>
                  <a:pt x="180" y="597"/>
                </a:cubicBezTo>
                <a:cubicBezTo>
                  <a:pt x="166" y="606"/>
                  <a:pt x="153" y="616"/>
                  <a:pt x="139" y="625"/>
                </a:cubicBezTo>
                <a:cubicBezTo>
                  <a:pt x="132" y="630"/>
                  <a:pt x="118" y="639"/>
                  <a:pt x="118" y="639"/>
                </a:cubicBezTo>
                <a:cubicBezTo>
                  <a:pt x="106" y="638"/>
                  <a:pt x="30" y="625"/>
                  <a:pt x="0" y="625"/>
                </a:cubicBezTo>
              </a:path>
            </a:pathLst>
          </a:custGeom>
          <a:noFill/>
          <a:ln w="9525">
            <a:solidFill>
              <a:srgbClr val="00CCFF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56236" name="AutoShape 108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1456237" name="Freeform 109"/>
          <p:cNvSpPr>
            <a:spLocks/>
          </p:cNvSpPr>
          <p:nvPr/>
        </p:nvSpPr>
        <p:spPr bwMode="auto">
          <a:xfrm>
            <a:off x="4645025" y="2103438"/>
            <a:ext cx="2824163" cy="930275"/>
          </a:xfrm>
          <a:custGeom>
            <a:avLst/>
            <a:gdLst>
              <a:gd name="T0" fmla="*/ 2147483647 w 1779"/>
              <a:gd name="T1" fmla="*/ 2147483647 h 586"/>
              <a:gd name="T2" fmla="*/ 2147483647 w 1779"/>
              <a:gd name="T3" fmla="*/ 2147483647 h 586"/>
              <a:gd name="T4" fmla="*/ 2147483647 w 1779"/>
              <a:gd name="T5" fmla="*/ 0 h 586"/>
              <a:gd name="T6" fmla="*/ 2147483647 w 1779"/>
              <a:gd name="T7" fmla="*/ 2147483647 h 586"/>
              <a:gd name="T8" fmla="*/ 2147483647 w 1779"/>
              <a:gd name="T9" fmla="*/ 2147483647 h 586"/>
              <a:gd name="T10" fmla="*/ 2147483647 w 1779"/>
              <a:gd name="T11" fmla="*/ 2147483647 h 586"/>
              <a:gd name="T12" fmla="*/ 2147483647 w 1779"/>
              <a:gd name="T13" fmla="*/ 2147483647 h 586"/>
              <a:gd name="T14" fmla="*/ 2147483647 w 1779"/>
              <a:gd name="T15" fmla="*/ 2147483647 h 586"/>
              <a:gd name="T16" fmla="*/ 2147483647 w 1779"/>
              <a:gd name="T17" fmla="*/ 2147483647 h 586"/>
              <a:gd name="T18" fmla="*/ 2147483647 w 1779"/>
              <a:gd name="T19" fmla="*/ 2147483647 h 586"/>
              <a:gd name="T20" fmla="*/ 2147483647 w 1779"/>
              <a:gd name="T21" fmla="*/ 2147483647 h 586"/>
              <a:gd name="T22" fmla="*/ 2147483647 w 1779"/>
              <a:gd name="T23" fmla="*/ 2147483647 h 586"/>
              <a:gd name="T24" fmla="*/ 2147483647 w 1779"/>
              <a:gd name="T25" fmla="*/ 2147483647 h 586"/>
              <a:gd name="T26" fmla="*/ 2147483647 w 1779"/>
              <a:gd name="T27" fmla="*/ 2147483647 h 586"/>
              <a:gd name="T28" fmla="*/ 2147483647 w 1779"/>
              <a:gd name="T29" fmla="*/ 2147483647 h 586"/>
              <a:gd name="T30" fmla="*/ 2147483647 w 1779"/>
              <a:gd name="T31" fmla="*/ 2147483647 h 586"/>
              <a:gd name="T32" fmla="*/ 2147483647 w 1779"/>
              <a:gd name="T33" fmla="*/ 2147483647 h 586"/>
              <a:gd name="T34" fmla="*/ 2147483647 w 1779"/>
              <a:gd name="T35" fmla="*/ 2147483647 h 58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779"/>
              <a:gd name="T55" fmla="*/ 0 h 586"/>
              <a:gd name="T56" fmla="*/ 1779 w 1779"/>
              <a:gd name="T57" fmla="*/ 586 h 58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779" h="586">
                <a:moveTo>
                  <a:pt x="1779" y="42"/>
                </a:moveTo>
                <a:cubicBezTo>
                  <a:pt x="1748" y="11"/>
                  <a:pt x="1767" y="24"/>
                  <a:pt x="1717" y="7"/>
                </a:cubicBezTo>
                <a:cubicBezTo>
                  <a:pt x="1710" y="5"/>
                  <a:pt x="1696" y="0"/>
                  <a:pt x="1696" y="0"/>
                </a:cubicBezTo>
                <a:cubicBezTo>
                  <a:pt x="1633" y="3"/>
                  <a:pt x="1487" y="3"/>
                  <a:pt x="1418" y="42"/>
                </a:cubicBezTo>
                <a:cubicBezTo>
                  <a:pt x="1390" y="58"/>
                  <a:pt x="1362" y="80"/>
                  <a:pt x="1335" y="98"/>
                </a:cubicBezTo>
                <a:cubicBezTo>
                  <a:pt x="1318" y="109"/>
                  <a:pt x="1286" y="132"/>
                  <a:pt x="1286" y="132"/>
                </a:cubicBezTo>
                <a:cubicBezTo>
                  <a:pt x="1222" y="235"/>
                  <a:pt x="1110" y="243"/>
                  <a:pt x="1002" y="250"/>
                </a:cubicBezTo>
                <a:cubicBezTo>
                  <a:pt x="931" y="260"/>
                  <a:pt x="864" y="281"/>
                  <a:pt x="801" y="313"/>
                </a:cubicBezTo>
                <a:cubicBezTo>
                  <a:pt x="777" y="325"/>
                  <a:pt x="762" y="348"/>
                  <a:pt x="738" y="361"/>
                </a:cubicBezTo>
                <a:cubicBezTo>
                  <a:pt x="708" y="378"/>
                  <a:pt x="672" y="393"/>
                  <a:pt x="648" y="417"/>
                </a:cubicBezTo>
                <a:cubicBezTo>
                  <a:pt x="600" y="465"/>
                  <a:pt x="623" y="448"/>
                  <a:pt x="586" y="472"/>
                </a:cubicBezTo>
                <a:cubicBezTo>
                  <a:pt x="569" y="522"/>
                  <a:pt x="593" y="462"/>
                  <a:pt x="558" y="514"/>
                </a:cubicBezTo>
                <a:cubicBezTo>
                  <a:pt x="554" y="520"/>
                  <a:pt x="556" y="530"/>
                  <a:pt x="551" y="535"/>
                </a:cubicBezTo>
                <a:cubicBezTo>
                  <a:pt x="539" y="547"/>
                  <a:pt x="523" y="554"/>
                  <a:pt x="509" y="563"/>
                </a:cubicBezTo>
                <a:cubicBezTo>
                  <a:pt x="502" y="567"/>
                  <a:pt x="488" y="576"/>
                  <a:pt x="488" y="576"/>
                </a:cubicBezTo>
                <a:cubicBezTo>
                  <a:pt x="379" y="572"/>
                  <a:pt x="283" y="560"/>
                  <a:pt x="176" y="549"/>
                </a:cubicBezTo>
                <a:cubicBezTo>
                  <a:pt x="168" y="550"/>
                  <a:pt x="26" y="560"/>
                  <a:pt x="3" y="583"/>
                </a:cubicBezTo>
                <a:cubicBezTo>
                  <a:pt x="0" y="586"/>
                  <a:pt x="12" y="583"/>
                  <a:pt x="16" y="583"/>
                </a:cubicBezTo>
              </a:path>
            </a:pathLst>
          </a:custGeom>
          <a:noFill/>
          <a:ln w="9525">
            <a:solidFill>
              <a:srgbClr val="FF9900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56238" name="AutoShape 110"/>
          <p:cNvSpPr>
            <a:spLocks noChangeArrowheads="1"/>
          </p:cNvSpPr>
          <p:nvPr/>
        </p:nvSpPr>
        <p:spPr bwMode="auto">
          <a:xfrm rot="880212">
            <a:off x="3997325" y="2968625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56239" name="AutoShape 111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sp>
        <p:nvSpPr>
          <p:cNvPr id="1456240" name="Freeform 112"/>
          <p:cNvSpPr>
            <a:spLocks/>
          </p:cNvSpPr>
          <p:nvPr/>
        </p:nvSpPr>
        <p:spPr bwMode="auto">
          <a:xfrm>
            <a:off x="4043363" y="3140075"/>
            <a:ext cx="3403600" cy="2632075"/>
          </a:xfrm>
          <a:custGeom>
            <a:avLst/>
            <a:gdLst>
              <a:gd name="T0" fmla="*/ 2147483647 w 2144"/>
              <a:gd name="T1" fmla="*/ 2147483647 h 1658"/>
              <a:gd name="T2" fmla="*/ 2147483647 w 2144"/>
              <a:gd name="T3" fmla="*/ 2147483647 h 1658"/>
              <a:gd name="T4" fmla="*/ 2147483647 w 2144"/>
              <a:gd name="T5" fmla="*/ 2147483647 h 1658"/>
              <a:gd name="T6" fmla="*/ 2147483647 w 2144"/>
              <a:gd name="T7" fmla="*/ 2147483647 h 1658"/>
              <a:gd name="T8" fmla="*/ 2147483647 w 2144"/>
              <a:gd name="T9" fmla="*/ 2147483647 h 1658"/>
              <a:gd name="T10" fmla="*/ 2147483647 w 2144"/>
              <a:gd name="T11" fmla="*/ 2147483647 h 1658"/>
              <a:gd name="T12" fmla="*/ 2147483647 w 2144"/>
              <a:gd name="T13" fmla="*/ 2147483647 h 1658"/>
              <a:gd name="T14" fmla="*/ 2147483647 w 2144"/>
              <a:gd name="T15" fmla="*/ 2147483647 h 1658"/>
              <a:gd name="T16" fmla="*/ 2147483647 w 2144"/>
              <a:gd name="T17" fmla="*/ 2147483647 h 1658"/>
              <a:gd name="T18" fmla="*/ 2147483647 w 2144"/>
              <a:gd name="T19" fmla="*/ 2147483647 h 1658"/>
              <a:gd name="T20" fmla="*/ 2147483647 w 2144"/>
              <a:gd name="T21" fmla="*/ 2147483647 h 1658"/>
              <a:gd name="T22" fmla="*/ 2147483647 w 2144"/>
              <a:gd name="T23" fmla="*/ 2147483647 h 1658"/>
              <a:gd name="T24" fmla="*/ 2147483647 w 2144"/>
              <a:gd name="T25" fmla="*/ 2147483647 h 1658"/>
              <a:gd name="T26" fmla="*/ 2147483647 w 2144"/>
              <a:gd name="T27" fmla="*/ 2147483647 h 1658"/>
              <a:gd name="T28" fmla="*/ 2147483647 w 2144"/>
              <a:gd name="T29" fmla="*/ 2147483647 h 1658"/>
              <a:gd name="T30" fmla="*/ 2147483647 w 2144"/>
              <a:gd name="T31" fmla="*/ 2147483647 h 1658"/>
              <a:gd name="T32" fmla="*/ 2147483647 w 2144"/>
              <a:gd name="T33" fmla="*/ 2147483647 h 1658"/>
              <a:gd name="T34" fmla="*/ 2147483647 w 2144"/>
              <a:gd name="T35" fmla="*/ 2147483647 h 1658"/>
              <a:gd name="T36" fmla="*/ 2147483647 w 2144"/>
              <a:gd name="T37" fmla="*/ 2147483647 h 1658"/>
              <a:gd name="T38" fmla="*/ 2147483647 w 2144"/>
              <a:gd name="T39" fmla="*/ 2147483647 h 1658"/>
              <a:gd name="T40" fmla="*/ 2147483647 w 2144"/>
              <a:gd name="T41" fmla="*/ 2147483647 h 1658"/>
              <a:gd name="T42" fmla="*/ 2147483647 w 2144"/>
              <a:gd name="T43" fmla="*/ 2147483647 h 1658"/>
              <a:gd name="T44" fmla="*/ 2147483647 w 2144"/>
              <a:gd name="T45" fmla="*/ 2147483647 h 1658"/>
              <a:gd name="T46" fmla="*/ 2147483647 w 2144"/>
              <a:gd name="T47" fmla="*/ 2147483647 h 1658"/>
              <a:gd name="T48" fmla="*/ 0 w 2144"/>
              <a:gd name="T49" fmla="*/ 2147483647 h 1658"/>
              <a:gd name="T50" fmla="*/ 2147483647 w 2144"/>
              <a:gd name="T51" fmla="*/ 2147483647 h 1658"/>
              <a:gd name="T52" fmla="*/ 2147483647 w 2144"/>
              <a:gd name="T53" fmla="*/ 2147483647 h 1658"/>
              <a:gd name="T54" fmla="*/ 2147483647 w 2144"/>
              <a:gd name="T55" fmla="*/ 0 h 165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2144"/>
              <a:gd name="T85" fmla="*/ 0 h 1658"/>
              <a:gd name="T86" fmla="*/ 2144 w 2144"/>
              <a:gd name="T87" fmla="*/ 1658 h 165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2144" h="1658">
                <a:moveTo>
                  <a:pt x="2144" y="1658"/>
                </a:moveTo>
                <a:cubicBezTo>
                  <a:pt x="2101" y="1644"/>
                  <a:pt x="2079" y="1621"/>
                  <a:pt x="2033" y="1610"/>
                </a:cubicBezTo>
                <a:cubicBezTo>
                  <a:pt x="1970" y="1563"/>
                  <a:pt x="2038" y="1608"/>
                  <a:pt x="1978" y="1582"/>
                </a:cubicBezTo>
                <a:cubicBezTo>
                  <a:pt x="1954" y="1571"/>
                  <a:pt x="1937" y="1548"/>
                  <a:pt x="1915" y="1534"/>
                </a:cubicBezTo>
                <a:cubicBezTo>
                  <a:pt x="1905" y="1519"/>
                  <a:pt x="1891" y="1507"/>
                  <a:pt x="1881" y="1492"/>
                </a:cubicBezTo>
                <a:cubicBezTo>
                  <a:pt x="1845" y="1435"/>
                  <a:pt x="1915" y="1512"/>
                  <a:pt x="1853" y="1450"/>
                </a:cubicBezTo>
                <a:cubicBezTo>
                  <a:pt x="1844" y="1422"/>
                  <a:pt x="1835" y="1411"/>
                  <a:pt x="1811" y="1395"/>
                </a:cubicBezTo>
                <a:cubicBezTo>
                  <a:pt x="1769" y="1269"/>
                  <a:pt x="1577" y="1294"/>
                  <a:pt x="1485" y="1291"/>
                </a:cubicBezTo>
                <a:cubicBezTo>
                  <a:pt x="1455" y="1281"/>
                  <a:pt x="1432" y="1266"/>
                  <a:pt x="1402" y="1256"/>
                </a:cubicBezTo>
                <a:cubicBezTo>
                  <a:pt x="1395" y="1254"/>
                  <a:pt x="1381" y="1249"/>
                  <a:pt x="1381" y="1249"/>
                </a:cubicBezTo>
                <a:cubicBezTo>
                  <a:pt x="1333" y="1201"/>
                  <a:pt x="1355" y="1218"/>
                  <a:pt x="1318" y="1193"/>
                </a:cubicBezTo>
                <a:cubicBezTo>
                  <a:pt x="1284" y="1141"/>
                  <a:pt x="1329" y="1204"/>
                  <a:pt x="1284" y="1159"/>
                </a:cubicBezTo>
                <a:cubicBezTo>
                  <a:pt x="1266" y="1141"/>
                  <a:pt x="1265" y="1116"/>
                  <a:pt x="1249" y="1096"/>
                </a:cubicBezTo>
                <a:cubicBezTo>
                  <a:pt x="1227" y="1070"/>
                  <a:pt x="1193" y="1053"/>
                  <a:pt x="1166" y="1034"/>
                </a:cubicBezTo>
                <a:cubicBezTo>
                  <a:pt x="1156" y="1027"/>
                  <a:pt x="1143" y="1028"/>
                  <a:pt x="1131" y="1027"/>
                </a:cubicBezTo>
                <a:cubicBezTo>
                  <a:pt x="1080" y="1023"/>
                  <a:pt x="1029" y="1022"/>
                  <a:pt x="978" y="1020"/>
                </a:cubicBezTo>
                <a:cubicBezTo>
                  <a:pt x="881" y="1003"/>
                  <a:pt x="810" y="950"/>
                  <a:pt x="749" y="874"/>
                </a:cubicBezTo>
                <a:cubicBezTo>
                  <a:pt x="731" y="852"/>
                  <a:pt x="711" y="842"/>
                  <a:pt x="701" y="812"/>
                </a:cubicBezTo>
                <a:cubicBezTo>
                  <a:pt x="690" y="779"/>
                  <a:pt x="679" y="753"/>
                  <a:pt x="666" y="722"/>
                </a:cubicBezTo>
                <a:cubicBezTo>
                  <a:pt x="651" y="685"/>
                  <a:pt x="646" y="650"/>
                  <a:pt x="624" y="617"/>
                </a:cubicBezTo>
                <a:cubicBezTo>
                  <a:pt x="612" y="578"/>
                  <a:pt x="598" y="572"/>
                  <a:pt x="562" y="548"/>
                </a:cubicBezTo>
                <a:cubicBezTo>
                  <a:pt x="554" y="543"/>
                  <a:pt x="550" y="532"/>
                  <a:pt x="541" y="527"/>
                </a:cubicBezTo>
                <a:cubicBezTo>
                  <a:pt x="478" y="491"/>
                  <a:pt x="381" y="480"/>
                  <a:pt x="312" y="472"/>
                </a:cubicBezTo>
                <a:cubicBezTo>
                  <a:pt x="227" y="444"/>
                  <a:pt x="125" y="430"/>
                  <a:pt x="48" y="382"/>
                </a:cubicBezTo>
                <a:cubicBezTo>
                  <a:pt x="30" y="353"/>
                  <a:pt x="18" y="325"/>
                  <a:pt x="0" y="298"/>
                </a:cubicBezTo>
                <a:cubicBezTo>
                  <a:pt x="7" y="224"/>
                  <a:pt x="6" y="167"/>
                  <a:pt x="69" y="125"/>
                </a:cubicBezTo>
                <a:cubicBezTo>
                  <a:pt x="83" y="103"/>
                  <a:pt x="121" y="77"/>
                  <a:pt x="146" y="69"/>
                </a:cubicBezTo>
                <a:cubicBezTo>
                  <a:pt x="164" y="42"/>
                  <a:pt x="187" y="36"/>
                  <a:pt x="187" y="0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55" name="Rectangle 11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23656" name="Rectangle 116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Slide by Y. </a:t>
            </a:r>
            <a:r>
              <a:rPr lang="en-US" sz="1400" dirty="0" err="1" smtClean="0">
                <a:solidFill>
                  <a:srgbClr val="000000"/>
                </a:solidFill>
                <a:cs typeface="Arial" charset="0"/>
              </a:rPr>
              <a:t>Ukrainitz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&amp; B. </a:t>
            </a:r>
            <a:r>
              <a:rPr lang="en-US" sz="1400" dirty="0" err="1" smtClean="0">
                <a:solidFill>
                  <a:srgbClr val="000000"/>
                </a:solidFill>
                <a:cs typeface="Arial" charset="0"/>
              </a:rPr>
              <a:t>Sarel</a:t>
            </a:r>
            <a:endParaRPr lang="en-US" sz="1400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3" name="Slide Number Placeholder 1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A64D03-3B02-4CBB-A9D0-577CA08EC03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56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56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56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56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6234" grpId="0" animBg="1"/>
      <p:bldP spid="1456235" grpId="0" animBg="1"/>
      <p:bldP spid="1456235" grpId="1" animBg="1"/>
      <p:bldP spid="1456236" grpId="0" animBg="1"/>
      <p:bldP spid="1456237" grpId="0" animBg="1"/>
      <p:bldP spid="1456237" grpId="1" animBg="1"/>
      <p:bldP spid="1456238" grpId="0" animBg="1"/>
      <p:bldP spid="1456239" grpId="0" animBg="1"/>
      <p:bldP spid="1456239" grpId="1" animBg="1"/>
      <p:bldP spid="1456240" grpId="0" animBg="1"/>
      <p:bldP spid="1456240" grpId="1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79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0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1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2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3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4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5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6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7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8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9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0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1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2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3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4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5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6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7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8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9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0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1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2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3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4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5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6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7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8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9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0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1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2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3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4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5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6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7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8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9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0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1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2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3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4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5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6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7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8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9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0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1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2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3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4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5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6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7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8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9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0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1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2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3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4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5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6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7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8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9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0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1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2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3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4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5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6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7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8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9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0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1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2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3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4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5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6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7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8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9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2590800" y="1524000"/>
            <a:ext cx="2819400" cy="2895600"/>
            <a:chOff x="3744" y="4464"/>
            <a:chExt cx="1776" cy="1824"/>
          </a:xfrm>
        </p:grpSpPr>
        <p:sp>
          <p:nvSpPr>
            <p:cNvPr id="24680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4681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4682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4683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4684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4" name="Group 102"/>
          <p:cNvGrpSpPr>
            <a:grpSpLocks/>
          </p:cNvGrpSpPr>
          <p:nvPr/>
        </p:nvGrpSpPr>
        <p:grpSpPr bwMode="auto">
          <a:xfrm>
            <a:off x="4343400" y="2895600"/>
            <a:ext cx="457200" cy="457200"/>
            <a:chOff x="4486" y="3484"/>
            <a:chExt cx="288" cy="288"/>
          </a:xfrm>
        </p:grpSpPr>
        <p:sp>
          <p:nvSpPr>
            <p:cNvPr id="24677" name="Oval 103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4678" name="Line 104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4679" name="Line 105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24672" name="AutoShape 106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 smtClean="0">
                <a:solidFill>
                  <a:srgbClr val="000000"/>
                </a:solidFill>
                <a:cs typeface="Arial" charset="0"/>
              </a:rPr>
            </a:br>
            <a:r>
              <a:rPr lang="en-US" sz="1600" smtClean="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4673" name="AutoShape 107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24674" name="AutoShape 108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sp>
        <p:nvSpPr>
          <p:cNvPr id="24675" name="Rectangle 1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24676" name="Rectangle 112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Slide by Y. Ukrainitz &amp; B. Sarel</a:t>
            </a:r>
          </a:p>
        </p:txBody>
      </p:sp>
      <p:sp>
        <p:nvSpPr>
          <p:cNvPr id="109" name="Slide Number Placeholder 10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A64D03-3B02-4CBB-A9D0-577CA08EC03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29099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2.61624E-6 L 0.0625 0.022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03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04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05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06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07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08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09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0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1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2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3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4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5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6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7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8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9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0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1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2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3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4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5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6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7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8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9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0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1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2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3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4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5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6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7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8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9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0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1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2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3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4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5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6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7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8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9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0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1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2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3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4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5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6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7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8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9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0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1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2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3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4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5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6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7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8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9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0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1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2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3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4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5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6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7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8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9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0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1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2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3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4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5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6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7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8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9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90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91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92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93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5694" name="Group 96"/>
          <p:cNvGrpSpPr>
            <a:grpSpLocks/>
          </p:cNvGrpSpPr>
          <p:nvPr/>
        </p:nvGrpSpPr>
        <p:grpSpPr bwMode="auto">
          <a:xfrm>
            <a:off x="3167063" y="1676400"/>
            <a:ext cx="2819400" cy="2895600"/>
            <a:chOff x="3744" y="4464"/>
            <a:chExt cx="1776" cy="1824"/>
          </a:xfrm>
        </p:grpSpPr>
        <p:sp>
          <p:nvSpPr>
            <p:cNvPr id="25705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5706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5707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5708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5709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25695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 smtClean="0">
                <a:solidFill>
                  <a:srgbClr val="000000"/>
                </a:solidFill>
                <a:cs typeface="Arial" charset="0"/>
              </a:rPr>
            </a:br>
            <a:r>
              <a:rPr lang="en-US" sz="1600" smtClean="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5696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25697" name="AutoShape 104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5029200" y="3200400"/>
            <a:ext cx="457200" cy="457200"/>
            <a:chOff x="4486" y="3484"/>
            <a:chExt cx="288" cy="288"/>
          </a:xfrm>
        </p:grpSpPr>
        <p:sp>
          <p:nvSpPr>
            <p:cNvPr id="25702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5703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5704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460333" name="AutoShape 109"/>
          <p:cNvSpPr>
            <a:spLocks noChangeArrowheads="1"/>
          </p:cNvSpPr>
          <p:nvPr/>
        </p:nvSpPr>
        <p:spPr bwMode="auto">
          <a:xfrm rot="1324470">
            <a:off x="4565650" y="3200400"/>
            <a:ext cx="685800" cy="152400"/>
          </a:xfrm>
          <a:prstGeom prst="rightArrow">
            <a:avLst>
              <a:gd name="adj1" fmla="val 50000"/>
              <a:gd name="adj2" fmla="val 11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b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700" name="Rectangle 1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25701" name="Rectangle 113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Slide by Y. Ukrainitz &amp; B. Sarel</a:t>
            </a:r>
          </a:p>
        </p:txBody>
      </p:sp>
      <p:sp>
        <p:nvSpPr>
          <p:cNvPr id="110" name="Slide Number Placeholder 10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A64D03-3B02-4CBB-A9D0-577CA08EC03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9415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0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60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033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27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28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29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0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1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2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3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4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5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6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7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8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9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0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1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2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3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4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5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6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7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8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9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0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1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2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3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4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5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6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7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8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9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0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1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2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3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4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5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6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7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8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9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0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1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2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3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4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5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6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7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8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9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0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1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2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3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4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5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6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7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8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9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0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1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2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3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4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5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6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7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8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9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0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1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2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3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4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5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6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7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8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9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0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1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2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3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4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5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6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7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3167063" y="1676400"/>
            <a:ext cx="2819400" cy="2895600"/>
            <a:chOff x="3744" y="4464"/>
            <a:chExt cx="1776" cy="1824"/>
          </a:xfrm>
        </p:grpSpPr>
        <p:sp>
          <p:nvSpPr>
            <p:cNvPr id="26728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6729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6730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6731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6732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26719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 smtClean="0">
                <a:solidFill>
                  <a:srgbClr val="000000"/>
                </a:solidFill>
                <a:cs typeface="Arial" charset="0"/>
              </a:rPr>
            </a:br>
            <a:r>
              <a:rPr lang="en-US" sz="1600" smtClean="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6720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26721" name="AutoShape 104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5029200" y="3200400"/>
            <a:ext cx="457200" cy="457200"/>
            <a:chOff x="4486" y="3484"/>
            <a:chExt cx="288" cy="288"/>
          </a:xfrm>
        </p:grpSpPr>
        <p:sp>
          <p:nvSpPr>
            <p:cNvPr id="26725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6726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6727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26723" name="Rectangle 1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26724" name="Rectangle 113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Slide by Y. Ukrainitz &amp; B. Sarel</a:t>
            </a:r>
          </a:p>
        </p:txBody>
      </p:sp>
      <p:sp>
        <p:nvSpPr>
          <p:cNvPr id="109" name="Slide Number Placeholder 10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943FF-F0B3-48AD-9DA5-75664BA8925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809910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5.82929E-7 L 0.075 0.044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22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1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2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3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4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5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6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7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8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9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0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1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2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3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4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5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6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7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8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9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0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1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2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3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4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5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6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7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8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9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0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1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2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3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4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5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6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7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8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9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0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1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2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3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4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5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6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7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8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9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0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1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2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3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4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5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6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7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8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9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0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1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2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3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4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5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6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7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8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9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0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1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2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3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4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5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6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7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8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9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0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1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2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3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4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5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6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7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8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9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40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41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7742" name="Group 96"/>
          <p:cNvGrpSpPr>
            <a:grpSpLocks/>
          </p:cNvGrpSpPr>
          <p:nvPr/>
        </p:nvGrpSpPr>
        <p:grpSpPr bwMode="auto">
          <a:xfrm>
            <a:off x="3841750" y="1981200"/>
            <a:ext cx="2819400" cy="2895600"/>
            <a:chOff x="3744" y="4464"/>
            <a:chExt cx="1776" cy="1824"/>
          </a:xfrm>
        </p:grpSpPr>
        <p:sp>
          <p:nvSpPr>
            <p:cNvPr id="27753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7754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7755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7756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7757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27743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 smtClean="0">
                <a:solidFill>
                  <a:srgbClr val="000000"/>
                </a:solidFill>
                <a:cs typeface="Arial" charset="0"/>
              </a:rPr>
            </a:br>
            <a:r>
              <a:rPr lang="en-US" sz="1600" smtClean="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7744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27745" name="AutoShape 104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5389563" y="3265488"/>
            <a:ext cx="457200" cy="457200"/>
            <a:chOff x="4486" y="3484"/>
            <a:chExt cx="288" cy="288"/>
          </a:xfrm>
        </p:grpSpPr>
        <p:sp>
          <p:nvSpPr>
            <p:cNvPr id="27750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7751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7752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464429" name="AutoShape 109"/>
          <p:cNvSpPr>
            <a:spLocks noChangeArrowheads="1"/>
          </p:cNvSpPr>
          <p:nvPr/>
        </p:nvSpPr>
        <p:spPr bwMode="auto">
          <a:xfrm rot="618372">
            <a:off x="5280025" y="3375025"/>
            <a:ext cx="381000" cy="15240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48" name="Rectangle 1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27749" name="Rectangle 113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Slide by Y. Ukrainitz &amp; B. Sarel</a:t>
            </a:r>
          </a:p>
        </p:txBody>
      </p:sp>
      <p:sp>
        <p:nvSpPr>
          <p:cNvPr id="110" name="Slide Number Placeholder 10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A64D03-3B02-4CBB-A9D0-577CA08EC03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5389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64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4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Grouping in 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1128713"/>
            <a:ext cx="8229600" cy="4525962"/>
          </a:xfrm>
        </p:spPr>
        <p:txBody>
          <a:bodyPr/>
          <a:lstStyle/>
          <a:p>
            <a:pPr eaLnBrk="1" hangingPunct="1"/>
            <a:r>
              <a:rPr lang="en-US" dirty="0" smtClean="0"/>
              <a:t>Goals:</a:t>
            </a:r>
          </a:p>
          <a:p>
            <a:pPr lvl="1" eaLnBrk="1" hangingPunct="1"/>
            <a:r>
              <a:rPr lang="en-US" sz="2400" dirty="0" smtClean="0"/>
              <a:t>Gather features that belong together</a:t>
            </a:r>
          </a:p>
          <a:p>
            <a:pPr lvl="1" eaLnBrk="1" hangingPunct="1"/>
            <a:r>
              <a:rPr lang="en-US" sz="2400" dirty="0" smtClean="0"/>
              <a:t>Obtain an intermediate representation that compactly describes key image (video) parts</a:t>
            </a:r>
          </a:p>
          <a:p>
            <a:pPr eaLnBrk="1" hangingPunct="1"/>
            <a:endParaRPr lang="en-US" sz="800" dirty="0" smtClean="0"/>
          </a:p>
          <a:p>
            <a:pPr eaLnBrk="1" hangingPunct="1"/>
            <a:r>
              <a:rPr lang="en-US" sz="2800" dirty="0" smtClean="0"/>
              <a:t>Top down vs. bottom up </a:t>
            </a:r>
            <a:r>
              <a:rPr lang="en-US" sz="2800" dirty="0" smtClean="0">
                <a:solidFill>
                  <a:schemeClr val="accent6"/>
                </a:solidFill>
              </a:rPr>
              <a:t>segmentation</a:t>
            </a:r>
          </a:p>
          <a:p>
            <a:pPr lvl="1" eaLnBrk="1" hangingPunct="1"/>
            <a:r>
              <a:rPr lang="en-US" sz="2400" dirty="0" smtClean="0"/>
              <a:t>Top down: pixels belong together because they are from the same object</a:t>
            </a:r>
          </a:p>
          <a:p>
            <a:pPr lvl="1" eaLnBrk="1" hangingPunct="1"/>
            <a:r>
              <a:rPr lang="en-US" sz="2400" dirty="0" smtClean="0"/>
              <a:t>Bottom up: pixels belong together because they look similar</a:t>
            </a:r>
          </a:p>
          <a:p>
            <a:pPr lvl="1" eaLnBrk="1" hangingPunct="1"/>
            <a:endParaRPr lang="en-US" sz="800" dirty="0" smtClean="0"/>
          </a:p>
          <a:p>
            <a:pPr eaLnBrk="1" hangingPunct="1"/>
            <a:r>
              <a:rPr lang="en-US" sz="2800" dirty="0" smtClean="0"/>
              <a:t>Hard to measure success</a:t>
            </a:r>
          </a:p>
          <a:p>
            <a:pPr lvl="1" eaLnBrk="1" hangingPunct="1"/>
            <a:r>
              <a:rPr lang="en-US" sz="2400" dirty="0" smtClean="0"/>
              <a:t>What is interesting depends on the app.</a:t>
            </a:r>
          </a:p>
          <a:p>
            <a:pPr eaLnBrk="1" hangingPunct="1"/>
            <a:endParaRPr lang="en-US" sz="2800" dirty="0" smtClean="0"/>
          </a:p>
          <a:p>
            <a:pPr lvl="1"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957263" y="4378325"/>
            <a:ext cx="7704137" cy="91281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61348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75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76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77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78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79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0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1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2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3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4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5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6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7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8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9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0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1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2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3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4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5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6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7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8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9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0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1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2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3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4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5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6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7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8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9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0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1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2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3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4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5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6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7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8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9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0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1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2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3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4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5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6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7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8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9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0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1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2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3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4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5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6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7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8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9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0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1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2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3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4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5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6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7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8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9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0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1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2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3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4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5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6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7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8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9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0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1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2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3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4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5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3841750" y="1981200"/>
            <a:ext cx="2819400" cy="2895600"/>
            <a:chOff x="3744" y="4464"/>
            <a:chExt cx="1776" cy="1824"/>
          </a:xfrm>
        </p:grpSpPr>
        <p:sp>
          <p:nvSpPr>
            <p:cNvPr id="28776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8777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8778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8779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8780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28767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 smtClean="0">
                <a:solidFill>
                  <a:srgbClr val="000000"/>
                </a:solidFill>
                <a:cs typeface="Arial" charset="0"/>
              </a:rPr>
            </a:br>
            <a:r>
              <a:rPr lang="en-US" sz="1600" smtClean="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8768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28769" name="AutoShape 104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5389563" y="3265488"/>
            <a:ext cx="457200" cy="457200"/>
            <a:chOff x="4486" y="3484"/>
            <a:chExt cx="288" cy="288"/>
          </a:xfrm>
        </p:grpSpPr>
        <p:sp>
          <p:nvSpPr>
            <p:cNvPr id="28773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8774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8775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28771" name="Rectangle 1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28772" name="Rectangle 112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Slide by Y. Ukrainitz &amp; B. Sarel</a:t>
            </a:r>
          </a:p>
        </p:txBody>
      </p:sp>
      <p:sp>
        <p:nvSpPr>
          <p:cNvPr id="109" name="Slide Number Placeholder 10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A64D03-3B02-4CBB-A9D0-577CA08EC03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602484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01874E-6 L 0.03993 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699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0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1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2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3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4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5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6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7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8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9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0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1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2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3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4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5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6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7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8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9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0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1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2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3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4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5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6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7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8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9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0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1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2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3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4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5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6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7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8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9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0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1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2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3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4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5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6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7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8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9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0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1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2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3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4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5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6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7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8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9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0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1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2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3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4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5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6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7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8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9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0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1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2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3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4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5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6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7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8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9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0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1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2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3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4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5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6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7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8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9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9790" name="Group 96"/>
          <p:cNvGrpSpPr>
            <a:grpSpLocks/>
          </p:cNvGrpSpPr>
          <p:nvPr/>
        </p:nvGrpSpPr>
        <p:grpSpPr bwMode="auto">
          <a:xfrm>
            <a:off x="4211638" y="2047875"/>
            <a:ext cx="2819400" cy="2895600"/>
            <a:chOff x="3744" y="4464"/>
            <a:chExt cx="1776" cy="1824"/>
          </a:xfrm>
        </p:grpSpPr>
        <p:sp>
          <p:nvSpPr>
            <p:cNvPr id="29799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9800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9801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9802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9803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29791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 smtClean="0">
                <a:solidFill>
                  <a:srgbClr val="000000"/>
                </a:solidFill>
                <a:cs typeface="Arial" charset="0"/>
              </a:rPr>
            </a:br>
            <a:r>
              <a:rPr lang="en-US" sz="1600" smtClean="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9792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grpSp>
        <p:nvGrpSpPr>
          <p:cNvPr id="4" name="Group 104"/>
          <p:cNvGrpSpPr>
            <a:grpSpLocks/>
          </p:cNvGrpSpPr>
          <p:nvPr/>
        </p:nvGrpSpPr>
        <p:grpSpPr bwMode="auto">
          <a:xfrm>
            <a:off x="5389563" y="3265488"/>
            <a:ext cx="457200" cy="457200"/>
            <a:chOff x="4486" y="3484"/>
            <a:chExt cx="288" cy="288"/>
          </a:xfrm>
        </p:grpSpPr>
        <p:sp>
          <p:nvSpPr>
            <p:cNvPr id="29796" name="Oval 105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797" name="Line 106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798" name="Line 107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29794" name="Rectangle 1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29795" name="Rectangle 111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Slide by Y. Ukrainitz &amp; B. Sarel</a:t>
            </a:r>
          </a:p>
        </p:txBody>
      </p:sp>
      <p:sp>
        <p:nvSpPr>
          <p:cNvPr id="108" name="Slide Number Placeholder 10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A64D03-3B02-4CBB-A9D0-577CA08EC03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4245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Cluster: all data points in the attraction basin of a mode</a:t>
            </a:r>
          </a:p>
          <a:p>
            <a:pPr>
              <a:buFontTx/>
              <a:buChar char="•"/>
            </a:pPr>
            <a:r>
              <a:rPr lang="en-US" dirty="0" smtClean="0"/>
              <a:t>Attraction basin: the region for which all trajectories lead to the same mode</a:t>
            </a:r>
          </a:p>
        </p:txBody>
      </p:sp>
      <p:grpSp>
        <p:nvGrpSpPr>
          <p:cNvPr id="30723" name="Group 32"/>
          <p:cNvGrpSpPr>
            <a:grpSpLocks/>
          </p:cNvGrpSpPr>
          <p:nvPr/>
        </p:nvGrpSpPr>
        <p:grpSpPr bwMode="auto">
          <a:xfrm>
            <a:off x="1981200" y="3048000"/>
            <a:ext cx="5257800" cy="3057525"/>
            <a:chOff x="1776" y="1965"/>
            <a:chExt cx="2064" cy="1200"/>
          </a:xfrm>
        </p:grpSpPr>
        <p:grpSp>
          <p:nvGrpSpPr>
            <p:cNvPr id="30726" name="Group 4"/>
            <p:cNvGrpSpPr>
              <a:grpSpLocks/>
            </p:cNvGrpSpPr>
            <p:nvPr/>
          </p:nvGrpSpPr>
          <p:grpSpPr bwMode="auto">
            <a:xfrm>
              <a:off x="1776" y="1965"/>
              <a:ext cx="1152" cy="1200"/>
              <a:chOff x="432" y="2256"/>
              <a:chExt cx="672" cy="672"/>
            </a:xfrm>
          </p:grpSpPr>
          <p:sp>
            <p:nvSpPr>
              <p:cNvPr id="30747" name="Rectangle 5"/>
              <p:cNvSpPr>
                <a:spLocks noChangeArrowheads="1"/>
              </p:cNvSpPr>
              <p:nvPr/>
            </p:nvSpPr>
            <p:spPr bwMode="auto">
              <a:xfrm>
                <a:off x="432" y="2256"/>
                <a:ext cx="672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pic>
            <p:nvPicPr>
              <p:cNvPr id="30748" name="Picture 6" descr="Random Distribution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2312"/>
                <a:ext cx="576" cy="5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727" name="Group 7"/>
            <p:cNvGrpSpPr>
              <a:grpSpLocks/>
            </p:cNvGrpSpPr>
            <p:nvPr/>
          </p:nvGrpSpPr>
          <p:grpSpPr bwMode="auto">
            <a:xfrm>
              <a:off x="2688" y="1965"/>
              <a:ext cx="1152" cy="1200"/>
              <a:chOff x="432" y="2256"/>
              <a:chExt cx="672" cy="672"/>
            </a:xfrm>
          </p:grpSpPr>
          <p:sp>
            <p:nvSpPr>
              <p:cNvPr id="30745" name="Rectangle 8"/>
              <p:cNvSpPr>
                <a:spLocks noChangeArrowheads="1"/>
              </p:cNvSpPr>
              <p:nvPr/>
            </p:nvSpPr>
            <p:spPr bwMode="auto">
              <a:xfrm>
                <a:off x="432" y="2256"/>
                <a:ext cx="672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cs typeface="Arial" charset="0"/>
                </a:endParaRPr>
              </a:p>
            </p:txBody>
          </p:sp>
          <p:pic>
            <p:nvPicPr>
              <p:cNvPr id="30746" name="Picture 9" descr="Random Distribution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2312"/>
                <a:ext cx="576" cy="5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0728" name="Freeform 10"/>
            <p:cNvSpPr>
              <a:spLocks/>
            </p:cNvSpPr>
            <p:nvPr/>
          </p:nvSpPr>
          <p:spPr bwMode="auto">
            <a:xfrm>
              <a:off x="1796" y="2043"/>
              <a:ext cx="1036" cy="1091"/>
            </a:xfrm>
            <a:custGeom>
              <a:avLst/>
              <a:gdLst>
                <a:gd name="T0" fmla="*/ 564 w 1036"/>
                <a:gd name="T1" fmla="*/ 66 h 1091"/>
                <a:gd name="T2" fmla="*/ 220 w 1036"/>
                <a:gd name="T3" fmla="*/ 2 h 1091"/>
                <a:gd name="T4" fmla="*/ 60 w 1036"/>
                <a:gd name="T5" fmla="*/ 34 h 1091"/>
                <a:gd name="T6" fmla="*/ 60 w 1036"/>
                <a:gd name="T7" fmla="*/ 354 h 1091"/>
                <a:gd name="T8" fmla="*/ 36 w 1036"/>
                <a:gd name="T9" fmla="*/ 626 h 1091"/>
                <a:gd name="T10" fmla="*/ 52 w 1036"/>
                <a:gd name="T11" fmla="*/ 858 h 1091"/>
                <a:gd name="T12" fmla="*/ 76 w 1036"/>
                <a:gd name="T13" fmla="*/ 970 h 1091"/>
                <a:gd name="T14" fmla="*/ 140 w 1036"/>
                <a:gd name="T15" fmla="*/ 1042 h 1091"/>
                <a:gd name="T16" fmla="*/ 228 w 1036"/>
                <a:gd name="T17" fmla="*/ 1082 h 1091"/>
                <a:gd name="T18" fmla="*/ 348 w 1036"/>
                <a:gd name="T19" fmla="*/ 1074 h 1091"/>
                <a:gd name="T20" fmla="*/ 396 w 1036"/>
                <a:gd name="T21" fmla="*/ 1058 h 1091"/>
                <a:gd name="T22" fmla="*/ 420 w 1036"/>
                <a:gd name="T23" fmla="*/ 1050 h 1091"/>
                <a:gd name="T24" fmla="*/ 516 w 1036"/>
                <a:gd name="T25" fmla="*/ 994 h 1091"/>
                <a:gd name="T26" fmla="*/ 692 w 1036"/>
                <a:gd name="T27" fmla="*/ 1034 h 1091"/>
                <a:gd name="T28" fmla="*/ 860 w 1036"/>
                <a:gd name="T29" fmla="*/ 1090 h 1091"/>
                <a:gd name="T30" fmla="*/ 972 w 1036"/>
                <a:gd name="T31" fmla="*/ 1082 h 1091"/>
                <a:gd name="T32" fmla="*/ 1036 w 1036"/>
                <a:gd name="T33" fmla="*/ 954 h 1091"/>
                <a:gd name="T34" fmla="*/ 1028 w 1036"/>
                <a:gd name="T35" fmla="*/ 858 h 1091"/>
                <a:gd name="T36" fmla="*/ 1012 w 1036"/>
                <a:gd name="T37" fmla="*/ 714 h 1091"/>
                <a:gd name="T38" fmla="*/ 884 w 1036"/>
                <a:gd name="T39" fmla="*/ 114 h 1091"/>
                <a:gd name="T40" fmla="*/ 700 w 1036"/>
                <a:gd name="T41" fmla="*/ 42 h 1091"/>
                <a:gd name="T42" fmla="*/ 564 w 1036"/>
                <a:gd name="T43" fmla="*/ 66 h 109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36"/>
                <a:gd name="T67" fmla="*/ 0 h 1091"/>
                <a:gd name="T68" fmla="*/ 1036 w 1036"/>
                <a:gd name="T69" fmla="*/ 1091 h 109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36" h="1091">
                  <a:moveTo>
                    <a:pt x="564" y="66"/>
                  </a:moveTo>
                  <a:cubicBezTo>
                    <a:pt x="470" y="4"/>
                    <a:pt x="330" y="18"/>
                    <a:pt x="220" y="2"/>
                  </a:cubicBezTo>
                  <a:cubicBezTo>
                    <a:pt x="155" y="7"/>
                    <a:pt x="111" y="0"/>
                    <a:pt x="60" y="34"/>
                  </a:cubicBezTo>
                  <a:cubicBezTo>
                    <a:pt x="0" y="124"/>
                    <a:pt x="40" y="253"/>
                    <a:pt x="60" y="354"/>
                  </a:cubicBezTo>
                  <a:cubicBezTo>
                    <a:pt x="55" y="446"/>
                    <a:pt x="47" y="535"/>
                    <a:pt x="36" y="626"/>
                  </a:cubicBezTo>
                  <a:cubicBezTo>
                    <a:pt x="44" y="783"/>
                    <a:pt x="39" y="745"/>
                    <a:pt x="52" y="858"/>
                  </a:cubicBezTo>
                  <a:cubicBezTo>
                    <a:pt x="55" y="885"/>
                    <a:pt x="59" y="944"/>
                    <a:pt x="76" y="970"/>
                  </a:cubicBezTo>
                  <a:cubicBezTo>
                    <a:pt x="105" y="1013"/>
                    <a:pt x="85" y="987"/>
                    <a:pt x="140" y="1042"/>
                  </a:cubicBezTo>
                  <a:cubicBezTo>
                    <a:pt x="157" y="1059"/>
                    <a:pt x="206" y="1071"/>
                    <a:pt x="228" y="1082"/>
                  </a:cubicBezTo>
                  <a:cubicBezTo>
                    <a:pt x="268" y="1079"/>
                    <a:pt x="308" y="1080"/>
                    <a:pt x="348" y="1074"/>
                  </a:cubicBezTo>
                  <a:cubicBezTo>
                    <a:pt x="365" y="1072"/>
                    <a:pt x="380" y="1063"/>
                    <a:pt x="396" y="1058"/>
                  </a:cubicBezTo>
                  <a:cubicBezTo>
                    <a:pt x="404" y="1055"/>
                    <a:pt x="420" y="1050"/>
                    <a:pt x="420" y="1050"/>
                  </a:cubicBezTo>
                  <a:cubicBezTo>
                    <a:pt x="446" y="1024"/>
                    <a:pt x="480" y="1006"/>
                    <a:pt x="516" y="994"/>
                  </a:cubicBezTo>
                  <a:cubicBezTo>
                    <a:pt x="575" y="1001"/>
                    <a:pt x="638" y="1007"/>
                    <a:pt x="692" y="1034"/>
                  </a:cubicBezTo>
                  <a:cubicBezTo>
                    <a:pt x="751" y="1063"/>
                    <a:pt x="795" y="1079"/>
                    <a:pt x="860" y="1090"/>
                  </a:cubicBezTo>
                  <a:cubicBezTo>
                    <a:pt x="897" y="1087"/>
                    <a:pt x="936" y="1091"/>
                    <a:pt x="972" y="1082"/>
                  </a:cubicBezTo>
                  <a:cubicBezTo>
                    <a:pt x="1008" y="1074"/>
                    <a:pt x="1028" y="986"/>
                    <a:pt x="1036" y="954"/>
                  </a:cubicBezTo>
                  <a:cubicBezTo>
                    <a:pt x="1033" y="922"/>
                    <a:pt x="1031" y="890"/>
                    <a:pt x="1028" y="858"/>
                  </a:cubicBezTo>
                  <a:cubicBezTo>
                    <a:pt x="1023" y="810"/>
                    <a:pt x="1012" y="714"/>
                    <a:pt x="1012" y="714"/>
                  </a:cubicBezTo>
                  <a:cubicBezTo>
                    <a:pt x="1003" y="515"/>
                    <a:pt x="999" y="286"/>
                    <a:pt x="884" y="114"/>
                  </a:cubicBezTo>
                  <a:cubicBezTo>
                    <a:pt x="851" y="65"/>
                    <a:pt x="750" y="49"/>
                    <a:pt x="700" y="42"/>
                  </a:cubicBezTo>
                  <a:cubicBezTo>
                    <a:pt x="640" y="47"/>
                    <a:pt x="611" y="43"/>
                    <a:pt x="564" y="66"/>
                  </a:cubicBezTo>
                  <a:close/>
                </a:path>
              </a:pathLst>
            </a:cu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29" name="Freeform 11"/>
            <p:cNvSpPr>
              <a:spLocks/>
            </p:cNvSpPr>
            <p:nvPr/>
          </p:nvSpPr>
          <p:spPr bwMode="auto">
            <a:xfrm>
              <a:off x="2752" y="2060"/>
              <a:ext cx="1040" cy="1065"/>
            </a:xfrm>
            <a:custGeom>
              <a:avLst/>
              <a:gdLst>
                <a:gd name="T0" fmla="*/ 80 w 1040"/>
                <a:gd name="T1" fmla="*/ 33 h 1065"/>
                <a:gd name="T2" fmla="*/ 56 w 1040"/>
                <a:gd name="T3" fmla="*/ 41 h 1065"/>
                <a:gd name="T4" fmla="*/ 40 w 1040"/>
                <a:gd name="T5" fmla="*/ 89 h 1065"/>
                <a:gd name="T6" fmla="*/ 24 w 1040"/>
                <a:gd name="T7" fmla="*/ 113 h 1065"/>
                <a:gd name="T8" fmla="*/ 0 w 1040"/>
                <a:gd name="T9" fmla="*/ 201 h 1065"/>
                <a:gd name="T10" fmla="*/ 32 w 1040"/>
                <a:gd name="T11" fmla="*/ 305 h 1065"/>
                <a:gd name="T12" fmla="*/ 64 w 1040"/>
                <a:gd name="T13" fmla="*/ 617 h 1065"/>
                <a:gd name="T14" fmla="*/ 64 w 1040"/>
                <a:gd name="T15" fmla="*/ 865 h 1065"/>
                <a:gd name="T16" fmla="*/ 80 w 1040"/>
                <a:gd name="T17" fmla="*/ 913 h 1065"/>
                <a:gd name="T18" fmla="*/ 88 w 1040"/>
                <a:gd name="T19" fmla="*/ 937 h 1065"/>
                <a:gd name="T20" fmla="*/ 88 w 1040"/>
                <a:gd name="T21" fmla="*/ 1049 h 1065"/>
                <a:gd name="T22" fmla="*/ 136 w 1040"/>
                <a:gd name="T23" fmla="*/ 1065 h 1065"/>
                <a:gd name="T24" fmla="*/ 216 w 1040"/>
                <a:gd name="T25" fmla="*/ 1041 h 1065"/>
                <a:gd name="T26" fmla="*/ 240 w 1040"/>
                <a:gd name="T27" fmla="*/ 1033 h 1065"/>
                <a:gd name="T28" fmla="*/ 448 w 1040"/>
                <a:gd name="T29" fmla="*/ 1033 h 1065"/>
                <a:gd name="T30" fmla="*/ 512 w 1040"/>
                <a:gd name="T31" fmla="*/ 977 h 1065"/>
                <a:gd name="T32" fmla="*/ 608 w 1040"/>
                <a:gd name="T33" fmla="*/ 985 h 1065"/>
                <a:gd name="T34" fmla="*/ 784 w 1040"/>
                <a:gd name="T35" fmla="*/ 1033 h 1065"/>
                <a:gd name="T36" fmla="*/ 904 w 1040"/>
                <a:gd name="T37" fmla="*/ 1025 h 1065"/>
                <a:gd name="T38" fmla="*/ 944 w 1040"/>
                <a:gd name="T39" fmla="*/ 985 h 1065"/>
                <a:gd name="T40" fmla="*/ 1008 w 1040"/>
                <a:gd name="T41" fmla="*/ 833 h 1065"/>
                <a:gd name="T42" fmla="*/ 1040 w 1040"/>
                <a:gd name="T43" fmla="*/ 585 h 1065"/>
                <a:gd name="T44" fmla="*/ 1024 w 1040"/>
                <a:gd name="T45" fmla="*/ 473 h 1065"/>
                <a:gd name="T46" fmla="*/ 1008 w 1040"/>
                <a:gd name="T47" fmla="*/ 441 h 1065"/>
                <a:gd name="T48" fmla="*/ 992 w 1040"/>
                <a:gd name="T49" fmla="*/ 393 h 1065"/>
                <a:gd name="T50" fmla="*/ 904 w 1040"/>
                <a:gd name="T51" fmla="*/ 161 h 1065"/>
                <a:gd name="T52" fmla="*/ 880 w 1040"/>
                <a:gd name="T53" fmla="*/ 137 h 1065"/>
                <a:gd name="T54" fmla="*/ 832 w 1040"/>
                <a:gd name="T55" fmla="*/ 105 h 1065"/>
                <a:gd name="T56" fmla="*/ 736 w 1040"/>
                <a:gd name="T57" fmla="*/ 57 h 1065"/>
                <a:gd name="T58" fmla="*/ 488 w 1040"/>
                <a:gd name="T59" fmla="*/ 65 h 1065"/>
                <a:gd name="T60" fmla="*/ 328 w 1040"/>
                <a:gd name="T61" fmla="*/ 25 h 1065"/>
                <a:gd name="T62" fmla="*/ 160 w 1040"/>
                <a:gd name="T63" fmla="*/ 1 h 1065"/>
                <a:gd name="T64" fmla="*/ 72 w 1040"/>
                <a:gd name="T65" fmla="*/ 9 h 1065"/>
                <a:gd name="T66" fmla="*/ 64 w 1040"/>
                <a:gd name="T67" fmla="*/ 33 h 1065"/>
                <a:gd name="T68" fmla="*/ 80 w 1040"/>
                <a:gd name="T69" fmla="*/ 33 h 106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40"/>
                <a:gd name="T106" fmla="*/ 0 h 1065"/>
                <a:gd name="T107" fmla="*/ 1040 w 1040"/>
                <a:gd name="T108" fmla="*/ 1065 h 106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40" h="1065">
                  <a:moveTo>
                    <a:pt x="80" y="33"/>
                  </a:moveTo>
                  <a:cubicBezTo>
                    <a:pt x="72" y="36"/>
                    <a:pt x="61" y="34"/>
                    <a:pt x="56" y="41"/>
                  </a:cubicBezTo>
                  <a:cubicBezTo>
                    <a:pt x="46" y="55"/>
                    <a:pt x="45" y="73"/>
                    <a:pt x="40" y="89"/>
                  </a:cubicBezTo>
                  <a:cubicBezTo>
                    <a:pt x="37" y="98"/>
                    <a:pt x="28" y="104"/>
                    <a:pt x="24" y="113"/>
                  </a:cubicBezTo>
                  <a:cubicBezTo>
                    <a:pt x="9" y="146"/>
                    <a:pt x="7" y="167"/>
                    <a:pt x="0" y="201"/>
                  </a:cubicBezTo>
                  <a:cubicBezTo>
                    <a:pt x="7" y="247"/>
                    <a:pt x="7" y="268"/>
                    <a:pt x="32" y="305"/>
                  </a:cubicBezTo>
                  <a:cubicBezTo>
                    <a:pt x="56" y="402"/>
                    <a:pt x="54" y="516"/>
                    <a:pt x="64" y="617"/>
                  </a:cubicBezTo>
                  <a:cubicBezTo>
                    <a:pt x="59" y="713"/>
                    <a:pt x="49" y="774"/>
                    <a:pt x="64" y="865"/>
                  </a:cubicBezTo>
                  <a:cubicBezTo>
                    <a:pt x="67" y="882"/>
                    <a:pt x="75" y="897"/>
                    <a:pt x="80" y="913"/>
                  </a:cubicBezTo>
                  <a:cubicBezTo>
                    <a:pt x="83" y="921"/>
                    <a:pt x="88" y="937"/>
                    <a:pt x="88" y="937"/>
                  </a:cubicBezTo>
                  <a:cubicBezTo>
                    <a:pt x="86" y="952"/>
                    <a:pt x="70" y="1029"/>
                    <a:pt x="88" y="1049"/>
                  </a:cubicBezTo>
                  <a:cubicBezTo>
                    <a:pt x="99" y="1062"/>
                    <a:pt x="136" y="1065"/>
                    <a:pt x="136" y="1065"/>
                  </a:cubicBezTo>
                  <a:cubicBezTo>
                    <a:pt x="184" y="1053"/>
                    <a:pt x="158" y="1060"/>
                    <a:pt x="216" y="1041"/>
                  </a:cubicBezTo>
                  <a:cubicBezTo>
                    <a:pt x="224" y="1038"/>
                    <a:pt x="240" y="1033"/>
                    <a:pt x="240" y="1033"/>
                  </a:cubicBezTo>
                  <a:cubicBezTo>
                    <a:pt x="313" y="1040"/>
                    <a:pt x="373" y="1050"/>
                    <a:pt x="448" y="1033"/>
                  </a:cubicBezTo>
                  <a:cubicBezTo>
                    <a:pt x="471" y="1028"/>
                    <a:pt x="478" y="988"/>
                    <a:pt x="512" y="977"/>
                  </a:cubicBezTo>
                  <a:cubicBezTo>
                    <a:pt x="544" y="980"/>
                    <a:pt x="576" y="980"/>
                    <a:pt x="608" y="985"/>
                  </a:cubicBezTo>
                  <a:cubicBezTo>
                    <a:pt x="668" y="994"/>
                    <a:pt x="724" y="1021"/>
                    <a:pt x="784" y="1033"/>
                  </a:cubicBezTo>
                  <a:cubicBezTo>
                    <a:pt x="824" y="1030"/>
                    <a:pt x="864" y="1032"/>
                    <a:pt x="904" y="1025"/>
                  </a:cubicBezTo>
                  <a:cubicBezTo>
                    <a:pt x="921" y="1022"/>
                    <a:pt x="938" y="998"/>
                    <a:pt x="944" y="985"/>
                  </a:cubicBezTo>
                  <a:cubicBezTo>
                    <a:pt x="966" y="934"/>
                    <a:pt x="983" y="883"/>
                    <a:pt x="1008" y="833"/>
                  </a:cubicBezTo>
                  <a:cubicBezTo>
                    <a:pt x="1022" y="750"/>
                    <a:pt x="1032" y="669"/>
                    <a:pt x="1040" y="585"/>
                  </a:cubicBezTo>
                  <a:cubicBezTo>
                    <a:pt x="1036" y="540"/>
                    <a:pt x="1040" y="510"/>
                    <a:pt x="1024" y="473"/>
                  </a:cubicBezTo>
                  <a:cubicBezTo>
                    <a:pt x="1019" y="462"/>
                    <a:pt x="1012" y="452"/>
                    <a:pt x="1008" y="441"/>
                  </a:cubicBezTo>
                  <a:cubicBezTo>
                    <a:pt x="1002" y="425"/>
                    <a:pt x="992" y="393"/>
                    <a:pt x="992" y="393"/>
                  </a:cubicBezTo>
                  <a:cubicBezTo>
                    <a:pt x="1001" y="296"/>
                    <a:pt x="1012" y="197"/>
                    <a:pt x="904" y="161"/>
                  </a:cubicBezTo>
                  <a:cubicBezTo>
                    <a:pt x="896" y="153"/>
                    <a:pt x="889" y="144"/>
                    <a:pt x="880" y="137"/>
                  </a:cubicBezTo>
                  <a:cubicBezTo>
                    <a:pt x="865" y="125"/>
                    <a:pt x="832" y="105"/>
                    <a:pt x="832" y="105"/>
                  </a:cubicBezTo>
                  <a:cubicBezTo>
                    <a:pt x="806" y="66"/>
                    <a:pt x="778" y="71"/>
                    <a:pt x="736" y="57"/>
                  </a:cubicBezTo>
                  <a:cubicBezTo>
                    <a:pt x="630" y="78"/>
                    <a:pt x="654" y="72"/>
                    <a:pt x="488" y="65"/>
                  </a:cubicBezTo>
                  <a:cubicBezTo>
                    <a:pt x="412" y="57"/>
                    <a:pt x="391" y="46"/>
                    <a:pt x="328" y="25"/>
                  </a:cubicBezTo>
                  <a:cubicBezTo>
                    <a:pt x="277" y="8"/>
                    <a:pt x="213" y="6"/>
                    <a:pt x="160" y="1"/>
                  </a:cubicBezTo>
                  <a:cubicBezTo>
                    <a:pt x="131" y="4"/>
                    <a:pt x="100" y="0"/>
                    <a:pt x="72" y="9"/>
                  </a:cubicBezTo>
                  <a:cubicBezTo>
                    <a:pt x="64" y="12"/>
                    <a:pt x="61" y="25"/>
                    <a:pt x="64" y="33"/>
                  </a:cubicBezTo>
                  <a:cubicBezTo>
                    <a:pt x="66" y="38"/>
                    <a:pt x="75" y="33"/>
                    <a:pt x="80" y="33"/>
                  </a:cubicBezTo>
                  <a:close/>
                </a:path>
              </a:pathLst>
            </a:custGeom>
            <a:noFill/>
            <a:ln w="28575">
              <a:solidFill>
                <a:srgbClr val="3399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0" name="Freeform 12"/>
            <p:cNvSpPr>
              <a:spLocks/>
            </p:cNvSpPr>
            <p:nvPr/>
          </p:nvSpPr>
          <p:spPr bwMode="auto">
            <a:xfrm>
              <a:off x="2000" y="2605"/>
              <a:ext cx="264" cy="416"/>
            </a:xfrm>
            <a:custGeom>
              <a:avLst/>
              <a:gdLst>
                <a:gd name="T0" fmla="*/ 0 w 264"/>
                <a:gd name="T1" fmla="*/ 416 h 416"/>
                <a:gd name="T2" fmla="*/ 120 w 264"/>
                <a:gd name="T3" fmla="*/ 336 h 416"/>
                <a:gd name="T4" fmla="*/ 152 w 264"/>
                <a:gd name="T5" fmla="*/ 232 h 416"/>
                <a:gd name="T6" fmla="*/ 232 w 264"/>
                <a:gd name="T7" fmla="*/ 40 h 416"/>
                <a:gd name="T8" fmla="*/ 264 w 264"/>
                <a:gd name="T9" fmla="*/ 0 h 4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4"/>
                <a:gd name="T16" fmla="*/ 0 h 416"/>
                <a:gd name="T17" fmla="*/ 264 w 264"/>
                <a:gd name="T18" fmla="*/ 416 h 4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4" h="416">
                  <a:moveTo>
                    <a:pt x="0" y="416"/>
                  </a:moveTo>
                  <a:cubicBezTo>
                    <a:pt x="46" y="401"/>
                    <a:pt x="86" y="370"/>
                    <a:pt x="120" y="336"/>
                  </a:cubicBezTo>
                  <a:cubicBezTo>
                    <a:pt x="134" y="294"/>
                    <a:pt x="147" y="282"/>
                    <a:pt x="152" y="232"/>
                  </a:cubicBezTo>
                  <a:cubicBezTo>
                    <a:pt x="159" y="157"/>
                    <a:pt x="146" y="69"/>
                    <a:pt x="232" y="40"/>
                  </a:cubicBezTo>
                  <a:cubicBezTo>
                    <a:pt x="260" y="12"/>
                    <a:pt x="251" y="26"/>
                    <a:pt x="264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1" name="Freeform 13"/>
            <p:cNvSpPr>
              <a:spLocks/>
            </p:cNvSpPr>
            <p:nvPr/>
          </p:nvSpPr>
          <p:spPr bwMode="auto">
            <a:xfrm>
              <a:off x="1920" y="2581"/>
              <a:ext cx="336" cy="96"/>
            </a:xfrm>
            <a:custGeom>
              <a:avLst/>
              <a:gdLst>
                <a:gd name="T0" fmla="*/ 0 w 336"/>
                <a:gd name="T1" fmla="*/ 96 h 96"/>
                <a:gd name="T2" fmla="*/ 144 w 336"/>
                <a:gd name="T3" fmla="*/ 72 h 96"/>
                <a:gd name="T4" fmla="*/ 312 w 336"/>
                <a:gd name="T5" fmla="*/ 24 h 96"/>
                <a:gd name="T6" fmla="*/ 336 w 336"/>
                <a:gd name="T7" fmla="*/ 0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6"/>
                <a:gd name="T13" fmla="*/ 0 h 96"/>
                <a:gd name="T14" fmla="*/ 336 w 336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6" h="96">
                  <a:moveTo>
                    <a:pt x="0" y="96"/>
                  </a:moveTo>
                  <a:cubicBezTo>
                    <a:pt x="48" y="84"/>
                    <a:pt x="97" y="85"/>
                    <a:pt x="144" y="72"/>
                  </a:cubicBezTo>
                  <a:cubicBezTo>
                    <a:pt x="201" y="56"/>
                    <a:pt x="253" y="36"/>
                    <a:pt x="312" y="24"/>
                  </a:cubicBezTo>
                  <a:cubicBezTo>
                    <a:pt x="320" y="16"/>
                    <a:pt x="336" y="0"/>
                    <a:pt x="336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2" name="Freeform 14"/>
            <p:cNvSpPr>
              <a:spLocks/>
            </p:cNvSpPr>
            <p:nvPr/>
          </p:nvSpPr>
          <p:spPr bwMode="auto">
            <a:xfrm>
              <a:off x="1912" y="2177"/>
              <a:ext cx="344" cy="388"/>
            </a:xfrm>
            <a:custGeom>
              <a:avLst/>
              <a:gdLst>
                <a:gd name="T0" fmla="*/ 32 w 344"/>
                <a:gd name="T1" fmla="*/ 44 h 388"/>
                <a:gd name="T2" fmla="*/ 16 w 344"/>
                <a:gd name="T3" fmla="*/ 100 h 388"/>
                <a:gd name="T4" fmla="*/ 0 w 344"/>
                <a:gd name="T5" fmla="*/ 148 h 388"/>
                <a:gd name="T6" fmla="*/ 8 w 344"/>
                <a:gd name="T7" fmla="*/ 244 h 388"/>
                <a:gd name="T8" fmla="*/ 232 w 344"/>
                <a:gd name="T9" fmla="*/ 308 h 388"/>
                <a:gd name="T10" fmla="*/ 344 w 344"/>
                <a:gd name="T11" fmla="*/ 388 h 3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44"/>
                <a:gd name="T19" fmla="*/ 0 h 388"/>
                <a:gd name="T20" fmla="*/ 344 w 344"/>
                <a:gd name="T21" fmla="*/ 388 h 3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44" h="388">
                  <a:moveTo>
                    <a:pt x="32" y="44"/>
                  </a:moveTo>
                  <a:cubicBezTo>
                    <a:pt x="5" y="125"/>
                    <a:pt x="46" y="0"/>
                    <a:pt x="16" y="100"/>
                  </a:cubicBezTo>
                  <a:cubicBezTo>
                    <a:pt x="11" y="116"/>
                    <a:pt x="0" y="148"/>
                    <a:pt x="0" y="148"/>
                  </a:cubicBezTo>
                  <a:cubicBezTo>
                    <a:pt x="3" y="180"/>
                    <a:pt x="2" y="213"/>
                    <a:pt x="8" y="244"/>
                  </a:cubicBezTo>
                  <a:cubicBezTo>
                    <a:pt x="25" y="331"/>
                    <a:pt x="203" y="307"/>
                    <a:pt x="232" y="308"/>
                  </a:cubicBezTo>
                  <a:cubicBezTo>
                    <a:pt x="280" y="324"/>
                    <a:pt x="310" y="354"/>
                    <a:pt x="344" y="38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3" name="Freeform 15"/>
            <p:cNvSpPr>
              <a:spLocks/>
            </p:cNvSpPr>
            <p:nvPr/>
          </p:nvSpPr>
          <p:spPr bwMode="auto">
            <a:xfrm>
              <a:off x="2146" y="2181"/>
              <a:ext cx="158" cy="376"/>
            </a:xfrm>
            <a:custGeom>
              <a:avLst/>
              <a:gdLst>
                <a:gd name="T0" fmla="*/ 22 w 158"/>
                <a:gd name="T1" fmla="*/ 0 h 376"/>
                <a:gd name="T2" fmla="*/ 30 w 158"/>
                <a:gd name="T3" fmla="*/ 168 h 376"/>
                <a:gd name="T4" fmla="*/ 102 w 158"/>
                <a:gd name="T5" fmla="*/ 224 h 376"/>
                <a:gd name="T6" fmla="*/ 126 w 158"/>
                <a:gd name="T7" fmla="*/ 240 h 376"/>
                <a:gd name="T8" fmla="*/ 142 w 158"/>
                <a:gd name="T9" fmla="*/ 264 h 376"/>
                <a:gd name="T10" fmla="*/ 158 w 158"/>
                <a:gd name="T11" fmla="*/ 312 h 376"/>
                <a:gd name="T12" fmla="*/ 150 w 158"/>
                <a:gd name="T13" fmla="*/ 376 h 3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8"/>
                <a:gd name="T22" fmla="*/ 0 h 376"/>
                <a:gd name="T23" fmla="*/ 158 w 158"/>
                <a:gd name="T24" fmla="*/ 376 h 37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8" h="376">
                  <a:moveTo>
                    <a:pt x="22" y="0"/>
                  </a:moveTo>
                  <a:cubicBezTo>
                    <a:pt x="16" y="49"/>
                    <a:pt x="0" y="123"/>
                    <a:pt x="30" y="168"/>
                  </a:cubicBezTo>
                  <a:cubicBezTo>
                    <a:pt x="45" y="191"/>
                    <a:pt x="83" y="211"/>
                    <a:pt x="102" y="224"/>
                  </a:cubicBezTo>
                  <a:cubicBezTo>
                    <a:pt x="110" y="229"/>
                    <a:pt x="126" y="240"/>
                    <a:pt x="126" y="240"/>
                  </a:cubicBezTo>
                  <a:cubicBezTo>
                    <a:pt x="131" y="248"/>
                    <a:pt x="138" y="255"/>
                    <a:pt x="142" y="264"/>
                  </a:cubicBezTo>
                  <a:cubicBezTo>
                    <a:pt x="149" y="279"/>
                    <a:pt x="158" y="312"/>
                    <a:pt x="158" y="312"/>
                  </a:cubicBezTo>
                  <a:cubicBezTo>
                    <a:pt x="155" y="333"/>
                    <a:pt x="150" y="376"/>
                    <a:pt x="150" y="376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4" name="Freeform 16"/>
            <p:cNvSpPr>
              <a:spLocks/>
            </p:cNvSpPr>
            <p:nvPr/>
          </p:nvSpPr>
          <p:spPr bwMode="auto">
            <a:xfrm>
              <a:off x="2336" y="2197"/>
              <a:ext cx="296" cy="352"/>
            </a:xfrm>
            <a:custGeom>
              <a:avLst/>
              <a:gdLst>
                <a:gd name="T0" fmla="*/ 296 w 296"/>
                <a:gd name="T1" fmla="*/ 0 h 352"/>
                <a:gd name="T2" fmla="*/ 200 w 296"/>
                <a:gd name="T3" fmla="*/ 56 h 352"/>
                <a:gd name="T4" fmla="*/ 8 w 296"/>
                <a:gd name="T5" fmla="*/ 104 h 352"/>
                <a:gd name="T6" fmla="*/ 32 w 296"/>
                <a:gd name="T7" fmla="*/ 200 h 352"/>
                <a:gd name="T8" fmla="*/ 40 w 296"/>
                <a:gd name="T9" fmla="*/ 224 h 352"/>
                <a:gd name="T10" fmla="*/ 0 w 296"/>
                <a:gd name="T11" fmla="*/ 352 h 3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6"/>
                <a:gd name="T19" fmla="*/ 0 h 352"/>
                <a:gd name="T20" fmla="*/ 296 w 296"/>
                <a:gd name="T21" fmla="*/ 352 h 35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6" h="352">
                  <a:moveTo>
                    <a:pt x="296" y="0"/>
                  </a:moveTo>
                  <a:cubicBezTo>
                    <a:pt x="237" y="59"/>
                    <a:pt x="270" y="44"/>
                    <a:pt x="200" y="56"/>
                  </a:cubicBezTo>
                  <a:cubicBezTo>
                    <a:pt x="121" y="50"/>
                    <a:pt x="38" y="15"/>
                    <a:pt x="8" y="104"/>
                  </a:cubicBezTo>
                  <a:cubicBezTo>
                    <a:pt x="19" y="169"/>
                    <a:pt x="11" y="137"/>
                    <a:pt x="32" y="200"/>
                  </a:cubicBezTo>
                  <a:cubicBezTo>
                    <a:pt x="35" y="208"/>
                    <a:pt x="40" y="224"/>
                    <a:pt x="40" y="224"/>
                  </a:cubicBezTo>
                  <a:cubicBezTo>
                    <a:pt x="32" y="323"/>
                    <a:pt x="49" y="303"/>
                    <a:pt x="0" y="35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5" name="Freeform 17"/>
            <p:cNvSpPr>
              <a:spLocks/>
            </p:cNvSpPr>
            <p:nvPr/>
          </p:nvSpPr>
          <p:spPr bwMode="auto">
            <a:xfrm>
              <a:off x="2328" y="2349"/>
              <a:ext cx="392" cy="242"/>
            </a:xfrm>
            <a:custGeom>
              <a:avLst/>
              <a:gdLst>
                <a:gd name="T0" fmla="*/ 392 w 392"/>
                <a:gd name="T1" fmla="*/ 0 h 242"/>
                <a:gd name="T2" fmla="*/ 272 w 392"/>
                <a:gd name="T3" fmla="*/ 24 h 242"/>
                <a:gd name="T4" fmla="*/ 208 w 392"/>
                <a:gd name="T5" fmla="*/ 88 h 242"/>
                <a:gd name="T6" fmla="*/ 104 w 392"/>
                <a:gd name="T7" fmla="*/ 240 h 242"/>
                <a:gd name="T8" fmla="*/ 0 w 392"/>
                <a:gd name="T9" fmla="*/ 240 h 2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2"/>
                <a:gd name="T16" fmla="*/ 0 h 242"/>
                <a:gd name="T17" fmla="*/ 392 w 392"/>
                <a:gd name="T18" fmla="*/ 242 h 2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2" h="242">
                  <a:moveTo>
                    <a:pt x="392" y="0"/>
                  </a:moveTo>
                  <a:cubicBezTo>
                    <a:pt x="353" y="13"/>
                    <a:pt x="313" y="18"/>
                    <a:pt x="272" y="24"/>
                  </a:cubicBezTo>
                  <a:cubicBezTo>
                    <a:pt x="247" y="41"/>
                    <a:pt x="221" y="59"/>
                    <a:pt x="208" y="88"/>
                  </a:cubicBezTo>
                  <a:cubicBezTo>
                    <a:pt x="188" y="134"/>
                    <a:pt x="171" y="236"/>
                    <a:pt x="104" y="240"/>
                  </a:cubicBezTo>
                  <a:cubicBezTo>
                    <a:pt x="69" y="242"/>
                    <a:pt x="35" y="240"/>
                    <a:pt x="0" y="24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6" name="Freeform 18"/>
            <p:cNvSpPr>
              <a:spLocks/>
            </p:cNvSpPr>
            <p:nvPr/>
          </p:nvSpPr>
          <p:spPr bwMode="auto">
            <a:xfrm>
              <a:off x="2328" y="2629"/>
              <a:ext cx="416" cy="248"/>
            </a:xfrm>
            <a:custGeom>
              <a:avLst/>
              <a:gdLst>
                <a:gd name="T0" fmla="*/ 416 w 416"/>
                <a:gd name="T1" fmla="*/ 248 h 248"/>
                <a:gd name="T2" fmla="*/ 376 w 416"/>
                <a:gd name="T3" fmla="*/ 136 h 248"/>
                <a:gd name="T4" fmla="*/ 336 w 416"/>
                <a:gd name="T5" fmla="*/ 40 h 248"/>
                <a:gd name="T6" fmla="*/ 312 w 416"/>
                <a:gd name="T7" fmla="*/ 16 h 248"/>
                <a:gd name="T8" fmla="*/ 264 w 416"/>
                <a:gd name="T9" fmla="*/ 0 h 248"/>
                <a:gd name="T10" fmla="*/ 184 w 416"/>
                <a:gd name="T11" fmla="*/ 16 h 248"/>
                <a:gd name="T12" fmla="*/ 136 w 416"/>
                <a:gd name="T13" fmla="*/ 32 h 248"/>
                <a:gd name="T14" fmla="*/ 112 w 416"/>
                <a:gd name="T15" fmla="*/ 40 h 248"/>
                <a:gd name="T16" fmla="*/ 0 w 416"/>
                <a:gd name="T17" fmla="*/ 0 h 2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16"/>
                <a:gd name="T28" fmla="*/ 0 h 248"/>
                <a:gd name="T29" fmla="*/ 416 w 416"/>
                <a:gd name="T30" fmla="*/ 248 h 2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16" h="248">
                  <a:moveTo>
                    <a:pt x="416" y="248"/>
                  </a:moveTo>
                  <a:cubicBezTo>
                    <a:pt x="407" y="205"/>
                    <a:pt x="393" y="174"/>
                    <a:pt x="376" y="136"/>
                  </a:cubicBezTo>
                  <a:cubicBezTo>
                    <a:pt x="361" y="102"/>
                    <a:pt x="360" y="69"/>
                    <a:pt x="336" y="40"/>
                  </a:cubicBezTo>
                  <a:cubicBezTo>
                    <a:pt x="329" y="31"/>
                    <a:pt x="322" y="21"/>
                    <a:pt x="312" y="16"/>
                  </a:cubicBezTo>
                  <a:cubicBezTo>
                    <a:pt x="297" y="8"/>
                    <a:pt x="264" y="0"/>
                    <a:pt x="264" y="0"/>
                  </a:cubicBezTo>
                  <a:cubicBezTo>
                    <a:pt x="232" y="5"/>
                    <a:pt x="214" y="7"/>
                    <a:pt x="184" y="16"/>
                  </a:cubicBezTo>
                  <a:cubicBezTo>
                    <a:pt x="168" y="21"/>
                    <a:pt x="152" y="27"/>
                    <a:pt x="136" y="32"/>
                  </a:cubicBezTo>
                  <a:cubicBezTo>
                    <a:pt x="128" y="35"/>
                    <a:pt x="112" y="40"/>
                    <a:pt x="112" y="40"/>
                  </a:cubicBezTo>
                  <a:cubicBezTo>
                    <a:pt x="96" y="39"/>
                    <a:pt x="0" y="50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7" name="Freeform 19"/>
            <p:cNvSpPr>
              <a:spLocks/>
            </p:cNvSpPr>
            <p:nvPr/>
          </p:nvSpPr>
          <p:spPr bwMode="auto">
            <a:xfrm>
              <a:off x="2296" y="2637"/>
              <a:ext cx="368" cy="328"/>
            </a:xfrm>
            <a:custGeom>
              <a:avLst/>
              <a:gdLst>
                <a:gd name="T0" fmla="*/ 368 w 368"/>
                <a:gd name="T1" fmla="*/ 328 h 328"/>
                <a:gd name="T2" fmla="*/ 0 w 368"/>
                <a:gd name="T3" fmla="*/ 0 h 328"/>
                <a:gd name="T4" fmla="*/ 0 60000 65536"/>
                <a:gd name="T5" fmla="*/ 0 60000 65536"/>
                <a:gd name="T6" fmla="*/ 0 w 368"/>
                <a:gd name="T7" fmla="*/ 0 h 328"/>
                <a:gd name="T8" fmla="*/ 368 w 368"/>
                <a:gd name="T9" fmla="*/ 328 h 32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8" h="328">
                  <a:moveTo>
                    <a:pt x="368" y="328"/>
                  </a:moveTo>
                  <a:cubicBezTo>
                    <a:pt x="198" y="300"/>
                    <a:pt x="0" y="194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8" name="Freeform 20"/>
            <p:cNvSpPr>
              <a:spLocks/>
            </p:cNvSpPr>
            <p:nvPr/>
          </p:nvSpPr>
          <p:spPr bwMode="auto">
            <a:xfrm>
              <a:off x="2880" y="2216"/>
              <a:ext cx="344" cy="333"/>
            </a:xfrm>
            <a:custGeom>
              <a:avLst/>
              <a:gdLst>
                <a:gd name="T0" fmla="*/ 0 w 344"/>
                <a:gd name="T1" fmla="*/ 13 h 333"/>
                <a:gd name="T2" fmla="*/ 104 w 344"/>
                <a:gd name="T3" fmla="*/ 29 h 333"/>
                <a:gd name="T4" fmla="*/ 296 w 344"/>
                <a:gd name="T5" fmla="*/ 189 h 333"/>
                <a:gd name="T6" fmla="*/ 336 w 344"/>
                <a:gd name="T7" fmla="*/ 285 h 333"/>
                <a:gd name="T8" fmla="*/ 344 w 344"/>
                <a:gd name="T9" fmla="*/ 333 h 3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4"/>
                <a:gd name="T16" fmla="*/ 0 h 333"/>
                <a:gd name="T17" fmla="*/ 344 w 344"/>
                <a:gd name="T18" fmla="*/ 333 h 3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4" h="333">
                  <a:moveTo>
                    <a:pt x="0" y="13"/>
                  </a:moveTo>
                  <a:cubicBezTo>
                    <a:pt x="39" y="0"/>
                    <a:pt x="65" y="16"/>
                    <a:pt x="104" y="29"/>
                  </a:cubicBezTo>
                  <a:cubicBezTo>
                    <a:pt x="184" y="56"/>
                    <a:pt x="238" y="131"/>
                    <a:pt x="296" y="189"/>
                  </a:cubicBezTo>
                  <a:cubicBezTo>
                    <a:pt x="321" y="214"/>
                    <a:pt x="325" y="253"/>
                    <a:pt x="336" y="285"/>
                  </a:cubicBezTo>
                  <a:cubicBezTo>
                    <a:pt x="341" y="300"/>
                    <a:pt x="344" y="333"/>
                    <a:pt x="344" y="333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9" name="Freeform 21"/>
            <p:cNvSpPr>
              <a:spLocks/>
            </p:cNvSpPr>
            <p:nvPr/>
          </p:nvSpPr>
          <p:spPr bwMode="auto">
            <a:xfrm>
              <a:off x="2992" y="2157"/>
              <a:ext cx="358" cy="400"/>
            </a:xfrm>
            <a:custGeom>
              <a:avLst/>
              <a:gdLst>
                <a:gd name="T0" fmla="*/ 0 w 358"/>
                <a:gd name="T1" fmla="*/ 0 h 400"/>
                <a:gd name="T2" fmla="*/ 168 w 358"/>
                <a:gd name="T3" fmla="*/ 88 h 400"/>
                <a:gd name="T4" fmla="*/ 216 w 358"/>
                <a:gd name="T5" fmla="*/ 112 h 400"/>
                <a:gd name="T6" fmla="*/ 264 w 358"/>
                <a:gd name="T7" fmla="*/ 152 h 400"/>
                <a:gd name="T8" fmla="*/ 336 w 358"/>
                <a:gd name="T9" fmla="*/ 272 h 400"/>
                <a:gd name="T10" fmla="*/ 272 w 358"/>
                <a:gd name="T11" fmla="*/ 400 h 4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8"/>
                <a:gd name="T19" fmla="*/ 0 h 400"/>
                <a:gd name="T20" fmla="*/ 358 w 358"/>
                <a:gd name="T21" fmla="*/ 400 h 4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8" h="400">
                  <a:moveTo>
                    <a:pt x="0" y="0"/>
                  </a:moveTo>
                  <a:cubicBezTo>
                    <a:pt x="54" y="40"/>
                    <a:pt x="109" y="58"/>
                    <a:pt x="168" y="88"/>
                  </a:cubicBezTo>
                  <a:cubicBezTo>
                    <a:pt x="230" y="119"/>
                    <a:pt x="156" y="92"/>
                    <a:pt x="216" y="112"/>
                  </a:cubicBezTo>
                  <a:cubicBezTo>
                    <a:pt x="231" y="127"/>
                    <a:pt x="250" y="136"/>
                    <a:pt x="264" y="152"/>
                  </a:cubicBezTo>
                  <a:cubicBezTo>
                    <a:pt x="297" y="190"/>
                    <a:pt x="309" y="232"/>
                    <a:pt x="336" y="272"/>
                  </a:cubicBezTo>
                  <a:cubicBezTo>
                    <a:pt x="358" y="358"/>
                    <a:pt x="337" y="367"/>
                    <a:pt x="272" y="40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40" name="Freeform 22"/>
            <p:cNvSpPr>
              <a:spLocks/>
            </p:cNvSpPr>
            <p:nvPr/>
          </p:nvSpPr>
          <p:spPr bwMode="auto">
            <a:xfrm>
              <a:off x="3232" y="2205"/>
              <a:ext cx="312" cy="368"/>
            </a:xfrm>
            <a:custGeom>
              <a:avLst/>
              <a:gdLst>
                <a:gd name="T0" fmla="*/ 312 w 312"/>
                <a:gd name="T1" fmla="*/ 0 h 368"/>
                <a:gd name="T2" fmla="*/ 216 w 312"/>
                <a:gd name="T3" fmla="*/ 208 h 368"/>
                <a:gd name="T4" fmla="*/ 168 w 312"/>
                <a:gd name="T5" fmla="*/ 304 h 368"/>
                <a:gd name="T6" fmla="*/ 0 w 312"/>
                <a:gd name="T7" fmla="*/ 368 h 3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2"/>
                <a:gd name="T13" fmla="*/ 0 h 368"/>
                <a:gd name="T14" fmla="*/ 312 w 312"/>
                <a:gd name="T15" fmla="*/ 368 h 3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2" h="368">
                  <a:moveTo>
                    <a:pt x="312" y="0"/>
                  </a:moveTo>
                  <a:cubicBezTo>
                    <a:pt x="298" y="82"/>
                    <a:pt x="269" y="145"/>
                    <a:pt x="216" y="208"/>
                  </a:cubicBezTo>
                  <a:cubicBezTo>
                    <a:pt x="192" y="236"/>
                    <a:pt x="196" y="279"/>
                    <a:pt x="168" y="304"/>
                  </a:cubicBezTo>
                  <a:cubicBezTo>
                    <a:pt x="130" y="337"/>
                    <a:pt x="49" y="368"/>
                    <a:pt x="0" y="36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41" name="Freeform 23"/>
            <p:cNvSpPr>
              <a:spLocks/>
            </p:cNvSpPr>
            <p:nvPr/>
          </p:nvSpPr>
          <p:spPr bwMode="auto">
            <a:xfrm>
              <a:off x="3224" y="2592"/>
              <a:ext cx="512" cy="181"/>
            </a:xfrm>
            <a:custGeom>
              <a:avLst/>
              <a:gdLst>
                <a:gd name="T0" fmla="*/ 512 w 512"/>
                <a:gd name="T1" fmla="*/ 181 h 181"/>
                <a:gd name="T2" fmla="*/ 408 w 512"/>
                <a:gd name="T3" fmla="*/ 69 h 181"/>
                <a:gd name="T4" fmla="*/ 312 w 512"/>
                <a:gd name="T5" fmla="*/ 29 h 181"/>
                <a:gd name="T6" fmla="*/ 0 w 512"/>
                <a:gd name="T7" fmla="*/ 5 h 1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2"/>
                <a:gd name="T13" fmla="*/ 0 h 181"/>
                <a:gd name="T14" fmla="*/ 512 w 512"/>
                <a:gd name="T15" fmla="*/ 181 h 1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2" h="181">
                  <a:moveTo>
                    <a:pt x="512" y="181"/>
                  </a:moveTo>
                  <a:cubicBezTo>
                    <a:pt x="475" y="156"/>
                    <a:pt x="452" y="84"/>
                    <a:pt x="408" y="69"/>
                  </a:cubicBezTo>
                  <a:cubicBezTo>
                    <a:pt x="374" y="58"/>
                    <a:pt x="347" y="41"/>
                    <a:pt x="312" y="29"/>
                  </a:cubicBezTo>
                  <a:cubicBezTo>
                    <a:pt x="224" y="0"/>
                    <a:pt x="92" y="5"/>
                    <a:pt x="0" y="5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42" name="Freeform 24"/>
            <p:cNvSpPr>
              <a:spLocks/>
            </p:cNvSpPr>
            <p:nvPr/>
          </p:nvSpPr>
          <p:spPr bwMode="auto">
            <a:xfrm>
              <a:off x="3184" y="2612"/>
              <a:ext cx="480" cy="449"/>
            </a:xfrm>
            <a:custGeom>
              <a:avLst/>
              <a:gdLst>
                <a:gd name="T0" fmla="*/ 464 w 480"/>
                <a:gd name="T1" fmla="*/ 449 h 449"/>
                <a:gd name="T2" fmla="*/ 400 w 480"/>
                <a:gd name="T3" fmla="*/ 353 h 449"/>
                <a:gd name="T4" fmla="*/ 160 w 480"/>
                <a:gd name="T5" fmla="*/ 169 h 449"/>
                <a:gd name="T6" fmla="*/ 144 w 480"/>
                <a:gd name="T7" fmla="*/ 105 h 449"/>
                <a:gd name="T8" fmla="*/ 0 w 480"/>
                <a:gd name="T9" fmla="*/ 17 h 449"/>
                <a:gd name="T10" fmla="*/ 32 w 480"/>
                <a:gd name="T11" fmla="*/ 1 h 4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0"/>
                <a:gd name="T19" fmla="*/ 0 h 449"/>
                <a:gd name="T20" fmla="*/ 480 w 480"/>
                <a:gd name="T21" fmla="*/ 449 h 4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0" h="449">
                  <a:moveTo>
                    <a:pt x="464" y="449"/>
                  </a:moveTo>
                  <a:cubicBezTo>
                    <a:pt x="480" y="402"/>
                    <a:pt x="436" y="378"/>
                    <a:pt x="400" y="353"/>
                  </a:cubicBezTo>
                  <a:cubicBezTo>
                    <a:pt x="316" y="294"/>
                    <a:pt x="220" y="259"/>
                    <a:pt x="160" y="169"/>
                  </a:cubicBezTo>
                  <a:cubicBezTo>
                    <a:pt x="159" y="163"/>
                    <a:pt x="151" y="116"/>
                    <a:pt x="144" y="105"/>
                  </a:cubicBezTo>
                  <a:cubicBezTo>
                    <a:pt x="113" y="58"/>
                    <a:pt x="44" y="47"/>
                    <a:pt x="0" y="17"/>
                  </a:cubicBezTo>
                  <a:cubicBezTo>
                    <a:pt x="26" y="0"/>
                    <a:pt x="14" y="1"/>
                    <a:pt x="32" y="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43" name="Freeform 25"/>
            <p:cNvSpPr>
              <a:spLocks/>
            </p:cNvSpPr>
            <p:nvPr/>
          </p:nvSpPr>
          <p:spPr bwMode="auto">
            <a:xfrm>
              <a:off x="2896" y="2597"/>
              <a:ext cx="280" cy="488"/>
            </a:xfrm>
            <a:custGeom>
              <a:avLst/>
              <a:gdLst>
                <a:gd name="T0" fmla="*/ 0 w 280"/>
                <a:gd name="T1" fmla="*/ 488 h 488"/>
                <a:gd name="T2" fmla="*/ 112 w 280"/>
                <a:gd name="T3" fmla="*/ 256 h 488"/>
                <a:gd name="T4" fmla="*/ 112 w 280"/>
                <a:gd name="T5" fmla="*/ 168 h 488"/>
                <a:gd name="T6" fmla="*/ 256 w 280"/>
                <a:gd name="T7" fmla="*/ 40 h 488"/>
                <a:gd name="T8" fmla="*/ 280 w 280"/>
                <a:gd name="T9" fmla="*/ 0 h 4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0"/>
                <a:gd name="T16" fmla="*/ 0 h 488"/>
                <a:gd name="T17" fmla="*/ 280 w 280"/>
                <a:gd name="T18" fmla="*/ 488 h 4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0" h="488">
                  <a:moveTo>
                    <a:pt x="0" y="488"/>
                  </a:moveTo>
                  <a:cubicBezTo>
                    <a:pt x="74" y="414"/>
                    <a:pt x="99" y="362"/>
                    <a:pt x="112" y="256"/>
                  </a:cubicBezTo>
                  <a:cubicBezTo>
                    <a:pt x="105" y="216"/>
                    <a:pt x="98" y="206"/>
                    <a:pt x="112" y="168"/>
                  </a:cubicBezTo>
                  <a:cubicBezTo>
                    <a:pt x="127" y="127"/>
                    <a:pt x="219" y="65"/>
                    <a:pt x="256" y="40"/>
                  </a:cubicBezTo>
                  <a:cubicBezTo>
                    <a:pt x="275" y="11"/>
                    <a:pt x="268" y="25"/>
                    <a:pt x="28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44" name="Freeform 26"/>
            <p:cNvSpPr>
              <a:spLocks/>
            </p:cNvSpPr>
            <p:nvPr/>
          </p:nvSpPr>
          <p:spPr bwMode="auto">
            <a:xfrm>
              <a:off x="2835" y="2581"/>
              <a:ext cx="341" cy="19"/>
            </a:xfrm>
            <a:custGeom>
              <a:avLst/>
              <a:gdLst>
                <a:gd name="T0" fmla="*/ 37 w 341"/>
                <a:gd name="T1" fmla="*/ 0 h 19"/>
                <a:gd name="T2" fmla="*/ 189 w 341"/>
                <a:gd name="T3" fmla="*/ 0 h 19"/>
                <a:gd name="T4" fmla="*/ 341 w 341"/>
                <a:gd name="T5" fmla="*/ 8 h 19"/>
                <a:gd name="T6" fmla="*/ 0 60000 65536"/>
                <a:gd name="T7" fmla="*/ 0 60000 65536"/>
                <a:gd name="T8" fmla="*/ 0 60000 65536"/>
                <a:gd name="T9" fmla="*/ 0 w 341"/>
                <a:gd name="T10" fmla="*/ 0 h 19"/>
                <a:gd name="T11" fmla="*/ 341 w 341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1" h="19">
                  <a:moveTo>
                    <a:pt x="37" y="0"/>
                  </a:moveTo>
                  <a:cubicBezTo>
                    <a:pt x="188" y="19"/>
                    <a:pt x="0" y="0"/>
                    <a:pt x="189" y="0"/>
                  </a:cubicBezTo>
                  <a:cubicBezTo>
                    <a:pt x="240" y="0"/>
                    <a:pt x="290" y="8"/>
                    <a:pt x="341" y="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30724" name="Rectangle 3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clustering</a:t>
            </a:r>
          </a:p>
        </p:txBody>
      </p:sp>
      <p:sp>
        <p:nvSpPr>
          <p:cNvPr id="30725" name="Rectangle 33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Slide by Y. Ukrainitz &amp; B. Sarel</a:t>
            </a: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943FF-F0B3-48AD-9DA5-75664BA8925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6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763000" cy="2590800"/>
          </a:xfrm>
        </p:spPr>
        <p:txBody>
          <a:bodyPr/>
          <a:lstStyle/>
          <a:p>
            <a:pPr marL="533400" indent="-533400">
              <a:buFontTx/>
              <a:buChar char="•"/>
            </a:pPr>
            <a:r>
              <a:rPr lang="en-US" sz="2400" dirty="0" smtClean="0"/>
              <a:t>Find features (color, gradients, texture, etc)</a:t>
            </a:r>
          </a:p>
          <a:p>
            <a:pPr marL="533400" indent="-533400">
              <a:buFontTx/>
              <a:buChar char="•"/>
            </a:pPr>
            <a:r>
              <a:rPr lang="en-US" sz="2400" dirty="0" smtClean="0"/>
              <a:t>Initialize windows at individual feature points</a:t>
            </a:r>
          </a:p>
          <a:p>
            <a:pPr marL="533400" indent="-533400">
              <a:buFontTx/>
              <a:buChar char="•"/>
            </a:pPr>
            <a:r>
              <a:rPr lang="en-US" sz="2400" dirty="0" smtClean="0"/>
              <a:t>Perform mean shift for each window until convergence</a:t>
            </a:r>
          </a:p>
          <a:p>
            <a:pPr marL="533400" indent="-533400">
              <a:buFontTx/>
              <a:buChar char="•"/>
            </a:pPr>
            <a:r>
              <a:rPr lang="en-US" sz="2400" dirty="0" smtClean="0"/>
              <a:t>Merge windows that end up near the same “peak” or mode</a:t>
            </a:r>
          </a:p>
          <a:p>
            <a:pPr marL="533400" indent="-533400">
              <a:buFontTx/>
              <a:buChar char="•"/>
            </a:pPr>
            <a:endParaRPr lang="en-US" sz="2400" dirty="0" smtClean="0"/>
          </a:p>
        </p:txBody>
      </p:sp>
      <p:sp>
        <p:nvSpPr>
          <p:cNvPr id="31747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clustering/segmentation</a:t>
            </a:r>
          </a:p>
        </p:txBody>
      </p:sp>
      <p:pic>
        <p:nvPicPr>
          <p:cNvPr id="3174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68"/>
          <a:stretch>
            <a:fillRect/>
          </a:stretch>
        </p:blipFill>
        <p:spPr bwMode="auto">
          <a:xfrm>
            <a:off x="4054475" y="2660650"/>
            <a:ext cx="4937125" cy="419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74" b="13559"/>
          <a:stretch>
            <a:fillRect/>
          </a:stretch>
        </p:blipFill>
        <p:spPr bwMode="auto">
          <a:xfrm>
            <a:off x="161925" y="3194050"/>
            <a:ext cx="3876675" cy="29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943FF-F0B3-48AD-9DA5-75664BA8925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6826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75438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8"/>
          <p:cNvSpPr txBox="1">
            <a:spLocks noChangeArrowheads="1"/>
          </p:cNvSpPr>
          <p:nvPr/>
        </p:nvSpPr>
        <p:spPr bwMode="auto">
          <a:xfrm>
            <a:off x="755576" y="80628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/>
              <a:t>Mean shift segmentation results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943FF-F0B3-48AD-9DA5-75664BA8925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2470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Mean shift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3317"/>
            <a:ext cx="8229600" cy="4525963"/>
          </a:xfrm>
        </p:spPr>
        <p:txBody>
          <a:bodyPr/>
          <a:lstStyle/>
          <a:p>
            <a:pPr eaLnBrk="1" hangingPunct="1"/>
            <a:r>
              <a:rPr lang="en-US" u="sng" dirty="0" smtClean="0"/>
              <a:t>Pros</a:t>
            </a:r>
            <a:r>
              <a:rPr lang="en-US" dirty="0" smtClean="0"/>
              <a:t>:</a:t>
            </a:r>
          </a:p>
          <a:p>
            <a:pPr lvl="1" eaLnBrk="1" hangingPunct="1"/>
            <a:r>
              <a:rPr lang="en-US" sz="2400" dirty="0" smtClean="0"/>
              <a:t>Does not assume shape on clusters</a:t>
            </a:r>
          </a:p>
          <a:p>
            <a:pPr lvl="1" eaLnBrk="1" hangingPunct="1"/>
            <a:r>
              <a:rPr lang="en-US" sz="2400" dirty="0" smtClean="0"/>
              <a:t>One parameter choice (window size)</a:t>
            </a:r>
          </a:p>
          <a:p>
            <a:pPr lvl="1" eaLnBrk="1" hangingPunct="1"/>
            <a:r>
              <a:rPr lang="en-US" sz="2400" dirty="0" smtClean="0"/>
              <a:t>Generic technique</a:t>
            </a:r>
          </a:p>
          <a:p>
            <a:pPr lvl="1" eaLnBrk="1" hangingPunct="1"/>
            <a:r>
              <a:rPr lang="en-US" sz="2400" dirty="0" smtClean="0"/>
              <a:t>Find multiple modes</a:t>
            </a:r>
          </a:p>
          <a:p>
            <a:pPr eaLnBrk="1" hangingPunct="1"/>
            <a:r>
              <a:rPr lang="en-US" u="sng" dirty="0" smtClean="0"/>
              <a:t>Cons</a:t>
            </a:r>
            <a:r>
              <a:rPr lang="en-US" dirty="0" smtClean="0"/>
              <a:t>:</a:t>
            </a:r>
          </a:p>
          <a:p>
            <a:pPr lvl="1" eaLnBrk="1" hangingPunct="1"/>
            <a:r>
              <a:rPr lang="en-US" sz="2400" dirty="0" smtClean="0"/>
              <a:t>Selection of window size</a:t>
            </a:r>
          </a:p>
          <a:p>
            <a:pPr lvl="1" eaLnBrk="1" hangingPunct="1"/>
            <a:r>
              <a:rPr lang="en-US" sz="2400" dirty="0" smtClean="0"/>
              <a:t>Does not scale well with dimension of feature space</a:t>
            </a:r>
          </a:p>
          <a:p>
            <a:pPr lvl="1" eaLnBrk="1" hangingPunct="1"/>
            <a:endParaRPr lang="en-US" dirty="0" smtClean="0"/>
          </a:p>
          <a:p>
            <a:pPr lvl="1" eaLnBrk="1" hangingPunct="1"/>
            <a:endParaRPr lang="en-US" dirty="0" smtClean="0"/>
          </a:p>
          <a:p>
            <a:pPr lvl="1" eaLnBrk="1" hangingPunct="1"/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0" y="6541602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BF7AA1-036F-43AA-99CC-D7DC9D7664E0}" type="slidenum">
              <a:rPr lang="x-none" smtClean="0">
                <a:solidFill>
                  <a:srgbClr val="000000"/>
                </a:solidFill>
              </a:rPr>
              <a:pPr>
                <a:defRPr/>
              </a:pPr>
              <a:t>75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90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2600" y="17938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Outline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What are grouping problems in vision?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Inspiration from human perception</a:t>
            </a:r>
          </a:p>
          <a:p>
            <a:pPr lvl="1" eaLnBrk="1" hangingPunct="1"/>
            <a:r>
              <a:rPr lang="en-US" sz="2400" dirty="0" smtClean="0"/>
              <a:t>Gestalt properties</a:t>
            </a:r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sz="2800" dirty="0" smtClean="0"/>
              <a:t>Bottom-up segmentation via clustering</a:t>
            </a:r>
          </a:p>
          <a:p>
            <a:pPr lvl="1" eaLnBrk="1" hangingPunct="1"/>
            <a:r>
              <a:rPr lang="en-US" sz="2400" dirty="0" smtClean="0"/>
              <a:t>Algorithms: </a:t>
            </a:r>
          </a:p>
          <a:p>
            <a:pPr lvl="2" eaLnBrk="1" hangingPunct="1"/>
            <a:r>
              <a:rPr lang="en-US" sz="2000" dirty="0" smtClean="0"/>
              <a:t>Mode finding and mean shift: k-means, mean-shift</a:t>
            </a:r>
          </a:p>
          <a:p>
            <a:pPr lvl="2" eaLnBrk="1" hangingPunct="1"/>
            <a:r>
              <a:rPr lang="en-US" sz="2000" dirty="0" smtClean="0"/>
              <a:t>Graph-based: normalized cuts</a:t>
            </a:r>
          </a:p>
          <a:p>
            <a:pPr lvl="1" eaLnBrk="1" hangingPunct="1"/>
            <a:r>
              <a:rPr lang="en-US" sz="2400" dirty="0" smtClean="0"/>
              <a:t>Features: color, texture, …</a:t>
            </a:r>
          </a:p>
          <a:p>
            <a:pPr lvl="2" eaLnBrk="1" hangingPunct="1"/>
            <a:r>
              <a:rPr lang="en-US" sz="2000" dirty="0"/>
              <a:t>Quantization for texture summaries</a:t>
            </a:r>
          </a:p>
          <a:p>
            <a:pPr lvl="1" eaLnBrk="1" hangingPunct="1"/>
            <a:endParaRPr lang="en-US" sz="2400" dirty="0" smtClean="0"/>
          </a:p>
          <a:p>
            <a:pPr lvl="1" eaLnBrk="1" hangingPunct="1">
              <a:buFontTx/>
              <a:buNone/>
            </a:pPr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482544" y="4978953"/>
            <a:ext cx="7521678" cy="46627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2BE8C3-611A-4A6C-AFF7-54986FFD7D8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5291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Freeform 2"/>
          <p:cNvSpPr>
            <a:spLocks/>
          </p:cNvSpPr>
          <p:nvPr/>
        </p:nvSpPr>
        <p:spPr bwMode="auto">
          <a:xfrm rot="5400000" flipH="1" flipV="1">
            <a:off x="2476500" y="7239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59" name="Freeform 3"/>
          <p:cNvSpPr>
            <a:spLocks/>
          </p:cNvSpPr>
          <p:nvPr/>
        </p:nvSpPr>
        <p:spPr bwMode="auto">
          <a:xfrm>
            <a:off x="3429000" y="16764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60" name="Line 4"/>
          <p:cNvSpPr>
            <a:spLocks noChangeShapeType="1"/>
          </p:cNvSpPr>
          <p:nvPr/>
        </p:nvSpPr>
        <p:spPr bwMode="auto">
          <a:xfrm flipV="1">
            <a:off x="2590800" y="1676400"/>
            <a:ext cx="8382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1" name="Line 5"/>
          <p:cNvSpPr>
            <a:spLocks noChangeShapeType="1"/>
          </p:cNvSpPr>
          <p:nvPr/>
        </p:nvSpPr>
        <p:spPr bwMode="auto">
          <a:xfrm>
            <a:off x="2590800" y="1676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2" name="Line 6"/>
          <p:cNvSpPr>
            <a:spLocks noChangeShapeType="1"/>
          </p:cNvSpPr>
          <p:nvPr/>
        </p:nvSpPr>
        <p:spPr bwMode="auto">
          <a:xfrm>
            <a:off x="3429000" y="1676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3332163" y="1660525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1200">
                <a:solidFill>
                  <a:srgbClr val="0000FF"/>
                </a:solidFill>
                <a:latin typeface="Arial" charset="0"/>
                <a:ea typeface="+mn-ea"/>
                <a:cs typeface="+mn-cs"/>
              </a:rPr>
              <a:t>q</a:t>
            </a:r>
          </a:p>
        </p:txBody>
      </p:sp>
      <p:sp>
        <p:nvSpPr>
          <p:cNvPr id="70664" name="Line 8"/>
          <p:cNvSpPr>
            <a:spLocks noChangeShapeType="1"/>
          </p:cNvSpPr>
          <p:nvPr/>
        </p:nvSpPr>
        <p:spPr bwMode="auto">
          <a:xfrm flipV="1">
            <a:off x="2590800" y="1676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5" name="Line 9"/>
          <p:cNvSpPr>
            <a:spLocks noChangeShapeType="1"/>
          </p:cNvSpPr>
          <p:nvPr/>
        </p:nvSpPr>
        <p:spPr bwMode="auto">
          <a:xfrm flipV="1">
            <a:off x="2590800" y="1676400"/>
            <a:ext cx="838200" cy="838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6" name="Line 10"/>
          <p:cNvSpPr>
            <a:spLocks noChangeShapeType="1"/>
          </p:cNvSpPr>
          <p:nvPr/>
        </p:nvSpPr>
        <p:spPr bwMode="auto">
          <a:xfrm flipH="1" flipV="1">
            <a:off x="1752600" y="16764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7" name="Line 11"/>
          <p:cNvSpPr>
            <a:spLocks noChangeShapeType="1"/>
          </p:cNvSpPr>
          <p:nvPr/>
        </p:nvSpPr>
        <p:spPr bwMode="auto">
          <a:xfrm flipH="1">
            <a:off x="1752600" y="2514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8" name="Line 12"/>
          <p:cNvSpPr>
            <a:spLocks noChangeShapeType="1"/>
          </p:cNvSpPr>
          <p:nvPr/>
        </p:nvSpPr>
        <p:spPr bwMode="auto">
          <a:xfrm flipH="1">
            <a:off x="1752600" y="25146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9" name="Line 13"/>
          <p:cNvSpPr>
            <a:spLocks noChangeShapeType="1"/>
          </p:cNvSpPr>
          <p:nvPr/>
        </p:nvSpPr>
        <p:spPr bwMode="auto">
          <a:xfrm>
            <a:off x="2590800" y="2514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70" name="Line 14"/>
          <p:cNvSpPr>
            <a:spLocks noChangeShapeType="1"/>
          </p:cNvSpPr>
          <p:nvPr/>
        </p:nvSpPr>
        <p:spPr bwMode="auto">
          <a:xfrm>
            <a:off x="25908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71" name="Line 15"/>
          <p:cNvSpPr>
            <a:spLocks noChangeShapeType="1"/>
          </p:cNvSpPr>
          <p:nvPr/>
        </p:nvSpPr>
        <p:spPr bwMode="auto">
          <a:xfrm>
            <a:off x="2590800" y="25146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72" name="Rectangle 16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Images as graphs</a:t>
            </a:r>
          </a:p>
        </p:txBody>
      </p:sp>
      <p:sp>
        <p:nvSpPr>
          <p:cNvPr id="70673" name="Rectangle 17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4267200"/>
            <a:ext cx="8458200" cy="2590800"/>
          </a:xfrm>
        </p:spPr>
        <p:txBody>
          <a:bodyPr/>
          <a:lstStyle/>
          <a:p>
            <a:pPr eaLnBrk="1" hangingPunct="1"/>
            <a:r>
              <a:rPr lang="en-US" i="1" smtClean="0"/>
              <a:t>Fully-connected</a:t>
            </a:r>
            <a:r>
              <a:rPr lang="en-US" smtClean="0"/>
              <a:t> graph</a:t>
            </a:r>
          </a:p>
          <a:p>
            <a:pPr lvl="1" eaLnBrk="1" hangingPunct="1"/>
            <a:r>
              <a:rPr lang="en-US" smtClean="0"/>
              <a:t>node (vertex) for every pixel</a:t>
            </a:r>
          </a:p>
          <a:p>
            <a:pPr lvl="1" eaLnBrk="1" hangingPunct="1"/>
            <a:r>
              <a:rPr lang="en-US" smtClean="0"/>
              <a:t>link between </a:t>
            </a:r>
            <a:r>
              <a:rPr lang="en-US" i="1" smtClean="0"/>
              <a:t>every</a:t>
            </a:r>
            <a:r>
              <a:rPr lang="en-US" smtClean="0"/>
              <a:t> pair of pixels, </a:t>
            </a:r>
            <a:r>
              <a:rPr lang="en-US" b="1" smtClean="0">
                <a:solidFill>
                  <a:schemeClr val="folHlink"/>
                </a:solidFill>
              </a:rPr>
              <a:t>p</a:t>
            </a:r>
            <a:r>
              <a:rPr lang="en-US" smtClean="0"/>
              <a:t>,</a:t>
            </a:r>
            <a:r>
              <a:rPr lang="en-US" b="1" smtClean="0">
                <a:solidFill>
                  <a:schemeClr val="folHlink"/>
                </a:solidFill>
              </a:rPr>
              <a:t>q</a:t>
            </a:r>
          </a:p>
          <a:p>
            <a:pPr lvl="1" eaLnBrk="1" hangingPunct="1"/>
            <a:r>
              <a:rPr lang="en-US" smtClean="0"/>
              <a:t>affinity weight </a:t>
            </a:r>
            <a:r>
              <a:rPr lang="en-US" b="1" smtClean="0">
                <a:solidFill>
                  <a:srgbClr val="FF0000"/>
                </a:solidFill>
              </a:rPr>
              <a:t>w</a:t>
            </a:r>
            <a:r>
              <a:rPr lang="en-US" b="1" baseline="-25000" smtClean="0">
                <a:solidFill>
                  <a:srgbClr val="FF0000"/>
                </a:solidFill>
              </a:rPr>
              <a:t>pq</a:t>
            </a:r>
            <a:r>
              <a:rPr lang="en-US" smtClean="0"/>
              <a:t> for each link (edge)</a:t>
            </a:r>
          </a:p>
          <a:p>
            <a:pPr lvl="2" eaLnBrk="1" hangingPunct="1"/>
            <a:r>
              <a:rPr lang="en-US" b="1" smtClean="0">
                <a:solidFill>
                  <a:srgbClr val="FF0000"/>
                </a:solidFill>
              </a:rPr>
              <a:t>w</a:t>
            </a:r>
            <a:r>
              <a:rPr lang="en-US" b="1" baseline="-25000" smtClean="0">
                <a:solidFill>
                  <a:srgbClr val="FF0000"/>
                </a:solidFill>
              </a:rPr>
              <a:t>pq</a:t>
            </a:r>
            <a:r>
              <a:rPr lang="en-US" smtClean="0"/>
              <a:t> measures </a:t>
            </a:r>
            <a:r>
              <a:rPr lang="en-US" i="1" smtClean="0"/>
              <a:t>similarity</a:t>
            </a:r>
          </a:p>
          <a:p>
            <a:pPr lvl="3" eaLnBrk="1" hangingPunct="1"/>
            <a:r>
              <a:rPr lang="en-US" smtClean="0"/>
              <a:t>similarity is </a:t>
            </a:r>
            <a:r>
              <a:rPr lang="en-US" i="1" smtClean="0"/>
              <a:t>inversely proportional</a:t>
            </a:r>
            <a:r>
              <a:rPr lang="en-US" smtClean="0"/>
              <a:t> to difference (in color and position…)</a:t>
            </a:r>
          </a:p>
        </p:txBody>
      </p:sp>
      <p:sp>
        <p:nvSpPr>
          <p:cNvPr id="70674" name="Oval 18"/>
          <p:cNvSpPr>
            <a:spLocks noChangeArrowheads="1"/>
          </p:cNvSpPr>
          <p:nvPr/>
        </p:nvSpPr>
        <p:spPr bwMode="auto">
          <a:xfrm>
            <a:off x="2520950" y="2444750"/>
            <a:ext cx="139700" cy="1397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75" name="Oval 19"/>
          <p:cNvSpPr>
            <a:spLocks noChangeArrowheads="1"/>
          </p:cNvSpPr>
          <p:nvPr/>
        </p:nvSpPr>
        <p:spPr bwMode="auto">
          <a:xfrm>
            <a:off x="2520950" y="1600200"/>
            <a:ext cx="139700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76" name="Oval 20"/>
          <p:cNvSpPr>
            <a:spLocks noChangeArrowheads="1"/>
          </p:cNvSpPr>
          <p:nvPr/>
        </p:nvSpPr>
        <p:spPr bwMode="auto">
          <a:xfrm>
            <a:off x="3363913" y="2444750"/>
            <a:ext cx="141287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77" name="Oval 21"/>
          <p:cNvSpPr>
            <a:spLocks noChangeArrowheads="1"/>
          </p:cNvSpPr>
          <p:nvPr/>
        </p:nvSpPr>
        <p:spPr bwMode="auto">
          <a:xfrm>
            <a:off x="2520950" y="3287713"/>
            <a:ext cx="139700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78" name="Oval 22"/>
          <p:cNvSpPr>
            <a:spLocks noChangeArrowheads="1"/>
          </p:cNvSpPr>
          <p:nvPr/>
        </p:nvSpPr>
        <p:spPr bwMode="auto">
          <a:xfrm>
            <a:off x="1676400" y="2444750"/>
            <a:ext cx="141288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79" name="Oval 23"/>
          <p:cNvSpPr>
            <a:spLocks noChangeArrowheads="1"/>
          </p:cNvSpPr>
          <p:nvPr/>
        </p:nvSpPr>
        <p:spPr bwMode="auto">
          <a:xfrm>
            <a:off x="3363913" y="1600200"/>
            <a:ext cx="141287" cy="14128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80" name="Oval 24"/>
          <p:cNvSpPr>
            <a:spLocks noChangeArrowheads="1"/>
          </p:cNvSpPr>
          <p:nvPr/>
        </p:nvSpPr>
        <p:spPr bwMode="auto">
          <a:xfrm>
            <a:off x="3363913" y="3287713"/>
            <a:ext cx="141287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81" name="Oval 25"/>
          <p:cNvSpPr>
            <a:spLocks noChangeArrowheads="1"/>
          </p:cNvSpPr>
          <p:nvPr/>
        </p:nvSpPr>
        <p:spPr bwMode="auto">
          <a:xfrm>
            <a:off x="1676400" y="3287713"/>
            <a:ext cx="141288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82" name="Oval 26"/>
          <p:cNvSpPr>
            <a:spLocks noChangeArrowheads="1"/>
          </p:cNvSpPr>
          <p:nvPr/>
        </p:nvSpPr>
        <p:spPr bwMode="auto">
          <a:xfrm>
            <a:off x="1676400" y="1600200"/>
            <a:ext cx="141288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83" name="Text Box 27"/>
          <p:cNvSpPr txBox="1">
            <a:spLocks noChangeArrowheads="1"/>
          </p:cNvSpPr>
          <p:nvPr/>
        </p:nvSpPr>
        <p:spPr bwMode="auto">
          <a:xfrm>
            <a:off x="2514600" y="2498725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1200">
                <a:solidFill>
                  <a:srgbClr val="0000FF"/>
                </a:solidFill>
                <a:latin typeface="Arial" charset="0"/>
                <a:ea typeface="+mn-ea"/>
                <a:cs typeface="+mn-cs"/>
              </a:rPr>
              <a:t>p</a:t>
            </a:r>
          </a:p>
        </p:txBody>
      </p:sp>
      <p:sp>
        <p:nvSpPr>
          <p:cNvPr id="70684" name="Text Box 28"/>
          <p:cNvSpPr txBox="1">
            <a:spLocks noChangeArrowheads="1"/>
          </p:cNvSpPr>
          <p:nvPr/>
        </p:nvSpPr>
        <p:spPr bwMode="auto">
          <a:xfrm>
            <a:off x="2895600" y="1965325"/>
            <a:ext cx="685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w</a:t>
            </a:r>
            <a:r>
              <a:rPr lang="en-US" sz="2000" b="1" kern="1200" baseline="-250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pq</a:t>
            </a:r>
          </a:p>
        </p:txBody>
      </p:sp>
      <p:sp>
        <p:nvSpPr>
          <p:cNvPr id="70685" name="Line 29"/>
          <p:cNvSpPr>
            <a:spLocks noChangeShapeType="1"/>
          </p:cNvSpPr>
          <p:nvPr/>
        </p:nvSpPr>
        <p:spPr bwMode="auto">
          <a:xfrm>
            <a:off x="1752600" y="1676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86" name="Line 30"/>
          <p:cNvSpPr>
            <a:spLocks noChangeShapeType="1"/>
          </p:cNvSpPr>
          <p:nvPr/>
        </p:nvSpPr>
        <p:spPr bwMode="auto">
          <a:xfrm>
            <a:off x="17526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87" name="Line 31"/>
          <p:cNvSpPr>
            <a:spLocks noChangeShapeType="1"/>
          </p:cNvSpPr>
          <p:nvPr/>
        </p:nvSpPr>
        <p:spPr bwMode="auto">
          <a:xfrm>
            <a:off x="1752600" y="33528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88" name="Line 32"/>
          <p:cNvSpPr>
            <a:spLocks noChangeShapeType="1"/>
          </p:cNvSpPr>
          <p:nvPr/>
        </p:nvSpPr>
        <p:spPr bwMode="auto">
          <a:xfrm flipH="1">
            <a:off x="2590800" y="33528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89" name="Line 33"/>
          <p:cNvSpPr>
            <a:spLocks noChangeShapeType="1"/>
          </p:cNvSpPr>
          <p:nvPr/>
        </p:nvSpPr>
        <p:spPr bwMode="auto">
          <a:xfrm>
            <a:off x="34290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0" name="Line 34"/>
          <p:cNvSpPr>
            <a:spLocks noChangeShapeType="1"/>
          </p:cNvSpPr>
          <p:nvPr/>
        </p:nvSpPr>
        <p:spPr bwMode="auto">
          <a:xfrm>
            <a:off x="1752600" y="1676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1" name="Line 35"/>
          <p:cNvSpPr>
            <a:spLocks noChangeShapeType="1"/>
          </p:cNvSpPr>
          <p:nvPr/>
        </p:nvSpPr>
        <p:spPr bwMode="auto">
          <a:xfrm>
            <a:off x="1752600" y="1676400"/>
            <a:ext cx="838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2" name="Line 36"/>
          <p:cNvSpPr>
            <a:spLocks noChangeShapeType="1"/>
          </p:cNvSpPr>
          <p:nvPr/>
        </p:nvSpPr>
        <p:spPr bwMode="auto">
          <a:xfrm flipH="1">
            <a:off x="1752600" y="1676400"/>
            <a:ext cx="838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3" name="Line 37"/>
          <p:cNvSpPr>
            <a:spLocks noChangeShapeType="1"/>
          </p:cNvSpPr>
          <p:nvPr/>
        </p:nvSpPr>
        <p:spPr bwMode="auto">
          <a:xfrm>
            <a:off x="2590800" y="1600200"/>
            <a:ext cx="8382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4" name="Line 38"/>
          <p:cNvSpPr>
            <a:spLocks noChangeShapeType="1"/>
          </p:cNvSpPr>
          <p:nvPr/>
        </p:nvSpPr>
        <p:spPr bwMode="auto">
          <a:xfrm>
            <a:off x="1752600" y="16764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5" name="Line 39"/>
          <p:cNvSpPr>
            <a:spLocks noChangeShapeType="1"/>
          </p:cNvSpPr>
          <p:nvPr/>
        </p:nvSpPr>
        <p:spPr bwMode="auto">
          <a:xfrm flipV="1">
            <a:off x="1752600" y="25146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6" name="Line 40"/>
          <p:cNvSpPr>
            <a:spLocks noChangeShapeType="1"/>
          </p:cNvSpPr>
          <p:nvPr/>
        </p:nvSpPr>
        <p:spPr bwMode="auto">
          <a:xfrm flipH="1" flipV="1">
            <a:off x="1752600" y="25146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7" name="Line 41"/>
          <p:cNvSpPr>
            <a:spLocks noChangeShapeType="1"/>
          </p:cNvSpPr>
          <p:nvPr/>
        </p:nvSpPr>
        <p:spPr bwMode="auto">
          <a:xfrm flipV="1">
            <a:off x="1752600" y="16764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8" name="Freeform 42"/>
          <p:cNvSpPr>
            <a:spLocks/>
          </p:cNvSpPr>
          <p:nvPr/>
        </p:nvSpPr>
        <p:spPr bwMode="auto">
          <a:xfrm flipH="1">
            <a:off x="1524000" y="16764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99" name="Freeform 43"/>
          <p:cNvSpPr>
            <a:spLocks/>
          </p:cNvSpPr>
          <p:nvPr/>
        </p:nvSpPr>
        <p:spPr bwMode="auto">
          <a:xfrm rot="16200000" flipH="1">
            <a:off x="2476500" y="26289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70700" name="Picture 44" descr="tiger_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1133475"/>
            <a:ext cx="253365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5962650" y="2200275"/>
            <a:ext cx="457200" cy="533400"/>
            <a:chOff x="2592" y="1488"/>
            <a:chExt cx="288" cy="336"/>
          </a:xfrm>
        </p:grpSpPr>
        <p:sp>
          <p:nvSpPr>
            <p:cNvPr id="70704" name="Rectangle 46"/>
            <p:cNvSpPr>
              <a:spLocks noChangeArrowheads="1"/>
            </p:cNvSpPr>
            <p:nvPr/>
          </p:nvSpPr>
          <p:spPr bwMode="auto">
            <a:xfrm>
              <a:off x="2592" y="1776"/>
              <a:ext cx="48" cy="48"/>
            </a:xfrm>
            <a:prstGeom prst="rect">
              <a:avLst/>
            </a:prstGeom>
            <a:solidFill>
              <a:srgbClr val="FF0000"/>
            </a:solidFill>
            <a:ln w="12700" cap="sq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705" name="Rectangle 47"/>
            <p:cNvSpPr>
              <a:spLocks noChangeArrowheads="1"/>
            </p:cNvSpPr>
            <p:nvPr/>
          </p:nvSpPr>
          <p:spPr bwMode="auto">
            <a:xfrm>
              <a:off x="2832" y="1488"/>
              <a:ext cx="48" cy="48"/>
            </a:xfrm>
            <a:prstGeom prst="rect">
              <a:avLst/>
            </a:prstGeom>
            <a:solidFill>
              <a:srgbClr val="FF0000"/>
            </a:solidFill>
            <a:ln w="12700" cap="sq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cxnSp>
          <p:nvCxnSpPr>
            <p:cNvPr id="70706" name="AutoShape 48"/>
            <p:cNvCxnSpPr>
              <a:cxnSpLocks noChangeShapeType="1"/>
              <a:stCxn id="70704" idx="0"/>
              <a:endCxn id="70705" idx="1"/>
            </p:cNvCxnSpPr>
            <p:nvPr/>
          </p:nvCxnSpPr>
          <p:spPr bwMode="auto">
            <a:xfrm flipV="1">
              <a:off x="2616" y="1512"/>
              <a:ext cx="216" cy="264"/>
            </a:xfrm>
            <a:prstGeom prst="straightConnector1">
              <a:avLst/>
            </a:prstGeom>
            <a:noFill/>
            <a:ln w="28575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</p:cxnSp>
      </p:grpSp>
      <p:sp>
        <p:nvSpPr>
          <p:cNvPr id="70702" name="Text Box 49"/>
          <p:cNvSpPr txBox="1">
            <a:spLocks noChangeArrowheads="1"/>
          </p:cNvSpPr>
          <p:nvPr/>
        </p:nvSpPr>
        <p:spPr bwMode="auto">
          <a:xfrm>
            <a:off x="6115050" y="2286000"/>
            <a:ext cx="609600" cy="461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kern="1200">
                <a:solidFill>
                  <a:srgbClr val="FFFF00"/>
                </a:solidFill>
                <a:latin typeface="Comic Sans MS" pitchFamily="66" charset="0"/>
                <a:ea typeface="+mn-ea"/>
                <a:cs typeface="+mn-cs"/>
              </a:rPr>
              <a:t>w</a:t>
            </a:r>
            <a:endParaRPr lang="en-US" kern="1200">
              <a:solidFill>
                <a:srgbClr val="FFFF00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0703" name="Text Box 50"/>
          <p:cNvSpPr txBox="1">
            <a:spLocks noChangeArrowheads="1"/>
          </p:cNvSpPr>
          <p:nvPr/>
        </p:nvSpPr>
        <p:spPr bwMode="auto">
          <a:xfrm>
            <a:off x="7426325" y="6553200"/>
            <a:ext cx="2987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Source: Steve Seitz</a:t>
            </a:r>
          </a:p>
        </p:txBody>
      </p:sp>
      <p:sp>
        <p:nvSpPr>
          <p:cNvPr id="51" name="Slide Number Placeholder 50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79C0E71-56DE-4C53-B283-1EC268429DB2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77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73" grpId="0" build="p" bldLvl="3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457200" y="106317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Measuring affinity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457200" y="1311246"/>
            <a:ext cx="8229600" cy="4525963"/>
          </a:xfrm>
        </p:spPr>
        <p:txBody>
          <a:bodyPr/>
          <a:lstStyle/>
          <a:p>
            <a:pPr eaLnBrk="1" hangingPunct="1"/>
            <a:r>
              <a:rPr lang="en-US" smtClean="0"/>
              <a:t>One possibility: </a:t>
            </a:r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3"/>
          <a:srcRect l="21718" t="51479" r="60997" b="43652"/>
          <a:stretch>
            <a:fillRect/>
          </a:stretch>
        </p:blipFill>
        <p:spPr bwMode="auto">
          <a:xfrm>
            <a:off x="2362200" y="2225646"/>
            <a:ext cx="441960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52400" y="3444846"/>
            <a:ext cx="28194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Small sigma: group only nearby points</a:t>
            </a:r>
          </a:p>
        </p:txBody>
      </p:sp>
      <p:pic>
        <p:nvPicPr>
          <p:cNvPr id="110596" name="Picture 4" descr="C:\DOCUME~1\grauman\LOCALS~1\Temp\_TSE6.tmp\_TS17A9.tmp\affinit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3368646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>
            <a:off x="2209800" y="4054446"/>
            <a:ext cx="1295400" cy="12192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 rot="5400000">
            <a:off x="6134100" y="3787746"/>
            <a:ext cx="533400" cy="4572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705600" y="3444846"/>
            <a:ext cx="23622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Large sigma: group distant points</a:t>
            </a: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0" y="6541602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5504B3-8FA8-4B43-8144-3DCB483B6C79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78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457200" y="106317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Measuring affinity</a:t>
            </a:r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3"/>
          <a:srcRect l="26666" t="30086" r="27083" b="12926"/>
          <a:stretch>
            <a:fillRect/>
          </a:stretch>
        </p:blipFill>
        <p:spPr bwMode="auto">
          <a:xfrm>
            <a:off x="1520874" y="1371600"/>
            <a:ext cx="6629400" cy="497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Rectangle 4"/>
          <p:cNvSpPr>
            <a:spLocks noChangeArrowheads="1"/>
          </p:cNvSpPr>
          <p:nvPr/>
        </p:nvSpPr>
        <p:spPr bwMode="auto">
          <a:xfrm>
            <a:off x="1951083" y="6121400"/>
            <a:ext cx="5943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σ=.1 </a:t>
            </a: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                             </a:t>
            </a:r>
            <a:r>
              <a:rPr lang="el-GR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σ=.2 </a:t>
            </a: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                          </a:t>
            </a:r>
            <a:r>
              <a:rPr lang="el-GR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σ=1</a:t>
            </a: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4518" name="Rectangle 5"/>
          <p:cNvSpPr>
            <a:spLocks noChangeArrowheads="1"/>
          </p:cNvSpPr>
          <p:nvPr/>
        </p:nvSpPr>
        <p:spPr bwMode="auto">
          <a:xfrm>
            <a:off x="4572000" y="1778000"/>
            <a:ext cx="5943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                            </a:t>
            </a:r>
            <a:r>
              <a:rPr lang="el-GR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σ=.2 </a:t>
            </a: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212804" y="2383127"/>
            <a:ext cx="18598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Data points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82565" y="4706955"/>
            <a:ext cx="15049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Affinity matrices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5504B3-8FA8-4B43-8144-3DCB483B6C79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79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 l="11868" t="41953" r="11375" b="30560"/>
          <a:stretch>
            <a:fillRect/>
          </a:stretch>
        </p:blipFill>
        <p:spPr bwMode="auto">
          <a:xfrm>
            <a:off x="811213" y="1347788"/>
            <a:ext cx="7391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D6C65B-D8A1-4110-B632-E4B48CE5571B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61348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Line 2"/>
          <p:cNvSpPr>
            <a:spLocks noChangeShapeType="1"/>
          </p:cNvSpPr>
          <p:nvPr/>
        </p:nvSpPr>
        <p:spPr bwMode="auto">
          <a:xfrm flipV="1">
            <a:off x="2590800" y="1676400"/>
            <a:ext cx="8382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683" name="Line 3"/>
          <p:cNvSpPr>
            <a:spLocks noChangeShapeType="1"/>
          </p:cNvSpPr>
          <p:nvPr/>
        </p:nvSpPr>
        <p:spPr bwMode="auto">
          <a:xfrm>
            <a:off x="3429000" y="1676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684" name="Line 4"/>
          <p:cNvSpPr>
            <a:spLocks noChangeShapeType="1"/>
          </p:cNvSpPr>
          <p:nvPr/>
        </p:nvSpPr>
        <p:spPr bwMode="auto">
          <a:xfrm flipV="1">
            <a:off x="2590800" y="1676400"/>
            <a:ext cx="83820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685" name="Line 5"/>
          <p:cNvSpPr>
            <a:spLocks noChangeShapeType="1"/>
          </p:cNvSpPr>
          <p:nvPr/>
        </p:nvSpPr>
        <p:spPr bwMode="auto">
          <a:xfrm>
            <a:off x="2590800" y="2514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686" name="Line 6"/>
          <p:cNvSpPr>
            <a:spLocks noChangeShapeType="1"/>
          </p:cNvSpPr>
          <p:nvPr/>
        </p:nvSpPr>
        <p:spPr bwMode="auto">
          <a:xfrm>
            <a:off x="25908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687" name="Rectangle 7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Segmentation by Graph Cuts</a:t>
            </a:r>
          </a:p>
        </p:txBody>
      </p:sp>
      <p:sp>
        <p:nvSpPr>
          <p:cNvPr id="76808" name="Rectangle 8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4267200"/>
            <a:ext cx="7848600" cy="2057400"/>
          </a:xfrm>
        </p:spPr>
        <p:txBody>
          <a:bodyPr/>
          <a:lstStyle/>
          <a:p>
            <a:pPr eaLnBrk="1" hangingPunct="1"/>
            <a:r>
              <a:rPr lang="en-US" dirty="0" smtClean="0"/>
              <a:t>Break Graph into Segments</a:t>
            </a:r>
          </a:p>
          <a:p>
            <a:pPr lvl="1" eaLnBrk="1" hangingPunct="1"/>
            <a:r>
              <a:rPr lang="en-US" dirty="0" smtClean="0"/>
              <a:t>Want to delete links that cross </a:t>
            </a:r>
            <a:r>
              <a:rPr lang="en-US" b="1" dirty="0" smtClean="0"/>
              <a:t>between</a:t>
            </a:r>
            <a:r>
              <a:rPr lang="en-US" dirty="0" smtClean="0"/>
              <a:t> segments</a:t>
            </a:r>
          </a:p>
          <a:p>
            <a:pPr lvl="1" eaLnBrk="1" hangingPunct="1"/>
            <a:r>
              <a:rPr lang="en-US" dirty="0" smtClean="0"/>
              <a:t>Easiest to break links that have low similarity (low weight)</a:t>
            </a:r>
          </a:p>
          <a:p>
            <a:pPr lvl="2" eaLnBrk="1" hangingPunct="1"/>
            <a:r>
              <a:rPr lang="en-US" dirty="0" smtClean="0"/>
              <a:t>similar pixels should be in the same segments</a:t>
            </a:r>
          </a:p>
          <a:p>
            <a:pPr lvl="2" eaLnBrk="1" hangingPunct="1"/>
            <a:r>
              <a:rPr lang="en-US" dirty="0" smtClean="0"/>
              <a:t>dissimilar pixels should be in different segments</a:t>
            </a:r>
          </a:p>
          <a:p>
            <a:pPr lvl="1" eaLnBrk="1" hangingPunct="1"/>
            <a:endParaRPr lang="en-US" dirty="0" smtClean="0"/>
          </a:p>
        </p:txBody>
      </p:sp>
      <p:sp>
        <p:nvSpPr>
          <p:cNvPr id="71689" name="Oval 9"/>
          <p:cNvSpPr>
            <a:spLocks noChangeArrowheads="1"/>
          </p:cNvSpPr>
          <p:nvPr/>
        </p:nvSpPr>
        <p:spPr bwMode="auto">
          <a:xfrm>
            <a:off x="2520950" y="2444750"/>
            <a:ext cx="139700" cy="1397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0" name="Oval 10"/>
          <p:cNvSpPr>
            <a:spLocks noChangeArrowheads="1"/>
          </p:cNvSpPr>
          <p:nvPr/>
        </p:nvSpPr>
        <p:spPr bwMode="auto">
          <a:xfrm>
            <a:off x="2520950" y="1600200"/>
            <a:ext cx="139700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1" name="Oval 11"/>
          <p:cNvSpPr>
            <a:spLocks noChangeArrowheads="1"/>
          </p:cNvSpPr>
          <p:nvPr/>
        </p:nvSpPr>
        <p:spPr bwMode="auto">
          <a:xfrm>
            <a:off x="3363913" y="2444750"/>
            <a:ext cx="141287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2" name="Oval 12"/>
          <p:cNvSpPr>
            <a:spLocks noChangeArrowheads="1"/>
          </p:cNvSpPr>
          <p:nvPr/>
        </p:nvSpPr>
        <p:spPr bwMode="auto">
          <a:xfrm>
            <a:off x="2520950" y="3287713"/>
            <a:ext cx="139700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3" name="Oval 13"/>
          <p:cNvSpPr>
            <a:spLocks noChangeArrowheads="1"/>
          </p:cNvSpPr>
          <p:nvPr/>
        </p:nvSpPr>
        <p:spPr bwMode="auto">
          <a:xfrm>
            <a:off x="1676400" y="2444750"/>
            <a:ext cx="141288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4" name="Oval 14"/>
          <p:cNvSpPr>
            <a:spLocks noChangeArrowheads="1"/>
          </p:cNvSpPr>
          <p:nvPr/>
        </p:nvSpPr>
        <p:spPr bwMode="auto">
          <a:xfrm>
            <a:off x="3363913" y="1600200"/>
            <a:ext cx="141287" cy="1412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5" name="Oval 15"/>
          <p:cNvSpPr>
            <a:spLocks noChangeArrowheads="1"/>
          </p:cNvSpPr>
          <p:nvPr/>
        </p:nvSpPr>
        <p:spPr bwMode="auto">
          <a:xfrm>
            <a:off x="3363913" y="3287713"/>
            <a:ext cx="141287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6" name="Oval 16"/>
          <p:cNvSpPr>
            <a:spLocks noChangeArrowheads="1"/>
          </p:cNvSpPr>
          <p:nvPr/>
        </p:nvSpPr>
        <p:spPr bwMode="auto">
          <a:xfrm>
            <a:off x="1676400" y="3287713"/>
            <a:ext cx="141288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7" name="Oval 17"/>
          <p:cNvSpPr>
            <a:spLocks noChangeArrowheads="1"/>
          </p:cNvSpPr>
          <p:nvPr/>
        </p:nvSpPr>
        <p:spPr bwMode="auto">
          <a:xfrm>
            <a:off x="1676400" y="1600200"/>
            <a:ext cx="141288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8" name="Line 18"/>
          <p:cNvSpPr>
            <a:spLocks noChangeShapeType="1"/>
          </p:cNvSpPr>
          <p:nvPr/>
        </p:nvSpPr>
        <p:spPr bwMode="auto">
          <a:xfrm>
            <a:off x="1752600" y="1676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699" name="Line 19"/>
          <p:cNvSpPr>
            <a:spLocks noChangeShapeType="1"/>
          </p:cNvSpPr>
          <p:nvPr/>
        </p:nvSpPr>
        <p:spPr bwMode="auto">
          <a:xfrm>
            <a:off x="17526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700" name="Line 20"/>
          <p:cNvSpPr>
            <a:spLocks noChangeShapeType="1"/>
          </p:cNvSpPr>
          <p:nvPr/>
        </p:nvSpPr>
        <p:spPr bwMode="auto">
          <a:xfrm>
            <a:off x="1752600" y="1676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701" name="Line 21"/>
          <p:cNvSpPr>
            <a:spLocks noChangeShapeType="1"/>
          </p:cNvSpPr>
          <p:nvPr/>
        </p:nvSpPr>
        <p:spPr bwMode="auto">
          <a:xfrm flipH="1">
            <a:off x="1752600" y="1676400"/>
            <a:ext cx="838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702" name="Freeform 22"/>
          <p:cNvSpPr>
            <a:spLocks/>
          </p:cNvSpPr>
          <p:nvPr/>
        </p:nvSpPr>
        <p:spPr bwMode="auto">
          <a:xfrm flipH="1">
            <a:off x="1524000" y="16764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5486400" y="1133475"/>
            <a:ext cx="2541588" cy="3362325"/>
            <a:chOff x="3595" y="714"/>
            <a:chExt cx="1601" cy="2118"/>
          </a:xfrm>
        </p:grpSpPr>
        <p:pic>
          <p:nvPicPr>
            <p:cNvPr id="71710" name="Picture 24" descr="tiger_I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00" y="714"/>
              <a:ext cx="1596" cy="2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711" name="Rectangle 25"/>
            <p:cNvSpPr>
              <a:spLocks noChangeArrowheads="1"/>
            </p:cNvSpPr>
            <p:nvPr/>
          </p:nvSpPr>
          <p:spPr bwMode="auto">
            <a:xfrm>
              <a:off x="3595" y="714"/>
              <a:ext cx="1584" cy="21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12" name="Freeform 26"/>
            <p:cNvSpPr>
              <a:spLocks/>
            </p:cNvSpPr>
            <p:nvPr/>
          </p:nvSpPr>
          <p:spPr bwMode="auto">
            <a:xfrm>
              <a:off x="3749" y="806"/>
              <a:ext cx="919" cy="1863"/>
            </a:xfrm>
            <a:custGeom>
              <a:avLst/>
              <a:gdLst>
                <a:gd name="T0" fmla="*/ 6 w 919"/>
                <a:gd name="T1" fmla="*/ 0 h 1863"/>
                <a:gd name="T2" fmla="*/ 128 w 919"/>
                <a:gd name="T3" fmla="*/ 58 h 1863"/>
                <a:gd name="T4" fmla="*/ 235 w 919"/>
                <a:gd name="T5" fmla="*/ 85 h 1863"/>
                <a:gd name="T6" fmla="*/ 314 w 919"/>
                <a:gd name="T7" fmla="*/ 175 h 1863"/>
                <a:gd name="T8" fmla="*/ 325 w 919"/>
                <a:gd name="T9" fmla="*/ 191 h 1863"/>
                <a:gd name="T10" fmla="*/ 335 w 919"/>
                <a:gd name="T11" fmla="*/ 207 h 1863"/>
                <a:gd name="T12" fmla="*/ 346 w 919"/>
                <a:gd name="T13" fmla="*/ 223 h 1863"/>
                <a:gd name="T14" fmla="*/ 309 w 919"/>
                <a:gd name="T15" fmla="*/ 536 h 1863"/>
                <a:gd name="T16" fmla="*/ 288 w 919"/>
                <a:gd name="T17" fmla="*/ 584 h 1863"/>
                <a:gd name="T18" fmla="*/ 266 w 919"/>
                <a:gd name="T19" fmla="*/ 616 h 1863"/>
                <a:gd name="T20" fmla="*/ 224 w 919"/>
                <a:gd name="T21" fmla="*/ 711 h 1863"/>
                <a:gd name="T22" fmla="*/ 219 w 919"/>
                <a:gd name="T23" fmla="*/ 918 h 1863"/>
                <a:gd name="T24" fmla="*/ 245 w 919"/>
                <a:gd name="T25" fmla="*/ 966 h 1863"/>
                <a:gd name="T26" fmla="*/ 288 w 919"/>
                <a:gd name="T27" fmla="*/ 1062 h 1863"/>
                <a:gd name="T28" fmla="*/ 282 w 919"/>
                <a:gd name="T29" fmla="*/ 1194 h 1863"/>
                <a:gd name="T30" fmla="*/ 203 w 919"/>
                <a:gd name="T31" fmla="*/ 1232 h 1863"/>
                <a:gd name="T32" fmla="*/ 187 w 919"/>
                <a:gd name="T33" fmla="*/ 1264 h 1863"/>
                <a:gd name="T34" fmla="*/ 245 w 919"/>
                <a:gd name="T35" fmla="*/ 1279 h 1863"/>
                <a:gd name="T36" fmla="*/ 404 w 919"/>
                <a:gd name="T37" fmla="*/ 1274 h 1863"/>
                <a:gd name="T38" fmla="*/ 426 w 919"/>
                <a:gd name="T39" fmla="*/ 1242 h 1863"/>
                <a:gd name="T40" fmla="*/ 415 w 919"/>
                <a:gd name="T41" fmla="*/ 1051 h 1863"/>
                <a:gd name="T42" fmla="*/ 458 w 919"/>
                <a:gd name="T43" fmla="*/ 1072 h 1863"/>
                <a:gd name="T44" fmla="*/ 489 w 919"/>
                <a:gd name="T45" fmla="*/ 1152 h 1863"/>
                <a:gd name="T46" fmla="*/ 532 w 919"/>
                <a:gd name="T47" fmla="*/ 1189 h 1863"/>
                <a:gd name="T48" fmla="*/ 558 w 919"/>
                <a:gd name="T49" fmla="*/ 1237 h 1863"/>
                <a:gd name="T50" fmla="*/ 558 w 919"/>
                <a:gd name="T51" fmla="*/ 1237 h 1863"/>
                <a:gd name="T52" fmla="*/ 574 w 919"/>
                <a:gd name="T53" fmla="*/ 1301 h 1863"/>
                <a:gd name="T54" fmla="*/ 590 w 919"/>
                <a:gd name="T55" fmla="*/ 1423 h 1863"/>
                <a:gd name="T56" fmla="*/ 601 w 919"/>
                <a:gd name="T57" fmla="*/ 1455 h 1863"/>
                <a:gd name="T58" fmla="*/ 622 w 919"/>
                <a:gd name="T59" fmla="*/ 1486 h 1863"/>
                <a:gd name="T60" fmla="*/ 654 w 919"/>
                <a:gd name="T61" fmla="*/ 1550 h 1863"/>
                <a:gd name="T62" fmla="*/ 686 w 919"/>
                <a:gd name="T63" fmla="*/ 1614 h 1863"/>
                <a:gd name="T64" fmla="*/ 712 w 919"/>
                <a:gd name="T65" fmla="*/ 1662 h 1863"/>
                <a:gd name="T66" fmla="*/ 723 w 919"/>
                <a:gd name="T67" fmla="*/ 1678 h 1863"/>
                <a:gd name="T68" fmla="*/ 760 w 919"/>
                <a:gd name="T69" fmla="*/ 1741 h 1863"/>
                <a:gd name="T70" fmla="*/ 882 w 919"/>
                <a:gd name="T71" fmla="*/ 1863 h 1863"/>
                <a:gd name="T72" fmla="*/ 909 w 919"/>
                <a:gd name="T73" fmla="*/ 1752 h 186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19"/>
                <a:gd name="T112" fmla="*/ 0 h 1863"/>
                <a:gd name="T113" fmla="*/ 919 w 919"/>
                <a:gd name="T114" fmla="*/ 1863 h 186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19" h="1863">
                  <a:moveTo>
                    <a:pt x="6" y="0"/>
                  </a:moveTo>
                  <a:cubicBezTo>
                    <a:pt x="34" y="74"/>
                    <a:pt x="0" y="52"/>
                    <a:pt x="128" y="58"/>
                  </a:cubicBezTo>
                  <a:cubicBezTo>
                    <a:pt x="167" y="63"/>
                    <a:pt x="199" y="74"/>
                    <a:pt x="235" y="85"/>
                  </a:cubicBezTo>
                  <a:cubicBezTo>
                    <a:pt x="268" y="107"/>
                    <a:pt x="292" y="142"/>
                    <a:pt x="314" y="175"/>
                  </a:cubicBezTo>
                  <a:cubicBezTo>
                    <a:pt x="318" y="180"/>
                    <a:pt x="321" y="186"/>
                    <a:pt x="325" y="191"/>
                  </a:cubicBezTo>
                  <a:cubicBezTo>
                    <a:pt x="328" y="196"/>
                    <a:pt x="332" y="202"/>
                    <a:pt x="335" y="207"/>
                  </a:cubicBezTo>
                  <a:cubicBezTo>
                    <a:pt x="339" y="212"/>
                    <a:pt x="346" y="223"/>
                    <a:pt x="346" y="223"/>
                  </a:cubicBezTo>
                  <a:cubicBezTo>
                    <a:pt x="380" y="331"/>
                    <a:pt x="371" y="445"/>
                    <a:pt x="309" y="536"/>
                  </a:cubicBezTo>
                  <a:cubicBezTo>
                    <a:pt x="304" y="552"/>
                    <a:pt x="296" y="570"/>
                    <a:pt x="288" y="584"/>
                  </a:cubicBezTo>
                  <a:cubicBezTo>
                    <a:pt x="282" y="595"/>
                    <a:pt x="266" y="616"/>
                    <a:pt x="266" y="616"/>
                  </a:cubicBezTo>
                  <a:cubicBezTo>
                    <a:pt x="256" y="649"/>
                    <a:pt x="235" y="677"/>
                    <a:pt x="224" y="711"/>
                  </a:cubicBezTo>
                  <a:cubicBezTo>
                    <a:pt x="218" y="787"/>
                    <a:pt x="212" y="839"/>
                    <a:pt x="219" y="918"/>
                  </a:cubicBezTo>
                  <a:cubicBezTo>
                    <a:pt x="221" y="943"/>
                    <a:pt x="236" y="937"/>
                    <a:pt x="245" y="966"/>
                  </a:cubicBezTo>
                  <a:cubicBezTo>
                    <a:pt x="255" y="998"/>
                    <a:pt x="269" y="1035"/>
                    <a:pt x="288" y="1062"/>
                  </a:cubicBezTo>
                  <a:cubicBezTo>
                    <a:pt x="299" y="1097"/>
                    <a:pt x="310" y="1167"/>
                    <a:pt x="282" y="1194"/>
                  </a:cubicBezTo>
                  <a:cubicBezTo>
                    <a:pt x="259" y="1217"/>
                    <a:pt x="232" y="1221"/>
                    <a:pt x="203" y="1232"/>
                  </a:cubicBezTo>
                  <a:cubicBezTo>
                    <a:pt x="203" y="1232"/>
                    <a:pt x="182" y="1259"/>
                    <a:pt x="187" y="1264"/>
                  </a:cubicBezTo>
                  <a:cubicBezTo>
                    <a:pt x="193" y="1270"/>
                    <a:pt x="235" y="1277"/>
                    <a:pt x="245" y="1279"/>
                  </a:cubicBezTo>
                  <a:cubicBezTo>
                    <a:pt x="298" y="1277"/>
                    <a:pt x="352" y="1285"/>
                    <a:pt x="404" y="1274"/>
                  </a:cubicBezTo>
                  <a:cubicBezTo>
                    <a:pt x="417" y="1271"/>
                    <a:pt x="426" y="1242"/>
                    <a:pt x="426" y="1242"/>
                  </a:cubicBezTo>
                  <a:cubicBezTo>
                    <a:pt x="434" y="1174"/>
                    <a:pt x="435" y="1117"/>
                    <a:pt x="415" y="1051"/>
                  </a:cubicBezTo>
                  <a:cubicBezTo>
                    <a:pt x="442" y="1042"/>
                    <a:pt x="434" y="1057"/>
                    <a:pt x="458" y="1072"/>
                  </a:cubicBezTo>
                  <a:cubicBezTo>
                    <a:pt x="473" y="1096"/>
                    <a:pt x="474" y="1130"/>
                    <a:pt x="489" y="1152"/>
                  </a:cubicBezTo>
                  <a:cubicBezTo>
                    <a:pt x="500" y="1168"/>
                    <a:pt x="532" y="1189"/>
                    <a:pt x="532" y="1189"/>
                  </a:cubicBezTo>
                  <a:lnTo>
                    <a:pt x="558" y="1237"/>
                  </a:lnTo>
                  <a:cubicBezTo>
                    <a:pt x="558" y="1237"/>
                    <a:pt x="558" y="1237"/>
                    <a:pt x="558" y="1237"/>
                  </a:cubicBezTo>
                  <a:cubicBezTo>
                    <a:pt x="566" y="1259"/>
                    <a:pt x="570" y="1277"/>
                    <a:pt x="574" y="1301"/>
                  </a:cubicBezTo>
                  <a:cubicBezTo>
                    <a:pt x="578" y="1352"/>
                    <a:pt x="577" y="1380"/>
                    <a:pt x="590" y="1423"/>
                  </a:cubicBezTo>
                  <a:cubicBezTo>
                    <a:pt x="593" y="1434"/>
                    <a:pt x="596" y="1445"/>
                    <a:pt x="601" y="1455"/>
                  </a:cubicBezTo>
                  <a:cubicBezTo>
                    <a:pt x="607" y="1466"/>
                    <a:pt x="622" y="1486"/>
                    <a:pt x="622" y="1486"/>
                  </a:cubicBezTo>
                  <a:cubicBezTo>
                    <a:pt x="629" y="1508"/>
                    <a:pt x="641" y="1531"/>
                    <a:pt x="654" y="1550"/>
                  </a:cubicBezTo>
                  <a:cubicBezTo>
                    <a:pt x="661" y="1572"/>
                    <a:pt x="673" y="1595"/>
                    <a:pt x="686" y="1614"/>
                  </a:cubicBezTo>
                  <a:cubicBezTo>
                    <a:pt x="695" y="1642"/>
                    <a:pt x="688" y="1626"/>
                    <a:pt x="712" y="1662"/>
                  </a:cubicBezTo>
                  <a:cubicBezTo>
                    <a:pt x="716" y="1667"/>
                    <a:pt x="723" y="1678"/>
                    <a:pt x="723" y="1678"/>
                  </a:cubicBezTo>
                  <a:cubicBezTo>
                    <a:pt x="730" y="1702"/>
                    <a:pt x="746" y="1720"/>
                    <a:pt x="760" y="1741"/>
                  </a:cubicBezTo>
                  <a:cubicBezTo>
                    <a:pt x="791" y="1788"/>
                    <a:pt x="825" y="1845"/>
                    <a:pt x="882" y="1863"/>
                  </a:cubicBezTo>
                  <a:cubicBezTo>
                    <a:pt x="919" y="1851"/>
                    <a:pt x="909" y="1779"/>
                    <a:pt x="909" y="1752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13" name="Freeform 27"/>
            <p:cNvSpPr>
              <a:spLocks/>
            </p:cNvSpPr>
            <p:nvPr/>
          </p:nvSpPr>
          <p:spPr bwMode="auto">
            <a:xfrm>
              <a:off x="4580" y="2218"/>
              <a:ext cx="508" cy="457"/>
            </a:xfrm>
            <a:custGeom>
              <a:avLst/>
              <a:gdLst>
                <a:gd name="T0" fmla="*/ 73 w 508"/>
                <a:gd name="T1" fmla="*/ 324 h 457"/>
                <a:gd name="T2" fmla="*/ 41 w 508"/>
                <a:gd name="T3" fmla="*/ 303 h 457"/>
                <a:gd name="T4" fmla="*/ 19 w 508"/>
                <a:gd name="T5" fmla="*/ 271 h 457"/>
                <a:gd name="T6" fmla="*/ 46 w 508"/>
                <a:gd name="T7" fmla="*/ 133 h 457"/>
                <a:gd name="T8" fmla="*/ 110 w 508"/>
                <a:gd name="T9" fmla="*/ 37 h 457"/>
                <a:gd name="T10" fmla="*/ 189 w 508"/>
                <a:gd name="T11" fmla="*/ 0 h 457"/>
                <a:gd name="T12" fmla="*/ 290 w 508"/>
                <a:gd name="T13" fmla="*/ 11 h 457"/>
                <a:gd name="T14" fmla="*/ 322 w 508"/>
                <a:gd name="T15" fmla="*/ 21 h 457"/>
                <a:gd name="T16" fmla="*/ 354 w 508"/>
                <a:gd name="T17" fmla="*/ 43 h 457"/>
                <a:gd name="T18" fmla="*/ 370 w 508"/>
                <a:gd name="T19" fmla="*/ 53 h 457"/>
                <a:gd name="T20" fmla="*/ 444 w 508"/>
                <a:gd name="T21" fmla="*/ 112 h 457"/>
                <a:gd name="T22" fmla="*/ 476 w 508"/>
                <a:gd name="T23" fmla="*/ 133 h 457"/>
                <a:gd name="T24" fmla="*/ 508 w 508"/>
                <a:gd name="T25" fmla="*/ 282 h 457"/>
                <a:gd name="T26" fmla="*/ 503 w 508"/>
                <a:gd name="T27" fmla="*/ 340 h 457"/>
                <a:gd name="T28" fmla="*/ 476 w 508"/>
                <a:gd name="T29" fmla="*/ 367 h 457"/>
                <a:gd name="T30" fmla="*/ 423 w 508"/>
                <a:gd name="T31" fmla="*/ 425 h 457"/>
                <a:gd name="T32" fmla="*/ 370 w 508"/>
                <a:gd name="T33" fmla="*/ 457 h 457"/>
                <a:gd name="T34" fmla="*/ 317 w 508"/>
                <a:gd name="T35" fmla="*/ 451 h 457"/>
                <a:gd name="T36" fmla="*/ 285 w 508"/>
                <a:gd name="T37" fmla="*/ 441 h 457"/>
                <a:gd name="T38" fmla="*/ 269 w 508"/>
                <a:gd name="T39" fmla="*/ 436 h 457"/>
                <a:gd name="T40" fmla="*/ 205 w 508"/>
                <a:gd name="T41" fmla="*/ 404 h 457"/>
                <a:gd name="T42" fmla="*/ 142 w 508"/>
                <a:gd name="T43" fmla="*/ 372 h 457"/>
                <a:gd name="T44" fmla="*/ 73 w 508"/>
                <a:gd name="T45" fmla="*/ 324 h 45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08"/>
                <a:gd name="T70" fmla="*/ 0 h 457"/>
                <a:gd name="T71" fmla="*/ 508 w 508"/>
                <a:gd name="T72" fmla="*/ 457 h 45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08" h="457">
                  <a:moveTo>
                    <a:pt x="73" y="324"/>
                  </a:moveTo>
                  <a:cubicBezTo>
                    <a:pt x="62" y="317"/>
                    <a:pt x="52" y="310"/>
                    <a:pt x="41" y="303"/>
                  </a:cubicBezTo>
                  <a:cubicBezTo>
                    <a:pt x="30" y="296"/>
                    <a:pt x="19" y="271"/>
                    <a:pt x="19" y="271"/>
                  </a:cubicBezTo>
                  <a:cubicBezTo>
                    <a:pt x="4" y="222"/>
                    <a:pt x="0" y="165"/>
                    <a:pt x="46" y="133"/>
                  </a:cubicBezTo>
                  <a:cubicBezTo>
                    <a:pt x="67" y="101"/>
                    <a:pt x="88" y="69"/>
                    <a:pt x="110" y="37"/>
                  </a:cubicBezTo>
                  <a:cubicBezTo>
                    <a:pt x="124" y="16"/>
                    <a:pt x="167" y="7"/>
                    <a:pt x="189" y="0"/>
                  </a:cubicBezTo>
                  <a:cubicBezTo>
                    <a:pt x="242" y="4"/>
                    <a:pt x="250" y="0"/>
                    <a:pt x="290" y="11"/>
                  </a:cubicBezTo>
                  <a:cubicBezTo>
                    <a:pt x="301" y="14"/>
                    <a:pt x="322" y="21"/>
                    <a:pt x="322" y="21"/>
                  </a:cubicBezTo>
                  <a:cubicBezTo>
                    <a:pt x="333" y="28"/>
                    <a:pt x="343" y="36"/>
                    <a:pt x="354" y="43"/>
                  </a:cubicBezTo>
                  <a:cubicBezTo>
                    <a:pt x="359" y="46"/>
                    <a:pt x="370" y="53"/>
                    <a:pt x="370" y="53"/>
                  </a:cubicBezTo>
                  <a:cubicBezTo>
                    <a:pt x="388" y="80"/>
                    <a:pt x="417" y="94"/>
                    <a:pt x="444" y="112"/>
                  </a:cubicBezTo>
                  <a:cubicBezTo>
                    <a:pt x="455" y="119"/>
                    <a:pt x="476" y="133"/>
                    <a:pt x="476" y="133"/>
                  </a:cubicBezTo>
                  <a:cubicBezTo>
                    <a:pt x="486" y="183"/>
                    <a:pt x="497" y="232"/>
                    <a:pt x="508" y="282"/>
                  </a:cubicBezTo>
                  <a:cubicBezTo>
                    <a:pt x="506" y="301"/>
                    <a:pt x="507" y="321"/>
                    <a:pt x="503" y="340"/>
                  </a:cubicBezTo>
                  <a:cubicBezTo>
                    <a:pt x="499" y="357"/>
                    <a:pt x="486" y="357"/>
                    <a:pt x="476" y="367"/>
                  </a:cubicBezTo>
                  <a:cubicBezTo>
                    <a:pt x="457" y="386"/>
                    <a:pt x="446" y="409"/>
                    <a:pt x="423" y="425"/>
                  </a:cubicBezTo>
                  <a:cubicBezTo>
                    <a:pt x="414" y="453"/>
                    <a:pt x="394" y="448"/>
                    <a:pt x="370" y="457"/>
                  </a:cubicBezTo>
                  <a:cubicBezTo>
                    <a:pt x="352" y="455"/>
                    <a:pt x="334" y="454"/>
                    <a:pt x="317" y="451"/>
                  </a:cubicBezTo>
                  <a:cubicBezTo>
                    <a:pt x="306" y="449"/>
                    <a:pt x="296" y="444"/>
                    <a:pt x="285" y="441"/>
                  </a:cubicBezTo>
                  <a:cubicBezTo>
                    <a:pt x="280" y="439"/>
                    <a:pt x="269" y="436"/>
                    <a:pt x="269" y="436"/>
                  </a:cubicBezTo>
                  <a:cubicBezTo>
                    <a:pt x="250" y="423"/>
                    <a:pt x="227" y="411"/>
                    <a:pt x="205" y="404"/>
                  </a:cubicBezTo>
                  <a:cubicBezTo>
                    <a:pt x="186" y="391"/>
                    <a:pt x="164" y="379"/>
                    <a:pt x="142" y="372"/>
                  </a:cubicBezTo>
                  <a:cubicBezTo>
                    <a:pt x="104" y="346"/>
                    <a:pt x="103" y="362"/>
                    <a:pt x="73" y="324"/>
                  </a:cubicBezTo>
                  <a:close/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14" name="Freeform 28"/>
            <p:cNvSpPr>
              <a:spLocks/>
            </p:cNvSpPr>
            <p:nvPr/>
          </p:nvSpPr>
          <p:spPr bwMode="auto">
            <a:xfrm>
              <a:off x="3761" y="779"/>
              <a:ext cx="1093" cy="1439"/>
            </a:xfrm>
            <a:custGeom>
              <a:avLst/>
              <a:gdLst>
                <a:gd name="T0" fmla="*/ 0 w 1093"/>
                <a:gd name="T1" fmla="*/ 0 h 1439"/>
                <a:gd name="T2" fmla="*/ 185 w 1093"/>
                <a:gd name="T3" fmla="*/ 22 h 1439"/>
                <a:gd name="T4" fmla="*/ 270 w 1093"/>
                <a:gd name="T5" fmla="*/ 53 h 1439"/>
                <a:gd name="T6" fmla="*/ 318 w 1093"/>
                <a:gd name="T7" fmla="*/ 69 h 1439"/>
                <a:gd name="T8" fmla="*/ 350 w 1093"/>
                <a:gd name="T9" fmla="*/ 91 h 1439"/>
                <a:gd name="T10" fmla="*/ 387 w 1093"/>
                <a:gd name="T11" fmla="*/ 133 h 1439"/>
                <a:gd name="T12" fmla="*/ 424 w 1093"/>
                <a:gd name="T13" fmla="*/ 213 h 1439"/>
                <a:gd name="T14" fmla="*/ 451 w 1093"/>
                <a:gd name="T15" fmla="*/ 340 h 1439"/>
                <a:gd name="T16" fmla="*/ 461 w 1093"/>
                <a:gd name="T17" fmla="*/ 372 h 1439"/>
                <a:gd name="T18" fmla="*/ 499 w 1093"/>
                <a:gd name="T19" fmla="*/ 383 h 1439"/>
                <a:gd name="T20" fmla="*/ 584 w 1093"/>
                <a:gd name="T21" fmla="*/ 377 h 1439"/>
                <a:gd name="T22" fmla="*/ 626 w 1093"/>
                <a:gd name="T23" fmla="*/ 409 h 1439"/>
                <a:gd name="T24" fmla="*/ 716 w 1093"/>
                <a:gd name="T25" fmla="*/ 515 h 1439"/>
                <a:gd name="T26" fmla="*/ 764 w 1093"/>
                <a:gd name="T27" fmla="*/ 579 h 1439"/>
                <a:gd name="T28" fmla="*/ 785 w 1093"/>
                <a:gd name="T29" fmla="*/ 606 h 1439"/>
                <a:gd name="T30" fmla="*/ 817 w 1093"/>
                <a:gd name="T31" fmla="*/ 685 h 1439"/>
                <a:gd name="T32" fmla="*/ 833 w 1093"/>
                <a:gd name="T33" fmla="*/ 733 h 1439"/>
                <a:gd name="T34" fmla="*/ 838 w 1093"/>
                <a:gd name="T35" fmla="*/ 749 h 1439"/>
                <a:gd name="T36" fmla="*/ 870 w 1093"/>
                <a:gd name="T37" fmla="*/ 945 h 1439"/>
                <a:gd name="T38" fmla="*/ 929 w 1093"/>
                <a:gd name="T39" fmla="*/ 993 h 1439"/>
                <a:gd name="T40" fmla="*/ 939 w 1093"/>
                <a:gd name="T41" fmla="*/ 1009 h 1439"/>
                <a:gd name="T42" fmla="*/ 955 w 1093"/>
                <a:gd name="T43" fmla="*/ 1020 h 1439"/>
                <a:gd name="T44" fmla="*/ 977 w 1093"/>
                <a:gd name="T45" fmla="*/ 1041 h 1439"/>
                <a:gd name="T46" fmla="*/ 987 w 1093"/>
                <a:gd name="T47" fmla="*/ 1057 h 1439"/>
                <a:gd name="T48" fmla="*/ 1040 w 1093"/>
                <a:gd name="T49" fmla="*/ 1062 h 1439"/>
                <a:gd name="T50" fmla="*/ 1046 w 1093"/>
                <a:gd name="T51" fmla="*/ 1227 h 1439"/>
                <a:gd name="T52" fmla="*/ 1072 w 1093"/>
                <a:gd name="T53" fmla="*/ 1275 h 1439"/>
                <a:gd name="T54" fmla="*/ 1093 w 1093"/>
                <a:gd name="T55" fmla="*/ 1439 h 143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093"/>
                <a:gd name="T85" fmla="*/ 0 h 1439"/>
                <a:gd name="T86" fmla="*/ 1093 w 1093"/>
                <a:gd name="T87" fmla="*/ 1439 h 1439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093" h="1439">
                  <a:moveTo>
                    <a:pt x="0" y="0"/>
                  </a:moveTo>
                  <a:cubicBezTo>
                    <a:pt x="60" y="17"/>
                    <a:pt x="123" y="18"/>
                    <a:pt x="185" y="22"/>
                  </a:cubicBezTo>
                  <a:cubicBezTo>
                    <a:pt x="216" y="29"/>
                    <a:pt x="242" y="39"/>
                    <a:pt x="270" y="53"/>
                  </a:cubicBezTo>
                  <a:cubicBezTo>
                    <a:pt x="285" y="61"/>
                    <a:pt x="318" y="69"/>
                    <a:pt x="318" y="69"/>
                  </a:cubicBezTo>
                  <a:cubicBezTo>
                    <a:pt x="329" y="76"/>
                    <a:pt x="339" y="84"/>
                    <a:pt x="350" y="91"/>
                  </a:cubicBezTo>
                  <a:cubicBezTo>
                    <a:pt x="365" y="102"/>
                    <a:pt x="372" y="122"/>
                    <a:pt x="387" y="133"/>
                  </a:cubicBezTo>
                  <a:cubicBezTo>
                    <a:pt x="395" y="159"/>
                    <a:pt x="409" y="189"/>
                    <a:pt x="424" y="213"/>
                  </a:cubicBezTo>
                  <a:cubicBezTo>
                    <a:pt x="432" y="256"/>
                    <a:pt x="438" y="298"/>
                    <a:pt x="451" y="340"/>
                  </a:cubicBezTo>
                  <a:cubicBezTo>
                    <a:pt x="454" y="351"/>
                    <a:pt x="450" y="369"/>
                    <a:pt x="461" y="372"/>
                  </a:cubicBezTo>
                  <a:cubicBezTo>
                    <a:pt x="484" y="379"/>
                    <a:pt x="472" y="376"/>
                    <a:pt x="499" y="383"/>
                  </a:cubicBezTo>
                  <a:cubicBezTo>
                    <a:pt x="535" y="377"/>
                    <a:pt x="548" y="371"/>
                    <a:pt x="584" y="377"/>
                  </a:cubicBezTo>
                  <a:cubicBezTo>
                    <a:pt x="604" y="385"/>
                    <a:pt x="608" y="398"/>
                    <a:pt x="626" y="409"/>
                  </a:cubicBezTo>
                  <a:cubicBezTo>
                    <a:pt x="654" y="449"/>
                    <a:pt x="671" y="487"/>
                    <a:pt x="716" y="515"/>
                  </a:cubicBezTo>
                  <a:cubicBezTo>
                    <a:pt x="732" y="539"/>
                    <a:pt x="744" y="559"/>
                    <a:pt x="764" y="579"/>
                  </a:cubicBezTo>
                  <a:cubicBezTo>
                    <a:pt x="776" y="617"/>
                    <a:pt x="759" y="574"/>
                    <a:pt x="785" y="606"/>
                  </a:cubicBezTo>
                  <a:cubicBezTo>
                    <a:pt x="802" y="626"/>
                    <a:pt x="808" y="661"/>
                    <a:pt x="817" y="685"/>
                  </a:cubicBezTo>
                  <a:cubicBezTo>
                    <a:pt x="827" y="711"/>
                    <a:pt x="821" y="696"/>
                    <a:pt x="833" y="733"/>
                  </a:cubicBezTo>
                  <a:cubicBezTo>
                    <a:pt x="835" y="738"/>
                    <a:pt x="838" y="749"/>
                    <a:pt x="838" y="749"/>
                  </a:cubicBezTo>
                  <a:cubicBezTo>
                    <a:pt x="845" y="801"/>
                    <a:pt x="829" y="920"/>
                    <a:pt x="870" y="945"/>
                  </a:cubicBezTo>
                  <a:cubicBezTo>
                    <a:pt x="884" y="965"/>
                    <a:pt x="908" y="980"/>
                    <a:pt x="929" y="993"/>
                  </a:cubicBezTo>
                  <a:cubicBezTo>
                    <a:pt x="932" y="998"/>
                    <a:pt x="935" y="1004"/>
                    <a:pt x="939" y="1009"/>
                  </a:cubicBezTo>
                  <a:cubicBezTo>
                    <a:pt x="943" y="1014"/>
                    <a:pt x="951" y="1015"/>
                    <a:pt x="955" y="1020"/>
                  </a:cubicBezTo>
                  <a:cubicBezTo>
                    <a:pt x="975" y="1045"/>
                    <a:pt x="943" y="1030"/>
                    <a:pt x="977" y="1041"/>
                  </a:cubicBezTo>
                  <a:cubicBezTo>
                    <a:pt x="980" y="1046"/>
                    <a:pt x="981" y="1055"/>
                    <a:pt x="987" y="1057"/>
                  </a:cubicBezTo>
                  <a:cubicBezTo>
                    <a:pt x="1004" y="1063"/>
                    <a:pt x="1034" y="1045"/>
                    <a:pt x="1040" y="1062"/>
                  </a:cubicBezTo>
                  <a:cubicBezTo>
                    <a:pt x="1058" y="1114"/>
                    <a:pt x="1043" y="1172"/>
                    <a:pt x="1046" y="1227"/>
                  </a:cubicBezTo>
                  <a:cubicBezTo>
                    <a:pt x="1047" y="1245"/>
                    <a:pt x="1072" y="1275"/>
                    <a:pt x="1072" y="1275"/>
                  </a:cubicBezTo>
                  <a:cubicBezTo>
                    <a:pt x="1091" y="1337"/>
                    <a:pt x="1093" y="1370"/>
                    <a:pt x="1093" y="1439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15" name="Freeform 29"/>
            <p:cNvSpPr>
              <a:spLocks/>
            </p:cNvSpPr>
            <p:nvPr/>
          </p:nvSpPr>
          <p:spPr bwMode="auto">
            <a:xfrm>
              <a:off x="4854" y="1873"/>
              <a:ext cx="330" cy="303"/>
            </a:xfrm>
            <a:custGeom>
              <a:avLst/>
              <a:gdLst>
                <a:gd name="T0" fmla="*/ 0 w 330"/>
                <a:gd name="T1" fmla="*/ 271 h 303"/>
                <a:gd name="T2" fmla="*/ 91 w 330"/>
                <a:gd name="T3" fmla="*/ 250 h 303"/>
                <a:gd name="T4" fmla="*/ 112 w 330"/>
                <a:gd name="T5" fmla="*/ 202 h 303"/>
                <a:gd name="T6" fmla="*/ 160 w 330"/>
                <a:gd name="T7" fmla="*/ 0 h 303"/>
                <a:gd name="T8" fmla="*/ 191 w 330"/>
                <a:gd name="T9" fmla="*/ 58 h 303"/>
                <a:gd name="T10" fmla="*/ 245 w 330"/>
                <a:gd name="T11" fmla="*/ 228 h 303"/>
                <a:gd name="T12" fmla="*/ 287 w 330"/>
                <a:gd name="T13" fmla="*/ 266 h 303"/>
                <a:gd name="T14" fmla="*/ 298 w 330"/>
                <a:gd name="T15" fmla="*/ 281 h 303"/>
                <a:gd name="T16" fmla="*/ 330 w 330"/>
                <a:gd name="T17" fmla="*/ 303 h 3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30"/>
                <a:gd name="T28" fmla="*/ 0 h 303"/>
                <a:gd name="T29" fmla="*/ 330 w 330"/>
                <a:gd name="T30" fmla="*/ 303 h 30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30" h="303">
                  <a:moveTo>
                    <a:pt x="0" y="271"/>
                  </a:moveTo>
                  <a:cubicBezTo>
                    <a:pt x="31" y="264"/>
                    <a:pt x="63" y="267"/>
                    <a:pt x="91" y="250"/>
                  </a:cubicBezTo>
                  <a:cubicBezTo>
                    <a:pt x="101" y="234"/>
                    <a:pt x="106" y="220"/>
                    <a:pt x="112" y="202"/>
                  </a:cubicBezTo>
                  <a:cubicBezTo>
                    <a:pt x="106" y="131"/>
                    <a:pt x="77" y="26"/>
                    <a:pt x="160" y="0"/>
                  </a:cubicBezTo>
                  <a:cubicBezTo>
                    <a:pt x="182" y="15"/>
                    <a:pt x="182" y="34"/>
                    <a:pt x="191" y="58"/>
                  </a:cubicBezTo>
                  <a:cubicBezTo>
                    <a:pt x="212" y="113"/>
                    <a:pt x="219" y="176"/>
                    <a:pt x="245" y="228"/>
                  </a:cubicBezTo>
                  <a:cubicBezTo>
                    <a:pt x="257" y="251"/>
                    <a:pt x="260" y="248"/>
                    <a:pt x="287" y="266"/>
                  </a:cubicBezTo>
                  <a:cubicBezTo>
                    <a:pt x="292" y="270"/>
                    <a:pt x="293" y="277"/>
                    <a:pt x="298" y="281"/>
                  </a:cubicBezTo>
                  <a:cubicBezTo>
                    <a:pt x="308" y="289"/>
                    <a:pt x="330" y="303"/>
                    <a:pt x="330" y="303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16" name="Freeform 30"/>
            <p:cNvSpPr>
              <a:spLocks/>
            </p:cNvSpPr>
            <p:nvPr/>
          </p:nvSpPr>
          <p:spPr bwMode="auto">
            <a:xfrm>
              <a:off x="3617" y="2009"/>
              <a:ext cx="319" cy="751"/>
            </a:xfrm>
            <a:custGeom>
              <a:avLst/>
              <a:gdLst>
                <a:gd name="T0" fmla="*/ 0 w 319"/>
                <a:gd name="T1" fmla="*/ 751 h 751"/>
                <a:gd name="T2" fmla="*/ 64 w 319"/>
                <a:gd name="T3" fmla="*/ 719 h 751"/>
                <a:gd name="T4" fmla="*/ 80 w 319"/>
                <a:gd name="T5" fmla="*/ 708 h 751"/>
                <a:gd name="T6" fmla="*/ 96 w 319"/>
                <a:gd name="T7" fmla="*/ 676 h 751"/>
                <a:gd name="T8" fmla="*/ 106 w 319"/>
                <a:gd name="T9" fmla="*/ 645 h 751"/>
                <a:gd name="T10" fmla="*/ 106 w 319"/>
                <a:gd name="T11" fmla="*/ 347 h 751"/>
                <a:gd name="T12" fmla="*/ 128 w 319"/>
                <a:gd name="T13" fmla="*/ 209 h 751"/>
                <a:gd name="T14" fmla="*/ 154 w 319"/>
                <a:gd name="T15" fmla="*/ 114 h 751"/>
                <a:gd name="T16" fmla="*/ 149 w 319"/>
                <a:gd name="T17" fmla="*/ 18 h 751"/>
                <a:gd name="T18" fmla="*/ 144 w 319"/>
                <a:gd name="T19" fmla="*/ 2 h 751"/>
                <a:gd name="T20" fmla="*/ 186 w 319"/>
                <a:gd name="T21" fmla="*/ 39 h 751"/>
                <a:gd name="T22" fmla="*/ 319 w 319"/>
                <a:gd name="T23" fmla="*/ 82 h 75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19"/>
                <a:gd name="T37" fmla="*/ 0 h 751"/>
                <a:gd name="T38" fmla="*/ 319 w 319"/>
                <a:gd name="T39" fmla="*/ 751 h 75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19" h="751">
                  <a:moveTo>
                    <a:pt x="0" y="751"/>
                  </a:moveTo>
                  <a:cubicBezTo>
                    <a:pt x="26" y="741"/>
                    <a:pt x="39" y="736"/>
                    <a:pt x="64" y="719"/>
                  </a:cubicBezTo>
                  <a:cubicBezTo>
                    <a:pt x="69" y="715"/>
                    <a:pt x="80" y="708"/>
                    <a:pt x="80" y="708"/>
                  </a:cubicBezTo>
                  <a:cubicBezTo>
                    <a:pt x="91" y="690"/>
                    <a:pt x="89" y="695"/>
                    <a:pt x="96" y="676"/>
                  </a:cubicBezTo>
                  <a:cubicBezTo>
                    <a:pt x="99" y="666"/>
                    <a:pt x="106" y="645"/>
                    <a:pt x="106" y="645"/>
                  </a:cubicBezTo>
                  <a:cubicBezTo>
                    <a:pt x="120" y="459"/>
                    <a:pt x="106" y="682"/>
                    <a:pt x="106" y="347"/>
                  </a:cubicBezTo>
                  <a:cubicBezTo>
                    <a:pt x="106" y="287"/>
                    <a:pt x="99" y="252"/>
                    <a:pt x="128" y="209"/>
                  </a:cubicBezTo>
                  <a:cubicBezTo>
                    <a:pt x="138" y="177"/>
                    <a:pt x="149" y="147"/>
                    <a:pt x="154" y="114"/>
                  </a:cubicBezTo>
                  <a:cubicBezTo>
                    <a:pt x="152" y="82"/>
                    <a:pt x="152" y="50"/>
                    <a:pt x="149" y="18"/>
                  </a:cubicBezTo>
                  <a:cubicBezTo>
                    <a:pt x="149" y="12"/>
                    <a:pt x="139" y="4"/>
                    <a:pt x="144" y="2"/>
                  </a:cubicBezTo>
                  <a:cubicBezTo>
                    <a:pt x="148" y="0"/>
                    <a:pt x="181" y="36"/>
                    <a:pt x="186" y="39"/>
                  </a:cubicBezTo>
                  <a:cubicBezTo>
                    <a:pt x="201" y="87"/>
                    <a:pt x="281" y="82"/>
                    <a:pt x="319" y="82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17" name="Freeform 31"/>
            <p:cNvSpPr>
              <a:spLocks/>
            </p:cNvSpPr>
            <p:nvPr/>
          </p:nvSpPr>
          <p:spPr bwMode="auto">
            <a:xfrm>
              <a:off x="4599" y="1284"/>
              <a:ext cx="569" cy="223"/>
            </a:xfrm>
            <a:custGeom>
              <a:avLst/>
              <a:gdLst>
                <a:gd name="T0" fmla="*/ 0 w 569"/>
                <a:gd name="T1" fmla="*/ 223 h 223"/>
                <a:gd name="T2" fmla="*/ 165 w 569"/>
                <a:gd name="T3" fmla="*/ 217 h 223"/>
                <a:gd name="T4" fmla="*/ 292 w 569"/>
                <a:gd name="T5" fmla="*/ 170 h 223"/>
                <a:gd name="T6" fmla="*/ 372 w 569"/>
                <a:gd name="T7" fmla="*/ 138 h 223"/>
                <a:gd name="T8" fmla="*/ 420 w 569"/>
                <a:gd name="T9" fmla="*/ 122 h 223"/>
                <a:gd name="T10" fmla="*/ 436 w 569"/>
                <a:gd name="T11" fmla="*/ 106 h 223"/>
                <a:gd name="T12" fmla="*/ 452 w 569"/>
                <a:gd name="T13" fmla="*/ 101 h 223"/>
                <a:gd name="T14" fmla="*/ 462 w 569"/>
                <a:gd name="T15" fmla="*/ 85 h 223"/>
                <a:gd name="T16" fmla="*/ 542 w 569"/>
                <a:gd name="T17" fmla="*/ 37 h 223"/>
                <a:gd name="T18" fmla="*/ 569 w 569"/>
                <a:gd name="T19" fmla="*/ 0 h 2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69"/>
                <a:gd name="T31" fmla="*/ 0 h 223"/>
                <a:gd name="T32" fmla="*/ 569 w 569"/>
                <a:gd name="T33" fmla="*/ 223 h 22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69" h="223">
                  <a:moveTo>
                    <a:pt x="0" y="223"/>
                  </a:moveTo>
                  <a:cubicBezTo>
                    <a:pt x="55" y="221"/>
                    <a:pt x="110" y="221"/>
                    <a:pt x="165" y="217"/>
                  </a:cubicBezTo>
                  <a:cubicBezTo>
                    <a:pt x="197" y="214"/>
                    <a:pt x="259" y="181"/>
                    <a:pt x="292" y="170"/>
                  </a:cubicBezTo>
                  <a:cubicBezTo>
                    <a:pt x="321" y="161"/>
                    <a:pt x="346" y="151"/>
                    <a:pt x="372" y="138"/>
                  </a:cubicBezTo>
                  <a:cubicBezTo>
                    <a:pt x="387" y="130"/>
                    <a:pt x="420" y="122"/>
                    <a:pt x="420" y="122"/>
                  </a:cubicBezTo>
                  <a:cubicBezTo>
                    <a:pt x="425" y="117"/>
                    <a:pt x="430" y="110"/>
                    <a:pt x="436" y="106"/>
                  </a:cubicBezTo>
                  <a:cubicBezTo>
                    <a:pt x="441" y="103"/>
                    <a:pt x="448" y="105"/>
                    <a:pt x="452" y="101"/>
                  </a:cubicBezTo>
                  <a:cubicBezTo>
                    <a:pt x="457" y="97"/>
                    <a:pt x="457" y="89"/>
                    <a:pt x="462" y="85"/>
                  </a:cubicBezTo>
                  <a:cubicBezTo>
                    <a:pt x="483" y="66"/>
                    <a:pt x="514" y="46"/>
                    <a:pt x="542" y="37"/>
                  </a:cubicBezTo>
                  <a:cubicBezTo>
                    <a:pt x="564" y="3"/>
                    <a:pt x="553" y="13"/>
                    <a:pt x="569" y="0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18" name="Freeform 32"/>
            <p:cNvSpPr>
              <a:spLocks/>
            </p:cNvSpPr>
            <p:nvPr/>
          </p:nvSpPr>
          <p:spPr bwMode="auto">
            <a:xfrm>
              <a:off x="3654" y="1560"/>
              <a:ext cx="308" cy="440"/>
            </a:xfrm>
            <a:custGeom>
              <a:avLst/>
              <a:gdLst>
                <a:gd name="T0" fmla="*/ 107 w 308"/>
                <a:gd name="T1" fmla="*/ 440 h 440"/>
                <a:gd name="T2" fmla="*/ 64 w 308"/>
                <a:gd name="T3" fmla="*/ 313 h 440"/>
                <a:gd name="T4" fmla="*/ 59 w 308"/>
                <a:gd name="T5" fmla="*/ 329 h 440"/>
                <a:gd name="T6" fmla="*/ 53 w 308"/>
                <a:gd name="T7" fmla="*/ 356 h 440"/>
                <a:gd name="T8" fmla="*/ 43 w 308"/>
                <a:gd name="T9" fmla="*/ 324 h 440"/>
                <a:gd name="T10" fmla="*/ 16 w 308"/>
                <a:gd name="T11" fmla="*/ 276 h 440"/>
                <a:gd name="T12" fmla="*/ 11 w 308"/>
                <a:gd name="T13" fmla="*/ 239 h 440"/>
                <a:gd name="T14" fmla="*/ 0 w 308"/>
                <a:gd name="T15" fmla="*/ 180 h 440"/>
                <a:gd name="T16" fmla="*/ 38 w 308"/>
                <a:gd name="T17" fmla="*/ 133 h 440"/>
                <a:gd name="T18" fmla="*/ 69 w 308"/>
                <a:gd name="T19" fmla="*/ 111 h 440"/>
                <a:gd name="T20" fmla="*/ 101 w 308"/>
                <a:gd name="T21" fmla="*/ 101 h 440"/>
                <a:gd name="T22" fmla="*/ 213 w 308"/>
                <a:gd name="T23" fmla="*/ 64 h 440"/>
                <a:gd name="T24" fmla="*/ 276 w 308"/>
                <a:gd name="T25" fmla="*/ 26 h 440"/>
                <a:gd name="T26" fmla="*/ 308 w 308"/>
                <a:gd name="T27" fmla="*/ 0 h 4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08"/>
                <a:gd name="T43" fmla="*/ 0 h 440"/>
                <a:gd name="T44" fmla="*/ 308 w 308"/>
                <a:gd name="T45" fmla="*/ 440 h 4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08" h="440">
                  <a:moveTo>
                    <a:pt x="107" y="440"/>
                  </a:moveTo>
                  <a:cubicBezTo>
                    <a:pt x="90" y="397"/>
                    <a:pt x="75" y="359"/>
                    <a:pt x="64" y="313"/>
                  </a:cubicBezTo>
                  <a:cubicBezTo>
                    <a:pt x="62" y="318"/>
                    <a:pt x="60" y="324"/>
                    <a:pt x="59" y="329"/>
                  </a:cubicBezTo>
                  <a:cubicBezTo>
                    <a:pt x="57" y="338"/>
                    <a:pt x="62" y="359"/>
                    <a:pt x="53" y="356"/>
                  </a:cubicBezTo>
                  <a:cubicBezTo>
                    <a:pt x="42" y="353"/>
                    <a:pt x="49" y="333"/>
                    <a:pt x="43" y="324"/>
                  </a:cubicBezTo>
                  <a:cubicBezTo>
                    <a:pt x="19" y="287"/>
                    <a:pt x="26" y="304"/>
                    <a:pt x="16" y="276"/>
                  </a:cubicBezTo>
                  <a:cubicBezTo>
                    <a:pt x="14" y="264"/>
                    <a:pt x="13" y="251"/>
                    <a:pt x="11" y="239"/>
                  </a:cubicBezTo>
                  <a:cubicBezTo>
                    <a:pt x="8" y="219"/>
                    <a:pt x="0" y="180"/>
                    <a:pt x="0" y="180"/>
                  </a:cubicBezTo>
                  <a:cubicBezTo>
                    <a:pt x="7" y="145"/>
                    <a:pt x="6" y="143"/>
                    <a:pt x="38" y="133"/>
                  </a:cubicBezTo>
                  <a:cubicBezTo>
                    <a:pt x="48" y="126"/>
                    <a:pt x="59" y="118"/>
                    <a:pt x="69" y="111"/>
                  </a:cubicBezTo>
                  <a:cubicBezTo>
                    <a:pt x="78" y="105"/>
                    <a:pt x="101" y="101"/>
                    <a:pt x="101" y="101"/>
                  </a:cubicBezTo>
                  <a:cubicBezTo>
                    <a:pt x="138" y="76"/>
                    <a:pt x="168" y="69"/>
                    <a:pt x="213" y="64"/>
                  </a:cubicBezTo>
                  <a:cubicBezTo>
                    <a:pt x="238" y="55"/>
                    <a:pt x="252" y="35"/>
                    <a:pt x="276" y="26"/>
                  </a:cubicBezTo>
                  <a:cubicBezTo>
                    <a:pt x="291" y="4"/>
                    <a:pt x="293" y="15"/>
                    <a:pt x="308" y="0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19" name="Freeform 33"/>
            <p:cNvSpPr>
              <a:spLocks/>
            </p:cNvSpPr>
            <p:nvPr/>
          </p:nvSpPr>
          <p:spPr bwMode="auto">
            <a:xfrm>
              <a:off x="4106" y="742"/>
              <a:ext cx="1072" cy="128"/>
            </a:xfrm>
            <a:custGeom>
              <a:avLst/>
              <a:gdLst>
                <a:gd name="T0" fmla="*/ 0 w 1072"/>
                <a:gd name="T1" fmla="*/ 128 h 128"/>
                <a:gd name="T2" fmla="*/ 339 w 1072"/>
                <a:gd name="T3" fmla="*/ 122 h 128"/>
                <a:gd name="T4" fmla="*/ 440 w 1072"/>
                <a:gd name="T5" fmla="*/ 101 h 128"/>
                <a:gd name="T6" fmla="*/ 764 w 1072"/>
                <a:gd name="T7" fmla="*/ 85 h 128"/>
                <a:gd name="T8" fmla="*/ 918 w 1072"/>
                <a:gd name="T9" fmla="*/ 53 h 128"/>
                <a:gd name="T10" fmla="*/ 1072 w 1072"/>
                <a:gd name="T11" fmla="*/ 0 h 1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72"/>
                <a:gd name="T19" fmla="*/ 0 h 128"/>
                <a:gd name="T20" fmla="*/ 1072 w 1072"/>
                <a:gd name="T21" fmla="*/ 128 h 1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72" h="128">
                  <a:moveTo>
                    <a:pt x="0" y="128"/>
                  </a:moveTo>
                  <a:cubicBezTo>
                    <a:pt x="113" y="126"/>
                    <a:pt x="226" y="125"/>
                    <a:pt x="339" y="122"/>
                  </a:cubicBezTo>
                  <a:cubicBezTo>
                    <a:pt x="374" y="121"/>
                    <a:pt x="406" y="103"/>
                    <a:pt x="440" y="101"/>
                  </a:cubicBezTo>
                  <a:cubicBezTo>
                    <a:pt x="548" y="94"/>
                    <a:pt x="655" y="88"/>
                    <a:pt x="764" y="85"/>
                  </a:cubicBezTo>
                  <a:cubicBezTo>
                    <a:pt x="816" y="81"/>
                    <a:pt x="870" y="77"/>
                    <a:pt x="918" y="53"/>
                  </a:cubicBezTo>
                  <a:cubicBezTo>
                    <a:pt x="966" y="29"/>
                    <a:pt x="1016" y="0"/>
                    <a:pt x="1072" y="0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3" name="Group 34"/>
            <p:cNvGrpSpPr>
              <a:grpSpLocks/>
            </p:cNvGrpSpPr>
            <p:nvPr/>
          </p:nvGrpSpPr>
          <p:grpSpPr bwMode="auto">
            <a:xfrm>
              <a:off x="4171" y="1386"/>
              <a:ext cx="288" cy="336"/>
              <a:chOff x="2592" y="1488"/>
              <a:chExt cx="288" cy="336"/>
            </a:xfrm>
          </p:grpSpPr>
          <p:sp>
            <p:nvSpPr>
              <p:cNvPr id="71722" name="Rectangle 35"/>
              <p:cNvSpPr>
                <a:spLocks noChangeArrowheads="1"/>
              </p:cNvSpPr>
              <p:nvPr/>
            </p:nvSpPr>
            <p:spPr bwMode="auto">
              <a:xfrm>
                <a:off x="2592" y="177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12700" cap="sq">
                <a:solidFill>
                  <a:srgbClr val="FFFF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71723" name="Rectangle 36"/>
              <p:cNvSpPr>
                <a:spLocks noChangeArrowheads="1"/>
              </p:cNvSpPr>
              <p:nvPr/>
            </p:nvSpPr>
            <p:spPr bwMode="auto">
              <a:xfrm>
                <a:off x="2832" y="148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12700" cap="sq">
                <a:solidFill>
                  <a:srgbClr val="FFFF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cxnSp>
            <p:nvCxnSpPr>
              <p:cNvPr id="71724" name="AutoShape 37"/>
              <p:cNvCxnSpPr>
                <a:cxnSpLocks noChangeShapeType="1"/>
                <a:stCxn id="71722" idx="0"/>
                <a:endCxn id="71723" idx="1"/>
              </p:cNvCxnSpPr>
              <p:nvPr/>
            </p:nvCxnSpPr>
            <p:spPr bwMode="auto">
              <a:xfrm flipV="1">
                <a:off x="2616" y="1512"/>
                <a:ext cx="216" cy="264"/>
              </a:xfrm>
              <a:prstGeom prst="straightConnector1">
                <a:avLst/>
              </a:prstGeom>
              <a:noFill/>
              <a:ln w="28575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71721" name="Text Box 38"/>
            <p:cNvSpPr txBox="1">
              <a:spLocks noChangeArrowheads="1"/>
            </p:cNvSpPr>
            <p:nvPr/>
          </p:nvSpPr>
          <p:spPr bwMode="auto">
            <a:xfrm>
              <a:off x="4267" y="1440"/>
              <a:ext cx="384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kern="1200">
                  <a:solidFill>
                    <a:srgbClr val="FFFF00"/>
                  </a:solidFill>
                  <a:latin typeface="Comic Sans MS" pitchFamily="66" charset="0"/>
                  <a:ea typeface="+mn-ea"/>
                  <a:cs typeface="+mn-cs"/>
                </a:rPr>
                <a:t>w</a:t>
              </a:r>
              <a:endParaRPr lang="en-US" kern="1200">
                <a:solidFill>
                  <a:srgbClr val="FFFF00"/>
                </a:solidFill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71704" name="Line 39"/>
          <p:cNvSpPr>
            <a:spLocks noChangeShapeType="1"/>
          </p:cNvSpPr>
          <p:nvPr/>
        </p:nvSpPr>
        <p:spPr bwMode="auto">
          <a:xfrm flipV="1">
            <a:off x="1752600" y="16764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705" name="Line 40"/>
          <p:cNvSpPr>
            <a:spLocks noChangeShapeType="1"/>
          </p:cNvSpPr>
          <p:nvPr/>
        </p:nvSpPr>
        <p:spPr bwMode="auto">
          <a:xfrm flipV="1">
            <a:off x="2590800" y="25146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706" name="Text Box 41"/>
          <p:cNvSpPr txBox="1">
            <a:spLocks noChangeArrowheads="1"/>
          </p:cNvSpPr>
          <p:nvPr/>
        </p:nvSpPr>
        <p:spPr bwMode="auto">
          <a:xfrm>
            <a:off x="1524000" y="34290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A</a:t>
            </a:r>
          </a:p>
        </p:txBody>
      </p:sp>
      <p:sp>
        <p:nvSpPr>
          <p:cNvPr id="71707" name="Text Box 42"/>
          <p:cNvSpPr txBox="1">
            <a:spLocks noChangeArrowheads="1"/>
          </p:cNvSpPr>
          <p:nvPr/>
        </p:nvSpPr>
        <p:spPr bwMode="auto">
          <a:xfrm>
            <a:off x="2584450" y="34290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B</a:t>
            </a:r>
          </a:p>
        </p:txBody>
      </p:sp>
      <p:sp>
        <p:nvSpPr>
          <p:cNvPr id="71708" name="Text Box 43"/>
          <p:cNvSpPr txBox="1">
            <a:spLocks noChangeArrowheads="1"/>
          </p:cNvSpPr>
          <p:nvPr/>
        </p:nvSpPr>
        <p:spPr bwMode="auto">
          <a:xfrm>
            <a:off x="3346450" y="34290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C</a:t>
            </a:r>
          </a:p>
        </p:txBody>
      </p:sp>
      <p:sp>
        <p:nvSpPr>
          <p:cNvPr id="71709" name="Text Box 50"/>
          <p:cNvSpPr txBox="1">
            <a:spLocks noChangeArrowheads="1"/>
          </p:cNvSpPr>
          <p:nvPr/>
        </p:nvSpPr>
        <p:spPr bwMode="auto">
          <a:xfrm>
            <a:off x="7426325" y="6553200"/>
            <a:ext cx="2987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Source: Steve Seitz</a:t>
            </a:r>
          </a:p>
        </p:txBody>
      </p:sp>
      <p:sp>
        <p:nvSpPr>
          <p:cNvPr id="45" name="Freeform 2"/>
          <p:cNvSpPr>
            <a:spLocks/>
          </p:cNvSpPr>
          <p:nvPr/>
        </p:nvSpPr>
        <p:spPr bwMode="auto">
          <a:xfrm rot="5400000" flipH="1" flipV="1">
            <a:off x="2476500" y="7239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6" name="Freeform 3"/>
          <p:cNvSpPr>
            <a:spLocks/>
          </p:cNvSpPr>
          <p:nvPr/>
        </p:nvSpPr>
        <p:spPr bwMode="auto">
          <a:xfrm>
            <a:off x="3429000" y="16764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7" name="Line 4"/>
          <p:cNvSpPr>
            <a:spLocks noChangeShapeType="1"/>
          </p:cNvSpPr>
          <p:nvPr/>
        </p:nvSpPr>
        <p:spPr bwMode="auto">
          <a:xfrm flipV="1">
            <a:off x="2590800" y="1676400"/>
            <a:ext cx="8382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8" name="Line 5"/>
          <p:cNvSpPr>
            <a:spLocks noChangeShapeType="1"/>
          </p:cNvSpPr>
          <p:nvPr/>
        </p:nvSpPr>
        <p:spPr bwMode="auto">
          <a:xfrm>
            <a:off x="2590800" y="1676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9" name="Line 6"/>
          <p:cNvSpPr>
            <a:spLocks noChangeShapeType="1"/>
          </p:cNvSpPr>
          <p:nvPr/>
        </p:nvSpPr>
        <p:spPr bwMode="auto">
          <a:xfrm>
            <a:off x="3429000" y="1676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0" name="Text Box 7"/>
          <p:cNvSpPr txBox="1">
            <a:spLocks noChangeArrowheads="1"/>
          </p:cNvSpPr>
          <p:nvPr/>
        </p:nvSpPr>
        <p:spPr bwMode="auto">
          <a:xfrm>
            <a:off x="3332163" y="1660525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1200">
                <a:solidFill>
                  <a:srgbClr val="0000FF"/>
                </a:solidFill>
                <a:latin typeface="Arial" charset="0"/>
                <a:ea typeface="+mn-ea"/>
                <a:cs typeface="+mn-cs"/>
              </a:rPr>
              <a:t>q</a:t>
            </a:r>
          </a:p>
        </p:txBody>
      </p:sp>
      <p:sp>
        <p:nvSpPr>
          <p:cNvPr id="51" name="Line 8"/>
          <p:cNvSpPr>
            <a:spLocks noChangeShapeType="1"/>
          </p:cNvSpPr>
          <p:nvPr/>
        </p:nvSpPr>
        <p:spPr bwMode="auto">
          <a:xfrm flipV="1">
            <a:off x="2590800" y="1676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2" name="Line 9"/>
          <p:cNvSpPr>
            <a:spLocks noChangeShapeType="1"/>
          </p:cNvSpPr>
          <p:nvPr/>
        </p:nvSpPr>
        <p:spPr bwMode="auto">
          <a:xfrm flipV="1">
            <a:off x="2590800" y="1676400"/>
            <a:ext cx="838200" cy="838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3" name="Line 10"/>
          <p:cNvSpPr>
            <a:spLocks noChangeShapeType="1"/>
          </p:cNvSpPr>
          <p:nvPr/>
        </p:nvSpPr>
        <p:spPr bwMode="auto">
          <a:xfrm flipH="1" flipV="1">
            <a:off x="1752600" y="16764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4" name="Line 11"/>
          <p:cNvSpPr>
            <a:spLocks noChangeShapeType="1"/>
          </p:cNvSpPr>
          <p:nvPr/>
        </p:nvSpPr>
        <p:spPr bwMode="auto">
          <a:xfrm flipH="1">
            <a:off x="1752600" y="2514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5" name="Line 12"/>
          <p:cNvSpPr>
            <a:spLocks noChangeShapeType="1"/>
          </p:cNvSpPr>
          <p:nvPr/>
        </p:nvSpPr>
        <p:spPr bwMode="auto">
          <a:xfrm flipH="1">
            <a:off x="1752600" y="25146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6" name="Line 13"/>
          <p:cNvSpPr>
            <a:spLocks noChangeShapeType="1"/>
          </p:cNvSpPr>
          <p:nvPr/>
        </p:nvSpPr>
        <p:spPr bwMode="auto">
          <a:xfrm>
            <a:off x="2590800" y="2514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7" name="Line 14"/>
          <p:cNvSpPr>
            <a:spLocks noChangeShapeType="1"/>
          </p:cNvSpPr>
          <p:nvPr/>
        </p:nvSpPr>
        <p:spPr bwMode="auto">
          <a:xfrm>
            <a:off x="25908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8" name="Line 15"/>
          <p:cNvSpPr>
            <a:spLocks noChangeShapeType="1"/>
          </p:cNvSpPr>
          <p:nvPr/>
        </p:nvSpPr>
        <p:spPr bwMode="auto">
          <a:xfrm>
            <a:off x="2590800" y="25146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9" name="Oval 18"/>
          <p:cNvSpPr>
            <a:spLocks noChangeArrowheads="1"/>
          </p:cNvSpPr>
          <p:nvPr/>
        </p:nvSpPr>
        <p:spPr bwMode="auto">
          <a:xfrm>
            <a:off x="2520950" y="2444750"/>
            <a:ext cx="139700" cy="1397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0" name="Oval 19"/>
          <p:cNvSpPr>
            <a:spLocks noChangeArrowheads="1"/>
          </p:cNvSpPr>
          <p:nvPr/>
        </p:nvSpPr>
        <p:spPr bwMode="auto">
          <a:xfrm>
            <a:off x="2520950" y="1600200"/>
            <a:ext cx="139700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1" name="Oval 20"/>
          <p:cNvSpPr>
            <a:spLocks noChangeArrowheads="1"/>
          </p:cNvSpPr>
          <p:nvPr/>
        </p:nvSpPr>
        <p:spPr bwMode="auto">
          <a:xfrm>
            <a:off x="3363913" y="2444750"/>
            <a:ext cx="141287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2" name="Oval 21"/>
          <p:cNvSpPr>
            <a:spLocks noChangeArrowheads="1"/>
          </p:cNvSpPr>
          <p:nvPr/>
        </p:nvSpPr>
        <p:spPr bwMode="auto">
          <a:xfrm>
            <a:off x="2520950" y="3287713"/>
            <a:ext cx="139700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3" name="Oval 22"/>
          <p:cNvSpPr>
            <a:spLocks noChangeArrowheads="1"/>
          </p:cNvSpPr>
          <p:nvPr/>
        </p:nvSpPr>
        <p:spPr bwMode="auto">
          <a:xfrm>
            <a:off x="1676400" y="2444750"/>
            <a:ext cx="141288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4" name="Oval 23"/>
          <p:cNvSpPr>
            <a:spLocks noChangeArrowheads="1"/>
          </p:cNvSpPr>
          <p:nvPr/>
        </p:nvSpPr>
        <p:spPr bwMode="auto">
          <a:xfrm>
            <a:off x="3363913" y="1600200"/>
            <a:ext cx="141287" cy="14128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5" name="Oval 24"/>
          <p:cNvSpPr>
            <a:spLocks noChangeArrowheads="1"/>
          </p:cNvSpPr>
          <p:nvPr/>
        </p:nvSpPr>
        <p:spPr bwMode="auto">
          <a:xfrm>
            <a:off x="3363913" y="3287713"/>
            <a:ext cx="141287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6" name="Oval 25"/>
          <p:cNvSpPr>
            <a:spLocks noChangeArrowheads="1"/>
          </p:cNvSpPr>
          <p:nvPr/>
        </p:nvSpPr>
        <p:spPr bwMode="auto">
          <a:xfrm>
            <a:off x="1676400" y="3287713"/>
            <a:ext cx="141288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7" name="Oval 26"/>
          <p:cNvSpPr>
            <a:spLocks noChangeArrowheads="1"/>
          </p:cNvSpPr>
          <p:nvPr/>
        </p:nvSpPr>
        <p:spPr bwMode="auto">
          <a:xfrm>
            <a:off x="1676400" y="1600200"/>
            <a:ext cx="141288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8" name="Text Box 27"/>
          <p:cNvSpPr txBox="1">
            <a:spLocks noChangeArrowheads="1"/>
          </p:cNvSpPr>
          <p:nvPr/>
        </p:nvSpPr>
        <p:spPr bwMode="auto">
          <a:xfrm>
            <a:off x="2514600" y="2498725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1200">
                <a:solidFill>
                  <a:srgbClr val="0000FF"/>
                </a:solidFill>
                <a:latin typeface="Arial" charset="0"/>
                <a:ea typeface="+mn-ea"/>
                <a:cs typeface="+mn-cs"/>
              </a:rPr>
              <a:t>p</a:t>
            </a:r>
          </a:p>
        </p:txBody>
      </p:sp>
      <p:sp>
        <p:nvSpPr>
          <p:cNvPr id="69" name="Text Box 28"/>
          <p:cNvSpPr txBox="1">
            <a:spLocks noChangeArrowheads="1"/>
          </p:cNvSpPr>
          <p:nvPr/>
        </p:nvSpPr>
        <p:spPr bwMode="auto">
          <a:xfrm>
            <a:off x="2895600" y="1965325"/>
            <a:ext cx="685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w</a:t>
            </a:r>
            <a:r>
              <a:rPr lang="en-US" sz="2000" b="1" kern="1200" baseline="-250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pq</a:t>
            </a:r>
          </a:p>
        </p:txBody>
      </p:sp>
      <p:sp>
        <p:nvSpPr>
          <p:cNvPr id="70" name="Line 29"/>
          <p:cNvSpPr>
            <a:spLocks noChangeShapeType="1"/>
          </p:cNvSpPr>
          <p:nvPr/>
        </p:nvSpPr>
        <p:spPr bwMode="auto">
          <a:xfrm>
            <a:off x="1752600" y="1676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" name="Line 30"/>
          <p:cNvSpPr>
            <a:spLocks noChangeShapeType="1"/>
          </p:cNvSpPr>
          <p:nvPr/>
        </p:nvSpPr>
        <p:spPr bwMode="auto">
          <a:xfrm>
            <a:off x="17526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2" name="Line 31"/>
          <p:cNvSpPr>
            <a:spLocks noChangeShapeType="1"/>
          </p:cNvSpPr>
          <p:nvPr/>
        </p:nvSpPr>
        <p:spPr bwMode="auto">
          <a:xfrm>
            <a:off x="1752600" y="33528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3" name="Line 32"/>
          <p:cNvSpPr>
            <a:spLocks noChangeShapeType="1"/>
          </p:cNvSpPr>
          <p:nvPr/>
        </p:nvSpPr>
        <p:spPr bwMode="auto">
          <a:xfrm flipH="1">
            <a:off x="2590800" y="33528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4" name="Line 33"/>
          <p:cNvSpPr>
            <a:spLocks noChangeShapeType="1"/>
          </p:cNvSpPr>
          <p:nvPr/>
        </p:nvSpPr>
        <p:spPr bwMode="auto">
          <a:xfrm>
            <a:off x="34290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5" name="Line 34"/>
          <p:cNvSpPr>
            <a:spLocks noChangeShapeType="1"/>
          </p:cNvSpPr>
          <p:nvPr/>
        </p:nvSpPr>
        <p:spPr bwMode="auto">
          <a:xfrm>
            <a:off x="1752600" y="1676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6" name="Line 35"/>
          <p:cNvSpPr>
            <a:spLocks noChangeShapeType="1"/>
          </p:cNvSpPr>
          <p:nvPr/>
        </p:nvSpPr>
        <p:spPr bwMode="auto">
          <a:xfrm>
            <a:off x="1752600" y="1676400"/>
            <a:ext cx="838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7" name="Line 36"/>
          <p:cNvSpPr>
            <a:spLocks noChangeShapeType="1"/>
          </p:cNvSpPr>
          <p:nvPr/>
        </p:nvSpPr>
        <p:spPr bwMode="auto">
          <a:xfrm flipH="1">
            <a:off x="1752600" y="1676400"/>
            <a:ext cx="838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8" name="Line 37"/>
          <p:cNvSpPr>
            <a:spLocks noChangeShapeType="1"/>
          </p:cNvSpPr>
          <p:nvPr/>
        </p:nvSpPr>
        <p:spPr bwMode="auto">
          <a:xfrm>
            <a:off x="2590800" y="1600200"/>
            <a:ext cx="8382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9" name="Line 38"/>
          <p:cNvSpPr>
            <a:spLocks noChangeShapeType="1"/>
          </p:cNvSpPr>
          <p:nvPr/>
        </p:nvSpPr>
        <p:spPr bwMode="auto">
          <a:xfrm>
            <a:off x="1752600" y="16764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0" name="Line 39"/>
          <p:cNvSpPr>
            <a:spLocks noChangeShapeType="1"/>
          </p:cNvSpPr>
          <p:nvPr/>
        </p:nvSpPr>
        <p:spPr bwMode="auto">
          <a:xfrm flipV="1">
            <a:off x="1752600" y="25146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1" name="Line 40"/>
          <p:cNvSpPr>
            <a:spLocks noChangeShapeType="1"/>
          </p:cNvSpPr>
          <p:nvPr/>
        </p:nvSpPr>
        <p:spPr bwMode="auto">
          <a:xfrm flipH="1" flipV="1">
            <a:off x="1752600" y="25146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2" name="Line 41"/>
          <p:cNvSpPr>
            <a:spLocks noChangeShapeType="1"/>
          </p:cNvSpPr>
          <p:nvPr/>
        </p:nvSpPr>
        <p:spPr bwMode="auto">
          <a:xfrm flipV="1">
            <a:off x="1752600" y="16764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3" name="Freeform 42"/>
          <p:cNvSpPr>
            <a:spLocks/>
          </p:cNvSpPr>
          <p:nvPr/>
        </p:nvSpPr>
        <p:spPr bwMode="auto">
          <a:xfrm flipH="1">
            <a:off x="1524000" y="16764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4" name="Freeform 43"/>
          <p:cNvSpPr>
            <a:spLocks/>
          </p:cNvSpPr>
          <p:nvPr/>
        </p:nvSpPr>
        <p:spPr bwMode="auto">
          <a:xfrm rot="16200000" flipH="1">
            <a:off x="2476500" y="26289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5" name="Slide Number Placeholder 8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79C0E71-56DE-4C53-B283-1EC268429DB2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80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  <p:bldP spid="50" grpId="0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/>
      <p:bldP spid="69" grpId="0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Cuts in a graph: Min cut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2590800"/>
            <a:ext cx="7772400" cy="1219200"/>
          </a:xfrm>
        </p:spPr>
        <p:txBody>
          <a:bodyPr/>
          <a:lstStyle/>
          <a:p>
            <a:pPr eaLnBrk="1" hangingPunct="1"/>
            <a:r>
              <a:rPr lang="en-US" smtClean="0"/>
              <a:t>Link Cut</a:t>
            </a:r>
          </a:p>
          <a:p>
            <a:pPr lvl="1" eaLnBrk="1" hangingPunct="1"/>
            <a:r>
              <a:rPr lang="en-US" smtClean="0"/>
              <a:t>set of links whose removal makes a graph disconnected</a:t>
            </a:r>
          </a:p>
          <a:p>
            <a:pPr lvl="1" eaLnBrk="1" hangingPunct="1"/>
            <a:r>
              <a:rPr lang="en-US" smtClean="0"/>
              <a:t>cost of a cut:</a:t>
            </a:r>
          </a:p>
        </p:txBody>
      </p:sp>
      <p:sp>
        <p:nvSpPr>
          <p:cNvPr id="4101" name="Oval 4"/>
          <p:cNvSpPr>
            <a:spLocks noChangeArrowheads="1"/>
          </p:cNvSpPr>
          <p:nvPr/>
        </p:nvSpPr>
        <p:spPr bwMode="auto">
          <a:xfrm>
            <a:off x="2849563" y="14097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2" name="Oval 5"/>
          <p:cNvSpPr>
            <a:spLocks noChangeArrowheads="1"/>
          </p:cNvSpPr>
          <p:nvPr/>
        </p:nvSpPr>
        <p:spPr bwMode="auto">
          <a:xfrm>
            <a:off x="3279775" y="1295400"/>
            <a:ext cx="106363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3" name="Oval 6"/>
          <p:cNvSpPr>
            <a:spLocks noChangeArrowheads="1"/>
          </p:cNvSpPr>
          <p:nvPr/>
        </p:nvSpPr>
        <p:spPr bwMode="auto">
          <a:xfrm>
            <a:off x="2743200" y="1866900"/>
            <a:ext cx="106363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4" name="Oval 7"/>
          <p:cNvSpPr>
            <a:spLocks noChangeArrowheads="1"/>
          </p:cNvSpPr>
          <p:nvPr/>
        </p:nvSpPr>
        <p:spPr bwMode="auto">
          <a:xfrm>
            <a:off x="3386138" y="19812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5" name="Oval 8"/>
          <p:cNvSpPr>
            <a:spLocks noChangeArrowheads="1"/>
          </p:cNvSpPr>
          <p:nvPr/>
        </p:nvSpPr>
        <p:spPr bwMode="auto">
          <a:xfrm>
            <a:off x="3814763" y="16383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6" name="Oval 9"/>
          <p:cNvSpPr>
            <a:spLocks noChangeArrowheads="1"/>
          </p:cNvSpPr>
          <p:nvPr/>
        </p:nvSpPr>
        <p:spPr bwMode="auto">
          <a:xfrm>
            <a:off x="4779963" y="15240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7" name="Oval 10"/>
          <p:cNvSpPr>
            <a:spLocks noChangeArrowheads="1"/>
          </p:cNvSpPr>
          <p:nvPr/>
        </p:nvSpPr>
        <p:spPr bwMode="auto">
          <a:xfrm>
            <a:off x="5316538" y="19812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8" name="Oval 11"/>
          <p:cNvSpPr>
            <a:spLocks noChangeArrowheads="1"/>
          </p:cNvSpPr>
          <p:nvPr/>
        </p:nvSpPr>
        <p:spPr bwMode="auto">
          <a:xfrm>
            <a:off x="3065463" y="2095500"/>
            <a:ext cx="106362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9" name="Oval 12"/>
          <p:cNvSpPr>
            <a:spLocks noChangeArrowheads="1"/>
          </p:cNvSpPr>
          <p:nvPr/>
        </p:nvSpPr>
        <p:spPr bwMode="auto">
          <a:xfrm>
            <a:off x="3171825" y="10668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10" name="Oval 13"/>
          <p:cNvSpPr>
            <a:spLocks noChangeArrowheads="1"/>
          </p:cNvSpPr>
          <p:nvPr/>
        </p:nvSpPr>
        <p:spPr bwMode="auto">
          <a:xfrm>
            <a:off x="5532438" y="1524000"/>
            <a:ext cx="106362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11" name="Oval 14"/>
          <p:cNvSpPr>
            <a:spLocks noChangeArrowheads="1"/>
          </p:cNvSpPr>
          <p:nvPr/>
        </p:nvSpPr>
        <p:spPr bwMode="auto">
          <a:xfrm>
            <a:off x="3065463" y="1638300"/>
            <a:ext cx="106362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12" name="Oval 15"/>
          <p:cNvSpPr>
            <a:spLocks noChangeArrowheads="1"/>
          </p:cNvSpPr>
          <p:nvPr/>
        </p:nvSpPr>
        <p:spPr bwMode="auto">
          <a:xfrm>
            <a:off x="5102225" y="12954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13" name="Oval 16"/>
          <p:cNvSpPr>
            <a:spLocks noChangeArrowheads="1"/>
          </p:cNvSpPr>
          <p:nvPr/>
        </p:nvSpPr>
        <p:spPr bwMode="auto">
          <a:xfrm>
            <a:off x="4673600" y="1981200"/>
            <a:ext cx="106363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14" name="Oval 17"/>
          <p:cNvSpPr>
            <a:spLocks noChangeArrowheads="1"/>
          </p:cNvSpPr>
          <p:nvPr/>
        </p:nvSpPr>
        <p:spPr bwMode="auto">
          <a:xfrm>
            <a:off x="5424488" y="23241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4115" name="AutoShape 18"/>
          <p:cNvCxnSpPr>
            <a:cxnSpLocks noChangeShapeType="1"/>
            <a:stCxn id="4101" idx="5"/>
            <a:endCxn id="4111" idx="1"/>
          </p:cNvCxnSpPr>
          <p:nvPr/>
        </p:nvCxnSpPr>
        <p:spPr bwMode="auto">
          <a:xfrm>
            <a:off x="2941638" y="1506538"/>
            <a:ext cx="138112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16" name="AutoShape 19"/>
          <p:cNvCxnSpPr>
            <a:cxnSpLocks noChangeShapeType="1"/>
            <a:stCxn id="4103" idx="6"/>
            <a:endCxn id="4111" idx="3"/>
          </p:cNvCxnSpPr>
          <p:nvPr/>
        </p:nvCxnSpPr>
        <p:spPr bwMode="auto">
          <a:xfrm flipV="1">
            <a:off x="2849563" y="1735138"/>
            <a:ext cx="230187" cy="1889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17" name="AutoShape 20"/>
          <p:cNvCxnSpPr>
            <a:cxnSpLocks noChangeShapeType="1"/>
            <a:stCxn id="4103" idx="5"/>
            <a:endCxn id="4108" idx="1"/>
          </p:cNvCxnSpPr>
          <p:nvPr/>
        </p:nvCxnSpPr>
        <p:spPr bwMode="auto">
          <a:xfrm>
            <a:off x="2835275" y="1963738"/>
            <a:ext cx="244475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18" name="AutoShape 21"/>
          <p:cNvCxnSpPr>
            <a:cxnSpLocks noChangeShapeType="1"/>
            <a:stCxn id="4101" idx="3"/>
            <a:endCxn id="4103" idx="0"/>
          </p:cNvCxnSpPr>
          <p:nvPr/>
        </p:nvCxnSpPr>
        <p:spPr bwMode="auto">
          <a:xfrm flipH="1">
            <a:off x="2797175" y="1506538"/>
            <a:ext cx="69850" cy="36036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19" name="AutoShape 22"/>
          <p:cNvCxnSpPr>
            <a:cxnSpLocks noChangeShapeType="1"/>
            <a:stCxn id="4111" idx="4"/>
            <a:endCxn id="4108" idx="0"/>
          </p:cNvCxnSpPr>
          <p:nvPr/>
        </p:nvCxnSpPr>
        <p:spPr bwMode="auto">
          <a:xfrm>
            <a:off x="3119438" y="1752600"/>
            <a:ext cx="0" cy="3429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0" name="AutoShape 23"/>
          <p:cNvCxnSpPr>
            <a:cxnSpLocks noChangeShapeType="1"/>
            <a:stCxn id="4111" idx="7"/>
            <a:endCxn id="4102" idx="4"/>
          </p:cNvCxnSpPr>
          <p:nvPr/>
        </p:nvCxnSpPr>
        <p:spPr bwMode="auto">
          <a:xfrm flipV="1">
            <a:off x="3155950" y="1409700"/>
            <a:ext cx="177800" cy="24606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1" name="AutoShape 24"/>
          <p:cNvCxnSpPr>
            <a:cxnSpLocks noChangeShapeType="1"/>
            <a:stCxn id="4111" idx="5"/>
            <a:endCxn id="4104" idx="1"/>
          </p:cNvCxnSpPr>
          <p:nvPr/>
        </p:nvCxnSpPr>
        <p:spPr bwMode="auto">
          <a:xfrm>
            <a:off x="3155950" y="1735138"/>
            <a:ext cx="246063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2" name="AutoShape 25"/>
          <p:cNvCxnSpPr>
            <a:cxnSpLocks noChangeShapeType="1"/>
            <a:stCxn id="4108" idx="6"/>
            <a:endCxn id="4104" idx="3"/>
          </p:cNvCxnSpPr>
          <p:nvPr/>
        </p:nvCxnSpPr>
        <p:spPr bwMode="auto">
          <a:xfrm flipV="1">
            <a:off x="3171825" y="2078038"/>
            <a:ext cx="230188" cy="746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3" name="AutoShape 26"/>
          <p:cNvCxnSpPr>
            <a:cxnSpLocks noChangeShapeType="1"/>
            <a:stCxn id="4101" idx="7"/>
            <a:endCxn id="4109" idx="3"/>
          </p:cNvCxnSpPr>
          <p:nvPr/>
        </p:nvCxnSpPr>
        <p:spPr bwMode="auto">
          <a:xfrm flipV="1">
            <a:off x="2941638" y="1163638"/>
            <a:ext cx="246062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4" name="AutoShape 27"/>
          <p:cNvCxnSpPr>
            <a:cxnSpLocks noChangeShapeType="1"/>
            <a:stCxn id="4109" idx="5"/>
            <a:endCxn id="4102" idx="0"/>
          </p:cNvCxnSpPr>
          <p:nvPr/>
        </p:nvCxnSpPr>
        <p:spPr bwMode="auto">
          <a:xfrm>
            <a:off x="3263900" y="1163638"/>
            <a:ext cx="69850" cy="13176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5" name="AutoShape 28"/>
          <p:cNvCxnSpPr>
            <a:cxnSpLocks noChangeShapeType="1"/>
            <a:stCxn id="4104" idx="7"/>
            <a:endCxn id="4105" idx="3"/>
          </p:cNvCxnSpPr>
          <p:nvPr/>
        </p:nvCxnSpPr>
        <p:spPr bwMode="auto">
          <a:xfrm flipV="1">
            <a:off x="3478213" y="1735138"/>
            <a:ext cx="354012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6" name="AutoShape 29"/>
          <p:cNvCxnSpPr>
            <a:cxnSpLocks noChangeShapeType="1"/>
            <a:stCxn id="4109" idx="6"/>
            <a:endCxn id="4105" idx="1"/>
          </p:cNvCxnSpPr>
          <p:nvPr/>
        </p:nvCxnSpPr>
        <p:spPr bwMode="auto">
          <a:xfrm>
            <a:off x="3279775" y="1123950"/>
            <a:ext cx="552450" cy="53181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7" name="AutoShape 30"/>
          <p:cNvCxnSpPr>
            <a:cxnSpLocks noChangeShapeType="1"/>
            <a:stCxn id="4111" idx="6"/>
            <a:endCxn id="4105" idx="2"/>
          </p:cNvCxnSpPr>
          <p:nvPr/>
        </p:nvCxnSpPr>
        <p:spPr bwMode="auto">
          <a:xfrm>
            <a:off x="3171825" y="1695450"/>
            <a:ext cx="642938" cy="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8" name="AutoShape 31"/>
          <p:cNvCxnSpPr>
            <a:cxnSpLocks noChangeShapeType="1"/>
            <a:stCxn id="4106" idx="4"/>
            <a:endCxn id="4113" idx="0"/>
          </p:cNvCxnSpPr>
          <p:nvPr/>
        </p:nvCxnSpPr>
        <p:spPr bwMode="auto">
          <a:xfrm flipH="1">
            <a:off x="4727575" y="1638300"/>
            <a:ext cx="106363" cy="3429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9" name="AutoShape 32"/>
          <p:cNvCxnSpPr>
            <a:cxnSpLocks noChangeShapeType="1"/>
            <a:stCxn id="4106" idx="7"/>
            <a:endCxn id="4112" idx="3"/>
          </p:cNvCxnSpPr>
          <p:nvPr/>
        </p:nvCxnSpPr>
        <p:spPr bwMode="auto">
          <a:xfrm flipV="1">
            <a:off x="4872038" y="1392238"/>
            <a:ext cx="246062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0" name="AutoShape 33"/>
          <p:cNvCxnSpPr>
            <a:cxnSpLocks noChangeShapeType="1"/>
            <a:stCxn id="4112" idx="4"/>
            <a:endCxn id="4107" idx="1"/>
          </p:cNvCxnSpPr>
          <p:nvPr/>
        </p:nvCxnSpPr>
        <p:spPr bwMode="auto">
          <a:xfrm>
            <a:off x="5156200" y="1409700"/>
            <a:ext cx="176213" cy="58896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1" name="AutoShape 34"/>
          <p:cNvCxnSpPr>
            <a:cxnSpLocks noChangeShapeType="1"/>
            <a:stCxn id="4113" idx="6"/>
            <a:endCxn id="4107" idx="2"/>
          </p:cNvCxnSpPr>
          <p:nvPr/>
        </p:nvCxnSpPr>
        <p:spPr bwMode="auto">
          <a:xfrm>
            <a:off x="4779963" y="2038350"/>
            <a:ext cx="536575" cy="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2" name="AutoShape 35"/>
          <p:cNvCxnSpPr>
            <a:cxnSpLocks noChangeShapeType="1"/>
            <a:stCxn id="4112" idx="5"/>
            <a:endCxn id="4110" idx="2"/>
          </p:cNvCxnSpPr>
          <p:nvPr/>
        </p:nvCxnSpPr>
        <p:spPr bwMode="auto">
          <a:xfrm>
            <a:off x="5194300" y="1392238"/>
            <a:ext cx="338138" cy="1889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3" name="AutoShape 36"/>
          <p:cNvCxnSpPr>
            <a:cxnSpLocks noChangeShapeType="1"/>
            <a:stCxn id="4106" idx="5"/>
            <a:endCxn id="4107" idx="1"/>
          </p:cNvCxnSpPr>
          <p:nvPr/>
        </p:nvCxnSpPr>
        <p:spPr bwMode="auto">
          <a:xfrm>
            <a:off x="4872038" y="1620838"/>
            <a:ext cx="460375" cy="3778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4" name="AutoShape 37"/>
          <p:cNvCxnSpPr>
            <a:cxnSpLocks noChangeShapeType="1"/>
            <a:stCxn id="4110" idx="3"/>
            <a:endCxn id="4113" idx="7"/>
          </p:cNvCxnSpPr>
          <p:nvPr/>
        </p:nvCxnSpPr>
        <p:spPr bwMode="auto">
          <a:xfrm flipH="1">
            <a:off x="4765675" y="1620838"/>
            <a:ext cx="781050" cy="3778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5" name="AutoShape 38"/>
          <p:cNvCxnSpPr>
            <a:cxnSpLocks noChangeShapeType="1"/>
            <a:stCxn id="4110" idx="4"/>
            <a:endCxn id="4114" idx="0"/>
          </p:cNvCxnSpPr>
          <p:nvPr/>
        </p:nvCxnSpPr>
        <p:spPr bwMode="auto">
          <a:xfrm flipH="1">
            <a:off x="5478463" y="1638300"/>
            <a:ext cx="107950" cy="6858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6" name="AutoShape 39"/>
          <p:cNvCxnSpPr>
            <a:cxnSpLocks noChangeShapeType="1"/>
            <a:stCxn id="4113" idx="5"/>
            <a:endCxn id="4114" idx="2"/>
          </p:cNvCxnSpPr>
          <p:nvPr/>
        </p:nvCxnSpPr>
        <p:spPr bwMode="auto">
          <a:xfrm>
            <a:off x="4765675" y="2078038"/>
            <a:ext cx="658813" cy="3032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7" name="AutoShape 40"/>
          <p:cNvCxnSpPr>
            <a:cxnSpLocks noChangeShapeType="1"/>
            <a:stCxn id="4105" idx="6"/>
            <a:endCxn id="4106" idx="2"/>
          </p:cNvCxnSpPr>
          <p:nvPr/>
        </p:nvCxnSpPr>
        <p:spPr bwMode="auto">
          <a:xfrm flipV="1">
            <a:off x="3922713" y="1581150"/>
            <a:ext cx="857250" cy="1143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cxnSp>
        <p:nvCxnSpPr>
          <p:cNvPr id="4138" name="AutoShape 41"/>
          <p:cNvCxnSpPr>
            <a:cxnSpLocks noChangeShapeType="1"/>
            <a:stCxn id="4104" idx="5"/>
            <a:endCxn id="4114" idx="3"/>
          </p:cNvCxnSpPr>
          <p:nvPr/>
        </p:nvCxnSpPr>
        <p:spPr bwMode="auto">
          <a:xfrm>
            <a:off x="3478213" y="2078038"/>
            <a:ext cx="1962150" cy="3429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cxnSp>
        <p:nvCxnSpPr>
          <p:cNvPr id="4139" name="AutoShape 42"/>
          <p:cNvCxnSpPr>
            <a:cxnSpLocks noChangeShapeType="1"/>
            <a:stCxn id="4109" idx="7"/>
            <a:endCxn id="4106" idx="1"/>
          </p:cNvCxnSpPr>
          <p:nvPr/>
        </p:nvCxnSpPr>
        <p:spPr bwMode="auto">
          <a:xfrm>
            <a:off x="3263900" y="1084263"/>
            <a:ext cx="1533525" cy="4572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cxnSp>
        <p:nvCxnSpPr>
          <p:cNvPr id="4140" name="AutoShape 43"/>
          <p:cNvCxnSpPr>
            <a:cxnSpLocks noChangeShapeType="1"/>
            <a:stCxn id="4105" idx="5"/>
            <a:endCxn id="4113" idx="2"/>
          </p:cNvCxnSpPr>
          <p:nvPr/>
        </p:nvCxnSpPr>
        <p:spPr bwMode="auto">
          <a:xfrm>
            <a:off x="3906838" y="1735138"/>
            <a:ext cx="766762" cy="303212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sp>
        <p:nvSpPr>
          <p:cNvPr id="4141" name="Text Box 44"/>
          <p:cNvSpPr txBox="1">
            <a:spLocks noChangeArrowheads="1"/>
          </p:cNvSpPr>
          <p:nvPr/>
        </p:nvSpPr>
        <p:spPr bwMode="auto">
          <a:xfrm>
            <a:off x="2667000" y="20574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CC"/>
                </a:solidFill>
                <a:latin typeface="Arial" charset="0"/>
                <a:ea typeface="+mn-ea"/>
                <a:cs typeface="+mn-cs"/>
              </a:rPr>
              <a:t>A</a:t>
            </a:r>
          </a:p>
        </p:txBody>
      </p:sp>
      <p:sp>
        <p:nvSpPr>
          <p:cNvPr id="4142" name="Text Box 45"/>
          <p:cNvSpPr txBox="1">
            <a:spLocks noChangeArrowheads="1"/>
          </p:cNvSpPr>
          <p:nvPr/>
        </p:nvSpPr>
        <p:spPr bwMode="auto">
          <a:xfrm>
            <a:off x="5562600" y="19050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808080"/>
                </a:solidFill>
                <a:latin typeface="Arial" charset="0"/>
                <a:ea typeface="+mn-ea"/>
                <a:cs typeface="+mn-cs"/>
              </a:rPr>
              <a:t>B</a:t>
            </a:r>
          </a:p>
        </p:txBody>
      </p:sp>
      <p:sp>
        <p:nvSpPr>
          <p:cNvPr id="77871" name="Rectangle 47"/>
          <p:cNvSpPr>
            <a:spLocks noChangeArrowheads="1"/>
          </p:cNvSpPr>
          <p:nvPr/>
        </p:nvSpPr>
        <p:spPr bwMode="auto">
          <a:xfrm>
            <a:off x="665163" y="4414838"/>
            <a:ext cx="7772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Find minimum cut</a:t>
            </a: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gives you a segmentation</a:t>
            </a: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fast algorithms exist for doing this</a:t>
            </a:r>
          </a:p>
        </p:txBody>
      </p:sp>
      <p:sp>
        <p:nvSpPr>
          <p:cNvPr id="4145" name="Text Box 50"/>
          <p:cNvSpPr txBox="1">
            <a:spLocks noChangeArrowheads="1"/>
          </p:cNvSpPr>
          <p:nvPr/>
        </p:nvSpPr>
        <p:spPr bwMode="auto">
          <a:xfrm>
            <a:off x="7426325" y="6553200"/>
            <a:ext cx="2987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Source: Steve Seitz</a:t>
            </a:r>
          </a:p>
        </p:txBody>
      </p:sp>
      <p:graphicFrame>
        <p:nvGraphicFramePr>
          <p:cNvPr id="4098" name="Object 49"/>
          <p:cNvGraphicFramePr>
            <a:graphicFrameLocks noChangeAspect="1"/>
          </p:cNvGraphicFramePr>
          <p:nvPr/>
        </p:nvGraphicFramePr>
        <p:xfrm>
          <a:off x="3184525" y="3502025"/>
          <a:ext cx="2925763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8" name="Equation" r:id="rId4" imgW="1295280" imgH="355320" progId="Equation.3">
                  <p:embed/>
                </p:oleObj>
              </mc:Choice>
              <mc:Fallback>
                <p:oleObj name="Equation" r:id="rId4" imgW="1295280" imgH="355320" progId="Equation.3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4525" y="3502025"/>
                        <a:ext cx="2925763" cy="803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79C0E71-56DE-4C53-B283-1EC268429DB2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81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71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Minimum cut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4294967295"/>
          </p:nvPr>
        </p:nvSpPr>
        <p:spPr>
          <a:xfrm>
            <a:off x="446088" y="1347788"/>
            <a:ext cx="8229600" cy="4525962"/>
          </a:xfrm>
        </p:spPr>
        <p:txBody>
          <a:bodyPr/>
          <a:lstStyle/>
          <a:p>
            <a:pPr eaLnBrk="1" hangingPunct="1"/>
            <a:r>
              <a:rPr lang="en-US" sz="2400" smtClean="0"/>
              <a:t>Problem with minimum cut:  </a:t>
            </a:r>
          </a:p>
          <a:p>
            <a:pPr eaLnBrk="1" hangingPunct="1">
              <a:buFontTx/>
              <a:buNone/>
            </a:pPr>
            <a:r>
              <a:rPr lang="en-US" sz="2400" smtClean="0"/>
              <a:t>	Weight of cut proportional to number of edges in the cut; tends to produce small, isolated components.</a:t>
            </a:r>
          </a:p>
        </p:txBody>
      </p:sp>
      <p:pic>
        <p:nvPicPr>
          <p:cNvPr id="72708" name="Picture 2"/>
          <p:cNvPicPr>
            <a:picLocks noChangeAspect="1" noChangeArrowheads="1"/>
          </p:cNvPicPr>
          <p:nvPr/>
        </p:nvPicPr>
        <p:blipFill>
          <a:blip r:embed="rId3"/>
          <a:srcRect l="30833" t="36240" r="16667" b="9061"/>
          <a:stretch>
            <a:fillRect/>
          </a:stretch>
        </p:blipFill>
        <p:spPr bwMode="auto">
          <a:xfrm>
            <a:off x="1943100" y="2771775"/>
            <a:ext cx="4953000" cy="314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9" name="TextBox 4"/>
          <p:cNvSpPr txBox="1">
            <a:spLocks noChangeArrowheads="1"/>
          </p:cNvSpPr>
          <p:nvPr/>
        </p:nvSpPr>
        <p:spPr bwMode="auto">
          <a:xfrm>
            <a:off x="2895600" y="5943600"/>
            <a:ext cx="4038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[Shi &amp; </a:t>
            </a:r>
            <a:r>
              <a:rPr lang="en-US" kern="1200" dirty="0" err="1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Malik</a:t>
            </a: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2000 PAMI]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82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4160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Cuts in a graph: Normalized cut</a:t>
            </a:r>
          </a:p>
        </p:txBody>
      </p:sp>
      <p:sp>
        <p:nvSpPr>
          <p:cNvPr id="5124" name="Oval 4"/>
          <p:cNvSpPr>
            <a:spLocks noChangeArrowheads="1"/>
          </p:cNvSpPr>
          <p:nvPr/>
        </p:nvSpPr>
        <p:spPr bwMode="auto">
          <a:xfrm>
            <a:off x="2849563" y="14097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5" name="Oval 5"/>
          <p:cNvSpPr>
            <a:spLocks noChangeArrowheads="1"/>
          </p:cNvSpPr>
          <p:nvPr/>
        </p:nvSpPr>
        <p:spPr bwMode="auto">
          <a:xfrm>
            <a:off x="3279775" y="1295400"/>
            <a:ext cx="106363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6" name="Oval 6"/>
          <p:cNvSpPr>
            <a:spLocks noChangeArrowheads="1"/>
          </p:cNvSpPr>
          <p:nvPr/>
        </p:nvSpPr>
        <p:spPr bwMode="auto">
          <a:xfrm>
            <a:off x="2743200" y="1866900"/>
            <a:ext cx="106363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7" name="Oval 7"/>
          <p:cNvSpPr>
            <a:spLocks noChangeArrowheads="1"/>
          </p:cNvSpPr>
          <p:nvPr/>
        </p:nvSpPr>
        <p:spPr bwMode="auto">
          <a:xfrm>
            <a:off x="3386138" y="19812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8" name="Oval 8"/>
          <p:cNvSpPr>
            <a:spLocks noChangeArrowheads="1"/>
          </p:cNvSpPr>
          <p:nvPr/>
        </p:nvSpPr>
        <p:spPr bwMode="auto">
          <a:xfrm>
            <a:off x="3814763" y="16383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9" name="Oval 9"/>
          <p:cNvSpPr>
            <a:spLocks noChangeArrowheads="1"/>
          </p:cNvSpPr>
          <p:nvPr/>
        </p:nvSpPr>
        <p:spPr bwMode="auto">
          <a:xfrm>
            <a:off x="4779963" y="15240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30" name="Oval 10"/>
          <p:cNvSpPr>
            <a:spLocks noChangeArrowheads="1"/>
          </p:cNvSpPr>
          <p:nvPr/>
        </p:nvSpPr>
        <p:spPr bwMode="auto">
          <a:xfrm>
            <a:off x="5316538" y="19812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31" name="Oval 11"/>
          <p:cNvSpPr>
            <a:spLocks noChangeArrowheads="1"/>
          </p:cNvSpPr>
          <p:nvPr/>
        </p:nvSpPr>
        <p:spPr bwMode="auto">
          <a:xfrm>
            <a:off x="3065463" y="2095500"/>
            <a:ext cx="106362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32" name="Oval 12"/>
          <p:cNvSpPr>
            <a:spLocks noChangeArrowheads="1"/>
          </p:cNvSpPr>
          <p:nvPr/>
        </p:nvSpPr>
        <p:spPr bwMode="auto">
          <a:xfrm>
            <a:off x="3171825" y="10668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33" name="Oval 13"/>
          <p:cNvSpPr>
            <a:spLocks noChangeArrowheads="1"/>
          </p:cNvSpPr>
          <p:nvPr/>
        </p:nvSpPr>
        <p:spPr bwMode="auto">
          <a:xfrm>
            <a:off x="5532438" y="1524000"/>
            <a:ext cx="106362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34" name="Oval 14"/>
          <p:cNvSpPr>
            <a:spLocks noChangeArrowheads="1"/>
          </p:cNvSpPr>
          <p:nvPr/>
        </p:nvSpPr>
        <p:spPr bwMode="auto">
          <a:xfrm>
            <a:off x="3065463" y="1638300"/>
            <a:ext cx="106362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35" name="Oval 15"/>
          <p:cNvSpPr>
            <a:spLocks noChangeArrowheads="1"/>
          </p:cNvSpPr>
          <p:nvPr/>
        </p:nvSpPr>
        <p:spPr bwMode="auto">
          <a:xfrm>
            <a:off x="5102225" y="12954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36" name="Oval 16"/>
          <p:cNvSpPr>
            <a:spLocks noChangeArrowheads="1"/>
          </p:cNvSpPr>
          <p:nvPr/>
        </p:nvSpPr>
        <p:spPr bwMode="auto">
          <a:xfrm>
            <a:off x="4673600" y="1981200"/>
            <a:ext cx="106363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37" name="Oval 17"/>
          <p:cNvSpPr>
            <a:spLocks noChangeArrowheads="1"/>
          </p:cNvSpPr>
          <p:nvPr/>
        </p:nvSpPr>
        <p:spPr bwMode="auto">
          <a:xfrm>
            <a:off x="5424488" y="23241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5138" name="AutoShape 18"/>
          <p:cNvCxnSpPr>
            <a:cxnSpLocks noChangeShapeType="1"/>
            <a:stCxn id="5124" idx="5"/>
            <a:endCxn id="5134" idx="1"/>
          </p:cNvCxnSpPr>
          <p:nvPr/>
        </p:nvCxnSpPr>
        <p:spPr bwMode="auto">
          <a:xfrm>
            <a:off x="2941638" y="1506538"/>
            <a:ext cx="138112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39" name="AutoShape 19"/>
          <p:cNvCxnSpPr>
            <a:cxnSpLocks noChangeShapeType="1"/>
            <a:stCxn id="5126" idx="6"/>
            <a:endCxn id="5134" idx="3"/>
          </p:cNvCxnSpPr>
          <p:nvPr/>
        </p:nvCxnSpPr>
        <p:spPr bwMode="auto">
          <a:xfrm flipV="1">
            <a:off x="2849563" y="1735138"/>
            <a:ext cx="230187" cy="1889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0" name="AutoShape 20"/>
          <p:cNvCxnSpPr>
            <a:cxnSpLocks noChangeShapeType="1"/>
            <a:stCxn id="5126" idx="5"/>
            <a:endCxn id="5131" idx="1"/>
          </p:cNvCxnSpPr>
          <p:nvPr/>
        </p:nvCxnSpPr>
        <p:spPr bwMode="auto">
          <a:xfrm>
            <a:off x="2835275" y="1963738"/>
            <a:ext cx="244475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1" name="AutoShape 21"/>
          <p:cNvCxnSpPr>
            <a:cxnSpLocks noChangeShapeType="1"/>
            <a:stCxn id="5124" idx="3"/>
            <a:endCxn id="5126" idx="0"/>
          </p:cNvCxnSpPr>
          <p:nvPr/>
        </p:nvCxnSpPr>
        <p:spPr bwMode="auto">
          <a:xfrm flipH="1">
            <a:off x="2797175" y="1506538"/>
            <a:ext cx="69850" cy="36036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2" name="AutoShape 22"/>
          <p:cNvCxnSpPr>
            <a:cxnSpLocks noChangeShapeType="1"/>
            <a:stCxn id="5134" idx="4"/>
            <a:endCxn id="5131" idx="0"/>
          </p:cNvCxnSpPr>
          <p:nvPr/>
        </p:nvCxnSpPr>
        <p:spPr bwMode="auto">
          <a:xfrm>
            <a:off x="3119438" y="1752600"/>
            <a:ext cx="0" cy="3429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3" name="AutoShape 23"/>
          <p:cNvCxnSpPr>
            <a:cxnSpLocks noChangeShapeType="1"/>
            <a:stCxn id="5134" idx="7"/>
            <a:endCxn id="5125" idx="4"/>
          </p:cNvCxnSpPr>
          <p:nvPr/>
        </p:nvCxnSpPr>
        <p:spPr bwMode="auto">
          <a:xfrm flipV="1">
            <a:off x="3155950" y="1409700"/>
            <a:ext cx="177800" cy="24606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4" name="AutoShape 24"/>
          <p:cNvCxnSpPr>
            <a:cxnSpLocks noChangeShapeType="1"/>
            <a:stCxn id="5134" idx="5"/>
            <a:endCxn id="5127" idx="1"/>
          </p:cNvCxnSpPr>
          <p:nvPr/>
        </p:nvCxnSpPr>
        <p:spPr bwMode="auto">
          <a:xfrm>
            <a:off x="3155950" y="1735138"/>
            <a:ext cx="246063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5" name="AutoShape 25"/>
          <p:cNvCxnSpPr>
            <a:cxnSpLocks noChangeShapeType="1"/>
            <a:stCxn id="5131" idx="6"/>
            <a:endCxn id="5127" idx="3"/>
          </p:cNvCxnSpPr>
          <p:nvPr/>
        </p:nvCxnSpPr>
        <p:spPr bwMode="auto">
          <a:xfrm flipV="1">
            <a:off x="3171825" y="2078038"/>
            <a:ext cx="230188" cy="746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6" name="AutoShape 26"/>
          <p:cNvCxnSpPr>
            <a:cxnSpLocks noChangeShapeType="1"/>
            <a:stCxn id="5124" idx="7"/>
            <a:endCxn id="5132" idx="3"/>
          </p:cNvCxnSpPr>
          <p:nvPr/>
        </p:nvCxnSpPr>
        <p:spPr bwMode="auto">
          <a:xfrm flipV="1">
            <a:off x="2941638" y="1163638"/>
            <a:ext cx="246062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7" name="AutoShape 27"/>
          <p:cNvCxnSpPr>
            <a:cxnSpLocks noChangeShapeType="1"/>
            <a:stCxn id="5132" idx="5"/>
            <a:endCxn id="5125" idx="0"/>
          </p:cNvCxnSpPr>
          <p:nvPr/>
        </p:nvCxnSpPr>
        <p:spPr bwMode="auto">
          <a:xfrm>
            <a:off x="3263900" y="1163638"/>
            <a:ext cx="69850" cy="13176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8" name="AutoShape 28"/>
          <p:cNvCxnSpPr>
            <a:cxnSpLocks noChangeShapeType="1"/>
            <a:stCxn id="5127" idx="7"/>
            <a:endCxn id="5128" idx="3"/>
          </p:cNvCxnSpPr>
          <p:nvPr/>
        </p:nvCxnSpPr>
        <p:spPr bwMode="auto">
          <a:xfrm flipV="1">
            <a:off x="3478213" y="1735138"/>
            <a:ext cx="354012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9" name="AutoShape 29"/>
          <p:cNvCxnSpPr>
            <a:cxnSpLocks noChangeShapeType="1"/>
            <a:stCxn id="5132" idx="6"/>
            <a:endCxn id="5128" idx="1"/>
          </p:cNvCxnSpPr>
          <p:nvPr/>
        </p:nvCxnSpPr>
        <p:spPr bwMode="auto">
          <a:xfrm>
            <a:off x="3279775" y="1123950"/>
            <a:ext cx="552450" cy="53181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0" name="AutoShape 30"/>
          <p:cNvCxnSpPr>
            <a:cxnSpLocks noChangeShapeType="1"/>
            <a:stCxn id="5134" idx="6"/>
            <a:endCxn id="5128" idx="2"/>
          </p:cNvCxnSpPr>
          <p:nvPr/>
        </p:nvCxnSpPr>
        <p:spPr bwMode="auto">
          <a:xfrm>
            <a:off x="3171825" y="1695450"/>
            <a:ext cx="642938" cy="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1" name="AutoShape 31"/>
          <p:cNvCxnSpPr>
            <a:cxnSpLocks noChangeShapeType="1"/>
            <a:stCxn id="5129" idx="4"/>
            <a:endCxn id="5136" idx="0"/>
          </p:cNvCxnSpPr>
          <p:nvPr/>
        </p:nvCxnSpPr>
        <p:spPr bwMode="auto">
          <a:xfrm flipH="1">
            <a:off x="4727575" y="1638300"/>
            <a:ext cx="106363" cy="3429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2" name="AutoShape 32"/>
          <p:cNvCxnSpPr>
            <a:cxnSpLocks noChangeShapeType="1"/>
            <a:stCxn id="5129" idx="7"/>
            <a:endCxn id="5135" idx="3"/>
          </p:cNvCxnSpPr>
          <p:nvPr/>
        </p:nvCxnSpPr>
        <p:spPr bwMode="auto">
          <a:xfrm flipV="1">
            <a:off x="4872038" y="1392238"/>
            <a:ext cx="246062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3" name="AutoShape 33"/>
          <p:cNvCxnSpPr>
            <a:cxnSpLocks noChangeShapeType="1"/>
            <a:stCxn id="5135" idx="4"/>
            <a:endCxn id="5130" idx="1"/>
          </p:cNvCxnSpPr>
          <p:nvPr/>
        </p:nvCxnSpPr>
        <p:spPr bwMode="auto">
          <a:xfrm>
            <a:off x="5156200" y="1409700"/>
            <a:ext cx="176213" cy="58896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4" name="AutoShape 34"/>
          <p:cNvCxnSpPr>
            <a:cxnSpLocks noChangeShapeType="1"/>
            <a:stCxn id="5136" idx="6"/>
            <a:endCxn id="5130" idx="2"/>
          </p:cNvCxnSpPr>
          <p:nvPr/>
        </p:nvCxnSpPr>
        <p:spPr bwMode="auto">
          <a:xfrm>
            <a:off x="4779963" y="2038350"/>
            <a:ext cx="536575" cy="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5" name="AutoShape 35"/>
          <p:cNvCxnSpPr>
            <a:cxnSpLocks noChangeShapeType="1"/>
            <a:stCxn id="5135" idx="5"/>
            <a:endCxn id="5133" idx="2"/>
          </p:cNvCxnSpPr>
          <p:nvPr/>
        </p:nvCxnSpPr>
        <p:spPr bwMode="auto">
          <a:xfrm>
            <a:off x="5194300" y="1392238"/>
            <a:ext cx="338138" cy="1889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6" name="AutoShape 36"/>
          <p:cNvCxnSpPr>
            <a:cxnSpLocks noChangeShapeType="1"/>
            <a:stCxn id="5129" idx="5"/>
            <a:endCxn id="5130" idx="1"/>
          </p:cNvCxnSpPr>
          <p:nvPr/>
        </p:nvCxnSpPr>
        <p:spPr bwMode="auto">
          <a:xfrm>
            <a:off x="4872038" y="1620838"/>
            <a:ext cx="460375" cy="3778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7" name="AutoShape 37"/>
          <p:cNvCxnSpPr>
            <a:cxnSpLocks noChangeShapeType="1"/>
            <a:stCxn id="5133" idx="3"/>
            <a:endCxn id="5136" idx="7"/>
          </p:cNvCxnSpPr>
          <p:nvPr/>
        </p:nvCxnSpPr>
        <p:spPr bwMode="auto">
          <a:xfrm flipH="1">
            <a:off x="4765675" y="1620838"/>
            <a:ext cx="781050" cy="3778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8" name="AutoShape 38"/>
          <p:cNvCxnSpPr>
            <a:cxnSpLocks noChangeShapeType="1"/>
            <a:stCxn id="5133" idx="4"/>
            <a:endCxn id="5137" idx="0"/>
          </p:cNvCxnSpPr>
          <p:nvPr/>
        </p:nvCxnSpPr>
        <p:spPr bwMode="auto">
          <a:xfrm flipH="1">
            <a:off x="5478463" y="1638300"/>
            <a:ext cx="107950" cy="6858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9" name="AutoShape 39"/>
          <p:cNvCxnSpPr>
            <a:cxnSpLocks noChangeShapeType="1"/>
            <a:stCxn id="5136" idx="5"/>
            <a:endCxn id="5137" idx="2"/>
          </p:cNvCxnSpPr>
          <p:nvPr/>
        </p:nvCxnSpPr>
        <p:spPr bwMode="auto">
          <a:xfrm>
            <a:off x="4765675" y="2078038"/>
            <a:ext cx="658813" cy="3032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60" name="AutoShape 40"/>
          <p:cNvCxnSpPr>
            <a:cxnSpLocks noChangeShapeType="1"/>
            <a:stCxn id="5128" idx="6"/>
            <a:endCxn id="5129" idx="2"/>
          </p:cNvCxnSpPr>
          <p:nvPr/>
        </p:nvCxnSpPr>
        <p:spPr bwMode="auto">
          <a:xfrm flipV="1">
            <a:off x="3922713" y="1581150"/>
            <a:ext cx="857250" cy="1143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cxnSp>
        <p:nvCxnSpPr>
          <p:cNvPr id="5161" name="AutoShape 41"/>
          <p:cNvCxnSpPr>
            <a:cxnSpLocks noChangeShapeType="1"/>
            <a:stCxn id="5127" idx="5"/>
            <a:endCxn id="5137" idx="3"/>
          </p:cNvCxnSpPr>
          <p:nvPr/>
        </p:nvCxnSpPr>
        <p:spPr bwMode="auto">
          <a:xfrm>
            <a:off x="3478213" y="2078038"/>
            <a:ext cx="1962150" cy="3429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cxnSp>
        <p:nvCxnSpPr>
          <p:cNvPr id="5162" name="AutoShape 42"/>
          <p:cNvCxnSpPr>
            <a:cxnSpLocks noChangeShapeType="1"/>
            <a:stCxn id="5132" idx="7"/>
            <a:endCxn id="5129" idx="1"/>
          </p:cNvCxnSpPr>
          <p:nvPr/>
        </p:nvCxnSpPr>
        <p:spPr bwMode="auto">
          <a:xfrm>
            <a:off x="3263900" y="1084263"/>
            <a:ext cx="1533525" cy="4572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cxnSp>
        <p:nvCxnSpPr>
          <p:cNvPr id="5163" name="AutoShape 43"/>
          <p:cNvCxnSpPr>
            <a:cxnSpLocks noChangeShapeType="1"/>
            <a:stCxn id="5128" idx="5"/>
            <a:endCxn id="5136" idx="2"/>
          </p:cNvCxnSpPr>
          <p:nvPr/>
        </p:nvCxnSpPr>
        <p:spPr bwMode="auto">
          <a:xfrm>
            <a:off x="3906838" y="1735138"/>
            <a:ext cx="766762" cy="303212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sp>
        <p:nvSpPr>
          <p:cNvPr id="5164" name="Text Box 44"/>
          <p:cNvSpPr txBox="1">
            <a:spLocks noChangeArrowheads="1"/>
          </p:cNvSpPr>
          <p:nvPr/>
        </p:nvSpPr>
        <p:spPr bwMode="auto">
          <a:xfrm>
            <a:off x="2667000" y="20574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CC"/>
                </a:solidFill>
                <a:latin typeface="Arial" charset="0"/>
                <a:ea typeface="+mn-ea"/>
                <a:cs typeface="+mn-cs"/>
              </a:rPr>
              <a:t>A</a:t>
            </a:r>
          </a:p>
        </p:txBody>
      </p:sp>
      <p:sp>
        <p:nvSpPr>
          <p:cNvPr id="5165" name="Text Box 45"/>
          <p:cNvSpPr txBox="1">
            <a:spLocks noChangeArrowheads="1"/>
          </p:cNvSpPr>
          <p:nvPr/>
        </p:nvSpPr>
        <p:spPr bwMode="auto">
          <a:xfrm>
            <a:off x="5562600" y="19050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808080"/>
                </a:solidFill>
                <a:latin typeface="Arial" charset="0"/>
                <a:ea typeface="+mn-ea"/>
                <a:cs typeface="+mn-cs"/>
              </a:rPr>
              <a:t>B</a:t>
            </a:r>
          </a:p>
        </p:txBody>
      </p:sp>
      <p:sp>
        <p:nvSpPr>
          <p:cNvPr id="621613" name="Rectangle 47"/>
          <p:cNvSpPr>
            <a:spLocks noChangeArrowheads="1"/>
          </p:cNvSpPr>
          <p:nvPr/>
        </p:nvSpPr>
        <p:spPr bwMode="auto">
          <a:xfrm>
            <a:off x="685800" y="2771775"/>
            <a:ext cx="7954652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Normalized Cut</a:t>
            </a: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fix bias of Min Cut by </a:t>
            </a:r>
            <a:r>
              <a:rPr lang="en-US" sz="20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normalizing</a:t>
            </a: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for size of segments:</a:t>
            </a: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	</a:t>
            </a:r>
            <a:r>
              <a:rPr lang="en-US" sz="20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assoc(A,V) </a:t>
            </a: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= sum of weights of all edges </a:t>
            </a:r>
            <a:r>
              <a:rPr lang="en-US" sz="20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 A to all nodes V</a:t>
            </a: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sz="10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Ncut</a:t>
            </a:r>
            <a:r>
              <a:rPr lang="en-US" sz="20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value small when we get two clusters with many edges with high weights, and few edges of low weight between them</a:t>
            </a: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Approximate </a:t>
            </a: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solution for minimizing the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Nc</a:t>
            </a:r>
            <a:r>
              <a:rPr lang="en-US" sz="20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ut</a:t>
            </a:r>
            <a:r>
              <a:rPr lang="en-US" sz="20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20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value: </a:t>
            </a: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generalized eigenvalue problem.</a:t>
            </a:r>
          </a:p>
        </p:txBody>
      </p:sp>
      <p:sp>
        <p:nvSpPr>
          <p:cNvPr id="5167" name="Text Box 47"/>
          <p:cNvSpPr txBox="1">
            <a:spLocks noChangeArrowheads="1"/>
          </p:cNvSpPr>
          <p:nvPr/>
        </p:nvSpPr>
        <p:spPr bwMode="auto">
          <a:xfrm>
            <a:off x="7389813" y="6553200"/>
            <a:ext cx="2987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Source: Steve Seitz</a:t>
            </a:r>
          </a:p>
        </p:txBody>
      </p:sp>
      <p:graphicFrame>
        <p:nvGraphicFramePr>
          <p:cNvPr id="621616" name="Object 48"/>
          <p:cNvGraphicFramePr>
            <a:graphicFrameLocks noChangeAspect="1"/>
          </p:cNvGraphicFramePr>
          <p:nvPr/>
        </p:nvGraphicFramePr>
        <p:xfrm>
          <a:off x="3951288" y="3730625"/>
          <a:ext cx="3581400" cy="90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2" name="Equation" r:id="rId5" imgW="1650960" imgH="419040" progId="Equation.3">
                  <p:embed/>
                </p:oleObj>
              </mc:Choice>
              <mc:Fallback>
                <p:oleObj name="Equation" r:id="rId5" imgW="1650960" imgH="419040" progId="Equation.3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1288" y="3730625"/>
                        <a:ext cx="3581400" cy="909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68" name="Picture 56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/>
          <a:srcRect r="64290" b="11780"/>
          <a:stretch>
            <a:fillRect/>
          </a:stretch>
        </p:blipFill>
        <p:spPr bwMode="auto">
          <a:xfrm>
            <a:off x="1577975" y="3767138"/>
            <a:ext cx="2179638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69" name="TextBox 54"/>
          <p:cNvSpPr txBox="1">
            <a:spLocks noChangeArrowheads="1"/>
          </p:cNvSpPr>
          <p:nvPr/>
        </p:nvSpPr>
        <p:spPr bwMode="auto">
          <a:xfrm>
            <a:off x="-1404664" y="6650196"/>
            <a:ext cx="88391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3"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J. Shi and J. </a:t>
            </a:r>
            <a:r>
              <a:rPr lang="en-US" sz="1200" kern="1200" dirty="0" err="1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Malik</a:t>
            </a: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</a:t>
            </a: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  <a:hlinkClick r:id="rId8"/>
              </a:rPr>
              <a:t>Normalized Cuts and Image Segmentation</a:t>
            </a: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CVPR, 1997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6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0" name="Slide Number Placeholder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79C0E71-56DE-4C53-B283-1EC268429DB2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83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6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6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results</a:t>
            </a:r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7620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7620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7620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" y="27432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1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00400" y="27432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2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96000" y="27432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3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4800" y="47244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4" name="Picture 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200400" y="47244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5" name="Picture 1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096000" y="47244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7239000" y="6477000"/>
            <a:ext cx="1905000" cy="457200"/>
          </a:xfrm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1C770E-C3B6-4423-9D88-7156467F6561}" type="slidenum">
              <a:rPr lang="en-US" sz="1400" kern="1200" smtClean="0"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84</a:t>
            </a:fld>
            <a:endParaRPr lang="en-US" sz="1400" kern="1200" dirty="0"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4"/>
          <p:cNvSpPr>
            <a:spLocks noGrp="1"/>
          </p:cNvSpPr>
          <p:nvPr>
            <p:ph type="title"/>
          </p:nvPr>
        </p:nvSpPr>
        <p:spPr>
          <a:xfrm>
            <a:off x="482600" y="17938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Normalized cuts: pros and cons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46088" y="1420813"/>
            <a:ext cx="8229600" cy="4525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u="sng" smtClean="0"/>
              <a:t>Pros:</a:t>
            </a:r>
          </a:p>
          <a:p>
            <a:pPr eaLnBrk="1" hangingPunct="1"/>
            <a:r>
              <a:rPr lang="en-US" sz="2400" smtClean="0"/>
              <a:t>Generic framework, flexible to choice of function that computes weights (“affinities”) between nodes</a:t>
            </a:r>
          </a:p>
          <a:p>
            <a:pPr eaLnBrk="1" hangingPunct="1"/>
            <a:r>
              <a:rPr lang="en-US" sz="2400" smtClean="0"/>
              <a:t>Does not require model of the data distribution</a:t>
            </a:r>
          </a:p>
          <a:p>
            <a:pPr eaLnBrk="1" hangingPunct="1"/>
            <a:endParaRPr lang="en-US" sz="2400" smtClean="0"/>
          </a:p>
          <a:p>
            <a:pPr eaLnBrk="1" hangingPunct="1">
              <a:buFontTx/>
              <a:buNone/>
            </a:pPr>
            <a:r>
              <a:rPr lang="en-US" sz="2400" u="sng" smtClean="0"/>
              <a:t>Cons:</a:t>
            </a:r>
          </a:p>
          <a:p>
            <a:pPr eaLnBrk="1" hangingPunct="1"/>
            <a:r>
              <a:rPr lang="en-US" sz="2400" smtClean="0"/>
              <a:t>Time complexity can be high</a:t>
            </a:r>
          </a:p>
          <a:p>
            <a:pPr lvl="1" eaLnBrk="1" hangingPunct="1"/>
            <a:r>
              <a:rPr lang="en-US" sz="2000" smtClean="0"/>
              <a:t>Dense, highly connected graphs </a:t>
            </a:r>
            <a:r>
              <a:rPr lang="en-US" sz="2000" smtClean="0">
                <a:sym typeface="Wingdings" pitchFamily="2" charset="2"/>
              </a:rPr>
              <a:t> many affinity computations</a:t>
            </a:r>
          </a:p>
          <a:p>
            <a:pPr lvl="1" eaLnBrk="1" hangingPunct="1"/>
            <a:r>
              <a:rPr lang="en-US" sz="2000" smtClean="0">
                <a:sym typeface="Wingdings" pitchFamily="2" charset="2"/>
              </a:rPr>
              <a:t>Solving eigenvalue problem</a:t>
            </a:r>
          </a:p>
          <a:p>
            <a:pPr eaLnBrk="1" hangingPunct="1"/>
            <a:r>
              <a:rPr lang="en-US" sz="2400" smtClean="0">
                <a:sym typeface="Wingdings" pitchFamily="2" charset="2"/>
              </a:rPr>
              <a:t>Preference for balanced partitions</a:t>
            </a:r>
            <a:endParaRPr lang="en-US" sz="2400" smtClean="0"/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0" y="6541602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85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Segmentation for efficiency: “</a:t>
            </a:r>
            <a:r>
              <a:rPr lang="en-US" dirty="0" err="1" smtClean="0"/>
              <a:t>superpixels</a:t>
            </a:r>
            <a:r>
              <a:rPr lang="en-US" dirty="0" smtClean="0"/>
              <a:t>”</a:t>
            </a:r>
          </a:p>
        </p:txBody>
      </p:sp>
      <p:pic>
        <p:nvPicPr>
          <p:cNvPr id="23555" name="Picture 5" descr="Amtra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52550"/>
            <a:ext cx="2971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Amtrak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371600"/>
            <a:ext cx="284638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AutoShape 28"/>
          <p:cNvSpPr>
            <a:spLocks noChangeArrowheads="1"/>
          </p:cNvSpPr>
          <p:nvPr/>
        </p:nvSpPr>
        <p:spPr bwMode="auto">
          <a:xfrm>
            <a:off x="4191000" y="2286000"/>
            <a:ext cx="533400" cy="358775"/>
          </a:xfrm>
          <a:prstGeom prst="rightArrow">
            <a:avLst>
              <a:gd name="adj1" fmla="val 50000"/>
              <a:gd name="adj2" fmla="val 4719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8" name="Text Box 33"/>
          <p:cNvSpPr txBox="1">
            <a:spLocks noChangeArrowheads="1"/>
          </p:cNvSpPr>
          <p:nvPr/>
        </p:nvSpPr>
        <p:spPr bwMode="auto">
          <a:xfrm>
            <a:off x="4648200" y="3548063"/>
            <a:ext cx="3886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/>
              <a:t>[Felzenszwalb and Huttenlocher 2004]</a:t>
            </a:r>
          </a:p>
        </p:txBody>
      </p:sp>
      <p:pic>
        <p:nvPicPr>
          <p:cNvPr id="2355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038600"/>
            <a:ext cx="2349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097338"/>
            <a:ext cx="23622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1" name="Text Box 33"/>
          <p:cNvSpPr txBox="1">
            <a:spLocks noChangeArrowheads="1"/>
          </p:cNvSpPr>
          <p:nvPr/>
        </p:nvSpPr>
        <p:spPr bwMode="auto">
          <a:xfrm>
            <a:off x="0" y="6553200"/>
            <a:ext cx="3124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/>
              <a:t>[Hoiem et al. 2005, Mori 2005]</a:t>
            </a:r>
          </a:p>
        </p:txBody>
      </p:sp>
      <p:sp>
        <p:nvSpPr>
          <p:cNvPr id="23562" name="Text Box 33"/>
          <p:cNvSpPr txBox="1">
            <a:spLocks noChangeArrowheads="1"/>
          </p:cNvSpPr>
          <p:nvPr/>
        </p:nvSpPr>
        <p:spPr bwMode="auto">
          <a:xfrm>
            <a:off x="5105400" y="6367463"/>
            <a:ext cx="2057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/>
              <a:t>[Shi and Malik 2001]</a:t>
            </a:r>
          </a:p>
        </p:txBody>
      </p:sp>
      <p:sp>
        <p:nvSpPr>
          <p:cNvPr id="23563" name="AutoShape 28"/>
          <p:cNvSpPr>
            <a:spLocks noChangeArrowheads="1"/>
          </p:cNvSpPr>
          <p:nvPr/>
        </p:nvSpPr>
        <p:spPr bwMode="auto">
          <a:xfrm>
            <a:off x="4191000" y="5105400"/>
            <a:ext cx="533400" cy="358775"/>
          </a:xfrm>
          <a:prstGeom prst="rightArrow">
            <a:avLst>
              <a:gd name="adj1" fmla="val 50000"/>
              <a:gd name="adj2" fmla="val 4719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1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Segmentation for object proposals</a:t>
            </a:r>
            <a:endParaRPr lang="en-US" dirty="0"/>
          </a:p>
        </p:txBody>
      </p:sp>
      <p:pic>
        <p:nvPicPr>
          <p:cNvPr id="4098" name="Picture 2" descr="https://ivi.fnwi.uva.nl/isis/publications/2013/UijlingsIJCV2013/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36" y="1066800"/>
            <a:ext cx="7010400" cy="25932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1104" y="3660078"/>
            <a:ext cx="6746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“Selective Search” [Sande, </a:t>
            </a:r>
            <a:r>
              <a:rPr lang="en-US" dirty="0" err="1" smtClean="0"/>
              <a:t>Uijlings</a:t>
            </a:r>
            <a:r>
              <a:rPr lang="en-US" dirty="0" smtClean="0"/>
              <a:t> et al. ICCV 2011, IJCV 2013]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09800" y="6002650"/>
            <a:ext cx="426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[Endres Hoiem ECCV 2010, IJCV 2014]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75" y="4450551"/>
            <a:ext cx="8128996" cy="155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96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457200" y="58707"/>
            <a:ext cx="8229600" cy="1143000"/>
          </a:xfrm>
        </p:spPr>
        <p:txBody>
          <a:bodyPr/>
          <a:lstStyle/>
          <a:p>
            <a:r>
              <a:rPr lang="en-US" dirty="0" smtClean="0"/>
              <a:t>Motion segmentation</a:t>
            </a:r>
            <a:endParaRPr lang="en-US" dirty="0"/>
          </a:p>
        </p:txBody>
      </p:sp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0" y="1482758"/>
            <a:ext cx="228600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1482758"/>
            <a:ext cx="228600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7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1400" y="3921158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8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24600" y="3921158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268" name="Text Box 20"/>
          <p:cNvSpPr txBox="1">
            <a:spLocks noChangeArrowheads="1"/>
          </p:cNvSpPr>
          <p:nvPr/>
        </p:nvSpPr>
        <p:spPr bwMode="auto">
          <a:xfrm>
            <a:off x="3773488" y="3082958"/>
            <a:ext cx="17129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>
                <a:solidFill>
                  <a:srgbClr val="5B5249"/>
                </a:solidFill>
                <a:latin typeface="Arial Narrow" pitchFamily="34" charset="0"/>
                <a:ea typeface="+mn-ea"/>
                <a:cs typeface="+mn-cs"/>
              </a:rPr>
              <a:t>Image Segmentation</a:t>
            </a:r>
          </a:p>
        </p:txBody>
      </p:sp>
      <p:sp>
        <p:nvSpPr>
          <p:cNvPr id="53269" name="Text Box 21"/>
          <p:cNvSpPr txBox="1">
            <a:spLocks noChangeArrowheads="1"/>
          </p:cNvSpPr>
          <p:nvPr/>
        </p:nvSpPr>
        <p:spPr bwMode="auto">
          <a:xfrm>
            <a:off x="6632575" y="3082958"/>
            <a:ext cx="1749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>
                <a:solidFill>
                  <a:srgbClr val="5B5249"/>
                </a:solidFill>
                <a:latin typeface="Arial Narrow" pitchFamily="34" charset="0"/>
                <a:ea typeface="+mn-ea"/>
                <a:cs typeface="+mn-cs"/>
              </a:rPr>
              <a:t>Motion Segmentation</a:t>
            </a:r>
          </a:p>
        </p:txBody>
      </p:sp>
      <p:sp>
        <p:nvSpPr>
          <p:cNvPr id="53270" name="Text Box 22"/>
          <p:cNvSpPr txBox="1">
            <a:spLocks noChangeArrowheads="1"/>
          </p:cNvSpPr>
          <p:nvPr/>
        </p:nvSpPr>
        <p:spPr bwMode="auto">
          <a:xfrm>
            <a:off x="1219200" y="3051208"/>
            <a:ext cx="13192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>
                <a:solidFill>
                  <a:srgbClr val="5B5249"/>
                </a:solidFill>
                <a:latin typeface="Arial Narrow" pitchFamily="34" charset="0"/>
                <a:ea typeface="+mn-ea"/>
                <a:cs typeface="+mn-cs"/>
              </a:rPr>
              <a:t>Input sequence</a:t>
            </a:r>
          </a:p>
        </p:txBody>
      </p:sp>
      <p:sp>
        <p:nvSpPr>
          <p:cNvPr id="53271" name="Text Box 23"/>
          <p:cNvSpPr txBox="1">
            <a:spLocks noChangeArrowheads="1"/>
          </p:cNvSpPr>
          <p:nvPr/>
        </p:nvSpPr>
        <p:spPr bwMode="auto">
          <a:xfrm>
            <a:off x="3733800" y="5502308"/>
            <a:ext cx="17129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>
                <a:solidFill>
                  <a:srgbClr val="5B5249"/>
                </a:solidFill>
                <a:latin typeface="Arial Narrow" pitchFamily="34" charset="0"/>
                <a:ea typeface="+mn-ea"/>
                <a:cs typeface="+mn-cs"/>
              </a:rPr>
              <a:t>Image Segmentation</a:t>
            </a:r>
          </a:p>
        </p:txBody>
      </p:sp>
      <p:sp>
        <p:nvSpPr>
          <p:cNvPr id="53272" name="Text Box 24"/>
          <p:cNvSpPr txBox="1">
            <a:spLocks noChangeArrowheads="1"/>
          </p:cNvSpPr>
          <p:nvPr/>
        </p:nvSpPr>
        <p:spPr bwMode="auto">
          <a:xfrm>
            <a:off x="6477000" y="5502308"/>
            <a:ext cx="1749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>
                <a:solidFill>
                  <a:srgbClr val="5B5249"/>
                </a:solidFill>
                <a:latin typeface="Arial Narrow" pitchFamily="34" charset="0"/>
                <a:ea typeface="+mn-ea"/>
                <a:cs typeface="+mn-cs"/>
              </a:rPr>
              <a:t>Motion Segmentation</a:t>
            </a:r>
          </a:p>
        </p:txBody>
      </p:sp>
      <p:sp>
        <p:nvSpPr>
          <p:cNvPr id="53273" name="Text Box 25"/>
          <p:cNvSpPr txBox="1">
            <a:spLocks noChangeArrowheads="1"/>
          </p:cNvSpPr>
          <p:nvPr/>
        </p:nvSpPr>
        <p:spPr bwMode="auto">
          <a:xfrm>
            <a:off x="1219200" y="5445158"/>
            <a:ext cx="13192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kern="1200">
                <a:solidFill>
                  <a:srgbClr val="5B5249"/>
                </a:solidFill>
                <a:latin typeface="Arial Narrow" pitchFamily="34" charset="0"/>
                <a:ea typeface="+mn-ea"/>
                <a:cs typeface="+mn-cs"/>
              </a:rPr>
              <a:t>Input sequence</a:t>
            </a:r>
          </a:p>
        </p:txBody>
      </p:sp>
      <p:pic>
        <p:nvPicPr>
          <p:cNvPr id="53274" name="Picture 26" descr="man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38200" y="1482758"/>
            <a:ext cx="2286000" cy="1552575"/>
          </a:xfrm>
          <a:prstGeom prst="rect">
            <a:avLst/>
          </a:prstGeom>
          <a:noFill/>
        </p:spPr>
      </p:pic>
      <p:pic>
        <p:nvPicPr>
          <p:cNvPr id="53275" name="Picture 27" descr="woman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38200" y="3921158"/>
            <a:ext cx="2286000" cy="1524000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101665" y="586740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AutoNum type="alphaUcPeriod"/>
            </a:pPr>
            <a:r>
              <a:rPr lang="en-US" dirty="0" err="1" smtClean="0"/>
              <a:t>Barbu</a:t>
            </a:r>
            <a:r>
              <a:rPr lang="en-US" dirty="0" smtClean="0"/>
              <a:t>, S.C. Zhu.  Generalizing </a:t>
            </a:r>
            <a:r>
              <a:rPr lang="en-US" dirty="0" err="1" smtClean="0"/>
              <a:t>Swendsen</a:t>
            </a:r>
            <a:r>
              <a:rPr lang="en-US" dirty="0" smtClean="0"/>
              <a:t>-Wang to sampling arbitrary posterior probabilities, </a:t>
            </a:r>
            <a:r>
              <a:rPr lang="en-US" i="1" dirty="0" smtClean="0"/>
              <a:t> IEEE Trans. PAMI,</a:t>
            </a:r>
            <a:r>
              <a:rPr lang="en-US" dirty="0" smtClean="0"/>
              <a:t> August 2005.   </a:t>
            </a:r>
            <a:endParaRPr lang="en-US" dirty="0"/>
          </a:p>
        </p:txBody>
      </p:sp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0" y="6541602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Kristen </a:t>
            </a:r>
            <a:r>
              <a:rPr lang="en-US" sz="1400" dirty="0" err="1" smtClean="0">
                <a:solidFill>
                  <a:srgbClr val="000000"/>
                </a:solidFill>
              </a:rPr>
              <a:t>Grauman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88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56" y="69804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31" y="1165194"/>
            <a:ext cx="8229600" cy="4525963"/>
          </a:xfrm>
        </p:spPr>
        <p:txBody>
          <a:bodyPr/>
          <a:lstStyle/>
          <a:p>
            <a:r>
              <a:rPr lang="en-US" sz="2800" dirty="0" smtClean="0"/>
              <a:t>Segmentation to find object boundaries or mid-level regions, tokens.</a:t>
            </a:r>
          </a:p>
          <a:p>
            <a:r>
              <a:rPr lang="en-US" sz="2800" dirty="0" smtClean="0"/>
              <a:t> Bottom-up segmentation via clustering</a:t>
            </a:r>
          </a:p>
          <a:p>
            <a:pPr lvl="1"/>
            <a:r>
              <a:rPr lang="en-US" sz="2400" dirty="0" smtClean="0"/>
              <a:t>General choices -- features, affinity functions, and clustering algorithms</a:t>
            </a:r>
          </a:p>
          <a:p>
            <a:r>
              <a:rPr lang="en-US" sz="2800" dirty="0" smtClean="0"/>
              <a:t>Grouping also useful for quantization, can create new feature summaries</a:t>
            </a:r>
          </a:p>
          <a:p>
            <a:pPr lvl="1"/>
            <a:r>
              <a:rPr lang="en-US" sz="2400" dirty="0" err="1" smtClean="0"/>
              <a:t>Texton</a:t>
            </a:r>
            <a:r>
              <a:rPr lang="en-US" sz="2400" dirty="0" smtClean="0"/>
              <a:t> histograms for texture within local region</a:t>
            </a:r>
          </a:p>
          <a:p>
            <a:r>
              <a:rPr lang="en-US" sz="2800" dirty="0" smtClean="0"/>
              <a:t>Example clustering methods</a:t>
            </a:r>
          </a:p>
          <a:p>
            <a:pPr lvl="1"/>
            <a:r>
              <a:rPr lang="en-US" sz="2400" dirty="0" smtClean="0"/>
              <a:t>K-means</a:t>
            </a:r>
          </a:p>
          <a:p>
            <a:pPr lvl="1"/>
            <a:r>
              <a:rPr lang="en-US" sz="2400" dirty="0" smtClean="0"/>
              <a:t>Mean shift</a:t>
            </a:r>
          </a:p>
          <a:p>
            <a:pPr lvl="1"/>
            <a:r>
              <a:rPr lang="en-US" sz="2400" dirty="0" smtClean="0"/>
              <a:t>Graph cut, normalized cuts</a:t>
            </a:r>
          </a:p>
          <a:p>
            <a:pPr lvl="1">
              <a:buNone/>
            </a:pPr>
            <a:endParaRPr lang="en-US" sz="2400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89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Muller-</a:t>
            </a:r>
            <a:r>
              <a:rPr lang="en-US" dirty="0" err="1" smtClean="0"/>
              <a:t>Lyer</a:t>
            </a:r>
            <a:r>
              <a:rPr lang="en-US" dirty="0" smtClean="0"/>
              <a:t> illusion</a:t>
            </a:r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3"/>
          <a:srcRect l="13467" t="39804" r="59001" b="34314"/>
          <a:stretch>
            <a:fillRect/>
          </a:stretch>
        </p:blipFill>
        <p:spPr bwMode="auto">
          <a:xfrm>
            <a:off x="2454275" y="2528900"/>
            <a:ext cx="3962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61348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Questions?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See you </a:t>
            </a:r>
            <a:r>
              <a:rPr lang="en-US" dirty="0" smtClean="0"/>
              <a:t>Tuesday</a:t>
            </a:r>
            <a:r>
              <a:rPr lang="en-US" dirty="0" smtClean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AEC7633-C477-4D48-B7AC-FCF37822B39A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90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89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_{\mbox{\tiny clusters } i} ~~~\sum_{\mbox{\tiny points p in cluster } i} \|p - c_i\|^2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203.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_{\mbox{\tiny clusters } i} ~~~\sum_{\mbox{\tiny points p in cluster } i} \|p - c_i\|^2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203.2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Ncut(A,B) = \frac{cut(A,B)}{volume(A)} + \frac{cut(A,B)}{volume(B)}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424.75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6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8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0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1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3001</TotalTime>
  <Words>2796</Words>
  <Application>Microsoft Office PowerPoint</Application>
  <PresentationFormat>On-screen Show (4:3)</PresentationFormat>
  <Paragraphs>775</Paragraphs>
  <Slides>90</Slides>
  <Notes>84</Notes>
  <HiddenSlides>1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118" baseType="lpstr">
      <vt:lpstr>ＭＳ Ｐゴシック</vt:lpstr>
      <vt:lpstr>Arial</vt:lpstr>
      <vt:lpstr>Arial Narrow</vt:lpstr>
      <vt:lpstr>Calibri</vt:lpstr>
      <vt:lpstr>Comic Sans MS</vt:lpstr>
      <vt:lpstr>Times New Roman</vt:lpstr>
      <vt:lpstr>Wingdings</vt:lpstr>
      <vt:lpstr>Default Design</vt:lpstr>
      <vt:lpstr>1_Default Design</vt:lpstr>
      <vt:lpstr>2_Default Design</vt:lpstr>
      <vt:lpstr>3_Default Design</vt:lpstr>
      <vt:lpstr>4_Default Design</vt:lpstr>
      <vt:lpstr>5_Default Design</vt:lpstr>
      <vt:lpstr>6_Default Design</vt:lpstr>
      <vt:lpstr>2_Blank Presentation</vt:lpstr>
      <vt:lpstr>1_Blank Presentation</vt:lpstr>
      <vt:lpstr>Blank Presentation</vt:lpstr>
      <vt:lpstr>3_Blank Presentation</vt:lpstr>
      <vt:lpstr>4_Blank Presentation</vt:lpstr>
      <vt:lpstr>7_Default Design</vt:lpstr>
      <vt:lpstr>6_Blank Presentation</vt:lpstr>
      <vt:lpstr>8_Blank Presentation</vt:lpstr>
      <vt:lpstr>9_Default Design</vt:lpstr>
      <vt:lpstr>10_Default Design</vt:lpstr>
      <vt:lpstr>11_Default Design</vt:lpstr>
      <vt:lpstr>12_Default Design</vt:lpstr>
      <vt:lpstr>13_Default Design</vt:lpstr>
      <vt:lpstr>Equation</vt:lpstr>
      <vt:lpstr>Segmentation and Grouping April 19th, 2018</vt:lpstr>
      <vt:lpstr>Features and filters</vt:lpstr>
      <vt:lpstr>Grouping and fitting</vt:lpstr>
      <vt:lpstr>Outline</vt:lpstr>
      <vt:lpstr>Grouping in vision</vt:lpstr>
      <vt:lpstr>Examples of grouping in vision</vt:lpstr>
      <vt:lpstr>Grouping in vision</vt:lpstr>
      <vt:lpstr>PowerPoint Presentation</vt:lpstr>
      <vt:lpstr>Muller-Lyer illusion</vt:lpstr>
      <vt:lpstr>Muller-Lyer illusion</vt:lpstr>
      <vt:lpstr>Muller-Lyer illusion</vt:lpstr>
      <vt:lpstr>Muller-Lyer illusion</vt:lpstr>
      <vt:lpstr>What things should be grouped? What cues indicate groups?</vt:lpstr>
      <vt:lpstr>Gestalt</vt:lpstr>
      <vt:lpstr>PowerPoint Presentation</vt:lpstr>
      <vt:lpstr>PowerPoint Presentation</vt:lpstr>
      <vt:lpstr>Similarity</vt:lpstr>
      <vt:lpstr>Symmetry</vt:lpstr>
      <vt:lpstr>Common fate</vt:lpstr>
      <vt:lpstr>Proximity</vt:lpstr>
      <vt:lpstr>Illusory contours</vt:lpstr>
      <vt:lpstr>PowerPoint Presentation</vt:lpstr>
      <vt:lpstr>PowerPoint Presentation</vt:lpstr>
      <vt:lpstr>PowerPoint Presentation</vt:lpstr>
      <vt:lpstr>PowerPoint Presentation</vt:lpstr>
      <vt:lpstr>Figure-ground</vt:lpstr>
      <vt:lpstr>PowerPoint Presentation</vt:lpstr>
      <vt:lpstr>Grouping phenomena in real life</vt:lpstr>
      <vt:lpstr>Grouping phenomena in real life</vt:lpstr>
      <vt:lpstr>Gestalt</vt:lpstr>
      <vt:lpstr>Outline</vt:lpstr>
      <vt:lpstr>The goals of segmentation</vt:lpstr>
      <vt:lpstr>The goals of segmentation</vt:lpstr>
      <vt:lpstr>PowerPoint Presentation</vt:lpstr>
      <vt:lpstr>PowerPoint Presentation</vt:lpstr>
      <vt:lpstr>PowerPoint Presentation</vt:lpstr>
      <vt:lpstr>PowerPoint Presentation</vt:lpstr>
      <vt:lpstr>Clustering</vt:lpstr>
      <vt:lpstr>K-means clustering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K-means clustering</vt:lpstr>
      <vt:lpstr>K-means: pros and cons</vt:lpstr>
      <vt:lpstr>An aside: Smoothing out cluster assignments</vt:lpstr>
      <vt:lpstr>Segmentation as clustering</vt:lpstr>
      <vt:lpstr>PowerPoint Presentation</vt:lpstr>
      <vt:lpstr>Segmentation as clustering</vt:lpstr>
      <vt:lpstr>Segmentation as clustering</vt:lpstr>
      <vt:lpstr>Segmentation as clustering</vt:lpstr>
      <vt:lpstr>Segmentation as clustering</vt:lpstr>
      <vt:lpstr>Segmentation as clustering</vt:lpstr>
      <vt:lpstr>Recall: texture representation example</vt:lpstr>
      <vt:lpstr>Recall: texture representation example</vt:lpstr>
      <vt:lpstr>Segmentation with texture features</vt:lpstr>
      <vt:lpstr>Image segmentation example</vt:lpstr>
      <vt:lpstr>Color vs. texture</vt:lpstr>
      <vt:lpstr>Material classification example</vt:lpstr>
      <vt:lpstr>Material classification example</vt:lpstr>
      <vt:lpstr>Outline</vt:lpstr>
      <vt:lpstr>K-means: pros and cons</vt:lpstr>
      <vt:lpstr>Mean shift algorithm</vt:lpstr>
      <vt:lpstr>Mean shift</vt:lpstr>
      <vt:lpstr>Mean shift</vt:lpstr>
      <vt:lpstr>Mean shift</vt:lpstr>
      <vt:lpstr>Mean shift</vt:lpstr>
      <vt:lpstr>Mean shift</vt:lpstr>
      <vt:lpstr>Mean shift</vt:lpstr>
      <vt:lpstr>Mean shift</vt:lpstr>
      <vt:lpstr>Mean shift clustering</vt:lpstr>
      <vt:lpstr>Mean shift clustering/segmentation</vt:lpstr>
      <vt:lpstr>PowerPoint Presentation</vt:lpstr>
      <vt:lpstr>Mean shift</vt:lpstr>
      <vt:lpstr>Outline</vt:lpstr>
      <vt:lpstr>Images as graphs</vt:lpstr>
      <vt:lpstr>Measuring affinity</vt:lpstr>
      <vt:lpstr>Measuring affinity</vt:lpstr>
      <vt:lpstr>Segmentation by Graph Cuts</vt:lpstr>
      <vt:lpstr>Cuts in a graph: Min cut</vt:lpstr>
      <vt:lpstr>Minimum cut</vt:lpstr>
      <vt:lpstr>Cuts in a graph: Normalized cut</vt:lpstr>
      <vt:lpstr>Example results</vt:lpstr>
      <vt:lpstr>Normalized cuts: pros and cons</vt:lpstr>
      <vt:lpstr>Segmentation for efficiency: “superpixels”</vt:lpstr>
      <vt:lpstr>Segmentation for object proposals</vt:lpstr>
      <vt:lpstr>Motion segmentation</vt:lpstr>
      <vt:lpstr>Summary</vt:lpstr>
      <vt:lpstr>Questions?</vt:lpstr>
    </vt:vector>
  </TitlesOfParts>
  <Company>UTCS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Grouping and segmentation</dc:title>
  <dc:creator>Administrator</dc:creator>
  <cp:lastModifiedBy>Administrator</cp:lastModifiedBy>
  <cp:revision>189</cp:revision>
  <cp:lastPrinted>2011-02-09T19:25:59Z</cp:lastPrinted>
  <dcterms:created xsi:type="dcterms:W3CDTF">2013-10-08T22:01:03Z</dcterms:created>
  <dcterms:modified xsi:type="dcterms:W3CDTF">2018-04-19T18:13:38Z</dcterms:modified>
</cp:coreProperties>
</file>