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41" r:id="rId8"/>
    <p:sldMasterId id="2147483853" r:id="rId9"/>
    <p:sldMasterId id="2147483865" r:id="rId10"/>
    <p:sldMasterId id="2147483901" r:id="rId11"/>
  </p:sldMasterIdLst>
  <p:notesMasterIdLst>
    <p:notesMasterId r:id="rId67"/>
  </p:notesMasterIdLst>
  <p:handoutMasterIdLst>
    <p:handoutMasterId r:id="rId68"/>
  </p:handoutMasterIdLst>
  <p:sldIdLst>
    <p:sldId id="374" r:id="rId12"/>
    <p:sldId id="382" r:id="rId13"/>
    <p:sldId id="367" r:id="rId14"/>
    <p:sldId id="341" r:id="rId15"/>
    <p:sldId id="368" r:id="rId16"/>
    <p:sldId id="343" r:id="rId17"/>
    <p:sldId id="344" r:id="rId18"/>
    <p:sldId id="345" r:id="rId19"/>
    <p:sldId id="346" r:id="rId20"/>
    <p:sldId id="348" r:id="rId21"/>
    <p:sldId id="350" r:id="rId22"/>
    <p:sldId id="351" r:id="rId23"/>
    <p:sldId id="352" r:id="rId24"/>
    <p:sldId id="372" r:id="rId25"/>
    <p:sldId id="272" r:id="rId26"/>
    <p:sldId id="273" r:id="rId27"/>
    <p:sldId id="274" r:id="rId28"/>
    <p:sldId id="275" r:id="rId29"/>
    <p:sldId id="276" r:id="rId30"/>
    <p:sldId id="334" r:id="rId31"/>
    <p:sldId id="278" r:id="rId32"/>
    <p:sldId id="279" r:id="rId33"/>
    <p:sldId id="281" r:id="rId34"/>
    <p:sldId id="282" r:id="rId35"/>
    <p:sldId id="381" r:id="rId36"/>
    <p:sldId id="371" r:id="rId37"/>
    <p:sldId id="284" r:id="rId38"/>
    <p:sldId id="376" r:id="rId39"/>
    <p:sldId id="377" r:id="rId40"/>
    <p:sldId id="378" r:id="rId41"/>
    <p:sldId id="379" r:id="rId42"/>
    <p:sldId id="289" r:id="rId43"/>
    <p:sldId id="375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1" r:id="rId54"/>
    <p:sldId id="302" r:id="rId55"/>
    <p:sldId id="331" r:id="rId56"/>
    <p:sldId id="332" r:id="rId57"/>
    <p:sldId id="303" r:id="rId58"/>
    <p:sldId id="304" r:id="rId59"/>
    <p:sldId id="354" r:id="rId60"/>
    <p:sldId id="305" r:id="rId61"/>
    <p:sldId id="369" r:id="rId62"/>
    <p:sldId id="315" r:id="rId63"/>
    <p:sldId id="316" r:id="rId64"/>
    <p:sldId id="321" r:id="rId65"/>
    <p:sldId id="373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9328" autoAdjust="0"/>
  </p:normalViewPr>
  <p:slideViewPr>
    <p:cSldViewPr>
      <p:cViewPr varScale="1">
        <p:scale>
          <a:sx n="92" d="100"/>
          <a:sy n="92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58" indent="-28571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58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01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44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88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431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74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717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form a higher-level, more compact representation of the features in the image by grouping multiple features according to a simple model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Num_edge_pts</a:t>
            </a:r>
            <a:r>
              <a:rPr lang="en-US" dirty="0" smtClean="0"/>
              <a:t> * </a:t>
            </a:r>
            <a:r>
              <a:rPr lang="en-US" dirty="0" err="1" smtClean="0"/>
              <a:t>num_theta</a:t>
            </a:r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4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966612"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Quantization errors: an appropriate grid size is difficult to pick.</a:t>
            </a:r>
          </a:p>
          <a:p>
            <a:pPr defTabSz="966612"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Need to adjust grid size or smooth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9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to find phantom lines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95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4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r*theta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a, b: polar</a:t>
            </a:r>
            <a:r>
              <a:rPr lang="en-US" baseline="0" dirty="0" smtClean="0">
                <a:solidFill>
                  <a:srgbClr val="000000"/>
                </a:solidFill>
                <a:latin typeface="Helvetica" pitchFamily="34" charset="0"/>
              </a:rPr>
              <a:t> coordinate for circle center</a:t>
            </a: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4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8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2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6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4/24/2018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.uniroma1.it/~iocchi/slides/icra2001/java/hough.html" TargetMode="Externa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.xml"/><Relationship Id="rId7" Type="http://schemas.openxmlformats.org/officeDocument/2006/relationships/image" Target="../media/image4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46.wmf"/><Relationship Id="rId4" Type="http://schemas.openxmlformats.org/officeDocument/2006/relationships/tags" Target="../tags/tag6.xml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5.wmf"/><Relationship Id="rId4" Type="http://schemas.openxmlformats.org/officeDocument/2006/relationships/hyperlink" Target="http://www.pascal-network.org/challenges/VOC/pubs/leibe04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Voting and the Hough Transform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24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2018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410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multiple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67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6" cstate="print"/>
          <a:srcRect t="43298"/>
          <a:stretch>
            <a:fillRect/>
          </a:stretch>
        </p:blipFill>
        <p:spPr bwMode="auto">
          <a:xfrm>
            <a:off x="5791200" y="1889918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7" cstate="print"/>
          <a:srcRect l="20000" t="21381" r="50000" b="63628"/>
          <a:stretch>
            <a:fillRect/>
          </a:stretch>
        </p:blipFill>
        <p:spPr bwMode="auto">
          <a:xfrm>
            <a:off x="16002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45720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</a:t>
            </a:r>
            <a:r>
              <a:rPr lang="en-US" dirty="0" smtClean="0"/>
              <a:t>that best represents </a:t>
            </a:r>
            <a:r>
              <a:rPr lang="en-US" dirty="0"/>
              <a:t>a set of features</a:t>
            </a:r>
          </a:p>
          <a:p>
            <a:pPr>
              <a:buFontTx/>
              <a:buChar char="•"/>
            </a:pPr>
            <a:r>
              <a:rPr lang="en-US" dirty="0" smtClean="0"/>
              <a:t>Membership criterion is not local</a:t>
            </a:r>
          </a:p>
          <a:p>
            <a:pPr lvl="1"/>
            <a:r>
              <a:rPr lang="en-US" dirty="0" smtClean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 smtClean="0"/>
              <a:t>Three </a:t>
            </a:r>
            <a:r>
              <a:rPr lang="en-US" dirty="0"/>
              <a:t>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each feature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PS0 grades are up on </a:t>
            </a:r>
            <a:r>
              <a:rPr lang="en-US" dirty="0" smtClean="0"/>
              <a:t>Canvas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r>
              <a:rPr lang="en-US" dirty="0"/>
              <a:t>PS0 stats:</a:t>
            </a:r>
          </a:p>
          <a:p>
            <a:pPr lvl="1"/>
            <a:r>
              <a:rPr lang="en-US" dirty="0"/>
              <a:t>Mean: </a:t>
            </a:r>
            <a:r>
              <a:rPr lang="en-US" dirty="0" smtClean="0"/>
              <a:t>93.38</a:t>
            </a:r>
            <a:endParaRPr lang="en-US" dirty="0"/>
          </a:p>
          <a:p>
            <a:pPr lvl="1"/>
            <a:r>
              <a:rPr lang="en-US" dirty="0"/>
              <a:t>Standard Dev</a:t>
            </a:r>
            <a:r>
              <a:rPr lang="en-US"/>
              <a:t>: </a:t>
            </a:r>
            <a:r>
              <a:rPr lang="en-US" smtClean="0"/>
              <a:t>7.86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y = mx + b</a:t>
            </a:r>
          </a:p>
          <a:p>
            <a:pPr lvl="1" eaLnBrk="1" hangingPunct="1"/>
            <a:r>
              <a:rPr lang="en-US" dirty="0" smtClean="0"/>
              <a:t>What does a point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493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6951"/>
              </p:ext>
            </p:extLst>
          </p:nvPr>
        </p:nvGraphicFramePr>
        <p:xfrm>
          <a:off x="4783138" y="4586288"/>
          <a:ext cx="3873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62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586288"/>
                        <a:ext cx="3873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63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64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352660"/>
            <a:ext cx="3162300" cy="3076575"/>
            <a:chOff x="838200" y="2390850"/>
            <a:chExt cx="3162300" cy="3076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2390850"/>
              <a:ext cx="3162300" cy="3076575"/>
            </a:xfrm>
            <a:prstGeom prst="rect">
              <a:avLst/>
            </a:prstGeom>
          </p:spPr>
        </p:pic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48513"/>
                </p:ext>
              </p:extLst>
            </p:nvPr>
          </p:nvGraphicFramePr>
          <p:xfrm>
            <a:off x="1371600" y="3929137"/>
            <a:ext cx="224716" cy="27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65" name="Equation" r:id="rId11" imgW="139579" imgH="177646" progId="Equation.3">
                    <p:embed/>
                  </p:oleObj>
                </mc:Choice>
                <mc:Fallback>
                  <p:oleObj name="Equation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929137"/>
                          <a:ext cx="224716" cy="27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856348" y="1101653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043212" y="3775859"/>
            <a:ext cx="228600" cy="23017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99663"/>
              </p:ext>
            </p:extLst>
          </p:nvPr>
        </p:nvGraphicFramePr>
        <p:xfrm>
          <a:off x="1589088" y="1371600"/>
          <a:ext cx="275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3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1600"/>
                        <a:ext cx="2755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0464"/>
              </p:ext>
            </p:extLst>
          </p:nvPr>
        </p:nvGraphicFramePr>
        <p:xfrm>
          <a:off x="2405063" y="380047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4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00475"/>
                        <a:ext cx="2471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44410"/>
              </p:ext>
            </p:extLst>
          </p:nvPr>
        </p:nvGraphicFramePr>
        <p:xfrm>
          <a:off x="6353175" y="4889500"/>
          <a:ext cx="206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5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889500"/>
                        <a:ext cx="206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29400" y="2374899"/>
            <a:ext cx="4267200" cy="782637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67499" y="1447800"/>
            <a:ext cx="3695701" cy="19812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29709" y="1524000"/>
            <a:ext cx="2471691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109" y="2634457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Find peaks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2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9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6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" y="602326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348653" y="512579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171406" y="5411136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562297" y="492996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8689" y="2909455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476206" y="500618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40004" y="286976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8142" y="6131281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909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21336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1917"/>
              </p:ext>
            </p:extLst>
          </p:nvPr>
        </p:nvGraphicFramePr>
        <p:xfrm>
          <a:off x="1857375" y="3400425"/>
          <a:ext cx="2471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00425"/>
                        <a:ext cx="2471738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31813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2335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Recall: when we detect </a:t>
            </a:r>
            <a:r>
              <a:rPr lang="en-US" sz="2000" dirty="0" smtClean="0"/>
              <a:t>an edge </a:t>
            </a:r>
            <a:r>
              <a:rPr lang="en-US" sz="2000" dirty="0"/>
              <a:t>point, we also know </a:t>
            </a:r>
            <a:r>
              <a:rPr lang="en-US" sz="2000" dirty="0" smtClean="0"/>
              <a:t>its gradient </a:t>
            </a:r>
            <a:r>
              <a:rPr lang="en-US" sz="2000" dirty="0"/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8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9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0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9639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Adapted by Devi Parikh from: Kristen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edge pixel?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2057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4648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3657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4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2680</Words>
  <Application>Microsoft Office PowerPoint</Application>
  <PresentationFormat>On-screen Show (4:3)</PresentationFormat>
  <Paragraphs>621</Paragraphs>
  <Slides>55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80" baseType="lpstr">
      <vt:lpstr>Futura Bk BT</vt:lpstr>
      <vt:lpstr>ＭＳ Ｐゴシック</vt:lpstr>
      <vt:lpstr>SimSun</vt:lpstr>
      <vt:lpstr>Arial</vt:lpstr>
      <vt:lpstr>Calibri</vt:lpstr>
      <vt:lpstr>Cambria Math</vt:lpstr>
      <vt:lpstr>Comic Sans MS</vt:lpstr>
      <vt:lpstr>Helvetica</vt:lpstr>
      <vt:lpstr>Symbol</vt:lpstr>
      <vt:lpstr>Times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5_Blank Presentation</vt:lpstr>
      <vt:lpstr>7_Default Design</vt:lpstr>
      <vt:lpstr>13_Default Design</vt:lpstr>
      <vt:lpstr>9_Default Design</vt:lpstr>
      <vt:lpstr>Equation</vt:lpstr>
      <vt:lpstr>Image</vt:lpstr>
      <vt:lpstr>Fitting:  Voting and the Hough Transform April 24th, 2018</vt:lpstr>
      <vt:lpstr>Announcements</vt:lpstr>
      <vt:lpstr>Last time: Grouping</vt:lpstr>
      <vt:lpstr>Recall: Images as graphs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Goal: Segmentation by Graph Cuts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1. Image  Canny</vt:lpstr>
      <vt:lpstr>2. Canny  Hough votes</vt:lpstr>
      <vt:lpstr>3. Hough votes  Edges </vt:lpstr>
      <vt:lpstr>Hough transform example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Administrator</dc:creator>
  <cp:lastModifiedBy>Administrator</cp:lastModifiedBy>
  <cp:revision>247</cp:revision>
  <cp:lastPrinted>2015-04-23T22:25:50Z</cp:lastPrinted>
  <dcterms:created xsi:type="dcterms:W3CDTF">2013-10-08T21:52:44Z</dcterms:created>
  <dcterms:modified xsi:type="dcterms:W3CDTF">2018-04-24T17:46:20Z</dcterms:modified>
</cp:coreProperties>
</file>