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57" r:id="rId2"/>
    <p:sldMasterId id="2147484060" r:id="rId3"/>
    <p:sldMasterId id="2147484072" r:id="rId4"/>
    <p:sldMasterId id="2147484084" r:id="rId5"/>
    <p:sldMasterId id="2147484096" r:id="rId6"/>
    <p:sldMasterId id="2147484108" r:id="rId7"/>
    <p:sldMasterId id="2147484216" r:id="rId8"/>
    <p:sldMasterId id="2147484228" r:id="rId9"/>
    <p:sldMasterId id="2147484240" r:id="rId10"/>
    <p:sldMasterId id="2147484336" r:id="rId11"/>
    <p:sldMasterId id="2147484349" r:id="rId12"/>
    <p:sldMasterId id="2147484388" r:id="rId13"/>
  </p:sldMasterIdLst>
  <p:notesMasterIdLst>
    <p:notesMasterId r:id="rId77"/>
  </p:notesMasterIdLst>
  <p:handoutMasterIdLst>
    <p:handoutMasterId r:id="rId78"/>
  </p:handoutMasterIdLst>
  <p:sldIdLst>
    <p:sldId id="605" r:id="rId14"/>
    <p:sldId id="552" r:id="rId15"/>
    <p:sldId id="475" r:id="rId16"/>
    <p:sldId id="477" r:id="rId17"/>
    <p:sldId id="478" r:id="rId18"/>
    <p:sldId id="479" r:id="rId19"/>
    <p:sldId id="483" r:id="rId20"/>
    <p:sldId id="606" r:id="rId21"/>
    <p:sldId id="487" r:id="rId22"/>
    <p:sldId id="488" r:id="rId23"/>
    <p:sldId id="585" r:id="rId24"/>
    <p:sldId id="586" r:id="rId25"/>
    <p:sldId id="587" r:id="rId26"/>
    <p:sldId id="588" r:id="rId27"/>
    <p:sldId id="589" r:id="rId28"/>
    <p:sldId id="607" r:id="rId29"/>
    <p:sldId id="608" r:id="rId30"/>
    <p:sldId id="609" r:id="rId31"/>
    <p:sldId id="498" r:id="rId32"/>
    <p:sldId id="537" r:id="rId33"/>
    <p:sldId id="600" r:id="rId34"/>
    <p:sldId id="575" r:id="rId35"/>
    <p:sldId id="576" r:id="rId36"/>
    <p:sldId id="598" r:id="rId37"/>
    <p:sldId id="538" r:id="rId38"/>
    <p:sldId id="539" r:id="rId39"/>
    <p:sldId id="540" r:id="rId40"/>
    <p:sldId id="541" r:id="rId41"/>
    <p:sldId id="542" r:id="rId42"/>
    <p:sldId id="543" r:id="rId43"/>
    <p:sldId id="544" r:id="rId44"/>
    <p:sldId id="545" r:id="rId45"/>
    <p:sldId id="546" r:id="rId46"/>
    <p:sldId id="610" r:id="rId47"/>
    <p:sldId id="611" r:id="rId48"/>
    <p:sldId id="612" r:id="rId49"/>
    <p:sldId id="613" r:id="rId50"/>
    <p:sldId id="614" r:id="rId51"/>
    <p:sldId id="615" r:id="rId52"/>
    <p:sldId id="616" r:id="rId53"/>
    <p:sldId id="617" r:id="rId54"/>
    <p:sldId id="618" r:id="rId55"/>
    <p:sldId id="619" r:id="rId56"/>
    <p:sldId id="620" r:id="rId57"/>
    <p:sldId id="621" r:id="rId58"/>
    <p:sldId id="622" r:id="rId59"/>
    <p:sldId id="623" r:id="rId60"/>
    <p:sldId id="624" r:id="rId61"/>
    <p:sldId id="625" r:id="rId62"/>
    <p:sldId id="626" r:id="rId63"/>
    <p:sldId id="627" r:id="rId64"/>
    <p:sldId id="628" r:id="rId65"/>
    <p:sldId id="629" r:id="rId66"/>
    <p:sldId id="630" r:id="rId67"/>
    <p:sldId id="631" r:id="rId68"/>
    <p:sldId id="632" r:id="rId69"/>
    <p:sldId id="633" r:id="rId70"/>
    <p:sldId id="634" r:id="rId71"/>
    <p:sldId id="635" r:id="rId72"/>
    <p:sldId id="636" r:id="rId73"/>
    <p:sldId id="637" r:id="rId74"/>
    <p:sldId id="638" r:id="rId75"/>
    <p:sldId id="639" r:id="rId7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1577" autoAdjust="0"/>
  </p:normalViewPr>
  <p:slideViewPr>
    <p:cSldViewPr>
      <p:cViewPr varScale="1">
        <p:scale>
          <a:sx n="83" d="100"/>
          <a:sy n="83" d="100"/>
        </p:scale>
        <p:origin x="217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tableStyles" Target="tableStyle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e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3B084EC-D106-B14D-9436-759B7633FE3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F168A4-8D59-CC42-B939-29DD922F1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044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keypoints/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77414" indent="-337468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49869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89816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429762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969710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509656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049604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589550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93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4EBB1-502A-431E-B976-739A05AE7E6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3369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1620-39B4-4979-BF66-4A7A3CD0755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9094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5D4E6-1E4C-486D-9775-C30D0858CB39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8493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C9833-FB94-4449-A144-81DC303B9E59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473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5A4FD-F8F8-4775-8610-2EF5393C3C15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38216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00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52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78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9004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When two waves meet they overlap and interact.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4709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63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6267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45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39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84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200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pPr defTabSz="966612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k~1.6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62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05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24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2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Preserve spatial structure</a:t>
            </a:r>
          </a:p>
          <a:p>
            <a:pPr eaLnBrk="1" hangingPunct="1"/>
            <a:r>
              <a:rPr lang="en-US" dirty="0" smtClean="0"/>
              <a:t>Gradients</a:t>
            </a: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42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626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70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13527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pPr/>
              <a:t>45</a:t>
            </a:fld>
            <a:endParaRPr lang="en-US" sz="1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265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56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463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075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34329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524563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568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995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4747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51871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98718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8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 err="1"/>
              <a:t>AutoStitch</a:t>
            </a:r>
            <a:r>
              <a:rPr lang="en-US" sz="1300" dirty="0"/>
              <a:t> works from unordered collections of images, automatically finding matches between images </a:t>
            </a:r>
            <a:r>
              <a:rPr lang="en-US" sz="1300" dirty="0" smtClean="0"/>
              <a:t>using</a:t>
            </a:r>
            <a:r>
              <a:rPr lang="en-US" sz="1300" dirty="0"/>
              <a:t> </a:t>
            </a:r>
            <a:r>
              <a:rPr lang="en-US" sz="1300" dirty="0" smtClean="0">
                <a:hlinkClick r:id="rId3"/>
              </a:rPr>
              <a:t>SIFT</a:t>
            </a:r>
            <a:r>
              <a:rPr lang="en-US" sz="1300" dirty="0" smtClean="0"/>
              <a:t>. </a:t>
            </a:r>
            <a:r>
              <a:rPr lang="en-US" sz="1300" dirty="0"/>
              <a:t>It then robustly aligns all images and uses advanced blending algorithms to form seamless </a:t>
            </a:r>
            <a:r>
              <a:rPr lang="en-US" sz="1300" dirty="0" smtClean="0"/>
              <a:t>panoramas.</a:t>
            </a:r>
            <a:r>
              <a:rPr lang="en-US" sz="1300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5986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622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995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7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44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 moment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71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0384" y="4788599"/>
            <a:ext cx="5722112" cy="453656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31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2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6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2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13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jpeg"/><Relationship Id="rId11" Type="http://schemas.openxmlformats.org/officeDocument/2006/relationships/image" Target="../media/image54.jpeg"/><Relationship Id="rId5" Type="http://schemas.openxmlformats.org/officeDocument/2006/relationships/image" Target="../media/image49.wmf"/><Relationship Id="rId10" Type="http://schemas.openxmlformats.org/officeDocument/2006/relationships/image" Target="../media/image53.jpe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5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69.png"/><Relationship Id="rId4" Type="http://schemas.openxmlformats.org/officeDocument/2006/relationships/image" Target="../media/image6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oleObject" Target="../embeddings/oleObject1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wmf"/><Relationship Id="rId5" Type="http://schemas.openxmlformats.org/officeDocument/2006/relationships/image" Target="../media/image9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Local features:</a:t>
            </a:r>
            <a:br>
              <a:rPr lang="en-US" altLang="en-US" sz="5300" dirty="0" smtClean="0">
                <a:ea typeface="ＭＳ Ｐゴシック" panose="020B0600070205080204" pitchFamily="34" charset="-128"/>
              </a:rPr>
            </a:br>
            <a:r>
              <a:rPr lang="en-US" altLang="en-US" sz="5300" dirty="0" smtClean="0">
                <a:ea typeface="ＭＳ Ｐゴシック" panose="020B0600070205080204" pitchFamily="34" charset="-128"/>
              </a:rPr>
              <a:t>detection and description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</a:t>
            </a:r>
            <a:r>
              <a:rPr lang="en-US" altLang="en-US" sz="3600" dirty="0">
                <a:ea typeface="ＭＳ Ｐゴシック" panose="020B0600070205080204" pitchFamily="34" charset="-128"/>
              </a:rPr>
              <a:t>9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2019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30325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763000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image window surrounding each pixel to get its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with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1747" name="Picture 3" descr="cows_step0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2771" name="Picture 3" descr="cows_step1_corner_respo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405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Compute corner response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7566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Find points with large corner response: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 &gt; 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threshold</a:t>
            </a:r>
            <a:endParaRPr lang="ru-RU" sz="28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3796" name="Picture 4" descr="cows_step2_thr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553200"/>
            <a:ext cx="1905000" cy="457200"/>
          </a:xfrm>
        </p:spPr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5656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Take only the points of local maxima of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4820" name="Picture 4" descr="cows_step3_thresh&amp;max"/>
          <p:cNvPicPr>
            <a:picLocks noChangeAspect="1" noChangeArrowheads="1"/>
          </p:cNvPicPr>
          <p:nvPr/>
        </p:nvPicPr>
        <p:blipFill>
          <a:blip r:embed="rId3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5843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810000" y="22860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0574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35052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81600" y="39624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05000" y="3187568"/>
            <a:ext cx="4993895" cy="1232035"/>
            <a:chOff x="1768" y="1339"/>
            <a:chExt cx="1968" cy="480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7194 h 528"/>
                  <a:gd name="T2" fmla="*/ 623 w 720"/>
                  <a:gd name="T3" fmla="*/ 0 h 528"/>
                  <a:gd name="T4" fmla="*/ 9359 w 720"/>
                  <a:gd name="T5" fmla="*/ 4575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28 h 528"/>
                  <a:gd name="T2" fmla="*/ 1 w 720"/>
                  <a:gd name="T3" fmla="*/ 0 h 528"/>
                  <a:gd name="T4" fmla="*/ 12 w 720"/>
                  <a:gd name="T5" fmla="*/ 18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2536" y="1339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6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 smtClean="0"/>
              <a:t>Translation invariant?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7800" y="3001051"/>
            <a:ext cx="6172200" cy="2209800"/>
            <a:chOff x="1447800" y="3001051"/>
            <a:chExt cx="6172200" cy="22098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47800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756112" y="338487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3899439" y="3521617"/>
              <a:ext cx="1218023" cy="12320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435329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553200" y="410484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/>
              <a:t>Translation invariant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500" y="194025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invariant interest points</a:t>
            </a:r>
            <a:endParaRPr lang="en-US" dirty="0"/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 rotWithShape="1">
          <a:blip r:embed="rId3" cstate="print"/>
          <a:srcRect l="25465" t="30602" r="40196" b="20488"/>
          <a:stretch/>
        </p:blipFill>
        <p:spPr>
          <a:xfrm>
            <a:off x="5562600" y="2486628"/>
            <a:ext cx="3182622" cy="3023612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How can we independently select interest points in each image, such that the detections are repeatable across different scales?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177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sz="2800" dirty="0" smtClean="0"/>
              <a:t>Local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/>
            <a:r>
              <a:rPr lang="en-US" sz="2400" dirty="0" smtClean="0"/>
              <a:t>Detection of interest points</a:t>
            </a:r>
          </a:p>
          <a:p>
            <a:pPr lvl="2"/>
            <a:r>
              <a:rPr lang="en-US" dirty="0" smtClean="0"/>
              <a:t>(Harris corner detection)</a:t>
            </a:r>
          </a:p>
          <a:p>
            <a:pPr lvl="2"/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/>
            <a:r>
              <a:rPr lang="en-US" sz="2400" dirty="0" smtClean="0"/>
              <a:t>Description of local patches</a:t>
            </a:r>
          </a:p>
          <a:p>
            <a:pPr lvl="2"/>
            <a:r>
              <a:rPr lang="en-US" dirty="0" smtClean="0"/>
              <a:t>SIFT: Histograms of oriented gradients</a:t>
            </a:r>
          </a:p>
          <a:p>
            <a:pPr lvl="1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 bldLvl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611726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511481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23925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23163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scale selection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Intuition: 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Find scale that gives local maxima of some function </a:t>
            </a:r>
            <a:r>
              <a:rPr lang="en-US" sz="2400" i="1" dirty="0" smtClean="0">
                <a:solidFill>
                  <a:srgbClr val="000000"/>
                </a:solidFill>
              </a:rPr>
              <a:t>f </a:t>
            </a:r>
            <a:r>
              <a:rPr lang="en-US" sz="2400" dirty="0" smtClean="0">
                <a:solidFill>
                  <a:srgbClr val="000000"/>
                </a:solidFill>
              </a:rPr>
              <a:t>in both position and scale.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456001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941497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491910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457708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332774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3119111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712110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683844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42391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3215280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808279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542477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879996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864120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5353069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5345160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3733800" y="6553200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be the “signature” function?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57313" y="1524000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85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524000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76200" y="4745038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86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5038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8975" y="21875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84188" y="3381375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87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381375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580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838950" y="32766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Second 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(Laplacian)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781800" y="484505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zero crossing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second derivative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Recall: Edge detection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Edge = ripple</a:t>
            </a:r>
          </a:p>
          <a:p>
            <a:pPr>
              <a:buFontTx/>
              <a:buChar char="•"/>
            </a:pPr>
            <a:r>
              <a:rPr lang="en-US" dirty="0" smtClean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10400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/>
      <p:bldP spid="12564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73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6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208337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Bastian </a:t>
            </a:r>
            <a:r>
              <a:rPr lang="en-US" sz="1400" dirty="0" err="1" smtClean="0"/>
              <a:t>Leibe</a:t>
            </a:r>
            <a:endParaRPr lang="en-US" sz="1400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10400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5200" y="6553200"/>
            <a:ext cx="1905000" cy="457200"/>
          </a:xfrm>
        </p:spPr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0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22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15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57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358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2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36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1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66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l="3932" t="2504" r="3964" b="6801"/>
          <a:stretch/>
        </p:blipFill>
        <p:spPr bwMode="auto">
          <a:xfrm>
            <a:off x="3866206" y="304800"/>
            <a:ext cx="5075237" cy="314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25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l="5003" t="2504" r="3366" b="6801"/>
          <a:stretch/>
        </p:blipFill>
        <p:spPr bwMode="auto">
          <a:xfrm>
            <a:off x="3875852" y="304800"/>
            <a:ext cx="5039548" cy="326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89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632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 smtClean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</a:t>
            </a:r>
            <a:r>
              <a:rPr lang="en-US" dirty="0" smtClean="0"/>
              <a:t>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76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77" name="Equation" r:id="rId6" imgW="1916868" imgH="203112" progId="">
                  <p:embed/>
                </p:oleObj>
              </mc:Choice>
              <mc:Fallback>
                <p:oleObj name="Equation" r:id="rId6" imgW="1916868" imgH="2031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0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4700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4701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5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0" y="6553200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Figure from T. </a:t>
            </a:r>
            <a:r>
              <a:rPr lang="en-US" sz="1200" dirty="0" err="1">
                <a:solidFill>
                  <a:srgbClr val="000000"/>
                </a:solidFill>
              </a:rPr>
              <a:t>Tuytelaars</a:t>
            </a:r>
            <a:r>
              <a:rPr lang="en-US" sz="1200" dirty="0">
                <a:solidFill>
                  <a:srgbClr val="000000"/>
                </a:solidFill>
              </a:rPr>
              <a:t> ECCV 2006 tutorial</a:t>
            </a: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58E49-4E31-4775-9EA6-D06603357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8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8920" t="74815" r="16096" b="14550"/>
          <a:stretch/>
        </p:blipFill>
        <p:spPr bwMode="auto">
          <a:xfrm>
            <a:off x="2438400" y="3505200"/>
            <a:ext cx="45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806655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7470"/>
            <a:ext cx="4649599" cy="1903530"/>
            <a:chOff x="1381" y="2881"/>
            <a:chExt cx="3324" cy="1295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1"/>
              <a:ext cx="3324" cy="1282"/>
              <a:chOff x="1056" y="2544"/>
              <a:chExt cx="4094" cy="1614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56"/>
                <a:chOff x="2725" y="2802"/>
                <a:chExt cx="2425" cy="1356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56"/>
                  <a:chOff x="4080" y="3573"/>
                  <a:chExt cx="1075" cy="678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/>
                <a:gridCol w="454025"/>
                <a:gridCol w="452438"/>
                <a:gridCol w="452437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667000" y="4648200"/>
            <a:ext cx="457200" cy="4572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654100" y="4724400"/>
            <a:ext cx="441900" cy="464776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0"/>
            <a:ext cx="8459847" cy="8382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7691437" y="2772500"/>
            <a:ext cx="4763" cy="1956684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86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Robust </a:t>
            </a:r>
            <a:r>
              <a:rPr lang="en-US" sz="2000" dirty="0" smtClean="0"/>
              <a:t>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866001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8" name="Slide Number Placeholder 7"/>
          <p:cNvSpPr txBox="1">
            <a:spLocks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6F863D-7495-4D91-B9D1-5E017028CEC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04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bldLvl="4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1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</a:rPr>
              <a:t>SIFT </a:t>
            </a:r>
            <a:r>
              <a:rPr lang="en-US" dirty="0" smtClean="0">
                <a:latin typeface="Arial" pitchFamily="34" charset="0"/>
              </a:rPr>
              <a:t>descriptor properties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09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2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or within a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thresholded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add robustness to matching, can consider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72400" y="65502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2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p" bldLvl="3"/>
      <p:bldP spid="12" grpId="0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pPr>
              <a:defRPr/>
            </a:pPr>
            <a:fld id="{6B7FC4B6-3D62-4C3B-8343-9D40AF968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3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4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68246"/>
            <a:ext cx="8991600" cy="517554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3D </a:t>
            </a:r>
            <a:r>
              <a:rPr lang="en-US" sz="2800" dirty="0"/>
              <a:t>reconstruction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Recognition (better for instance matching)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2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5703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3722" y="6063734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AutoStitch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507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err="1" smtClean="0"/>
              <a:t>Laplacian</a:t>
            </a:r>
            <a:r>
              <a:rPr lang="en-US" sz="2400" dirty="0" smtClean="0"/>
              <a:t> of Gaussian, automatic scale selection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Invariant descriptors</a:t>
            </a:r>
          </a:p>
          <a:p>
            <a:pPr lvl="1"/>
            <a:r>
              <a:rPr lang="en-US" sz="2400" dirty="0" smtClean="0"/>
              <a:t>Rotation according to dominant gradient direction</a:t>
            </a:r>
          </a:p>
          <a:p>
            <a:pPr lvl="1"/>
            <a:r>
              <a:rPr lang="en-US" sz="2400" dirty="0" smtClean="0"/>
              <a:t>Histograms for robustness to small shifts and translations (SIFT descriptor)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C68F-2498-4D0A-9843-338F912BD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7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459597"/>
              </p:ext>
            </p:extLst>
          </p:nvPr>
        </p:nvGraphicFramePr>
        <p:xfrm>
          <a:off x="2100263" y="825500"/>
          <a:ext cx="4452937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29" name="Equation" r:id="rId4" imgW="1435100" imgH="609600" progId="Equation.3">
                  <p:embed/>
                </p:oleObj>
              </mc:Choice>
              <mc:Fallback>
                <p:oleObj name="Equation" r:id="rId4" imgW="1435100" imgH="6096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0263" y="825500"/>
                        <a:ext cx="4452937" cy="189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30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31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32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000000"/>
                </a:solidFill>
              </a:rPr>
              <a:t>Recall: </a:t>
            </a:r>
            <a:r>
              <a:rPr lang="en-US" sz="3000" dirty="0">
                <a:solidFill>
                  <a:srgbClr val="000000"/>
                </a:solidFill>
              </a:rPr>
              <a:t>Corners as distinctive interest points</a:t>
            </a:r>
            <a:endParaRPr lang="ru-RU" sz="3000" dirty="0">
              <a:solidFill>
                <a:srgbClr val="000000"/>
              </a:solidFill>
            </a:endParaRPr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>
            <p:extLst/>
          </p:nvPr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69" name="Equation" r:id="rId4" imgW="1244520" imgH="482400" progId="Equation.3">
                  <p:embed/>
                </p:oleObj>
              </mc:Choice>
              <mc:Fallback>
                <p:oleObj name="Equation" r:id="rId4" imgW="12445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70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2236799"/>
            <a:ext cx="1981200" cy="1981200"/>
            <a:chOff x="3105138" y="3635398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635398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410" y="4089857"/>
              <a:ext cx="1501776" cy="1504950"/>
              <a:chOff x="2610" y="2151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610" y="252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610" y="2715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610" y="2907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610" y="3099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788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980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172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364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have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(Eigenvalue decomposition)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3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09600" y="5486400"/>
            <a:ext cx="5498656" cy="1019822"/>
            <a:chOff x="609600" y="5486400"/>
            <a:chExt cx="5498656" cy="1019822"/>
          </a:xfrm>
        </p:grpSpPr>
        <p:pic>
          <p:nvPicPr>
            <p:cNvPr id="31" name="Picture 8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5486400"/>
              <a:ext cx="2603056" cy="101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09600" y="563880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way to score the </a:t>
              </a:r>
              <a:r>
                <a:rPr lang="en-US" sz="2400" dirty="0" err="1" smtClean="0"/>
                <a:t>cornerness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3494</TotalTime>
  <Words>1508</Words>
  <Application>Microsoft Office PowerPoint</Application>
  <PresentationFormat>On-screen Show (4:3)</PresentationFormat>
  <Paragraphs>440</Paragraphs>
  <Slides>63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87" baseType="lpstr">
      <vt:lpstr>Arial Unicode MS</vt:lpstr>
      <vt:lpstr>AvantGarde Bk BT</vt:lpstr>
      <vt:lpstr>ＭＳ Ｐゴシック</vt:lpstr>
      <vt:lpstr>Arial</vt:lpstr>
      <vt:lpstr>Calibri</vt:lpstr>
      <vt:lpstr>Symbol</vt:lpstr>
      <vt:lpstr>Times New Roman</vt:lpstr>
      <vt:lpstr>Trebuchet MS</vt:lpstr>
      <vt:lpstr>Office Theme</vt:lpstr>
      <vt:lpstr>Custom Design</vt:lpstr>
      <vt:lpstr>3_Default Design</vt:lpstr>
      <vt:lpstr>5_Default Design</vt:lpstr>
      <vt:lpstr>6_Default Design</vt:lpstr>
      <vt:lpstr>3_Blank Presentation</vt:lpstr>
      <vt:lpstr>4_Blank Presentation</vt:lpstr>
      <vt:lpstr>8_Blank Presentation</vt:lpstr>
      <vt:lpstr>12_Blank Presentation</vt:lpstr>
      <vt:lpstr>7_Default Design</vt:lpstr>
      <vt:lpstr>Blank Presentation</vt:lpstr>
      <vt:lpstr>9_Blank Presentation</vt:lpstr>
      <vt:lpstr>5_Blank Presentation</vt:lpstr>
      <vt:lpstr>Equation</vt:lpstr>
      <vt:lpstr>Photo Editor Photo</vt:lpstr>
      <vt:lpstr>Bitmap Image</vt:lpstr>
      <vt:lpstr>Local features: detection and description May 9th, 2019</vt:lpstr>
      <vt:lpstr>Today</vt:lpstr>
      <vt:lpstr>Local features: main components</vt:lpstr>
      <vt:lpstr>Goal: interest operator repeatability</vt:lpstr>
      <vt:lpstr>PowerPoint Presentation</vt:lpstr>
      <vt:lpstr>Local features: main components</vt:lpstr>
      <vt:lpstr>PowerPoint Presentation</vt:lpstr>
      <vt:lpstr>Recall: Corners as distinctive interest points</vt:lpstr>
      <vt:lpstr>PowerPoint Presentation</vt:lpstr>
      <vt:lpstr>Harris corner detector</vt:lpstr>
      <vt:lpstr>Harris Detector: Steps</vt:lpstr>
      <vt:lpstr>Harris Detector: Steps</vt:lpstr>
      <vt:lpstr>Harris Detector: Steps</vt:lpstr>
      <vt:lpstr>Harris Detector: Steps</vt:lpstr>
      <vt:lpstr>Harris Detector: Steps</vt:lpstr>
      <vt:lpstr>Properties of the Harris corner detector</vt:lpstr>
      <vt:lpstr>Properties of the Harris corner detector</vt:lpstr>
      <vt:lpstr>Properties of the Harris corner detector</vt:lpstr>
      <vt:lpstr>Scale invariant interest points</vt:lpstr>
      <vt:lpstr>Automatic scale selection</vt:lpstr>
      <vt:lpstr>PowerPoint Presentation</vt:lpstr>
      <vt:lpstr>PowerPoint Presentation</vt:lpstr>
      <vt:lpstr>From edges to blobs</vt:lpstr>
      <vt:lpstr>Blob detection in 2D</vt:lpstr>
      <vt:lpstr>Blob detection in 2D: scale selection</vt:lpstr>
      <vt:lpstr>Blob detection in 2D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invariant interest points</vt:lpstr>
      <vt:lpstr>Scale-space blob detector: Example</vt:lpstr>
      <vt:lpstr>Technical detail</vt:lpstr>
      <vt:lpstr>Local features: main components</vt:lpstr>
      <vt:lpstr>Geometric transformations</vt:lpstr>
      <vt:lpstr>Photometric transformations</vt:lpstr>
      <vt:lpstr>Raw patches as local descriptors</vt:lpstr>
      <vt:lpstr>SIFT descriptor [Lowe 2004] </vt:lpstr>
      <vt:lpstr>Making descriptor rotation invariant</vt:lpstr>
      <vt:lpstr>SIFT descriptor [Lowe 2004] </vt:lpstr>
      <vt:lpstr>Example</vt:lpstr>
      <vt:lpstr>Example</vt:lpstr>
      <vt:lpstr>SIFT descriptor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Summary</vt:lpstr>
      <vt:lpstr>Questions?</vt:lpstr>
    </vt:vector>
  </TitlesOfParts>
  <Company>UT-Austin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Administrator</cp:lastModifiedBy>
  <cp:revision>147</cp:revision>
  <cp:lastPrinted>2015-05-12T23:30:11Z</cp:lastPrinted>
  <dcterms:created xsi:type="dcterms:W3CDTF">2013-10-08T21:53:09Z</dcterms:created>
  <dcterms:modified xsi:type="dcterms:W3CDTF">2019-05-09T21:14:26Z</dcterms:modified>
</cp:coreProperties>
</file>