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4509" r:id="rId3"/>
    <p:sldMasterId id="2147484521" r:id="rId4"/>
    <p:sldMasterId id="2147484533" r:id="rId5"/>
    <p:sldMasterId id="2147484545" r:id="rId6"/>
    <p:sldMasterId id="2147484569" r:id="rId7"/>
    <p:sldMasterId id="2147484581" r:id="rId8"/>
    <p:sldMasterId id="2147484593" r:id="rId9"/>
    <p:sldMasterId id="2147484605" r:id="rId10"/>
    <p:sldMasterId id="2147484617" r:id="rId11"/>
    <p:sldMasterId id="2147484629" r:id="rId12"/>
  </p:sldMasterIdLst>
  <p:notesMasterIdLst>
    <p:notesMasterId r:id="rId87"/>
  </p:notesMasterIdLst>
  <p:handoutMasterIdLst>
    <p:handoutMasterId r:id="rId88"/>
  </p:handoutMasterIdLst>
  <p:sldIdLst>
    <p:sldId id="755" r:id="rId13"/>
    <p:sldId id="729" r:id="rId14"/>
    <p:sldId id="730" r:id="rId15"/>
    <p:sldId id="731" r:id="rId16"/>
    <p:sldId id="732" r:id="rId17"/>
    <p:sldId id="733" r:id="rId18"/>
    <p:sldId id="734" r:id="rId19"/>
    <p:sldId id="735" r:id="rId20"/>
    <p:sldId id="703" r:id="rId21"/>
    <p:sldId id="716" r:id="rId22"/>
    <p:sldId id="717" r:id="rId23"/>
    <p:sldId id="718" r:id="rId24"/>
    <p:sldId id="719" r:id="rId25"/>
    <p:sldId id="720" r:id="rId26"/>
    <p:sldId id="722" r:id="rId27"/>
    <p:sldId id="723" r:id="rId28"/>
    <p:sldId id="724" r:id="rId29"/>
    <p:sldId id="725" r:id="rId30"/>
    <p:sldId id="762" r:id="rId31"/>
    <p:sldId id="756" r:id="rId32"/>
    <p:sldId id="757" r:id="rId33"/>
    <p:sldId id="758" r:id="rId34"/>
    <p:sldId id="759" r:id="rId35"/>
    <p:sldId id="760" r:id="rId36"/>
    <p:sldId id="761" r:id="rId37"/>
    <p:sldId id="583" r:id="rId38"/>
    <p:sldId id="584" r:id="rId39"/>
    <p:sldId id="585" r:id="rId40"/>
    <p:sldId id="586" r:id="rId41"/>
    <p:sldId id="587" r:id="rId42"/>
    <p:sldId id="588" r:id="rId43"/>
    <p:sldId id="589" r:id="rId44"/>
    <p:sldId id="590" r:id="rId45"/>
    <p:sldId id="591" r:id="rId46"/>
    <p:sldId id="592" r:id="rId47"/>
    <p:sldId id="763" r:id="rId48"/>
    <p:sldId id="764" r:id="rId49"/>
    <p:sldId id="765" r:id="rId50"/>
    <p:sldId id="766" r:id="rId51"/>
    <p:sldId id="767" r:id="rId52"/>
    <p:sldId id="781" r:id="rId53"/>
    <p:sldId id="780" r:id="rId54"/>
    <p:sldId id="600" r:id="rId55"/>
    <p:sldId id="601" r:id="rId56"/>
    <p:sldId id="602" r:id="rId57"/>
    <p:sldId id="768" r:id="rId58"/>
    <p:sldId id="769" r:id="rId59"/>
    <p:sldId id="770" r:id="rId60"/>
    <p:sldId id="605" r:id="rId61"/>
    <p:sldId id="606" r:id="rId62"/>
    <p:sldId id="607" r:id="rId63"/>
    <p:sldId id="608" r:id="rId64"/>
    <p:sldId id="609" r:id="rId65"/>
    <p:sldId id="771" r:id="rId66"/>
    <p:sldId id="774" r:id="rId67"/>
    <p:sldId id="775" r:id="rId68"/>
    <p:sldId id="776" r:id="rId69"/>
    <p:sldId id="777" r:id="rId70"/>
    <p:sldId id="778" r:id="rId71"/>
    <p:sldId id="611" r:id="rId72"/>
    <p:sldId id="612" r:id="rId73"/>
    <p:sldId id="779" r:id="rId74"/>
    <p:sldId id="614" r:id="rId75"/>
    <p:sldId id="615" r:id="rId76"/>
    <p:sldId id="616" r:id="rId77"/>
    <p:sldId id="617" r:id="rId78"/>
    <p:sldId id="618" r:id="rId79"/>
    <p:sldId id="619" r:id="rId80"/>
    <p:sldId id="621" r:id="rId81"/>
    <p:sldId id="622" r:id="rId82"/>
    <p:sldId id="623" r:id="rId83"/>
    <p:sldId id="624" r:id="rId84"/>
    <p:sldId id="696" r:id="rId85"/>
    <p:sldId id="697" r:id="rId8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36" autoAdjust="0"/>
    <p:restoredTop sz="78711" autoAdjust="0"/>
  </p:normalViewPr>
  <p:slideViewPr>
    <p:cSldViewPr>
      <p:cViewPr varScale="1">
        <p:scale>
          <a:sx n="91" d="100"/>
          <a:sy n="91" d="100"/>
        </p:scale>
        <p:origin x="2262" y="96"/>
      </p:cViewPr>
      <p:guideLst>
        <p:guide orient="horz" pos="2160"/>
        <p:guide pos="2880"/>
      </p:guideLst>
    </p:cSldViewPr>
  </p:slideViewPr>
  <p:notesTextViewPr>
    <p:cViewPr>
      <p:scale>
        <a:sx n="100" d="100"/>
        <a:sy n="100" d="100"/>
      </p:scale>
      <p:origin x="0" y="0"/>
    </p:cViewPr>
  </p:notesTextViewPr>
  <p:sorterViewPr>
    <p:cViewPr>
      <p:scale>
        <a:sx n="40" d="100"/>
        <a:sy n="40" d="100"/>
      </p:scale>
      <p:origin x="0" y="0"/>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presProps" Target="presProps.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90" Type="http://schemas.openxmlformats.org/officeDocument/2006/relationships/viewProps" Target="viewProps.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notesMaster" Target="notesMasters/notesMaster1.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wmf"/><Relationship Id="rId1" Type="http://schemas.openxmlformats.org/officeDocument/2006/relationships/image" Target="../media/image108.wmf"/><Relationship Id="rId4" Type="http://schemas.openxmlformats.org/officeDocument/2006/relationships/image" Target="../media/image11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2.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74.wmf"/><Relationship Id="rId1" Type="http://schemas.openxmlformats.org/officeDocument/2006/relationships/image" Target="../media/image173.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76.wmf"/><Relationship Id="rId1" Type="http://schemas.openxmlformats.org/officeDocument/2006/relationships/image" Target="../media/image175.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76.wmf"/><Relationship Id="rId1" Type="http://schemas.openxmlformats.org/officeDocument/2006/relationships/image" Target="../media/image17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5EA00D5-4A18-4E39-A339-DCC88A34FD9F}" type="datetimeFigureOut">
              <a:rPr lang="en-US" smtClean="0"/>
              <a:pPr/>
              <a:t>5/16/2019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A1C3A83-EAA7-41F2-A4D4-AEC854DBFC16}" type="slidenum">
              <a:rPr lang="en-US" smtClean="0"/>
              <a:pPr/>
              <a:t>‹#›</a:t>
            </a:fld>
            <a:endParaRPr lang="en-US"/>
          </a:p>
        </p:txBody>
      </p:sp>
    </p:spTree>
    <p:extLst>
      <p:ext uri="{BB962C8B-B14F-4D97-AF65-F5344CB8AC3E}">
        <p14:creationId xmlns:p14="http://schemas.microsoft.com/office/powerpoint/2010/main" val="18092996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F55557-A866-4D3B-9050-4DEB487AFAED}" type="datetimeFigureOut">
              <a:rPr lang="en-US" smtClean="0"/>
              <a:pPr/>
              <a:t>5/16/2019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8CF1FF-1A43-4883-ACD0-FBA6EBC737C6}" type="slidenum">
              <a:rPr lang="en-US" smtClean="0"/>
              <a:pPr/>
              <a:t>‹#›</a:t>
            </a:fld>
            <a:endParaRPr lang="en-US"/>
          </a:p>
        </p:txBody>
      </p:sp>
    </p:spTree>
    <p:extLst>
      <p:ext uri="{BB962C8B-B14F-4D97-AF65-F5344CB8AC3E}">
        <p14:creationId xmlns:p14="http://schemas.microsoft.com/office/powerpoint/2010/main" val="94643085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smtClean="0">
              <a:latin typeface="Arial" panose="020B0604020202020204" pitchFamily="34" charset="0"/>
              <a:ea typeface="ＭＳ Ｐゴシック" panose="020B0600070205080204" pitchFamily="34" charset="-128"/>
            </a:endParaRP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877257" indent="-337408">
              <a:defRPr b="1">
                <a:solidFill>
                  <a:schemeClr val="tx1"/>
                </a:solidFill>
                <a:latin typeface="Arial" panose="020B0604020202020204" pitchFamily="34" charset="0"/>
                <a:ea typeface="ＭＳ Ｐゴシック" panose="020B0600070205080204" pitchFamily="34" charset="-128"/>
              </a:defRPr>
            </a:lvl2pPr>
            <a:lvl3pPr marL="1349629" indent="-269926">
              <a:defRPr b="1">
                <a:solidFill>
                  <a:schemeClr val="tx1"/>
                </a:solidFill>
                <a:latin typeface="Arial" panose="020B0604020202020204" pitchFamily="34" charset="0"/>
                <a:ea typeface="ＭＳ Ｐゴシック" panose="020B0600070205080204" pitchFamily="34" charset="-128"/>
              </a:defRPr>
            </a:lvl3pPr>
            <a:lvl4pPr marL="1889479" indent="-269926">
              <a:defRPr b="1">
                <a:solidFill>
                  <a:schemeClr val="tx1"/>
                </a:solidFill>
                <a:latin typeface="Arial" panose="020B0604020202020204" pitchFamily="34" charset="0"/>
                <a:ea typeface="ＭＳ Ｐゴシック" panose="020B0600070205080204" pitchFamily="34" charset="-128"/>
              </a:defRPr>
            </a:lvl4pPr>
            <a:lvl5pPr marL="2429328" indent="-269926">
              <a:defRPr b="1">
                <a:solidFill>
                  <a:schemeClr val="tx1"/>
                </a:solidFill>
                <a:latin typeface="Arial" panose="020B0604020202020204" pitchFamily="34" charset="0"/>
                <a:ea typeface="ＭＳ Ｐゴシック" panose="020B0600070205080204" pitchFamily="34" charset="-128"/>
              </a:defRPr>
            </a:lvl5pPr>
            <a:lvl6pPr marL="2969180" indent="-269926"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3509030" indent="-269926"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4048882" indent="-269926"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4588732" indent="-269926"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0A40CE78-E203-4607-BC86-3470E8F13B7D}" type="slidenum">
              <a:rPr lang="en-US" altLang="en-US" b="0" smtClean="0"/>
              <a:pPr/>
              <a:t>1</a:t>
            </a:fld>
            <a:endParaRPr lang="en-US" altLang="en-US" b="0" smtClean="0"/>
          </a:p>
        </p:txBody>
      </p:sp>
      <p:sp>
        <p:nvSpPr>
          <p:cNvPr id="2" name="Footer Placeholder 1"/>
          <p:cNvSpPr>
            <a:spLocks noGrp="1"/>
          </p:cNvSpPr>
          <p:nvPr>
            <p:ph type="ftr" sz="quarter" idx="10"/>
          </p:nvPr>
        </p:nvSpPr>
        <p:spPr/>
        <p:txBody>
          <a:bodyPr/>
          <a:lstStyle/>
          <a:p>
            <a:pPr>
              <a:defRPr/>
            </a:pPr>
            <a:endParaRPr lang="en-US"/>
          </a:p>
        </p:txBody>
      </p:sp>
      <p:sp>
        <p:nvSpPr>
          <p:cNvPr id="3" name="Header Placeholder 2"/>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21657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8CF1FF-1A43-4883-ACD0-FBA6EBC737C6}" type="slidenum">
              <a:rPr lang="en-US" smtClean="0"/>
              <a:pPr/>
              <a:t>10</a:t>
            </a:fld>
            <a:endParaRPr lang="en-US"/>
          </a:p>
        </p:txBody>
      </p:sp>
    </p:spTree>
    <p:extLst>
      <p:ext uri="{BB962C8B-B14F-4D97-AF65-F5344CB8AC3E}">
        <p14:creationId xmlns:p14="http://schemas.microsoft.com/office/powerpoint/2010/main" val="3333721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TextEdit="1"/>
          </p:cNvSpPr>
          <p:nvPr>
            <p:ph type="sldImg"/>
          </p:nvPr>
        </p:nvSpPr>
        <p:spPr>
          <a:ln/>
        </p:spPr>
      </p:sp>
      <p:sp>
        <p:nvSpPr>
          <p:cNvPr id="146435"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1532716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12</a:t>
            </a:fld>
            <a:endParaRPr lang="en-US"/>
          </a:p>
        </p:txBody>
      </p:sp>
    </p:spTree>
    <p:extLst>
      <p:ext uri="{BB962C8B-B14F-4D97-AF65-F5344CB8AC3E}">
        <p14:creationId xmlns:p14="http://schemas.microsoft.com/office/powerpoint/2010/main" val="114736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14</a:t>
            </a:fld>
            <a:endParaRPr lang="en-US"/>
          </a:p>
        </p:txBody>
      </p:sp>
    </p:spTree>
    <p:extLst>
      <p:ext uri="{BB962C8B-B14F-4D97-AF65-F5344CB8AC3E}">
        <p14:creationId xmlns:p14="http://schemas.microsoft.com/office/powerpoint/2010/main" val="2844429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7BCC2188-DF80-476F-B2BB-FD6DC6CD323A}" type="slidenum">
              <a:rPr lang="en-US">
                <a:solidFill>
                  <a:prstClr val="black"/>
                </a:solidFill>
                <a:latin typeface="Arial" pitchFamily="34" charset="0"/>
              </a:rPr>
              <a:pPr eaLnBrk="0" fontAlgn="base" hangingPunct="0">
                <a:spcBef>
                  <a:spcPct val="0"/>
                </a:spcBef>
                <a:spcAft>
                  <a:spcPct val="0"/>
                </a:spcAft>
              </a:pPr>
              <a:t>15</a:t>
            </a:fld>
            <a:endParaRPr lang="en-US">
              <a:solidFill>
                <a:prstClr val="black"/>
              </a:solidFill>
              <a:latin typeface="Arial" pitchFamily="34" charset="0"/>
            </a:endParaRPr>
          </a:p>
        </p:txBody>
      </p:sp>
      <p:sp>
        <p:nvSpPr>
          <p:cNvPr id="218115" name="Rectangle 2"/>
          <p:cNvSpPr>
            <a:spLocks noGrp="1" noRot="1" noChangeAspect="1" noTextEdit="1"/>
          </p:cNvSpPr>
          <p:nvPr>
            <p:ph type="sldImg"/>
          </p:nvPr>
        </p:nvSpPr>
        <p:spPr>
          <a:xfrm>
            <a:off x="1144588" y="685800"/>
            <a:ext cx="4572000" cy="3429000"/>
          </a:xfrm>
          <a:ln/>
        </p:spPr>
      </p:sp>
      <p:sp>
        <p:nvSpPr>
          <p:cNvPr id="218116" name="Rectangle 3"/>
          <p:cNvSpPr>
            <a:spLocks noGrp="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91013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3BE45F34-A877-439C-853D-B7FFFC814721}" type="slidenum">
              <a:rPr lang="en-US">
                <a:solidFill>
                  <a:prstClr val="black"/>
                </a:solidFill>
                <a:latin typeface="Arial" pitchFamily="34" charset="0"/>
              </a:rPr>
              <a:pPr eaLnBrk="0" fontAlgn="base" hangingPunct="0">
                <a:spcBef>
                  <a:spcPct val="0"/>
                </a:spcBef>
                <a:spcAft>
                  <a:spcPct val="0"/>
                </a:spcAft>
              </a:pPr>
              <a:t>16</a:t>
            </a:fld>
            <a:endParaRPr lang="en-US">
              <a:solidFill>
                <a:prstClr val="black"/>
              </a:solidFill>
              <a:latin typeface="Arial" pitchFamily="34" charset="0"/>
            </a:endParaRPr>
          </a:p>
        </p:txBody>
      </p:sp>
      <p:sp>
        <p:nvSpPr>
          <p:cNvPr id="244739" name="Rectangle 2"/>
          <p:cNvSpPr>
            <a:spLocks noGrp="1" noRot="1" noChangeAspect="1" noTextEdit="1"/>
          </p:cNvSpPr>
          <p:nvPr>
            <p:ph type="sldImg"/>
          </p:nvPr>
        </p:nvSpPr>
        <p:spPr>
          <a:ln/>
        </p:spPr>
      </p:sp>
      <p:sp>
        <p:nvSpPr>
          <p:cNvPr id="244740" name="Rectangle 3"/>
          <p:cNvSpPr>
            <a:spLocks noGrp="1"/>
          </p:cNvSpPr>
          <p:nvPr>
            <p:ph type="body" idx="1"/>
          </p:nvPr>
        </p:nvSpPr>
        <p:spPr>
          <a:noFill/>
          <a:ln/>
        </p:spPr>
        <p:txBody>
          <a:bodyPr/>
          <a:lstStyle/>
          <a:p>
            <a:pPr eaLnBrk="1" hangingPunct="1"/>
            <a:r>
              <a:rPr lang="en-US" sz="1200" b="0" i="0" kern="1200" dirty="0" smtClean="0">
                <a:solidFill>
                  <a:schemeClr val="tx1"/>
                </a:solidFill>
                <a:effectLst/>
                <a:latin typeface="+mn-lt"/>
                <a:ea typeface="+mn-ea"/>
                <a:cs typeface="+mn-cs"/>
              </a:rPr>
              <a:t>http://cosmo.nyu.edu/hogg/research/2006/09/28/astrometry_google.pdf</a:t>
            </a:r>
          </a:p>
          <a:p>
            <a:pPr eaLnBrk="1" hangingPunct="1"/>
            <a:endParaRPr lang="en-US" sz="1200" b="0" i="0" kern="1200" dirty="0" smtClean="0">
              <a:solidFill>
                <a:schemeClr val="tx1"/>
              </a:solidFill>
              <a:effectLst/>
              <a:latin typeface="+mn-lt"/>
              <a:ea typeface="+mn-ea"/>
              <a:cs typeface="+mn-cs"/>
            </a:endParaRPr>
          </a:p>
          <a:p>
            <a:pPr eaLnBrk="1" hangingPunct="1"/>
            <a:r>
              <a:rPr lang="en-US" sz="1200" b="0" i="0" kern="1200" dirty="0" smtClean="0">
                <a:solidFill>
                  <a:schemeClr val="tx1"/>
                </a:solidFill>
                <a:effectLst/>
                <a:latin typeface="+mn-lt"/>
                <a:ea typeface="+mn-ea"/>
                <a:cs typeface="+mn-cs"/>
              </a:rPr>
              <a:t>The red circles are stars the algorithm automatically detects in the image, and the green circles are stars from the master index which appear in the query image. </a:t>
            </a:r>
          </a:p>
          <a:p>
            <a:pPr eaLnBrk="1" hangingPunct="1"/>
            <a:endParaRPr lang="en-US" sz="1200" b="0" i="0" kern="1200" dirty="0" smtClean="0">
              <a:solidFill>
                <a:schemeClr val="tx1"/>
              </a:solidFill>
              <a:effectLst/>
              <a:latin typeface="+mn-lt"/>
              <a:ea typeface="+mn-ea"/>
              <a:cs typeface="+mn-cs"/>
            </a:endParaRPr>
          </a:p>
          <a:p>
            <a:pPr eaLnBrk="1" hangingPunct="1"/>
            <a:r>
              <a:rPr lang="en-US" sz="1200" b="0" i="0" kern="1200" dirty="0" smtClean="0">
                <a:solidFill>
                  <a:schemeClr val="tx1"/>
                </a:solidFill>
                <a:effectLst/>
                <a:latin typeface="+mn-lt"/>
                <a:ea typeface="+mn-ea"/>
                <a:cs typeface="+mn-cs"/>
              </a:rPr>
              <a:t>Nebulae, constellations and other objects can be automatically </a:t>
            </a:r>
            <a:r>
              <a:rPr lang="en-US" sz="1200" b="0" i="0" kern="1200" dirty="0" err="1" smtClean="0">
                <a:solidFill>
                  <a:schemeClr val="tx1"/>
                </a:solidFill>
                <a:effectLst/>
                <a:latin typeface="+mn-lt"/>
                <a:ea typeface="+mn-ea"/>
                <a:cs typeface="+mn-cs"/>
              </a:rPr>
              <a:t>overlayed</a:t>
            </a:r>
            <a:r>
              <a:rPr lang="en-US" sz="1200" b="0" i="0" kern="1200" dirty="0" smtClean="0">
                <a:solidFill>
                  <a:schemeClr val="tx1"/>
                </a:solidFill>
                <a:effectLst/>
                <a:latin typeface="+mn-lt"/>
                <a:ea typeface="+mn-ea"/>
                <a:cs typeface="+mn-cs"/>
              </a:rPr>
              <a:t> on the image after it has been solved.</a:t>
            </a:r>
          </a:p>
          <a:p>
            <a:pPr eaLnBrk="1" hangingPunct="1"/>
            <a:endParaRPr lang="en-US" sz="1200" b="0" i="0" kern="1200" dirty="0" smtClean="0">
              <a:solidFill>
                <a:schemeClr val="tx1"/>
              </a:solidFill>
              <a:effectLst/>
              <a:latin typeface="+mn-lt"/>
              <a:ea typeface="+mn-ea"/>
              <a:cs typeface="+mn-cs"/>
            </a:endParaRPr>
          </a:p>
          <a:p>
            <a:pPr eaLnBrk="1" hangingPunct="1"/>
            <a:r>
              <a:rPr lang="en-US" dirty="0" smtClean="0"/>
              <a:t>The features used are the relative positions of nearby quadruples of stars.</a:t>
            </a:r>
          </a:p>
        </p:txBody>
      </p:sp>
    </p:spTree>
    <p:extLst>
      <p:ext uri="{BB962C8B-B14F-4D97-AF65-F5344CB8AC3E}">
        <p14:creationId xmlns:p14="http://schemas.microsoft.com/office/powerpoint/2010/main" val="2430296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1F903AD4-C9D6-48A1-A861-94A2CC9D51C4}" type="slidenum">
              <a:rPr lang="en-US">
                <a:solidFill>
                  <a:prstClr val="black"/>
                </a:solidFill>
                <a:latin typeface="Arial" pitchFamily="34" charset="0"/>
              </a:rPr>
              <a:pPr eaLnBrk="0" fontAlgn="base" hangingPunct="0">
                <a:spcBef>
                  <a:spcPct val="0"/>
                </a:spcBef>
                <a:spcAft>
                  <a:spcPct val="0"/>
                </a:spcAft>
              </a:pPr>
              <a:t>17</a:t>
            </a:fld>
            <a:endParaRPr lang="en-US">
              <a:solidFill>
                <a:prstClr val="black"/>
              </a:solidFill>
              <a:latin typeface="Arial" pitchFamily="34" charset="0"/>
            </a:endParaRPr>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71688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7A6C46B4-77F0-4780-AC0B-5AFD41788A0F}" type="slidenum">
              <a:rPr lang="en-US">
                <a:solidFill>
                  <a:prstClr val="black"/>
                </a:solidFill>
                <a:latin typeface="Arial" pitchFamily="34" charset="0"/>
              </a:rPr>
              <a:pPr eaLnBrk="0" fontAlgn="base" hangingPunct="0">
                <a:spcBef>
                  <a:spcPct val="0"/>
                </a:spcBef>
                <a:spcAft>
                  <a:spcPct val="0"/>
                </a:spcAft>
              </a:pPr>
              <a:t>18</a:t>
            </a:fld>
            <a:endParaRPr lang="en-US">
              <a:solidFill>
                <a:prstClr val="black"/>
              </a:solidFill>
              <a:latin typeface="Arial" pitchFamily="34" charset="0"/>
            </a:endParaRPr>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116646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59FC36-129B-4DD5-9620-5AFFC8C373B8}" type="slidenum">
              <a:rPr lang="en-US">
                <a:solidFill>
                  <a:prstClr val="black"/>
                </a:solidFill>
              </a:rPr>
              <a:pPr/>
              <a:t>19</a:t>
            </a:fld>
            <a:endParaRPr lang="en-US">
              <a:solidFill>
                <a:prstClr val="black"/>
              </a:solidFill>
            </a:endParaRPr>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95609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963DB073-C432-46BF-BB1E-D9F2022FC15E}" type="slidenum">
              <a:rPr lang="en-US">
                <a:solidFill>
                  <a:srgbClr val="000000"/>
                </a:solidFill>
              </a:rPr>
              <a:pPr/>
              <a:t>20</a:t>
            </a:fld>
            <a:endParaRPr lang="en-US">
              <a:solidFill>
                <a:srgbClr val="000000"/>
              </a:solidFill>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099723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6DCF678-5B78-4FE8-95E0-217635C8B72B}" type="slidenum">
              <a:rPr lang="en-US">
                <a:solidFill>
                  <a:srgbClr val="000000"/>
                </a:solidFill>
              </a:rPr>
              <a:pPr/>
              <a:t>2</a:t>
            </a:fld>
            <a:endParaRPr lang="en-US">
              <a:solidFill>
                <a:srgbClr val="000000"/>
              </a:solidFill>
            </a:endParaRPr>
          </a:p>
        </p:txBody>
      </p:sp>
      <p:sp>
        <p:nvSpPr>
          <p:cNvPr id="133123" name="Rectangle 2"/>
          <p:cNvSpPr>
            <a:spLocks noGrp="1" noRot="1" noChangeAspect="1" noTextEdit="1"/>
          </p:cNvSpPr>
          <p:nvPr>
            <p:ph type="sldImg"/>
          </p:nvPr>
        </p:nvSpPr>
        <p:spPr>
          <a:xfrm>
            <a:off x="1143000" y="684213"/>
            <a:ext cx="4572000" cy="3429000"/>
          </a:xfrm>
          <a:ln/>
        </p:spPr>
      </p:sp>
      <p:sp>
        <p:nvSpPr>
          <p:cNvPr id="133124" name="Rectangle 3"/>
          <p:cNvSpPr>
            <a:spLocks noGrp="1"/>
          </p:cNvSpPr>
          <p:nvPr>
            <p:ph type="body" idx="1"/>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884" tIns="46441" rIns="92884" bIns="46441"/>
          <a:lstStyle/>
          <a:p>
            <a:pPr eaLnBrk="1" hangingPunct="1"/>
            <a:endParaRPr lang="en-US" dirty="0"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2819425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A28DA55-8EDB-4B00-9446-F2EB47894878}" type="slidenum">
              <a:rPr lang="en-US">
                <a:solidFill>
                  <a:srgbClr val="000000"/>
                </a:solidFill>
              </a:rPr>
              <a:pPr/>
              <a:t>21</a:t>
            </a:fld>
            <a:endParaRPr lang="en-US">
              <a:solidFill>
                <a:srgbClr val="000000"/>
              </a:solidFill>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920355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4ED93EBC-3741-4BDD-A523-1740820EDAE9}" type="slidenum">
              <a:rPr lang="en-US">
                <a:solidFill>
                  <a:srgbClr val="000000"/>
                </a:solidFill>
              </a:rPr>
              <a:pPr/>
              <a:t>22</a:t>
            </a:fld>
            <a:endParaRPr lang="en-US">
              <a:solidFill>
                <a:srgbClr val="000000"/>
              </a:solidFill>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665555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86B06191-252E-4AE1-A701-92A91CAEE698}" type="slidenum">
              <a:rPr lang="en-US">
                <a:solidFill>
                  <a:srgbClr val="000000"/>
                </a:solidFill>
              </a:rPr>
              <a:pPr/>
              <a:t>23</a:t>
            </a:fld>
            <a:endParaRPr lang="en-US">
              <a:solidFill>
                <a:srgbClr val="000000"/>
              </a:solidFill>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519360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4983E2DB-91A8-4FE8-9233-7086FED19D47}" type="slidenum">
              <a:rPr lang="en-US">
                <a:solidFill>
                  <a:srgbClr val="000000"/>
                </a:solidFill>
              </a:rPr>
              <a:pPr/>
              <a:t>24</a:t>
            </a:fld>
            <a:endParaRPr lang="en-US">
              <a:solidFill>
                <a:srgbClr val="000000"/>
              </a:solidFill>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1212385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4DA803C3-0348-4C62-8449-236AF813F2E9}" type="slidenum">
              <a:rPr lang="en-US">
                <a:solidFill>
                  <a:srgbClr val="000000"/>
                </a:solidFill>
              </a:rPr>
              <a:pPr/>
              <a:t>25</a:t>
            </a:fld>
            <a:endParaRPr lang="en-US">
              <a:solidFill>
                <a:srgbClr val="000000"/>
              </a:solidFill>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316287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BF93453-D529-44DC-B5ED-4C58312959F5}" type="slidenum">
              <a:rPr lang="en-US">
                <a:solidFill>
                  <a:prstClr val="black"/>
                </a:solidFill>
              </a:rPr>
              <a:pPr/>
              <a:t>28</a:t>
            </a:fld>
            <a:endParaRPr lang="en-US">
              <a:solidFill>
                <a:prstClr val="black"/>
              </a:solidFill>
            </a:endParaRPr>
          </a:p>
        </p:txBody>
      </p:sp>
      <p:sp>
        <p:nvSpPr>
          <p:cNvPr id="109571" name="Rectangle 2"/>
          <p:cNvSpPr>
            <a:spLocks noGrp="1" noRot="1" noChangeAspect="1" noChangeArrowheads="1" noTextEdit="1"/>
          </p:cNvSpPr>
          <p:nvPr>
            <p:ph type="sldImg"/>
          </p:nvPr>
        </p:nvSpPr>
        <p:spPr>
          <a:xfrm>
            <a:off x="1144588" y="685800"/>
            <a:ext cx="4572000" cy="3429000"/>
          </a:xfrm>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lstStyle/>
          <a:p>
            <a:pPr eaLnBrk="1" hangingPunct="1">
              <a:spcBef>
                <a:spcPct val="0"/>
              </a:spcBef>
            </a:pPr>
            <a:endParaRPr lang="de-DE" smtClean="0"/>
          </a:p>
        </p:txBody>
      </p:sp>
    </p:spTree>
    <p:extLst>
      <p:ext uri="{BB962C8B-B14F-4D97-AF65-F5344CB8AC3E}">
        <p14:creationId xmlns:p14="http://schemas.microsoft.com/office/powerpoint/2010/main" val="37579148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ED913DE2-5AE1-4DA7-91C7-AD8CC15F02DC}" type="slidenum">
              <a:rPr lang="en-US">
                <a:solidFill>
                  <a:prstClr val="black"/>
                </a:solidFill>
              </a:rPr>
              <a:pPr/>
              <a:t>29</a:t>
            </a:fld>
            <a:endParaRPr lang="en-US">
              <a:solidFill>
                <a:prstClr val="black"/>
              </a:solidFill>
            </a:endParaRPr>
          </a:p>
        </p:txBody>
      </p:sp>
      <p:sp>
        <p:nvSpPr>
          <p:cNvPr id="110595" name="Rectangle 2"/>
          <p:cNvSpPr>
            <a:spLocks noGrp="1" noRot="1" noChangeAspect="1" noChangeArrowheads="1" noTextEdit="1"/>
          </p:cNvSpPr>
          <p:nvPr>
            <p:ph type="sldImg"/>
          </p:nvPr>
        </p:nvSpPr>
        <p:spPr>
          <a:xfrm>
            <a:off x="1144588" y="685800"/>
            <a:ext cx="4572000" cy="3429000"/>
          </a:xfrm>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lstStyle/>
          <a:p>
            <a:pPr eaLnBrk="1" hangingPunct="1">
              <a:spcBef>
                <a:spcPct val="0"/>
              </a:spcBef>
            </a:pPr>
            <a:endParaRPr lang="de-DE" smtClean="0"/>
          </a:p>
        </p:txBody>
      </p:sp>
    </p:spTree>
    <p:extLst>
      <p:ext uri="{BB962C8B-B14F-4D97-AF65-F5344CB8AC3E}">
        <p14:creationId xmlns:p14="http://schemas.microsoft.com/office/powerpoint/2010/main" val="7791541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E955C37F-9952-4C60-B780-E00FDD8EC3BC}" type="slidenum">
              <a:rPr lang="en-US">
                <a:solidFill>
                  <a:prstClr val="black"/>
                </a:solidFill>
              </a:rPr>
              <a:pPr/>
              <a:t>30</a:t>
            </a:fld>
            <a:endParaRPr lang="en-US">
              <a:solidFill>
                <a:prstClr val="black"/>
              </a:solidFill>
            </a:endParaRPr>
          </a:p>
        </p:txBody>
      </p:sp>
      <p:sp>
        <p:nvSpPr>
          <p:cNvPr id="111619" name="Rectangle 2"/>
          <p:cNvSpPr>
            <a:spLocks noGrp="1" noRot="1" noChangeAspect="1" noChangeArrowheads="1" noTextEdit="1"/>
          </p:cNvSpPr>
          <p:nvPr>
            <p:ph type="sldImg"/>
          </p:nvPr>
        </p:nvSpPr>
        <p:spPr>
          <a:xfrm>
            <a:off x="1144588" y="685800"/>
            <a:ext cx="4572000" cy="3429000"/>
          </a:xfrm>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lstStyle/>
          <a:p>
            <a:pPr eaLnBrk="1" hangingPunct="1">
              <a:spcBef>
                <a:spcPct val="0"/>
              </a:spcBef>
            </a:pPr>
            <a:endParaRPr lang="de-DE" smtClean="0"/>
          </a:p>
        </p:txBody>
      </p:sp>
    </p:spTree>
    <p:extLst>
      <p:ext uri="{BB962C8B-B14F-4D97-AF65-F5344CB8AC3E}">
        <p14:creationId xmlns:p14="http://schemas.microsoft.com/office/powerpoint/2010/main" val="38520708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5210DF96-D37C-4C26-8CB5-FC291425DC11}" type="slidenum">
              <a:rPr lang="en-US">
                <a:solidFill>
                  <a:prstClr val="black"/>
                </a:solidFill>
              </a:rPr>
              <a:pPr/>
              <a:t>31</a:t>
            </a:fld>
            <a:endParaRPr lang="en-US">
              <a:solidFill>
                <a:prstClr val="black"/>
              </a:solidFill>
            </a:endParaRPr>
          </a:p>
        </p:txBody>
      </p:sp>
      <p:sp>
        <p:nvSpPr>
          <p:cNvPr id="11264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nchor="b"/>
          <a:lstStyle>
            <a:lvl1pPr defTabSz="865188">
              <a:defRPr>
                <a:solidFill>
                  <a:schemeClr val="tx1"/>
                </a:solidFill>
                <a:latin typeface="Arial" pitchFamily="34" charset="0"/>
              </a:defRPr>
            </a:lvl1pPr>
            <a:lvl2pPr marL="742950" indent="-285750" defTabSz="865188">
              <a:defRPr>
                <a:solidFill>
                  <a:schemeClr val="tx1"/>
                </a:solidFill>
                <a:latin typeface="Arial" pitchFamily="34" charset="0"/>
              </a:defRPr>
            </a:lvl2pPr>
            <a:lvl3pPr marL="1143000" indent="-228600" defTabSz="865188">
              <a:defRPr>
                <a:solidFill>
                  <a:schemeClr val="tx1"/>
                </a:solidFill>
                <a:latin typeface="Arial" pitchFamily="34" charset="0"/>
              </a:defRPr>
            </a:lvl3pPr>
            <a:lvl4pPr marL="1600200" indent="-228600" defTabSz="865188">
              <a:defRPr>
                <a:solidFill>
                  <a:schemeClr val="tx1"/>
                </a:solidFill>
                <a:latin typeface="Arial" pitchFamily="34" charset="0"/>
              </a:defRPr>
            </a:lvl4pPr>
            <a:lvl5pPr marL="2057400" indent="-228600" defTabSz="865188">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CB2C6933-216B-4A12-B791-457877A5496B}" type="slidenum">
              <a:rPr lang="en-US" sz="1100" smtClean="0">
                <a:solidFill>
                  <a:srgbClr val="000000"/>
                </a:solidFill>
              </a:rPr>
              <a:pPr algn="r" fontAlgn="base">
                <a:spcBef>
                  <a:spcPct val="0"/>
                </a:spcBef>
                <a:spcAft>
                  <a:spcPct val="0"/>
                </a:spcAft>
              </a:pPr>
              <a:t>31</a:t>
            </a:fld>
            <a:endParaRPr lang="en-US" sz="1100" smtClean="0">
              <a:solidFill>
                <a:srgbClr val="000000"/>
              </a:solidFill>
            </a:endParaRPr>
          </a:p>
        </p:txBody>
      </p:sp>
      <p:sp>
        <p:nvSpPr>
          <p:cNvPr id="112644" name="Rectangle 2"/>
          <p:cNvSpPr>
            <a:spLocks noGrp="1" noRot="1" noChangeAspect="1" noChangeArrowheads="1" noTextEdit="1"/>
          </p:cNvSpPr>
          <p:nvPr>
            <p:ph type="sldImg"/>
          </p:nvPr>
        </p:nvSpPr>
        <p:spPr>
          <a:xfrm>
            <a:off x="1144588" y="685800"/>
            <a:ext cx="4572000" cy="3429000"/>
          </a:xfrm>
          <a:ln/>
        </p:spPr>
      </p:sp>
      <p:sp>
        <p:nvSpPr>
          <p:cNvPr id="11264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lstStyle/>
          <a:p>
            <a:pPr eaLnBrk="1" hangingPunct="1">
              <a:spcBef>
                <a:spcPct val="0"/>
              </a:spcBef>
            </a:pPr>
            <a:endParaRPr lang="en-US" dirty="0" smtClean="0"/>
          </a:p>
        </p:txBody>
      </p:sp>
    </p:spTree>
    <p:extLst>
      <p:ext uri="{BB962C8B-B14F-4D97-AF65-F5344CB8AC3E}">
        <p14:creationId xmlns:p14="http://schemas.microsoft.com/office/powerpoint/2010/main" val="41538692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9E603371-452F-41B2-ABC2-42BD4F697BC4}" type="slidenum">
              <a:rPr lang="en-US">
                <a:solidFill>
                  <a:prstClr val="black"/>
                </a:solidFill>
              </a:rPr>
              <a:pPr/>
              <a:t>32</a:t>
            </a:fld>
            <a:endParaRPr lang="en-US">
              <a:solidFill>
                <a:prstClr val="black"/>
              </a:solidFill>
            </a:endParaRPr>
          </a:p>
        </p:txBody>
      </p:sp>
      <p:sp>
        <p:nvSpPr>
          <p:cNvPr id="11366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nchor="b"/>
          <a:lstStyle>
            <a:lvl1pPr defTabSz="865188">
              <a:defRPr>
                <a:solidFill>
                  <a:schemeClr val="tx1"/>
                </a:solidFill>
                <a:latin typeface="Arial" pitchFamily="34" charset="0"/>
              </a:defRPr>
            </a:lvl1pPr>
            <a:lvl2pPr marL="742950" indent="-285750" defTabSz="865188">
              <a:defRPr>
                <a:solidFill>
                  <a:schemeClr val="tx1"/>
                </a:solidFill>
                <a:latin typeface="Arial" pitchFamily="34" charset="0"/>
              </a:defRPr>
            </a:lvl2pPr>
            <a:lvl3pPr marL="1143000" indent="-228600" defTabSz="865188">
              <a:defRPr>
                <a:solidFill>
                  <a:schemeClr val="tx1"/>
                </a:solidFill>
                <a:latin typeface="Arial" pitchFamily="34" charset="0"/>
              </a:defRPr>
            </a:lvl3pPr>
            <a:lvl4pPr marL="1600200" indent="-228600" defTabSz="865188">
              <a:defRPr>
                <a:solidFill>
                  <a:schemeClr val="tx1"/>
                </a:solidFill>
                <a:latin typeface="Arial" pitchFamily="34" charset="0"/>
              </a:defRPr>
            </a:lvl4pPr>
            <a:lvl5pPr marL="2057400" indent="-228600" defTabSz="865188">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1F796417-320D-43EA-9943-62A669116FC0}" type="slidenum">
              <a:rPr lang="en-US" sz="1100" smtClean="0">
                <a:solidFill>
                  <a:srgbClr val="000000"/>
                </a:solidFill>
              </a:rPr>
              <a:pPr algn="r" fontAlgn="base">
                <a:spcBef>
                  <a:spcPct val="0"/>
                </a:spcBef>
                <a:spcAft>
                  <a:spcPct val="0"/>
                </a:spcAft>
              </a:pPr>
              <a:t>32</a:t>
            </a:fld>
            <a:endParaRPr lang="en-US" sz="1100" smtClean="0">
              <a:solidFill>
                <a:srgbClr val="000000"/>
              </a:solidFill>
            </a:endParaRPr>
          </a:p>
        </p:txBody>
      </p:sp>
      <p:sp>
        <p:nvSpPr>
          <p:cNvPr id="113668" name="Rectangle 2"/>
          <p:cNvSpPr>
            <a:spLocks noGrp="1" noRot="1" noChangeAspect="1" noChangeArrowheads="1" noTextEdit="1"/>
          </p:cNvSpPr>
          <p:nvPr>
            <p:ph type="sldImg"/>
          </p:nvPr>
        </p:nvSpPr>
        <p:spPr>
          <a:xfrm>
            <a:off x="1144588" y="685800"/>
            <a:ext cx="4572000" cy="3429000"/>
          </a:xfrm>
          <a:ln/>
        </p:spPr>
      </p:sp>
      <p:sp>
        <p:nvSpPr>
          <p:cNvPr id="11366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lstStyle/>
          <a:p>
            <a:pPr eaLnBrk="1" hangingPunct="1">
              <a:spcBef>
                <a:spcPct val="0"/>
              </a:spcBef>
            </a:pPr>
            <a:endParaRPr lang="en-US" smtClean="0"/>
          </a:p>
        </p:txBody>
      </p:sp>
    </p:spTree>
    <p:extLst>
      <p:ext uri="{BB962C8B-B14F-4D97-AF65-F5344CB8AC3E}">
        <p14:creationId xmlns:p14="http://schemas.microsoft.com/office/powerpoint/2010/main" val="3435361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smtClean="0"/>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5D05BEAF-E8F9-4BA6-9538-3EF5563BF7BA}" type="slidenum">
              <a:rPr lang="en-US">
                <a:solidFill>
                  <a:prstClr val="black"/>
                </a:solidFill>
              </a:rPr>
              <a:pPr/>
              <a:t>3</a:t>
            </a:fld>
            <a:endParaRPr lang="en-US">
              <a:solidFill>
                <a:prstClr val="black"/>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17619911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E044B33C-CA9B-4986-A1E3-46A5D28B0617}" type="slidenum">
              <a:rPr lang="en-US">
                <a:solidFill>
                  <a:prstClr val="black"/>
                </a:solidFill>
              </a:rPr>
              <a:pPr/>
              <a:t>33</a:t>
            </a:fld>
            <a:endParaRPr lang="en-US">
              <a:solidFill>
                <a:prstClr val="black"/>
              </a:solidFill>
            </a:endParaRPr>
          </a:p>
        </p:txBody>
      </p:sp>
      <p:sp>
        <p:nvSpPr>
          <p:cNvPr id="114691" name="Rectangle 2"/>
          <p:cNvSpPr>
            <a:spLocks noGrp="1" noRot="1" noChangeAspect="1" noChangeArrowheads="1" noTextEdit="1"/>
          </p:cNvSpPr>
          <p:nvPr>
            <p:ph type="sldImg"/>
          </p:nvPr>
        </p:nvSpPr>
        <p:spPr>
          <a:xfrm>
            <a:off x="1144588" y="685800"/>
            <a:ext cx="4572000" cy="3429000"/>
          </a:xfrm>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lstStyle/>
          <a:p>
            <a:pPr eaLnBrk="1" hangingPunct="1">
              <a:spcBef>
                <a:spcPct val="0"/>
              </a:spcBef>
            </a:pPr>
            <a:endParaRPr lang="de-DE" smtClean="0"/>
          </a:p>
        </p:txBody>
      </p:sp>
    </p:spTree>
    <p:extLst>
      <p:ext uri="{BB962C8B-B14F-4D97-AF65-F5344CB8AC3E}">
        <p14:creationId xmlns:p14="http://schemas.microsoft.com/office/powerpoint/2010/main" val="6819117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F151565-A9DD-4316-8C51-DB8F1155D92A}" type="slidenum">
              <a:rPr lang="en-US">
                <a:solidFill>
                  <a:prstClr val="black"/>
                </a:solidFill>
              </a:rPr>
              <a:pPr/>
              <a:t>34</a:t>
            </a:fld>
            <a:endParaRPr lang="en-US">
              <a:solidFill>
                <a:prstClr val="black"/>
              </a:solidFill>
            </a:endParaRPr>
          </a:p>
        </p:txBody>
      </p:sp>
      <p:sp>
        <p:nvSpPr>
          <p:cNvPr id="115715" name="Rectangle 2"/>
          <p:cNvSpPr>
            <a:spLocks noGrp="1" noRot="1" noChangeAspect="1" noChangeArrowheads="1" noTextEdit="1"/>
          </p:cNvSpPr>
          <p:nvPr>
            <p:ph type="sldImg"/>
          </p:nvPr>
        </p:nvSpPr>
        <p:spPr>
          <a:xfrm>
            <a:off x="1144588" y="685800"/>
            <a:ext cx="4572000" cy="3429000"/>
          </a:xfrm>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lstStyle/>
          <a:p>
            <a:pPr eaLnBrk="1" hangingPunct="1">
              <a:spcBef>
                <a:spcPct val="0"/>
              </a:spcBef>
            </a:pPr>
            <a:endParaRPr lang="de-DE" smtClean="0"/>
          </a:p>
        </p:txBody>
      </p:sp>
    </p:spTree>
    <p:extLst>
      <p:ext uri="{BB962C8B-B14F-4D97-AF65-F5344CB8AC3E}">
        <p14:creationId xmlns:p14="http://schemas.microsoft.com/office/powerpoint/2010/main" val="32617374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F5089C4-845A-43C4-9E6F-F74B1A2BFF16}" type="slidenum">
              <a:rPr lang="en-US">
                <a:solidFill>
                  <a:prstClr val="black"/>
                </a:solidFill>
              </a:rPr>
              <a:pPr/>
              <a:t>35</a:t>
            </a:fld>
            <a:endParaRPr lang="en-US">
              <a:solidFill>
                <a:prstClr val="black"/>
              </a:solidFill>
            </a:endParaRPr>
          </a:p>
        </p:txBody>
      </p:sp>
      <p:sp>
        <p:nvSpPr>
          <p:cNvPr id="116739"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67" tIns="45283" rIns="90567" bIns="45283" anchor="b"/>
          <a:lstStyle>
            <a:lvl1pPr defTabSz="904875">
              <a:defRPr>
                <a:solidFill>
                  <a:schemeClr val="tx1"/>
                </a:solidFill>
                <a:latin typeface="Arial" pitchFamily="34" charset="0"/>
              </a:defRPr>
            </a:lvl1pPr>
            <a:lvl2pPr marL="742950" indent="-285750" defTabSz="904875">
              <a:defRPr>
                <a:solidFill>
                  <a:schemeClr val="tx1"/>
                </a:solidFill>
                <a:latin typeface="Arial" pitchFamily="34" charset="0"/>
              </a:defRPr>
            </a:lvl2pPr>
            <a:lvl3pPr marL="1143000" indent="-228600" defTabSz="904875">
              <a:defRPr>
                <a:solidFill>
                  <a:schemeClr val="tx1"/>
                </a:solidFill>
                <a:latin typeface="Arial" pitchFamily="34" charset="0"/>
              </a:defRPr>
            </a:lvl3pPr>
            <a:lvl4pPr marL="1600200" indent="-228600" defTabSz="904875">
              <a:defRPr>
                <a:solidFill>
                  <a:schemeClr val="tx1"/>
                </a:solidFill>
                <a:latin typeface="Arial" pitchFamily="34" charset="0"/>
              </a:defRPr>
            </a:lvl4pPr>
            <a:lvl5pPr marL="2057400" indent="-228600" defTabSz="904875">
              <a:defRPr>
                <a:solidFill>
                  <a:schemeClr val="tx1"/>
                </a:solidFill>
                <a:latin typeface="Arial" pitchFamily="34" charset="0"/>
              </a:defRPr>
            </a:lvl5pPr>
            <a:lvl6pPr marL="2514600" indent="-228600" defTabSz="904875" eaLnBrk="0" fontAlgn="base" hangingPunct="0">
              <a:spcBef>
                <a:spcPct val="0"/>
              </a:spcBef>
              <a:spcAft>
                <a:spcPct val="0"/>
              </a:spcAft>
              <a:defRPr>
                <a:solidFill>
                  <a:schemeClr val="tx1"/>
                </a:solidFill>
                <a:latin typeface="Arial" pitchFamily="34" charset="0"/>
              </a:defRPr>
            </a:lvl6pPr>
            <a:lvl7pPr marL="2971800" indent="-228600" defTabSz="904875" eaLnBrk="0" fontAlgn="base" hangingPunct="0">
              <a:spcBef>
                <a:spcPct val="0"/>
              </a:spcBef>
              <a:spcAft>
                <a:spcPct val="0"/>
              </a:spcAft>
              <a:defRPr>
                <a:solidFill>
                  <a:schemeClr val="tx1"/>
                </a:solidFill>
                <a:latin typeface="Arial" pitchFamily="34" charset="0"/>
              </a:defRPr>
            </a:lvl7pPr>
            <a:lvl8pPr marL="3429000" indent="-228600" defTabSz="904875" eaLnBrk="0" fontAlgn="base" hangingPunct="0">
              <a:spcBef>
                <a:spcPct val="0"/>
              </a:spcBef>
              <a:spcAft>
                <a:spcPct val="0"/>
              </a:spcAft>
              <a:defRPr>
                <a:solidFill>
                  <a:schemeClr val="tx1"/>
                </a:solidFill>
                <a:latin typeface="Arial" pitchFamily="34" charset="0"/>
              </a:defRPr>
            </a:lvl8pPr>
            <a:lvl9pPr marL="3886200" indent="-228600" defTabSz="904875"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B44049EA-339A-404F-80D4-B8E895924848}" type="slidenum">
              <a:rPr lang="en-US" sz="1200" smtClean="0">
                <a:solidFill>
                  <a:prstClr val="black"/>
                </a:solidFill>
              </a:rPr>
              <a:pPr algn="r" fontAlgn="base">
                <a:spcBef>
                  <a:spcPct val="0"/>
                </a:spcBef>
                <a:spcAft>
                  <a:spcPct val="0"/>
                </a:spcAft>
              </a:pPr>
              <a:t>35</a:t>
            </a:fld>
            <a:endParaRPr lang="en-US" sz="1200" smtClean="0">
              <a:solidFill>
                <a:prstClr val="black"/>
              </a:solidFill>
            </a:endParaRPr>
          </a:p>
        </p:txBody>
      </p:sp>
      <p:sp>
        <p:nvSpPr>
          <p:cNvPr id="116740" name="Rectangle 2"/>
          <p:cNvSpPr>
            <a:spLocks noGrp="1" noRot="1" noChangeAspect="1" noChangeArrowheads="1" noTextEdit="1"/>
          </p:cNvSpPr>
          <p:nvPr>
            <p:ph type="sldImg"/>
          </p:nvPr>
        </p:nvSpPr>
        <p:spPr>
          <a:xfrm>
            <a:off x="1144588" y="684213"/>
            <a:ext cx="4572000" cy="3429000"/>
          </a:xfrm>
          <a:ln/>
        </p:spPr>
      </p:sp>
      <p:sp>
        <p:nvSpPr>
          <p:cNvPr id="116741" name="Rectangle 3"/>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67" tIns="45283" rIns="90567" bIns="45283"/>
          <a:lstStyle/>
          <a:p>
            <a:pPr eaLnBrk="1" hangingPunct="1"/>
            <a:endParaRPr lang="en-US" dirty="0" smtClean="0"/>
          </a:p>
        </p:txBody>
      </p:sp>
    </p:spTree>
    <p:extLst>
      <p:ext uri="{BB962C8B-B14F-4D97-AF65-F5344CB8AC3E}">
        <p14:creationId xmlns:p14="http://schemas.microsoft.com/office/powerpoint/2010/main" val="3591584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253FDDC-7AD3-4445-988E-F0EE2DDA5904}" type="slidenum">
              <a:rPr lang="en-US">
                <a:solidFill>
                  <a:prstClr val="black"/>
                </a:solidFill>
              </a:rPr>
              <a:pPr/>
              <a:t>36</a:t>
            </a:fld>
            <a:endParaRPr lang="en-US">
              <a:solidFill>
                <a:prstClr val="black"/>
              </a:solidFill>
            </a:endParaRPr>
          </a:p>
        </p:txBody>
      </p:sp>
      <p:sp>
        <p:nvSpPr>
          <p:cNvPr id="117763" name="Rectangle 2"/>
          <p:cNvSpPr>
            <a:spLocks noGrp="1" noRot="1" noChangeAspect="1" noChangeArrowheads="1" noTextEdit="1"/>
          </p:cNvSpPr>
          <p:nvPr>
            <p:ph type="sldImg"/>
          </p:nvPr>
        </p:nvSpPr>
        <p:spPr>
          <a:xfrm>
            <a:off x="1144588" y="684213"/>
            <a:ext cx="4572000" cy="3429000"/>
          </a:xfrm>
          <a:ln/>
        </p:spPr>
      </p:sp>
      <p:sp>
        <p:nvSpPr>
          <p:cNvPr id="117764" name="Rectangle 3"/>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67" tIns="45283" rIns="90567" bIns="45283"/>
          <a:lstStyle/>
          <a:p>
            <a:pPr eaLnBrk="1" hangingPunct="1"/>
            <a:endParaRPr lang="en-US" smtClean="0"/>
          </a:p>
        </p:txBody>
      </p:sp>
    </p:spTree>
    <p:extLst>
      <p:ext uri="{BB962C8B-B14F-4D97-AF65-F5344CB8AC3E}">
        <p14:creationId xmlns:p14="http://schemas.microsoft.com/office/powerpoint/2010/main" val="4769912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10E54C7C-A67E-45BB-ADC2-D2C6B71A41FE}" type="slidenum">
              <a:rPr lang="en-US">
                <a:solidFill>
                  <a:prstClr val="black"/>
                </a:solidFill>
              </a:rPr>
              <a:pPr/>
              <a:t>38</a:t>
            </a:fld>
            <a:endParaRPr lang="en-US">
              <a:solidFill>
                <a:prstClr val="black"/>
              </a:solidFill>
            </a:endParaRPr>
          </a:p>
        </p:txBody>
      </p:sp>
      <p:sp>
        <p:nvSpPr>
          <p:cNvPr id="11878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A2891FD1-CFBA-410D-A34E-1053F2807021}" type="slidenum">
              <a:rPr lang="en-US" sz="1200" smtClean="0">
                <a:solidFill>
                  <a:prstClr val="black"/>
                </a:solidFill>
              </a:rPr>
              <a:pPr algn="r" fontAlgn="base">
                <a:spcBef>
                  <a:spcPct val="0"/>
                </a:spcBef>
                <a:spcAft>
                  <a:spcPct val="0"/>
                </a:spcAft>
              </a:pPr>
              <a:t>38</a:t>
            </a:fld>
            <a:endParaRPr lang="en-US" sz="1200" smtClean="0">
              <a:solidFill>
                <a:prstClr val="black"/>
              </a:solidFill>
            </a:endParaRPr>
          </a:p>
        </p:txBody>
      </p:sp>
      <p:sp>
        <p:nvSpPr>
          <p:cNvPr id="118788" name="Rectangle 2"/>
          <p:cNvSpPr>
            <a:spLocks noGrp="1" noRot="1" noChangeAspect="1" noChangeArrowheads="1" noTextEdit="1"/>
          </p:cNvSpPr>
          <p:nvPr>
            <p:ph type="sldImg"/>
          </p:nvPr>
        </p:nvSpPr>
        <p:spPr>
          <a:ln/>
        </p:spPr>
      </p:sp>
      <p:sp>
        <p:nvSpPr>
          <p:cNvPr id="11878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7976673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ea typeface="ＭＳ Ｐゴシック" panose="020B0600070205080204" pitchFamily="34" charset="-128"/>
            </a:endParaRPr>
          </a:p>
        </p:txBody>
      </p:sp>
      <p:sp>
        <p:nvSpPr>
          <p:cNvPr id="19763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79B1762-65EB-4259-B124-5987BF74E052}" type="slidenum">
              <a:rPr lang="en-US" altLang="en-US" sz="1300"/>
              <a:pPr/>
              <a:t>41</a:t>
            </a:fld>
            <a:endParaRPr lang="en-US" altLang="en-US" sz="1300"/>
          </a:p>
        </p:txBody>
      </p:sp>
    </p:spTree>
    <p:extLst>
      <p:ext uri="{BB962C8B-B14F-4D97-AF65-F5344CB8AC3E}">
        <p14:creationId xmlns:p14="http://schemas.microsoft.com/office/powerpoint/2010/main" val="10614576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fld id="{15E58C06-7FD0-43B4-B59A-3A2C4B0361D9}" type="slidenum">
              <a:rPr lang="en-US" sz="1100" b="1">
                <a:solidFill>
                  <a:srgbClr val="FFFF00"/>
                </a:solidFill>
              </a:rPr>
              <a:pPr>
                <a:spcBef>
                  <a:spcPct val="50000"/>
                </a:spcBef>
              </a:pPr>
              <a:t>45</a:t>
            </a:fld>
            <a:endParaRPr lang="en-US" sz="1100" b="1">
              <a:solidFill>
                <a:srgbClr val="FFFF00"/>
              </a:solidFill>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1944299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fld id="{7E39E04F-FF8E-4CF8-B4CD-226111FC8383}" type="slidenum">
              <a:rPr lang="en-US" sz="1100" b="1">
                <a:solidFill>
                  <a:srgbClr val="FFFF00"/>
                </a:solidFill>
              </a:rPr>
              <a:pPr>
                <a:spcBef>
                  <a:spcPct val="50000"/>
                </a:spcBef>
              </a:pPr>
              <a:t>46</a:t>
            </a:fld>
            <a:endParaRPr lang="en-US" sz="1100" b="1">
              <a:solidFill>
                <a:srgbClr val="FFFF00"/>
              </a:solidFill>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2027474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99BFECA9-81DE-F54E-8FE3-BF6F7DF9959A}" type="slidenum">
              <a:rPr lang="en-US"/>
              <a:pPr/>
              <a:t>48</a:t>
            </a:fld>
            <a:endParaRPr 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831011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8A4F699F-D410-49CE-B5ED-89EFA4F72DB5}" type="slidenum">
              <a:rPr lang="en-US">
                <a:solidFill>
                  <a:prstClr val="black"/>
                </a:solidFill>
              </a:rPr>
              <a:pPr/>
              <a:t>50</a:t>
            </a:fld>
            <a:endParaRPr lang="en-US">
              <a:solidFill>
                <a:prstClr val="black"/>
              </a:solidFill>
            </a:endParaRPr>
          </a:p>
        </p:txBody>
      </p:sp>
      <p:sp>
        <p:nvSpPr>
          <p:cNvPr id="12390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nchor="b"/>
          <a:lstStyle>
            <a:lvl1pPr defTabSz="865188">
              <a:defRPr>
                <a:solidFill>
                  <a:schemeClr val="tx1"/>
                </a:solidFill>
                <a:latin typeface="Arial" pitchFamily="34" charset="0"/>
              </a:defRPr>
            </a:lvl1pPr>
            <a:lvl2pPr marL="742950" indent="-285750" defTabSz="865188">
              <a:defRPr>
                <a:solidFill>
                  <a:schemeClr val="tx1"/>
                </a:solidFill>
                <a:latin typeface="Arial" pitchFamily="34" charset="0"/>
              </a:defRPr>
            </a:lvl2pPr>
            <a:lvl3pPr marL="1143000" indent="-228600" defTabSz="865188">
              <a:defRPr>
                <a:solidFill>
                  <a:schemeClr val="tx1"/>
                </a:solidFill>
                <a:latin typeface="Arial" pitchFamily="34" charset="0"/>
              </a:defRPr>
            </a:lvl3pPr>
            <a:lvl4pPr marL="1600200" indent="-228600" defTabSz="865188">
              <a:defRPr>
                <a:solidFill>
                  <a:schemeClr val="tx1"/>
                </a:solidFill>
                <a:latin typeface="Arial" pitchFamily="34" charset="0"/>
              </a:defRPr>
            </a:lvl4pPr>
            <a:lvl5pPr marL="2057400" indent="-228600" defTabSz="865188">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1B31BE2E-7F1E-4AC3-8568-F53BD60DAB99}" type="slidenum">
              <a:rPr lang="en-US" sz="1100" smtClean="0">
                <a:solidFill>
                  <a:srgbClr val="000000"/>
                </a:solidFill>
              </a:rPr>
              <a:pPr algn="r" fontAlgn="base">
                <a:spcBef>
                  <a:spcPct val="0"/>
                </a:spcBef>
                <a:spcAft>
                  <a:spcPct val="0"/>
                </a:spcAft>
              </a:pPr>
              <a:t>50</a:t>
            </a:fld>
            <a:endParaRPr lang="en-US" sz="1100" smtClean="0">
              <a:solidFill>
                <a:srgbClr val="000000"/>
              </a:solidFill>
            </a:endParaRPr>
          </a:p>
        </p:txBody>
      </p:sp>
      <p:sp>
        <p:nvSpPr>
          <p:cNvPr id="123908" name="Rectangle 2"/>
          <p:cNvSpPr>
            <a:spLocks noGrp="1" noRot="1" noChangeAspect="1" noChangeArrowheads="1" noTextEdit="1"/>
          </p:cNvSpPr>
          <p:nvPr>
            <p:ph type="sldImg"/>
          </p:nvPr>
        </p:nvSpPr>
        <p:spPr>
          <a:xfrm>
            <a:off x="1144588" y="685800"/>
            <a:ext cx="4572000" cy="3429000"/>
          </a:xfrm>
          <a:ln/>
        </p:spPr>
      </p:sp>
      <p:sp>
        <p:nvSpPr>
          <p:cNvPr id="12390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lstStyle/>
          <a:p>
            <a:pPr eaLnBrk="1" hangingPunct="1">
              <a:spcBef>
                <a:spcPct val="0"/>
              </a:spcBef>
            </a:pPr>
            <a:endParaRPr lang="en-US" smtClean="0"/>
          </a:p>
        </p:txBody>
      </p:sp>
    </p:spTree>
    <p:extLst>
      <p:ext uri="{BB962C8B-B14F-4D97-AF65-F5344CB8AC3E}">
        <p14:creationId xmlns:p14="http://schemas.microsoft.com/office/powerpoint/2010/main" val="3194369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8CF1FF-1A43-4883-ACD0-FBA6EBC737C6}" type="slidenum">
              <a:rPr lang="en-US" smtClean="0"/>
              <a:pPr/>
              <a:t>4</a:t>
            </a:fld>
            <a:endParaRPr lang="en-US"/>
          </a:p>
        </p:txBody>
      </p:sp>
    </p:spTree>
    <p:extLst>
      <p:ext uri="{BB962C8B-B14F-4D97-AF65-F5344CB8AC3E}">
        <p14:creationId xmlns:p14="http://schemas.microsoft.com/office/powerpoint/2010/main" val="32563673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A3D39904-AC7E-467D-A008-75B4A12A2FD1}" type="slidenum">
              <a:rPr lang="en-US">
                <a:solidFill>
                  <a:prstClr val="black"/>
                </a:solidFill>
              </a:rPr>
              <a:pPr/>
              <a:t>51</a:t>
            </a:fld>
            <a:endParaRPr lang="en-US">
              <a:solidFill>
                <a:prstClr val="black"/>
              </a:solidFill>
            </a:endParaRPr>
          </a:p>
        </p:txBody>
      </p:sp>
      <p:sp>
        <p:nvSpPr>
          <p:cNvPr id="12493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nchor="b"/>
          <a:lstStyle>
            <a:lvl1pPr defTabSz="865188">
              <a:defRPr>
                <a:solidFill>
                  <a:schemeClr val="tx1"/>
                </a:solidFill>
                <a:latin typeface="Arial" pitchFamily="34" charset="0"/>
              </a:defRPr>
            </a:lvl1pPr>
            <a:lvl2pPr marL="742950" indent="-285750" defTabSz="865188">
              <a:defRPr>
                <a:solidFill>
                  <a:schemeClr val="tx1"/>
                </a:solidFill>
                <a:latin typeface="Arial" pitchFamily="34" charset="0"/>
              </a:defRPr>
            </a:lvl2pPr>
            <a:lvl3pPr marL="1143000" indent="-228600" defTabSz="865188">
              <a:defRPr>
                <a:solidFill>
                  <a:schemeClr val="tx1"/>
                </a:solidFill>
                <a:latin typeface="Arial" pitchFamily="34" charset="0"/>
              </a:defRPr>
            </a:lvl3pPr>
            <a:lvl4pPr marL="1600200" indent="-228600" defTabSz="865188">
              <a:defRPr>
                <a:solidFill>
                  <a:schemeClr val="tx1"/>
                </a:solidFill>
                <a:latin typeface="Arial" pitchFamily="34" charset="0"/>
              </a:defRPr>
            </a:lvl4pPr>
            <a:lvl5pPr marL="2057400" indent="-228600" defTabSz="865188">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B884EBFC-F3B1-4C90-8FD7-879572DFC121}" type="slidenum">
              <a:rPr lang="en-US" sz="1100" smtClean="0">
                <a:solidFill>
                  <a:srgbClr val="000000"/>
                </a:solidFill>
              </a:rPr>
              <a:pPr algn="r" fontAlgn="base">
                <a:spcBef>
                  <a:spcPct val="0"/>
                </a:spcBef>
                <a:spcAft>
                  <a:spcPct val="0"/>
                </a:spcAft>
              </a:pPr>
              <a:t>51</a:t>
            </a:fld>
            <a:endParaRPr lang="en-US" sz="1100" smtClean="0">
              <a:solidFill>
                <a:srgbClr val="000000"/>
              </a:solidFill>
            </a:endParaRPr>
          </a:p>
        </p:txBody>
      </p:sp>
      <p:sp>
        <p:nvSpPr>
          <p:cNvPr id="124932" name="Rectangle 2"/>
          <p:cNvSpPr>
            <a:spLocks noGrp="1" noRot="1" noChangeAspect="1" noChangeArrowheads="1" noTextEdit="1"/>
          </p:cNvSpPr>
          <p:nvPr>
            <p:ph type="sldImg"/>
          </p:nvPr>
        </p:nvSpPr>
        <p:spPr>
          <a:xfrm>
            <a:off x="1144588" y="685800"/>
            <a:ext cx="4572000" cy="3429000"/>
          </a:xfrm>
          <a:ln/>
        </p:spPr>
      </p:sp>
      <p:sp>
        <p:nvSpPr>
          <p:cNvPr id="12493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lstStyle/>
          <a:p>
            <a:pPr eaLnBrk="1" hangingPunct="1">
              <a:spcBef>
                <a:spcPct val="0"/>
              </a:spcBef>
            </a:pPr>
            <a:endParaRPr lang="en-US" smtClean="0"/>
          </a:p>
        </p:txBody>
      </p:sp>
    </p:spTree>
    <p:extLst>
      <p:ext uri="{BB962C8B-B14F-4D97-AF65-F5344CB8AC3E}">
        <p14:creationId xmlns:p14="http://schemas.microsoft.com/office/powerpoint/2010/main" val="26081598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C138B5C5-DDB1-45B7-92D7-B77D135D1F55}" type="slidenum">
              <a:rPr lang="en-US">
                <a:solidFill>
                  <a:prstClr val="black"/>
                </a:solidFill>
              </a:rPr>
              <a:pPr/>
              <a:t>52</a:t>
            </a:fld>
            <a:endParaRPr lang="en-US">
              <a:solidFill>
                <a:prstClr val="black"/>
              </a:solidFill>
            </a:endParaRPr>
          </a:p>
        </p:txBody>
      </p:sp>
      <p:sp>
        <p:nvSpPr>
          <p:cNvPr id="12595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nchor="b"/>
          <a:lstStyle>
            <a:lvl1pPr defTabSz="865188">
              <a:defRPr>
                <a:solidFill>
                  <a:schemeClr val="tx1"/>
                </a:solidFill>
                <a:latin typeface="Arial" pitchFamily="34" charset="0"/>
              </a:defRPr>
            </a:lvl1pPr>
            <a:lvl2pPr marL="742950" indent="-285750" defTabSz="865188">
              <a:defRPr>
                <a:solidFill>
                  <a:schemeClr val="tx1"/>
                </a:solidFill>
                <a:latin typeface="Arial" pitchFamily="34" charset="0"/>
              </a:defRPr>
            </a:lvl2pPr>
            <a:lvl3pPr marL="1143000" indent="-228600" defTabSz="865188">
              <a:defRPr>
                <a:solidFill>
                  <a:schemeClr val="tx1"/>
                </a:solidFill>
                <a:latin typeface="Arial" pitchFamily="34" charset="0"/>
              </a:defRPr>
            </a:lvl3pPr>
            <a:lvl4pPr marL="1600200" indent="-228600" defTabSz="865188">
              <a:defRPr>
                <a:solidFill>
                  <a:schemeClr val="tx1"/>
                </a:solidFill>
                <a:latin typeface="Arial" pitchFamily="34" charset="0"/>
              </a:defRPr>
            </a:lvl4pPr>
            <a:lvl5pPr marL="2057400" indent="-228600" defTabSz="865188">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918A0906-5019-49A8-9085-5C6DF9A49305}" type="slidenum">
              <a:rPr lang="en-US" sz="1100" smtClean="0">
                <a:solidFill>
                  <a:srgbClr val="000000"/>
                </a:solidFill>
              </a:rPr>
              <a:pPr algn="r" fontAlgn="base">
                <a:spcBef>
                  <a:spcPct val="0"/>
                </a:spcBef>
                <a:spcAft>
                  <a:spcPct val="0"/>
                </a:spcAft>
              </a:pPr>
              <a:t>52</a:t>
            </a:fld>
            <a:endParaRPr lang="en-US" sz="1100" smtClean="0">
              <a:solidFill>
                <a:srgbClr val="000000"/>
              </a:solidFill>
            </a:endParaRPr>
          </a:p>
        </p:txBody>
      </p:sp>
      <p:sp>
        <p:nvSpPr>
          <p:cNvPr id="125956" name="Rectangle 2"/>
          <p:cNvSpPr>
            <a:spLocks noGrp="1" noRot="1" noChangeAspect="1" noChangeArrowheads="1" noTextEdit="1"/>
          </p:cNvSpPr>
          <p:nvPr>
            <p:ph type="sldImg"/>
          </p:nvPr>
        </p:nvSpPr>
        <p:spPr>
          <a:xfrm>
            <a:off x="1144588" y="685800"/>
            <a:ext cx="4572000" cy="3429000"/>
          </a:xfrm>
          <a:ln/>
        </p:spPr>
      </p:sp>
      <p:sp>
        <p:nvSpPr>
          <p:cNvPr id="12595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lstStyle/>
          <a:p>
            <a:pPr eaLnBrk="1" hangingPunct="1">
              <a:spcBef>
                <a:spcPct val="0"/>
              </a:spcBef>
            </a:pPr>
            <a:endParaRPr lang="en-US" smtClean="0"/>
          </a:p>
        </p:txBody>
      </p:sp>
    </p:spTree>
    <p:extLst>
      <p:ext uri="{BB962C8B-B14F-4D97-AF65-F5344CB8AC3E}">
        <p14:creationId xmlns:p14="http://schemas.microsoft.com/office/powerpoint/2010/main" val="14223296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0748768-6848-4F26-9EEE-7169C891B6A0}" type="slidenum">
              <a:rPr lang="en-US">
                <a:solidFill>
                  <a:prstClr val="black"/>
                </a:solidFill>
              </a:rPr>
              <a:pPr/>
              <a:t>53</a:t>
            </a:fld>
            <a:endParaRPr lang="en-US">
              <a:solidFill>
                <a:prstClr val="black"/>
              </a:solidFill>
            </a:endParaRPr>
          </a:p>
        </p:txBody>
      </p:sp>
      <p:sp>
        <p:nvSpPr>
          <p:cNvPr id="12697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nchor="b"/>
          <a:lstStyle>
            <a:lvl1pPr defTabSz="865188">
              <a:defRPr>
                <a:solidFill>
                  <a:schemeClr val="tx1"/>
                </a:solidFill>
                <a:latin typeface="Arial" pitchFamily="34" charset="0"/>
              </a:defRPr>
            </a:lvl1pPr>
            <a:lvl2pPr marL="742950" indent="-285750" defTabSz="865188">
              <a:defRPr>
                <a:solidFill>
                  <a:schemeClr val="tx1"/>
                </a:solidFill>
                <a:latin typeface="Arial" pitchFamily="34" charset="0"/>
              </a:defRPr>
            </a:lvl2pPr>
            <a:lvl3pPr marL="1143000" indent="-228600" defTabSz="865188">
              <a:defRPr>
                <a:solidFill>
                  <a:schemeClr val="tx1"/>
                </a:solidFill>
                <a:latin typeface="Arial" pitchFamily="34" charset="0"/>
              </a:defRPr>
            </a:lvl3pPr>
            <a:lvl4pPr marL="1600200" indent="-228600" defTabSz="865188">
              <a:defRPr>
                <a:solidFill>
                  <a:schemeClr val="tx1"/>
                </a:solidFill>
                <a:latin typeface="Arial" pitchFamily="34" charset="0"/>
              </a:defRPr>
            </a:lvl4pPr>
            <a:lvl5pPr marL="2057400" indent="-228600" defTabSz="865188">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D3ED2940-9E12-40EB-8FC9-5ABD14F82475}" type="slidenum">
              <a:rPr lang="en-US" sz="1100" smtClean="0">
                <a:solidFill>
                  <a:srgbClr val="000000"/>
                </a:solidFill>
              </a:rPr>
              <a:pPr algn="r" fontAlgn="base">
                <a:spcBef>
                  <a:spcPct val="0"/>
                </a:spcBef>
                <a:spcAft>
                  <a:spcPct val="0"/>
                </a:spcAft>
              </a:pPr>
              <a:t>53</a:t>
            </a:fld>
            <a:endParaRPr lang="en-US" sz="1100" smtClean="0">
              <a:solidFill>
                <a:srgbClr val="000000"/>
              </a:solidFill>
            </a:endParaRPr>
          </a:p>
        </p:txBody>
      </p:sp>
      <p:sp>
        <p:nvSpPr>
          <p:cNvPr id="126980" name="Rectangle 2"/>
          <p:cNvSpPr>
            <a:spLocks noGrp="1" noRot="1" noChangeAspect="1" noChangeArrowheads="1" noTextEdit="1"/>
          </p:cNvSpPr>
          <p:nvPr>
            <p:ph type="sldImg"/>
          </p:nvPr>
        </p:nvSpPr>
        <p:spPr>
          <a:xfrm>
            <a:off x="1144588" y="685800"/>
            <a:ext cx="4572000" cy="3429000"/>
          </a:xfrm>
          <a:ln/>
        </p:spPr>
      </p:sp>
      <p:sp>
        <p:nvSpPr>
          <p:cNvPr id="12698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lstStyle/>
          <a:p>
            <a:pPr eaLnBrk="1" hangingPunct="1">
              <a:spcBef>
                <a:spcPct val="0"/>
              </a:spcBef>
            </a:pPr>
            <a:endParaRPr lang="en-US" smtClean="0"/>
          </a:p>
        </p:txBody>
      </p:sp>
    </p:spTree>
    <p:extLst>
      <p:ext uri="{BB962C8B-B14F-4D97-AF65-F5344CB8AC3E}">
        <p14:creationId xmlns:p14="http://schemas.microsoft.com/office/powerpoint/2010/main" val="10248799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0748768-6848-4F26-9EEE-7169C891B6A0}" type="slidenum">
              <a:rPr lang="en-US">
                <a:solidFill>
                  <a:prstClr val="black"/>
                </a:solidFill>
              </a:rPr>
              <a:pPr/>
              <a:t>54</a:t>
            </a:fld>
            <a:endParaRPr lang="en-US">
              <a:solidFill>
                <a:prstClr val="black"/>
              </a:solidFill>
            </a:endParaRPr>
          </a:p>
        </p:txBody>
      </p:sp>
      <p:sp>
        <p:nvSpPr>
          <p:cNvPr id="12697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nchor="b"/>
          <a:lstStyle>
            <a:lvl1pPr defTabSz="865188">
              <a:defRPr>
                <a:solidFill>
                  <a:schemeClr val="tx1"/>
                </a:solidFill>
                <a:latin typeface="Arial" pitchFamily="34" charset="0"/>
              </a:defRPr>
            </a:lvl1pPr>
            <a:lvl2pPr marL="742950" indent="-285750" defTabSz="865188">
              <a:defRPr>
                <a:solidFill>
                  <a:schemeClr val="tx1"/>
                </a:solidFill>
                <a:latin typeface="Arial" pitchFamily="34" charset="0"/>
              </a:defRPr>
            </a:lvl2pPr>
            <a:lvl3pPr marL="1143000" indent="-228600" defTabSz="865188">
              <a:defRPr>
                <a:solidFill>
                  <a:schemeClr val="tx1"/>
                </a:solidFill>
                <a:latin typeface="Arial" pitchFamily="34" charset="0"/>
              </a:defRPr>
            </a:lvl3pPr>
            <a:lvl4pPr marL="1600200" indent="-228600" defTabSz="865188">
              <a:defRPr>
                <a:solidFill>
                  <a:schemeClr val="tx1"/>
                </a:solidFill>
                <a:latin typeface="Arial" pitchFamily="34" charset="0"/>
              </a:defRPr>
            </a:lvl4pPr>
            <a:lvl5pPr marL="2057400" indent="-228600" defTabSz="865188">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D3ED2940-9E12-40EB-8FC9-5ABD14F82475}" type="slidenum">
              <a:rPr lang="en-US" sz="1100" smtClean="0">
                <a:solidFill>
                  <a:srgbClr val="000000"/>
                </a:solidFill>
              </a:rPr>
              <a:pPr algn="r" fontAlgn="base">
                <a:spcBef>
                  <a:spcPct val="0"/>
                </a:spcBef>
                <a:spcAft>
                  <a:spcPct val="0"/>
                </a:spcAft>
              </a:pPr>
              <a:t>54</a:t>
            </a:fld>
            <a:endParaRPr lang="en-US" sz="1100" smtClean="0">
              <a:solidFill>
                <a:srgbClr val="000000"/>
              </a:solidFill>
            </a:endParaRPr>
          </a:p>
        </p:txBody>
      </p:sp>
      <p:sp>
        <p:nvSpPr>
          <p:cNvPr id="126980" name="Rectangle 2"/>
          <p:cNvSpPr>
            <a:spLocks noGrp="1" noRot="1" noChangeAspect="1" noChangeArrowheads="1" noTextEdit="1"/>
          </p:cNvSpPr>
          <p:nvPr>
            <p:ph type="sldImg"/>
          </p:nvPr>
        </p:nvSpPr>
        <p:spPr>
          <a:xfrm>
            <a:off x="1144588" y="685800"/>
            <a:ext cx="4572000" cy="3429000"/>
          </a:xfrm>
          <a:ln/>
        </p:spPr>
      </p:sp>
      <p:sp>
        <p:nvSpPr>
          <p:cNvPr id="12698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lstStyle/>
          <a:p>
            <a:pPr eaLnBrk="1" hangingPunct="1">
              <a:spcBef>
                <a:spcPct val="0"/>
              </a:spcBef>
            </a:pPr>
            <a:endParaRPr lang="en-US" smtClean="0"/>
          </a:p>
        </p:txBody>
      </p:sp>
    </p:spTree>
    <p:extLst>
      <p:ext uri="{BB962C8B-B14F-4D97-AF65-F5344CB8AC3E}">
        <p14:creationId xmlns:p14="http://schemas.microsoft.com/office/powerpoint/2010/main" val="10248799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dirty="0"/>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a:solidFill>
                  <a:schemeClr val="tx1"/>
                </a:solidFill>
                <a:latin typeface="Arial" panose="020B0604020202020204" pitchFamily="34" charset="0"/>
              </a:defRPr>
            </a:lvl1pPr>
            <a:lvl2pPr marL="742950" indent="-285750" defTabSz="957263">
              <a:defRPr>
                <a:solidFill>
                  <a:schemeClr val="tx1"/>
                </a:solidFill>
                <a:latin typeface="Arial" panose="020B0604020202020204" pitchFamily="34" charset="0"/>
              </a:defRPr>
            </a:lvl2pPr>
            <a:lvl3pPr marL="1143000" indent="-228600" defTabSz="957263">
              <a:defRPr>
                <a:solidFill>
                  <a:schemeClr val="tx1"/>
                </a:solidFill>
                <a:latin typeface="Arial" panose="020B0604020202020204" pitchFamily="34" charset="0"/>
              </a:defRPr>
            </a:lvl3pPr>
            <a:lvl4pPr marL="1600200" indent="-228600" defTabSz="957263">
              <a:defRPr>
                <a:solidFill>
                  <a:schemeClr val="tx1"/>
                </a:solidFill>
                <a:latin typeface="Arial" panose="020B0604020202020204" pitchFamily="34" charset="0"/>
              </a:defRPr>
            </a:lvl4pPr>
            <a:lvl5pPr marL="2057400" indent="-228600" defTabSz="957263">
              <a:defRPr>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57263" rtl="0" eaLnBrk="1" fontAlgn="auto" latinLnBrk="0" hangingPunct="1">
              <a:lnSpc>
                <a:spcPct val="100000"/>
              </a:lnSpc>
              <a:spcBef>
                <a:spcPts val="0"/>
              </a:spcBef>
              <a:spcAft>
                <a:spcPts val="0"/>
              </a:spcAft>
              <a:buClrTx/>
              <a:buSzTx/>
              <a:buFontTx/>
              <a:buNone/>
              <a:tabLst/>
              <a:defRPr/>
            </a:pPr>
            <a:fld id="{7D0889FE-7173-4642-B820-4E2DA2402950}"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57263"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646966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a:solidFill>
                  <a:schemeClr val="tx1"/>
                </a:solidFill>
                <a:latin typeface="Arial" panose="020B0604020202020204" pitchFamily="34" charset="0"/>
              </a:defRPr>
            </a:lvl1pPr>
            <a:lvl2pPr marL="742950" indent="-285750" defTabSz="957263">
              <a:defRPr>
                <a:solidFill>
                  <a:schemeClr val="tx1"/>
                </a:solidFill>
                <a:latin typeface="Arial" panose="020B0604020202020204" pitchFamily="34" charset="0"/>
              </a:defRPr>
            </a:lvl2pPr>
            <a:lvl3pPr marL="1143000" indent="-228600" defTabSz="957263">
              <a:defRPr>
                <a:solidFill>
                  <a:schemeClr val="tx1"/>
                </a:solidFill>
                <a:latin typeface="Arial" panose="020B0604020202020204" pitchFamily="34" charset="0"/>
              </a:defRPr>
            </a:lvl3pPr>
            <a:lvl4pPr marL="1600200" indent="-228600" defTabSz="957263">
              <a:defRPr>
                <a:solidFill>
                  <a:schemeClr val="tx1"/>
                </a:solidFill>
                <a:latin typeface="Arial" panose="020B0604020202020204" pitchFamily="34" charset="0"/>
              </a:defRPr>
            </a:lvl4pPr>
            <a:lvl5pPr marL="2057400" indent="-228600" defTabSz="957263">
              <a:defRPr>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57263" rtl="0" eaLnBrk="1" fontAlgn="auto" latinLnBrk="0" hangingPunct="1">
              <a:lnSpc>
                <a:spcPct val="100000"/>
              </a:lnSpc>
              <a:spcBef>
                <a:spcPts val="0"/>
              </a:spcBef>
              <a:spcAft>
                <a:spcPts val="0"/>
              </a:spcAft>
              <a:buClrTx/>
              <a:buSzTx/>
              <a:buFontTx/>
              <a:buNone/>
              <a:tabLst/>
              <a:defRPr/>
            </a:pPr>
            <a:fld id="{EDC3E117-7A53-462F-939E-DBC1FD3DD41C}"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57263"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57735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a:solidFill>
                  <a:schemeClr val="tx1"/>
                </a:solidFill>
                <a:latin typeface="Arial" panose="020B0604020202020204" pitchFamily="34" charset="0"/>
              </a:defRPr>
            </a:lvl1pPr>
            <a:lvl2pPr marL="742950" indent="-285750" defTabSz="957263">
              <a:defRPr>
                <a:solidFill>
                  <a:schemeClr val="tx1"/>
                </a:solidFill>
                <a:latin typeface="Arial" panose="020B0604020202020204" pitchFamily="34" charset="0"/>
              </a:defRPr>
            </a:lvl2pPr>
            <a:lvl3pPr marL="1143000" indent="-228600" defTabSz="957263">
              <a:defRPr>
                <a:solidFill>
                  <a:schemeClr val="tx1"/>
                </a:solidFill>
                <a:latin typeface="Arial" panose="020B0604020202020204" pitchFamily="34" charset="0"/>
              </a:defRPr>
            </a:lvl3pPr>
            <a:lvl4pPr marL="1600200" indent="-228600" defTabSz="957263">
              <a:defRPr>
                <a:solidFill>
                  <a:schemeClr val="tx1"/>
                </a:solidFill>
                <a:latin typeface="Arial" panose="020B0604020202020204" pitchFamily="34" charset="0"/>
              </a:defRPr>
            </a:lvl4pPr>
            <a:lvl5pPr marL="2057400" indent="-228600" defTabSz="957263">
              <a:defRPr>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57263" rtl="0" eaLnBrk="1" fontAlgn="auto" latinLnBrk="0" hangingPunct="1">
              <a:lnSpc>
                <a:spcPct val="100000"/>
              </a:lnSpc>
              <a:spcBef>
                <a:spcPts val="0"/>
              </a:spcBef>
              <a:spcAft>
                <a:spcPts val="0"/>
              </a:spcAft>
              <a:buClrTx/>
              <a:buSzTx/>
              <a:buFontTx/>
              <a:buNone/>
              <a:tabLst/>
              <a:defRPr/>
            </a:pPr>
            <a:fld id="{9D386B3C-B2E7-443F-91C9-553AC85B82A2}"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57263"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908647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a:solidFill>
                  <a:schemeClr val="tx1"/>
                </a:solidFill>
                <a:latin typeface="Arial" panose="020B0604020202020204" pitchFamily="34" charset="0"/>
              </a:defRPr>
            </a:lvl1pPr>
            <a:lvl2pPr marL="742950" indent="-285750" defTabSz="957263">
              <a:defRPr>
                <a:solidFill>
                  <a:schemeClr val="tx1"/>
                </a:solidFill>
                <a:latin typeface="Arial" panose="020B0604020202020204" pitchFamily="34" charset="0"/>
              </a:defRPr>
            </a:lvl2pPr>
            <a:lvl3pPr marL="1143000" indent="-228600" defTabSz="957263">
              <a:defRPr>
                <a:solidFill>
                  <a:schemeClr val="tx1"/>
                </a:solidFill>
                <a:latin typeface="Arial" panose="020B0604020202020204" pitchFamily="34" charset="0"/>
              </a:defRPr>
            </a:lvl3pPr>
            <a:lvl4pPr marL="1600200" indent="-228600" defTabSz="957263">
              <a:defRPr>
                <a:solidFill>
                  <a:schemeClr val="tx1"/>
                </a:solidFill>
                <a:latin typeface="Arial" panose="020B0604020202020204" pitchFamily="34" charset="0"/>
              </a:defRPr>
            </a:lvl4pPr>
            <a:lvl5pPr marL="2057400" indent="-228600" defTabSz="957263">
              <a:defRPr>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57263" rtl="0" eaLnBrk="1" fontAlgn="auto" latinLnBrk="0" hangingPunct="1">
              <a:lnSpc>
                <a:spcPct val="100000"/>
              </a:lnSpc>
              <a:spcBef>
                <a:spcPts val="0"/>
              </a:spcBef>
              <a:spcAft>
                <a:spcPts val="0"/>
              </a:spcAft>
              <a:buClrTx/>
              <a:buSzTx/>
              <a:buFontTx/>
              <a:buNone/>
              <a:tabLst/>
              <a:defRPr/>
            </a:pPr>
            <a:fld id="{E85E1ACD-2E6D-4985-8BB3-1188D874BEF7}"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57263"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820285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8447A-A6DA-4E4B-BABB-ACAE952B9A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15150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p:spPr>
        <p:txBody>
          <a:bodyPr/>
          <a:lstStyle/>
          <a:p>
            <a:endParaRPr lang="en-US" b="1" dirty="0" smtClean="0">
              <a:latin typeface="Arial" pitchFamily="34" charset="0"/>
            </a:endParaRPr>
          </a:p>
        </p:txBody>
      </p:sp>
    </p:spTree>
    <p:extLst>
      <p:ext uri="{BB962C8B-B14F-4D97-AF65-F5344CB8AC3E}">
        <p14:creationId xmlns:p14="http://schemas.microsoft.com/office/powerpoint/2010/main" val="3493802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smtClean="0"/>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C91956D-8353-4B01-BDE7-DC7754519820}" type="slidenum">
              <a:rPr lang="en-US">
                <a:solidFill>
                  <a:prstClr val="black"/>
                </a:solidFill>
              </a:rPr>
              <a:pPr/>
              <a:t>5</a:t>
            </a:fld>
            <a:endParaRPr lang="en-US">
              <a:solidFill>
                <a:prstClr val="black"/>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17342425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p(4 → 9|using x):</a:t>
            </a:r>
            <a:r>
              <a:rPr lang="en-US" baseline="0" dirty="0" smtClean="0"/>
              <a:t> </a:t>
            </a:r>
            <a:r>
              <a:rPr lang="en-US" dirty="0" smtClean="0"/>
              <a:t>probability that class 4 is labeled as class 9 </a:t>
            </a:r>
          </a:p>
          <a:p>
            <a:r>
              <a:rPr lang="en-US" dirty="0" smtClean="0"/>
              <a:t>L(4 → 9): loss incurred when an object of type 4 is classified as having type 9</a:t>
            </a:r>
            <a:endParaRPr lang="en-US" dirty="0" smtClean="0">
              <a:latin typeface="Arial" pitchFamily="34" charset="0"/>
            </a:endParaRPr>
          </a:p>
        </p:txBody>
      </p:sp>
    </p:spTree>
    <p:extLst>
      <p:ext uri="{BB962C8B-B14F-4D97-AF65-F5344CB8AC3E}">
        <p14:creationId xmlns:p14="http://schemas.microsoft.com/office/powerpoint/2010/main" val="35534727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decision boundary is optimal, then for points on the decision boundary, either choice of class has the same expected loss; if this weren’t so, we could obtain a better classifier by always choosing one class (and so moving the boundary)</a:t>
            </a:r>
          </a:p>
          <a:p>
            <a:r>
              <a:rPr lang="en-US" dirty="0" smtClean="0"/>
              <a:t>http://luthuli.cs.uiuc.edu/~daf/courses/probcourse/notesclassification.pdf</a:t>
            </a:r>
          </a:p>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62</a:t>
            </a:fld>
            <a:endParaRPr lang="en-US"/>
          </a:p>
        </p:txBody>
      </p:sp>
    </p:spTree>
    <p:extLst>
      <p:ext uri="{BB962C8B-B14F-4D97-AF65-F5344CB8AC3E}">
        <p14:creationId xmlns:p14="http://schemas.microsoft.com/office/powerpoint/2010/main" val="11432460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solidFill>
                  <a:srgbClr val="000000"/>
                </a:solidFill>
              </a:rPr>
              <a:t>expected loss of classifying as 4 is less than expected loss of classifying as 9</a:t>
            </a:r>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28842347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32924193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37259197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P(skin</a:t>
            </a:r>
            <a:r>
              <a:rPr lang="en-US" baseline="0" dirty="0" smtClean="0"/>
              <a:t> | x) -&gt; probability of skin given pixel color x.</a:t>
            </a:r>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40346342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Prior: how</a:t>
            </a:r>
            <a:r>
              <a:rPr lang="en-US" baseline="0" dirty="0" smtClean="0"/>
              <a:t> often there are skin pixels vs non-skin pixels.</a:t>
            </a:r>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9229936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p:spPr>
        <p:txBody>
          <a:bodyPr/>
          <a:lstStyle/>
          <a:p>
            <a:endParaRPr lang="en-US" b="1" dirty="0" smtClean="0">
              <a:latin typeface="Arial" pitchFamily="34" charset="0"/>
            </a:endParaRPr>
          </a:p>
        </p:txBody>
      </p:sp>
    </p:spTree>
    <p:extLst>
      <p:ext uri="{BB962C8B-B14F-4D97-AF65-F5344CB8AC3E}">
        <p14:creationId xmlns:p14="http://schemas.microsoft.com/office/powerpoint/2010/main" val="30131114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11873816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1621888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C8E09E8E-F1D0-4B93-BF98-03D1D2D5B684}" type="slidenum">
              <a:rPr lang="en-US">
                <a:solidFill>
                  <a:srgbClr val="000000"/>
                </a:solidFill>
              </a:rPr>
              <a:pPr/>
              <a:t>6</a:t>
            </a:fld>
            <a:endParaRPr lang="en-US">
              <a:solidFill>
                <a:srgbClr val="000000"/>
              </a:solidFill>
            </a:endParaRPr>
          </a:p>
        </p:txBody>
      </p:sp>
      <p:sp>
        <p:nvSpPr>
          <p:cNvPr id="144387" name="Slide Image Placeholder 1"/>
          <p:cNvSpPr>
            <a:spLocks noGrp="1" noRot="1" noChangeAspect="1" noTextEdit="1"/>
          </p:cNvSpPr>
          <p:nvPr>
            <p:ph type="sldImg"/>
          </p:nvPr>
        </p:nvSpPr>
        <p:spPr>
          <a:xfrm>
            <a:off x="1143000" y="684213"/>
            <a:ext cx="4572000" cy="3429000"/>
          </a:xfrm>
          <a:ln/>
        </p:spPr>
      </p:sp>
      <p:sp>
        <p:nvSpPr>
          <p:cNvPr id="144388" name="Notes Placeholder 2"/>
          <p:cNvSpPr>
            <a:spLocks noGrp="1"/>
          </p:cNvSpPr>
          <p:nvPr>
            <p:ph type="body" idx="1"/>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144389"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9B56B1CA-0D8F-41B5-91CA-D292BE1FEF9E}" type="slidenum">
              <a:rPr lang="de-CH" sz="1200" smtClean="0">
                <a:solidFill>
                  <a:srgbClr val="000000"/>
                </a:solidFill>
                <a:latin typeface="Times New Roman" pitchFamily="18" charset="0"/>
              </a:rPr>
              <a:pPr algn="r" eaLnBrk="0" fontAlgn="base" hangingPunct="0">
                <a:spcBef>
                  <a:spcPct val="0"/>
                </a:spcBef>
                <a:spcAft>
                  <a:spcPct val="0"/>
                </a:spcAft>
              </a:pPr>
              <a:t>6</a:t>
            </a:fld>
            <a:endParaRPr lang="de-CH" sz="1200" smtClean="0">
              <a:solidFill>
                <a:srgbClr val="000000"/>
              </a:solidFill>
              <a:latin typeface="Times New Roman" pitchFamily="18" charset="0"/>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42052036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extLst>
      <p:ext uri="{BB962C8B-B14F-4D97-AF65-F5344CB8AC3E}">
        <p14:creationId xmlns:p14="http://schemas.microsoft.com/office/powerpoint/2010/main" val="20514837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73</a:t>
            </a:fld>
            <a:endParaRPr lang="en-US"/>
          </a:p>
        </p:txBody>
      </p:sp>
    </p:spTree>
    <p:extLst>
      <p:ext uri="{BB962C8B-B14F-4D97-AF65-F5344CB8AC3E}">
        <p14:creationId xmlns:p14="http://schemas.microsoft.com/office/powerpoint/2010/main" val="1548058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a:ln/>
        </p:spPr>
      </p:sp>
      <p:sp>
        <p:nvSpPr>
          <p:cNvPr id="145411"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2993472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F7C6C01-5097-4EFA-ACFD-07FDC1D804AC}"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464602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773823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EA7FCD-A8B5-EE4D-AFE9-B8EB237E3A6C}" type="datetime1">
              <a:rPr lang="en-US" smtClean="0"/>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319FEB-94EB-5F42-9CE4-BFEAFFA977D4}" type="datetime1">
              <a:rPr lang="en-US" smtClean="0"/>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4D6616B-60B2-0E4E-BFE0-7D7219E3378E}" type="datetime1">
              <a:rPr lang="en-US" smtClean="0"/>
              <a:t>5/16/2019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7AB2CF-8C0D-440E-A8B4-9C3D9F3790E0}" type="slidenum">
              <a:rPr lang="en-US"/>
              <a:pPr>
                <a:defRPr/>
              </a:pPr>
              <a:t>‹#›</a:t>
            </a:fld>
            <a:endParaRPr lang="en-US"/>
          </a:p>
        </p:txBody>
      </p:sp>
    </p:spTree>
    <p:extLst>
      <p:ext uri="{BB962C8B-B14F-4D97-AF65-F5344CB8AC3E}">
        <p14:creationId xmlns:p14="http://schemas.microsoft.com/office/powerpoint/2010/main" val="33943785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CE9C4BB-0B48-334E-BF4F-395C60D780B4}" type="datetime1">
              <a:rPr lang="en-US" smtClean="0"/>
              <a:t>5/16/2019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5ABF49-C28C-4A9A-B33A-9AB28C006D08}" type="slidenum">
              <a:rPr lang="en-US"/>
              <a:pPr>
                <a:defRPr/>
              </a:pPr>
              <a:t>‹#›</a:t>
            </a:fld>
            <a:endParaRPr lang="en-US"/>
          </a:p>
        </p:txBody>
      </p:sp>
    </p:spTree>
    <p:extLst>
      <p:ext uri="{BB962C8B-B14F-4D97-AF65-F5344CB8AC3E}">
        <p14:creationId xmlns:p14="http://schemas.microsoft.com/office/powerpoint/2010/main" val="4871446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103A5F37-D35A-6A4C-9A24-CD452FFF08C8}" type="datetime1">
              <a:rPr lang="en-US" smtClean="0"/>
              <a:t>5/16/2019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83BDEE-4388-4776-9353-69025ECE8B2F}" type="slidenum">
              <a:rPr lang="en-US"/>
              <a:pPr>
                <a:defRPr/>
              </a:pPr>
              <a:t>‹#›</a:t>
            </a:fld>
            <a:endParaRPr lang="en-US"/>
          </a:p>
        </p:txBody>
      </p:sp>
    </p:spTree>
    <p:extLst>
      <p:ext uri="{BB962C8B-B14F-4D97-AF65-F5344CB8AC3E}">
        <p14:creationId xmlns:p14="http://schemas.microsoft.com/office/powerpoint/2010/main" val="35088057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7AC57B48-E0CF-9B4E-B842-AB29C208B337}" type="datetime1">
              <a:rPr lang="en-US" smtClean="0"/>
              <a:t>5/16/2019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48F86F-1B1D-4F87-9CE1-015122FE74E8}" type="slidenum">
              <a:rPr lang="en-US"/>
              <a:pPr>
                <a:defRPr/>
              </a:pPr>
              <a:t>‹#›</a:t>
            </a:fld>
            <a:endParaRPr lang="en-US"/>
          </a:p>
        </p:txBody>
      </p:sp>
    </p:spTree>
    <p:extLst>
      <p:ext uri="{BB962C8B-B14F-4D97-AF65-F5344CB8AC3E}">
        <p14:creationId xmlns:p14="http://schemas.microsoft.com/office/powerpoint/2010/main" val="5925792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1EF24B22-F480-7247-84C7-498A11C34DB7}" type="datetime1">
              <a:rPr lang="en-US" smtClean="0"/>
              <a:t>5/16/2019</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36940E8-A3BD-4A4D-AA2D-0117161D598C}" type="slidenum">
              <a:rPr lang="en-US"/>
              <a:pPr>
                <a:defRPr/>
              </a:pPr>
              <a:t>‹#›</a:t>
            </a:fld>
            <a:endParaRPr lang="en-US"/>
          </a:p>
        </p:txBody>
      </p:sp>
    </p:spTree>
    <p:extLst>
      <p:ext uri="{BB962C8B-B14F-4D97-AF65-F5344CB8AC3E}">
        <p14:creationId xmlns:p14="http://schemas.microsoft.com/office/powerpoint/2010/main" val="39588041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8B5592CF-C4B1-634C-A771-48AAB0D30000}" type="datetime1">
              <a:rPr lang="en-US" smtClean="0"/>
              <a:t>5/16/2019</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F55716F-BF27-480C-A24F-3AC7FC3551C5}" type="slidenum">
              <a:rPr lang="en-US"/>
              <a:pPr>
                <a:defRPr/>
              </a:pPr>
              <a:t>‹#›</a:t>
            </a:fld>
            <a:endParaRPr lang="en-US"/>
          </a:p>
        </p:txBody>
      </p:sp>
    </p:spTree>
    <p:extLst>
      <p:ext uri="{BB962C8B-B14F-4D97-AF65-F5344CB8AC3E}">
        <p14:creationId xmlns:p14="http://schemas.microsoft.com/office/powerpoint/2010/main" val="39313786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3CD2081-0BBD-A446-9209-1016CFE188FA}" type="datetime1">
              <a:rPr lang="en-US" smtClean="0"/>
              <a:t>5/16/2019</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E4E7AEC-34C0-487D-B827-094554FE1F11}" type="slidenum">
              <a:rPr lang="en-US"/>
              <a:pPr>
                <a:defRPr/>
              </a:pPr>
              <a:t>‹#›</a:t>
            </a:fld>
            <a:endParaRPr lang="en-US"/>
          </a:p>
        </p:txBody>
      </p:sp>
    </p:spTree>
    <p:extLst>
      <p:ext uri="{BB962C8B-B14F-4D97-AF65-F5344CB8AC3E}">
        <p14:creationId xmlns:p14="http://schemas.microsoft.com/office/powerpoint/2010/main" val="11001346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FA08D4C-8523-964A-B762-1B5B33BB8DEC}" type="datetime1">
              <a:rPr lang="en-US" smtClean="0"/>
              <a:t>5/16/2019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3E7A72-293D-4451-B957-B135F9EC4E10}" type="slidenum">
              <a:rPr lang="en-US"/>
              <a:pPr>
                <a:defRPr/>
              </a:pPr>
              <a:t>‹#›</a:t>
            </a:fld>
            <a:endParaRPr lang="en-US"/>
          </a:p>
        </p:txBody>
      </p:sp>
    </p:spTree>
    <p:extLst>
      <p:ext uri="{BB962C8B-B14F-4D97-AF65-F5344CB8AC3E}">
        <p14:creationId xmlns:p14="http://schemas.microsoft.com/office/powerpoint/2010/main" val="25503889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072DD18-AAF1-2C4D-B538-BFE93F63FB75}" type="datetime1">
              <a:rPr lang="en-US" smtClean="0"/>
              <a:t>5/16/2019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C5E3BC-9F7D-48E4-BE81-C387382934C9}" type="slidenum">
              <a:rPr lang="en-US"/>
              <a:pPr>
                <a:defRPr/>
              </a:pPr>
              <a:t>‹#›</a:t>
            </a:fld>
            <a:endParaRPr lang="en-US"/>
          </a:p>
        </p:txBody>
      </p:sp>
    </p:spTree>
    <p:extLst>
      <p:ext uri="{BB962C8B-B14F-4D97-AF65-F5344CB8AC3E}">
        <p14:creationId xmlns:p14="http://schemas.microsoft.com/office/powerpoint/2010/main" val="26231214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2268B38-9E06-D744-A50E-43BE8B2F681E}" type="datetime1">
              <a:rPr lang="en-US" smtClean="0"/>
              <a:t>5/16/2019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AA38D5-09FE-4AF7-9CE2-CEC17FC3449F}" type="slidenum">
              <a:rPr lang="en-US"/>
              <a:pPr>
                <a:defRPr/>
              </a:pPr>
              <a:t>‹#›</a:t>
            </a:fld>
            <a:endParaRPr lang="en-US"/>
          </a:p>
        </p:txBody>
      </p:sp>
    </p:spTree>
    <p:extLst>
      <p:ext uri="{BB962C8B-B14F-4D97-AF65-F5344CB8AC3E}">
        <p14:creationId xmlns:p14="http://schemas.microsoft.com/office/powerpoint/2010/main" val="1314905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327AA7-F97F-1F43-87D3-6D574450201E}" type="datetime1">
              <a:rPr lang="en-US" smtClean="0"/>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3510D4F-F55A-AF46-BA1A-5859BE52B3A8}" type="datetime1">
              <a:rPr lang="en-US" smtClean="0"/>
              <a:t>5/16/2019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BB0B55-3F7A-41F5-BB5D-14B7092156C6}" type="slidenum">
              <a:rPr lang="en-US"/>
              <a:pPr>
                <a:defRPr/>
              </a:pPr>
              <a:t>‹#›</a:t>
            </a:fld>
            <a:endParaRPr lang="en-US"/>
          </a:p>
        </p:txBody>
      </p:sp>
    </p:spTree>
    <p:extLst>
      <p:ext uri="{BB962C8B-B14F-4D97-AF65-F5344CB8AC3E}">
        <p14:creationId xmlns:p14="http://schemas.microsoft.com/office/powerpoint/2010/main" val="36413691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66FA0861-96EB-D54B-8A4A-65FAE3CCB435}" type="datetime1">
              <a:rPr lang="en-US" smtClean="0">
                <a:solidFill>
                  <a:srgbClr val="000000"/>
                </a:solidFill>
                <a:latin typeface="Times New Roman" pitchFamily="18" charset="0"/>
              </a:rPr>
              <a:t>5/16/2019</a:t>
            </a:fld>
            <a:endParaRPr lang="en-US">
              <a:solidFill>
                <a:srgbClr val="000000"/>
              </a:solidFill>
              <a:latin typeface="Times New Roman" pitchFamily="18" charset="0"/>
            </a:endParaRPr>
          </a:p>
        </p:txBody>
      </p:sp>
      <p:sp>
        <p:nvSpPr>
          <p:cNvPr id="5"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6"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CA443DFF-AA14-4E9D-8B86-329A6C3241E4}"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1299139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F43A50F0-78F8-364B-B8C3-89EB5F338359}" type="datetime1">
              <a:rPr lang="en-US" smtClean="0">
                <a:solidFill>
                  <a:srgbClr val="000000"/>
                </a:solidFill>
                <a:latin typeface="Times New Roman" pitchFamily="18" charset="0"/>
              </a:rPr>
              <a:t>5/16/2019</a:t>
            </a:fld>
            <a:endParaRPr lang="en-US">
              <a:solidFill>
                <a:srgbClr val="000000"/>
              </a:solidFill>
              <a:latin typeface="Times New Roman" pitchFamily="18" charset="0"/>
            </a:endParaRPr>
          </a:p>
        </p:txBody>
      </p:sp>
      <p:sp>
        <p:nvSpPr>
          <p:cNvPr id="5"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6"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7702F0A2-8EE7-43D9-857D-EFA5E8038C28}"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74905284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FFC0305A-D718-4545-8E7F-80290A238121}" type="datetime1">
              <a:rPr lang="en-US" smtClean="0">
                <a:solidFill>
                  <a:srgbClr val="000000"/>
                </a:solidFill>
                <a:latin typeface="Times New Roman" pitchFamily="18" charset="0"/>
              </a:rPr>
              <a:t>5/16/2019</a:t>
            </a:fld>
            <a:endParaRPr lang="en-US">
              <a:solidFill>
                <a:srgbClr val="000000"/>
              </a:solidFill>
              <a:latin typeface="Times New Roman" pitchFamily="18" charset="0"/>
            </a:endParaRPr>
          </a:p>
        </p:txBody>
      </p:sp>
      <p:sp>
        <p:nvSpPr>
          <p:cNvPr id="5"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6"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67E95830-261E-409D-9F0F-59987290525C}"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260252776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D94498DC-1D2D-C74A-889D-CD4CCBCC0F94}" type="datetime1">
              <a:rPr lang="en-US" smtClean="0">
                <a:solidFill>
                  <a:srgbClr val="000000"/>
                </a:solidFill>
                <a:latin typeface="Times New Roman" pitchFamily="18" charset="0"/>
              </a:rPr>
              <a:t>5/16/2019</a:t>
            </a:fld>
            <a:endParaRPr lang="en-US">
              <a:solidFill>
                <a:srgbClr val="000000"/>
              </a:solidFill>
              <a:latin typeface="Times New Roman" pitchFamily="18" charset="0"/>
            </a:endParaRPr>
          </a:p>
        </p:txBody>
      </p:sp>
      <p:sp>
        <p:nvSpPr>
          <p:cNvPr id="6"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7"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BDBC6E60-C812-42AC-B17A-D6751D9645D4}"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42288276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F843EC47-B7C7-4A48-8EFF-50CD50077A97}" type="datetime1">
              <a:rPr lang="en-US" smtClean="0">
                <a:solidFill>
                  <a:srgbClr val="000000"/>
                </a:solidFill>
                <a:latin typeface="Times New Roman" pitchFamily="18" charset="0"/>
              </a:rPr>
              <a:t>5/16/2019</a:t>
            </a:fld>
            <a:endParaRPr lang="en-US">
              <a:solidFill>
                <a:srgbClr val="000000"/>
              </a:solidFill>
              <a:latin typeface="Times New Roman" pitchFamily="18" charset="0"/>
            </a:endParaRPr>
          </a:p>
        </p:txBody>
      </p:sp>
      <p:sp>
        <p:nvSpPr>
          <p:cNvPr id="8"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9"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AAEA9909-2D62-44B0-9939-05F8110F8D43}"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10981810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3BA4C915-B7BC-A043-87A8-55E3755F0AE4}" type="datetime1">
              <a:rPr lang="en-US" smtClean="0">
                <a:solidFill>
                  <a:srgbClr val="000000"/>
                </a:solidFill>
                <a:latin typeface="Times New Roman" pitchFamily="18" charset="0"/>
              </a:rPr>
              <a:t>5/16/2019</a:t>
            </a:fld>
            <a:endParaRPr lang="en-US">
              <a:solidFill>
                <a:srgbClr val="000000"/>
              </a:solidFill>
              <a:latin typeface="Times New Roman" pitchFamily="18" charset="0"/>
            </a:endParaRPr>
          </a:p>
        </p:txBody>
      </p:sp>
      <p:sp>
        <p:nvSpPr>
          <p:cNvPr id="4"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5"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F3541BD8-7A41-459B-8F1B-6676722F9F4C}"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5361491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F3CA660C-47FA-4543-B683-F160D1243652}" type="datetime1">
              <a:rPr lang="en-US" smtClean="0">
                <a:solidFill>
                  <a:srgbClr val="000000"/>
                </a:solidFill>
                <a:latin typeface="Times New Roman" pitchFamily="18" charset="0"/>
              </a:rPr>
              <a:t>5/16/2019</a:t>
            </a:fld>
            <a:endParaRPr lang="en-US">
              <a:solidFill>
                <a:srgbClr val="000000"/>
              </a:solidFill>
              <a:latin typeface="Times New Roman" pitchFamily="18" charset="0"/>
            </a:endParaRPr>
          </a:p>
        </p:txBody>
      </p:sp>
      <p:sp>
        <p:nvSpPr>
          <p:cNvPr id="3"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4"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612ED252-911B-46A9-B8A7-E331FBBBD2FB}"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25457423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F0973E75-0A16-2242-9395-F44C15710504}" type="datetime1">
              <a:rPr lang="en-US" smtClean="0">
                <a:solidFill>
                  <a:srgbClr val="000000"/>
                </a:solidFill>
                <a:latin typeface="Times New Roman" pitchFamily="18" charset="0"/>
              </a:rPr>
              <a:t>5/16/2019</a:t>
            </a:fld>
            <a:endParaRPr lang="en-US">
              <a:solidFill>
                <a:srgbClr val="000000"/>
              </a:solidFill>
              <a:latin typeface="Times New Roman" pitchFamily="18" charset="0"/>
            </a:endParaRPr>
          </a:p>
        </p:txBody>
      </p:sp>
      <p:sp>
        <p:nvSpPr>
          <p:cNvPr id="6"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7"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14AFB516-A0B3-4D3C-9565-4AC9B06504C8}"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04705259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C497A692-48EE-0D46-81DE-18F2C06E11FE}" type="datetime1">
              <a:rPr lang="en-US" smtClean="0">
                <a:solidFill>
                  <a:srgbClr val="000000"/>
                </a:solidFill>
                <a:latin typeface="Times New Roman" pitchFamily="18" charset="0"/>
              </a:rPr>
              <a:t>5/16/2019</a:t>
            </a:fld>
            <a:endParaRPr lang="en-US">
              <a:solidFill>
                <a:srgbClr val="000000"/>
              </a:solidFill>
              <a:latin typeface="Times New Roman" pitchFamily="18" charset="0"/>
            </a:endParaRPr>
          </a:p>
        </p:txBody>
      </p:sp>
      <p:sp>
        <p:nvSpPr>
          <p:cNvPr id="6"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7"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57262A2A-90C0-45DD-BF5E-65981EEBADE0}"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1481100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7AED8B52-F4A4-4248-A5FA-B629E1E4D04C}" type="datetime1">
              <a:rPr lang="en-US" sz="1400" kern="1200" smtClean="0">
                <a:solidFill>
                  <a:srgbClr val="000000"/>
                </a:solidFill>
                <a:latin typeface="Arial" charset="0"/>
                <a:ea typeface="+mn-ea"/>
                <a:cs typeface="+mn-cs"/>
              </a:rPr>
              <a:t>5/16/2019</a:t>
            </a:fld>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604B034-F9EE-4CF8-AC0D-26760F2435D7}"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D9C768C6-C918-E946-B27C-E330E2B875E6}" type="datetime1">
              <a:rPr lang="en-US" smtClean="0">
                <a:solidFill>
                  <a:srgbClr val="000000"/>
                </a:solidFill>
                <a:latin typeface="Times New Roman" pitchFamily="18" charset="0"/>
              </a:rPr>
              <a:t>5/16/2019</a:t>
            </a:fld>
            <a:endParaRPr lang="en-US">
              <a:solidFill>
                <a:srgbClr val="000000"/>
              </a:solidFill>
              <a:latin typeface="Times New Roman" pitchFamily="18" charset="0"/>
            </a:endParaRPr>
          </a:p>
        </p:txBody>
      </p:sp>
      <p:sp>
        <p:nvSpPr>
          <p:cNvPr id="5"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6"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A8319269-CDB7-452C-907B-C981831DE7B4}"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2534862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704549CE-B6A0-9741-BA63-939721F7AF94}" type="datetime1">
              <a:rPr lang="en-US" smtClean="0">
                <a:solidFill>
                  <a:srgbClr val="000000"/>
                </a:solidFill>
                <a:latin typeface="Times New Roman" pitchFamily="18" charset="0"/>
              </a:rPr>
              <a:t>5/16/2019</a:t>
            </a:fld>
            <a:endParaRPr lang="en-US">
              <a:solidFill>
                <a:srgbClr val="000000"/>
              </a:solidFill>
              <a:latin typeface="Times New Roman" pitchFamily="18" charset="0"/>
            </a:endParaRPr>
          </a:p>
        </p:txBody>
      </p:sp>
      <p:sp>
        <p:nvSpPr>
          <p:cNvPr id="5"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6"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1F9A4F45-C63F-46BD-B43E-9C104FC582CE}"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1421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FD3649B1-6638-C248-97B6-2497C0132FDB}" type="datetime1">
              <a:rPr lang="en-US" smtClean="0">
                <a:solidFill>
                  <a:srgbClr val="000000"/>
                </a:solidFill>
              </a:rPr>
              <a:t>5/16/2019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955DC1D5-5FDE-428B-BA8A-934DE0F00C1C}"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7572202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BD9FD1DD-C843-3F45-9A3E-CD28FCCC2F76}" type="datetime1">
              <a:rPr lang="en-US" smtClean="0">
                <a:solidFill>
                  <a:srgbClr val="000000"/>
                </a:solidFill>
              </a:rPr>
              <a:t>5/16/2019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A9040A6E-9496-440D-8616-59C1BECB301F}"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3481233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992DF21E-3CE1-3846-81F2-A1E7056DD396}" type="datetime1">
              <a:rPr lang="en-US" smtClean="0">
                <a:solidFill>
                  <a:srgbClr val="000000"/>
                </a:solidFill>
              </a:rPr>
              <a:t>5/16/2019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0953F0C2-F4FD-4A6F-8E97-EC02C4B53DD9}"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5937465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4C546929-F24B-E24D-936A-FDF52A1EE040}" type="datetime1">
              <a:rPr lang="en-US" smtClean="0">
                <a:solidFill>
                  <a:srgbClr val="000000"/>
                </a:solidFill>
              </a:rPr>
              <a:t>5/16/2019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8600BA8B-92BA-457B-9FDB-709FFF6FEBD1}"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49606102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A69E38A9-62D5-E540-B0C5-DCD5565EB010}" type="datetime1">
              <a:rPr lang="en-US" smtClean="0">
                <a:solidFill>
                  <a:srgbClr val="000000"/>
                </a:solidFill>
              </a:rPr>
              <a:t>5/16/2019</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C6E294C5-7A3E-4D18-9E33-610B1A4F9C4B}"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0129364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B4686AE6-E909-CF41-9035-CC86627A7A32}" type="datetime1">
              <a:rPr lang="en-US" smtClean="0">
                <a:solidFill>
                  <a:srgbClr val="000000"/>
                </a:solidFill>
              </a:rPr>
              <a:t>5/16/2019</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7EF35516-D684-4588-99AF-273051FDF2BE}"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250792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69E3291F-9A86-1143-93BE-7D84446C788F}" type="datetime1">
              <a:rPr lang="en-US" smtClean="0">
                <a:solidFill>
                  <a:srgbClr val="000000"/>
                </a:solidFill>
              </a:rPr>
              <a:t>5/16/2019</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ED91A8D0-0937-483C-9314-67D229BB03A8}"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9983386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7C8B03ED-BF65-5546-9C9E-A4C038B75348}" type="datetime1">
              <a:rPr lang="en-US" smtClean="0">
                <a:solidFill>
                  <a:srgbClr val="000000"/>
                </a:solidFill>
              </a:rPr>
              <a:t>5/16/2019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7460F534-CD5A-4D57-B30F-24F92FDC05F3}"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21497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428E1055-597C-F146-B39C-20BC463EA395}" type="datetime1">
              <a:rPr lang="en-US" sz="1400" kern="1200" smtClean="0">
                <a:solidFill>
                  <a:srgbClr val="000000"/>
                </a:solidFill>
                <a:latin typeface="Arial" charset="0"/>
                <a:ea typeface="+mn-ea"/>
                <a:cs typeface="+mn-cs"/>
              </a:rPr>
              <a:t>5/16/2019</a:t>
            </a:fld>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A0D2EFA-DFCA-4D64-9279-E0F659A89029}"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CF1E7D83-150E-1D4C-99CD-044A30CAB7B5}" type="datetime1">
              <a:rPr lang="en-US" smtClean="0">
                <a:solidFill>
                  <a:srgbClr val="000000"/>
                </a:solidFill>
              </a:rPr>
              <a:t>5/16/2019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9EB5F803-2D01-4FF0-AF72-3BDC2EA0CCBA}"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6310102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67FCA5D8-6AAE-504D-A835-96A4784F082A}" type="datetime1">
              <a:rPr lang="en-US" smtClean="0">
                <a:solidFill>
                  <a:srgbClr val="000000"/>
                </a:solidFill>
              </a:rPr>
              <a:t>5/16/2019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020A80A8-0E94-4F7B-8D74-F0BBF6A2C05C}"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393418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D1221266-234A-C54F-8E5A-227CCDA9DAAD}" type="datetime1">
              <a:rPr lang="en-US" smtClean="0">
                <a:solidFill>
                  <a:srgbClr val="000000"/>
                </a:solidFill>
              </a:rPr>
              <a:t>5/16/2019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94063445-6ECB-4861-A883-858F5DA9B2A4}"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942805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B13CB5D8-D843-C841-9869-DB3E30804913}" type="datetime1">
              <a:rPr lang="en-US" sz="1400" kern="1200" smtClean="0">
                <a:solidFill>
                  <a:srgbClr val="000000"/>
                </a:solidFill>
                <a:latin typeface="Arial" charset="0"/>
                <a:ea typeface="+mn-ea"/>
                <a:cs typeface="+mn-cs"/>
              </a:rPr>
              <a:t>5/16/2019</a:t>
            </a:fld>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69BD21A-3499-463A-A697-420243B8F068}"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CDF8B731-18D6-1F46-A761-AE65DBF4A60F}" type="datetime1">
              <a:rPr lang="en-US" sz="1400" kern="1200" smtClean="0">
                <a:solidFill>
                  <a:srgbClr val="000000"/>
                </a:solidFill>
                <a:latin typeface="Arial" charset="0"/>
                <a:ea typeface="+mn-ea"/>
                <a:cs typeface="+mn-cs"/>
              </a:rPr>
              <a:t>5/16/2019</a:t>
            </a:fld>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838542D-BE2A-44ED-93E0-E7DFA0C6A821}"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C9271756-D18A-3147-91D5-8D43A65649E9}" type="datetime1">
              <a:rPr lang="en-US" sz="1400" kern="1200" smtClean="0">
                <a:solidFill>
                  <a:srgbClr val="000000"/>
                </a:solidFill>
                <a:latin typeface="Arial" charset="0"/>
                <a:ea typeface="+mn-ea"/>
                <a:cs typeface="+mn-cs"/>
              </a:rPr>
              <a:t>5/16/2019</a:t>
            </a:fld>
            <a:endParaRPr lang="en-US" sz="1400" kern="1200">
              <a:solidFill>
                <a:srgbClr val="000000"/>
              </a:solidFill>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2709C35-C242-4D76-A8FF-EE85C4976CE9}"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FC22E648-D78C-DF44-8840-57916B7A3E41}" type="datetime1">
              <a:rPr lang="en-US" sz="1400" kern="1200" smtClean="0">
                <a:solidFill>
                  <a:srgbClr val="000000"/>
                </a:solidFill>
                <a:latin typeface="Arial" charset="0"/>
                <a:ea typeface="+mn-ea"/>
                <a:cs typeface="+mn-cs"/>
              </a:rPr>
              <a:t>5/16/2019</a:t>
            </a:fld>
            <a:endParaRPr lang="en-US" sz="1400" kern="1200">
              <a:solidFill>
                <a:srgbClr val="000000"/>
              </a:solidFill>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E0C04B1-E70D-4D93-B08D-21E7727FEB85}"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E7879CF4-3DA1-DA41-A133-8FC11C708525}" type="datetime1">
              <a:rPr lang="en-US" sz="1400" kern="1200" smtClean="0">
                <a:solidFill>
                  <a:srgbClr val="000000"/>
                </a:solidFill>
                <a:latin typeface="Arial" charset="0"/>
                <a:ea typeface="+mn-ea"/>
                <a:cs typeface="+mn-cs"/>
              </a:rPr>
              <a:t>5/16/2019</a:t>
            </a:fld>
            <a:endParaRPr lang="en-US" sz="1400" kern="1200">
              <a:solidFill>
                <a:srgbClr val="000000"/>
              </a:solidFill>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F1FF1DF-8BF8-4029-8FE6-27F723B1CD2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FD1D1676-4439-1142-B185-99895DA3B308}" type="datetime1">
              <a:rPr lang="en-US" sz="1400" kern="1200" smtClean="0">
                <a:solidFill>
                  <a:srgbClr val="000000"/>
                </a:solidFill>
                <a:latin typeface="Arial" charset="0"/>
                <a:ea typeface="+mn-ea"/>
                <a:cs typeface="+mn-cs"/>
              </a:rPr>
              <a:t>5/16/2019</a:t>
            </a:fld>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8F16C0E-F400-4DA7-89F3-201F67AA54DF}"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AC1D67-DF29-704A-96F5-3E551BC630B8}" type="datetime1">
              <a:rPr lang="en-US" smtClean="0"/>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06FEB52F-40C0-D542-B73D-BFF025E1E5D6}" type="datetime1">
              <a:rPr lang="en-US" sz="1400" kern="1200" smtClean="0">
                <a:solidFill>
                  <a:srgbClr val="000000"/>
                </a:solidFill>
                <a:latin typeface="Arial" charset="0"/>
                <a:ea typeface="+mn-ea"/>
                <a:cs typeface="+mn-cs"/>
              </a:rPr>
              <a:t>5/16/2019</a:t>
            </a:fld>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9799D40-F1F7-4D61-8D80-9B40829CDCEF}"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BF7CF96B-6E45-9A4D-AD30-A65BE0100705}" type="datetime1">
              <a:rPr lang="en-US" sz="1400" kern="1200" smtClean="0">
                <a:solidFill>
                  <a:srgbClr val="000000"/>
                </a:solidFill>
                <a:latin typeface="Arial" charset="0"/>
                <a:ea typeface="+mn-ea"/>
                <a:cs typeface="+mn-cs"/>
              </a:rPr>
              <a:t>5/16/2019</a:t>
            </a:fld>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1013176-6159-493C-B0FB-28C665606738}"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03388951-DBAF-854B-B1E4-F27DCE16A486}" type="datetime1">
              <a:rPr lang="en-US" sz="1400" kern="1200" smtClean="0">
                <a:solidFill>
                  <a:srgbClr val="000000"/>
                </a:solidFill>
                <a:latin typeface="Arial" charset="0"/>
                <a:ea typeface="+mn-ea"/>
                <a:cs typeface="+mn-cs"/>
              </a:rPr>
              <a:t>5/16/2019</a:t>
            </a:fld>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485C0C6-0765-446D-8BAE-85447D203C1A}"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6D0767F-0C2A-2A42-9415-3F7F978CB792}" type="datetime1">
              <a:rPr lang="en-US" smtClean="0">
                <a:solidFill>
                  <a:srgbClr val="000000"/>
                </a:solidFill>
              </a:rPr>
              <a:t>5/16/2019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ECB260-54AC-4964-BCFA-51F36F0DF6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0443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DE18D53-9172-8A4F-AB99-24BB0F041C73}" type="datetime1">
              <a:rPr lang="en-US" smtClean="0">
                <a:solidFill>
                  <a:srgbClr val="000000"/>
                </a:solidFill>
              </a:rPr>
              <a:t>5/16/2019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6104F9-960A-4CD1-869F-D036FA427C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2329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4C2E3D72-8709-834F-86FB-C230AB345CBF}" type="datetime1">
              <a:rPr lang="en-US" smtClean="0">
                <a:solidFill>
                  <a:srgbClr val="000000"/>
                </a:solidFill>
              </a:rPr>
              <a:t>5/16/2019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09F3A5-8F3C-463F-A2EF-562485F762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0397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83A90920-0542-C044-8E80-4DB6C89F31D5}" type="datetime1">
              <a:rPr lang="en-US" smtClean="0">
                <a:solidFill>
                  <a:srgbClr val="000000"/>
                </a:solidFill>
              </a:rPr>
              <a:t>5/16/2019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BC7516-9941-4569-BE23-2D808DD9DE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29454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82A936C1-885D-814D-B736-042650301664}" type="datetime1">
              <a:rPr lang="en-US" smtClean="0">
                <a:solidFill>
                  <a:srgbClr val="000000"/>
                </a:solidFill>
              </a:rPr>
              <a:t>5/16/2019</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E0F681-D03F-472C-A027-6A5E50434F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83556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B3420649-A501-C14D-8E2B-60A19A692569}" type="datetime1">
              <a:rPr lang="en-US" smtClean="0">
                <a:solidFill>
                  <a:srgbClr val="000000"/>
                </a:solidFill>
              </a:rPr>
              <a:t>5/16/2019</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ED260D0-21EC-41D7-A824-0FDA93CFC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80895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0313AA5-1583-2840-B6D1-C4B46D17629B}" type="datetime1">
              <a:rPr lang="en-US" smtClean="0">
                <a:solidFill>
                  <a:srgbClr val="000000"/>
                </a:solidFill>
              </a:rPr>
              <a:t>5/16/2019</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5ABD2B-1D87-4864-A12E-1B57FD3E3E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8716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BC4E3D-D734-294F-9FF8-4A4A94584A65}" type="datetime1">
              <a:rPr lang="en-US" smtClean="0"/>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FBB860E-7BA2-C541-9413-334EBD4E4E46}" type="datetime1">
              <a:rPr lang="en-US" smtClean="0">
                <a:solidFill>
                  <a:srgbClr val="000000"/>
                </a:solidFill>
              </a:rPr>
              <a:t>5/16/2019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0B30E1-46BF-4FC9-919C-D0F48BB89C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60079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A9A1AA7-21F2-834D-986F-5260CE4E8EC3}" type="datetime1">
              <a:rPr lang="en-US" smtClean="0">
                <a:solidFill>
                  <a:srgbClr val="000000"/>
                </a:solidFill>
              </a:rPr>
              <a:t>5/16/2019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F01374-8CF3-4EDC-BA3D-5E8C175C9A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30136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070BA36-22CD-7241-A84D-E16D8BB12583}" type="datetime1">
              <a:rPr lang="en-US" smtClean="0">
                <a:solidFill>
                  <a:srgbClr val="000000"/>
                </a:solidFill>
              </a:rPr>
              <a:t>5/16/2019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357569-52DA-47B4-821C-B6E4CDE20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48743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204380E-384B-1A45-AF53-D4B8A12BDA29}" type="datetime1">
              <a:rPr lang="en-US" smtClean="0">
                <a:solidFill>
                  <a:srgbClr val="000000"/>
                </a:solidFill>
              </a:rPr>
              <a:t>5/16/2019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9BF5E7-A835-4B62-8708-F086835D9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0096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38369495-270A-4F4F-861E-3E93BBE62054}"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972990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8693AAFB-4471-45A2-AC87-42E458F0BCBD}"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40836653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50BBA137-7DE6-48E5-AD72-87316D4BB639}"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5256688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3C24448E-154E-4410-86E7-A19D0FA57660}" type="slidenum">
              <a:rPr lang="de-DE"/>
              <a:pPr>
                <a:defRPr/>
              </a:pPr>
              <a:t>‹#›</a:t>
            </a:fld>
            <a:endParaRPr lang="de-DE"/>
          </a:p>
        </p:txBody>
      </p:sp>
      <p:sp>
        <p:nvSpPr>
          <p:cNvPr id="6"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7790139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C32BC9F1-2AF4-4F2A-B501-9FBE19A2DAD3}" type="slidenum">
              <a:rPr lang="de-DE"/>
              <a:pPr>
                <a:defRPr/>
              </a:pPr>
              <a:t>‹#›</a:t>
            </a:fld>
            <a:endParaRPr lang="de-DE"/>
          </a:p>
        </p:txBody>
      </p:sp>
      <p:sp>
        <p:nvSpPr>
          <p:cNvPr id="8"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28579208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87971F8E-2278-4E77-9897-3A899B688274}" type="slidenum">
              <a:rPr lang="de-DE"/>
              <a:pPr>
                <a:defRPr/>
              </a:pPr>
              <a:t>‹#›</a:t>
            </a:fld>
            <a:endParaRPr lang="de-DE"/>
          </a:p>
        </p:txBody>
      </p:sp>
      <p:sp>
        <p:nvSpPr>
          <p:cNvPr id="4"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31681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55B38A-A946-FD4C-B66B-9B83196830D5}" type="datetime1">
              <a:rPr lang="en-US" smtClean="0"/>
              <a:t>5/16/2019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D9DA12C1-82C7-4F47-AEB8-D71ACCFA7ECC}" type="slidenum">
              <a:rPr lang="de-DE"/>
              <a:pPr>
                <a:defRPr/>
              </a:pPr>
              <a:t>‹#›</a:t>
            </a:fld>
            <a:endParaRPr lang="de-DE"/>
          </a:p>
        </p:txBody>
      </p:sp>
      <p:sp>
        <p:nvSpPr>
          <p:cNvPr id="3"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23954492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DA8CE393-A2E4-46FA-8E0C-0FB5B84920A3}" type="slidenum">
              <a:rPr lang="de-DE"/>
              <a:pPr>
                <a:defRPr/>
              </a:pPr>
              <a:t>‹#›</a:t>
            </a:fld>
            <a:endParaRPr lang="de-DE"/>
          </a:p>
        </p:txBody>
      </p:sp>
      <p:sp>
        <p:nvSpPr>
          <p:cNvPr id="6"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41101028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809B7159-C13A-4E68-AE61-1519B237BCB7}" type="slidenum">
              <a:rPr lang="de-DE"/>
              <a:pPr>
                <a:defRPr/>
              </a:pPr>
              <a:t>‹#›</a:t>
            </a:fld>
            <a:endParaRPr lang="de-DE"/>
          </a:p>
        </p:txBody>
      </p:sp>
      <p:sp>
        <p:nvSpPr>
          <p:cNvPr id="6"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1848602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5ABE3F87-CD0E-4E50-AB62-51B0C173AD36}"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3254072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381000"/>
            <a:ext cx="21717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3627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DEA89F79-3C77-4D03-8B15-06DE0C86A30C}"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1871462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32644CC-9D40-2A4A-89CF-60259FA679E9}" type="datetime1">
              <a:rPr lang="en-US" smtClean="0"/>
              <a:t>5/16/2019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D0EAA8-3582-4DF0-AF9D-B679862A9713}" type="slidenum">
              <a:rPr lang="en-US"/>
              <a:pPr>
                <a:defRPr/>
              </a:pPr>
              <a:t>‹#›</a:t>
            </a:fld>
            <a:endParaRPr lang="en-US"/>
          </a:p>
        </p:txBody>
      </p:sp>
    </p:spTree>
    <p:extLst>
      <p:ext uri="{BB962C8B-B14F-4D97-AF65-F5344CB8AC3E}">
        <p14:creationId xmlns:p14="http://schemas.microsoft.com/office/powerpoint/2010/main" val="28152393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76FB6DD-569E-4541-9421-94870DA984D1}" type="datetime1">
              <a:rPr lang="en-US" smtClean="0"/>
              <a:t>5/16/2019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E2560D-ECD3-4ADC-9824-E8CBC9136CA9}" type="slidenum">
              <a:rPr lang="en-US"/>
              <a:pPr>
                <a:defRPr/>
              </a:pPr>
              <a:t>‹#›</a:t>
            </a:fld>
            <a:endParaRPr lang="en-US"/>
          </a:p>
        </p:txBody>
      </p:sp>
    </p:spTree>
    <p:extLst>
      <p:ext uri="{BB962C8B-B14F-4D97-AF65-F5344CB8AC3E}">
        <p14:creationId xmlns:p14="http://schemas.microsoft.com/office/powerpoint/2010/main" val="23475577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9E73100D-7F3A-4D41-BF66-2964866CB334}" type="datetime1">
              <a:rPr lang="en-US" smtClean="0"/>
              <a:t>5/16/2019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972D56-9FC7-4116-8D87-CFF5FE0610F4}" type="slidenum">
              <a:rPr lang="en-US"/>
              <a:pPr>
                <a:defRPr/>
              </a:pPr>
              <a:t>‹#›</a:t>
            </a:fld>
            <a:endParaRPr lang="en-US"/>
          </a:p>
        </p:txBody>
      </p:sp>
    </p:spTree>
    <p:extLst>
      <p:ext uri="{BB962C8B-B14F-4D97-AF65-F5344CB8AC3E}">
        <p14:creationId xmlns:p14="http://schemas.microsoft.com/office/powerpoint/2010/main" val="1668394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0C03C272-5476-A942-8D85-58234EDDCE30}" type="datetime1">
              <a:rPr lang="en-US" smtClean="0"/>
              <a:t>5/16/2019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02A9FD-4435-454D-8103-1F1198B691CB}" type="slidenum">
              <a:rPr lang="en-US"/>
              <a:pPr>
                <a:defRPr/>
              </a:pPr>
              <a:t>‹#›</a:t>
            </a:fld>
            <a:endParaRPr lang="en-US"/>
          </a:p>
        </p:txBody>
      </p:sp>
    </p:spTree>
    <p:extLst>
      <p:ext uri="{BB962C8B-B14F-4D97-AF65-F5344CB8AC3E}">
        <p14:creationId xmlns:p14="http://schemas.microsoft.com/office/powerpoint/2010/main" val="31568796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8448BC67-3AF2-DE40-83A1-B97CB775336D}" type="datetime1">
              <a:rPr lang="en-US" smtClean="0"/>
              <a:t>5/16/2019</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DF175F3-02DD-4BD6-8A5E-8F39CC147D86}" type="slidenum">
              <a:rPr lang="en-US"/>
              <a:pPr>
                <a:defRPr/>
              </a:pPr>
              <a:t>‹#›</a:t>
            </a:fld>
            <a:endParaRPr lang="en-US"/>
          </a:p>
        </p:txBody>
      </p:sp>
    </p:spTree>
    <p:extLst>
      <p:ext uri="{BB962C8B-B14F-4D97-AF65-F5344CB8AC3E}">
        <p14:creationId xmlns:p14="http://schemas.microsoft.com/office/powerpoint/2010/main" val="2633350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BF804B-A482-384A-B8CC-5C2CFAB0EBAB}" type="datetime1">
              <a:rPr lang="en-US" smtClean="0"/>
              <a:t>5/16/2019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12FB17BC-9064-C640-928B-03159BBAC4E6}" type="datetime1">
              <a:rPr lang="en-US" smtClean="0"/>
              <a:t>5/16/2019</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1860349-AE72-4865-8702-D47E6A24A49A}" type="slidenum">
              <a:rPr lang="en-US"/>
              <a:pPr>
                <a:defRPr/>
              </a:pPr>
              <a:t>‹#›</a:t>
            </a:fld>
            <a:endParaRPr lang="en-US"/>
          </a:p>
        </p:txBody>
      </p:sp>
    </p:spTree>
    <p:extLst>
      <p:ext uri="{BB962C8B-B14F-4D97-AF65-F5344CB8AC3E}">
        <p14:creationId xmlns:p14="http://schemas.microsoft.com/office/powerpoint/2010/main" val="19859395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14CB9FC-BF09-C948-9F8C-7ADA733CB057}" type="datetime1">
              <a:rPr lang="en-US" smtClean="0"/>
              <a:t>5/16/2019</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E2ED7E6-2824-4DBE-BF83-6DD81F4FDD2C}" type="slidenum">
              <a:rPr lang="en-US"/>
              <a:pPr>
                <a:defRPr/>
              </a:pPr>
              <a:t>‹#›</a:t>
            </a:fld>
            <a:endParaRPr lang="en-US"/>
          </a:p>
        </p:txBody>
      </p:sp>
    </p:spTree>
    <p:extLst>
      <p:ext uri="{BB962C8B-B14F-4D97-AF65-F5344CB8AC3E}">
        <p14:creationId xmlns:p14="http://schemas.microsoft.com/office/powerpoint/2010/main" val="31302682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A80F2A4-E40E-C14B-AD50-6C490CD4241E}" type="datetime1">
              <a:rPr lang="en-US" smtClean="0"/>
              <a:t>5/16/2019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448967-9B84-4368-9DF7-69DBA5ED8B94}" type="slidenum">
              <a:rPr lang="en-US"/>
              <a:pPr>
                <a:defRPr/>
              </a:pPr>
              <a:t>‹#›</a:t>
            </a:fld>
            <a:endParaRPr lang="en-US"/>
          </a:p>
        </p:txBody>
      </p:sp>
    </p:spTree>
    <p:extLst>
      <p:ext uri="{BB962C8B-B14F-4D97-AF65-F5344CB8AC3E}">
        <p14:creationId xmlns:p14="http://schemas.microsoft.com/office/powerpoint/2010/main" val="14839708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909E3A1-02C8-794E-B6F1-C210F0978E94}" type="datetime1">
              <a:rPr lang="en-US" smtClean="0"/>
              <a:t>5/16/2019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F03021-D989-4027-B2D5-5335805B7388}" type="slidenum">
              <a:rPr lang="en-US"/>
              <a:pPr>
                <a:defRPr/>
              </a:pPr>
              <a:t>‹#›</a:t>
            </a:fld>
            <a:endParaRPr lang="en-US"/>
          </a:p>
        </p:txBody>
      </p:sp>
    </p:spTree>
    <p:extLst>
      <p:ext uri="{BB962C8B-B14F-4D97-AF65-F5344CB8AC3E}">
        <p14:creationId xmlns:p14="http://schemas.microsoft.com/office/powerpoint/2010/main" val="18864128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03CA248-71D6-E541-AB59-8DD6A25B2EDA}" type="datetime1">
              <a:rPr lang="en-US" smtClean="0"/>
              <a:t>5/16/2019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1529E1-4071-4859-9DE9-F7B719F51238}" type="slidenum">
              <a:rPr lang="en-US"/>
              <a:pPr>
                <a:defRPr/>
              </a:pPr>
              <a:t>‹#›</a:t>
            </a:fld>
            <a:endParaRPr lang="en-US"/>
          </a:p>
        </p:txBody>
      </p:sp>
    </p:spTree>
    <p:extLst>
      <p:ext uri="{BB962C8B-B14F-4D97-AF65-F5344CB8AC3E}">
        <p14:creationId xmlns:p14="http://schemas.microsoft.com/office/powerpoint/2010/main" val="27446591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5377AAC-1B88-C342-AF72-60DDA89C3F27}" type="datetime1">
              <a:rPr lang="en-US" smtClean="0"/>
              <a:t>5/16/2019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FFF285-4694-4AF3-A50B-9F63153F42F9}" type="slidenum">
              <a:rPr lang="en-US"/>
              <a:pPr>
                <a:defRPr/>
              </a:pPr>
              <a:t>‹#›</a:t>
            </a:fld>
            <a:endParaRPr lang="en-US"/>
          </a:p>
        </p:txBody>
      </p:sp>
    </p:spTree>
    <p:extLst>
      <p:ext uri="{BB962C8B-B14F-4D97-AF65-F5344CB8AC3E}">
        <p14:creationId xmlns:p14="http://schemas.microsoft.com/office/powerpoint/2010/main" val="14722062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F07448C-EB1D-404D-87D6-B9CECFD54723}" type="datetime1">
              <a:rPr lang="en-US" smtClean="0">
                <a:solidFill>
                  <a:srgbClr val="000000"/>
                </a:solidFill>
              </a:rPr>
              <a:t>5/16/2019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373E6C-83D3-4E49-88B8-D78646AA41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43212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B75BC16-CE6F-664F-8859-653D19D9FE6C}" type="datetime1">
              <a:rPr lang="en-US" smtClean="0">
                <a:solidFill>
                  <a:srgbClr val="000000"/>
                </a:solidFill>
              </a:rPr>
              <a:t>5/16/2019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F162B4-A490-444D-BA96-6FA8026293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68705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D4CA2C4-DD60-5C4B-AD49-F0F65E62C591}" type="datetime1">
              <a:rPr lang="en-US" smtClean="0">
                <a:solidFill>
                  <a:srgbClr val="000000"/>
                </a:solidFill>
              </a:rPr>
              <a:t>5/16/2019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3ADC0F-E8FB-4DA1-9AC3-CD1EC1F55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00955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4DCCFD79-15B0-5048-91B6-BF29A9DB0337}" type="datetime1">
              <a:rPr lang="en-US" smtClean="0">
                <a:solidFill>
                  <a:srgbClr val="000000"/>
                </a:solidFill>
              </a:rPr>
              <a:t>5/16/2019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12B0C8B-F1B2-4055-994E-D25DEAAF0A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405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D56FCB-EEE7-8443-8425-72144475823F}" type="datetime1">
              <a:rPr lang="en-US" smtClean="0"/>
              <a:t>5/16/2019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33E77274-417F-424A-9429-2A46CEEA7AB1}" type="datetime1">
              <a:rPr lang="en-US" smtClean="0">
                <a:solidFill>
                  <a:srgbClr val="000000"/>
                </a:solidFill>
              </a:rPr>
              <a:t>5/16/2019</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61B17AA-C108-405B-8E2D-97A155F3D8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59533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BD30C90D-142C-FC4D-BFD8-1FA92D01A74B}" type="datetime1">
              <a:rPr lang="en-US" smtClean="0">
                <a:solidFill>
                  <a:srgbClr val="000000"/>
                </a:solidFill>
              </a:rPr>
              <a:t>5/16/2019</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BA68F54-31AB-4F6D-9F77-0C77C432EF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49491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0565B23-9CB8-194D-978D-18EBEB8E5F6B}" type="datetime1">
              <a:rPr lang="en-US" smtClean="0">
                <a:solidFill>
                  <a:srgbClr val="000000"/>
                </a:solidFill>
              </a:rPr>
              <a:t>5/16/2019</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D53AAB-6126-4736-898A-525A90C738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3832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144231D-447A-E743-ABA1-719C8CE6BEEA}" type="datetime1">
              <a:rPr lang="en-US" smtClean="0">
                <a:solidFill>
                  <a:srgbClr val="000000"/>
                </a:solidFill>
              </a:rPr>
              <a:t>5/16/2019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389CE0-A4C2-4AB8-BF96-1B81C040C6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49653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B543014-A5A2-D84A-898B-9586D517E86C}" type="datetime1">
              <a:rPr lang="en-US" smtClean="0">
                <a:solidFill>
                  <a:srgbClr val="000000"/>
                </a:solidFill>
              </a:rPr>
              <a:t>5/16/2019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1A0235-45A5-41E3-AB7F-197EA23003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36033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9F37A8E-3F8A-3748-A194-51751CD7A970}" type="datetime1">
              <a:rPr lang="en-US" smtClean="0">
                <a:solidFill>
                  <a:srgbClr val="000000"/>
                </a:solidFill>
              </a:rPr>
              <a:t>5/16/2019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4AB636-629D-480C-AC54-C29C4A04C9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86653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41DA347-91C1-2B4D-8C8A-B22128F85DF4}" type="datetime1">
              <a:rPr lang="en-US" smtClean="0">
                <a:solidFill>
                  <a:srgbClr val="000000"/>
                </a:solidFill>
              </a:rPr>
              <a:t>5/16/2019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BB8B52-6692-4291-82E5-9B0445173D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99329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698D383-71DE-4941-9979-7F259DF39904}" type="datetime1">
              <a:rPr lang="en-US" smtClean="0">
                <a:solidFill>
                  <a:srgbClr val="000000"/>
                </a:solidFill>
              </a:rPr>
              <a:t>5/16/2019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BC3AE2-7065-4B04-9352-5F859FD14D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95869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3490590-51C5-C94B-9B2A-FBBD595D9F52}" type="datetime1">
              <a:rPr lang="en-US" smtClean="0">
                <a:solidFill>
                  <a:srgbClr val="000000"/>
                </a:solidFill>
              </a:rPr>
              <a:t>5/16/2019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576D52-1794-4020-8EF8-6518123FC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21555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2BE6884-809D-4943-A225-BB255449B409}" type="datetime1">
              <a:rPr lang="en-US" smtClean="0">
                <a:solidFill>
                  <a:srgbClr val="000000"/>
                </a:solidFill>
              </a:rPr>
              <a:t>5/16/2019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2FE7B2-EAAF-495D-8E9F-91755C2D14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544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13E81C-FE8B-E743-9998-67ECC2E17FDB}" type="datetime1">
              <a:rPr lang="en-US" smtClean="0"/>
              <a:t>5/16/2019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0A7BEC70-77C9-AA4E-8D40-63949E0A4EEA}" type="datetime1">
              <a:rPr lang="en-US" smtClean="0">
                <a:solidFill>
                  <a:srgbClr val="000000"/>
                </a:solidFill>
              </a:rPr>
              <a:t>5/16/2019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FBAFE2-D81E-45C1-A1BF-5C5381E7E7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80601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33187FAD-EAFF-2F48-8AAB-A079061B2331}" type="datetime1">
              <a:rPr lang="en-US" smtClean="0">
                <a:solidFill>
                  <a:srgbClr val="000000"/>
                </a:solidFill>
              </a:rPr>
              <a:t>5/16/2019</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4EF55F0-9A2B-4116-973F-B9F72379DB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02683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63D1C5CE-EFE0-2142-921C-F14B67432F07}" type="datetime1">
              <a:rPr lang="en-US" smtClean="0">
                <a:solidFill>
                  <a:srgbClr val="000000"/>
                </a:solidFill>
              </a:rPr>
              <a:t>5/16/2019</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305AC64-90C7-41FA-95A5-A7F1813C52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463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B046A3C-5372-CB42-A7BC-F8B13BE5371C}" type="datetime1">
              <a:rPr lang="en-US" smtClean="0">
                <a:solidFill>
                  <a:srgbClr val="000000"/>
                </a:solidFill>
              </a:rPr>
              <a:t>5/16/2019</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C901BAB-CC89-4D2C-ABD8-DD8D11BF24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255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3C878BD-9BD0-B741-8BD8-85F64DA97778}" type="datetime1">
              <a:rPr lang="en-US" smtClean="0">
                <a:solidFill>
                  <a:srgbClr val="000000"/>
                </a:solidFill>
              </a:rPr>
              <a:t>5/16/2019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0163A2-94EA-4331-92BE-433A2E6AC1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69643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6FFC2C3-4759-594B-B242-8C6218E5F7A5}" type="datetime1">
              <a:rPr lang="en-US" smtClean="0">
                <a:solidFill>
                  <a:srgbClr val="000000"/>
                </a:solidFill>
              </a:rPr>
              <a:t>5/16/2019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AC8BF7-80C3-4AE2-90C4-0F5AEC71C5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9768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ED35E8E-82C4-C84C-BB7E-85FC9BB307D8}" type="datetime1">
              <a:rPr lang="en-US" smtClean="0">
                <a:solidFill>
                  <a:srgbClr val="000000"/>
                </a:solidFill>
              </a:rPr>
              <a:t>5/16/2019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90E305-1E9C-4A93-AC0F-12C0C319A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7125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63AC3B6-F5F5-354F-802B-9733514FD191}" type="datetime1">
              <a:rPr lang="en-US" smtClean="0">
                <a:solidFill>
                  <a:srgbClr val="000000"/>
                </a:solidFill>
              </a:rPr>
              <a:t>5/16/2019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90AB48-32EC-417D-B38C-ADD58CB36C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96212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3956755-0902-A546-A68D-C77C89B7AD0B}" type="datetime1">
              <a:rPr lang="en-US" smtClean="0"/>
              <a:t>5/16/2019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BC9513-DC53-477D-BC1D-06E177C799E1}" type="slidenum">
              <a:rPr lang="en-US"/>
              <a:pPr>
                <a:defRPr/>
              </a:pPr>
              <a:t>‹#›</a:t>
            </a:fld>
            <a:endParaRPr lang="en-US"/>
          </a:p>
        </p:txBody>
      </p:sp>
    </p:spTree>
    <p:extLst>
      <p:ext uri="{BB962C8B-B14F-4D97-AF65-F5344CB8AC3E}">
        <p14:creationId xmlns:p14="http://schemas.microsoft.com/office/powerpoint/2010/main" val="7340630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AEE544A-56FA-A346-993B-5964E1286C51}" type="datetime1">
              <a:rPr lang="en-US" smtClean="0"/>
              <a:t>5/16/2019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53A124-7EF3-485A-AC20-AE74AC00BF42}" type="slidenum">
              <a:rPr lang="en-US"/>
              <a:pPr>
                <a:defRPr/>
              </a:pPr>
              <a:t>‹#›</a:t>
            </a:fld>
            <a:endParaRPr lang="en-US"/>
          </a:p>
        </p:txBody>
      </p:sp>
    </p:spTree>
    <p:extLst>
      <p:ext uri="{BB962C8B-B14F-4D97-AF65-F5344CB8AC3E}">
        <p14:creationId xmlns:p14="http://schemas.microsoft.com/office/powerpoint/2010/main" val="3031746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B800DE-C8A5-094E-887F-65E1826AA0DF}" type="datetime1">
              <a:rPr lang="en-US" smtClean="0"/>
              <a:t>5/16/2019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C57B6D8-DE7D-A642-A17C-4F89EA246820}" type="datetime1">
              <a:rPr lang="en-US" smtClean="0"/>
              <a:t>5/16/2019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D75EA6-AC93-48B3-9831-0361F7407B83}" type="slidenum">
              <a:rPr lang="en-US"/>
              <a:pPr>
                <a:defRPr/>
              </a:pPr>
              <a:t>‹#›</a:t>
            </a:fld>
            <a:endParaRPr lang="en-US"/>
          </a:p>
        </p:txBody>
      </p:sp>
    </p:spTree>
    <p:extLst>
      <p:ext uri="{BB962C8B-B14F-4D97-AF65-F5344CB8AC3E}">
        <p14:creationId xmlns:p14="http://schemas.microsoft.com/office/powerpoint/2010/main" val="37350607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DDF64B36-6F5A-4740-99D6-C0086632DA0C}" type="datetime1">
              <a:rPr lang="en-US" smtClean="0"/>
              <a:t>5/16/2019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2E8BB4-A266-46D6-8B41-3B6830E845CC}" type="slidenum">
              <a:rPr lang="en-US"/>
              <a:pPr>
                <a:defRPr/>
              </a:pPr>
              <a:t>‹#›</a:t>
            </a:fld>
            <a:endParaRPr lang="en-US"/>
          </a:p>
        </p:txBody>
      </p:sp>
    </p:spTree>
    <p:extLst>
      <p:ext uri="{BB962C8B-B14F-4D97-AF65-F5344CB8AC3E}">
        <p14:creationId xmlns:p14="http://schemas.microsoft.com/office/powerpoint/2010/main" val="22397957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273A1875-FF15-6B4F-9D51-E4FDB113E362}" type="datetime1">
              <a:rPr lang="en-US" smtClean="0"/>
              <a:t>5/16/2019</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A0B6976-56FF-494D-A706-0DD83F8101A0}" type="slidenum">
              <a:rPr lang="en-US"/>
              <a:pPr>
                <a:defRPr/>
              </a:pPr>
              <a:t>‹#›</a:t>
            </a:fld>
            <a:endParaRPr lang="en-US"/>
          </a:p>
        </p:txBody>
      </p:sp>
    </p:spTree>
    <p:extLst>
      <p:ext uri="{BB962C8B-B14F-4D97-AF65-F5344CB8AC3E}">
        <p14:creationId xmlns:p14="http://schemas.microsoft.com/office/powerpoint/2010/main" val="7408386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ADF1531C-2556-CE4C-9A6A-50BFB0943457}" type="datetime1">
              <a:rPr lang="en-US" smtClean="0"/>
              <a:t>5/16/2019</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60E52C-2F21-4B65-9E6A-EA64A8D3F04A}" type="slidenum">
              <a:rPr lang="en-US"/>
              <a:pPr>
                <a:defRPr/>
              </a:pPr>
              <a:t>‹#›</a:t>
            </a:fld>
            <a:endParaRPr lang="en-US"/>
          </a:p>
        </p:txBody>
      </p:sp>
    </p:spTree>
    <p:extLst>
      <p:ext uri="{BB962C8B-B14F-4D97-AF65-F5344CB8AC3E}">
        <p14:creationId xmlns:p14="http://schemas.microsoft.com/office/powerpoint/2010/main" val="41222673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3C67471-59A1-3240-A808-42C9A1AEFD5D}" type="datetime1">
              <a:rPr lang="en-US" smtClean="0"/>
              <a:t>5/16/2019</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6AF4F2A-BC57-4E24-A894-8361692F929A}" type="slidenum">
              <a:rPr lang="en-US"/>
              <a:pPr>
                <a:defRPr/>
              </a:pPr>
              <a:t>‹#›</a:t>
            </a:fld>
            <a:endParaRPr lang="en-US"/>
          </a:p>
        </p:txBody>
      </p:sp>
    </p:spTree>
    <p:extLst>
      <p:ext uri="{BB962C8B-B14F-4D97-AF65-F5344CB8AC3E}">
        <p14:creationId xmlns:p14="http://schemas.microsoft.com/office/powerpoint/2010/main" val="4827609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56C8EEE-9F77-F74F-986E-5C4563F4A2B0}" type="datetime1">
              <a:rPr lang="en-US" smtClean="0"/>
              <a:t>5/16/2019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38D0B8-B956-47D2-A221-FBDAE6B2A77C}" type="slidenum">
              <a:rPr lang="en-US"/>
              <a:pPr>
                <a:defRPr/>
              </a:pPr>
              <a:t>‹#›</a:t>
            </a:fld>
            <a:endParaRPr lang="en-US"/>
          </a:p>
        </p:txBody>
      </p:sp>
    </p:spTree>
    <p:extLst>
      <p:ext uri="{BB962C8B-B14F-4D97-AF65-F5344CB8AC3E}">
        <p14:creationId xmlns:p14="http://schemas.microsoft.com/office/powerpoint/2010/main" val="39856818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D0C8F9B-A6FF-BA4F-B44F-294C3616E79B}" type="datetime1">
              <a:rPr lang="en-US" smtClean="0"/>
              <a:t>5/16/2019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750323-1623-4FDB-B721-8601E981B1FB}" type="slidenum">
              <a:rPr lang="en-US"/>
              <a:pPr>
                <a:defRPr/>
              </a:pPr>
              <a:t>‹#›</a:t>
            </a:fld>
            <a:endParaRPr lang="en-US"/>
          </a:p>
        </p:txBody>
      </p:sp>
    </p:spTree>
    <p:extLst>
      <p:ext uri="{BB962C8B-B14F-4D97-AF65-F5344CB8AC3E}">
        <p14:creationId xmlns:p14="http://schemas.microsoft.com/office/powerpoint/2010/main" val="807666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4F267F8-F1A2-6846-B5F9-48AC3DDE8D70}" type="datetime1">
              <a:rPr lang="en-US" smtClean="0"/>
              <a:t>5/16/2019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291001-DAD6-4CC3-AD78-9CBD05C66CB5}" type="slidenum">
              <a:rPr lang="en-US"/>
              <a:pPr>
                <a:defRPr/>
              </a:pPr>
              <a:t>‹#›</a:t>
            </a:fld>
            <a:endParaRPr lang="en-US"/>
          </a:p>
        </p:txBody>
      </p:sp>
    </p:spTree>
    <p:extLst>
      <p:ext uri="{BB962C8B-B14F-4D97-AF65-F5344CB8AC3E}">
        <p14:creationId xmlns:p14="http://schemas.microsoft.com/office/powerpoint/2010/main" val="9743597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7190964-42B4-B64C-B28D-C090A63F41B7}" type="datetime1">
              <a:rPr lang="en-US" smtClean="0"/>
              <a:t>5/16/2019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B48F36-E639-4A94-84A4-12B318E72604}" type="slidenum">
              <a:rPr lang="en-US"/>
              <a:pPr>
                <a:defRPr/>
              </a:pPr>
              <a:t>‹#›</a:t>
            </a:fld>
            <a:endParaRPr lang="en-US"/>
          </a:p>
        </p:txBody>
      </p:sp>
    </p:spTree>
    <p:extLst>
      <p:ext uri="{BB962C8B-B14F-4D97-AF65-F5344CB8AC3E}">
        <p14:creationId xmlns:p14="http://schemas.microsoft.com/office/powerpoint/2010/main" val="32681161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7AFD1B6-8ACD-AD43-A29A-E8A25FE9BA4F}" type="datetime1">
              <a:rPr lang="en-US" smtClean="0">
                <a:solidFill>
                  <a:srgbClr val="000000"/>
                </a:solidFill>
              </a:rPr>
              <a:t>5/16/2019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C8058B-31B5-41F1-AD12-37F4B895B8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7296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4B4291-3CD6-A544-80EE-B22690E520A8}" type="datetime1">
              <a:rPr lang="en-US" smtClean="0"/>
              <a:t>5/16/2019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32260AC-EDA5-064F-9F4F-81D3FB651671}" type="datetime1">
              <a:rPr lang="en-US" smtClean="0">
                <a:solidFill>
                  <a:srgbClr val="000000"/>
                </a:solidFill>
              </a:rPr>
              <a:t>5/16/2019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F83E4-2577-4ADA-A1C5-07F083584B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32064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707DE57-2F94-774D-AF7F-5D46AAD6F4D4}" type="datetime1">
              <a:rPr lang="en-US" smtClean="0">
                <a:solidFill>
                  <a:srgbClr val="000000"/>
                </a:solidFill>
              </a:rPr>
              <a:t>5/16/2019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C4CAC8-A1E6-400C-9A5D-96D8144EC6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61976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FB42CADF-B60F-9240-9D5C-309B8E17B7F4}" type="datetime1">
              <a:rPr lang="en-US" smtClean="0">
                <a:solidFill>
                  <a:srgbClr val="000000"/>
                </a:solidFill>
              </a:rPr>
              <a:t>5/16/2019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562DBF-77EB-4CB9-962B-73943EDB01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64212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3F8BBEBF-481C-444E-BD36-884FF2EFF2BE}" type="datetime1">
              <a:rPr lang="en-US" smtClean="0">
                <a:solidFill>
                  <a:srgbClr val="000000"/>
                </a:solidFill>
              </a:rPr>
              <a:t>5/16/2019</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B978008-274F-4388-B24C-7276FD1406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16518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8C5AC1AB-C93D-7843-8692-04D283ACC477}" type="datetime1">
              <a:rPr lang="en-US" smtClean="0">
                <a:solidFill>
                  <a:srgbClr val="000000"/>
                </a:solidFill>
              </a:rPr>
              <a:t>5/16/2019</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316F66A-273B-4B71-86AB-4CAFAFAD4A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95571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9A488B6-03A7-AA4A-8502-EBD03192F68F}" type="datetime1">
              <a:rPr lang="en-US" smtClean="0">
                <a:solidFill>
                  <a:srgbClr val="000000"/>
                </a:solidFill>
              </a:rPr>
              <a:t>5/16/2019</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DE5B1A5-7AD3-4CCC-A4A0-89A083BAD8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17727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FD7AD12-74B9-8043-BEBF-E5C5350DD222}" type="datetime1">
              <a:rPr lang="en-US" smtClean="0">
                <a:solidFill>
                  <a:srgbClr val="000000"/>
                </a:solidFill>
              </a:rPr>
              <a:t>5/16/2019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F6D497-C5D9-4642-AD9D-8DD04741FE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107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5B0F705-B98E-3E43-B5BC-0D2E7B43B0B7}" type="datetime1">
              <a:rPr lang="en-US" smtClean="0">
                <a:solidFill>
                  <a:srgbClr val="000000"/>
                </a:solidFill>
              </a:rPr>
              <a:t>5/16/2019</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6C5BD1-55A8-410B-B259-B0746C69B7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77214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95BE1C7-CC78-354F-A348-D947C8181A14}" type="datetime1">
              <a:rPr lang="en-US" smtClean="0">
                <a:solidFill>
                  <a:srgbClr val="000000"/>
                </a:solidFill>
              </a:rPr>
              <a:t>5/16/2019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DAD88B-77F7-46F3-943F-59A1F8BFF6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73112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0B3C15D-1D3A-C845-BEC8-3E9B81509543}" type="datetime1">
              <a:rPr lang="en-US" smtClean="0">
                <a:solidFill>
                  <a:srgbClr val="000000"/>
                </a:solidFill>
              </a:rPr>
              <a:t>5/16/2019</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BC19A-438A-4AD6-B355-59EED5522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283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F0847C-3985-9446-A6CC-D97B4F4052F6}" type="datetime1">
              <a:rPr lang="en-US" smtClean="0"/>
              <a:t>5/16/2019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fontAlgn="base">
              <a:spcBef>
                <a:spcPct val="0"/>
              </a:spcBef>
              <a:spcAft>
                <a:spcPct val="0"/>
              </a:spcAft>
              <a:defRPr/>
            </a:pPr>
            <a:fld id="{EEA22C7E-CB0C-F342-A0D8-3A3A43698EBF}" type="datetime1">
              <a:rPr lang="en-US" smtClean="0"/>
              <a:t>5/16/2019</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9ACC2368-3CBC-4B40-9A65-2CABDCFC4F6E}"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714490132"/>
      </p:ext>
    </p:extLst>
  </p:cSld>
  <p:clrMap bg1="lt1" tx1="dk1" bg2="lt2" tx2="dk2" accent1="accent1" accent2="accent2" accent3="accent3" accent4="accent4" accent5="accent5" accent6="accent6" hlink="hlink" folHlink="folHlink"/>
  <p:sldLayoutIdLst>
    <p:sldLayoutId id="2147484606" r:id="rId1"/>
    <p:sldLayoutId id="2147484607" r:id="rId2"/>
    <p:sldLayoutId id="2147484608" r:id="rId3"/>
    <p:sldLayoutId id="2147484609" r:id="rId4"/>
    <p:sldLayoutId id="2147484610" r:id="rId5"/>
    <p:sldLayoutId id="2147484611" r:id="rId6"/>
    <p:sldLayoutId id="2147484612" r:id="rId7"/>
    <p:sldLayoutId id="2147484613" r:id="rId8"/>
    <p:sldLayoutId id="2147484614" r:id="rId9"/>
    <p:sldLayoutId id="2147484615" r:id="rId10"/>
    <p:sldLayoutId id="2147484616"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1026"/>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1027"/>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5533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eaLnBrk="0" fontAlgn="base" hangingPunct="0">
              <a:spcBef>
                <a:spcPct val="0"/>
              </a:spcBef>
              <a:spcAft>
                <a:spcPct val="0"/>
              </a:spcAft>
              <a:defRPr/>
            </a:pPr>
            <a:fld id="{F469C73E-B83F-7E45-B7DD-CD4ED99EDE21}" type="datetime1">
              <a:rPr lang="en-US" smtClean="0">
                <a:solidFill>
                  <a:srgbClr val="000000"/>
                </a:solidFill>
                <a:latin typeface="Times New Roman" pitchFamily="18" charset="0"/>
              </a:rPr>
              <a:t>5/16/2019</a:t>
            </a:fld>
            <a:endParaRPr lang="en-US">
              <a:solidFill>
                <a:srgbClr val="000000"/>
              </a:solidFill>
              <a:latin typeface="Times New Roman" pitchFamily="18" charset="0"/>
            </a:endParaRPr>
          </a:p>
        </p:txBody>
      </p:sp>
      <p:sp>
        <p:nvSpPr>
          <p:cNvPr id="35533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35533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eaLnBrk="0" fontAlgn="base" hangingPunct="0">
              <a:spcBef>
                <a:spcPct val="0"/>
              </a:spcBef>
              <a:spcAft>
                <a:spcPct val="0"/>
              </a:spcAft>
              <a:defRPr/>
            </a:pPr>
            <a:fld id="{70E3C817-DC77-4339-8B28-E958EBB6D46C}"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
        <p:nvSpPr>
          <p:cNvPr id="355335" name="Line 1031"/>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eaLnBrk="0" fontAlgn="base" hangingPunct="0">
              <a:spcBef>
                <a:spcPct val="0"/>
              </a:spcBef>
              <a:spcAft>
                <a:spcPct val="0"/>
              </a:spcAft>
              <a:defRPr/>
            </a:pPr>
            <a:endParaRPr lang="en-US" sz="2400">
              <a:solidFill>
                <a:srgbClr val="000000"/>
              </a:solidFill>
              <a:latin typeface="Times New Roman" pitchFamily="18" charset="0"/>
            </a:endParaRPr>
          </a:p>
        </p:txBody>
      </p:sp>
    </p:spTree>
    <p:extLst>
      <p:ext uri="{BB962C8B-B14F-4D97-AF65-F5344CB8AC3E}">
        <p14:creationId xmlns:p14="http://schemas.microsoft.com/office/powerpoint/2010/main" val="2767971724"/>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Lst>
  <p:hf hdr="0" ftr="0" dt="0"/>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eaLnBrk="0" fontAlgn="base" hangingPunct="0">
              <a:spcBef>
                <a:spcPct val="0"/>
              </a:spcBef>
              <a:spcAft>
                <a:spcPct val="0"/>
              </a:spcAft>
              <a:defRPr/>
            </a:pPr>
            <a:fld id="{CAEDA33F-2943-4046-821A-FCF142FAA5A3}" type="datetime1">
              <a:rPr lang="en-US" smtClean="0">
                <a:solidFill>
                  <a:srgbClr val="000000"/>
                </a:solidFill>
              </a:rPr>
              <a:t>5/16/2019</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eaLnBrk="0" fontAlgn="base" hangingPunct="0">
              <a:spcBef>
                <a:spcPct val="0"/>
              </a:spcBef>
              <a:spcAft>
                <a:spcPct val="0"/>
              </a:spcAft>
              <a:defRPr/>
            </a:pPr>
            <a:fld id="{BEDBC445-AF78-4EB4-BA9F-90F6B4C3859B}"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655755583"/>
      </p:ext>
    </p:extLst>
  </p:cSld>
  <p:clrMap bg1="lt1" tx1="dk1" bg2="lt2" tx2="dk2" accent1="accent1" accent2="accent2" accent3="accent3" accent4="accent4" accent5="accent5" accent6="accent6" hlink="hlink" folHlink="folHlink"/>
  <p:sldLayoutIdLst>
    <p:sldLayoutId id="2147484630" r:id="rId1"/>
    <p:sldLayoutId id="2147484631" r:id="rId2"/>
    <p:sldLayoutId id="2147484632" r:id="rId3"/>
    <p:sldLayoutId id="2147484633" r:id="rId4"/>
    <p:sldLayoutId id="2147484634" r:id="rId5"/>
    <p:sldLayoutId id="2147484635" r:id="rId6"/>
    <p:sldLayoutId id="2147484636" r:id="rId7"/>
    <p:sldLayoutId id="2147484637" r:id="rId8"/>
    <p:sldLayoutId id="2147484638" r:id="rId9"/>
    <p:sldLayoutId id="2147484639" r:id="rId10"/>
    <p:sldLayoutId id="2147484640"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lgn="l" rtl="0" fontAlgn="base">
              <a:spcBef>
                <a:spcPct val="0"/>
              </a:spcBef>
              <a:spcAft>
                <a:spcPct val="0"/>
              </a:spcAft>
              <a:defRPr/>
            </a:pPr>
            <a:fld id="{64D496C0-6D80-D745-B99C-CE72D40FE48E}" type="datetime1">
              <a:rPr lang="en-US" kern="1200" smtClean="0">
                <a:solidFill>
                  <a:srgbClr val="000000"/>
                </a:solidFill>
                <a:ea typeface="+mn-ea"/>
                <a:cs typeface="+mn-cs"/>
              </a:rPr>
              <a:t>5/16/2019</a:t>
            </a:fld>
            <a:endParaRPr lang="en-US" kern="1200">
              <a:solidFill>
                <a:srgbClr val="000000"/>
              </a:solidFill>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rtl="0" fontAlgn="base">
              <a:spcBef>
                <a:spcPct val="0"/>
              </a:spcBef>
              <a:spcAft>
                <a:spcPct val="0"/>
              </a:spcAft>
              <a:defRPr/>
            </a:pPr>
            <a:endParaRPr lang="en-US" kern="1200">
              <a:solidFill>
                <a:srgbClr val="000000"/>
              </a:solidFill>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rtl="0" fontAlgn="base">
              <a:spcBef>
                <a:spcPct val="0"/>
              </a:spcBef>
              <a:spcAft>
                <a:spcPct val="0"/>
              </a:spcAft>
              <a:defRPr/>
            </a:pPr>
            <a:fld id="{FEBF9950-8871-4646-84CF-5BE8BA9704C8}" type="slidenum">
              <a:rPr lang="en-US" kern="1200">
                <a:solidFill>
                  <a:srgbClr val="000000"/>
                </a:solidFill>
                <a:ea typeface="+mn-ea"/>
                <a:cs typeface="+mn-cs"/>
              </a:rPr>
              <a:pPr rtl="0" fontAlgn="base">
                <a:spcBef>
                  <a:spcPct val="0"/>
                </a:spcBef>
                <a:spcAft>
                  <a:spcPct val="0"/>
                </a:spcAft>
                <a:defRPr/>
              </a:pPr>
              <a:t>‹#›</a:t>
            </a:fld>
            <a:endParaRPr lang="en-US" kern="1200">
              <a:solidFill>
                <a:srgbClr val="000000"/>
              </a:solidFill>
              <a:ea typeface="+mn-ea"/>
              <a:cs typeface="+mn-cs"/>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defRPr/>
            </a:pPr>
            <a:fld id="{7B2723D9-0393-954A-8143-9904CEED040D}" type="datetime1">
              <a:rPr lang="en-US" smtClean="0">
                <a:solidFill>
                  <a:srgbClr val="000000"/>
                </a:solidFill>
              </a:rPr>
              <a:t>5/16/2019</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fontAlgn="base">
              <a:spcBef>
                <a:spcPct val="0"/>
              </a:spcBef>
              <a:spcAft>
                <a:spcPct val="0"/>
              </a:spcAft>
              <a:defRPr/>
            </a:pPr>
            <a:fld id="{727404BF-B3D6-40CC-AA0C-77A707DF7B1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184085155"/>
      </p:ext>
    </p:extLst>
  </p:cSld>
  <p:clrMap bg1="lt1" tx1="dk1" bg2="lt2" tx2="dk2" accent1="accent1" accent2="accent2" accent3="accent3" accent4="accent4" accent5="accent5" accent6="accent6" hlink="hlink" folHlink="folHlink"/>
  <p:sldLayoutIdLst>
    <p:sldLayoutId id="2147484510" r:id="rId1"/>
    <p:sldLayoutId id="2147484511" r:id="rId2"/>
    <p:sldLayoutId id="2147484512" r:id="rId3"/>
    <p:sldLayoutId id="2147484513" r:id="rId4"/>
    <p:sldLayoutId id="2147484514" r:id="rId5"/>
    <p:sldLayoutId id="2147484515" r:id="rId6"/>
    <p:sldLayoutId id="2147484516" r:id="rId7"/>
    <p:sldLayoutId id="2147484517" r:id="rId8"/>
    <p:sldLayoutId id="2147484518" r:id="rId9"/>
    <p:sldLayoutId id="2147484519" r:id="rId10"/>
    <p:sldLayoutId id="2147484520"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381000"/>
            <a:ext cx="7315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Titelmasterformat durch Klicken bearbeiten</a:t>
            </a:r>
          </a:p>
        </p:txBody>
      </p:sp>
      <p:sp>
        <p:nvSpPr>
          <p:cNvPr id="9219" name="Rectangle 3"/>
          <p:cNvSpPr>
            <a:spLocks noGrp="1" noChangeArrowheads="1"/>
          </p:cNvSpPr>
          <p:nvPr>
            <p:ph type="body" idx="1"/>
          </p:nvPr>
        </p:nvSpPr>
        <p:spPr bwMode="auto">
          <a:xfrm>
            <a:off x="457200" y="1219200"/>
            <a:ext cx="86868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2265092" name="Rectangle 4"/>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defRPr>
            </a:lvl1pPr>
          </a:lstStyle>
          <a:p>
            <a:pPr eaLnBrk="0" fontAlgn="base" hangingPunct="0">
              <a:spcBef>
                <a:spcPct val="0"/>
              </a:spcBef>
              <a:spcAft>
                <a:spcPct val="0"/>
              </a:spcAft>
              <a:defRPr/>
            </a:pPr>
            <a:fld id="{2B2D5930-95D2-4774-B6BC-2F78CDAC0A06}" type="slidenum">
              <a:rPr lang="de-DE"/>
              <a:pPr eaLnBrk="0" fontAlgn="base" hangingPunct="0">
                <a:spcBef>
                  <a:spcPct val="0"/>
                </a:spcBef>
                <a:spcAft>
                  <a:spcPct val="0"/>
                </a:spcAft>
                <a:defRPr/>
              </a:pPr>
              <a:t>‹#›</a:t>
            </a:fld>
            <a:endParaRPr lang="de-DE"/>
          </a:p>
        </p:txBody>
      </p:sp>
      <p:sp>
        <p:nvSpPr>
          <p:cNvPr id="2265093" name="Rectangle 5"/>
          <p:cNvSpPr>
            <a:spLocks noChangeArrowheads="1"/>
          </p:cNvSpPr>
          <p:nvPr/>
        </p:nvSpPr>
        <p:spPr bwMode="auto">
          <a:xfrm>
            <a:off x="0" y="1588"/>
            <a:ext cx="381000" cy="6856412"/>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eaLnBrk="0" fontAlgn="base" hangingPunct="0">
              <a:spcBef>
                <a:spcPct val="0"/>
              </a:spcBef>
              <a:spcAft>
                <a:spcPct val="0"/>
              </a:spcAft>
              <a:defRPr/>
            </a:pPr>
            <a:endParaRPr lang="de-CH" sz="2000">
              <a:solidFill>
                <a:srgbClr val="FFFFFF"/>
              </a:solidFill>
            </a:endParaRPr>
          </a:p>
        </p:txBody>
      </p:sp>
      <p:sp>
        <p:nvSpPr>
          <p:cNvPr id="2265094" name="Rectangle 6"/>
          <p:cNvSpPr>
            <a:spLocks noChangeArrowheads="1"/>
          </p:cNvSpPr>
          <p:nvPr/>
        </p:nvSpPr>
        <p:spPr bwMode="auto">
          <a:xfrm rot="16200000">
            <a:off x="-3144837" y="3100387"/>
            <a:ext cx="6629400" cy="333375"/>
          </a:xfrm>
          <a:prstGeom prst="rect">
            <a:avLst/>
          </a:prstGeom>
          <a:noFill/>
          <a:ln w="12700">
            <a:noFill/>
            <a:miter lim="800000"/>
            <a:headEnd/>
            <a:tailEnd/>
          </a:ln>
          <a:effectLst/>
        </p:spPr>
        <p:txBody>
          <a:bodyPr lIns="90488" tIns="44450" rIns="90488" bIns="44450">
            <a:spAutoFit/>
          </a:bodyPr>
          <a:lstStyle/>
          <a:p>
            <a:pPr eaLnBrk="0" fontAlgn="base" hangingPunct="0">
              <a:spcBef>
                <a:spcPct val="0"/>
              </a:spcBef>
              <a:spcAft>
                <a:spcPct val="0"/>
              </a:spcAft>
              <a:defRPr/>
            </a:pPr>
            <a:r>
              <a:rPr lang="en-US" sz="1600" b="1">
                <a:solidFill>
                  <a:srgbClr val="FFFFFF"/>
                </a:solidFill>
              </a:rPr>
              <a:t>Perceptual and Sensory Augmented Computing</a:t>
            </a:r>
          </a:p>
        </p:txBody>
      </p:sp>
      <p:sp>
        <p:nvSpPr>
          <p:cNvPr id="2265095" name="Rectangle 7"/>
          <p:cNvSpPr>
            <a:spLocks noGrp="1" noChangeArrowheads="1"/>
          </p:cNvSpPr>
          <p:nvPr>
            <p:ph type="ftr" sz="quarter" idx="3"/>
          </p:nvPr>
        </p:nvSpPr>
        <p:spPr bwMode="auto">
          <a:xfrm>
            <a:off x="2376488" y="6553200"/>
            <a:ext cx="4572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0">
                <a:solidFill>
                  <a:srgbClr val="000000"/>
                </a:solidFill>
                <a:latin typeface="+mn-lt"/>
              </a:defRPr>
            </a:lvl1pPr>
          </a:lstStyle>
          <a:p>
            <a:pPr eaLnBrk="0" fontAlgn="base" hangingPunct="0">
              <a:spcBef>
                <a:spcPct val="0"/>
              </a:spcBef>
              <a:spcAft>
                <a:spcPct val="0"/>
              </a:spcAft>
              <a:defRPr/>
            </a:pPr>
            <a:endParaRPr lang="de-DE"/>
          </a:p>
        </p:txBody>
      </p:sp>
      <p:sp>
        <p:nvSpPr>
          <p:cNvPr id="2265097" name="Rectangle 9"/>
          <p:cNvSpPr>
            <a:spLocks noChangeArrowheads="1"/>
          </p:cNvSpPr>
          <p:nvPr userDrawn="1"/>
        </p:nvSpPr>
        <p:spPr bwMode="auto">
          <a:xfrm>
            <a:off x="0" y="1588"/>
            <a:ext cx="381000" cy="6884987"/>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eaLnBrk="0" fontAlgn="base" hangingPunct="0">
              <a:spcBef>
                <a:spcPct val="0"/>
              </a:spcBef>
              <a:spcAft>
                <a:spcPct val="0"/>
              </a:spcAft>
              <a:defRPr/>
            </a:pPr>
            <a:endParaRPr lang="de-CH" sz="2000">
              <a:solidFill>
                <a:srgbClr val="FFFFFF"/>
              </a:solidFill>
            </a:endParaRPr>
          </a:p>
        </p:txBody>
      </p:sp>
      <p:sp>
        <p:nvSpPr>
          <p:cNvPr id="2265098" name="Rectangle 10"/>
          <p:cNvSpPr>
            <a:spLocks noChangeArrowheads="1"/>
          </p:cNvSpPr>
          <p:nvPr userDrawn="1"/>
        </p:nvSpPr>
        <p:spPr bwMode="auto">
          <a:xfrm rot="16200000">
            <a:off x="-3144837" y="3106737"/>
            <a:ext cx="6629400" cy="333375"/>
          </a:xfrm>
          <a:prstGeom prst="rect">
            <a:avLst/>
          </a:prstGeom>
          <a:noFill/>
          <a:ln w="12700">
            <a:noFill/>
            <a:miter lim="800000"/>
            <a:headEnd/>
            <a:tailEnd/>
          </a:ln>
          <a:effectLst/>
        </p:spPr>
        <p:txBody>
          <a:bodyPr lIns="90488" tIns="44450" rIns="90488" bIns="44450">
            <a:spAutoFit/>
          </a:bodyPr>
          <a:lstStyle/>
          <a:p>
            <a:pPr eaLnBrk="0" fontAlgn="base" hangingPunct="0">
              <a:spcBef>
                <a:spcPct val="0"/>
              </a:spcBef>
              <a:spcAft>
                <a:spcPct val="0"/>
              </a:spcAft>
              <a:defRPr/>
            </a:pPr>
            <a:r>
              <a:rPr lang="en-US" sz="1600" b="1">
                <a:solidFill>
                  <a:srgbClr val="FFFFFF"/>
                </a:solidFill>
                <a:latin typeface="ETH-Light" charset="0"/>
              </a:rPr>
              <a:t>Visual Object Recognition Tutorial</a:t>
            </a:r>
          </a:p>
        </p:txBody>
      </p:sp>
    </p:spTree>
    <p:extLst>
      <p:ext uri="{BB962C8B-B14F-4D97-AF65-F5344CB8AC3E}">
        <p14:creationId xmlns:p14="http://schemas.microsoft.com/office/powerpoint/2010/main" val="3239223992"/>
      </p:ext>
    </p:extLst>
  </p:cSld>
  <p:clrMap bg1="dk2" tx1="lt1" bg2="dk1" tx2="lt2" accent1="accent1" accent2="accent2" accent3="accent3" accent4="accent4" accent5="accent5" accent6="accent6" hlink="hlink" folHlink="folHlink"/>
  <p:sldLayoutIdLst>
    <p:sldLayoutId id="2147484522" r:id="rId1"/>
    <p:sldLayoutId id="2147484523" r:id="rId2"/>
    <p:sldLayoutId id="2147484524" r:id="rId3"/>
    <p:sldLayoutId id="2147484525" r:id="rId4"/>
    <p:sldLayoutId id="2147484526" r:id="rId5"/>
    <p:sldLayoutId id="2147484527" r:id="rId6"/>
    <p:sldLayoutId id="2147484528" r:id="rId7"/>
    <p:sldLayoutId id="2147484529" r:id="rId8"/>
    <p:sldLayoutId id="2147484530" r:id="rId9"/>
    <p:sldLayoutId id="2147484531" r:id="rId10"/>
    <p:sldLayoutId id="2147484532" r:id="rId11"/>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7200" algn="l" rtl="0" eaLnBrk="0" fontAlgn="base" hangingPunct="0">
        <a:spcBef>
          <a:spcPct val="0"/>
        </a:spcBef>
        <a:spcAft>
          <a:spcPct val="0"/>
        </a:spcAft>
        <a:defRPr kumimoji="1" sz="3200" b="1">
          <a:solidFill>
            <a:schemeClr val="bg1"/>
          </a:solidFill>
          <a:latin typeface="Trebuchet MS" pitchFamily="34" charset="0"/>
        </a:defRPr>
      </a:lvl6pPr>
      <a:lvl7pPr marL="914400" algn="l" rtl="0" eaLnBrk="0" fontAlgn="base" hangingPunct="0">
        <a:spcBef>
          <a:spcPct val="0"/>
        </a:spcBef>
        <a:spcAft>
          <a:spcPct val="0"/>
        </a:spcAft>
        <a:defRPr kumimoji="1" sz="3200" b="1">
          <a:solidFill>
            <a:schemeClr val="bg1"/>
          </a:solidFill>
          <a:latin typeface="Trebuchet MS" pitchFamily="34" charset="0"/>
        </a:defRPr>
      </a:lvl7pPr>
      <a:lvl8pPr marL="1371600" algn="l" rtl="0" eaLnBrk="0" fontAlgn="base" hangingPunct="0">
        <a:spcBef>
          <a:spcPct val="0"/>
        </a:spcBef>
        <a:spcAft>
          <a:spcPct val="0"/>
        </a:spcAft>
        <a:defRPr kumimoji="1" sz="3200" b="1">
          <a:solidFill>
            <a:schemeClr val="bg1"/>
          </a:solidFill>
          <a:latin typeface="Trebuchet MS" pitchFamily="34" charset="0"/>
        </a:defRPr>
      </a:lvl8pPr>
      <a:lvl9pPr marL="1828800" algn="l" rtl="0" eaLnBrk="0" fontAlgn="base" hangingPunct="0">
        <a:spcBef>
          <a:spcPct val="0"/>
        </a:spcBef>
        <a:spcAft>
          <a:spcPct val="0"/>
        </a:spcAft>
        <a:defRPr kumimoji="1" sz="32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2950" indent="-285750" algn="l" rtl="0" eaLnBrk="0" fontAlgn="base" hangingPunct="0">
        <a:spcBef>
          <a:spcPct val="20000"/>
        </a:spcBef>
        <a:spcAft>
          <a:spcPct val="0"/>
        </a:spcAft>
        <a:buClr>
          <a:schemeClr val="bg1"/>
        </a:buClr>
        <a:buSzPct val="50000"/>
        <a:buFont typeface="Wingdings" pitchFamily="2" charset="2"/>
        <a:buChar char="Ø"/>
        <a:defRPr kumimoji="1" sz="2000" b="1">
          <a:solidFill>
            <a:schemeClr val="bg2"/>
          </a:solidFill>
          <a:latin typeface="+mn-lt"/>
        </a:defRPr>
      </a:lvl2pPr>
      <a:lvl3pPr marL="1143000" indent="-228600" algn="l" rtl="0" eaLnBrk="0" fontAlgn="base" hangingPunct="0">
        <a:spcBef>
          <a:spcPct val="20000"/>
        </a:spcBef>
        <a:spcAft>
          <a:spcPct val="0"/>
        </a:spcAft>
        <a:buClr>
          <a:schemeClr val="bg1"/>
        </a:buClr>
        <a:buChar char="–"/>
        <a:defRPr kumimoji="1" sz="2400" b="1">
          <a:solidFill>
            <a:schemeClr val="bg2"/>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fontAlgn="base">
              <a:spcBef>
                <a:spcPct val="0"/>
              </a:spcBef>
              <a:spcAft>
                <a:spcPct val="0"/>
              </a:spcAft>
              <a:defRPr/>
            </a:pPr>
            <a:fld id="{AAC73B32-52F2-7B4D-B3DD-68E4A2354BB6}" type="datetime1">
              <a:rPr lang="en-US" smtClean="0"/>
              <a:t>5/16/2019</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41B39753-96FE-4459-8E0B-56155FB7AB9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0774823"/>
      </p:ext>
    </p:extLst>
  </p:cSld>
  <p:clrMap bg1="lt1" tx1="dk1" bg2="lt2" tx2="dk2" accent1="accent1" accent2="accent2" accent3="accent3" accent4="accent4" accent5="accent5" accent6="accent6" hlink="hlink" folHlink="folHlink"/>
  <p:sldLayoutIdLst>
    <p:sldLayoutId id="2147484534" r:id="rId1"/>
    <p:sldLayoutId id="2147484535" r:id="rId2"/>
    <p:sldLayoutId id="2147484536" r:id="rId3"/>
    <p:sldLayoutId id="2147484537" r:id="rId4"/>
    <p:sldLayoutId id="2147484538" r:id="rId5"/>
    <p:sldLayoutId id="2147484539" r:id="rId6"/>
    <p:sldLayoutId id="2147484540" r:id="rId7"/>
    <p:sldLayoutId id="2147484541" r:id="rId8"/>
    <p:sldLayoutId id="2147484542" r:id="rId9"/>
    <p:sldLayoutId id="2147484543" r:id="rId10"/>
    <p:sldLayoutId id="2147484544"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defRPr/>
            </a:pPr>
            <a:fld id="{2108B7DF-34C9-754A-8DFC-DBB97FCFC213}" type="datetime1">
              <a:rPr lang="en-US" smtClean="0">
                <a:solidFill>
                  <a:srgbClr val="000000"/>
                </a:solidFill>
              </a:rPr>
              <a:t>5/16/2019</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fontAlgn="base">
              <a:spcBef>
                <a:spcPct val="0"/>
              </a:spcBef>
              <a:spcAft>
                <a:spcPct val="0"/>
              </a:spcAft>
              <a:defRPr/>
            </a:pPr>
            <a:fld id="{B712E376-D32B-438F-8484-691EAA34155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452155520"/>
      </p:ext>
    </p:extLst>
  </p:cSld>
  <p:clrMap bg1="lt1" tx1="dk1" bg2="lt2" tx2="dk2" accent1="accent1" accent2="accent2" accent3="accent3" accent4="accent4" accent5="accent5" accent6="accent6" hlink="hlink" folHlink="folHlink"/>
  <p:sldLayoutIdLst>
    <p:sldLayoutId id="2147484546" r:id="rId1"/>
    <p:sldLayoutId id="2147484547" r:id="rId2"/>
    <p:sldLayoutId id="2147484548" r:id="rId3"/>
    <p:sldLayoutId id="2147484549" r:id="rId4"/>
    <p:sldLayoutId id="2147484550" r:id="rId5"/>
    <p:sldLayoutId id="2147484551" r:id="rId6"/>
    <p:sldLayoutId id="2147484552" r:id="rId7"/>
    <p:sldLayoutId id="2147484553" r:id="rId8"/>
    <p:sldLayoutId id="2147484554" r:id="rId9"/>
    <p:sldLayoutId id="2147484555" r:id="rId10"/>
    <p:sldLayoutId id="2147484556"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fld id="{4333F46A-38FD-D647-9C51-C15E0E5C73A5}" type="datetime1">
              <a:rPr lang="en-US" smtClean="0">
                <a:solidFill>
                  <a:srgbClr val="000000"/>
                </a:solidFill>
              </a:rPr>
              <a:t>5/16/2019</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6A58AAAB-1415-411B-A9B7-ADF30BB6B29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21868053"/>
      </p:ext>
    </p:extLst>
  </p:cSld>
  <p:clrMap bg1="lt1" tx1="dk1" bg2="lt2" tx2="dk2" accent1="accent1" accent2="accent2" accent3="accent3" accent4="accent4" accent5="accent5" accent6="accent6" hlink="hlink" folHlink="folHlink"/>
  <p:sldLayoutIdLst>
    <p:sldLayoutId id="2147484570" r:id="rId1"/>
    <p:sldLayoutId id="2147484571" r:id="rId2"/>
    <p:sldLayoutId id="2147484572" r:id="rId3"/>
    <p:sldLayoutId id="2147484573" r:id="rId4"/>
    <p:sldLayoutId id="2147484574" r:id="rId5"/>
    <p:sldLayoutId id="2147484575" r:id="rId6"/>
    <p:sldLayoutId id="2147484576" r:id="rId7"/>
    <p:sldLayoutId id="2147484577" r:id="rId8"/>
    <p:sldLayoutId id="2147484578" r:id="rId9"/>
    <p:sldLayoutId id="2147484579" r:id="rId10"/>
    <p:sldLayoutId id="2147484580"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280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a:solidFill>
                  <a:srgbClr val="000000"/>
                </a:solidFill>
                <a:latin typeface="Arial" charset="0"/>
                <a:cs typeface="+mn-cs"/>
              </a:defRPr>
            </a:lvl1pPr>
          </a:lstStyle>
          <a:p>
            <a:pPr eaLnBrk="0" fontAlgn="base" hangingPunct="0">
              <a:spcAft>
                <a:spcPct val="0"/>
              </a:spcAft>
              <a:defRPr/>
            </a:pPr>
            <a:fld id="{9E0B73AB-F514-8F48-B15E-55C582996204}" type="datetime1">
              <a:rPr lang="en-US" smtClean="0"/>
              <a:t>5/16/2019</a:t>
            </a:fld>
            <a:endParaRPr lang="en-US"/>
          </a:p>
        </p:txBody>
      </p:sp>
      <p:sp>
        <p:nvSpPr>
          <p:cNvPr id="7280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solidFill>
                  <a:srgbClr val="000000"/>
                </a:solidFill>
                <a:latin typeface="Arial" charset="0"/>
                <a:cs typeface="+mn-cs"/>
              </a:defRPr>
            </a:lvl1pPr>
          </a:lstStyle>
          <a:p>
            <a:pPr eaLnBrk="0" fontAlgn="base" hangingPunct="0">
              <a:spcAft>
                <a:spcPct val="0"/>
              </a:spcAft>
              <a:defRPr/>
            </a:pPr>
            <a:endParaRPr lang="en-US"/>
          </a:p>
        </p:txBody>
      </p:sp>
      <p:sp>
        <p:nvSpPr>
          <p:cNvPr id="7280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solidFill>
                  <a:srgbClr val="000000"/>
                </a:solidFill>
                <a:latin typeface="Arial" charset="0"/>
                <a:cs typeface="+mn-cs"/>
              </a:defRPr>
            </a:lvl1pPr>
          </a:lstStyle>
          <a:p>
            <a:pPr eaLnBrk="0" fontAlgn="base" hangingPunct="0">
              <a:spcAft>
                <a:spcPct val="0"/>
              </a:spcAft>
              <a:defRPr/>
            </a:pPr>
            <a:fld id="{39BFB636-2DDB-4DBF-A427-68B16124C096}" type="slidenum">
              <a:rPr lang="en-US"/>
              <a:pPr eaLnBrk="0" fontAlgn="base" hangingPunct="0">
                <a:spcAft>
                  <a:spcPct val="0"/>
                </a:spcAft>
                <a:defRPr/>
              </a:pPr>
              <a:t>‹#›</a:t>
            </a:fld>
            <a:endParaRPr lang="en-US"/>
          </a:p>
        </p:txBody>
      </p:sp>
    </p:spTree>
    <p:extLst>
      <p:ext uri="{BB962C8B-B14F-4D97-AF65-F5344CB8AC3E}">
        <p14:creationId xmlns:p14="http://schemas.microsoft.com/office/powerpoint/2010/main" val="839016935"/>
      </p:ext>
    </p:extLst>
  </p:cSld>
  <p:clrMap bg1="lt1" tx1="dk1" bg2="lt2" tx2="dk2" accent1="accent1" accent2="accent2" accent3="accent3" accent4="accent4" accent5="accent5" accent6="accent6" hlink="hlink" folHlink="folHlink"/>
  <p:sldLayoutIdLst>
    <p:sldLayoutId id="2147484582" r:id="rId1"/>
    <p:sldLayoutId id="2147484583" r:id="rId2"/>
    <p:sldLayoutId id="2147484584" r:id="rId3"/>
    <p:sldLayoutId id="2147484585" r:id="rId4"/>
    <p:sldLayoutId id="2147484586" r:id="rId5"/>
    <p:sldLayoutId id="2147484587" r:id="rId6"/>
    <p:sldLayoutId id="2147484588" r:id="rId7"/>
    <p:sldLayoutId id="2147484589" r:id="rId8"/>
    <p:sldLayoutId id="2147484590" r:id="rId9"/>
    <p:sldLayoutId id="2147484591" r:id="rId10"/>
    <p:sldLayoutId id="2147484592"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28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fld id="{EA224CBD-636C-BE4E-8908-35D33D0E9CC5}" type="datetime1">
              <a:rPr lang="en-US" smtClean="0">
                <a:solidFill>
                  <a:srgbClr val="000000"/>
                </a:solidFill>
              </a:rPr>
              <a:t>5/16/2019</a:t>
            </a:fld>
            <a:endParaRPr lang="en-US">
              <a:solidFill>
                <a:srgbClr val="000000"/>
              </a:solidFill>
            </a:endParaRPr>
          </a:p>
        </p:txBody>
      </p:sp>
      <p:sp>
        <p:nvSpPr>
          <p:cNvPr id="1228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solidFill>
                <a:srgbClr val="000000"/>
              </a:solidFill>
            </a:endParaRPr>
          </a:p>
        </p:txBody>
      </p:sp>
      <p:sp>
        <p:nvSpPr>
          <p:cNvPr id="1228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5E3B0F3F-B8AA-40D3-AC50-29BAAE15A83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597825027"/>
      </p:ext>
    </p:extLst>
  </p:cSld>
  <p:clrMap bg1="lt1" tx1="dk1" bg2="lt2" tx2="dk2" accent1="accent1" accent2="accent2" accent3="accent3" accent4="accent4" accent5="accent5" accent6="accent6" hlink="hlink" folHlink="folHlink"/>
  <p:sldLayoutIdLst>
    <p:sldLayoutId id="2147484594" r:id="rId1"/>
    <p:sldLayoutId id="2147484595" r:id="rId2"/>
    <p:sldLayoutId id="2147484596" r:id="rId3"/>
    <p:sldLayoutId id="2147484597" r:id="rId4"/>
    <p:sldLayoutId id="2147484598" r:id="rId5"/>
    <p:sldLayoutId id="2147484599" r:id="rId6"/>
    <p:sldLayoutId id="2147484600" r:id="rId7"/>
    <p:sldLayoutId id="2147484601" r:id="rId8"/>
    <p:sldLayoutId id="2147484602" r:id="rId9"/>
    <p:sldLayoutId id="2147484603" r:id="rId10"/>
    <p:sldLayoutId id="2147484604"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jpe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3.png"/><Relationship Id="rId16" Type="http://schemas.openxmlformats.org/officeDocument/2006/relationships/image" Target="../media/image47.jpeg"/><Relationship Id="rId1" Type="http://schemas.openxmlformats.org/officeDocument/2006/relationships/slideLayout" Target="../slideLayouts/slideLayout6.xml"/><Relationship Id="rId6" Type="http://schemas.openxmlformats.org/officeDocument/2006/relationships/image" Target="../media/image37.jpe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jpeg"/><Relationship Id="rId10" Type="http://schemas.openxmlformats.org/officeDocument/2006/relationships/image" Target="../media/image41.png"/><Relationship Id="rId4" Type="http://schemas.openxmlformats.org/officeDocument/2006/relationships/image" Target="../media/image35.jpeg"/><Relationship Id="rId9" Type="http://schemas.openxmlformats.org/officeDocument/2006/relationships/image" Target="../media/image40.png"/><Relationship Id="rId14" Type="http://schemas.openxmlformats.org/officeDocument/2006/relationships/image" Target="../media/image4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hyperlink" Target="http://astrometry.net/gallery.html"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astropix.com/HTML/SHOW_DIG/035.HTM" TargetMode="External"/><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astrometry.net/gallery.html" TargetMode="External"/><Relationship Id="rId5" Type="http://schemas.openxmlformats.org/officeDocument/2006/relationships/hyperlink" Target="http://www.flickr.com/photos/filippoastro/500011732/" TargetMode="Externa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hyperlink" Target="http://www.starlightfriend.de/images/m81_group_x1220.jpg"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astrometry.net/gallery.html"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8.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51.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30.xml"/><Relationship Id="rId1" Type="http://schemas.openxmlformats.org/officeDocument/2006/relationships/slideLayout" Target="../slideLayouts/slideLayout40.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 Id="rId9" Type="http://schemas.openxmlformats.org/officeDocument/2006/relationships/image" Target="../media/image73.jpeg"/></Relationships>
</file>

<file path=ppt/slides/_rels/slide3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40.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2.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62.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81.jpeg"/></Relationships>
</file>

<file path=ppt/slides/_rels/slide3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61.xml"/><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gif"/><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7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44.xml.rels><?xml version="1.0" encoding="UTF-8" standalone="yes"?>
<Relationships xmlns="http://schemas.openxmlformats.org/package/2006/relationships"><Relationship Id="rId3" Type="http://schemas.openxmlformats.org/officeDocument/2006/relationships/image" Target="../media/image103.wmf"/><Relationship Id="rId7" Type="http://schemas.openxmlformats.org/officeDocument/2006/relationships/image" Target="../media/image107.wmf"/><Relationship Id="rId2" Type="http://schemas.openxmlformats.org/officeDocument/2006/relationships/image" Target="../media/image102.wmf"/><Relationship Id="rId1" Type="http://schemas.openxmlformats.org/officeDocument/2006/relationships/slideLayout" Target="../slideLayouts/slideLayout72.xml"/><Relationship Id="rId6" Type="http://schemas.openxmlformats.org/officeDocument/2006/relationships/image" Target="../media/image106.wmf"/><Relationship Id="rId5" Type="http://schemas.openxmlformats.org/officeDocument/2006/relationships/image" Target="../media/image105.wmf"/><Relationship Id="rId4" Type="http://schemas.openxmlformats.org/officeDocument/2006/relationships/image" Target="../media/image104.wmf"/></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36.xml"/><Relationship Id="rId7" Type="http://schemas.openxmlformats.org/officeDocument/2006/relationships/image" Target="../media/image109.wmf"/><Relationship Id="rId12" Type="http://schemas.openxmlformats.org/officeDocument/2006/relationships/oleObject" Target="../embeddings/oleObject7.bin"/><Relationship Id="rId2" Type="http://schemas.openxmlformats.org/officeDocument/2006/relationships/slideLayout" Target="../slideLayouts/slideLayout83.xml"/><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111.png"/><Relationship Id="rId5" Type="http://schemas.openxmlformats.org/officeDocument/2006/relationships/image" Target="../media/image108.wmf"/><Relationship Id="rId10" Type="http://schemas.openxmlformats.org/officeDocument/2006/relationships/oleObject" Target="../embeddings/oleObject6.bin"/><Relationship Id="rId4" Type="http://schemas.openxmlformats.org/officeDocument/2006/relationships/oleObject" Target="../embeddings/oleObject3.bin"/><Relationship Id="rId9" Type="http://schemas.openxmlformats.org/officeDocument/2006/relationships/image" Target="../media/image110.png"/></Relationships>
</file>

<file path=ppt/slides/_rels/slide4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37.xml"/><Relationship Id="rId1" Type="http://schemas.openxmlformats.org/officeDocument/2006/relationships/slideLayout" Target="../slideLayouts/slideLayout83.xml"/></Relationships>
</file>

<file path=ppt/slides/_rels/slide4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4.png"/><Relationship Id="rId7" Type="http://schemas.openxmlformats.org/officeDocument/2006/relationships/image" Target="../media/image117.png"/><Relationship Id="rId2" Type="http://schemas.openxmlformats.org/officeDocument/2006/relationships/image" Target="../media/image113.png"/><Relationship Id="rId1" Type="http://schemas.openxmlformats.org/officeDocument/2006/relationships/slideLayout" Target="../slideLayouts/slideLayout90.xml"/><Relationship Id="rId6" Type="http://schemas.openxmlformats.org/officeDocument/2006/relationships/image" Target="../media/image116.png"/><Relationship Id="rId5" Type="http://schemas.microsoft.com/office/2007/relationships/hdphoto" Target="../media/hdphoto1.wdp"/><Relationship Id="rId4" Type="http://schemas.openxmlformats.org/officeDocument/2006/relationships/image" Target="../media/image115.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0.xml"/></Relationships>
</file>

<file path=ppt/slides/_rels/slide49.xml.rels><?xml version="1.0" encoding="UTF-8" standalone="yes"?>
<Relationships xmlns="http://schemas.openxmlformats.org/package/2006/relationships"><Relationship Id="rId8" Type="http://schemas.openxmlformats.org/officeDocument/2006/relationships/image" Target="../media/image125.jpeg"/><Relationship Id="rId13" Type="http://schemas.openxmlformats.org/officeDocument/2006/relationships/image" Target="../media/image130.jpeg"/><Relationship Id="rId18" Type="http://schemas.openxmlformats.org/officeDocument/2006/relationships/image" Target="../media/image135.jpeg"/><Relationship Id="rId26" Type="http://schemas.openxmlformats.org/officeDocument/2006/relationships/image" Target="../media/image143.jpeg"/><Relationship Id="rId3" Type="http://schemas.openxmlformats.org/officeDocument/2006/relationships/image" Target="../media/image120.jpeg"/><Relationship Id="rId21" Type="http://schemas.openxmlformats.org/officeDocument/2006/relationships/image" Target="../media/image138.jpeg"/><Relationship Id="rId7" Type="http://schemas.openxmlformats.org/officeDocument/2006/relationships/image" Target="../media/image124.jpeg"/><Relationship Id="rId12" Type="http://schemas.openxmlformats.org/officeDocument/2006/relationships/image" Target="../media/image129.jpeg"/><Relationship Id="rId17" Type="http://schemas.openxmlformats.org/officeDocument/2006/relationships/image" Target="../media/image134.jpeg"/><Relationship Id="rId25" Type="http://schemas.openxmlformats.org/officeDocument/2006/relationships/image" Target="../media/image142.jpeg"/><Relationship Id="rId2" Type="http://schemas.openxmlformats.org/officeDocument/2006/relationships/image" Target="../media/image119.jpeg"/><Relationship Id="rId16" Type="http://schemas.openxmlformats.org/officeDocument/2006/relationships/image" Target="../media/image133.jpeg"/><Relationship Id="rId20" Type="http://schemas.openxmlformats.org/officeDocument/2006/relationships/image" Target="../media/image137.jpeg"/><Relationship Id="rId29" Type="http://schemas.openxmlformats.org/officeDocument/2006/relationships/image" Target="../media/image146.jpeg"/><Relationship Id="rId1" Type="http://schemas.openxmlformats.org/officeDocument/2006/relationships/slideLayout" Target="../slideLayouts/slideLayout94.xml"/><Relationship Id="rId6" Type="http://schemas.openxmlformats.org/officeDocument/2006/relationships/image" Target="../media/image123.jpeg"/><Relationship Id="rId11" Type="http://schemas.openxmlformats.org/officeDocument/2006/relationships/image" Target="../media/image128.jpeg"/><Relationship Id="rId24" Type="http://schemas.openxmlformats.org/officeDocument/2006/relationships/image" Target="../media/image141.jpeg"/><Relationship Id="rId5" Type="http://schemas.openxmlformats.org/officeDocument/2006/relationships/image" Target="../media/image122.jpeg"/><Relationship Id="rId15" Type="http://schemas.openxmlformats.org/officeDocument/2006/relationships/image" Target="../media/image132.jpeg"/><Relationship Id="rId23" Type="http://schemas.openxmlformats.org/officeDocument/2006/relationships/image" Target="../media/image140.jpeg"/><Relationship Id="rId28" Type="http://schemas.openxmlformats.org/officeDocument/2006/relationships/image" Target="../media/image145.jpeg"/><Relationship Id="rId10" Type="http://schemas.openxmlformats.org/officeDocument/2006/relationships/image" Target="../media/image127.jpeg"/><Relationship Id="rId19" Type="http://schemas.openxmlformats.org/officeDocument/2006/relationships/image" Target="../media/image136.jpeg"/><Relationship Id="rId4" Type="http://schemas.openxmlformats.org/officeDocument/2006/relationships/image" Target="../media/image121.jpeg"/><Relationship Id="rId9" Type="http://schemas.openxmlformats.org/officeDocument/2006/relationships/image" Target="../media/image126.jpeg"/><Relationship Id="rId14" Type="http://schemas.openxmlformats.org/officeDocument/2006/relationships/image" Target="../media/image131.jpeg"/><Relationship Id="rId22" Type="http://schemas.openxmlformats.org/officeDocument/2006/relationships/image" Target="../media/image139.jpeg"/><Relationship Id="rId27" Type="http://schemas.openxmlformats.org/officeDocument/2006/relationships/image" Target="../media/image144.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9.xml"/><Relationship Id="rId1" Type="http://schemas.openxmlformats.org/officeDocument/2006/relationships/slideLayout" Target="../slideLayouts/slideLayout106.xml"/></Relationships>
</file>

<file path=ppt/slides/_rels/slide5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0.xml"/><Relationship Id="rId1" Type="http://schemas.openxmlformats.org/officeDocument/2006/relationships/slideLayout" Target="../slideLayouts/slideLayout106.xml"/></Relationships>
</file>

<file path=ppt/slides/_rels/slide5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41.xml"/><Relationship Id="rId1" Type="http://schemas.openxmlformats.org/officeDocument/2006/relationships/slideLayout" Target="../slideLayouts/slideLayout106.xml"/><Relationship Id="rId4" Type="http://schemas.openxmlformats.org/officeDocument/2006/relationships/image" Target="../media/image150.png"/></Relationships>
</file>

<file path=ppt/slides/_rels/slide53.xml.rels><?xml version="1.0" encoding="UTF-8" standalone="yes"?>
<Relationships xmlns="http://schemas.openxmlformats.org/package/2006/relationships"><Relationship Id="rId3" Type="http://schemas.openxmlformats.org/officeDocument/2006/relationships/image" Target="../media/image151.wmf"/><Relationship Id="rId2" Type="http://schemas.openxmlformats.org/officeDocument/2006/relationships/notesSlide" Target="../notesSlides/notesSlide42.xml"/><Relationship Id="rId1" Type="http://schemas.openxmlformats.org/officeDocument/2006/relationships/slideLayout" Target="../slideLayouts/slideLayout106.xml"/></Relationships>
</file>

<file path=ppt/slides/_rels/slide5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3.xml"/><Relationship Id="rId1" Type="http://schemas.openxmlformats.org/officeDocument/2006/relationships/slideLayout" Target="../slideLayouts/slideLayout106.xml"/><Relationship Id="rId5" Type="http://schemas.openxmlformats.org/officeDocument/2006/relationships/image" Target="../media/image154.png"/><Relationship Id="rId4" Type="http://schemas.openxmlformats.org/officeDocument/2006/relationships/image" Target="../media/image153.png"/></Relationships>
</file>

<file path=ppt/slides/_rels/slide5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4.xml"/><Relationship Id="rId1" Type="http://schemas.openxmlformats.org/officeDocument/2006/relationships/slideLayout" Target="../slideLayouts/slideLayout101.xml"/><Relationship Id="rId4" Type="http://schemas.openxmlformats.org/officeDocument/2006/relationships/image" Target="../media/image156.png"/></Relationships>
</file>

<file path=ppt/slides/_rels/slide56.xml.rels><?xml version="1.0" encoding="UTF-8" standalone="yes"?>
<Relationships xmlns="http://schemas.openxmlformats.org/package/2006/relationships"><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notesSlide" Target="../notesSlides/notesSlide45.xml"/><Relationship Id="rId1" Type="http://schemas.openxmlformats.org/officeDocument/2006/relationships/slideLayout" Target="../slideLayouts/slideLayout101.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57.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161.png"/><Relationship Id="rId2" Type="http://schemas.openxmlformats.org/officeDocument/2006/relationships/notesSlide" Target="../notesSlides/notesSlide46.xml"/><Relationship Id="rId1" Type="http://schemas.openxmlformats.org/officeDocument/2006/relationships/slideLayout" Target="../slideLayouts/slideLayout101.xml"/><Relationship Id="rId6" Type="http://schemas.openxmlformats.org/officeDocument/2006/relationships/image" Target="../media/image163.png"/><Relationship Id="rId5" Type="http://schemas.openxmlformats.org/officeDocument/2006/relationships/image" Target="../media/image157.png"/><Relationship Id="rId4" Type="http://schemas.openxmlformats.org/officeDocument/2006/relationships/image" Target="../media/image162.png"/></Relationships>
</file>

<file path=ppt/slides/_rels/slide58.xml.rels><?xml version="1.0" encoding="UTF-8" standalone="yes"?>
<Relationships xmlns="http://schemas.openxmlformats.org/package/2006/relationships"><Relationship Id="rId8" Type="http://schemas.openxmlformats.org/officeDocument/2006/relationships/image" Target="../media/image167.jpeg"/><Relationship Id="rId3" Type="http://schemas.openxmlformats.org/officeDocument/2006/relationships/image" Target="../media/image160.png"/><Relationship Id="rId7" Type="http://schemas.openxmlformats.org/officeDocument/2006/relationships/image" Target="../media/image166.jpeg"/><Relationship Id="rId12" Type="http://schemas.openxmlformats.org/officeDocument/2006/relationships/image" Target="../media/image161.png"/><Relationship Id="rId2" Type="http://schemas.openxmlformats.org/officeDocument/2006/relationships/notesSlide" Target="../notesSlides/notesSlide47.xml"/><Relationship Id="rId1" Type="http://schemas.openxmlformats.org/officeDocument/2006/relationships/slideLayout" Target="../slideLayouts/slideLayout101.xml"/><Relationship Id="rId6" Type="http://schemas.openxmlformats.org/officeDocument/2006/relationships/image" Target="../media/image165.png"/><Relationship Id="rId11" Type="http://schemas.openxmlformats.org/officeDocument/2006/relationships/image" Target="../media/image170.png"/><Relationship Id="rId5" Type="http://schemas.openxmlformats.org/officeDocument/2006/relationships/image" Target="../media/image164.png"/><Relationship Id="rId10" Type="http://schemas.openxmlformats.org/officeDocument/2006/relationships/image" Target="../media/image169.png"/><Relationship Id="rId4" Type="http://schemas.openxmlformats.org/officeDocument/2006/relationships/image" Target="../media/image162.png"/><Relationship Id="rId9" Type="http://schemas.openxmlformats.org/officeDocument/2006/relationships/image" Target="../media/image168.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1.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172.wmf"/><Relationship Id="rId4" Type="http://schemas.openxmlformats.org/officeDocument/2006/relationships/oleObject" Target="../embeddings/oleObject8.bin"/></Relationships>
</file>

<file path=ppt/slides/_rels/slide62.xml.rels><?xml version="1.0" encoding="UTF-8" standalone="yes"?>
<Relationships xmlns="http://schemas.openxmlformats.org/package/2006/relationships"><Relationship Id="rId8" Type="http://schemas.openxmlformats.org/officeDocument/2006/relationships/image" Target="../media/image174.wmf"/><Relationship Id="rId3" Type="http://schemas.openxmlformats.org/officeDocument/2006/relationships/notesSlide" Target="../notesSlides/notesSlide51.xml"/><Relationship Id="rId7" Type="http://schemas.openxmlformats.org/officeDocument/2006/relationships/oleObject" Target="../embeddings/oleObject10.bin"/><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image" Target="../media/image173.wmf"/><Relationship Id="rId5" Type="http://schemas.openxmlformats.org/officeDocument/2006/relationships/oleObject" Target="../embeddings/oleObject9.bin"/><Relationship Id="rId4" Type="http://schemas.openxmlformats.org/officeDocument/2006/relationships/image" Target="../media/image171.png"/></Relationships>
</file>

<file path=ppt/slides/_rels/slide63.xml.rels><?xml version="1.0" encoding="UTF-8" standalone="yes"?>
<Relationships xmlns="http://schemas.openxmlformats.org/package/2006/relationships"><Relationship Id="rId8" Type="http://schemas.openxmlformats.org/officeDocument/2006/relationships/image" Target="../media/image176.wmf"/><Relationship Id="rId3" Type="http://schemas.openxmlformats.org/officeDocument/2006/relationships/notesSlide" Target="../notesSlides/notesSlide52.xml"/><Relationship Id="rId7" Type="http://schemas.openxmlformats.org/officeDocument/2006/relationships/oleObject" Target="../embeddings/oleObject12.bin"/><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image" Target="../media/image175.wmf"/><Relationship Id="rId5" Type="http://schemas.openxmlformats.org/officeDocument/2006/relationships/oleObject" Target="../embeddings/oleObject11.bin"/><Relationship Id="rId4" Type="http://schemas.openxmlformats.org/officeDocument/2006/relationships/image" Target="../media/image171.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176.wmf"/><Relationship Id="rId2" Type="http://schemas.openxmlformats.org/officeDocument/2006/relationships/slideLayout" Target="../slideLayouts/slideLayout13.xml"/><Relationship Id="rId1" Type="http://schemas.openxmlformats.org/officeDocument/2006/relationships/vmlDrawing" Target="../drawings/vmlDrawing6.vml"/><Relationship Id="rId6" Type="http://schemas.openxmlformats.org/officeDocument/2006/relationships/oleObject" Target="../embeddings/oleObject14.bin"/><Relationship Id="rId5" Type="http://schemas.openxmlformats.org/officeDocument/2006/relationships/image" Target="../media/image175.wmf"/><Relationship Id="rId4" Type="http://schemas.openxmlformats.org/officeDocument/2006/relationships/oleObject" Target="../embeddings/oleObject13.bin"/></Relationships>
</file>

<file path=ppt/slides/_rels/slide65.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tags" Target="../tags/tag3.xml"/><Relationship Id="rId7" Type="http://schemas.openxmlformats.org/officeDocument/2006/relationships/image" Target="../media/image17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12.xml"/><Relationship Id="rId11" Type="http://schemas.openxmlformats.org/officeDocument/2006/relationships/image" Target="../media/image181.png"/><Relationship Id="rId5" Type="http://schemas.openxmlformats.org/officeDocument/2006/relationships/tags" Target="../tags/tag5.xml"/><Relationship Id="rId10" Type="http://schemas.openxmlformats.org/officeDocument/2006/relationships/image" Target="../media/image180.png"/><Relationship Id="rId4" Type="http://schemas.openxmlformats.org/officeDocument/2006/relationships/tags" Target="../tags/tag4.xml"/><Relationship Id="rId9" Type="http://schemas.openxmlformats.org/officeDocument/2006/relationships/image" Target="../media/image179.png"/></Relationships>
</file>

<file path=ppt/slides/_rels/slide66.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184.wmf"/><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186.pn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oleObject" Target="../embeddings/oleObject2.bin"/><Relationship Id="rId3" Type="http://schemas.openxmlformats.org/officeDocument/2006/relationships/notesSlide" Target="../notesSlides/notesSlide7.xml"/><Relationship Id="rId7" Type="http://schemas.openxmlformats.org/officeDocument/2006/relationships/image" Target="../media/image19.jpeg"/><Relationship Id="rId12" Type="http://schemas.openxmlformats.org/officeDocument/2006/relationships/image" Target="../media/image15.wmf"/><Relationship Id="rId2" Type="http://schemas.openxmlformats.org/officeDocument/2006/relationships/slideLayout" Target="../slideLayouts/slideLayout2.xml"/><Relationship Id="rId16" Type="http://schemas.openxmlformats.org/officeDocument/2006/relationships/image" Target="../media/image32.png"/><Relationship Id="rId1" Type="http://schemas.openxmlformats.org/officeDocument/2006/relationships/vmlDrawing" Target="../drawings/vmlDrawing1.vml"/><Relationship Id="rId6" Type="http://schemas.openxmlformats.org/officeDocument/2006/relationships/image" Target="../media/image18.png"/><Relationship Id="rId11" Type="http://schemas.openxmlformats.org/officeDocument/2006/relationships/oleObject" Target="../embeddings/oleObject1.bin"/><Relationship Id="rId5" Type="http://schemas.openxmlformats.org/officeDocument/2006/relationships/image" Target="../media/image8.png"/><Relationship Id="rId15" Type="http://schemas.openxmlformats.org/officeDocument/2006/relationships/image" Target="../media/image31.png"/><Relationship Id="rId10" Type="http://schemas.openxmlformats.org/officeDocument/2006/relationships/image" Target="../media/image22.png"/><Relationship Id="rId4" Type="http://schemas.openxmlformats.org/officeDocument/2006/relationships/image" Target="../media/image17.jpeg"/><Relationship Id="rId9" Type="http://schemas.openxmlformats.org/officeDocument/2006/relationships/image" Target="../media/image21.png"/><Relationship Id="rId14" Type="http://schemas.openxmlformats.org/officeDocument/2006/relationships/image" Target="../media/image16.wmf"/></Relationships>
</file>

<file path=ppt/slides/_rels/slide70.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58.xml"/><Relationship Id="rId1" Type="http://schemas.openxmlformats.org/officeDocument/2006/relationships/slideLayout" Target="../slideLayouts/slideLayout123.xml"/><Relationship Id="rId4" Type="http://schemas.openxmlformats.org/officeDocument/2006/relationships/image" Target="../media/image187.png"/></Relationships>
</file>

<file path=ppt/slides/_rels/slide7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59.xml"/><Relationship Id="rId1" Type="http://schemas.openxmlformats.org/officeDocument/2006/relationships/slideLayout" Target="../slideLayouts/slideLayout123.xml"/><Relationship Id="rId4" Type="http://schemas.openxmlformats.org/officeDocument/2006/relationships/image" Target="../media/image189.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3">
              <a:alphaModFix amt="1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a:p>
        </p:txBody>
      </p:sp>
      <p:sp>
        <p:nvSpPr>
          <p:cNvPr id="59395" name="Title 3"/>
          <p:cNvSpPr>
            <a:spLocks noGrp="1"/>
          </p:cNvSpPr>
          <p:nvPr>
            <p:ph type="ctrTitle"/>
          </p:nvPr>
        </p:nvSpPr>
        <p:spPr>
          <a:xfrm>
            <a:off x="0" y="1143001"/>
            <a:ext cx="9144000" cy="1993900"/>
          </a:xfrm>
        </p:spPr>
        <p:txBody>
          <a:bodyPr>
            <a:normAutofit/>
          </a:bodyPr>
          <a:lstStyle/>
          <a:p>
            <a:r>
              <a:rPr lang="en-US" altLang="en-US" sz="5300" dirty="0" smtClean="0">
                <a:ea typeface="ＭＳ Ｐゴシック" panose="020B0600070205080204" pitchFamily="34" charset="-128"/>
              </a:rPr>
              <a:t>Generic object recognition</a:t>
            </a:r>
            <a:r>
              <a:rPr lang="en-US" altLang="en-US" sz="4800" dirty="0" smtClean="0">
                <a:ea typeface="ＭＳ Ｐゴシック" panose="020B0600070205080204" pitchFamily="34" charset="-128"/>
              </a:rPr>
              <a:t/>
            </a:r>
            <a:br>
              <a:rPr lang="en-US" altLang="en-US" sz="4800" dirty="0" smtClean="0">
                <a:ea typeface="ＭＳ Ｐゴシック" panose="020B0600070205080204" pitchFamily="34" charset="-128"/>
              </a:rPr>
            </a:br>
            <a:r>
              <a:rPr lang="en-US" altLang="en-US" sz="3600" dirty="0" smtClean="0">
                <a:ea typeface="ＭＳ Ｐゴシック" panose="020B0600070205080204" pitchFamily="34" charset="-128"/>
              </a:rPr>
              <a:t>May </a:t>
            </a:r>
            <a:r>
              <a:rPr lang="en-US" altLang="en-US" sz="3600" dirty="0" smtClean="0">
                <a:ea typeface="ＭＳ Ｐゴシック" panose="020B0600070205080204" pitchFamily="34" charset="-128"/>
              </a:rPr>
              <a:t>16</a:t>
            </a:r>
            <a:r>
              <a:rPr lang="en-US" altLang="en-US" sz="3600" baseline="30000" dirty="0" smtClean="0">
                <a:ea typeface="ＭＳ Ｐゴシック" panose="020B0600070205080204" pitchFamily="34" charset="-128"/>
              </a:rPr>
              <a:t>th</a:t>
            </a:r>
            <a:r>
              <a:rPr lang="en-US" altLang="en-US" sz="3600" dirty="0" smtClean="0">
                <a:ea typeface="ＭＳ Ｐゴシック" panose="020B0600070205080204" pitchFamily="34" charset="-128"/>
              </a:rPr>
              <a:t>, </a:t>
            </a:r>
            <a:r>
              <a:rPr lang="en-US" altLang="en-US" sz="3600" dirty="0" smtClean="0">
                <a:ea typeface="ＭＳ Ｐゴシック" panose="020B0600070205080204" pitchFamily="34" charset="-128"/>
              </a:rPr>
              <a:t>2019</a:t>
            </a:r>
            <a:endParaRPr lang="en-US" altLang="en-US" sz="3600" dirty="0" smtClean="0">
              <a:ea typeface="ＭＳ Ｐゴシック" panose="020B0600070205080204" pitchFamily="34" charset="-128"/>
            </a:endParaRPr>
          </a:p>
        </p:txBody>
      </p:sp>
      <p:sp>
        <p:nvSpPr>
          <p:cNvPr id="59396" name="Subtitle 4"/>
          <p:cNvSpPr>
            <a:spLocks noGrp="1"/>
          </p:cNvSpPr>
          <p:nvPr>
            <p:ph type="subTitle" idx="1"/>
          </p:nvPr>
        </p:nvSpPr>
        <p:spPr>
          <a:xfrm>
            <a:off x="1371600" y="3570288"/>
            <a:ext cx="6400800" cy="1752600"/>
          </a:xfrm>
        </p:spPr>
        <p:txBody>
          <a:bodyPr/>
          <a:lstStyle/>
          <a:p>
            <a:r>
              <a:rPr lang="en-US" altLang="en-US" smtClean="0">
                <a:ea typeface="ＭＳ Ｐゴシック" panose="020B0600070205080204" pitchFamily="34" charset="-128"/>
              </a:rPr>
              <a:t>Yong Jae Lee</a:t>
            </a:r>
          </a:p>
          <a:p>
            <a:r>
              <a:rPr lang="en-US" altLang="en-US" smtClean="0">
                <a:ea typeface="ＭＳ Ｐゴシック" panose="020B0600070205080204" pitchFamily="34" charset="-128"/>
              </a:rPr>
              <a:t>UC Davis</a:t>
            </a:r>
          </a:p>
        </p:txBody>
      </p:sp>
    </p:spTree>
    <p:extLst>
      <p:ext uri="{BB962C8B-B14F-4D97-AF65-F5344CB8AC3E}">
        <p14:creationId xmlns:p14="http://schemas.microsoft.com/office/powerpoint/2010/main" val="22447864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8"/>
          <p:cNvGrpSpPr>
            <a:grpSpLocks/>
          </p:cNvGrpSpPr>
          <p:nvPr/>
        </p:nvGrpSpPr>
        <p:grpSpPr bwMode="auto">
          <a:xfrm>
            <a:off x="5029200" y="1676400"/>
            <a:ext cx="4191000" cy="5440363"/>
            <a:chOff x="2976" y="701"/>
            <a:chExt cx="2640" cy="3427"/>
          </a:xfrm>
        </p:grpSpPr>
        <p:sp>
          <p:nvSpPr>
            <p:cNvPr id="5" name="AutoShape 9"/>
            <p:cNvSpPr>
              <a:spLocks noChangeArrowheads="1"/>
            </p:cNvSpPr>
            <p:nvPr/>
          </p:nvSpPr>
          <p:spPr bwMode="auto">
            <a:xfrm>
              <a:off x="2976" y="720"/>
              <a:ext cx="2544" cy="3314"/>
            </a:xfrm>
            <a:prstGeom prst="foldedCorner">
              <a:avLst>
                <a:gd name="adj" fmla="val 12500"/>
              </a:avLst>
            </a:prstGeom>
            <a:solidFill>
              <a:srgbClr val="FFCC99"/>
            </a:solidFill>
            <a:ln w="9525">
              <a:solidFill>
                <a:schemeClr val="tx1"/>
              </a:solidFill>
              <a:round/>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 name="Rectangle 10"/>
            <p:cNvSpPr>
              <a:spLocks noChangeArrowheads="1"/>
            </p:cNvSpPr>
            <p:nvPr/>
          </p:nvSpPr>
          <p:spPr bwMode="auto">
            <a:xfrm>
              <a:off x="2987" y="701"/>
              <a:ext cx="2389" cy="3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eaLnBrk="0" fontAlgn="base" hangingPunct="0">
                <a:spcBef>
                  <a:spcPct val="0"/>
                </a:spcBef>
                <a:spcAft>
                  <a:spcPct val="0"/>
                </a:spcAft>
              </a:pPr>
              <a:r>
                <a:rPr lang="en-US" sz="1400">
                  <a:solidFill>
                    <a:srgbClr val="000000"/>
                  </a:solidFill>
                </a:rPr>
                <a:t>China is forecasting a trade surplus of $90bn (£51bn) to $100bn this year, a threefold increase on 2004's $32bn. The Commerce Ministry said the surplus would be created by a predicted 30% jump in exports to $750bn, compared with a 18% rise in imports to $660bn. The figures are likely to further annoy the US, which has long argued that China's exports are unfairly helped by a deliberately undervalued yuan.  Beijing agrees the surplus is too high, but says the yuan is only one factor. Bank of China governor Zhou Xiaochuan said the country also needed to do more to boost domestic demand so more goods stayed within the country. China increased the value of the yuan against the dollar by 2.1% in July and permitted it to trade within a narrow band, but the US wants the yuan to be allowed to trade freely. However, Beijing has made it clear that it will take its time and tread carefully before allowing the yuan to rise further in value.</a:t>
              </a:r>
            </a:p>
          </p:txBody>
        </p:sp>
        <p:grpSp>
          <p:nvGrpSpPr>
            <p:cNvPr id="4" name="Group 11"/>
            <p:cNvGrpSpPr>
              <a:grpSpLocks/>
            </p:cNvGrpSpPr>
            <p:nvPr/>
          </p:nvGrpSpPr>
          <p:grpSpPr bwMode="auto">
            <a:xfrm>
              <a:off x="3353" y="1248"/>
              <a:ext cx="2263" cy="2880"/>
              <a:chOff x="768" y="1824"/>
              <a:chExt cx="918" cy="1248"/>
            </a:xfrm>
          </p:grpSpPr>
          <p:pic>
            <p:nvPicPr>
              <p:cNvPr id="8" name="Picture 12" descr="m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Oval 13"/>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0" fontAlgn="base" hangingPunct="0">
                  <a:spcBef>
                    <a:spcPct val="0"/>
                  </a:spcBef>
                  <a:spcAft>
                    <a:spcPct val="0"/>
                  </a:spcAft>
                </a:pPr>
                <a:r>
                  <a:rPr lang="en-US" sz="2000" b="1" dirty="0">
                    <a:solidFill>
                      <a:srgbClr val="FF0000"/>
                    </a:solidFill>
                  </a:rPr>
                  <a:t>China, trade, </a:t>
                </a:r>
              </a:p>
              <a:p>
                <a:pPr algn="ctr" eaLnBrk="0" fontAlgn="base" hangingPunct="0">
                  <a:spcBef>
                    <a:spcPct val="0"/>
                  </a:spcBef>
                  <a:spcAft>
                    <a:spcPct val="0"/>
                  </a:spcAft>
                </a:pPr>
                <a:r>
                  <a:rPr lang="en-US" sz="2000" b="1" dirty="0">
                    <a:solidFill>
                      <a:srgbClr val="FF0000"/>
                    </a:solidFill>
                  </a:rPr>
                  <a:t>surplus, commerce, </a:t>
                </a:r>
              </a:p>
              <a:p>
                <a:pPr algn="ctr" eaLnBrk="0" fontAlgn="base" hangingPunct="0">
                  <a:spcBef>
                    <a:spcPct val="0"/>
                  </a:spcBef>
                  <a:spcAft>
                    <a:spcPct val="0"/>
                  </a:spcAft>
                </a:pPr>
                <a:r>
                  <a:rPr lang="en-US" sz="2000" b="1" dirty="0">
                    <a:solidFill>
                      <a:srgbClr val="FF0000"/>
                    </a:solidFill>
                  </a:rPr>
                  <a:t>exports, imports, US, </a:t>
                </a:r>
              </a:p>
              <a:p>
                <a:pPr algn="ctr" eaLnBrk="0" fontAlgn="base" hangingPunct="0">
                  <a:spcBef>
                    <a:spcPct val="0"/>
                  </a:spcBef>
                  <a:spcAft>
                    <a:spcPct val="0"/>
                  </a:spcAft>
                </a:pPr>
                <a:r>
                  <a:rPr lang="en-US" sz="2000" b="1" dirty="0" err="1">
                    <a:solidFill>
                      <a:srgbClr val="FF0000"/>
                    </a:solidFill>
                  </a:rPr>
                  <a:t>yuan</a:t>
                </a:r>
                <a:r>
                  <a:rPr lang="en-US" sz="2000" b="1" dirty="0">
                    <a:solidFill>
                      <a:srgbClr val="FF0000"/>
                    </a:solidFill>
                  </a:rPr>
                  <a:t>, bank, domestic, </a:t>
                </a:r>
              </a:p>
              <a:p>
                <a:pPr algn="ctr" eaLnBrk="0" fontAlgn="base" hangingPunct="0">
                  <a:spcBef>
                    <a:spcPct val="0"/>
                  </a:spcBef>
                  <a:spcAft>
                    <a:spcPct val="0"/>
                  </a:spcAft>
                </a:pPr>
                <a:r>
                  <a:rPr lang="en-US" sz="2000" b="1" dirty="0">
                    <a:solidFill>
                      <a:srgbClr val="FF0000"/>
                    </a:solidFill>
                  </a:rPr>
                  <a:t>foreign, increase, </a:t>
                </a:r>
              </a:p>
              <a:p>
                <a:pPr algn="ctr" eaLnBrk="0" fontAlgn="base" hangingPunct="0">
                  <a:spcBef>
                    <a:spcPct val="0"/>
                  </a:spcBef>
                  <a:spcAft>
                    <a:spcPct val="0"/>
                  </a:spcAft>
                </a:pPr>
                <a:r>
                  <a:rPr lang="en-US" sz="2000" b="1" dirty="0">
                    <a:solidFill>
                      <a:srgbClr val="FF0000"/>
                    </a:solidFill>
                  </a:rPr>
                  <a:t>trade, value</a:t>
                </a:r>
              </a:p>
            </p:txBody>
          </p:sp>
        </p:grpSp>
      </p:grpSp>
      <p:sp>
        <p:nvSpPr>
          <p:cNvPr id="2" name="Title 1"/>
          <p:cNvSpPr>
            <a:spLocks noGrp="1"/>
          </p:cNvSpPr>
          <p:nvPr>
            <p:ph type="title"/>
          </p:nvPr>
        </p:nvSpPr>
        <p:spPr/>
        <p:txBody>
          <a:bodyPr>
            <a:normAutofit fontScale="90000"/>
          </a:bodyPr>
          <a:lstStyle/>
          <a:p>
            <a:r>
              <a:rPr lang="en-US" dirty="0" smtClean="0"/>
              <a:t>What else can we borrow from text retrieval?</a:t>
            </a:r>
            <a:endParaRPr lang="en-US" dirty="0"/>
          </a:p>
        </p:txBody>
      </p:sp>
      <p:pic>
        <p:nvPicPr>
          <p:cNvPr id="10" name="Picture 4" descr="BookIndex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57" y="1676400"/>
            <a:ext cx="4953000" cy="724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Slide Number Placeholder 10"/>
          <p:cNvSpPr>
            <a:spLocks noGrp="1"/>
          </p:cNvSpPr>
          <p:nvPr>
            <p:ph type="sldNum" sz="quarter" idx="12"/>
          </p:nvPr>
        </p:nvSpPr>
        <p:spPr>
          <a:xfrm>
            <a:off x="6400800" y="6610350"/>
            <a:ext cx="2133600" cy="476250"/>
          </a:xfrm>
        </p:spPr>
        <p:txBody>
          <a:bodyPr/>
          <a:lstStyle/>
          <a:p>
            <a:pPr>
              <a:defRPr/>
            </a:pPr>
            <a:fld id="{4FBDE46A-9F67-43A3-89ED-66C42CBB5C31}" type="slidenum">
              <a:rPr lang="en-US" smtClean="0"/>
              <a:pPr>
                <a:defRPr/>
              </a:pPr>
              <a:t>10</a:t>
            </a:fld>
            <a:endParaRPr lang="en-US"/>
          </a:p>
        </p:txBody>
      </p:sp>
    </p:spTree>
    <p:extLst>
      <p:ext uri="{BB962C8B-B14F-4D97-AF65-F5344CB8AC3E}">
        <p14:creationId xmlns:p14="http://schemas.microsoft.com/office/powerpoint/2010/main" val="4614776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76200"/>
            <a:ext cx="8229600" cy="1143000"/>
          </a:xfrm>
        </p:spPr>
        <p:txBody>
          <a:bodyPr/>
          <a:lstStyle/>
          <a:p>
            <a:r>
              <a:rPr lang="en-US" i="1" smtClean="0"/>
              <a:t>tf-idf </a:t>
            </a:r>
            <a:r>
              <a:rPr lang="en-US" smtClean="0"/>
              <a:t>weighting</a:t>
            </a:r>
          </a:p>
        </p:txBody>
      </p:sp>
      <p:sp>
        <p:nvSpPr>
          <p:cNvPr id="84995" name="Rectangle 3"/>
          <p:cNvSpPr>
            <a:spLocks noGrp="1" noChangeArrowheads="1"/>
          </p:cNvSpPr>
          <p:nvPr>
            <p:ph type="body" idx="1"/>
          </p:nvPr>
        </p:nvSpPr>
        <p:spPr>
          <a:xfrm>
            <a:off x="457200" y="1295400"/>
            <a:ext cx="8229600" cy="4525963"/>
          </a:xfrm>
        </p:spPr>
        <p:txBody>
          <a:bodyPr/>
          <a:lstStyle/>
          <a:p>
            <a:r>
              <a:rPr lang="en-US" sz="2400" b="1" dirty="0"/>
              <a:t>T</a:t>
            </a:r>
            <a:r>
              <a:rPr lang="en-US" sz="2400" dirty="0"/>
              <a:t>erm </a:t>
            </a:r>
            <a:r>
              <a:rPr lang="en-US" sz="2400" b="1" dirty="0"/>
              <a:t>f</a:t>
            </a:r>
            <a:r>
              <a:rPr lang="en-US" sz="2400" dirty="0"/>
              <a:t>requency – </a:t>
            </a:r>
            <a:r>
              <a:rPr lang="en-US" sz="2400" b="1" dirty="0"/>
              <a:t>i</a:t>
            </a:r>
            <a:r>
              <a:rPr lang="en-US" sz="2400" dirty="0"/>
              <a:t>nverse </a:t>
            </a:r>
            <a:r>
              <a:rPr lang="en-US" sz="2400" b="1" dirty="0"/>
              <a:t>d</a:t>
            </a:r>
            <a:r>
              <a:rPr lang="en-US" sz="2400" dirty="0"/>
              <a:t>ocument </a:t>
            </a:r>
            <a:r>
              <a:rPr lang="en-US" sz="2400" b="1" dirty="0"/>
              <a:t>f</a:t>
            </a:r>
            <a:r>
              <a:rPr lang="en-US" sz="2400" dirty="0"/>
              <a:t>requency</a:t>
            </a:r>
          </a:p>
          <a:p>
            <a:r>
              <a:rPr lang="en-US" sz="2400" dirty="0"/>
              <a:t>Describe frame by frequency of each word within it, </a:t>
            </a:r>
            <a:r>
              <a:rPr lang="en-US" sz="2400" dirty="0" err="1"/>
              <a:t>downweight</a:t>
            </a:r>
            <a:r>
              <a:rPr lang="en-US" sz="2400" dirty="0"/>
              <a:t> words that appear often in the database</a:t>
            </a:r>
          </a:p>
          <a:p>
            <a:r>
              <a:rPr lang="en-US" sz="2400" dirty="0"/>
              <a:t>(Standard weighting for text retrieval)</a:t>
            </a:r>
          </a:p>
          <a:p>
            <a:endParaRPr lang="en-US" sz="2400" dirty="0"/>
          </a:p>
          <a:p>
            <a:pPr>
              <a:buFontTx/>
              <a:buNone/>
            </a:pPr>
            <a:endParaRPr lang="en-US" sz="2400" dirty="0"/>
          </a:p>
        </p:txBody>
      </p:sp>
      <p:pic>
        <p:nvPicPr>
          <p:cNvPr id="84996" name="Picture 6"/>
          <p:cNvPicPr>
            <a:picLocks noChangeAspect="1" noChangeArrowheads="1"/>
          </p:cNvPicPr>
          <p:nvPr/>
        </p:nvPicPr>
        <p:blipFill>
          <a:blip r:embed="rId3">
            <a:extLst>
              <a:ext uri="{28A0092B-C50C-407E-A947-70E740481C1C}">
                <a14:useLocalDpi xmlns:a14="http://schemas.microsoft.com/office/drawing/2010/main" val="0"/>
              </a:ext>
            </a:extLst>
          </a:blip>
          <a:srcRect l="48430" t="67703" r="30902" b="16199"/>
          <a:stretch>
            <a:fillRect/>
          </a:stretch>
        </p:blipFill>
        <p:spPr bwMode="auto">
          <a:xfrm>
            <a:off x="3000375" y="3721106"/>
            <a:ext cx="2952750" cy="140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7735" name="Text Box 7"/>
          <p:cNvSpPr txBox="1">
            <a:spLocks noChangeArrowheads="1"/>
          </p:cNvSpPr>
          <p:nvPr/>
        </p:nvSpPr>
        <p:spPr bwMode="auto">
          <a:xfrm>
            <a:off x="6350000" y="3452813"/>
            <a:ext cx="2413000" cy="9299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mtClean="0">
                <a:solidFill>
                  <a:srgbClr val="000000"/>
                </a:solidFill>
              </a:rPr>
              <a:t>Total number of documents in database</a:t>
            </a:r>
          </a:p>
        </p:txBody>
      </p:sp>
      <p:sp>
        <p:nvSpPr>
          <p:cNvPr id="457736" name="Text Box 8"/>
          <p:cNvSpPr txBox="1">
            <a:spLocks noChangeArrowheads="1"/>
          </p:cNvSpPr>
          <p:nvPr/>
        </p:nvSpPr>
        <p:spPr bwMode="auto">
          <a:xfrm>
            <a:off x="6313494" y="4570417"/>
            <a:ext cx="253047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mtClean="0">
                <a:solidFill>
                  <a:srgbClr val="000000"/>
                </a:solidFill>
              </a:rPr>
              <a:t>Number of documents word i occurs in, in whole database</a:t>
            </a:r>
          </a:p>
        </p:txBody>
      </p:sp>
      <p:sp>
        <p:nvSpPr>
          <p:cNvPr id="457737" name="Line 9"/>
          <p:cNvSpPr>
            <a:spLocks noChangeShapeType="1"/>
          </p:cNvSpPr>
          <p:nvPr/>
        </p:nvSpPr>
        <p:spPr bwMode="auto">
          <a:xfrm flipH="1">
            <a:off x="5916613" y="3757619"/>
            <a:ext cx="360362" cy="179387"/>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lIns="91380" tIns="45692" rIns="91380" bIns="45692"/>
          <a:lstStyle/>
          <a:p>
            <a:pPr eaLnBrk="0" fontAlgn="base" hangingPunct="0">
              <a:spcBef>
                <a:spcPct val="0"/>
              </a:spcBef>
              <a:spcAft>
                <a:spcPct val="0"/>
              </a:spcAft>
            </a:pPr>
            <a:endParaRPr lang="en-US" smtClean="0">
              <a:solidFill>
                <a:srgbClr val="000000"/>
              </a:solidFill>
            </a:endParaRPr>
          </a:p>
        </p:txBody>
      </p:sp>
      <p:sp>
        <p:nvSpPr>
          <p:cNvPr id="457738" name="Line 10"/>
          <p:cNvSpPr>
            <a:spLocks noChangeShapeType="1"/>
          </p:cNvSpPr>
          <p:nvPr/>
        </p:nvSpPr>
        <p:spPr bwMode="auto">
          <a:xfrm flipH="1" flipV="1">
            <a:off x="5845181" y="4837113"/>
            <a:ext cx="360363"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lIns="91380" tIns="45692" rIns="91380" bIns="45692"/>
          <a:lstStyle/>
          <a:p>
            <a:pPr eaLnBrk="0" fontAlgn="base" hangingPunct="0">
              <a:spcBef>
                <a:spcPct val="0"/>
              </a:spcBef>
              <a:spcAft>
                <a:spcPct val="0"/>
              </a:spcAft>
            </a:pPr>
            <a:endParaRPr lang="en-US" smtClean="0">
              <a:solidFill>
                <a:srgbClr val="000000"/>
              </a:solidFill>
            </a:endParaRPr>
          </a:p>
        </p:txBody>
      </p:sp>
      <p:sp>
        <p:nvSpPr>
          <p:cNvPr id="457739" name="Text Box 11"/>
          <p:cNvSpPr txBox="1">
            <a:spLocks noChangeArrowheads="1"/>
          </p:cNvSpPr>
          <p:nvPr/>
        </p:nvSpPr>
        <p:spPr bwMode="auto">
          <a:xfrm>
            <a:off x="625475" y="3562355"/>
            <a:ext cx="2339975" cy="9299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mtClean="0">
                <a:solidFill>
                  <a:srgbClr val="000000"/>
                </a:solidFill>
              </a:rPr>
              <a:t>Number of occurrences of word i in document d</a:t>
            </a:r>
          </a:p>
        </p:txBody>
      </p:sp>
      <p:sp>
        <p:nvSpPr>
          <p:cNvPr id="457740" name="Text Box 12"/>
          <p:cNvSpPr txBox="1">
            <a:spLocks noChangeArrowheads="1"/>
          </p:cNvSpPr>
          <p:nvPr/>
        </p:nvSpPr>
        <p:spPr bwMode="auto">
          <a:xfrm>
            <a:off x="588963" y="4772025"/>
            <a:ext cx="2339975" cy="65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mtClean="0">
                <a:solidFill>
                  <a:srgbClr val="000000"/>
                </a:solidFill>
              </a:rPr>
              <a:t>Number of words in document d</a:t>
            </a:r>
          </a:p>
        </p:txBody>
      </p:sp>
      <p:sp>
        <p:nvSpPr>
          <p:cNvPr id="457744" name="Line 16"/>
          <p:cNvSpPr>
            <a:spLocks noChangeShapeType="1"/>
          </p:cNvSpPr>
          <p:nvPr/>
        </p:nvSpPr>
        <p:spPr bwMode="auto">
          <a:xfrm>
            <a:off x="2928941" y="3937000"/>
            <a:ext cx="900112" cy="10795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lIns="91380" tIns="45692" rIns="91380" bIns="45692"/>
          <a:lstStyle/>
          <a:p>
            <a:pPr eaLnBrk="0" fontAlgn="base" hangingPunct="0">
              <a:spcBef>
                <a:spcPct val="0"/>
              </a:spcBef>
              <a:spcAft>
                <a:spcPct val="0"/>
              </a:spcAft>
            </a:pPr>
            <a:endParaRPr lang="en-US" smtClean="0">
              <a:solidFill>
                <a:srgbClr val="000000"/>
              </a:solidFill>
            </a:endParaRPr>
          </a:p>
        </p:txBody>
      </p:sp>
      <p:sp>
        <p:nvSpPr>
          <p:cNvPr id="457745" name="Line 17"/>
          <p:cNvSpPr>
            <a:spLocks noChangeShapeType="1"/>
          </p:cNvSpPr>
          <p:nvPr/>
        </p:nvSpPr>
        <p:spPr bwMode="auto">
          <a:xfrm flipV="1">
            <a:off x="2928944" y="4945063"/>
            <a:ext cx="1044575"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lIns="91380" tIns="45692" rIns="91380" bIns="45692"/>
          <a:lstStyle/>
          <a:p>
            <a:pPr eaLnBrk="0" fontAlgn="base" hangingPunct="0">
              <a:spcBef>
                <a:spcPct val="0"/>
              </a:spcBef>
              <a:spcAft>
                <a:spcPct val="0"/>
              </a:spcAft>
            </a:pPr>
            <a:endParaRPr lang="en-US" smtClean="0">
              <a:solidFill>
                <a:srgbClr val="000000"/>
              </a:solidFill>
            </a:endParaRPr>
          </a:p>
        </p:txBody>
      </p:sp>
      <p:sp>
        <p:nvSpPr>
          <p:cNvPr id="13" name="TextBox 12"/>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4" name="Slide Number Placeholder 13"/>
          <p:cNvSpPr>
            <a:spLocks noGrp="1"/>
          </p:cNvSpPr>
          <p:nvPr>
            <p:ph type="sldNum" sz="quarter" idx="12"/>
          </p:nvPr>
        </p:nvSpPr>
        <p:spPr/>
        <p:txBody>
          <a:bodyPr/>
          <a:lstStyle/>
          <a:p>
            <a:pPr>
              <a:defRPr/>
            </a:pPr>
            <a:fld id="{EF264CFA-8530-492E-A62D-285496C9819E}" type="slidenum">
              <a:rPr lang="en-US" smtClean="0"/>
              <a:pPr>
                <a:defRPr/>
              </a:pPr>
              <a:t>11</a:t>
            </a:fld>
            <a:endParaRPr lang="en-US"/>
          </a:p>
        </p:txBody>
      </p:sp>
    </p:spTree>
    <p:extLst>
      <p:ext uri="{BB962C8B-B14F-4D97-AF65-F5344CB8AC3E}">
        <p14:creationId xmlns:p14="http://schemas.microsoft.com/office/powerpoint/2010/main" val="974958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9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77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77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77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77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577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77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77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7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P spid="457735" grpId="0"/>
      <p:bldP spid="457736" grpId="0"/>
      <p:bldP spid="457737" grpId="0" animBg="1"/>
      <p:bldP spid="457738" grpId="0" animBg="1"/>
      <p:bldP spid="457739" grpId="0"/>
      <p:bldP spid="457740" grpId="0"/>
      <p:bldP spid="457744" grpId="0" animBg="1"/>
      <p:bldP spid="4577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latin typeface="Arial" pitchFamily="34" charset="0"/>
                <a:cs typeface="Arial" pitchFamily="34" charset="0"/>
              </a:rPr>
              <a:t>Query expansion</a:t>
            </a:r>
            <a:endParaRPr lang="en-US" sz="3800" dirty="0">
              <a:latin typeface="Arial" pitchFamily="34" charset="0"/>
              <a:cs typeface="Arial" pitchFamily="34" charset="0"/>
            </a:endParaRPr>
          </a:p>
        </p:txBody>
      </p:sp>
      <p:sp>
        <p:nvSpPr>
          <p:cNvPr id="4" name="TextBox 3"/>
          <p:cNvSpPr txBox="1"/>
          <p:nvPr/>
        </p:nvSpPr>
        <p:spPr>
          <a:xfrm>
            <a:off x="285721" y="1714488"/>
            <a:ext cx="8643997" cy="2862322"/>
          </a:xfrm>
          <a:prstGeom prst="rect">
            <a:avLst/>
          </a:prstGeom>
          <a:noFill/>
        </p:spPr>
        <p:txBody>
          <a:bodyPr wrap="square" lIns="91380" tIns="45692" rIns="91380" bIns="45692" rtlCol="0">
            <a:spAutoFit/>
          </a:bodyPr>
          <a:lstStyle/>
          <a:p>
            <a:r>
              <a:rPr lang="en-US" sz="2000" dirty="0">
                <a:solidFill>
                  <a:prstClr val="black"/>
                </a:solidFill>
              </a:rPr>
              <a:t>Query: </a:t>
            </a:r>
            <a:r>
              <a:rPr lang="en-US" sz="2000" b="1" i="1" dirty="0">
                <a:solidFill>
                  <a:prstClr val="black"/>
                </a:solidFill>
              </a:rPr>
              <a:t>golf green</a:t>
            </a:r>
          </a:p>
          <a:p>
            <a:endParaRPr lang="en-US" sz="2000" dirty="0">
              <a:solidFill>
                <a:prstClr val="black"/>
              </a:solidFill>
            </a:endParaRPr>
          </a:p>
          <a:p>
            <a:r>
              <a:rPr lang="en-US" sz="2000" dirty="0">
                <a:solidFill>
                  <a:prstClr val="black"/>
                </a:solidFill>
              </a:rPr>
              <a:t>Results:</a:t>
            </a:r>
          </a:p>
          <a:p>
            <a:endParaRPr lang="en-US" sz="2000" dirty="0">
              <a:solidFill>
                <a:prstClr val="black"/>
              </a:solidFill>
            </a:endParaRPr>
          </a:p>
          <a:p>
            <a:r>
              <a:rPr lang="en-US" sz="2000" dirty="0">
                <a:solidFill>
                  <a:prstClr val="black"/>
                </a:solidFill>
              </a:rPr>
              <a:t>- How can the grass on the </a:t>
            </a:r>
            <a:r>
              <a:rPr lang="en-US" sz="2000" b="1" i="1" dirty="0">
                <a:solidFill>
                  <a:prstClr val="black"/>
                </a:solidFill>
              </a:rPr>
              <a:t>greens</a:t>
            </a:r>
            <a:r>
              <a:rPr lang="en-US" sz="2000" dirty="0">
                <a:solidFill>
                  <a:prstClr val="black"/>
                </a:solidFill>
              </a:rPr>
              <a:t> at a </a:t>
            </a:r>
            <a:r>
              <a:rPr lang="en-US" sz="2000" b="1" i="1" dirty="0">
                <a:solidFill>
                  <a:prstClr val="black"/>
                </a:solidFill>
              </a:rPr>
              <a:t>golf</a:t>
            </a:r>
            <a:r>
              <a:rPr lang="en-US" sz="2000" dirty="0">
                <a:solidFill>
                  <a:prstClr val="black"/>
                </a:solidFill>
              </a:rPr>
              <a:t> course be so perfect?</a:t>
            </a:r>
          </a:p>
          <a:p>
            <a:pPr>
              <a:buFontTx/>
              <a:buChar char="-"/>
            </a:pPr>
            <a:r>
              <a:rPr lang="en-US" sz="2000" dirty="0">
                <a:solidFill>
                  <a:prstClr val="black"/>
                </a:solidFill>
              </a:rPr>
              <a:t> For example, a skilled </a:t>
            </a:r>
            <a:r>
              <a:rPr lang="en-US" sz="2000" b="1" i="1" dirty="0">
                <a:solidFill>
                  <a:prstClr val="black"/>
                </a:solidFill>
              </a:rPr>
              <a:t>golf</a:t>
            </a:r>
            <a:r>
              <a:rPr lang="en-US" sz="2000" dirty="0">
                <a:solidFill>
                  <a:prstClr val="black"/>
                </a:solidFill>
              </a:rPr>
              <a:t>er expects to reach the </a:t>
            </a:r>
            <a:r>
              <a:rPr lang="en-US" sz="2000" b="1" i="1" dirty="0">
                <a:solidFill>
                  <a:prstClr val="black"/>
                </a:solidFill>
              </a:rPr>
              <a:t>green</a:t>
            </a:r>
            <a:r>
              <a:rPr lang="en-US" sz="2000" dirty="0">
                <a:solidFill>
                  <a:prstClr val="black"/>
                </a:solidFill>
              </a:rPr>
              <a:t> on a par-four hole in </a:t>
            </a:r>
            <a:r>
              <a:rPr lang="en-US" sz="2000" b="1" dirty="0">
                <a:solidFill>
                  <a:prstClr val="black"/>
                </a:solidFill>
              </a:rPr>
              <a:t>...</a:t>
            </a:r>
            <a:r>
              <a:rPr lang="en-US" sz="2000" dirty="0">
                <a:solidFill>
                  <a:prstClr val="black"/>
                </a:solidFill>
              </a:rPr>
              <a:t/>
            </a:r>
            <a:br>
              <a:rPr lang="en-US" sz="2000" dirty="0">
                <a:solidFill>
                  <a:prstClr val="black"/>
                </a:solidFill>
              </a:rPr>
            </a:br>
            <a:r>
              <a:rPr lang="en-US" sz="2000" dirty="0">
                <a:solidFill>
                  <a:prstClr val="black"/>
                </a:solidFill>
              </a:rPr>
              <a:t>- Manufactures and sells synthetic </a:t>
            </a:r>
            <a:r>
              <a:rPr lang="en-US" sz="2000" b="1" i="1" dirty="0">
                <a:solidFill>
                  <a:prstClr val="black"/>
                </a:solidFill>
              </a:rPr>
              <a:t>golf</a:t>
            </a:r>
            <a:r>
              <a:rPr lang="en-US" sz="2000" dirty="0">
                <a:solidFill>
                  <a:prstClr val="black"/>
                </a:solidFill>
              </a:rPr>
              <a:t> putting </a:t>
            </a:r>
            <a:r>
              <a:rPr lang="en-US" sz="2000" b="1" i="1" dirty="0">
                <a:solidFill>
                  <a:prstClr val="black"/>
                </a:solidFill>
              </a:rPr>
              <a:t>green</a:t>
            </a:r>
            <a:r>
              <a:rPr lang="en-US" sz="2000" i="1" dirty="0">
                <a:solidFill>
                  <a:prstClr val="black"/>
                </a:solidFill>
              </a:rPr>
              <a:t>s</a:t>
            </a:r>
            <a:r>
              <a:rPr lang="en-US" sz="2000" dirty="0">
                <a:solidFill>
                  <a:prstClr val="black"/>
                </a:solidFill>
              </a:rPr>
              <a:t> and mats.</a:t>
            </a:r>
          </a:p>
          <a:p>
            <a:endParaRPr lang="en-US" sz="2000" dirty="0">
              <a:solidFill>
                <a:prstClr val="black"/>
              </a:solidFill>
            </a:endParaRPr>
          </a:p>
          <a:p>
            <a:endParaRPr lang="en-US" sz="2000" dirty="0">
              <a:solidFill>
                <a:prstClr val="black"/>
              </a:solidFill>
            </a:endParaRPr>
          </a:p>
        </p:txBody>
      </p:sp>
      <p:sp>
        <p:nvSpPr>
          <p:cNvPr id="6" name="Rectangle 5"/>
          <p:cNvSpPr/>
          <p:nvPr/>
        </p:nvSpPr>
        <p:spPr>
          <a:xfrm>
            <a:off x="285720" y="4500570"/>
            <a:ext cx="8643998" cy="1938992"/>
          </a:xfrm>
          <a:prstGeom prst="rect">
            <a:avLst/>
          </a:prstGeom>
        </p:spPr>
        <p:txBody>
          <a:bodyPr wrap="square" lIns="91380" tIns="45692" rIns="91380" bIns="45692">
            <a:spAutoFit/>
          </a:bodyPr>
          <a:lstStyle/>
          <a:p>
            <a:r>
              <a:rPr lang="en-US" sz="2000" dirty="0">
                <a:solidFill>
                  <a:prstClr val="black"/>
                </a:solidFill>
              </a:rPr>
              <a:t>Irrelevant result can cause a `topic drift’: </a:t>
            </a:r>
          </a:p>
          <a:p>
            <a:endParaRPr lang="en-US" sz="2000" dirty="0">
              <a:solidFill>
                <a:prstClr val="black"/>
              </a:solidFill>
            </a:endParaRPr>
          </a:p>
          <a:p>
            <a:pPr>
              <a:buFontTx/>
              <a:buChar char="-"/>
            </a:pPr>
            <a:r>
              <a:rPr lang="en-US" sz="2000" dirty="0">
                <a:solidFill>
                  <a:prstClr val="black"/>
                </a:solidFill>
              </a:rPr>
              <a:t> Volkswagen </a:t>
            </a:r>
            <a:r>
              <a:rPr lang="en-US" sz="2000" b="1" i="1" dirty="0">
                <a:solidFill>
                  <a:prstClr val="black"/>
                </a:solidFill>
              </a:rPr>
              <a:t>Golf</a:t>
            </a:r>
            <a:r>
              <a:rPr lang="en-US" sz="2000" dirty="0">
                <a:solidFill>
                  <a:prstClr val="black"/>
                </a:solidFill>
              </a:rPr>
              <a:t>, 1999, </a:t>
            </a:r>
            <a:r>
              <a:rPr lang="en-US" sz="2000" b="1" i="1" dirty="0">
                <a:solidFill>
                  <a:prstClr val="black"/>
                </a:solidFill>
              </a:rPr>
              <a:t>Green</a:t>
            </a:r>
            <a:r>
              <a:rPr lang="en-US" sz="2000" dirty="0">
                <a:solidFill>
                  <a:prstClr val="black"/>
                </a:solidFill>
              </a:rPr>
              <a:t>, 2000cc, petrol, manual, , hatchback, 94000miles, 2.0 </a:t>
            </a:r>
            <a:r>
              <a:rPr lang="en-US" sz="2000" dirty="0" err="1">
                <a:solidFill>
                  <a:prstClr val="black"/>
                </a:solidFill>
              </a:rPr>
              <a:t>GTi</a:t>
            </a:r>
            <a:r>
              <a:rPr lang="en-US" sz="2000" dirty="0">
                <a:solidFill>
                  <a:prstClr val="black"/>
                </a:solidFill>
              </a:rPr>
              <a:t>, 2 Registered Keepers, HPI Checked, Air-Conditioning, Front and Rear Parking Sensors, ABS, Alarm, Alloy </a:t>
            </a:r>
            <a:br>
              <a:rPr lang="en-US" sz="2000" dirty="0">
                <a:solidFill>
                  <a:prstClr val="black"/>
                </a:solidFill>
              </a:rPr>
            </a:br>
            <a:endParaRPr lang="en-US" sz="2000" dirty="0">
              <a:solidFill>
                <a:prstClr val="black"/>
              </a:solidFill>
            </a:endParaRPr>
          </a:p>
        </p:txBody>
      </p:sp>
      <p:sp>
        <p:nvSpPr>
          <p:cNvPr id="5" name="TextBox 4"/>
          <p:cNvSpPr txBox="1"/>
          <p:nvPr/>
        </p:nvSpPr>
        <p:spPr>
          <a:xfrm>
            <a:off x="6591798" y="6564868"/>
            <a:ext cx="2628405" cy="369332"/>
          </a:xfrm>
          <a:prstGeom prst="rect">
            <a:avLst/>
          </a:prstGeom>
          <a:noFill/>
        </p:spPr>
        <p:txBody>
          <a:bodyPr wrap="square" lIns="91380" tIns="45692" rIns="91380" bIns="45692" rtlCol="0">
            <a:spAutoFit/>
          </a:bodyPr>
          <a:lstStyle/>
          <a:p>
            <a:r>
              <a:rPr lang="en-US" dirty="0" smtClean="0"/>
              <a:t>Slide credit: </a:t>
            </a:r>
            <a:r>
              <a:rPr lang="en-US" dirty="0" err="1" smtClean="0"/>
              <a:t>Ondrej</a:t>
            </a:r>
            <a:r>
              <a:rPr lang="en-US" dirty="0" smtClean="0"/>
              <a:t> Chum</a:t>
            </a:r>
            <a:endParaRPr lang="en-US" dirty="0"/>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12</a:t>
            </a:fld>
            <a:endParaRPr lang="en-US">
              <a:solidFill>
                <a:prstClr val="black">
                  <a:tint val="75000"/>
                </a:prstClr>
              </a:solidFill>
            </a:endParaRPr>
          </a:p>
        </p:txBody>
      </p:sp>
    </p:spTree>
    <p:extLst>
      <p:ext uri="{BB962C8B-B14F-4D97-AF65-F5344CB8AC3E}">
        <p14:creationId xmlns:p14="http://schemas.microsoft.com/office/powerpoint/2010/main" val="390915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 expansion</a:t>
            </a:r>
            <a:endParaRPr lang="en-US" dirty="0"/>
          </a:p>
        </p:txBody>
      </p:sp>
      <p:grpSp>
        <p:nvGrpSpPr>
          <p:cNvPr id="3" name="Group 19"/>
          <p:cNvGrpSpPr>
            <a:grpSpLocks/>
          </p:cNvGrpSpPr>
          <p:nvPr/>
        </p:nvGrpSpPr>
        <p:grpSpPr bwMode="auto">
          <a:xfrm>
            <a:off x="2357422" y="1820849"/>
            <a:ext cx="6515100" cy="800100"/>
            <a:chOff x="1656" y="1042"/>
            <a:chExt cx="4104" cy="504"/>
          </a:xfrm>
        </p:grpSpPr>
        <p:pic>
          <p:nvPicPr>
            <p:cNvPr id="53" name="Picture 20"/>
            <p:cNvPicPr>
              <a:picLocks noChangeAspect="1" noChangeArrowheads="1"/>
            </p:cNvPicPr>
            <p:nvPr/>
          </p:nvPicPr>
          <p:blipFill>
            <a:blip r:embed="rId2" cstate="print"/>
            <a:srcRect/>
            <a:stretch>
              <a:fillRect/>
            </a:stretch>
          </p:blipFill>
          <p:spPr bwMode="auto">
            <a:xfrm>
              <a:off x="1656" y="1053"/>
              <a:ext cx="663" cy="476"/>
            </a:xfrm>
            <a:prstGeom prst="rect">
              <a:avLst/>
            </a:prstGeom>
            <a:noFill/>
            <a:ln w="12700" algn="ctr">
              <a:noFill/>
              <a:miter lim="800000"/>
              <a:headEnd/>
              <a:tailEnd/>
            </a:ln>
            <a:effectLst/>
          </p:spPr>
        </p:pic>
        <p:pic>
          <p:nvPicPr>
            <p:cNvPr id="54" name="Picture 21"/>
            <p:cNvPicPr>
              <a:picLocks noChangeAspect="1" noChangeArrowheads="1"/>
            </p:cNvPicPr>
            <p:nvPr/>
          </p:nvPicPr>
          <p:blipFill>
            <a:blip r:embed="rId3" cstate="print"/>
            <a:srcRect/>
            <a:stretch>
              <a:fillRect/>
            </a:stretch>
          </p:blipFill>
          <p:spPr bwMode="auto">
            <a:xfrm>
              <a:off x="2335" y="1047"/>
              <a:ext cx="663" cy="494"/>
            </a:xfrm>
            <a:prstGeom prst="rect">
              <a:avLst/>
            </a:prstGeom>
            <a:noFill/>
            <a:ln w="12700" algn="ctr">
              <a:noFill/>
              <a:miter lim="800000"/>
              <a:headEnd/>
              <a:tailEnd/>
            </a:ln>
            <a:effectLst/>
          </p:spPr>
        </p:pic>
        <p:pic>
          <p:nvPicPr>
            <p:cNvPr id="55" name="Picture 22"/>
            <p:cNvPicPr>
              <a:picLocks noChangeAspect="1" noChangeArrowheads="1"/>
            </p:cNvPicPr>
            <p:nvPr/>
          </p:nvPicPr>
          <p:blipFill>
            <a:blip r:embed="rId4" cstate="print"/>
            <a:srcRect/>
            <a:stretch>
              <a:fillRect/>
            </a:stretch>
          </p:blipFill>
          <p:spPr bwMode="auto">
            <a:xfrm>
              <a:off x="3023" y="1049"/>
              <a:ext cx="372" cy="494"/>
            </a:xfrm>
            <a:prstGeom prst="rect">
              <a:avLst/>
            </a:prstGeom>
            <a:noFill/>
            <a:ln w="12700" algn="ctr">
              <a:noFill/>
              <a:miter lim="800000"/>
              <a:headEnd/>
              <a:tailEnd/>
            </a:ln>
            <a:effectLst/>
          </p:spPr>
        </p:pic>
        <p:pic>
          <p:nvPicPr>
            <p:cNvPr id="56" name="Picture 23"/>
            <p:cNvPicPr>
              <a:picLocks noChangeAspect="1" noChangeArrowheads="1"/>
            </p:cNvPicPr>
            <p:nvPr/>
          </p:nvPicPr>
          <p:blipFill>
            <a:blip r:embed="rId5" cstate="print"/>
            <a:srcRect/>
            <a:stretch>
              <a:fillRect/>
            </a:stretch>
          </p:blipFill>
          <p:spPr bwMode="auto">
            <a:xfrm>
              <a:off x="3430" y="1051"/>
              <a:ext cx="663" cy="495"/>
            </a:xfrm>
            <a:prstGeom prst="rect">
              <a:avLst/>
            </a:prstGeom>
            <a:noFill/>
            <a:ln w="12700" algn="ctr">
              <a:noFill/>
              <a:miter lim="800000"/>
              <a:headEnd/>
              <a:tailEnd/>
            </a:ln>
            <a:effectLst/>
          </p:spPr>
        </p:pic>
        <p:pic>
          <p:nvPicPr>
            <p:cNvPr id="57" name="Picture 24"/>
            <p:cNvPicPr>
              <a:picLocks noChangeAspect="1" noChangeArrowheads="1"/>
            </p:cNvPicPr>
            <p:nvPr/>
          </p:nvPicPr>
          <p:blipFill>
            <a:blip r:embed="rId6" cstate="print"/>
            <a:srcRect/>
            <a:stretch>
              <a:fillRect/>
            </a:stretch>
          </p:blipFill>
          <p:spPr bwMode="auto">
            <a:xfrm>
              <a:off x="4321" y="1046"/>
              <a:ext cx="665" cy="495"/>
            </a:xfrm>
            <a:prstGeom prst="rect">
              <a:avLst/>
            </a:prstGeom>
            <a:noFill/>
            <a:ln w="12700" algn="ctr">
              <a:noFill/>
              <a:miter lim="800000"/>
              <a:headEnd/>
              <a:tailEnd/>
            </a:ln>
            <a:effectLst/>
          </p:spPr>
        </p:pic>
        <p:pic>
          <p:nvPicPr>
            <p:cNvPr id="58" name="Picture 25"/>
            <p:cNvPicPr>
              <a:picLocks noChangeAspect="1" noChangeArrowheads="1"/>
            </p:cNvPicPr>
            <p:nvPr/>
          </p:nvPicPr>
          <p:blipFill>
            <a:blip r:embed="rId7" cstate="print"/>
            <a:srcRect/>
            <a:stretch>
              <a:fillRect/>
            </a:stretch>
          </p:blipFill>
          <p:spPr bwMode="auto">
            <a:xfrm>
              <a:off x="5015" y="1042"/>
              <a:ext cx="745" cy="497"/>
            </a:xfrm>
            <a:prstGeom prst="rect">
              <a:avLst/>
            </a:prstGeom>
            <a:noFill/>
            <a:ln w="12700" algn="ctr">
              <a:noFill/>
              <a:miter lim="800000"/>
              <a:headEnd/>
              <a:tailEnd/>
            </a:ln>
            <a:effectLst/>
          </p:spPr>
        </p:pic>
        <p:sp>
          <p:nvSpPr>
            <p:cNvPr id="59" name="Text Box 26"/>
            <p:cNvSpPr txBox="1">
              <a:spLocks noChangeArrowheads="1"/>
            </p:cNvSpPr>
            <p:nvPr/>
          </p:nvSpPr>
          <p:spPr bwMode="auto">
            <a:xfrm>
              <a:off x="4037" y="1119"/>
              <a:ext cx="285" cy="327"/>
            </a:xfrm>
            <a:prstGeom prst="rect">
              <a:avLst/>
            </a:prstGeom>
            <a:noFill/>
            <a:ln w="12700" algn="ctr">
              <a:noFill/>
              <a:miter lim="800000"/>
              <a:headEnd/>
              <a:tailEnd/>
            </a:ln>
            <a:effectLst/>
          </p:spPr>
          <p:txBody>
            <a:bodyPr>
              <a:spAutoFit/>
            </a:bodyPr>
            <a:lstStyle/>
            <a:p>
              <a:pPr>
                <a:spcBef>
                  <a:spcPct val="50000"/>
                </a:spcBef>
                <a:defRPr/>
              </a:pPr>
              <a:r>
                <a:rPr lang="en-GB" sz="2800" kern="0" dirty="0">
                  <a:solidFill>
                    <a:sysClr val="windowText" lastClr="000000"/>
                  </a:solidFill>
                </a:rPr>
                <a:t>…</a:t>
              </a:r>
              <a:endParaRPr lang="en-US" sz="2800" kern="0" dirty="0">
                <a:solidFill>
                  <a:sysClr val="windowText" lastClr="000000"/>
                </a:solidFill>
              </a:endParaRPr>
            </a:p>
          </p:txBody>
        </p:sp>
      </p:grpSp>
      <p:grpSp>
        <p:nvGrpSpPr>
          <p:cNvPr id="4" name="Group 17"/>
          <p:cNvGrpSpPr/>
          <p:nvPr/>
        </p:nvGrpSpPr>
        <p:grpSpPr>
          <a:xfrm>
            <a:off x="2641805" y="3286124"/>
            <a:ext cx="5716415" cy="1071570"/>
            <a:chOff x="2285984" y="3071810"/>
            <a:chExt cx="5716415" cy="1071570"/>
          </a:xfrm>
        </p:grpSpPr>
        <p:pic>
          <p:nvPicPr>
            <p:cNvPr id="1028" name="Picture 4"/>
            <p:cNvPicPr>
              <a:picLocks noChangeAspect="1" noChangeArrowheads="1"/>
            </p:cNvPicPr>
            <p:nvPr/>
          </p:nvPicPr>
          <p:blipFill>
            <a:blip r:embed="rId8" cstate="print"/>
            <a:srcRect/>
            <a:stretch>
              <a:fillRect/>
            </a:stretch>
          </p:blipFill>
          <p:spPr bwMode="auto">
            <a:xfrm>
              <a:off x="2285984" y="3071810"/>
              <a:ext cx="1557333" cy="1038222"/>
            </a:xfrm>
            <a:prstGeom prst="rect">
              <a:avLst/>
            </a:prstGeom>
            <a:noFill/>
            <a:ln w="9525">
              <a:noFill/>
              <a:miter lim="800000"/>
              <a:headEnd/>
              <a:tailEnd/>
            </a:ln>
            <a:effectLst/>
          </p:spPr>
        </p:pic>
        <p:pic>
          <p:nvPicPr>
            <p:cNvPr id="1029" name="Picture 5"/>
            <p:cNvPicPr>
              <a:picLocks noChangeAspect="1" noChangeArrowheads="1"/>
            </p:cNvPicPr>
            <p:nvPr/>
          </p:nvPicPr>
          <p:blipFill>
            <a:blip r:embed="rId9" cstate="print"/>
            <a:srcRect/>
            <a:stretch>
              <a:fillRect/>
            </a:stretch>
          </p:blipFill>
          <p:spPr bwMode="auto">
            <a:xfrm>
              <a:off x="3902590" y="3079305"/>
              <a:ext cx="1500198" cy="1022259"/>
            </a:xfrm>
            <a:prstGeom prst="rect">
              <a:avLst/>
            </a:prstGeom>
            <a:noFill/>
            <a:ln w="9525">
              <a:noFill/>
              <a:miter lim="800000"/>
              <a:headEnd/>
              <a:tailEnd/>
            </a:ln>
            <a:effectLst/>
          </p:spPr>
        </p:pic>
        <p:pic>
          <p:nvPicPr>
            <p:cNvPr id="1030" name="Picture 6"/>
            <p:cNvPicPr>
              <a:picLocks noChangeAspect="1" noChangeArrowheads="1"/>
            </p:cNvPicPr>
            <p:nvPr/>
          </p:nvPicPr>
          <p:blipFill>
            <a:blip r:embed="rId10" cstate="print"/>
            <a:srcRect/>
            <a:stretch>
              <a:fillRect/>
            </a:stretch>
          </p:blipFill>
          <p:spPr bwMode="auto">
            <a:xfrm>
              <a:off x="5488788" y="3071810"/>
              <a:ext cx="881060" cy="1057272"/>
            </a:xfrm>
            <a:prstGeom prst="rect">
              <a:avLst/>
            </a:prstGeom>
            <a:noFill/>
            <a:ln w="9525">
              <a:noFill/>
              <a:miter lim="800000"/>
              <a:headEnd/>
              <a:tailEnd/>
            </a:ln>
            <a:effectLst/>
          </p:spPr>
        </p:pic>
        <p:pic>
          <p:nvPicPr>
            <p:cNvPr id="1031" name="Picture 7"/>
            <p:cNvPicPr>
              <a:picLocks noChangeAspect="1" noChangeArrowheads="1"/>
            </p:cNvPicPr>
            <p:nvPr/>
          </p:nvPicPr>
          <p:blipFill>
            <a:blip r:embed="rId11" cstate="print"/>
            <a:srcRect/>
            <a:stretch>
              <a:fillRect/>
            </a:stretch>
          </p:blipFill>
          <p:spPr bwMode="auto">
            <a:xfrm>
              <a:off x="6429388" y="3071810"/>
              <a:ext cx="1573011" cy="1071570"/>
            </a:xfrm>
            <a:prstGeom prst="rect">
              <a:avLst/>
            </a:prstGeom>
            <a:noFill/>
            <a:ln w="9525">
              <a:noFill/>
              <a:miter lim="800000"/>
              <a:headEnd/>
              <a:tailEnd/>
            </a:ln>
            <a:effectLst/>
          </p:spPr>
        </p:pic>
      </p:grpSp>
      <p:pic>
        <p:nvPicPr>
          <p:cNvPr id="1032" name="Picture 8"/>
          <p:cNvPicPr>
            <a:picLocks noChangeAspect="1" noChangeArrowheads="1"/>
          </p:cNvPicPr>
          <p:nvPr/>
        </p:nvPicPr>
        <p:blipFill>
          <a:blip r:embed="rId12" cstate="print"/>
          <a:srcRect/>
          <a:stretch>
            <a:fillRect/>
          </a:stretch>
        </p:blipFill>
        <p:spPr bwMode="auto">
          <a:xfrm>
            <a:off x="285720" y="2285997"/>
            <a:ext cx="1500198" cy="1032923"/>
          </a:xfrm>
          <a:prstGeom prst="rect">
            <a:avLst/>
          </a:prstGeom>
          <a:noFill/>
          <a:ln w="9525">
            <a:noFill/>
            <a:miter lim="800000"/>
            <a:headEnd/>
            <a:tailEnd/>
          </a:ln>
          <a:effectLst/>
        </p:spPr>
      </p:pic>
      <p:grpSp>
        <p:nvGrpSpPr>
          <p:cNvPr id="5" name="Group 29"/>
          <p:cNvGrpSpPr/>
          <p:nvPr/>
        </p:nvGrpSpPr>
        <p:grpSpPr>
          <a:xfrm>
            <a:off x="142844" y="4539223"/>
            <a:ext cx="2095506" cy="1675865"/>
            <a:chOff x="357158" y="4214818"/>
            <a:chExt cx="2095506" cy="1675865"/>
          </a:xfrm>
        </p:grpSpPr>
        <p:grpSp>
          <p:nvGrpSpPr>
            <p:cNvPr id="6" name="Group 28"/>
            <p:cNvGrpSpPr/>
            <p:nvPr/>
          </p:nvGrpSpPr>
          <p:grpSpPr>
            <a:xfrm>
              <a:off x="500034" y="4214818"/>
              <a:ext cx="1952630" cy="1500198"/>
              <a:chOff x="1714480" y="4572008"/>
              <a:chExt cx="1952630" cy="1500198"/>
            </a:xfrm>
          </p:grpSpPr>
          <p:pic>
            <p:nvPicPr>
              <p:cNvPr id="23" name="Picture 6"/>
              <p:cNvPicPr>
                <a:picLocks noChangeAspect="1" noChangeArrowheads="1"/>
              </p:cNvPicPr>
              <p:nvPr/>
            </p:nvPicPr>
            <p:blipFill>
              <a:blip r:embed="rId10" cstate="print"/>
              <a:srcRect/>
              <a:stretch>
                <a:fillRect/>
              </a:stretch>
            </p:blipFill>
            <p:spPr bwMode="auto">
              <a:xfrm>
                <a:off x="2786050" y="4572008"/>
                <a:ext cx="881060" cy="1057272"/>
              </a:xfrm>
              <a:prstGeom prst="rect">
                <a:avLst/>
              </a:prstGeom>
              <a:noFill/>
              <a:ln w="9525">
                <a:noFill/>
                <a:miter lim="800000"/>
                <a:headEnd/>
                <a:tailEnd/>
              </a:ln>
              <a:effectLst/>
            </p:spPr>
          </p:pic>
          <p:pic>
            <p:nvPicPr>
              <p:cNvPr id="21" name="Picture 4"/>
              <p:cNvPicPr>
                <a:picLocks noChangeAspect="1" noChangeArrowheads="1"/>
              </p:cNvPicPr>
              <p:nvPr/>
            </p:nvPicPr>
            <p:blipFill>
              <a:blip r:embed="rId8" cstate="print"/>
              <a:srcRect/>
              <a:stretch>
                <a:fillRect/>
              </a:stretch>
            </p:blipFill>
            <p:spPr bwMode="auto">
              <a:xfrm>
                <a:off x="2000232" y="4714884"/>
                <a:ext cx="1557333" cy="1038222"/>
              </a:xfrm>
              <a:prstGeom prst="rect">
                <a:avLst/>
              </a:prstGeom>
              <a:noFill/>
              <a:ln w="9525">
                <a:noFill/>
                <a:miter lim="800000"/>
                <a:headEnd/>
                <a:tailEnd/>
              </a:ln>
              <a:effectLst/>
            </p:spPr>
          </p:pic>
          <p:pic>
            <p:nvPicPr>
              <p:cNvPr id="22" name="Picture 5"/>
              <p:cNvPicPr>
                <a:picLocks noChangeAspect="1" noChangeArrowheads="1"/>
              </p:cNvPicPr>
              <p:nvPr/>
            </p:nvPicPr>
            <p:blipFill>
              <a:blip r:embed="rId9" cstate="print"/>
              <a:srcRect/>
              <a:stretch>
                <a:fillRect/>
              </a:stretch>
            </p:blipFill>
            <p:spPr bwMode="auto">
              <a:xfrm>
                <a:off x="1928794" y="4857760"/>
                <a:ext cx="1500198" cy="1022259"/>
              </a:xfrm>
              <a:prstGeom prst="rect">
                <a:avLst/>
              </a:prstGeom>
              <a:noFill/>
              <a:ln w="9525">
                <a:noFill/>
                <a:miter lim="800000"/>
                <a:headEnd/>
                <a:tailEnd/>
              </a:ln>
              <a:effectLst/>
            </p:spPr>
          </p:pic>
          <p:pic>
            <p:nvPicPr>
              <p:cNvPr id="24" name="Picture 7"/>
              <p:cNvPicPr>
                <a:picLocks noChangeAspect="1" noChangeArrowheads="1"/>
              </p:cNvPicPr>
              <p:nvPr/>
            </p:nvPicPr>
            <p:blipFill>
              <a:blip r:embed="rId11" cstate="print"/>
              <a:srcRect/>
              <a:stretch>
                <a:fillRect/>
              </a:stretch>
            </p:blipFill>
            <p:spPr bwMode="auto">
              <a:xfrm>
                <a:off x="1714480" y="5000636"/>
                <a:ext cx="1573011" cy="1071570"/>
              </a:xfrm>
              <a:prstGeom prst="rect">
                <a:avLst/>
              </a:prstGeom>
              <a:noFill/>
              <a:ln w="9525">
                <a:noFill/>
                <a:miter lim="800000"/>
                <a:headEnd/>
                <a:tailEnd/>
              </a:ln>
              <a:effectLst/>
            </p:spPr>
          </p:pic>
        </p:grpSp>
        <p:pic>
          <p:nvPicPr>
            <p:cNvPr id="28" name="Picture 8"/>
            <p:cNvPicPr>
              <a:picLocks noChangeAspect="1" noChangeArrowheads="1"/>
            </p:cNvPicPr>
            <p:nvPr/>
          </p:nvPicPr>
          <p:blipFill>
            <a:blip r:embed="rId12" cstate="print"/>
            <a:srcRect/>
            <a:stretch>
              <a:fillRect/>
            </a:stretch>
          </p:blipFill>
          <p:spPr bwMode="auto">
            <a:xfrm>
              <a:off x="357158" y="4857760"/>
              <a:ext cx="1500198" cy="1032923"/>
            </a:xfrm>
            <a:prstGeom prst="rect">
              <a:avLst/>
            </a:prstGeom>
            <a:noFill/>
            <a:ln w="9525">
              <a:noFill/>
              <a:miter lim="800000"/>
              <a:headEnd/>
              <a:tailEnd/>
            </a:ln>
            <a:effectLst/>
          </p:spPr>
        </p:pic>
      </p:grpSp>
      <p:grpSp>
        <p:nvGrpSpPr>
          <p:cNvPr id="7" name="Group 35"/>
          <p:cNvGrpSpPr>
            <a:grpSpLocks/>
          </p:cNvGrpSpPr>
          <p:nvPr/>
        </p:nvGrpSpPr>
        <p:grpSpPr bwMode="auto">
          <a:xfrm>
            <a:off x="2857489" y="5072074"/>
            <a:ext cx="5715040" cy="1047748"/>
            <a:chOff x="1637" y="3260"/>
            <a:chExt cx="4123" cy="840"/>
          </a:xfrm>
        </p:grpSpPr>
        <p:pic>
          <p:nvPicPr>
            <p:cNvPr id="33" name="Picture 36" descr="herE44"/>
            <p:cNvPicPr>
              <a:picLocks noChangeAspect="1" noChangeArrowheads="1"/>
            </p:cNvPicPr>
            <p:nvPr/>
          </p:nvPicPr>
          <p:blipFill>
            <a:blip r:embed="rId13" cstate="print"/>
            <a:srcRect/>
            <a:stretch>
              <a:fillRect/>
            </a:stretch>
          </p:blipFill>
          <p:spPr bwMode="auto">
            <a:xfrm>
              <a:off x="1637" y="3262"/>
              <a:ext cx="1105" cy="831"/>
            </a:xfrm>
            <a:prstGeom prst="rect">
              <a:avLst/>
            </a:prstGeom>
            <a:noFill/>
          </p:spPr>
        </p:pic>
        <p:pic>
          <p:nvPicPr>
            <p:cNvPr id="34" name="Picture 37" descr="herE46"/>
            <p:cNvPicPr>
              <a:picLocks noChangeAspect="1" noChangeArrowheads="1"/>
            </p:cNvPicPr>
            <p:nvPr/>
          </p:nvPicPr>
          <p:blipFill>
            <a:blip r:embed="rId14" cstate="print"/>
            <a:srcRect/>
            <a:stretch>
              <a:fillRect/>
            </a:stretch>
          </p:blipFill>
          <p:spPr bwMode="auto">
            <a:xfrm>
              <a:off x="2822" y="3261"/>
              <a:ext cx="1105" cy="831"/>
            </a:xfrm>
            <a:prstGeom prst="rect">
              <a:avLst/>
            </a:prstGeom>
            <a:noFill/>
          </p:spPr>
        </p:pic>
        <p:pic>
          <p:nvPicPr>
            <p:cNvPr id="35" name="Picture 38" descr="herE49"/>
            <p:cNvPicPr>
              <a:picLocks noChangeAspect="1" noChangeArrowheads="1"/>
            </p:cNvPicPr>
            <p:nvPr/>
          </p:nvPicPr>
          <p:blipFill>
            <a:blip r:embed="rId15" cstate="print"/>
            <a:srcRect/>
            <a:stretch>
              <a:fillRect/>
            </a:stretch>
          </p:blipFill>
          <p:spPr bwMode="auto">
            <a:xfrm>
              <a:off x="3983" y="3260"/>
              <a:ext cx="615" cy="821"/>
            </a:xfrm>
            <a:prstGeom prst="rect">
              <a:avLst/>
            </a:prstGeom>
            <a:noFill/>
          </p:spPr>
        </p:pic>
        <p:pic>
          <p:nvPicPr>
            <p:cNvPr id="36" name="Picture 39" descr="herE50"/>
            <p:cNvPicPr>
              <a:picLocks noChangeAspect="1" noChangeArrowheads="1"/>
            </p:cNvPicPr>
            <p:nvPr/>
          </p:nvPicPr>
          <p:blipFill>
            <a:blip r:embed="rId16" cstate="print"/>
            <a:srcRect/>
            <a:stretch>
              <a:fillRect/>
            </a:stretch>
          </p:blipFill>
          <p:spPr bwMode="auto">
            <a:xfrm>
              <a:off x="4649" y="3265"/>
              <a:ext cx="1111" cy="835"/>
            </a:xfrm>
            <a:prstGeom prst="rect">
              <a:avLst/>
            </a:prstGeom>
            <a:noFill/>
          </p:spPr>
        </p:pic>
      </p:grpSp>
      <p:grpSp>
        <p:nvGrpSpPr>
          <p:cNvPr id="8" name="Group 43"/>
          <p:cNvGrpSpPr/>
          <p:nvPr/>
        </p:nvGrpSpPr>
        <p:grpSpPr>
          <a:xfrm>
            <a:off x="7715272" y="1857364"/>
            <a:ext cx="1214446" cy="714380"/>
            <a:chOff x="6500826" y="1714488"/>
            <a:chExt cx="1285884" cy="1000132"/>
          </a:xfrm>
        </p:grpSpPr>
        <p:cxnSp>
          <p:nvCxnSpPr>
            <p:cNvPr id="45" name="Straight Connector 44"/>
            <p:cNvCxnSpPr/>
            <p:nvPr/>
          </p:nvCxnSpPr>
          <p:spPr>
            <a:xfrm>
              <a:off x="6500826" y="1714488"/>
              <a:ext cx="1285884"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flipV="1">
              <a:off x="6500826" y="1714488"/>
              <a:ext cx="1214446"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 name="Group 46"/>
          <p:cNvGrpSpPr/>
          <p:nvPr/>
        </p:nvGrpSpPr>
        <p:grpSpPr>
          <a:xfrm>
            <a:off x="6572264" y="1857364"/>
            <a:ext cx="1214446" cy="714380"/>
            <a:chOff x="6500826" y="1714488"/>
            <a:chExt cx="1285884" cy="1000132"/>
          </a:xfrm>
        </p:grpSpPr>
        <p:cxnSp>
          <p:nvCxnSpPr>
            <p:cNvPr id="48" name="Straight Connector 47"/>
            <p:cNvCxnSpPr/>
            <p:nvPr/>
          </p:nvCxnSpPr>
          <p:spPr>
            <a:xfrm>
              <a:off x="6500826" y="1714488"/>
              <a:ext cx="1285884"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flipV="1">
              <a:off x="6500826" y="1714488"/>
              <a:ext cx="1214446"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a:off x="357164" y="3286124"/>
            <a:ext cx="1386149" cy="369332"/>
          </a:xfrm>
          <a:prstGeom prst="rect">
            <a:avLst/>
          </a:prstGeom>
          <a:noFill/>
        </p:spPr>
        <p:txBody>
          <a:bodyPr wrap="none" lIns="91380" tIns="45692" rIns="91380" bIns="45692" rtlCol="0">
            <a:spAutoFit/>
          </a:bodyPr>
          <a:lstStyle/>
          <a:p>
            <a:r>
              <a:rPr lang="en-US" dirty="0" smtClean="0">
                <a:solidFill>
                  <a:prstClr val="black"/>
                </a:solidFill>
              </a:rPr>
              <a:t>Query image</a:t>
            </a:r>
            <a:endParaRPr lang="en-US" dirty="0">
              <a:solidFill>
                <a:prstClr val="black"/>
              </a:solidFill>
            </a:endParaRPr>
          </a:p>
        </p:txBody>
      </p:sp>
      <p:sp>
        <p:nvSpPr>
          <p:cNvPr id="51" name="TextBox 50"/>
          <p:cNvSpPr txBox="1"/>
          <p:nvPr/>
        </p:nvSpPr>
        <p:spPr>
          <a:xfrm>
            <a:off x="4929190" y="1357304"/>
            <a:ext cx="861074" cy="371541"/>
          </a:xfrm>
          <a:prstGeom prst="rect">
            <a:avLst/>
          </a:prstGeom>
          <a:noFill/>
        </p:spPr>
        <p:txBody>
          <a:bodyPr wrap="none" lIns="91380" tIns="45692" rIns="91380" bIns="45692" rtlCol="0">
            <a:spAutoFit/>
          </a:bodyPr>
          <a:lstStyle/>
          <a:p>
            <a:r>
              <a:rPr lang="en-US" dirty="0" smtClean="0">
                <a:solidFill>
                  <a:prstClr val="black"/>
                </a:solidFill>
              </a:rPr>
              <a:t>Results</a:t>
            </a:r>
            <a:endParaRPr lang="en-US" dirty="0">
              <a:solidFill>
                <a:prstClr val="black"/>
              </a:solidFill>
            </a:endParaRPr>
          </a:p>
        </p:txBody>
      </p:sp>
      <p:sp>
        <p:nvSpPr>
          <p:cNvPr id="67" name="TextBox 66"/>
          <p:cNvSpPr txBox="1"/>
          <p:nvPr/>
        </p:nvSpPr>
        <p:spPr>
          <a:xfrm>
            <a:off x="357158" y="6274378"/>
            <a:ext cx="1210588" cy="369332"/>
          </a:xfrm>
          <a:prstGeom prst="rect">
            <a:avLst/>
          </a:prstGeom>
          <a:noFill/>
        </p:spPr>
        <p:txBody>
          <a:bodyPr wrap="none" lIns="91380" tIns="45692" rIns="91380" bIns="45692" rtlCol="0">
            <a:spAutoFit/>
          </a:bodyPr>
          <a:lstStyle/>
          <a:p>
            <a:r>
              <a:rPr lang="en-US" dirty="0" smtClean="0">
                <a:solidFill>
                  <a:prstClr val="black"/>
                </a:solidFill>
              </a:rPr>
              <a:t>New query</a:t>
            </a:r>
            <a:endParaRPr lang="en-US" dirty="0">
              <a:solidFill>
                <a:prstClr val="black"/>
              </a:solidFill>
            </a:endParaRPr>
          </a:p>
        </p:txBody>
      </p:sp>
      <p:sp>
        <p:nvSpPr>
          <p:cNvPr id="68" name="TextBox 67"/>
          <p:cNvSpPr txBox="1"/>
          <p:nvPr/>
        </p:nvSpPr>
        <p:spPr>
          <a:xfrm>
            <a:off x="4572000" y="2773916"/>
            <a:ext cx="1918730" cy="369332"/>
          </a:xfrm>
          <a:prstGeom prst="rect">
            <a:avLst/>
          </a:prstGeom>
          <a:noFill/>
        </p:spPr>
        <p:txBody>
          <a:bodyPr wrap="none" lIns="91380" tIns="45692" rIns="91380" bIns="45692" rtlCol="0">
            <a:spAutoFit/>
          </a:bodyPr>
          <a:lstStyle/>
          <a:p>
            <a:r>
              <a:rPr lang="en-US" dirty="0" smtClean="0">
                <a:solidFill>
                  <a:prstClr val="black"/>
                </a:solidFill>
              </a:rPr>
              <a:t>Spatial verification</a:t>
            </a:r>
            <a:endParaRPr lang="en-US" dirty="0">
              <a:solidFill>
                <a:prstClr val="black"/>
              </a:solidFill>
            </a:endParaRPr>
          </a:p>
        </p:txBody>
      </p:sp>
      <p:sp>
        <p:nvSpPr>
          <p:cNvPr id="69" name="TextBox 68"/>
          <p:cNvSpPr txBox="1"/>
          <p:nvPr/>
        </p:nvSpPr>
        <p:spPr>
          <a:xfrm>
            <a:off x="5072068" y="4702742"/>
            <a:ext cx="1289777" cy="369332"/>
          </a:xfrm>
          <a:prstGeom prst="rect">
            <a:avLst/>
          </a:prstGeom>
          <a:noFill/>
        </p:spPr>
        <p:txBody>
          <a:bodyPr wrap="none" lIns="91380" tIns="45692" rIns="91380" bIns="45692" rtlCol="0">
            <a:spAutoFit/>
          </a:bodyPr>
          <a:lstStyle/>
          <a:p>
            <a:r>
              <a:rPr lang="en-US" dirty="0" smtClean="0">
                <a:solidFill>
                  <a:prstClr val="black"/>
                </a:solidFill>
              </a:rPr>
              <a:t>New results</a:t>
            </a:r>
            <a:endParaRPr lang="en-US" dirty="0">
              <a:solidFill>
                <a:prstClr val="black"/>
              </a:solidFill>
            </a:endParaRPr>
          </a:p>
        </p:txBody>
      </p:sp>
      <p:cxnSp>
        <p:nvCxnSpPr>
          <p:cNvPr id="71" name="Straight Arrow Connector 70"/>
          <p:cNvCxnSpPr/>
          <p:nvPr/>
        </p:nvCxnSpPr>
        <p:spPr>
          <a:xfrm rot="5400000" flipH="1" flipV="1">
            <a:off x="1928794" y="2357431"/>
            <a:ext cx="285753" cy="285752"/>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rot="16200000" flipH="1">
            <a:off x="4321966" y="2964652"/>
            <a:ext cx="357190" cy="2"/>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82" idx="1"/>
          </p:cNvCxnSpPr>
          <p:nvPr/>
        </p:nvCxnSpPr>
        <p:spPr>
          <a:xfrm rot="10800000" flipV="1">
            <a:off x="2000240" y="3821908"/>
            <a:ext cx="500065" cy="535785"/>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V="1">
            <a:off x="2357422" y="5715016"/>
            <a:ext cx="357192" cy="2"/>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2500298" y="3214686"/>
            <a:ext cx="6000792" cy="1214446"/>
          </a:xfrm>
          <a:prstGeom prst="rect">
            <a:avLst/>
          </a:prstGeom>
          <a:no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380" tIns="45692" rIns="91380" bIns="45692" rtlCol="0" anchor="ctr"/>
          <a:lstStyle/>
          <a:p>
            <a:pPr algn="ctr"/>
            <a:endParaRPr lang="en-US">
              <a:solidFill>
                <a:prstClr val="white"/>
              </a:solidFill>
            </a:endParaRPr>
          </a:p>
        </p:txBody>
      </p:sp>
      <p:sp>
        <p:nvSpPr>
          <p:cNvPr id="60" name="Rectangle 59"/>
          <p:cNvSpPr/>
          <p:nvPr/>
        </p:nvSpPr>
        <p:spPr>
          <a:xfrm>
            <a:off x="2500298" y="6248400"/>
            <a:ext cx="6357982" cy="369332"/>
          </a:xfrm>
          <a:prstGeom prst="rect">
            <a:avLst/>
          </a:prstGeom>
        </p:spPr>
        <p:txBody>
          <a:bodyPr wrap="square" lIns="91380" tIns="45692" rIns="91380" bIns="45692">
            <a:spAutoFit/>
          </a:bodyPr>
          <a:lstStyle/>
          <a:p>
            <a:r>
              <a:rPr lang="en-US" dirty="0" smtClean="0">
                <a:solidFill>
                  <a:prstClr val="black"/>
                </a:solidFill>
              </a:rPr>
              <a:t>Chum, </a:t>
            </a:r>
            <a:r>
              <a:rPr lang="en-US" dirty="0" err="1" smtClean="0">
                <a:solidFill>
                  <a:prstClr val="black"/>
                </a:solidFill>
              </a:rPr>
              <a:t>Philbin</a:t>
            </a:r>
            <a:r>
              <a:rPr lang="en-US" dirty="0" smtClean="0">
                <a:solidFill>
                  <a:prstClr val="black"/>
                </a:solidFill>
              </a:rPr>
              <a:t>, </a:t>
            </a:r>
            <a:r>
              <a:rPr lang="en-US" dirty="0" err="1" smtClean="0">
                <a:solidFill>
                  <a:prstClr val="black"/>
                </a:solidFill>
              </a:rPr>
              <a:t>Sivic</a:t>
            </a:r>
            <a:r>
              <a:rPr lang="en-US" dirty="0" smtClean="0">
                <a:solidFill>
                  <a:prstClr val="black"/>
                </a:solidFill>
              </a:rPr>
              <a:t>, </a:t>
            </a:r>
            <a:r>
              <a:rPr lang="en-US" dirty="0" err="1" smtClean="0">
                <a:solidFill>
                  <a:prstClr val="black"/>
                </a:solidFill>
              </a:rPr>
              <a:t>Isard</a:t>
            </a:r>
            <a:r>
              <a:rPr lang="en-US" dirty="0" smtClean="0">
                <a:solidFill>
                  <a:prstClr val="black"/>
                </a:solidFill>
              </a:rPr>
              <a:t>, </a:t>
            </a:r>
            <a:r>
              <a:rPr lang="en-US" dirty="0" err="1" smtClean="0">
                <a:solidFill>
                  <a:prstClr val="black"/>
                </a:solidFill>
              </a:rPr>
              <a:t>Zisserman</a:t>
            </a:r>
            <a:r>
              <a:rPr lang="en-US" dirty="0" smtClean="0">
                <a:solidFill>
                  <a:prstClr val="black"/>
                </a:solidFill>
              </a:rPr>
              <a:t>: Total Recall…, ICCV 2007</a:t>
            </a:r>
            <a:endParaRPr lang="en-US" dirty="0">
              <a:solidFill>
                <a:prstClr val="black"/>
              </a:solidFill>
            </a:endParaRPr>
          </a:p>
        </p:txBody>
      </p:sp>
      <p:sp>
        <p:nvSpPr>
          <p:cNvPr id="61" name="TextBox 60"/>
          <p:cNvSpPr txBox="1"/>
          <p:nvPr/>
        </p:nvSpPr>
        <p:spPr>
          <a:xfrm>
            <a:off x="6591798" y="6564868"/>
            <a:ext cx="2628405" cy="369332"/>
          </a:xfrm>
          <a:prstGeom prst="rect">
            <a:avLst/>
          </a:prstGeom>
          <a:noFill/>
        </p:spPr>
        <p:txBody>
          <a:bodyPr wrap="square" lIns="91380" tIns="45692" rIns="91380" bIns="45692" rtlCol="0">
            <a:spAutoFit/>
          </a:bodyPr>
          <a:lstStyle/>
          <a:p>
            <a:r>
              <a:rPr lang="en-US" dirty="0" smtClean="0"/>
              <a:t>Slide credit: </a:t>
            </a:r>
            <a:r>
              <a:rPr lang="en-US" dirty="0" err="1" smtClean="0"/>
              <a:t>Ondrej</a:t>
            </a:r>
            <a:r>
              <a:rPr lang="en-US" dirty="0" smtClean="0"/>
              <a:t> Chum</a:t>
            </a:r>
            <a:endParaRPr lang="en-US" dirty="0"/>
          </a:p>
        </p:txBody>
      </p:sp>
      <p:sp>
        <p:nvSpPr>
          <p:cNvPr id="62" name="Slide Number Placeholder 61"/>
          <p:cNvSpPr>
            <a:spLocks noGrp="1"/>
          </p:cNvSpPr>
          <p:nvPr>
            <p:ph type="sldNum" sz="quarter" idx="12"/>
          </p:nvPr>
        </p:nvSpPr>
        <p:spPr/>
        <p:txBody>
          <a:bodyPr/>
          <a:lstStyle/>
          <a:p>
            <a:fld id="{24DC6FD6-FF4C-4A07-A6C4-69E6F02FB222}" type="slidenum">
              <a:rPr lang="en-US" smtClean="0">
                <a:solidFill>
                  <a:prstClr val="black">
                    <a:tint val="75000"/>
                  </a:prstClr>
                </a:solidFill>
              </a:rPr>
              <a:pPr/>
              <a:t>13</a:t>
            </a:fld>
            <a:endParaRPr lang="en-US">
              <a:solidFill>
                <a:prstClr val="black">
                  <a:tint val="75000"/>
                </a:prstClr>
              </a:solidFill>
            </a:endParaRPr>
          </a:p>
        </p:txBody>
      </p:sp>
    </p:spTree>
    <p:extLst>
      <p:ext uri="{BB962C8B-B14F-4D97-AF65-F5344CB8AC3E}">
        <p14:creationId xmlns:p14="http://schemas.microsoft.com/office/powerpoint/2010/main" val="141345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8" grpId="1"/>
      <p:bldP spid="69" grpId="0"/>
      <p:bldP spid="8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274638"/>
            <a:ext cx="9144000" cy="1143000"/>
          </a:xfrm>
        </p:spPr>
        <p:txBody>
          <a:bodyPr>
            <a:normAutofit/>
          </a:bodyPr>
          <a:lstStyle/>
          <a:p>
            <a:r>
              <a:rPr lang="en-US" sz="3800" dirty="0" smtClean="0"/>
              <a:t>Recognition via local-feature based alignment</a:t>
            </a:r>
            <a:endParaRPr lang="en-US" sz="3800" dirty="0"/>
          </a:p>
        </p:txBody>
      </p:sp>
      <p:sp>
        <p:nvSpPr>
          <p:cNvPr id="7" name="Content Placeholder 6"/>
          <p:cNvSpPr>
            <a:spLocks noGrp="1"/>
          </p:cNvSpPr>
          <p:nvPr>
            <p:ph idx="1"/>
          </p:nvPr>
        </p:nvSpPr>
        <p:spPr/>
        <p:txBody>
          <a:bodyPr/>
          <a:lstStyle/>
          <a:p>
            <a:pPr marL="456917" lvl="1" indent="0">
              <a:buNone/>
            </a:pPr>
            <a:r>
              <a:rPr lang="en-US" b="1" dirty="0" smtClean="0"/>
              <a:t>Pros</a:t>
            </a:r>
            <a:r>
              <a:rPr lang="en-US" dirty="0"/>
              <a:t>: </a:t>
            </a:r>
            <a:endParaRPr lang="en-US" dirty="0" smtClean="0"/>
          </a:p>
          <a:p>
            <a:pPr lvl="2"/>
            <a:r>
              <a:rPr lang="en-US" dirty="0" smtClean="0"/>
              <a:t>Effective </a:t>
            </a:r>
            <a:r>
              <a:rPr lang="en-US" dirty="0"/>
              <a:t>when we are able to find reliable features within </a:t>
            </a:r>
            <a:r>
              <a:rPr lang="en-US" dirty="0" smtClean="0"/>
              <a:t>clutter</a:t>
            </a:r>
          </a:p>
          <a:p>
            <a:pPr lvl="2"/>
            <a:r>
              <a:rPr lang="en-US" dirty="0"/>
              <a:t>G</a:t>
            </a:r>
            <a:r>
              <a:rPr lang="en-US" dirty="0" smtClean="0"/>
              <a:t>reat </a:t>
            </a:r>
            <a:r>
              <a:rPr lang="en-US" dirty="0"/>
              <a:t>results for matching specific instances</a:t>
            </a:r>
          </a:p>
          <a:p>
            <a:pPr marL="456917" lvl="1" indent="0">
              <a:buNone/>
            </a:pPr>
            <a:r>
              <a:rPr lang="en-US" b="1" dirty="0" smtClean="0"/>
              <a:t>Cons</a:t>
            </a:r>
            <a:r>
              <a:rPr lang="en-US" dirty="0" smtClean="0"/>
              <a:t>:</a:t>
            </a:r>
          </a:p>
          <a:p>
            <a:pPr lvl="2"/>
            <a:r>
              <a:rPr lang="en-US" dirty="0" smtClean="0"/>
              <a:t>Spatial verification as post-processing – not seamless, expensive for large-scale problems</a:t>
            </a:r>
          </a:p>
          <a:p>
            <a:pPr lvl="2"/>
            <a:r>
              <a:rPr lang="en-US" dirty="0" smtClean="0"/>
              <a:t>Not </a:t>
            </a:r>
            <a:r>
              <a:rPr lang="en-US" dirty="0"/>
              <a:t>suited for </a:t>
            </a:r>
            <a:r>
              <a:rPr lang="en-US" dirty="0" smtClean="0"/>
              <a:t>generic category recognition</a:t>
            </a:r>
            <a:endParaRPr lang="en-US" dirty="0"/>
          </a:p>
          <a:p>
            <a:endParaRPr lang="en-US" dirty="0"/>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pPr>
              <a:defRPr/>
            </a:pPr>
            <a:fld id="{4FBDE46A-9F67-43A3-89ED-66C42CBB5C31}" type="slidenum">
              <a:rPr lang="en-US" smtClean="0"/>
              <a:pPr>
                <a:defRPr/>
              </a:pPr>
              <a:t>14</a:t>
            </a:fld>
            <a:endParaRPr lang="en-US"/>
          </a:p>
        </p:txBody>
      </p:sp>
    </p:spTree>
    <p:extLst>
      <p:ext uri="{BB962C8B-B14F-4D97-AF65-F5344CB8AC3E}">
        <p14:creationId xmlns:p14="http://schemas.microsoft.com/office/powerpoint/2010/main" val="98063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3"/>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ChangeArrowheads="1"/>
          </p:cNvSpPr>
          <p:nvPr>
            <p:ph type="ctrTitle" idx="4294967295"/>
          </p:nvPr>
        </p:nvSpPr>
        <p:spPr>
          <a:xfrm>
            <a:off x="457200" y="1412875"/>
            <a:ext cx="8077200" cy="2057400"/>
          </a:xfrm>
        </p:spPr>
        <p:txBody>
          <a:bodyPr>
            <a:normAutofit fontScale="90000"/>
          </a:bodyPr>
          <a:lstStyle/>
          <a:p>
            <a:pPr eaLnBrk="1" hangingPunct="1"/>
            <a:r>
              <a:rPr lang="en-US" dirty="0" smtClean="0">
                <a:solidFill>
                  <a:srgbClr val="00FF00"/>
                </a:solidFill>
              </a:rPr>
              <a:t>Making the Sky Searchable:</a:t>
            </a:r>
            <a:r>
              <a:rPr lang="en-US" dirty="0" smtClean="0"/>
              <a:t> </a:t>
            </a:r>
            <a:br>
              <a:rPr lang="en-US" dirty="0" smtClean="0"/>
            </a:br>
            <a:r>
              <a:rPr lang="en-US" dirty="0" smtClean="0"/>
              <a:t>Fast Geometric Hashing for Automated Astrometry</a:t>
            </a:r>
          </a:p>
        </p:txBody>
      </p:sp>
      <p:sp>
        <p:nvSpPr>
          <p:cNvPr id="111621" name="Rectangle 3"/>
          <p:cNvSpPr>
            <a:spLocks noGrp="1" noChangeArrowheads="1"/>
          </p:cNvSpPr>
          <p:nvPr>
            <p:ph type="subTitle" idx="4294967295"/>
          </p:nvPr>
        </p:nvSpPr>
        <p:spPr>
          <a:xfrm>
            <a:off x="755650" y="4005263"/>
            <a:ext cx="7561263" cy="2232025"/>
          </a:xfrm>
        </p:spPr>
        <p:txBody>
          <a:bodyPr/>
          <a:lstStyle/>
          <a:p>
            <a:pPr marL="0" indent="0" algn="ctr" eaLnBrk="1" hangingPunct="1">
              <a:lnSpc>
                <a:spcPct val="80000"/>
              </a:lnSpc>
              <a:buFontTx/>
              <a:buNone/>
            </a:pPr>
            <a:r>
              <a:rPr lang="en-US" sz="2800" smtClean="0"/>
              <a:t>Sam Roweis, Dustin Lang &amp; Keir Mierle</a:t>
            </a:r>
          </a:p>
          <a:p>
            <a:pPr marL="0" indent="0" algn="ctr" eaLnBrk="1" hangingPunct="1">
              <a:lnSpc>
                <a:spcPct val="80000"/>
              </a:lnSpc>
              <a:buFontTx/>
              <a:buNone/>
            </a:pPr>
            <a:r>
              <a:rPr lang="en-US" sz="2800" smtClean="0"/>
              <a:t>University of Toronto</a:t>
            </a:r>
          </a:p>
          <a:p>
            <a:pPr marL="0" indent="0" algn="ctr" eaLnBrk="1" hangingPunct="1">
              <a:lnSpc>
                <a:spcPct val="80000"/>
              </a:lnSpc>
              <a:buFontTx/>
              <a:buNone/>
            </a:pPr>
            <a:endParaRPr lang="en-US" sz="2800" smtClean="0"/>
          </a:p>
          <a:p>
            <a:pPr marL="0" indent="0" algn="ctr" eaLnBrk="1" hangingPunct="1">
              <a:lnSpc>
                <a:spcPct val="80000"/>
              </a:lnSpc>
              <a:buFontTx/>
              <a:buNone/>
            </a:pPr>
            <a:r>
              <a:rPr lang="en-US" sz="2800" smtClean="0"/>
              <a:t>David Hogg &amp; Michael Blanton</a:t>
            </a:r>
          </a:p>
          <a:p>
            <a:pPr marL="0" indent="0" algn="ctr" eaLnBrk="1" hangingPunct="1">
              <a:lnSpc>
                <a:spcPct val="80000"/>
              </a:lnSpc>
              <a:buFontTx/>
              <a:buNone/>
            </a:pPr>
            <a:r>
              <a:rPr lang="en-US" sz="2800" smtClean="0"/>
              <a:t>New York University</a:t>
            </a:r>
          </a:p>
        </p:txBody>
      </p:sp>
      <p:pic>
        <p:nvPicPr>
          <p:cNvPr id="111622" name="Picture 4" descr="trac_banner"/>
          <p:cNvPicPr>
            <a:picLocks noChangeAspect="1" noChangeArrowheads="1"/>
          </p:cNvPicPr>
          <p:nvPr/>
        </p:nvPicPr>
        <p:blipFill>
          <a:blip r:embed="rId3"/>
          <a:srcRect/>
          <a:stretch>
            <a:fillRect/>
          </a:stretch>
        </p:blipFill>
        <p:spPr bwMode="auto">
          <a:xfrm>
            <a:off x="6516688" y="411163"/>
            <a:ext cx="1844675" cy="569912"/>
          </a:xfrm>
          <a:prstGeom prst="rect">
            <a:avLst/>
          </a:prstGeom>
          <a:noFill/>
          <a:ln w="9525">
            <a:noFill/>
            <a:miter lim="800000"/>
            <a:headEnd/>
            <a:tailEnd/>
          </a:ln>
        </p:spPr>
      </p:pic>
      <p:pic>
        <p:nvPicPr>
          <p:cNvPr id="111623" name="Picture 5" descr="nyu_logo"/>
          <p:cNvPicPr>
            <a:picLocks noChangeAspect="1" noChangeArrowheads="1"/>
          </p:cNvPicPr>
          <p:nvPr/>
        </p:nvPicPr>
        <p:blipFill>
          <a:blip r:embed="rId4"/>
          <a:srcRect/>
          <a:stretch>
            <a:fillRect/>
          </a:stretch>
        </p:blipFill>
        <p:spPr bwMode="auto">
          <a:xfrm>
            <a:off x="468313" y="404813"/>
            <a:ext cx="1952625" cy="561975"/>
          </a:xfrm>
          <a:prstGeom prst="rect">
            <a:avLst/>
          </a:prstGeom>
          <a:noFill/>
          <a:ln w="9525">
            <a:noFill/>
            <a:miter lim="800000"/>
            <a:headEnd/>
            <a:tailEnd/>
          </a:ln>
        </p:spPr>
      </p:pic>
      <p:sp>
        <p:nvSpPr>
          <p:cNvPr id="8" name="Slide Number Placeholder 6"/>
          <p:cNvSpPr txBox="1">
            <a:spLocks/>
          </p:cNvSpPr>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3832" rtl="0" eaLnBrk="1" fontAlgn="base" latinLnBrk="0" hangingPunct="1">
              <a:lnSpc>
                <a:spcPct val="100000"/>
              </a:lnSpc>
              <a:spcBef>
                <a:spcPct val="0"/>
              </a:spcBef>
              <a:spcAft>
                <a:spcPct val="0"/>
              </a:spcAft>
              <a:buClrTx/>
              <a:buSzTx/>
              <a:buFontTx/>
              <a:buNone/>
              <a:tabLst/>
              <a:defRPr/>
            </a:pPr>
            <a:fld id="{1F34A630-7836-44C0-87E9-BEDADC6A2027}" type="slidenum">
              <a:rPr kumimoji="0" lang="en-US" sz="1400" b="0" i="0" u="none" strike="noStrike" kern="1200" cap="none" spc="0" normalizeH="0" baseline="0" noProof="0" smtClean="0">
                <a:ln>
                  <a:noFill/>
                </a:ln>
                <a:solidFill>
                  <a:srgbClr val="FFFFFF"/>
                </a:solidFill>
                <a:effectLst/>
                <a:uLnTx/>
                <a:uFillTx/>
                <a:latin typeface="+mn-lt"/>
                <a:ea typeface="+mn-ea"/>
                <a:cs typeface="+mn-cs"/>
              </a:rPr>
              <a:pPr marL="0" marR="0" lvl="0" indent="0" algn="r" defTabSz="913832" rtl="0" eaLnBrk="1" fontAlgn="base" latinLnBrk="0" hangingPunct="1">
                <a:lnSpc>
                  <a:spcPct val="100000"/>
                </a:lnSpc>
                <a:spcBef>
                  <a:spcPct val="0"/>
                </a:spcBef>
                <a:spcAft>
                  <a:spcPct val="0"/>
                </a:spcAft>
                <a:buClrTx/>
                <a:buSzTx/>
                <a:buFontTx/>
                <a:buNone/>
                <a:tabLst/>
                <a:defRPr/>
              </a:pPr>
              <a:t>15</a:t>
            </a:fld>
            <a:endParaRPr kumimoji="0" lang="en-US" sz="1400" b="0" i="0" u="none" strike="noStrike" kern="1200" cap="none" spc="0" normalizeH="0" baseline="0" noProof="0" dirty="0">
              <a:ln>
                <a:noFill/>
              </a:ln>
              <a:solidFill>
                <a:srgbClr val="FFFFFF"/>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15</a:t>
            </a:fld>
            <a:endParaRPr lang="en-US"/>
          </a:p>
        </p:txBody>
      </p:sp>
    </p:spTree>
    <p:extLst>
      <p:ext uri="{BB962C8B-B14F-4D97-AF65-F5344CB8AC3E}">
        <p14:creationId xmlns:p14="http://schemas.microsoft.com/office/powerpoint/2010/main" val="15679947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idx="4294967295"/>
          </p:nvPr>
        </p:nvSpPr>
        <p:spPr/>
        <p:txBody>
          <a:bodyPr/>
          <a:lstStyle/>
          <a:p>
            <a:pPr eaLnBrk="1" hangingPunct="1"/>
            <a:r>
              <a:rPr lang="en-US" smtClean="0"/>
              <a:t>Example</a:t>
            </a:r>
          </a:p>
        </p:txBody>
      </p:sp>
      <p:pic>
        <p:nvPicPr>
          <p:cNvPr id="138243" name="Picture 3" descr="astropix-orig.png"/>
          <p:cNvPicPr>
            <a:picLocks noChangeAspect="1"/>
          </p:cNvPicPr>
          <p:nvPr/>
        </p:nvPicPr>
        <p:blipFill>
          <a:blip r:embed="rId3"/>
          <a:srcRect/>
          <a:stretch>
            <a:fillRect/>
          </a:stretch>
        </p:blipFill>
        <p:spPr bwMode="auto">
          <a:xfrm>
            <a:off x="0" y="1676400"/>
            <a:ext cx="2941638" cy="4414838"/>
          </a:xfrm>
          <a:prstGeom prst="rect">
            <a:avLst/>
          </a:prstGeom>
          <a:noFill/>
          <a:ln w="9525">
            <a:noFill/>
            <a:miter lim="800000"/>
            <a:headEnd/>
            <a:tailEnd/>
          </a:ln>
        </p:spPr>
      </p:pic>
      <p:pic>
        <p:nvPicPr>
          <p:cNvPr id="5" name="Picture 4" descr="astropix-index.png"/>
          <p:cNvPicPr>
            <a:picLocks noChangeAspect="1"/>
          </p:cNvPicPr>
          <p:nvPr/>
        </p:nvPicPr>
        <p:blipFill>
          <a:blip r:embed="rId4"/>
          <a:srcRect/>
          <a:stretch>
            <a:fillRect/>
          </a:stretch>
        </p:blipFill>
        <p:spPr bwMode="auto">
          <a:xfrm>
            <a:off x="3127375" y="1712913"/>
            <a:ext cx="2941638" cy="4414837"/>
          </a:xfrm>
          <a:prstGeom prst="rect">
            <a:avLst/>
          </a:prstGeom>
          <a:noFill/>
          <a:ln w="9525">
            <a:noFill/>
            <a:miter lim="800000"/>
            <a:headEnd/>
            <a:tailEnd/>
          </a:ln>
        </p:spPr>
      </p:pic>
      <p:pic>
        <p:nvPicPr>
          <p:cNvPr id="6" name="Picture 5" descr="astropix-label.png"/>
          <p:cNvPicPr>
            <a:picLocks noChangeAspect="1"/>
          </p:cNvPicPr>
          <p:nvPr/>
        </p:nvPicPr>
        <p:blipFill>
          <a:blip r:embed="rId5"/>
          <a:srcRect/>
          <a:stretch>
            <a:fillRect/>
          </a:stretch>
        </p:blipFill>
        <p:spPr bwMode="auto">
          <a:xfrm>
            <a:off x="6202363" y="1712913"/>
            <a:ext cx="2941637" cy="4414837"/>
          </a:xfrm>
          <a:prstGeom prst="rect">
            <a:avLst/>
          </a:prstGeom>
          <a:noFill/>
          <a:ln w="9525">
            <a:noFill/>
            <a:miter lim="800000"/>
            <a:headEnd/>
            <a:tailEnd/>
          </a:ln>
        </p:spPr>
      </p:pic>
      <p:sp>
        <p:nvSpPr>
          <p:cNvPr id="138246" name="TextBox 6"/>
          <p:cNvSpPr txBox="1">
            <a:spLocks noChangeArrowheads="1"/>
          </p:cNvSpPr>
          <p:nvPr/>
        </p:nvSpPr>
        <p:spPr bwMode="auto">
          <a:xfrm>
            <a:off x="44450" y="6240463"/>
            <a:ext cx="7850188" cy="830262"/>
          </a:xfrm>
          <a:prstGeom prst="rect">
            <a:avLst/>
          </a:prstGeom>
          <a:noFill/>
          <a:ln w="9525">
            <a:noFill/>
            <a:miter lim="800000"/>
            <a:headEnd/>
            <a:tailEnd/>
          </a:ln>
        </p:spPr>
        <p:txBody>
          <a:bodyPr>
            <a:spAutoFit/>
          </a:bodyPr>
          <a:lstStyle/>
          <a:p>
            <a:pPr defTabSz="914400" fontAlgn="base">
              <a:spcBef>
                <a:spcPct val="0"/>
              </a:spcBef>
              <a:spcAft>
                <a:spcPct val="0"/>
              </a:spcAft>
            </a:pPr>
            <a:r>
              <a:rPr lang="en-US" sz="1200">
                <a:solidFill>
                  <a:srgbClr val="000000"/>
                </a:solidFill>
              </a:rPr>
              <a:t>A shot of the Great Nebula, by Jerry Lodriguss (c.2006), from </a:t>
            </a:r>
            <a:r>
              <a:rPr lang="en-US" sz="1200">
                <a:solidFill>
                  <a:srgbClr val="000000"/>
                </a:solidFill>
                <a:hlinkClick r:id="rId6"/>
              </a:rPr>
              <a:t>astropix.com</a:t>
            </a:r>
            <a:endParaRPr lang="en-US" sz="1200">
              <a:solidFill>
                <a:srgbClr val="000000"/>
              </a:solidFill>
            </a:endParaRPr>
          </a:p>
          <a:p>
            <a:pPr defTabSz="914400" fontAlgn="base">
              <a:spcBef>
                <a:spcPct val="0"/>
              </a:spcBef>
              <a:spcAft>
                <a:spcPct val="0"/>
              </a:spcAft>
            </a:pPr>
            <a:r>
              <a:rPr lang="en-US" sz="1200">
                <a:solidFill>
                  <a:srgbClr val="000000"/>
                </a:solidFill>
                <a:hlinkClick r:id="rId7"/>
              </a:rPr>
              <a:t>http://astrometry.net/gallery.html</a:t>
            </a:r>
            <a:endParaRPr lang="en-US" sz="1200">
              <a:solidFill>
                <a:srgbClr val="000000"/>
              </a:solidFill>
            </a:endParaRPr>
          </a:p>
          <a:p>
            <a:pPr defTabSz="914400" fontAlgn="base">
              <a:spcBef>
                <a:spcPct val="0"/>
              </a:spcBef>
              <a:spcAft>
                <a:spcPct val="0"/>
              </a:spcAft>
            </a:pPr>
            <a:r>
              <a:rPr lang="en-US" sz="1200">
                <a:solidFill>
                  <a:srgbClr val="000000"/>
                </a:solidFill>
              </a:rPr>
              <a:t/>
            </a:r>
            <a:br>
              <a:rPr lang="en-US" sz="1200">
                <a:solidFill>
                  <a:srgbClr val="000000"/>
                </a:solidFill>
              </a:rPr>
            </a:br>
            <a:endParaRPr lang="en-US" sz="1200">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1F34A630-7836-44C0-87E9-BEDADC6A2027}" type="slidenum">
              <a:rPr lang="en-US" smtClean="0">
                <a:solidFill>
                  <a:srgbClr val="000000"/>
                </a:solidFill>
              </a:rPr>
              <a:pPr fontAlgn="base">
                <a:spcBef>
                  <a:spcPct val="0"/>
                </a:spcBef>
                <a:spcAft>
                  <a:spcPct val="0"/>
                </a:spcAft>
                <a:defRPr/>
              </a:pPr>
              <a:t>16</a:t>
            </a:fld>
            <a:endParaRPr lang="en-US" dirty="0">
              <a:solidFill>
                <a:srgbClr val="000000"/>
              </a:solidFill>
            </a:endParaRPr>
          </a:p>
        </p:txBody>
      </p:sp>
    </p:spTree>
    <p:extLst>
      <p:ext uri="{BB962C8B-B14F-4D97-AF65-F5344CB8AC3E}">
        <p14:creationId xmlns:p14="http://schemas.microsoft.com/office/powerpoint/2010/main" val="108691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ickr-label.png"/>
          <p:cNvPicPr>
            <a:picLocks noChangeAspect="1"/>
          </p:cNvPicPr>
          <p:nvPr/>
        </p:nvPicPr>
        <p:blipFill>
          <a:blip r:embed="rId3"/>
          <a:srcRect/>
          <a:stretch>
            <a:fillRect/>
          </a:stretch>
        </p:blipFill>
        <p:spPr bwMode="auto">
          <a:xfrm>
            <a:off x="4827588" y="2114550"/>
            <a:ext cx="4203700" cy="3152775"/>
          </a:xfrm>
          <a:prstGeom prst="rect">
            <a:avLst/>
          </a:prstGeom>
          <a:noFill/>
          <a:ln w="9525">
            <a:noFill/>
            <a:miter lim="800000"/>
            <a:headEnd/>
            <a:tailEnd/>
          </a:ln>
        </p:spPr>
      </p:pic>
      <p:pic>
        <p:nvPicPr>
          <p:cNvPr id="139267" name="Picture 2" descr="flickr-index.png"/>
          <p:cNvPicPr>
            <a:picLocks noChangeAspect="1"/>
          </p:cNvPicPr>
          <p:nvPr/>
        </p:nvPicPr>
        <p:blipFill>
          <a:blip r:embed="rId4"/>
          <a:srcRect/>
          <a:stretch>
            <a:fillRect/>
          </a:stretch>
        </p:blipFill>
        <p:spPr bwMode="auto">
          <a:xfrm>
            <a:off x="112713" y="2114550"/>
            <a:ext cx="4203700" cy="3152775"/>
          </a:xfrm>
          <a:prstGeom prst="rect">
            <a:avLst/>
          </a:prstGeom>
          <a:noFill/>
          <a:ln w="9525">
            <a:noFill/>
            <a:miter lim="800000"/>
            <a:headEnd/>
            <a:tailEnd/>
          </a:ln>
        </p:spPr>
      </p:pic>
      <p:sp>
        <p:nvSpPr>
          <p:cNvPr id="4" name="Title 1"/>
          <p:cNvSpPr txBox="1">
            <a:spLocks/>
          </p:cNvSpPr>
          <p:nvPr/>
        </p:nvSpPr>
        <p:spPr bwMode="auto">
          <a:xfrm>
            <a:off x="457200" y="274638"/>
            <a:ext cx="8229600" cy="1143000"/>
          </a:xfrm>
          <a:prstGeom prst="rect">
            <a:avLst/>
          </a:prstGeom>
          <a:noFill/>
          <a:ln w="9525">
            <a:noFill/>
            <a:miter lim="800000"/>
            <a:headEnd/>
            <a:tailEnd/>
          </a:ln>
        </p:spPr>
        <p:txBody>
          <a:bodyPr anchor="ctr"/>
          <a:lstStyle/>
          <a:p>
            <a:pPr algn="ctr" defTabSz="914400" fontAlgn="base">
              <a:spcBef>
                <a:spcPct val="0"/>
              </a:spcBef>
              <a:spcAft>
                <a:spcPct val="0"/>
              </a:spcAft>
              <a:defRPr/>
            </a:pPr>
            <a:r>
              <a:rPr lang="en-US" sz="4400">
                <a:solidFill>
                  <a:srgbClr val="000000"/>
                </a:solidFill>
              </a:rPr>
              <a:t>Example</a:t>
            </a:r>
            <a:endParaRPr lang="en-US" sz="4400" dirty="0">
              <a:solidFill>
                <a:srgbClr val="000000"/>
              </a:solidFill>
            </a:endParaRPr>
          </a:p>
        </p:txBody>
      </p:sp>
      <p:sp>
        <p:nvSpPr>
          <p:cNvPr id="139269" name="TextBox 4"/>
          <p:cNvSpPr txBox="1">
            <a:spLocks noChangeArrowheads="1"/>
          </p:cNvSpPr>
          <p:nvPr/>
        </p:nvSpPr>
        <p:spPr bwMode="auto">
          <a:xfrm>
            <a:off x="44450" y="6240463"/>
            <a:ext cx="7850188" cy="830262"/>
          </a:xfrm>
          <a:prstGeom prst="rect">
            <a:avLst/>
          </a:prstGeom>
          <a:noFill/>
          <a:ln w="9525">
            <a:noFill/>
            <a:miter lim="800000"/>
            <a:headEnd/>
            <a:tailEnd/>
          </a:ln>
        </p:spPr>
        <p:txBody>
          <a:bodyPr>
            <a:spAutoFit/>
          </a:bodyPr>
          <a:lstStyle/>
          <a:p>
            <a:pPr defTabSz="914400" fontAlgn="base">
              <a:spcBef>
                <a:spcPct val="0"/>
              </a:spcBef>
              <a:spcAft>
                <a:spcPct val="0"/>
              </a:spcAft>
            </a:pPr>
            <a:r>
              <a:rPr lang="en-US" sz="1200">
                <a:solidFill>
                  <a:srgbClr val="000000"/>
                </a:solidFill>
              </a:rPr>
              <a:t>An amateur shot of M100, by Filippo Ciferri (c.2007) from </a:t>
            </a:r>
            <a:r>
              <a:rPr lang="en-US" sz="1200">
                <a:solidFill>
                  <a:srgbClr val="000000"/>
                </a:solidFill>
                <a:hlinkClick r:id="rId5"/>
              </a:rPr>
              <a:t>flickr.com</a:t>
            </a:r>
            <a:r>
              <a:rPr lang="en-US" sz="1200">
                <a:solidFill>
                  <a:srgbClr val="000000"/>
                </a:solidFill>
              </a:rPr>
              <a:t/>
            </a:r>
            <a:br>
              <a:rPr lang="en-US" sz="1200">
                <a:solidFill>
                  <a:srgbClr val="000000"/>
                </a:solidFill>
              </a:rPr>
            </a:br>
            <a:r>
              <a:rPr lang="en-US" sz="1200">
                <a:solidFill>
                  <a:srgbClr val="000000"/>
                </a:solidFill>
              </a:rPr>
              <a:t> </a:t>
            </a:r>
            <a:r>
              <a:rPr lang="en-US" sz="1200">
                <a:solidFill>
                  <a:srgbClr val="000000"/>
                </a:solidFill>
                <a:hlinkClick r:id="rId6"/>
              </a:rPr>
              <a:t>http://astrometry.net/gallery.html</a:t>
            </a:r>
            <a:endParaRPr lang="en-US" sz="1200">
              <a:solidFill>
                <a:srgbClr val="000000"/>
              </a:solidFill>
            </a:endParaRPr>
          </a:p>
          <a:p>
            <a:pPr defTabSz="914400" fontAlgn="base">
              <a:spcBef>
                <a:spcPct val="0"/>
              </a:spcBef>
              <a:spcAft>
                <a:spcPct val="0"/>
              </a:spcAft>
            </a:pPr>
            <a:r>
              <a:rPr lang="en-US" sz="1200">
                <a:solidFill>
                  <a:srgbClr val="000000"/>
                </a:solidFill>
              </a:rPr>
              <a:t/>
            </a:r>
            <a:br>
              <a:rPr lang="en-US" sz="1200">
                <a:solidFill>
                  <a:srgbClr val="000000"/>
                </a:solidFill>
              </a:rPr>
            </a:br>
            <a:endParaRPr lang="en-US" sz="1200">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1F34A630-7836-44C0-87E9-BEDADC6A2027}" type="slidenum">
              <a:rPr lang="en-US" smtClean="0">
                <a:solidFill>
                  <a:srgbClr val="000000"/>
                </a:solidFill>
              </a:rPr>
              <a:pPr fontAlgn="base">
                <a:spcBef>
                  <a:spcPct val="0"/>
                </a:spcBef>
                <a:spcAft>
                  <a:spcPct val="0"/>
                </a:spcAft>
                <a:defRPr/>
              </a:pPr>
              <a:t>17</a:t>
            </a:fld>
            <a:endParaRPr lang="en-US">
              <a:solidFill>
                <a:srgbClr val="000000"/>
              </a:solidFill>
            </a:endParaRPr>
          </a:p>
        </p:txBody>
      </p:sp>
    </p:spTree>
    <p:extLst>
      <p:ext uri="{BB962C8B-B14F-4D97-AF65-F5344CB8AC3E}">
        <p14:creationId xmlns:p14="http://schemas.microsoft.com/office/powerpoint/2010/main" val="323851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57200" y="274638"/>
            <a:ext cx="8229600" cy="1143000"/>
          </a:xfrm>
          <a:prstGeom prst="rect">
            <a:avLst/>
          </a:prstGeom>
          <a:noFill/>
          <a:ln w="9525">
            <a:noFill/>
            <a:miter lim="800000"/>
            <a:headEnd/>
            <a:tailEnd/>
          </a:ln>
        </p:spPr>
        <p:txBody>
          <a:bodyPr anchor="ctr"/>
          <a:lstStyle/>
          <a:p>
            <a:pPr algn="ctr" defTabSz="914400" fontAlgn="base">
              <a:spcBef>
                <a:spcPct val="0"/>
              </a:spcBef>
              <a:spcAft>
                <a:spcPct val="0"/>
              </a:spcAft>
              <a:defRPr/>
            </a:pPr>
            <a:r>
              <a:rPr lang="en-US" sz="4400">
                <a:solidFill>
                  <a:srgbClr val="000000"/>
                </a:solidFill>
              </a:rPr>
              <a:t>Example</a:t>
            </a:r>
            <a:endParaRPr lang="en-US" sz="4400" dirty="0">
              <a:solidFill>
                <a:srgbClr val="000000"/>
              </a:solidFill>
            </a:endParaRPr>
          </a:p>
        </p:txBody>
      </p:sp>
      <p:sp>
        <p:nvSpPr>
          <p:cNvPr id="140291" name="TextBox 4"/>
          <p:cNvSpPr txBox="1">
            <a:spLocks noChangeArrowheads="1"/>
          </p:cNvSpPr>
          <p:nvPr/>
        </p:nvSpPr>
        <p:spPr bwMode="auto">
          <a:xfrm>
            <a:off x="44450" y="6240463"/>
            <a:ext cx="7850188" cy="830262"/>
          </a:xfrm>
          <a:prstGeom prst="rect">
            <a:avLst/>
          </a:prstGeom>
          <a:noFill/>
          <a:ln w="9525">
            <a:noFill/>
            <a:miter lim="800000"/>
            <a:headEnd/>
            <a:tailEnd/>
          </a:ln>
        </p:spPr>
        <p:txBody>
          <a:bodyPr>
            <a:spAutoFit/>
          </a:bodyPr>
          <a:lstStyle/>
          <a:p>
            <a:pPr defTabSz="914400" fontAlgn="base">
              <a:spcBef>
                <a:spcPct val="0"/>
              </a:spcBef>
              <a:spcAft>
                <a:spcPct val="0"/>
              </a:spcAft>
            </a:pPr>
            <a:r>
              <a:rPr lang="en-US" sz="1200" dirty="0">
                <a:solidFill>
                  <a:srgbClr val="000000"/>
                </a:solidFill>
              </a:rPr>
              <a:t>A beautiful image of </a:t>
            </a:r>
            <a:r>
              <a:rPr lang="en-US" sz="1200" dirty="0" err="1">
                <a:solidFill>
                  <a:srgbClr val="000000"/>
                </a:solidFill>
              </a:rPr>
              <a:t>Bode's</a:t>
            </a:r>
            <a:r>
              <a:rPr lang="en-US" sz="1200" dirty="0">
                <a:solidFill>
                  <a:srgbClr val="000000"/>
                </a:solidFill>
              </a:rPr>
              <a:t> nebula (c.2007) by Peter </a:t>
            </a:r>
            <a:r>
              <a:rPr lang="en-US" sz="1200" dirty="0" err="1">
                <a:solidFill>
                  <a:srgbClr val="000000"/>
                </a:solidFill>
              </a:rPr>
              <a:t>Bresseler</a:t>
            </a:r>
            <a:r>
              <a:rPr lang="en-US" sz="1200" dirty="0">
                <a:solidFill>
                  <a:srgbClr val="000000"/>
                </a:solidFill>
              </a:rPr>
              <a:t>, from </a:t>
            </a:r>
            <a:r>
              <a:rPr lang="en-US" sz="1200" dirty="0">
                <a:solidFill>
                  <a:srgbClr val="000000"/>
                </a:solidFill>
                <a:hlinkClick r:id="rId3"/>
              </a:rPr>
              <a:t>starlightfriend.de </a:t>
            </a:r>
            <a:r>
              <a:rPr lang="en-US" sz="1200" dirty="0">
                <a:solidFill>
                  <a:srgbClr val="000000"/>
                </a:solidFill>
              </a:rPr>
              <a:t/>
            </a:r>
            <a:br>
              <a:rPr lang="en-US" sz="1200" dirty="0">
                <a:solidFill>
                  <a:srgbClr val="000000"/>
                </a:solidFill>
              </a:rPr>
            </a:br>
            <a:r>
              <a:rPr lang="en-US" sz="1200" dirty="0">
                <a:solidFill>
                  <a:srgbClr val="000000"/>
                </a:solidFill>
              </a:rPr>
              <a:t> </a:t>
            </a:r>
            <a:r>
              <a:rPr lang="en-US" sz="1200" dirty="0">
                <a:solidFill>
                  <a:srgbClr val="000000"/>
                </a:solidFill>
                <a:hlinkClick r:id="rId4"/>
              </a:rPr>
              <a:t>http://astrometry.net/gallery.html</a:t>
            </a:r>
            <a:endParaRPr lang="en-US" sz="1200" dirty="0">
              <a:solidFill>
                <a:srgbClr val="000000"/>
              </a:solidFill>
            </a:endParaRPr>
          </a:p>
          <a:p>
            <a:pPr defTabSz="914400" fontAlgn="base">
              <a:spcBef>
                <a:spcPct val="0"/>
              </a:spcBef>
              <a:spcAft>
                <a:spcPct val="0"/>
              </a:spcAft>
            </a:pPr>
            <a:r>
              <a:rPr lang="en-US" sz="1200" dirty="0">
                <a:solidFill>
                  <a:srgbClr val="000000"/>
                </a:solidFill>
              </a:rPr>
              <a:t/>
            </a:r>
            <a:br>
              <a:rPr lang="en-US" sz="1200" dirty="0">
                <a:solidFill>
                  <a:srgbClr val="000000"/>
                </a:solidFill>
              </a:rPr>
            </a:br>
            <a:endParaRPr lang="en-US" sz="1200" dirty="0">
              <a:solidFill>
                <a:srgbClr val="000000"/>
              </a:solidFill>
            </a:endParaRPr>
          </a:p>
        </p:txBody>
      </p:sp>
      <p:pic>
        <p:nvPicPr>
          <p:cNvPr id="6" name="Picture 5" descr="starlightfriend-label.png"/>
          <p:cNvPicPr>
            <a:picLocks noChangeAspect="1"/>
          </p:cNvPicPr>
          <p:nvPr/>
        </p:nvPicPr>
        <p:blipFill>
          <a:blip r:embed="rId5"/>
          <a:srcRect/>
          <a:stretch>
            <a:fillRect/>
          </a:stretch>
        </p:blipFill>
        <p:spPr bwMode="auto">
          <a:xfrm>
            <a:off x="4645025" y="1968500"/>
            <a:ext cx="4462463" cy="3222625"/>
          </a:xfrm>
          <a:prstGeom prst="rect">
            <a:avLst/>
          </a:prstGeom>
          <a:noFill/>
          <a:ln w="9525">
            <a:noFill/>
            <a:miter lim="800000"/>
            <a:headEnd/>
            <a:tailEnd/>
          </a:ln>
        </p:spPr>
      </p:pic>
      <p:pic>
        <p:nvPicPr>
          <p:cNvPr id="140293" name="Picture 6" descr="starlightfriend-index.png"/>
          <p:cNvPicPr>
            <a:picLocks noChangeAspect="1"/>
          </p:cNvPicPr>
          <p:nvPr/>
        </p:nvPicPr>
        <p:blipFill>
          <a:blip r:embed="rId6"/>
          <a:srcRect/>
          <a:stretch>
            <a:fillRect/>
          </a:stretch>
        </p:blipFill>
        <p:spPr bwMode="auto">
          <a:xfrm>
            <a:off x="36513" y="1968500"/>
            <a:ext cx="4462462" cy="3222625"/>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fontAlgn="base">
              <a:spcBef>
                <a:spcPct val="0"/>
              </a:spcBef>
              <a:spcAft>
                <a:spcPct val="0"/>
              </a:spcAft>
              <a:defRPr/>
            </a:pPr>
            <a:fld id="{1F34A630-7836-44C0-87E9-BEDADC6A2027}" type="slidenum">
              <a:rPr lang="en-US" smtClean="0">
                <a:solidFill>
                  <a:srgbClr val="000000"/>
                </a:solidFill>
              </a:rPr>
              <a:pPr fontAlgn="base">
                <a:spcBef>
                  <a:spcPct val="0"/>
                </a:spcBef>
                <a:spcAft>
                  <a:spcPct val="0"/>
                </a:spcAft>
                <a:defRPr/>
              </a:pPr>
              <a:t>18</a:t>
            </a:fld>
            <a:endParaRPr lang="en-US">
              <a:solidFill>
                <a:srgbClr val="000000"/>
              </a:solidFill>
            </a:endParaRPr>
          </a:p>
        </p:txBody>
      </p:sp>
    </p:spTree>
    <p:extLst>
      <p:ext uri="{BB962C8B-B14F-4D97-AF65-F5344CB8AC3E}">
        <p14:creationId xmlns:p14="http://schemas.microsoft.com/office/powerpoint/2010/main" val="170547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457200" y="0"/>
            <a:ext cx="8229600" cy="1143000"/>
          </a:xfrm>
        </p:spPr>
        <p:txBody>
          <a:bodyPr/>
          <a:lstStyle/>
          <a:p>
            <a:r>
              <a:rPr lang="en-US" dirty="0"/>
              <a:t>Today</a:t>
            </a:r>
          </a:p>
        </p:txBody>
      </p:sp>
      <p:sp>
        <p:nvSpPr>
          <p:cNvPr id="208899" name="Rectangle 3"/>
          <p:cNvSpPr>
            <a:spLocks noGrp="1" noChangeArrowheads="1"/>
          </p:cNvSpPr>
          <p:nvPr>
            <p:ph type="body" idx="1"/>
          </p:nvPr>
        </p:nvSpPr>
        <p:spPr>
          <a:xfrm>
            <a:off x="457200" y="1371600"/>
            <a:ext cx="8229600" cy="4525963"/>
          </a:xfrm>
        </p:spPr>
        <p:txBody>
          <a:bodyPr/>
          <a:lstStyle/>
          <a:p>
            <a:endParaRPr lang="en-US" sz="1200" dirty="0" smtClean="0"/>
          </a:p>
          <a:p>
            <a:r>
              <a:rPr lang="en-US" sz="2800" dirty="0" smtClean="0"/>
              <a:t>Generic object recognition</a:t>
            </a:r>
            <a:endParaRPr lang="en-US" dirty="0" smtClean="0"/>
          </a:p>
          <a:p>
            <a:pPr lvl="1"/>
            <a:endParaRPr lang="en-US" sz="2400" dirty="0"/>
          </a:p>
        </p:txBody>
      </p:sp>
      <p:sp>
        <p:nvSpPr>
          <p:cNvPr id="5" name="Slide Number Placeholder 4"/>
          <p:cNvSpPr>
            <a:spLocks noGrp="1"/>
          </p:cNvSpPr>
          <p:nvPr>
            <p:ph type="sldNum" sz="quarter" idx="12"/>
          </p:nvPr>
        </p:nvSpPr>
        <p:spPr/>
        <p:txBody>
          <a:bodyPr/>
          <a:lstStyle/>
          <a:p>
            <a:fld id="{166B0CB2-5303-4D3E-B0D2-3C770C63DFA2}" type="slidenum">
              <a:rPr lang="en-US" smtClean="0">
                <a:solidFill>
                  <a:srgbClr val="000000"/>
                </a:solidFill>
              </a:rPr>
              <a:pPr/>
              <a:t>19</a:t>
            </a:fld>
            <a:endParaRPr lang="en-US">
              <a:solidFill>
                <a:srgbClr val="000000"/>
              </a:solidFill>
            </a:endParaRPr>
          </a:p>
        </p:txBody>
      </p:sp>
    </p:spTree>
    <p:extLst>
      <p:ext uri="{BB962C8B-B14F-4D97-AF65-F5344CB8AC3E}">
        <p14:creationId xmlns:p14="http://schemas.microsoft.com/office/powerpoint/2010/main" val="18836320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33338"/>
            <a:ext cx="8229600" cy="1143000"/>
          </a:xfrm>
        </p:spPr>
        <p:txBody>
          <a:bodyPr/>
          <a:lstStyle/>
          <a:p>
            <a:pPr eaLnBrk="1" hangingPunct="1"/>
            <a:r>
              <a:rPr lang="en-US" dirty="0" smtClean="0"/>
              <a:t>Visual words</a:t>
            </a:r>
          </a:p>
        </p:txBody>
      </p:sp>
      <p:sp>
        <p:nvSpPr>
          <p:cNvPr id="61445" name="Rectangle 3"/>
          <p:cNvSpPr>
            <a:spLocks noChangeArrowheads="1"/>
          </p:cNvSpPr>
          <p:nvPr/>
        </p:nvSpPr>
        <p:spPr bwMode="auto">
          <a:xfrm>
            <a:off x="457200" y="1074738"/>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0" fontAlgn="base" hangingPunct="0">
              <a:spcBef>
                <a:spcPct val="20000"/>
              </a:spcBef>
              <a:spcAft>
                <a:spcPct val="0"/>
              </a:spcAft>
              <a:buFont typeface="Arial" pitchFamily="34" charset="0"/>
              <a:buNone/>
            </a:pPr>
            <a:endParaRPr lang="en-US" sz="2400" smtClean="0">
              <a:solidFill>
                <a:srgbClr val="FFFFFF"/>
              </a:solidFill>
              <a:latin typeface="Trebuchet MS" pitchFamily="34" charset="0"/>
            </a:endParaRPr>
          </a:p>
        </p:txBody>
      </p:sp>
      <p:sp>
        <p:nvSpPr>
          <p:cNvPr id="761859" name="Content Placeholder 8"/>
          <p:cNvSpPr>
            <a:spLocks noGrp="1"/>
          </p:cNvSpPr>
          <p:nvPr>
            <p:ph idx="4294967295"/>
          </p:nvPr>
        </p:nvSpPr>
        <p:spPr>
          <a:xfrm>
            <a:off x="457200" y="1219200"/>
            <a:ext cx="8686800" cy="3733800"/>
          </a:xfrm>
        </p:spPr>
        <p:txBody>
          <a:bodyPr/>
          <a:lstStyle/>
          <a:p>
            <a:pPr>
              <a:spcBef>
                <a:spcPct val="0"/>
              </a:spcBef>
            </a:pPr>
            <a:r>
              <a:rPr lang="en-US" sz="2800" dirty="0">
                <a:solidFill>
                  <a:srgbClr val="000000"/>
                </a:solidFill>
              </a:rPr>
              <a:t>Map high-dimensional descriptors to tokens/words by quantizing the feature space</a:t>
            </a:r>
          </a:p>
          <a:p>
            <a:pPr>
              <a:spcBef>
                <a:spcPct val="0"/>
              </a:spcBef>
            </a:pPr>
            <a:endParaRPr lang="en-US" sz="2800" dirty="0">
              <a:solidFill>
                <a:srgbClr val="000000"/>
              </a:solidFill>
            </a:endParaRPr>
          </a:p>
          <a:p>
            <a:pPr eaLnBrk="1" hangingPunct="1"/>
            <a:endParaRPr lang="en-US" sz="2800" dirty="0" smtClean="0"/>
          </a:p>
          <a:p>
            <a:pPr eaLnBrk="1" hangingPunct="1"/>
            <a:endParaRPr lang="en-US" sz="2800" dirty="0" smtClean="0"/>
          </a:p>
          <a:p>
            <a:pPr eaLnBrk="1" hangingPunct="1"/>
            <a:endParaRPr lang="en-US" sz="2800" dirty="0" smtClean="0"/>
          </a:p>
          <a:p>
            <a:pPr eaLnBrk="1" hangingPunct="1">
              <a:buFontTx/>
              <a:buNone/>
            </a:pPr>
            <a:endParaRPr lang="en-US" sz="2800" dirty="0" smtClean="0"/>
          </a:p>
          <a:p>
            <a:pPr eaLnBrk="1" hangingPunct="1">
              <a:buFontTx/>
              <a:buNone/>
            </a:pPr>
            <a:endParaRPr lang="en-US" sz="2800" dirty="0" smtClean="0"/>
          </a:p>
        </p:txBody>
      </p:sp>
      <p:sp>
        <p:nvSpPr>
          <p:cNvPr id="7" name="Rectangle 30"/>
          <p:cNvSpPr>
            <a:spLocks noChangeArrowheads="1"/>
          </p:cNvSpPr>
          <p:nvPr/>
        </p:nvSpPr>
        <p:spPr bwMode="auto">
          <a:xfrm>
            <a:off x="1913507" y="3669779"/>
            <a:ext cx="721038" cy="242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0000" tIns="46800" rIns="90000" bIns="46800" anchor="ctr">
            <a:spAutoFit/>
          </a:bodyPr>
          <a:lstStyle/>
          <a:p>
            <a:pPr eaLnBrk="0" fontAlgn="base" hangingPunct="0">
              <a:spcBef>
                <a:spcPct val="0"/>
              </a:spcBef>
              <a:spcAft>
                <a:spcPct val="0"/>
              </a:spcAft>
            </a:pPr>
            <a:endParaRPr lang="en-US" smtClean="0">
              <a:solidFill>
                <a:srgbClr val="FFFFFF"/>
              </a:solidFill>
            </a:endParaRPr>
          </a:p>
        </p:txBody>
      </p:sp>
      <p:sp>
        <p:nvSpPr>
          <p:cNvPr id="8" name="Rectangle 7"/>
          <p:cNvSpPr/>
          <p:nvPr/>
        </p:nvSpPr>
        <p:spPr bwMode="auto">
          <a:xfrm>
            <a:off x="860757" y="3048000"/>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9" name="Rectangle 8"/>
          <p:cNvSpPr/>
          <p:nvPr/>
        </p:nvSpPr>
        <p:spPr bwMode="auto">
          <a:xfrm>
            <a:off x="860757" y="4608089"/>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0" name="Rectangle 9"/>
          <p:cNvSpPr/>
          <p:nvPr/>
        </p:nvSpPr>
        <p:spPr bwMode="auto">
          <a:xfrm>
            <a:off x="1992490" y="3911823"/>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1" name="Rectangle 10"/>
          <p:cNvSpPr/>
          <p:nvPr/>
        </p:nvSpPr>
        <p:spPr bwMode="auto">
          <a:xfrm rot="4425073">
            <a:off x="1284140" y="3274419"/>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2" name="Rectangle 11"/>
          <p:cNvSpPr/>
          <p:nvPr/>
        </p:nvSpPr>
        <p:spPr bwMode="auto">
          <a:xfrm rot="1660106">
            <a:off x="1430740" y="3343901"/>
            <a:ext cx="487330" cy="44053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3" name="Rectangle 12"/>
          <p:cNvSpPr/>
          <p:nvPr/>
        </p:nvSpPr>
        <p:spPr bwMode="auto">
          <a:xfrm rot="2887875">
            <a:off x="979545" y="532362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4" name="Rectangle 13"/>
          <p:cNvSpPr/>
          <p:nvPr/>
        </p:nvSpPr>
        <p:spPr bwMode="auto">
          <a:xfrm rot="5038897">
            <a:off x="1040437" y="3641616"/>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5" name="Rectangle 14"/>
          <p:cNvSpPr/>
          <p:nvPr/>
        </p:nvSpPr>
        <p:spPr bwMode="auto">
          <a:xfrm rot="4100336">
            <a:off x="1625695" y="3985293"/>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6" name="Rectangle 15"/>
          <p:cNvSpPr/>
          <p:nvPr/>
        </p:nvSpPr>
        <p:spPr bwMode="auto">
          <a:xfrm rot="5038897">
            <a:off x="1111435" y="4933430"/>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7" name="Rectangle 16"/>
          <p:cNvSpPr/>
          <p:nvPr/>
        </p:nvSpPr>
        <p:spPr bwMode="auto">
          <a:xfrm rot="4100336">
            <a:off x="2988331" y="485664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8" name="Rectangle 17"/>
          <p:cNvSpPr/>
          <p:nvPr/>
        </p:nvSpPr>
        <p:spPr bwMode="auto">
          <a:xfrm rot="823157">
            <a:off x="1255989" y="5381372"/>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9" name="Rectangle 18"/>
          <p:cNvSpPr/>
          <p:nvPr/>
        </p:nvSpPr>
        <p:spPr bwMode="auto">
          <a:xfrm rot="823157">
            <a:off x="2225050" y="445357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20" name="TextBox 19"/>
          <p:cNvSpPr txBox="1"/>
          <p:nvPr/>
        </p:nvSpPr>
        <p:spPr>
          <a:xfrm>
            <a:off x="3657600" y="5112603"/>
            <a:ext cx="2362200" cy="707886"/>
          </a:xfrm>
          <a:prstGeom prst="rect">
            <a:avLst/>
          </a:prstGeom>
          <a:noFill/>
        </p:spPr>
        <p:txBody>
          <a:bodyPr wrap="square" rtlCol="0">
            <a:spAutoFit/>
          </a:bodyPr>
          <a:lstStyle/>
          <a:p>
            <a:pPr algn="ctr"/>
            <a:r>
              <a:rPr lang="en-US" sz="2000" dirty="0" smtClean="0">
                <a:solidFill>
                  <a:srgbClr val="000000"/>
                </a:solidFill>
              </a:rPr>
              <a:t>Descriptor’s feature space</a:t>
            </a:r>
            <a:endParaRPr lang="en-US" sz="2000" dirty="0">
              <a:solidFill>
                <a:srgbClr val="000000"/>
              </a:solidFill>
            </a:endParaRPr>
          </a:p>
        </p:txBody>
      </p:sp>
      <p:cxnSp>
        <p:nvCxnSpPr>
          <p:cNvPr id="21" name="Straight Arrow Connector 20"/>
          <p:cNvCxnSpPr/>
          <p:nvPr/>
        </p:nvCxnSpPr>
        <p:spPr bwMode="auto">
          <a:xfrm flipV="1">
            <a:off x="3936175" y="4233764"/>
            <a:ext cx="1447800" cy="191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flipV="1">
            <a:off x="3936175" y="2843459"/>
            <a:ext cx="0" cy="14384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a:off x="3936175" y="4291258"/>
            <a:ext cx="1447800" cy="57295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4" name="Curved Connector 33"/>
          <p:cNvCxnSpPr>
            <a:endCxn id="58" idx="3"/>
          </p:cNvCxnSpPr>
          <p:nvPr/>
        </p:nvCxnSpPr>
        <p:spPr bwMode="auto">
          <a:xfrm>
            <a:off x="1674405" y="3405913"/>
            <a:ext cx="2421667" cy="340145"/>
          </a:xfrm>
          <a:prstGeom prst="curvedConnector4">
            <a:avLst>
              <a:gd name="adj1" fmla="val 49931"/>
              <a:gd name="adj2" fmla="val 167207"/>
            </a:avLst>
          </a:prstGeom>
          <a:solidFill>
            <a:schemeClr val="accent1"/>
          </a:solidFill>
          <a:ln w="9525" cap="flat" cmpd="sng" algn="ctr">
            <a:solidFill>
              <a:schemeClr val="tx1"/>
            </a:solidFill>
            <a:prstDash val="solid"/>
            <a:round/>
            <a:headEnd type="none" w="med" len="med"/>
            <a:tailEnd type="arrow"/>
          </a:ln>
          <a:effectLst/>
        </p:spPr>
      </p:cxnSp>
      <p:cxnSp>
        <p:nvCxnSpPr>
          <p:cNvPr id="35" name="Curved Connector 34"/>
          <p:cNvCxnSpPr/>
          <p:nvPr/>
        </p:nvCxnSpPr>
        <p:spPr bwMode="auto">
          <a:xfrm flipV="1">
            <a:off x="2371112" y="3978211"/>
            <a:ext cx="2176577" cy="599523"/>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grpSp>
        <p:nvGrpSpPr>
          <p:cNvPr id="2" name="Group 62"/>
          <p:cNvGrpSpPr>
            <a:grpSpLocks noChangeAspect="1"/>
          </p:cNvGrpSpPr>
          <p:nvPr/>
        </p:nvGrpSpPr>
        <p:grpSpPr bwMode="auto">
          <a:xfrm>
            <a:off x="3660677" y="2230034"/>
            <a:ext cx="2011471" cy="2526499"/>
            <a:chOff x="1244596" y="-2173065"/>
            <a:chExt cx="6853224" cy="8600841"/>
          </a:xfrm>
        </p:grpSpPr>
        <p:grpSp>
          <p:nvGrpSpPr>
            <p:cNvPr id="3" name="Group 35"/>
            <p:cNvGrpSpPr>
              <a:grpSpLocks noChangeAspect="1"/>
            </p:cNvGrpSpPr>
            <p:nvPr/>
          </p:nvGrpSpPr>
          <p:grpSpPr bwMode="auto">
            <a:xfrm>
              <a:off x="1244609" y="-2173054"/>
              <a:ext cx="6853261" cy="8600791"/>
              <a:chOff x="1056" y="-1124"/>
              <a:chExt cx="4032" cy="5060"/>
            </a:xfrm>
          </p:grpSpPr>
          <p:sp>
            <p:nvSpPr>
              <p:cNvPr id="56" name="Oval 36"/>
              <p:cNvSpPr>
                <a:spLocks noChangeAspect="1" noChangeArrowheads="1"/>
              </p:cNvSpPr>
              <p:nvPr/>
            </p:nvSpPr>
            <p:spPr bwMode="auto">
              <a:xfrm>
                <a:off x="1825" y="-112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7" name="Oval 37"/>
              <p:cNvSpPr>
                <a:spLocks noChangeAspect="1" noChangeArrowheads="1"/>
              </p:cNvSpPr>
              <p:nvPr/>
            </p:nvSpPr>
            <p:spPr bwMode="auto">
              <a:xfrm>
                <a:off x="1584" y="206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8" name="Oval 38"/>
              <p:cNvSpPr>
                <a:spLocks noChangeAspect="1" noChangeArrowheads="1"/>
              </p:cNvSpPr>
              <p:nvPr/>
            </p:nvSpPr>
            <p:spPr bwMode="auto">
              <a:xfrm>
                <a:off x="1922" y="187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9" name="Oval 39"/>
              <p:cNvSpPr>
                <a:spLocks noChangeAspect="1" noChangeArrowheads="1"/>
              </p:cNvSpPr>
              <p:nvPr/>
            </p:nvSpPr>
            <p:spPr bwMode="auto">
              <a:xfrm>
                <a:off x="2014" y="177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0" name="Oval 40"/>
              <p:cNvSpPr>
                <a:spLocks noChangeAspect="1" noChangeArrowheads="1"/>
              </p:cNvSpPr>
              <p:nvPr/>
            </p:nvSpPr>
            <p:spPr bwMode="auto">
              <a:xfrm>
                <a:off x="1922" y="206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1" name="Oval 41"/>
              <p:cNvSpPr>
                <a:spLocks noChangeAspect="1" noChangeArrowheads="1"/>
              </p:cNvSpPr>
              <p:nvPr/>
            </p:nvSpPr>
            <p:spPr bwMode="auto">
              <a:xfrm>
                <a:off x="1538" y="100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2" name="Oval 42"/>
              <p:cNvSpPr>
                <a:spLocks noChangeAspect="1" noChangeArrowheads="1"/>
              </p:cNvSpPr>
              <p:nvPr/>
            </p:nvSpPr>
            <p:spPr bwMode="auto">
              <a:xfrm>
                <a:off x="1825" y="143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3" name="Oval 43"/>
              <p:cNvSpPr>
                <a:spLocks noChangeAspect="1" noChangeArrowheads="1"/>
              </p:cNvSpPr>
              <p:nvPr/>
            </p:nvSpPr>
            <p:spPr bwMode="auto">
              <a:xfrm>
                <a:off x="2593" y="331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4" name="Oval 44"/>
              <p:cNvSpPr>
                <a:spLocks noChangeAspect="1" noChangeArrowheads="1"/>
              </p:cNvSpPr>
              <p:nvPr/>
            </p:nvSpPr>
            <p:spPr bwMode="auto">
              <a:xfrm>
                <a:off x="2450" y="340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5" name="Oval 45"/>
              <p:cNvSpPr>
                <a:spLocks noChangeAspect="1" noChangeArrowheads="1"/>
              </p:cNvSpPr>
              <p:nvPr/>
            </p:nvSpPr>
            <p:spPr bwMode="auto">
              <a:xfrm>
                <a:off x="2736" y="335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6" name="Oval 46"/>
              <p:cNvSpPr>
                <a:spLocks noChangeAspect="1" noChangeArrowheads="1"/>
              </p:cNvSpPr>
              <p:nvPr/>
            </p:nvSpPr>
            <p:spPr bwMode="auto">
              <a:xfrm>
                <a:off x="2782" y="326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7" name="Oval 47"/>
              <p:cNvSpPr>
                <a:spLocks noChangeAspect="1" noChangeArrowheads="1"/>
              </p:cNvSpPr>
              <p:nvPr/>
            </p:nvSpPr>
            <p:spPr bwMode="auto">
              <a:xfrm>
                <a:off x="2691" y="307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8" name="Oval 48"/>
              <p:cNvSpPr>
                <a:spLocks noChangeAspect="1" noChangeArrowheads="1"/>
              </p:cNvSpPr>
              <p:nvPr/>
            </p:nvSpPr>
            <p:spPr bwMode="auto">
              <a:xfrm>
                <a:off x="2834" y="288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9" name="Oval 49"/>
              <p:cNvSpPr>
                <a:spLocks noChangeAspect="1" noChangeArrowheads="1"/>
              </p:cNvSpPr>
              <p:nvPr/>
            </p:nvSpPr>
            <p:spPr bwMode="auto">
              <a:xfrm>
                <a:off x="3023" y="2973"/>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0" name="Oval 50"/>
              <p:cNvSpPr>
                <a:spLocks noChangeAspect="1" noChangeArrowheads="1"/>
              </p:cNvSpPr>
              <p:nvPr/>
            </p:nvSpPr>
            <p:spPr bwMode="auto">
              <a:xfrm>
                <a:off x="2691" y="258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1" name="Oval 51"/>
              <p:cNvSpPr>
                <a:spLocks noChangeAspect="1" noChangeArrowheads="1"/>
              </p:cNvSpPr>
              <p:nvPr/>
            </p:nvSpPr>
            <p:spPr bwMode="auto">
              <a:xfrm>
                <a:off x="2736"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2" name="Oval 52"/>
              <p:cNvSpPr>
                <a:spLocks noChangeAspect="1" noChangeArrowheads="1"/>
              </p:cNvSpPr>
              <p:nvPr/>
            </p:nvSpPr>
            <p:spPr bwMode="auto">
              <a:xfrm>
                <a:off x="3310" y="2973"/>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3" name="Oval 53"/>
              <p:cNvSpPr>
                <a:spLocks noChangeAspect="1" noChangeArrowheads="1"/>
              </p:cNvSpPr>
              <p:nvPr/>
            </p:nvSpPr>
            <p:spPr bwMode="auto">
              <a:xfrm>
                <a:off x="3121" y="283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4" name="Oval 54"/>
              <p:cNvSpPr>
                <a:spLocks noChangeAspect="1" noChangeArrowheads="1"/>
              </p:cNvSpPr>
              <p:nvPr/>
            </p:nvSpPr>
            <p:spPr bwMode="auto">
              <a:xfrm>
                <a:off x="3694" y="3025"/>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5" name="Oval 55"/>
              <p:cNvSpPr>
                <a:spLocks noChangeAspect="1" noChangeArrowheads="1"/>
              </p:cNvSpPr>
              <p:nvPr/>
            </p:nvSpPr>
            <p:spPr bwMode="auto">
              <a:xfrm>
                <a:off x="2736" y="364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6" name="Oval 56"/>
              <p:cNvSpPr>
                <a:spLocks noChangeAspect="1" noChangeArrowheads="1"/>
              </p:cNvSpPr>
              <p:nvPr/>
            </p:nvSpPr>
            <p:spPr bwMode="auto">
              <a:xfrm>
                <a:off x="2255" y="3598"/>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7" name="Oval 57"/>
              <p:cNvSpPr>
                <a:spLocks noChangeAspect="1" noChangeArrowheads="1"/>
              </p:cNvSpPr>
              <p:nvPr/>
            </p:nvSpPr>
            <p:spPr bwMode="auto">
              <a:xfrm>
                <a:off x="2541" y="288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8" name="Oval 58"/>
              <p:cNvSpPr>
                <a:spLocks noChangeAspect="1" noChangeArrowheads="1"/>
              </p:cNvSpPr>
              <p:nvPr/>
            </p:nvSpPr>
            <p:spPr bwMode="auto">
              <a:xfrm>
                <a:off x="2593" y="258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9" name="Oval 59"/>
              <p:cNvSpPr>
                <a:spLocks noChangeAspect="1" noChangeArrowheads="1"/>
              </p:cNvSpPr>
              <p:nvPr/>
            </p:nvSpPr>
            <p:spPr bwMode="auto">
              <a:xfrm>
                <a:off x="4033" y="297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0" name="Oval 60"/>
              <p:cNvSpPr>
                <a:spLocks noChangeAspect="1" noChangeArrowheads="1"/>
              </p:cNvSpPr>
              <p:nvPr/>
            </p:nvSpPr>
            <p:spPr bwMode="auto">
              <a:xfrm>
                <a:off x="3453" y="283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1" name="Oval 61"/>
              <p:cNvSpPr>
                <a:spLocks noChangeAspect="1" noChangeArrowheads="1"/>
              </p:cNvSpPr>
              <p:nvPr/>
            </p:nvSpPr>
            <p:spPr bwMode="auto">
              <a:xfrm>
                <a:off x="4079" y="278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2" name="Oval 62"/>
              <p:cNvSpPr>
                <a:spLocks noChangeAspect="1" noChangeArrowheads="1"/>
              </p:cNvSpPr>
              <p:nvPr/>
            </p:nvSpPr>
            <p:spPr bwMode="auto">
              <a:xfrm>
                <a:off x="3746"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3" name="Oval 63"/>
              <p:cNvSpPr>
                <a:spLocks noChangeAspect="1" noChangeArrowheads="1"/>
              </p:cNvSpPr>
              <p:nvPr/>
            </p:nvSpPr>
            <p:spPr bwMode="auto">
              <a:xfrm>
                <a:off x="2834"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4" name="Oval 64"/>
              <p:cNvSpPr>
                <a:spLocks noChangeAspect="1" noChangeArrowheads="1"/>
              </p:cNvSpPr>
              <p:nvPr/>
            </p:nvSpPr>
            <p:spPr bwMode="auto">
              <a:xfrm>
                <a:off x="2639" y="220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5" name="Oval 65"/>
              <p:cNvSpPr>
                <a:spLocks noChangeAspect="1" noChangeArrowheads="1"/>
              </p:cNvSpPr>
              <p:nvPr/>
            </p:nvSpPr>
            <p:spPr bwMode="auto">
              <a:xfrm>
                <a:off x="2014" y="201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6" name="Oval 66"/>
              <p:cNvSpPr>
                <a:spLocks noChangeAspect="1" noChangeArrowheads="1"/>
              </p:cNvSpPr>
              <p:nvPr/>
            </p:nvSpPr>
            <p:spPr bwMode="auto">
              <a:xfrm>
                <a:off x="1486" y="86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7" name="Oval 67"/>
              <p:cNvSpPr>
                <a:spLocks noChangeAspect="1" noChangeArrowheads="1"/>
              </p:cNvSpPr>
              <p:nvPr/>
            </p:nvSpPr>
            <p:spPr bwMode="auto">
              <a:xfrm>
                <a:off x="2014" y="216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8" name="Oval 68"/>
              <p:cNvSpPr>
                <a:spLocks noChangeAspect="1" noChangeArrowheads="1"/>
              </p:cNvSpPr>
              <p:nvPr/>
            </p:nvSpPr>
            <p:spPr bwMode="auto">
              <a:xfrm>
                <a:off x="1727" y="211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9" name="Oval 69"/>
              <p:cNvSpPr>
                <a:spLocks noChangeAspect="1" noChangeArrowheads="1"/>
              </p:cNvSpPr>
              <p:nvPr/>
            </p:nvSpPr>
            <p:spPr bwMode="auto">
              <a:xfrm>
                <a:off x="1825" y="177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0" name="Oval 70"/>
              <p:cNvSpPr>
                <a:spLocks noChangeAspect="1" noChangeArrowheads="1"/>
              </p:cNvSpPr>
              <p:nvPr/>
            </p:nvSpPr>
            <p:spPr bwMode="auto">
              <a:xfrm>
                <a:off x="1440" y="191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1" name="Oval 71"/>
              <p:cNvSpPr>
                <a:spLocks noChangeAspect="1" noChangeArrowheads="1"/>
              </p:cNvSpPr>
              <p:nvPr/>
            </p:nvSpPr>
            <p:spPr bwMode="auto">
              <a:xfrm>
                <a:off x="2111" y="167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2" name="Oval 72"/>
              <p:cNvSpPr>
                <a:spLocks noChangeAspect="1" noChangeArrowheads="1"/>
              </p:cNvSpPr>
              <p:nvPr/>
            </p:nvSpPr>
            <p:spPr bwMode="auto">
              <a:xfrm>
                <a:off x="2352" y="187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3" name="Oval 73"/>
              <p:cNvSpPr>
                <a:spLocks noChangeAspect="1" noChangeArrowheads="1"/>
              </p:cNvSpPr>
              <p:nvPr/>
            </p:nvSpPr>
            <p:spPr bwMode="auto">
              <a:xfrm>
                <a:off x="2450"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4" name="Oval 74"/>
              <p:cNvSpPr>
                <a:spLocks noChangeAspect="1" noChangeArrowheads="1"/>
              </p:cNvSpPr>
              <p:nvPr/>
            </p:nvSpPr>
            <p:spPr bwMode="auto">
              <a:xfrm>
                <a:off x="2255" y="148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5" name="Oval 75"/>
              <p:cNvSpPr>
                <a:spLocks noChangeAspect="1" noChangeArrowheads="1"/>
              </p:cNvSpPr>
              <p:nvPr/>
            </p:nvSpPr>
            <p:spPr bwMode="auto">
              <a:xfrm>
                <a:off x="2157" y="124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6" name="Oval 76"/>
              <p:cNvSpPr>
                <a:spLocks noChangeAspect="1" noChangeArrowheads="1"/>
              </p:cNvSpPr>
              <p:nvPr/>
            </p:nvSpPr>
            <p:spPr bwMode="auto">
              <a:xfrm>
                <a:off x="2157" y="158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7" name="Oval 77"/>
              <p:cNvSpPr>
                <a:spLocks noChangeAspect="1" noChangeArrowheads="1"/>
              </p:cNvSpPr>
              <p:nvPr/>
            </p:nvSpPr>
            <p:spPr bwMode="auto">
              <a:xfrm>
                <a:off x="2639" y="201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8" name="Oval 78"/>
              <p:cNvSpPr>
                <a:spLocks noChangeAspect="1" noChangeArrowheads="1"/>
              </p:cNvSpPr>
              <p:nvPr/>
            </p:nvSpPr>
            <p:spPr bwMode="auto">
              <a:xfrm>
                <a:off x="3408" y="191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9" name="Oval 79"/>
              <p:cNvSpPr>
                <a:spLocks noChangeAspect="1" noChangeArrowheads="1"/>
              </p:cNvSpPr>
              <p:nvPr/>
            </p:nvSpPr>
            <p:spPr bwMode="auto">
              <a:xfrm>
                <a:off x="3218" y="235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0" name="Oval 80"/>
              <p:cNvSpPr>
                <a:spLocks noChangeAspect="1" noChangeArrowheads="1"/>
              </p:cNvSpPr>
              <p:nvPr/>
            </p:nvSpPr>
            <p:spPr bwMode="auto">
              <a:xfrm>
                <a:off x="3264" y="2446"/>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1" name="Oval 81"/>
              <p:cNvSpPr>
                <a:spLocks noChangeAspect="1" noChangeArrowheads="1"/>
              </p:cNvSpPr>
              <p:nvPr/>
            </p:nvSpPr>
            <p:spPr bwMode="auto">
              <a:xfrm>
                <a:off x="3792"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2" name="Oval 82"/>
              <p:cNvSpPr>
                <a:spLocks noChangeAspect="1" noChangeArrowheads="1"/>
              </p:cNvSpPr>
              <p:nvPr/>
            </p:nvSpPr>
            <p:spPr bwMode="auto">
              <a:xfrm>
                <a:off x="3408"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3" name="Oval 83"/>
              <p:cNvSpPr>
                <a:spLocks noChangeAspect="1" noChangeArrowheads="1"/>
              </p:cNvSpPr>
              <p:nvPr/>
            </p:nvSpPr>
            <p:spPr bwMode="auto">
              <a:xfrm>
                <a:off x="3551" y="1678"/>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4" name="Oval 84"/>
              <p:cNvSpPr>
                <a:spLocks noChangeAspect="1" noChangeArrowheads="1"/>
              </p:cNvSpPr>
              <p:nvPr/>
            </p:nvSpPr>
            <p:spPr bwMode="auto">
              <a:xfrm>
                <a:off x="4130"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5" name="Oval 85"/>
              <p:cNvSpPr>
                <a:spLocks noChangeAspect="1" noChangeArrowheads="1"/>
              </p:cNvSpPr>
              <p:nvPr/>
            </p:nvSpPr>
            <p:spPr bwMode="auto">
              <a:xfrm>
                <a:off x="3310" y="129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6" name="Oval 86"/>
              <p:cNvSpPr>
                <a:spLocks noChangeAspect="1" noChangeArrowheads="1"/>
              </p:cNvSpPr>
              <p:nvPr/>
            </p:nvSpPr>
            <p:spPr bwMode="auto">
              <a:xfrm>
                <a:off x="1681" y="110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7" name="Oval 87"/>
              <p:cNvSpPr>
                <a:spLocks noChangeAspect="1" noChangeArrowheads="1"/>
              </p:cNvSpPr>
              <p:nvPr/>
            </p:nvSpPr>
            <p:spPr bwMode="auto">
              <a:xfrm>
                <a:off x="1199" y="86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8" name="Oval 88"/>
              <p:cNvSpPr>
                <a:spLocks noChangeAspect="1" noChangeArrowheads="1"/>
              </p:cNvSpPr>
              <p:nvPr/>
            </p:nvSpPr>
            <p:spPr bwMode="auto">
              <a:xfrm>
                <a:off x="1486" y="48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9" name="Oval 89"/>
              <p:cNvSpPr>
                <a:spLocks noChangeAspect="1" noChangeArrowheads="1"/>
              </p:cNvSpPr>
              <p:nvPr/>
            </p:nvSpPr>
            <p:spPr bwMode="auto">
              <a:xfrm>
                <a:off x="3551" y="105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0" name="Oval 90"/>
              <p:cNvSpPr>
                <a:spLocks noChangeAspect="1" noChangeArrowheads="1"/>
              </p:cNvSpPr>
              <p:nvPr/>
            </p:nvSpPr>
            <p:spPr bwMode="auto">
              <a:xfrm>
                <a:off x="3264" y="81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1" name="Oval 91"/>
              <p:cNvSpPr>
                <a:spLocks noChangeAspect="1" noChangeArrowheads="1"/>
              </p:cNvSpPr>
              <p:nvPr/>
            </p:nvSpPr>
            <p:spPr bwMode="auto">
              <a:xfrm>
                <a:off x="3694" y="67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2" name="Oval 92"/>
              <p:cNvSpPr>
                <a:spLocks noChangeAspect="1" noChangeArrowheads="1"/>
              </p:cNvSpPr>
              <p:nvPr/>
            </p:nvSpPr>
            <p:spPr bwMode="auto">
              <a:xfrm>
                <a:off x="3505" y="76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3" name="Oval 93"/>
              <p:cNvSpPr>
                <a:spLocks noChangeAspect="1" noChangeArrowheads="1"/>
              </p:cNvSpPr>
              <p:nvPr/>
            </p:nvSpPr>
            <p:spPr bwMode="auto">
              <a:xfrm>
                <a:off x="3408" y="48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4" name="Oval 94"/>
              <p:cNvSpPr>
                <a:spLocks noChangeAspect="1" noChangeArrowheads="1"/>
              </p:cNvSpPr>
              <p:nvPr/>
            </p:nvSpPr>
            <p:spPr bwMode="auto">
              <a:xfrm>
                <a:off x="4463" y="158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5" name="Oval 95"/>
              <p:cNvSpPr>
                <a:spLocks noChangeAspect="1" noChangeArrowheads="1"/>
              </p:cNvSpPr>
              <p:nvPr/>
            </p:nvSpPr>
            <p:spPr bwMode="auto">
              <a:xfrm>
                <a:off x="4658" y="134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6" name="Oval 96"/>
              <p:cNvSpPr>
                <a:spLocks noChangeAspect="1" noChangeArrowheads="1"/>
              </p:cNvSpPr>
              <p:nvPr/>
            </p:nvSpPr>
            <p:spPr bwMode="auto">
              <a:xfrm>
                <a:off x="5042"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7" name="Oval 97"/>
              <p:cNvSpPr>
                <a:spLocks noChangeAspect="1" noChangeArrowheads="1"/>
              </p:cNvSpPr>
              <p:nvPr/>
            </p:nvSpPr>
            <p:spPr bwMode="auto">
              <a:xfrm>
                <a:off x="4945" y="173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8" name="Oval 98"/>
              <p:cNvSpPr>
                <a:spLocks noChangeAspect="1" noChangeArrowheads="1"/>
              </p:cNvSpPr>
              <p:nvPr/>
            </p:nvSpPr>
            <p:spPr bwMode="auto">
              <a:xfrm>
                <a:off x="3648" y="124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9" name="Oval 99"/>
              <p:cNvSpPr>
                <a:spLocks noChangeAspect="1" noChangeArrowheads="1"/>
              </p:cNvSpPr>
              <p:nvPr/>
            </p:nvSpPr>
            <p:spPr bwMode="auto">
              <a:xfrm>
                <a:off x="3310" y="57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0" name="Oval 100"/>
              <p:cNvSpPr>
                <a:spLocks noChangeAspect="1" noChangeArrowheads="1"/>
              </p:cNvSpPr>
              <p:nvPr/>
            </p:nvSpPr>
            <p:spPr bwMode="auto">
              <a:xfrm>
                <a:off x="4274" y="139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1" name="Oval 101"/>
              <p:cNvSpPr>
                <a:spLocks noChangeAspect="1" noChangeArrowheads="1"/>
              </p:cNvSpPr>
              <p:nvPr/>
            </p:nvSpPr>
            <p:spPr bwMode="auto">
              <a:xfrm>
                <a:off x="4033" y="143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2" name="Oval 102"/>
              <p:cNvSpPr>
                <a:spLocks noChangeAspect="1" noChangeArrowheads="1"/>
              </p:cNvSpPr>
              <p:nvPr/>
            </p:nvSpPr>
            <p:spPr bwMode="auto">
              <a:xfrm>
                <a:off x="2398" y="220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3" name="Oval 103"/>
              <p:cNvSpPr>
                <a:spLocks noChangeAspect="1" noChangeArrowheads="1"/>
              </p:cNvSpPr>
              <p:nvPr/>
            </p:nvSpPr>
            <p:spPr bwMode="auto">
              <a:xfrm>
                <a:off x="2977"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4" name="Oval 104"/>
              <p:cNvSpPr>
                <a:spLocks noChangeAspect="1" noChangeArrowheads="1"/>
              </p:cNvSpPr>
              <p:nvPr/>
            </p:nvSpPr>
            <p:spPr bwMode="auto">
              <a:xfrm>
                <a:off x="2014" y="148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5" name="Oval 105"/>
              <p:cNvSpPr>
                <a:spLocks noChangeAspect="1" noChangeArrowheads="1"/>
              </p:cNvSpPr>
              <p:nvPr/>
            </p:nvSpPr>
            <p:spPr bwMode="auto">
              <a:xfrm>
                <a:off x="3075"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6" name="Oval 106"/>
              <p:cNvSpPr>
                <a:spLocks noChangeAspect="1" noChangeArrowheads="1"/>
              </p:cNvSpPr>
              <p:nvPr/>
            </p:nvSpPr>
            <p:spPr bwMode="auto">
              <a:xfrm>
                <a:off x="3023" y="264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7" name="Oval 107"/>
              <p:cNvSpPr>
                <a:spLocks noChangeAspect="1" noChangeArrowheads="1"/>
              </p:cNvSpPr>
              <p:nvPr/>
            </p:nvSpPr>
            <p:spPr bwMode="auto">
              <a:xfrm>
                <a:off x="3167" y="264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8" name="Oval 108"/>
              <p:cNvSpPr>
                <a:spLocks noChangeAspect="1" noChangeArrowheads="1"/>
              </p:cNvSpPr>
              <p:nvPr/>
            </p:nvSpPr>
            <p:spPr bwMode="auto">
              <a:xfrm>
                <a:off x="3935" y="129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9" name="Oval 109"/>
              <p:cNvSpPr>
                <a:spLocks noChangeAspect="1" noChangeArrowheads="1"/>
              </p:cNvSpPr>
              <p:nvPr/>
            </p:nvSpPr>
            <p:spPr bwMode="auto">
              <a:xfrm>
                <a:off x="3838"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0" name="Oval 110"/>
              <p:cNvSpPr>
                <a:spLocks noChangeAspect="1" noChangeArrowheads="1"/>
              </p:cNvSpPr>
              <p:nvPr/>
            </p:nvSpPr>
            <p:spPr bwMode="auto">
              <a:xfrm>
                <a:off x="4130" y="129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1" name="Oval 111"/>
              <p:cNvSpPr>
                <a:spLocks noChangeAspect="1" noChangeArrowheads="1"/>
              </p:cNvSpPr>
              <p:nvPr/>
            </p:nvSpPr>
            <p:spPr bwMode="auto">
              <a:xfrm>
                <a:off x="4417" y="115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2" name="Oval 112"/>
              <p:cNvSpPr>
                <a:spLocks noChangeAspect="1" noChangeArrowheads="1"/>
              </p:cNvSpPr>
              <p:nvPr/>
            </p:nvSpPr>
            <p:spPr bwMode="auto">
              <a:xfrm>
                <a:off x="4365" y="173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3" name="Oval 113"/>
              <p:cNvSpPr>
                <a:spLocks noChangeAspect="1" noChangeArrowheads="1"/>
              </p:cNvSpPr>
              <p:nvPr/>
            </p:nvSpPr>
            <p:spPr bwMode="auto">
              <a:xfrm>
                <a:off x="4990" y="1873"/>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4" name="Oval 114"/>
              <p:cNvSpPr>
                <a:spLocks noChangeAspect="1" noChangeArrowheads="1"/>
              </p:cNvSpPr>
              <p:nvPr/>
            </p:nvSpPr>
            <p:spPr bwMode="auto">
              <a:xfrm>
                <a:off x="4899" y="134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5" name="Oval 115"/>
              <p:cNvSpPr>
                <a:spLocks noChangeAspect="1" noChangeArrowheads="1"/>
              </p:cNvSpPr>
              <p:nvPr/>
            </p:nvSpPr>
            <p:spPr bwMode="auto">
              <a:xfrm>
                <a:off x="3075" y="278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6" name="Oval 116"/>
              <p:cNvSpPr>
                <a:spLocks noChangeAspect="1" noChangeArrowheads="1"/>
              </p:cNvSpPr>
              <p:nvPr/>
            </p:nvSpPr>
            <p:spPr bwMode="auto">
              <a:xfrm>
                <a:off x="2496" y="369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7" name="Oval 117"/>
              <p:cNvSpPr>
                <a:spLocks noChangeAspect="1" noChangeArrowheads="1"/>
              </p:cNvSpPr>
              <p:nvPr/>
            </p:nvSpPr>
            <p:spPr bwMode="auto">
              <a:xfrm>
                <a:off x="3889" y="264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8" name="Oval 118"/>
              <p:cNvSpPr>
                <a:spLocks noChangeAspect="1" noChangeArrowheads="1"/>
              </p:cNvSpPr>
              <p:nvPr/>
            </p:nvSpPr>
            <p:spPr bwMode="auto">
              <a:xfrm>
                <a:off x="4176" y="316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9" name="Oval 119"/>
              <p:cNvSpPr>
                <a:spLocks noChangeAspect="1" noChangeArrowheads="1"/>
              </p:cNvSpPr>
              <p:nvPr/>
            </p:nvSpPr>
            <p:spPr bwMode="auto">
              <a:xfrm>
                <a:off x="2639" y="389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0" name="Oval 120"/>
              <p:cNvSpPr>
                <a:spLocks noChangeAspect="1" noChangeArrowheads="1"/>
              </p:cNvSpPr>
              <p:nvPr/>
            </p:nvSpPr>
            <p:spPr bwMode="auto">
              <a:xfrm>
                <a:off x="1297" y="182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1" name="Oval 121"/>
              <p:cNvSpPr>
                <a:spLocks noChangeAspect="1" noChangeArrowheads="1"/>
              </p:cNvSpPr>
              <p:nvPr/>
            </p:nvSpPr>
            <p:spPr bwMode="auto">
              <a:xfrm>
                <a:off x="1584" y="182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2" name="Oval 122"/>
              <p:cNvSpPr>
                <a:spLocks noChangeAspect="1" noChangeArrowheads="1"/>
              </p:cNvSpPr>
              <p:nvPr/>
            </p:nvSpPr>
            <p:spPr bwMode="auto">
              <a:xfrm>
                <a:off x="1538" y="173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3" name="Oval 123"/>
              <p:cNvSpPr>
                <a:spLocks noChangeAspect="1" noChangeArrowheads="1"/>
              </p:cNvSpPr>
              <p:nvPr/>
            </p:nvSpPr>
            <p:spPr bwMode="auto">
              <a:xfrm>
                <a:off x="2352" y="230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4" name="Oval 124"/>
              <p:cNvSpPr>
                <a:spLocks noChangeAspect="1" noChangeArrowheads="1"/>
              </p:cNvSpPr>
              <p:nvPr/>
            </p:nvSpPr>
            <p:spPr bwMode="auto">
              <a:xfrm>
                <a:off x="2782" y="220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5" name="Oval 125"/>
              <p:cNvSpPr>
                <a:spLocks noChangeAspect="1" noChangeArrowheads="1"/>
              </p:cNvSpPr>
              <p:nvPr/>
            </p:nvSpPr>
            <p:spPr bwMode="auto">
              <a:xfrm>
                <a:off x="2496" y="72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6" name="Oval 126"/>
              <p:cNvSpPr>
                <a:spLocks noChangeAspect="1" noChangeArrowheads="1"/>
              </p:cNvSpPr>
              <p:nvPr/>
            </p:nvSpPr>
            <p:spPr bwMode="auto">
              <a:xfrm>
                <a:off x="2541" y="225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7" name="Oval 127"/>
              <p:cNvSpPr>
                <a:spLocks noChangeAspect="1" noChangeArrowheads="1"/>
              </p:cNvSpPr>
              <p:nvPr/>
            </p:nvSpPr>
            <p:spPr bwMode="auto">
              <a:xfrm>
                <a:off x="2157" y="96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8" name="Oval 128"/>
              <p:cNvSpPr>
                <a:spLocks noChangeAspect="1" noChangeArrowheads="1"/>
              </p:cNvSpPr>
              <p:nvPr/>
            </p:nvSpPr>
            <p:spPr bwMode="auto">
              <a:xfrm>
                <a:off x="2111" y="2257"/>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9" name="Oval 129"/>
              <p:cNvSpPr>
                <a:spLocks noChangeAspect="1" noChangeArrowheads="1"/>
              </p:cNvSpPr>
              <p:nvPr/>
            </p:nvSpPr>
            <p:spPr bwMode="auto">
              <a:xfrm>
                <a:off x="2736"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0" name="Oval 130"/>
              <p:cNvSpPr>
                <a:spLocks noChangeAspect="1" noChangeArrowheads="1"/>
              </p:cNvSpPr>
              <p:nvPr/>
            </p:nvSpPr>
            <p:spPr bwMode="auto">
              <a:xfrm>
                <a:off x="2639"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1" name="Oval 131"/>
              <p:cNvSpPr>
                <a:spLocks noChangeAspect="1" noChangeArrowheads="1"/>
              </p:cNvSpPr>
              <p:nvPr/>
            </p:nvSpPr>
            <p:spPr bwMode="auto">
              <a:xfrm>
                <a:off x="2541" y="129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2" name="Oval 132"/>
              <p:cNvSpPr>
                <a:spLocks noChangeAspect="1" noChangeArrowheads="1"/>
              </p:cNvSpPr>
              <p:nvPr/>
            </p:nvSpPr>
            <p:spPr bwMode="auto">
              <a:xfrm>
                <a:off x="2736" y="139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3" name="Oval 133"/>
              <p:cNvSpPr>
                <a:spLocks noChangeAspect="1" noChangeArrowheads="1"/>
              </p:cNvSpPr>
              <p:nvPr/>
            </p:nvSpPr>
            <p:spPr bwMode="auto">
              <a:xfrm>
                <a:off x="1153"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4" name="Oval 134"/>
              <p:cNvSpPr>
                <a:spLocks noChangeAspect="1" noChangeArrowheads="1"/>
              </p:cNvSpPr>
              <p:nvPr/>
            </p:nvSpPr>
            <p:spPr bwMode="auto">
              <a:xfrm>
                <a:off x="1056" y="62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5" name="Oval 135"/>
              <p:cNvSpPr>
                <a:spLocks noChangeAspect="1" noChangeArrowheads="1"/>
              </p:cNvSpPr>
              <p:nvPr/>
            </p:nvSpPr>
            <p:spPr bwMode="auto">
              <a:xfrm>
                <a:off x="1630" y="57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6" name="Oval 136"/>
              <p:cNvSpPr>
                <a:spLocks noChangeAspect="1" noChangeArrowheads="1"/>
              </p:cNvSpPr>
              <p:nvPr/>
            </p:nvSpPr>
            <p:spPr bwMode="auto">
              <a:xfrm>
                <a:off x="1343" y="100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7" name="Oval 137"/>
              <p:cNvSpPr>
                <a:spLocks noChangeAspect="1" noChangeArrowheads="1"/>
              </p:cNvSpPr>
              <p:nvPr/>
            </p:nvSpPr>
            <p:spPr bwMode="auto">
              <a:xfrm>
                <a:off x="2255" y="201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8" name="Oval 138"/>
              <p:cNvSpPr>
                <a:spLocks noChangeAspect="1" noChangeArrowheads="1"/>
              </p:cNvSpPr>
              <p:nvPr/>
            </p:nvSpPr>
            <p:spPr bwMode="auto">
              <a:xfrm>
                <a:off x="3218" y="211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9" name="Oval 139"/>
              <p:cNvSpPr>
                <a:spLocks noChangeAspect="1" noChangeArrowheads="1"/>
              </p:cNvSpPr>
              <p:nvPr/>
            </p:nvSpPr>
            <p:spPr bwMode="auto">
              <a:xfrm>
                <a:off x="3075" y="211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0" name="Oval 140"/>
              <p:cNvSpPr>
                <a:spLocks noChangeAspect="1" noChangeArrowheads="1"/>
              </p:cNvSpPr>
              <p:nvPr/>
            </p:nvSpPr>
            <p:spPr bwMode="auto">
              <a:xfrm>
                <a:off x="3218"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1" name="Oval 141"/>
              <p:cNvSpPr>
                <a:spLocks noChangeAspect="1" noChangeArrowheads="1"/>
              </p:cNvSpPr>
              <p:nvPr/>
            </p:nvSpPr>
            <p:spPr bwMode="auto">
              <a:xfrm>
                <a:off x="3310" y="177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2" name="Oval 142"/>
              <p:cNvSpPr>
                <a:spLocks noChangeAspect="1" noChangeArrowheads="1"/>
              </p:cNvSpPr>
              <p:nvPr/>
            </p:nvSpPr>
            <p:spPr bwMode="auto">
              <a:xfrm>
                <a:off x="3694" y="91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3" name="Oval 143"/>
              <p:cNvSpPr>
                <a:spLocks noChangeAspect="1" noChangeArrowheads="1"/>
              </p:cNvSpPr>
              <p:nvPr/>
            </p:nvSpPr>
            <p:spPr bwMode="auto">
              <a:xfrm>
                <a:off x="3603"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4" name="Oval 144"/>
              <p:cNvSpPr>
                <a:spLocks noChangeAspect="1" noChangeArrowheads="1"/>
              </p:cNvSpPr>
              <p:nvPr/>
            </p:nvSpPr>
            <p:spPr bwMode="auto">
              <a:xfrm>
                <a:off x="3218" y="38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5" name="Oval 145"/>
              <p:cNvSpPr>
                <a:spLocks noChangeAspect="1" noChangeArrowheads="1"/>
              </p:cNvSpPr>
              <p:nvPr/>
            </p:nvSpPr>
            <p:spPr bwMode="auto">
              <a:xfrm>
                <a:off x="3310" y="286"/>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6" name="Oval 146"/>
              <p:cNvSpPr>
                <a:spLocks noChangeAspect="1" noChangeArrowheads="1"/>
              </p:cNvSpPr>
              <p:nvPr/>
            </p:nvSpPr>
            <p:spPr bwMode="auto">
              <a:xfrm>
                <a:off x="3075" y="57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grpSp>
        <p:grpSp>
          <p:nvGrpSpPr>
            <p:cNvPr id="4" name="Group 147"/>
            <p:cNvGrpSpPr>
              <a:grpSpLocks noChangeAspect="1"/>
            </p:cNvGrpSpPr>
            <p:nvPr/>
          </p:nvGrpSpPr>
          <p:grpSpPr bwMode="auto">
            <a:xfrm>
              <a:off x="1654288" y="388826"/>
              <a:ext cx="5381400" cy="4489674"/>
              <a:chOff x="865" y="191"/>
              <a:chExt cx="3166" cy="2642"/>
            </a:xfrm>
          </p:grpSpPr>
          <p:sp>
            <p:nvSpPr>
              <p:cNvPr id="53" name="Line 148"/>
              <p:cNvSpPr>
                <a:spLocks noChangeAspect="1" noChangeShapeType="1"/>
              </p:cNvSpPr>
              <p:nvPr/>
            </p:nvSpPr>
            <p:spPr bwMode="auto">
              <a:xfrm flipH="1">
                <a:off x="865" y="1538"/>
                <a:ext cx="1583" cy="1295"/>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54" name="Line 149"/>
              <p:cNvSpPr>
                <a:spLocks noChangeAspect="1" noChangeShapeType="1"/>
              </p:cNvSpPr>
              <p:nvPr/>
            </p:nvSpPr>
            <p:spPr bwMode="auto">
              <a:xfrm flipV="1">
                <a:off x="2448" y="191"/>
                <a:ext cx="0" cy="1347"/>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55" name="Line 150"/>
              <p:cNvSpPr>
                <a:spLocks noChangeAspect="1" noChangeShapeType="1"/>
              </p:cNvSpPr>
              <p:nvPr/>
            </p:nvSpPr>
            <p:spPr bwMode="auto">
              <a:xfrm>
                <a:off x="2448" y="1538"/>
                <a:ext cx="1583" cy="1009"/>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grpSp>
        <p:sp>
          <p:nvSpPr>
            <p:cNvPr id="49" name="AutoShape 160"/>
            <p:cNvSpPr>
              <a:spLocks noChangeAspect="1" noChangeArrowheads="1"/>
            </p:cNvSpPr>
            <p:nvPr/>
          </p:nvSpPr>
          <p:spPr bwMode="auto">
            <a:xfrm>
              <a:off x="3993686" y="4255652"/>
              <a:ext cx="409439" cy="409100"/>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1" name="AutoShape 161"/>
            <p:cNvSpPr>
              <a:spLocks noChangeAspect="1" noChangeArrowheads="1"/>
            </p:cNvSpPr>
            <p:nvPr/>
          </p:nvSpPr>
          <p:spPr bwMode="auto">
            <a:xfrm>
              <a:off x="5728927" y="1810788"/>
              <a:ext cx="399687" cy="399363"/>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2" name="AutoShape 162"/>
            <p:cNvSpPr>
              <a:spLocks noChangeAspect="1" noChangeArrowheads="1"/>
            </p:cNvSpPr>
            <p:nvPr/>
          </p:nvSpPr>
          <p:spPr bwMode="auto">
            <a:xfrm>
              <a:off x="2775114" y="1771826"/>
              <a:ext cx="409439" cy="409100"/>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grpSp>
      <p:sp>
        <p:nvSpPr>
          <p:cNvPr id="167" name="TextBox 166"/>
          <p:cNvSpPr txBox="1">
            <a:spLocks noChangeArrowheads="1"/>
          </p:cNvSpPr>
          <p:nvPr/>
        </p:nvSpPr>
        <p:spPr bwMode="auto">
          <a:xfrm>
            <a:off x="6110288" y="2414587"/>
            <a:ext cx="3033712" cy="2386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ts val="600"/>
              </a:spcAft>
              <a:buFont typeface="Arial" pitchFamily="34" charset="0"/>
              <a:buChar char="•"/>
            </a:pPr>
            <a:r>
              <a:rPr lang="en-US" sz="2400" dirty="0" smtClean="0">
                <a:solidFill>
                  <a:srgbClr val="000000"/>
                </a:solidFill>
                <a:latin typeface="+mj-lt"/>
              </a:rPr>
              <a:t>Quantize via clustering, let cluster centers be the prototype “words”</a:t>
            </a:r>
          </a:p>
          <a:p>
            <a:pPr eaLnBrk="0" fontAlgn="base" hangingPunct="0">
              <a:spcBef>
                <a:spcPct val="0"/>
              </a:spcBef>
              <a:spcAft>
                <a:spcPts val="600"/>
              </a:spcAft>
            </a:pPr>
            <a:endParaRPr lang="en-US" sz="2400" dirty="0" smtClean="0">
              <a:solidFill>
                <a:srgbClr val="000000"/>
              </a:solidFill>
              <a:latin typeface="+mj-lt"/>
            </a:endParaRPr>
          </a:p>
        </p:txBody>
      </p:sp>
      <p:sp>
        <p:nvSpPr>
          <p:cNvPr id="168" name="TextBox 67"/>
          <p:cNvSpPr txBox="1">
            <a:spLocks noChangeArrowheads="1"/>
          </p:cNvSpPr>
          <p:nvPr/>
        </p:nvSpPr>
        <p:spPr bwMode="auto">
          <a:xfrm>
            <a:off x="6110288" y="4484687"/>
            <a:ext cx="3033712" cy="275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ts val="600"/>
              </a:spcAft>
              <a:buFont typeface="Arial" pitchFamily="34" charset="0"/>
              <a:buChar char="•"/>
            </a:pPr>
            <a:r>
              <a:rPr lang="en-US" sz="2400" dirty="0" smtClean="0">
                <a:solidFill>
                  <a:srgbClr val="000000"/>
                </a:solidFill>
                <a:latin typeface="+mj-lt"/>
              </a:rPr>
              <a:t>Determine which word to assign to each new image region by finding the closest cluster center.</a:t>
            </a:r>
          </a:p>
          <a:p>
            <a:pPr eaLnBrk="0" fontAlgn="base" hangingPunct="0">
              <a:spcBef>
                <a:spcPct val="0"/>
              </a:spcBef>
              <a:spcAft>
                <a:spcPts val="600"/>
              </a:spcAft>
              <a:buFont typeface="Arial" pitchFamily="34" charset="0"/>
              <a:buChar char="•"/>
            </a:pPr>
            <a:endParaRPr lang="en-US" sz="2400" dirty="0" smtClean="0">
              <a:solidFill>
                <a:srgbClr val="000000"/>
              </a:solidFill>
              <a:latin typeface="+mj-lt"/>
            </a:endParaRPr>
          </a:p>
        </p:txBody>
      </p:sp>
      <p:sp>
        <p:nvSpPr>
          <p:cNvPr id="170" name="TextBox 169"/>
          <p:cNvSpPr txBox="1"/>
          <p:nvPr/>
        </p:nvSpPr>
        <p:spPr>
          <a:xfrm>
            <a:off x="1905000" y="4126468"/>
            <a:ext cx="1098081" cy="369332"/>
          </a:xfrm>
          <a:prstGeom prst="rect">
            <a:avLst/>
          </a:prstGeom>
          <a:noFill/>
        </p:spPr>
        <p:txBody>
          <a:bodyPr wrap="square" rtlCol="0">
            <a:spAutoFit/>
          </a:bodyPr>
          <a:lstStyle/>
          <a:p>
            <a:r>
              <a:rPr lang="en-US" dirty="0" smtClean="0">
                <a:solidFill>
                  <a:srgbClr val="FF0000"/>
                </a:solidFill>
              </a:rPr>
              <a:t>Word #2</a:t>
            </a:r>
            <a:endParaRPr lang="en-US" dirty="0">
              <a:solidFill>
                <a:srgbClr val="FF0000"/>
              </a:solidFill>
            </a:endParaRPr>
          </a:p>
        </p:txBody>
      </p:sp>
      <p:cxnSp>
        <p:nvCxnSpPr>
          <p:cNvPr id="173" name="Curved Connector 172"/>
          <p:cNvCxnSpPr/>
          <p:nvPr/>
        </p:nvCxnSpPr>
        <p:spPr bwMode="auto">
          <a:xfrm>
            <a:off x="1885562" y="4080304"/>
            <a:ext cx="2602261" cy="375635"/>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cxnSp>
        <p:nvCxnSpPr>
          <p:cNvPr id="175" name="Curved Connector 174"/>
          <p:cNvCxnSpPr/>
          <p:nvPr/>
        </p:nvCxnSpPr>
        <p:spPr bwMode="auto">
          <a:xfrm flipV="1">
            <a:off x="1407997" y="4659156"/>
            <a:ext cx="2948122" cy="856466"/>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169" name="TextBox 168"/>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71" name="Slide Number Placeholder 170"/>
          <p:cNvSpPr>
            <a:spLocks noGrp="1"/>
          </p:cNvSpPr>
          <p:nvPr>
            <p:ph type="sldNum" sz="quarter" idx="12"/>
          </p:nvPr>
        </p:nvSpPr>
        <p:spPr/>
        <p:txBody>
          <a:bodyPr/>
          <a:lstStyle/>
          <a:p>
            <a:fld id="{B6F15528-21DE-4FAA-801E-634DDDAF4B2B}" type="slidenum">
              <a:rPr lang="en-US" smtClean="0">
                <a:solidFill>
                  <a:prstClr val="black">
                    <a:tint val="75000"/>
                  </a:prstClr>
                </a:solidFill>
              </a:rPr>
              <a:pPr/>
              <a:t>2</a:t>
            </a:fld>
            <a:endParaRPr lang="en-US">
              <a:solidFill>
                <a:prstClr val="black">
                  <a:tint val="75000"/>
                </a:prstClr>
              </a:solidFill>
            </a:endParaRPr>
          </a:p>
        </p:txBody>
      </p:sp>
    </p:spTree>
    <p:extLst>
      <p:ext uri="{BB962C8B-B14F-4D97-AF65-F5344CB8AC3E}">
        <p14:creationId xmlns:p14="http://schemas.microsoft.com/office/powerpoint/2010/main" val="16758825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IMG_3534"/>
          <p:cNvPicPr>
            <a:picLocks noChangeAspect="1" noChangeArrowheads="1"/>
          </p:cNvPicPr>
          <p:nvPr/>
        </p:nvPicPr>
        <p:blipFill>
          <a:blip r:embed="rId3">
            <a:extLst>
              <a:ext uri="{28A0092B-C50C-407E-A947-70E740481C1C}">
                <a14:useLocalDpi xmlns:a14="http://schemas.microsoft.com/office/drawing/2010/main" val="0"/>
              </a:ext>
            </a:extLst>
          </a:blip>
          <a:srcRect t="8163" b="17346"/>
          <a:stretch>
            <a:fillRect/>
          </a:stretch>
        </p:blipFill>
        <p:spPr bwMode="auto">
          <a:xfrm>
            <a:off x="1752600" y="685800"/>
            <a:ext cx="577215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1" name="Text Box 2"/>
          <p:cNvSpPr txBox="1">
            <a:spLocks noChangeArrowheads="1"/>
          </p:cNvSpPr>
          <p:nvPr/>
        </p:nvSpPr>
        <p:spPr bwMode="auto">
          <a:xfrm>
            <a:off x="76200" y="0"/>
            <a:ext cx="84645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600" smtClean="0">
                <a:solidFill>
                  <a:srgbClr val="000000"/>
                </a:solidFill>
              </a:rPr>
              <a:t>What does recognition involve?</a:t>
            </a:r>
          </a:p>
        </p:txBody>
      </p:sp>
      <p:sp>
        <p:nvSpPr>
          <p:cNvPr id="4" name="Text Box 6"/>
          <p:cNvSpPr txBox="1">
            <a:spLocks noChangeArrowheads="1"/>
          </p:cNvSpPr>
          <p:nvPr/>
        </p:nvSpPr>
        <p:spPr bwMode="auto">
          <a:xfrm>
            <a:off x="5075237" y="6550025"/>
            <a:ext cx="40687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400" smtClean="0">
                <a:solidFill>
                  <a:srgbClr val="000000"/>
                </a:solidFill>
              </a:rPr>
              <a:t>Source: Fei-Fei Li, Rob Fergus, Antonio Torralba.</a:t>
            </a:r>
          </a:p>
        </p:txBody>
      </p:sp>
      <p:sp>
        <p:nvSpPr>
          <p:cNvPr id="5" name="Slide Number Placeholder 4"/>
          <p:cNvSpPr>
            <a:spLocks noGrp="1"/>
          </p:cNvSpPr>
          <p:nvPr>
            <p:ph type="sldNum" sz="quarter" idx="12"/>
          </p:nvPr>
        </p:nvSpPr>
        <p:spPr/>
        <p:txBody>
          <a:bodyPr/>
          <a:lstStyle/>
          <a:p>
            <a:pPr>
              <a:defRPr/>
            </a:pPr>
            <a:fld id="{C22C07FC-A39E-4EF5-ADDA-69AD3A7E837A}" type="slidenum">
              <a:rPr lang="en-US" smtClean="0"/>
              <a:pPr>
                <a:defRPr/>
              </a:pPr>
              <a:t>20</a:t>
            </a:fld>
            <a:endParaRPr lang="en-US"/>
          </a:p>
        </p:txBody>
      </p:sp>
    </p:spTree>
    <p:extLst>
      <p:ext uri="{BB962C8B-B14F-4D97-AF65-F5344CB8AC3E}">
        <p14:creationId xmlns:p14="http://schemas.microsoft.com/office/powerpoint/2010/main" val="5193085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152400" y="0"/>
            <a:ext cx="56705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600" smtClean="0">
                <a:solidFill>
                  <a:srgbClr val="000000"/>
                </a:solidFill>
              </a:rPr>
              <a:t>Verification: is that a lamp?</a:t>
            </a:r>
          </a:p>
        </p:txBody>
      </p:sp>
      <p:pic>
        <p:nvPicPr>
          <p:cNvPr id="28675" name="Picture 6" descr="IMG_3534"/>
          <p:cNvPicPr>
            <a:picLocks noChangeAspect="1" noChangeArrowheads="1"/>
          </p:cNvPicPr>
          <p:nvPr/>
        </p:nvPicPr>
        <p:blipFill>
          <a:blip r:embed="rId3">
            <a:extLst>
              <a:ext uri="{28A0092B-C50C-407E-A947-70E740481C1C}">
                <a14:useLocalDpi xmlns:a14="http://schemas.microsoft.com/office/drawing/2010/main" val="0"/>
              </a:ext>
            </a:extLst>
          </a:blip>
          <a:srcRect t="8163" b="17346"/>
          <a:stretch>
            <a:fillRect/>
          </a:stretch>
        </p:blipFill>
        <p:spPr bwMode="auto">
          <a:xfrm>
            <a:off x="1752600" y="685800"/>
            <a:ext cx="577215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6" name="Oval 3"/>
          <p:cNvSpPr>
            <a:spLocks noChangeArrowheads="1"/>
          </p:cNvSpPr>
          <p:nvPr/>
        </p:nvSpPr>
        <p:spPr bwMode="auto">
          <a:xfrm>
            <a:off x="5867400" y="4038600"/>
            <a:ext cx="1447800" cy="2590800"/>
          </a:xfrm>
          <a:prstGeom prst="ellipse">
            <a:avLst/>
          </a:prstGeom>
          <a:solidFill>
            <a:srgbClr val="FF99CC">
              <a:alpha val="34901"/>
            </a:srgbClr>
          </a:solidFill>
          <a:ln w="101600">
            <a:solidFill>
              <a:srgbClr val="FF00FF"/>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 name="Text Box 6"/>
          <p:cNvSpPr txBox="1">
            <a:spLocks noChangeArrowheads="1"/>
          </p:cNvSpPr>
          <p:nvPr/>
        </p:nvSpPr>
        <p:spPr bwMode="auto">
          <a:xfrm>
            <a:off x="5075237" y="6550025"/>
            <a:ext cx="40687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400" smtClean="0">
                <a:solidFill>
                  <a:srgbClr val="000000"/>
                </a:solidFill>
              </a:rPr>
              <a:t>Source: Fei-Fei Li, Rob Fergus, Antonio Torralba.</a:t>
            </a:r>
          </a:p>
        </p:txBody>
      </p:sp>
      <p:sp>
        <p:nvSpPr>
          <p:cNvPr id="6" name="Slide Number Placeholder 5"/>
          <p:cNvSpPr>
            <a:spLocks noGrp="1"/>
          </p:cNvSpPr>
          <p:nvPr>
            <p:ph type="sldNum" sz="quarter" idx="12"/>
          </p:nvPr>
        </p:nvSpPr>
        <p:spPr/>
        <p:txBody>
          <a:bodyPr/>
          <a:lstStyle/>
          <a:p>
            <a:pPr>
              <a:defRPr/>
            </a:pPr>
            <a:fld id="{C22C07FC-A39E-4EF5-ADDA-69AD3A7E837A}" type="slidenum">
              <a:rPr lang="en-US" smtClean="0"/>
              <a:pPr>
                <a:defRPr/>
              </a:pPr>
              <a:t>21</a:t>
            </a:fld>
            <a:endParaRPr lang="en-US"/>
          </a:p>
        </p:txBody>
      </p:sp>
    </p:spTree>
    <p:extLst>
      <p:ext uri="{BB962C8B-B14F-4D97-AF65-F5344CB8AC3E}">
        <p14:creationId xmlns:p14="http://schemas.microsoft.com/office/powerpoint/2010/main" val="16262114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4"/>
          <p:cNvSpPr txBox="1">
            <a:spLocks noChangeArrowheads="1"/>
          </p:cNvSpPr>
          <p:nvPr/>
        </p:nvSpPr>
        <p:spPr bwMode="auto">
          <a:xfrm>
            <a:off x="152400" y="0"/>
            <a:ext cx="59499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600" smtClean="0">
                <a:solidFill>
                  <a:srgbClr val="000000"/>
                </a:solidFill>
              </a:rPr>
              <a:t>Detection: are there people?</a:t>
            </a:r>
          </a:p>
        </p:txBody>
      </p:sp>
      <p:pic>
        <p:nvPicPr>
          <p:cNvPr id="29699" name="Picture 7" descr="IMG_3534"/>
          <p:cNvPicPr>
            <a:picLocks noChangeAspect="1" noChangeArrowheads="1"/>
          </p:cNvPicPr>
          <p:nvPr/>
        </p:nvPicPr>
        <p:blipFill>
          <a:blip r:embed="rId3">
            <a:extLst>
              <a:ext uri="{28A0092B-C50C-407E-A947-70E740481C1C}">
                <a14:useLocalDpi xmlns:a14="http://schemas.microsoft.com/office/drawing/2010/main" val="0"/>
              </a:ext>
            </a:extLst>
          </a:blip>
          <a:srcRect t="8163" b="17346"/>
          <a:stretch>
            <a:fillRect/>
          </a:stretch>
        </p:blipFill>
        <p:spPr bwMode="auto">
          <a:xfrm>
            <a:off x="1752600" y="685800"/>
            <a:ext cx="577215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0" name="Oval 9"/>
          <p:cNvSpPr>
            <a:spLocks noChangeArrowheads="1"/>
          </p:cNvSpPr>
          <p:nvPr/>
        </p:nvSpPr>
        <p:spPr bwMode="auto">
          <a:xfrm>
            <a:off x="2057400" y="5257800"/>
            <a:ext cx="1447800" cy="1600200"/>
          </a:xfrm>
          <a:prstGeom prst="ellipse">
            <a:avLst/>
          </a:prstGeom>
          <a:solidFill>
            <a:srgbClr val="FF99CC">
              <a:alpha val="34901"/>
            </a:srgbClr>
          </a:solidFill>
          <a:ln w="101600">
            <a:solidFill>
              <a:srgbClr val="FF00FF"/>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29701" name="Oval 10"/>
          <p:cNvSpPr>
            <a:spLocks noChangeArrowheads="1"/>
          </p:cNvSpPr>
          <p:nvPr/>
        </p:nvSpPr>
        <p:spPr bwMode="auto">
          <a:xfrm>
            <a:off x="3581400" y="5943600"/>
            <a:ext cx="1676400" cy="1066800"/>
          </a:xfrm>
          <a:prstGeom prst="ellipse">
            <a:avLst/>
          </a:prstGeom>
          <a:solidFill>
            <a:srgbClr val="FF99CC">
              <a:alpha val="34901"/>
            </a:srgbClr>
          </a:solidFill>
          <a:ln w="101600">
            <a:solidFill>
              <a:srgbClr val="FF00FF"/>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6" name="Text Box 6"/>
          <p:cNvSpPr txBox="1">
            <a:spLocks noChangeArrowheads="1"/>
          </p:cNvSpPr>
          <p:nvPr/>
        </p:nvSpPr>
        <p:spPr bwMode="auto">
          <a:xfrm>
            <a:off x="5075237" y="6550025"/>
            <a:ext cx="40687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400" smtClean="0">
                <a:solidFill>
                  <a:srgbClr val="000000"/>
                </a:solidFill>
              </a:rPr>
              <a:t>Source: Fei-Fei Li, Rob Fergus, Antonio Torralba.</a:t>
            </a:r>
          </a:p>
        </p:txBody>
      </p:sp>
      <p:sp>
        <p:nvSpPr>
          <p:cNvPr id="7" name="Slide Number Placeholder 6"/>
          <p:cNvSpPr>
            <a:spLocks noGrp="1"/>
          </p:cNvSpPr>
          <p:nvPr>
            <p:ph type="sldNum" sz="quarter" idx="12"/>
          </p:nvPr>
        </p:nvSpPr>
        <p:spPr/>
        <p:txBody>
          <a:bodyPr/>
          <a:lstStyle/>
          <a:p>
            <a:pPr>
              <a:defRPr/>
            </a:pPr>
            <a:fld id="{C22C07FC-A39E-4EF5-ADDA-69AD3A7E837A}" type="slidenum">
              <a:rPr lang="en-US" smtClean="0"/>
              <a:pPr>
                <a:defRPr/>
              </a:pPr>
              <a:t>22</a:t>
            </a:fld>
            <a:endParaRPr lang="en-US"/>
          </a:p>
        </p:txBody>
      </p:sp>
    </p:spTree>
    <p:extLst>
      <p:ext uri="{BB962C8B-B14F-4D97-AF65-F5344CB8AC3E}">
        <p14:creationId xmlns:p14="http://schemas.microsoft.com/office/powerpoint/2010/main" val="966122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152400" y="0"/>
            <a:ext cx="74231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600" smtClean="0">
                <a:solidFill>
                  <a:srgbClr val="000000"/>
                </a:solidFill>
              </a:rPr>
              <a:t>Identification: is that Potala Palace?</a:t>
            </a:r>
          </a:p>
        </p:txBody>
      </p:sp>
      <p:pic>
        <p:nvPicPr>
          <p:cNvPr id="30723" name="Picture 6" descr="IMG_3534"/>
          <p:cNvPicPr>
            <a:picLocks noChangeAspect="1" noChangeArrowheads="1"/>
          </p:cNvPicPr>
          <p:nvPr/>
        </p:nvPicPr>
        <p:blipFill>
          <a:blip r:embed="rId3">
            <a:extLst>
              <a:ext uri="{28A0092B-C50C-407E-A947-70E740481C1C}">
                <a14:useLocalDpi xmlns:a14="http://schemas.microsoft.com/office/drawing/2010/main" val="0"/>
              </a:ext>
            </a:extLst>
          </a:blip>
          <a:srcRect t="8163" b="17346"/>
          <a:stretch>
            <a:fillRect/>
          </a:stretch>
        </p:blipFill>
        <p:spPr bwMode="auto">
          <a:xfrm>
            <a:off x="1752600" y="685800"/>
            <a:ext cx="577215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4" name="Oval 7"/>
          <p:cNvSpPr>
            <a:spLocks noChangeArrowheads="1"/>
          </p:cNvSpPr>
          <p:nvPr/>
        </p:nvSpPr>
        <p:spPr bwMode="auto">
          <a:xfrm>
            <a:off x="2057400" y="1447800"/>
            <a:ext cx="4267200" cy="1600200"/>
          </a:xfrm>
          <a:prstGeom prst="ellipse">
            <a:avLst/>
          </a:prstGeom>
          <a:solidFill>
            <a:srgbClr val="FF99CC">
              <a:alpha val="34901"/>
            </a:srgbClr>
          </a:solidFill>
          <a:ln w="101600">
            <a:solidFill>
              <a:srgbClr val="FF00FF"/>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 name="Text Box 6"/>
          <p:cNvSpPr txBox="1">
            <a:spLocks noChangeArrowheads="1"/>
          </p:cNvSpPr>
          <p:nvPr/>
        </p:nvSpPr>
        <p:spPr bwMode="auto">
          <a:xfrm>
            <a:off x="5075237" y="6550025"/>
            <a:ext cx="40687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400" smtClean="0">
                <a:solidFill>
                  <a:srgbClr val="000000"/>
                </a:solidFill>
              </a:rPr>
              <a:t>Source: Fei-Fei Li, Rob Fergus, Antonio Torralba.</a:t>
            </a:r>
          </a:p>
        </p:txBody>
      </p:sp>
      <p:sp>
        <p:nvSpPr>
          <p:cNvPr id="6" name="Slide Number Placeholder 5"/>
          <p:cNvSpPr>
            <a:spLocks noGrp="1"/>
          </p:cNvSpPr>
          <p:nvPr>
            <p:ph type="sldNum" sz="quarter" idx="12"/>
          </p:nvPr>
        </p:nvSpPr>
        <p:spPr/>
        <p:txBody>
          <a:bodyPr/>
          <a:lstStyle/>
          <a:p>
            <a:pPr>
              <a:defRPr/>
            </a:pPr>
            <a:fld id="{C22C07FC-A39E-4EF5-ADDA-69AD3A7E837A}" type="slidenum">
              <a:rPr lang="en-US" smtClean="0"/>
              <a:pPr>
                <a:defRPr/>
              </a:pPr>
              <a:t>23</a:t>
            </a:fld>
            <a:endParaRPr lang="en-US"/>
          </a:p>
        </p:txBody>
      </p:sp>
    </p:spTree>
    <p:extLst>
      <p:ext uri="{BB962C8B-B14F-4D97-AF65-F5344CB8AC3E}">
        <p14:creationId xmlns:p14="http://schemas.microsoft.com/office/powerpoint/2010/main" val="20872116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5" descr="IMG_3534"/>
          <p:cNvPicPr>
            <a:picLocks noChangeAspect="1" noChangeArrowheads="1"/>
          </p:cNvPicPr>
          <p:nvPr/>
        </p:nvPicPr>
        <p:blipFill>
          <a:blip r:embed="rId3">
            <a:extLst>
              <a:ext uri="{28A0092B-C50C-407E-A947-70E740481C1C}">
                <a14:useLocalDpi xmlns:a14="http://schemas.microsoft.com/office/drawing/2010/main" val="0"/>
              </a:ext>
            </a:extLst>
          </a:blip>
          <a:srcRect t="8163" b="17346"/>
          <a:stretch>
            <a:fillRect/>
          </a:stretch>
        </p:blipFill>
        <p:spPr bwMode="auto">
          <a:xfrm>
            <a:off x="1752600" y="685800"/>
            <a:ext cx="577215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7" name="Text Box 3"/>
          <p:cNvSpPr txBox="1">
            <a:spLocks noChangeArrowheads="1"/>
          </p:cNvSpPr>
          <p:nvPr/>
        </p:nvSpPr>
        <p:spPr bwMode="auto">
          <a:xfrm>
            <a:off x="152400" y="0"/>
            <a:ext cx="44767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600" smtClean="0">
                <a:solidFill>
                  <a:srgbClr val="000000"/>
                </a:solidFill>
              </a:rPr>
              <a:t>Object categorization</a:t>
            </a:r>
          </a:p>
        </p:txBody>
      </p:sp>
      <p:sp>
        <p:nvSpPr>
          <p:cNvPr id="31748" name="Text Box 4"/>
          <p:cNvSpPr txBox="1">
            <a:spLocks noChangeArrowheads="1"/>
          </p:cNvSpPr>
          <p:nvPr/>
        </p:nvSpPr>
        <p:spPr bwMode="auto">
          <a:xfrm>
            <a:off x="5334000" y="1219200"/>
            <a:ext cx="1981200" cy="519113"/>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2800" b="1" smtClean="0">
                <a:solidFill>
                  <a:srgbClr val="FFFF00"/>
                </a:solidFill>
              </a:rPr>
              <a:t>mountain</a:t>
            </a:r>
          </a:p>
        </p:txBody>
      </p:sp>
      <p:sp>
        <p:nvSpPr>
          <p:cNvPr id="31749" name="Text Box 5"/>
          <p:cNvSpPr txBox="1">
            <a:spLocks noChangeArrowheads="1"/>
          </p:cNvSpPr>
          <p:nvPr/>
        </p:nvSpPr>
        <p:spPr bwMode="auto">
          <a:xfrm>
            <a:off x="4953000" y="3276600"/>
            <a:ext cx="1828800" cy="519113"/>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2800" b="1" smtClean="0">
                <a:solidFill>
                  <a:srgbClr val="FFFF00"/>
                </a:solidFill>
              </a:rPr>
              <a:t>building</a:t>
            </a:r>
          </a:p>
        </p:txBody>
      </p:sp>
      <p:sp>
        <p:nvSpPr>
          <p:cNvPr id="31750" name="Text Box 6"/>
          <p:cNvSpPr txBox="1">
            <a:spLocks noChangeArrowheads="1"/>
          </p:cNvSpPr>
          <p:nvPr/>
        </p:nvSpPr>
        <p:spPr bwMode="auto">
          <a:xfrm>
            <a:off x="1905000" y="2667000"/>
            <a:ext cx="1143000" cy="519113"/>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2800" b="1" smtClean="0">
                <a:solidFill>
                  <a:srgbClr val="FFFF00"/>
                </a:solidFill>
              </a:rPr>
              <a:t>tree</a:t>
            </a:r>
          </a:p>
        </p:txBody>
      </p:sp>
      <p:sp>
        <p:nvSpPr>
          <p:cNvPr id="31751" name="Text Box 8"/>
          <p:cNvSpPr txBox="1">
            <a:spLocks noChangeArrowheads="1"/>
          </p:cNvSpPr>
          <p:nvPr/>
        </p:nvSpPr>
        <p:spPr bwMode="auto">
          <a:xfrm>
            <a:off x="2286000" y="3733800"/>
            <a:ext cx="1447800" cy="519113"/>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2800" b="1" smtClean="0">
                <a:solidFill>
                  <a:srgbClr val="FFFF00"/>
                </a:solidFill>
              </a:rPr>
              <a:t>banner</a:t>
            </a:r>
          </a:p>
        </p:txBody>
      </p:sp>
      <p:sp>
        <p:nvSpPr>
          <p:cNvPr id="31752" name="Text Box 9"/>
          <p:cNvSpPr txBox="1">
            <a:spLocks noChangeArrowheads="1"/>
          </p:cNvSpPr>
          <p:nvPr/>
        </p:nvSpPr>
        <p:spPr bwMode="auto">
          <a:xfrm>
            <a:off x="5638800" y="5638800"/>
            <a:ext cx="1524000" cy="519113"/>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2800" b="1" smtClean="0">
                <a:solidFill>
                  <a:srgbClr val="FFFF00"/>
                </a:solidFill>
              </a:rPr>
              <a:t>vendor</a:t>
            </a:r>
          </a:p>
        </p:txBody>
      </p:sp>
      <p:sp>
        <p:nvSpPr>
          <p:cNvPr id="31753" name="Text Box 10"/>
          <p:cNvSpPr txBox="1">
            <a:spLocks noChangeArrowheads="1"/>
          </p:cNvSpPr>
          <p:nvPr/>
        </p:nvSpPr>
        <p:spPr bwMode="auto">
          <a:xfrm>
            <a:off x="2743200" y="6096000"/>
            <a:ext cx="1905000" cy="519113"/>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2800" b="1" smtClean="0">
                <a:solidFill>
                  <a:srgbClr val="FFFF00"/>
                </a:solidFill>
              </a:rPr>
              <a:t>people</a:t>
            </a:r>
          </a:p>
        </p:txBody>
      </p:sp>
      <p:sp>
        <p:nvSpPr>
          <p:cNvPr id="31754" name="Text Box 13"/>
          <p:cNvSpPr txBox="1">
            <a:spLocks noChangeArrowheads="1"/>
          </p:cNvSpPr>
          <p:nvPr/>
        </p:nvSpPr>
        <p:spPr bwMode="auto">
          <a:xfrm>
            <a:off x="4648200" y="4648200"/>
            <a:ext cx="2133600" cy="519113"/>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2800" b="1" smtClean="0">
                <a:solidFill>
                  <a:srgbClr val="FFFF00"/>
                </a:solidFill>
              </a:rPr>
              <a:t>street lamp</a:t>
            </a:r>
          </a:p>
        </p:txBody>
      </p:sp>
      <p:sp>
        <p:nvSpPr>
          <p:cNvPr id="11" name="Text Box 6"/>
          <p:cNvSpPr txBox="1">
            <a:spLocks noChangeArrowheads="1"/>
          </p:cNvSpPr>
          <p:nvPr/>
        </p:nvSpPr>
        <p:spPr bwMode="auto">
          <a:xfrm>
            <a:off x="5075237" y="6550025"/>
            <a:ext cx="40687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400" smtClean="0">
                <a:solidFill>
                  <a:srgbClr val="000000"/>
                </a:solidFill>
              </a:rPr>
              <a:t>Source: Fei-Fei Li, Rob Fergus, Antonio Torralba.</a:t>
            </a:r>
          </a:p>
        </p:txBody>
      </p:sp>
      <p:sp>
        <p:nvSpPr>
          <p:cNvPr id="12" name="Slide Number Placeholder 11"/>
          <p:cNvSpPr>
            <a:spLocks noGrp="1"/>
          </p:cNvSpPr>
          <p:nvPr>
            <p:ph type="sldNum" sz="quarter" idx="12"/>
          </p:nvPr>
        </p:nvSpPr>
        <p:spPr/>
        <p:txBody>
          <a:bodyPr/>
          <a:lstStyle/>
          <a:p>
            <a:pPr>
              <a:defRPr/>
            </a:pPr>
            <a:fld id="{C22C07FC-A39E-4EF5-ADDA-69AD3A7E837A}" type="slidenum">
              <a:rPr lang="en-US" smtClean="0"/>
              <a:pPr>
                <a:defRPr/>
              </a:pPr>
              <a:t>24</a:t>
            </a:fld>
            <a:endParaRPr lang="en-US"/>
          </a:p>
        </p:txBody>
      </p:sp>
    </p:spTree>
    <p:extLst>
      <p:ext uri="{BB962C8B-B14F-4D97-AF65-F5344CB8AC3E}">
        <p14:creationId xmlns:p14="http://schemas.microsoft.com/office/powerpoint/2010/main" val="38983816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descr="IMG_3534"/>
          <p:cNvPicPr>
            <a:picLocks noChangeAspect="1" noChangeArrowheads="1"/>
          </p:cNvPicPr>
          <p:nvPr/>
        </p:nvPicPr>
        <p:blipFill>
          <a:blip r:embed="rId3">
            <a:extLst>
              <a:ext uri="{28A0092B-C50C-407E-A947-70E740481C1C}">
                <a14:useLocalDpi xmlns:a14="http://schemas.microsoft.com/office/drawing/2010/main" val="0"/>
              </a:ext>
            </a:extLst>
          </a:blip>
          <a:srcRect t="8163" b="17346"/>
          <a:stretch>
            <a:fillRect/>
          </a:stretch>
        </p:blipFill>
        <p:spPr bwMode="auto">
          <a:xfrm>
            <a:off x="1752600" y="685800"/>
            <a:ext cx="577215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1" name="Text Box 3"/>
          <p:cNvSpPr txBox="1">
            <a:spLocks noChangeArrowheads="1"/>
          </p:cNvSpPr>
          <p:nvPr/>
        </p:nvSpPr>
        <p:spPr bwMode="auto">
          <a:xfrm>
            <a:off x="152400" y="0"/>
            <a:ext cx="69405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600" smtClean="0">
                <a:solidFill>
                  <a:srgbClr val="000000"/>
                </a:solidFill>
              </a:rPr>
              <a:t>Scene and context categorization</a:t>
            </a:r>
          </a:p>
        </p:txBody>
      </p:sp>
      <p:sp>
        <p:nvSpPr>
          <p:cNvPr id="32772" name="Text Box 4"/>
          <p:cNvSpPr txBox="1">
            <a:spLocks noChangeArrowheads="1"/>
          </p:cNvSpPr>
          <p:nvPr/>
        </p:nvSpPr>
        <p:spPr bwMode="auto">
          <a:xfrm>
            <a:off x="5334000" y="990600"/>
            <a:ext cx="2057400" cy="1544638"/>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lnSpc>
                <a:spcPct val="80000"/>
              </a:lnSpc>
              <a:spcBef>
                <a:spcPct val="50000"/>
              </a:spcBef>
              <a:spcAft>
                <a:spcPct val="0"/>
              </a:spcAft>
              <a:buFontTx/>
              <a:buChar char="•"/>
            </a:pPr>
            <a:r>
              <a:rPr lang="en-US" sz="2800" b="1" smtClean="0">
                <a:solidFill>
                  <a:srgbClr val="FFFF00"/>
                </a:solidFill>
              </a:rPr>
              <a:t> outdoor</a:t>
            </a:r>
          </a:p>
          <a:p>
            <a:pPr fontAlgn="base">
              <a:lnSpc>
                <a:spcPct val="80000"/>
              </a:lnSpc>
              <a:spcBef>
                <a:spcPct val="50000"/>
              </a:spcBef>
              <a:spcAft>
                <a:spcPct val="0"/>
              </a:spcAft>
              <a:buFontTx/>
              <a:buChar char="•"/>
            </a:pPr>
            <a:r>
              <a:rPr lang="en-US" sz="2800" b="1" smtClean="0">
                <a:solidFill>
                  <a:srgbClr val="FFFF00"/>
                </a:solidFill>
              </a:rPr>
              <a:t> city</a:t>
            </a:r>
          </a:p>
          <a:p>
            <a:pPr fontAlgn="base">
              <a:lnSpc>
                <a:spcPct val="80000"/>
              </a:lnSpc>
              <a:spcBef>
                <a:spcPct val="50000"/>
              </a:spcBef>
              <a:spcAft>
                <a:spcPct val="0"/>
              </a:spcAft>
              <a:buFontTx/>
              <a:buChar char="•"/>
            </a:pPr>
            <a:r>
              <a:rPr lang="en-US" sz="2800" b="1" smtClean="0">
                <a:solidFill>
                  <a:srgbClr val="FFFF00"/>
                </a:solidFill>
              </a:rPr>
              <a:t> …</a:t>
            </a:r>
          </a:p>
        </p:txBody>
      </p:sp>
      <p:sp>
        <p:nvSpPr>
          <p:cNvPr id="5" name="Text Box 6"/>
          <p:cNvSpPr txBox="1">
            <a:spLocks noChangeArrowheads="1"/>
          </p:cNvSpPr>
          <p:nvPr/>
        </p:nvSpPr>
        <p:spPr bwMode="auto">
          <a:xfrm>
            <a:off x="5075237" y="6550025"/>
            <a:ext cx="40687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400" smtClean="0">
                <a:solidFill>
                  <a:srgbClr val="000000"/>
                </a:solidFill>
              </a:rPr>
              <a:t>Source: Fei-Fei Li, Rob Fergus, Antonio Torralba.</a:t>
            </a:r>
          </a:p>
        </p:txBody>
      </p:sp>
      <p:sp>
        <p:nvSpPr>
          <p:cNvPr id="6" name="Slide Number Placeholder 5"/>
          <p:cNvSpPr>
            <a:spLocks noGrp="1"/>
          </p:cNvSpPr>
          <p:nvPr>
            <p:ph type="sldNum" sz="quarter" idx="12"/>
          </p:nvPr>
        </p:nvSpPr>
        <p:spPr/>
        <p:txBody>
          <a:bodyPr/>
          <a:lstStyle/>
          <a:p>
            <a:pPr>
              <a:defRPr/>
            </a:pPr>
            <a:fld id="{C22C07FC-A39E-4EF5-ADDA-69AD3A7E837A}" type="slidenum">
              <a:rPr lang="en-US" smtClean="0"/>
              <a:pPr>
                <a:defRPr/>
              </a:pPr>
              <a:t>25</a:t>
            </a:fld>
            <a:endParaRPr lang="en-US"/>
          </a:p>
        </p:txBody>
      </p:sp>
    </p:spTree>
    <p:extLst>
      <p:ext uri="{BB962C8B-B14F-4D97-AF65-F5344CB8AC3E}">
        <p14:creationId xmlns:p14="http://schemas.microsoft.com/office/powerpoint/2010/main" val="36990770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0" y="152400"/>
            <a:ext cx="9144000" cy="1143000"/>
          </a:xfrm>
        </p:spPr>
        <p:txBody>
          <a:bodyPr/>
          <a:lstStyle/>
          <a:p>
            <a:r>
              <a:rPr lang="en-US" sz="4000" i="1" smtClean="0"/>
              <a:t>Instance-level</a:t>
            </a:r>
            <a:r>
              <a:rPr lang="en-US" sz="4000" smtClean="0"/>
              <a:t> recognition problem</a:t>
            </a:r>
          </a:p>
        </p:txBody>
      </p:sp>
      <p:pic>
        <p:nvPicPr>
          <p:cNvPr id="3379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590800"/>
            <a:ext cx="3051175"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33796" name="TextBox 8"/>
          <p:cNvSpPr txBox="1">
            <a:spLocks noChangeArrowheads="1"/>
          </p:cNvSpPr>
          <p:nvPr/>
        </p:nvSpPr>
        <p:spPr bwMode="auto">
          <a:xfrm>
            <a:off x="5334000" y="2743200"/>
            <a:ext cx="2743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2800" smtClean="0">
                <a:solidFill>
                  <a:srgbClr val="000000"/>
                </a:solidFill>
              </a:rPr>
              <a:t>John’s car</a:t>
            </a:r>
          </a:p>
        </p:txBody>
      </p:sp>
      <p:cxnSp>
        <p:nvCxnSpPr>
          <p:cNvPr id="33797" name="Straight Arrow Connector 10"/>
          <p:cNvCxnSpPr>
            <a:cxnSpLocks noChangeShapeType="1"/>
          </p:cNvCxnSpPr>
          <p:nvPr/>
        </p:nvCxnSpPr>
        <p:spPr bwMode="auto">
          <a:xfrm rot="10800000" flipV="1">
            <a:off x="3733800" y="2971800"/>
            <a:ext cx="1600200" cy="7620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6" name="Slide Number Placeholder 5"/>
          <p:cNvSpPr>
            <a:spLocks noGrp="1"/>
          </p:cNvSpPr>
          <p:nvPr>
            <p:ph type="sldNum" sz="quarter" idx="12"/>
          </p:nvPr>
        </p:nvSpPr>
        <p:spPr/>
        <p:txBody>
          <a:bodyPr/>
          <a:lstStyle/>
          <a:p>
            <a:pPr>
              <a:defRPr/>
            </a:pPr>
            <a:fld id="{9ED260D0-21EC-41D7-A824-0FDA93CFC54F}" type="slidenum">
              <a:rPr lang="en-US" smtClean="0">
                <a:solidFill>
                  <a:srgbClr val="000000"/>
                </a:solidFill>
              </a:rPr>
              <a:pPr>
                <a:defRPr/>
              </a:pPr>
              <a:t>26</a:t>
            </a:fld>
            <a:endParaRPr lang="en-US">
              <a:solidFill>
                <a:srgbClr val="000000"/>
              </a:solidFill>
            </a:endParaRPr>
          </a:p>
        </p:txBody>
      </p:sp>
    </p:spTree>
    <p:extLst>
      <p:ext uri="{BB962C8B-B14F-4D97-AF65-F5344CB8AC3E}">
        <p14:creationId xmlns:p14="http://schemas.microsoft.com/office/powerpoint/2010/main" val="25414067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685800" y="76200"/>
            <a:ext cx="7772400" cy="1143000"/>
          </a:xfrm>
        </p:spPr>
        <p:txBody>
          <a:bodyPr/>
          <a:lstStyle/>
          <a:p>
            <a:r>
              <a:rPr lang="en-US" sz="4000" i="1" smtClean="0"/>
              <a:t>Generic</a:t>
            </a:r>
            <a:r>
              <a:rPr lang="en-US" sz="4000" smtClean="0"/>
              <a:t> categorization problem</a:t>
            </a:r>
          </a:p>
        </p:txBody>
      </p:sp>
      <p:grpSp>
        <p:nvGrpSpPr>
          <p:cNvPr id="34819" name="Group 4"/>
          <p:cNvGrpSpPr>
            <a:grpSpLocks/>
          </p:cNvGrpSpPr>
          <p:nvPr/>
        </p:nvGrpSpPr>
        <p:grpSpPr bwMode="auto">
          <a:xfrm>
            <a:off x="1219200" y="1828800"/>
            <a:ext cx="6794500" cy="3292475"/>
            <a:chOff x="872" y="1039"/>
            <a:chExt cx="3680" cy="1663"/>
          </a:xfrm>
        </p:grpSpPr>
        <p:pic>
          <p:nvPicPr>
            <p:cNvPr id="3482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 y="1039"/>
              <a:ext cx="1048" cy="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3482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 y="1920"/>
              <a:ext cx="1036" cy="7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3482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0" y="1968"/>
              <a:ext cx="1047" cy="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34823"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0" y="1042"/>
              <a:ext cx="1036" cy="7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34824"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7" y="1044"/>
              <a:ext cx="1065" cy="1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grpSp>
      <p:sp>
        <p:nvSpPr>
          <p:cNvPr id="9" name="Slide Number Placeholder 8"/>
          <p:cNvSpPr>
            <a:spLocks noGrp="1"/>
          </p:cNvSpPr>
          <p:nvPr>
            <p:ph type="sldNum" sz="quarter" idx="12"/>
          </p:nvPr>
        </p:nvSpPr>
        <p:spPr/>
        <p:txBody>
          <a:bodyPr/>
          <a:lstStyle/>
          <a:p>
            <a:pPr>
              <a:defRPr/>
            </a:pPr>
            <a:fld id="{9ED260D0-21EC-41D7-A824-0FDA93CFC54F}" type="slidenum">
              <a:rPr lang="en-US" smtClean="0">
                <a:solidFill>
                  <a:srgbClr val="000000"/>
                </a:solidFill>
              </a:rPr>
              <a:pPr>
                <a:defRPr/>
              </a:pPr>
              <a:t>27</a:t>
            </a:fld>
            <a:endParaRPr lang="en-US">
              <a:solidFill>
                <a:srgbClr val="000000"/>
              </a:solidFill>
            </a:endParaRPr>
          </a:p>
        </p:txBody>
      </p:sp>
    </p:spTree>
    <p:extLst>
      <p:ext uri="{BB962C8B-B14F-4D97-AF65-F5344CB8AC3E}">
        <p14:creationId xmlns:p14="http://schemas.microsoft.com/office/powerpoint/2010/main" val="12211385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Footer Placeholder 4"/>
          <p:cNvSpPr txBox="1">
            <a:spLocks noGrp="1"/>
          </p:cNvSpPr>
          <p:nvPr/>
        </p:nvSpPr>
        <p:spPr bwMode="auto">
          <a:xfrm>
            <a:off x="2376488" y="6553200"/>
            <a:ext cx="4572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de-DE" sz="1200" smtClean="0">
                <a:solidFill>
                  <a:srgbClr val="000000"/>
                </a:solidFill>
                <a:latin typeface="Trebuchet MS" pitchFamily="34" charset="0"/>
              </a:rPr>
              <a:t>K. Grauman, B. Leibe</a:t>
            </a:r>
          </a:p>
        </p:txBody>
      </p:sp>
      <p:sp>
        <p:nvSpPr>
          <p:cNvPr id="35844" name="Rectangle 2"/>
          <p:cNvSpPr>
            <a:spLocks noGrp="1" noChangeArrowheads="1"/>
          </p:cNvSpPr>
          <p:nvPr>
            <p:ph type="title" idx="4294967295"/>
          </p:nvPr>
        </p:nvSpPr>
        <p:spPr/>
        <p:txBody>
          <a:bodyPr/>
          <a:lstStyle/>
          <a:p>
            <a:r>
              <a:rPr lang="en-US" smtClean="0"/>
              <a:t>Object Categorization</a:t>
            </a:r>
            <a:endParaRPr lang="de-CH" smtClean="0"/>
          </a:p>
        </p:txBody>
      </p:sp>
      <p:sp>
        <p:nvSpPr>
          <p:cNvPr id="45061" name="Rectangle 3"/>
          <p:cNvSpPr>
            <a:spLocks noGrp="1" noChangeArrowheads="1"/>
          </p:cNvSpPr>
          <p:nvPr>
            <p:ph type="body" idx="4294967295"/>
          </p:nvPr>
        </p:nvSpPr>
        <p:spPr/>
        <p:txBody>
          <a:bodyPr/>
          <a:lstStyle/>
          <a:p>
            <a:r>
              <a:rPr lang="en-US" dirty="0" smtClean="0"/>
              <a:t>Task Description</a:t>
            </a:r>
          </a:p>
          <a:p>
            <a:pPr lvl="1"/>
            <a:r>
              <a:rPr lang="en-US" dirty="0" smtClean="0"/>
              <a:t>“Given a small number of training images of a category, recognize a-priori unknown instances of that category and assign the correct category label.”</a:t>
            </a:r>
          </a:p>
          <a:p>
            <a:pPr lvl="1">
              <a:buFont typeface="Wingdings" pitchFamily="2" charset="2"/>
              <a:buNone/>
            </a:pPr>
            <a:endParaRPr lang="en-US" dirty="0" smtClean="0"/>
          </a:p>
          <a:p>
            <a:r>
              <a:rPr lang="en-US" dirty="0" smtClean="0"/>
              <a:t>Which categories are feasible visually?</a:t>
            </a:r>
          </a:p>
        </p:txBody>
      </p:sp>
      <p:grpSp>
        <p:nvGrpSpPr>
          <p:cNvPr id="2" name="Group 4"/>
          <p:cNvGrpSpPr>
            <a:grpSpLocks/>
          </p:cNvGrpSpPr>
          <p:nvPr/>
        </p:nvGrpSpPr>
        <p:grpSpPr bwMode="auto">
          <a:xfrm>
            <a:off x="1403350" y="3962400"/>
            <a:ext cx="6624638" cy="1876425"/>
            <a:chOff x="884" y="2792"/>
            <a:chExt cx="4173" cy="1182"/>
          </a:xfrm>
        </p:grpSpPr>
        <p:pic>
          <p:nvPicPr>
            <p:cNvPr id="35847" name="Picture 5" descr="dog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2" y="2792"/>
              <a:ext cx="680" cy="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5848" name="Group 6"/>
            <p:cNvGrpSpPr>
              <a:grpSpLocks/>
            </p:cNvGrpSpPr>
            <p:nvPr/>
          </p:nvGrpSpPr>
          <p:grpSpPr bwMode="auto">
            <a:xfrm>
              <a:off x="884" y="3563"/>
              <a:ext cx="4173" cy="411"/>
              <a:chOff x="884" y="3521"/>
              <a:chExt cx="4173" cy="411"/>
            </a:xfrm>
          </p:grpSpPr>
          <p:sp>
            <p:nvSpPr>
              <p:cNvPr id="35849" name="Text Box 7"/>
              <p:cNvSpPr txBox="1">
                <a:spLocks noChangeArrowheads="1"/>
              </p:cNvSpPr>
              <p:nvPr/>
            </p:nvSpPr>
            <p:spPr bwMode="auto">
              <a:xfrm>
                <a:off x="1655" y="3566"/>
                <a:ext cx="633" cy="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ETH Light"/>
                  </a:rPr>
                  <a:t>German</a:t>
                </a:r>
                <a:br>
                  <a:rPr lang="en-US" sz="1600" b="1" smtClean="0">
                    <a:solidFill>
                      <a:srgbClr val="000000"/>
                    </a:solidFill>
                    <a:latin typeface="ETH Light"/>
                  </a:rPr>
                </a:br>
                <a:r>
                  <a:rPr lang="en-US" sz="1600" b="1" smtClean="0">
                    <a:solidFill>
                      <a:srgbClr val="000000"/>
                    </a:solidFill>
                    <a:latin typeface="ETH Light"/>
                  </a:rPr>
                  <a:t>shepherd</a:t>
                </a:r>
                <a:endParaRPr lang="de-CH" sz="1600" b="1" smtClean="0">
                  <a:solidFill>
                    <a:srgbClr val="000000"/>
                  </a:solidFill>
                  <a:latin typeface="ETH Light"/>
                </a:endParaRPr>
              </a:p>
            </p:txBody>
          </p:sp>
          <p:sp>
            <p:nvSpPr>
              <p:cNvPr id="35850" name="Text Box 8"/>
              <p:cNvSpPr txBox="1">
                <a:spLocks noChangeArrowheads="1"/>
              </p:cNvSpPr>
              <p:nvPr/>
            </p:nvSpPr>
            <p:spPr bwMode="auto">
              <a:xfrm>
                <a:off x="3606" y="3566"/>
                <a:ext cx="503"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ETH Light"/>
                  </a:rPr>
                  <a:t>animal</a:t>
                </a:r>
                <a:endParaRPr lang="de-CH" sz="1600" b="1" smtClean="0">
                  <a:solidFill>
                    <a:srgbClr val="000000"/>
                  </a:solidFill>
                  <a:latin typeface="ETH Light"/>
                </a:endParaRPr>
              </a:p>
            </p:txBody>
          </p:sp>
          <p:sp>
            <p:nvSpPr>
              <p:cNvPr id="35851" name="Text Box 9"/>
              <p:cNvSpPr txBox="1">
                <a:spLocks noChangeArrowheads="1"/>
              </p:cNvSpPr>
              <p:nvPr/>
            </p:nvSpPr>
            <p:spPr bwMode="auto">
              <a:xfrm>
                <a:off x="2744" y="3566"/>
                <a:ext cx="328"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ETH Light"/>
                  </a:rPr>
                  <a:t>dog</a:t>
                </a:r>
                <a:endParaRPr lang="de-CH" sz="1600" b="1" smtClean="0">
                  <a:solidFill>
                    <a:srgbClr val="000000"/>
                  </a:solidFill>
                  <a:latin typeface="ETH Light"/>
                </a:endParaRPr>
              </a:p>
            </p:txBody>
          </p:sp>
          <p:sp>
            <p:nvSpPr>
              <p:cNvPr id="35852" name="Text Box 10"/>
              <p:cNvSpPr txBox="1">
                <a:spLocks noChangeArrowheads="1"/>
              </p:cNvSpPr>
              <p:nvPr/>
            </p:nvSpPr>
            <p:spPr bwMode="auto">
              <a:xfrm>
                <a:off x="4422" y="3566"/>
                <a:ext cx="430" cy="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ETH Light"/>
                  </a:rPr>
                  <a:t>living</a:t>
                </a:r>
                <a:br>
                  <a:rPr lang="en-US" sz="1600" b="1" smtClean="0">
                    <a:solidFill>
                      <a:srgbClr val="000000"/>
                    </a:solidFill>
                    <a:latin typeface="ETH Light"/>
                  </a:rPr>
                </a:br>
                <a:r>
                  <a:rPr lang="en-US" sz="1600" b="1" smtClean="0">
                    <a:solidFill>
                      <a:srgbClr val="000000"/>
                    </a:solidFill>
                    <a:latin typeface="ETH Light"/>
                  </a:rPr>
                  <a:t>being</a:t>
                </a:r>
                <a:endParaRPr lang="de-CH" sz="1600" b="1" smtClean="0">
                  <a:solidFill>
                    <a:srgbClr val="000000"/>
                  </a:solidFill>
                  <a:latin typeface="ETH Light"/>
                </a:endParaRPr>
              </a:p>
            </p:txBody>
          </p:sp>
          <p:sp>
            <p:nvSpPr>
              <p:cNvPr id="35853" name="Text Box 11"/>
              <p:cNvSpPr txBox="1">
                <a:spLocks noChangeArrowheads="1"/>
              </p:cNvSpPr>
              <p:nvPr/>
            </p:nvSpPr>
            <p:spPr bwMode="auto">
              <a:xfrm>
                <a:off x="884" y="3566"/>
                <a:ext cx="467"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ETH Light"/>
                  </a:rPr>
                  <a:t>“Fido”</a:t>
                </a:r>
                <a:endParaRPr lang="de-CH" sz="1600" b="1" smtClean="0">
                  <a:solidFill>
                    <a:srgbClr val="000000"/>
                  </a:solidFill>
                  <a:latin typeface="ETH Light"/>
                </a:endParaRPr>
              </a:p>
            </p:txBody>
          </p:sp>
          <p:sp>
            <p:nvSpPr>
              <p:cNvPr id="35854" name="Line 12"/>
              <p:cNvSpPr>
                <a:spLocks noChangeShapeType="1"/>
              </p:cNvSpPr>
              <p:nvPr/>
            </p:nvSpPr>
            <p:spPr bwMode="auto">
              <a:xfrm>
                <a:off x="884" y="3521"/>
                <a:ext cx="4173" cy="0"/>
              </a:xfrm>
              <a:prstGeom prst="line">
                <a:avLst/>
              </a:prstGeom>
              <a:noFill/>
              <a:ln w="19050" cap="sq">
                <a:solidFill>
                  <a:schemeClr val="bg2"/>
                </a:solidFill>
                <a:round/>
                <a:headEnd type="none" w="sm" len="sm"/>
                <a:tailEnd type="triangle" w="lg" len="lg"/>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grpSp>
      <p:sp>
        <p:nvSpPr>
          <p:cNvPr id="15" name="Slide Number Placeholder 14"/>
          <p:cNvSpPr>
            <a:spLocks noGrp="1"/>
          </p:cNvSpPr>
          <p:nvPr>
            <p:ph type="sldNum" sz="quarter" idx="10"/>
          </p:nvPr>
        </p:nvSpPr>
        <p:spPr/>
        <p:txBody>
          <a:bodyPr/>
          <a:lstStyle/>
          <a:p>
            <a:pPr>
              <a:defRPr/>
            </a:pPr>
            <a:fld id="{D9DA12C1-82C7-4F47-AEB8-D71ACCFA7ECC}" type="slidenum">
              <a:rPr lang="de-DE" smtClean="0"/>
              <a:pPr>
                <a:defRPr/>
              </a:pPr>
              <a:t>28</a:t>
            </a:fld>
            <a:endParaRPr lang="de-DE"/>
          </a:p>
        </p:txBody>
      </p:sp>
    </p:spTree>
    <p:extLst>
      <p:ext uri="{BB962C8B-B14F-4D97-AF65-F5344CB8AC3E}">
        <p14:creationId xmlns:p14="http://schemas.microsoft.com/office/powerpoint/2010/main" val="27251531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061">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Footer Placeholder 4"/>
          <p:cNvSpPr txBox="1">
            <a:spLocks noGrp="1"/>
          </p:cNvSpPr>
          <p:nvPr/>
        </p:nvSpPr>
        <p:spPr bwMode="auto">
          <a:xfrm>
            <a:off x="2376488" y="6553200"/>
            <a:ext cx="4572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de-DE" sz="1200" smtClean="0">
                <a:solidFill>
                  <a:srgbClr val="000000"/>
                </a:solidFill>
                <a:latin typeface="Trebuchet MS" pitchFamily="34" charset="0"/>
              </a:rPr>
              <a:t>K. Grauman, B. Leibe</a:t>
            </a:r>
          </a:p>
        </p:txBody>
      </p:sp>
      <p:sp>
        <p:nvSpPr>
          <p:cNvPr id="36868" name="Rectangle 2"/>
          <p:cNvSpPr>
            <a:spLocks noChangeArrowheads="1"/>
          </p:cNvSpPr>
          <p:nvPr/>
        </p:nvSpPr>
        <p:spPr bwMode="auto">
          <a:xfrm>
            <a:off x="6227763" y="0"/>
            <a:ext cx="2916237" cy="2205038"/>
          </a:xfrm>
          <a:prstGeom prst="rect">
            <a:avLst/>
          </a:prstGeom>
          <a:solidFill>
            <a:schemeClr val="tx1"/>
          </a:solidFill>
          <a:ln w="12700" cap="sq">
            <a:solidFill>
              <a:schemeClr val="tx1"/>
            </a:solidFill>
            <a:miter lim="800000"/>
            <a:headEnd type="none" w="sm" len="sm"/>
            <a:tailEnd type="none" w="sm" len="sm"/>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36869" name="Rectangle 3"/>
          <p:cNvSpPr>
            <a:spLocks noGrp="1" noChangeArrowheads="1"/>
          </p:cNvSpPr>
          <p:nvPr>
            <p:ph type="title" idx="4294967295"/>
          </p:nvPr>
        </p:nvSpPr>
        <p:spPr/>
        <p:txBody>
          <a:bodyPr/>
          <a:lstStyle/>
          <a:p>
            <a:r>
              <a:rPr lang="en-US" smtClean="0"/>
              <a:t>Visual Object Categories</a:t>
            </a:r>
          </a:p>
        </p:txBody>
      </p:sp>
      <p:sp>
        <p:nvSpPr>
          <p:cNvPr id="36870" name="Rectangle 4"/>
          <p:cNvSpPr>
            <a:spLocks noGrp="1" noChangeArrowheads="1"/>
          </p:cNvSpPr>
          <p:nvPr>
            <p:ph type="body" idx="4294967295"/>
          </p:nvPr>
        </p:nvSpPr>
        <p:spPr>
          <a:xfrm>
            <a:off x="457200" y="1484313"/>
            <a:ext cx="8686800" cy="4495800"/>
          </a:xfrm>
        </p:spPr>
        <p:txBody>
          <a:bodyPr/>
          <a:lstStyle/>
          <a:p>
            <a:r>
              <a:rPr lang="en-US" dirty="0" smtClean="0"/>
              <a:t>Basic Level Categories in human categorization </a:t>
            </a:r>
            <a:br>
              <a:rPr lang="en-US" dirty="0" smtClean="0"/>
            </a:br>
            <a:r>
              <a:rPr lang="en-US" sz="2000" dirty="0" smtClean="0"/>
              <a:t>[</a:t>
            </a:r>
            <a:r>
              <a:rPr lang="en-US" sz="2000" dirty="0" err="1" smtClean="0"/>
              <a:t>Rosch</a:t>
            </a:r>
            <a:r>
              <a:rPr lang="en-US" sz="2000" dirty="0" smtClean="0"/>
              <a:t> 76, </a:t>
            </a:r>
            <a:r>
              <a:rPr lang="en-US" sz="2000" dirty="0" err="1" smtClean="0"/>
              <a:t>Lakoff</a:t>
            </a:r>
            <a:r>
              <a:rPr lang="en-US" sz="2000" dirty="0" smtClean="0"/>
              <a:t> 87]</a:t>
            </a:r>
            <a:endParaRPr lang="en-US" dirty="0" smtClean="0"/>
          </a:p>
          <a:p>
            <a:pPr lvl="1"/>
            <a:r>
              <a:rPr lang="en-US" dirty="0" smtClean="0"/>
              <a:t>The highest level at which category members have similar perceived shape</a:t>
            </a:r>
          </a:p>
          <a:p>
            <a:pPr lvl="1"/>
            <a:r>
              <a:rPr lang="en-US" dirty="0" smtClean="0"/>
              <a:t>The highest level at which a single mental image reflects the entire category</a:t>
            </a:r>
          </a:p>
          <a:p>
            <a:pPr lvl="1"/>
            <a:r>
              <a:rPr lang="en-US" dirty="0" smtClean="0"/>
              <a:t>The level at which human subjects are usually fastest at identifying category members</a:t>
            </a:r>
          </a:p>
          <a:p>
            <a:pPr lvl="1"/>
            <a:r>
              <a:rPr lang="en-US" dirty="0" smtClean="0"/>
              <a:t>The first level named and understood by children </a:t>
            </a:r>
          </a:p>
          <a:p>
            <a:pPr lvl="1"/>
            <a:r>
              <a:rPr lang="en-US" dirty="0" smtClean="0"/>
              <a:t>The highest level at which a person uses similar motor actions for interaction with category members</a:t>
            </a:r>
          </a:p>
        </p:txBody>
      </p:sp>
      <p:sp>
        <p:nvSpPr>
          <p:cNvPr id="7" name="Slide Number Placeholder 6"/>
          <p:cNvSpPr>
            <a:spLocks noGrp="1"/>
          </p:cNvSpPr>
          <p:nvPr>
            <p:ph type="sldNum" sz="quarter" idx="10"/>
          </p:nvPr>
        </p:nvSpPr>
        <p:spPr/>
        <p:txBody>
          <a:bodyPr/>
          <a:lstStyle/>
          <a:p>
            <a:pPr>
              <a:defRPr/>
            </a:pPr>
            <a:fld id="{D9DA12C1-82C7-4F47-AEB8-D71ACCFA7ECC}" type="slidenum">
              <a:rPr lang="de-DE" smtClean="0"/>
              <a:pPr>
                <a:defRPr/>
              </a:pPr>
              <a:t>29</a:t>
            </a:fld>
            <a:endParaRPr lang="de-DE"/>
          </a:p>
        </p:txBody>
      </p:sp>
    </p:spTree>
    <p:extLst>
      <p:ext uri="{BB962C8B-B14F-4D97-AF65-F5344CB8AC3E}">
        <p14:creationId xmlns:p14="http://schemas.microsoft.com/office/powerpoint/2010/main" val="305188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7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87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87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87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87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build="p" bldLvl="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446088" y="0"/>
            <a:ext cx="8229600" cy="1143000"/>
          </a:xfrm>
        </p:spPr>
        <p:txBody>
          <a:bodyPr/>
          <a:lstStyle/>
          <a:p>
            <a:r>
              <a:rPr lang="en-US" smtClean="0">
                <a:latin typeface="Arial" pitchFamily="34" charset="0"/>
                <a:cs typeface="Arial" pitchFamily="34" charset="0"/>
              </a:rPr>
              <a:t>Visual words</a:t>
            </a:r>
          </a:p>
        </p:txBody>
      </p:sp>
      <p:sp>
        <p:nvSpPr>
          <p:cNvPr id="131" name="Content Placeholder 6"/>
          <p:cNvSpPr txBox="1">
            <a:spLocks/>
          </p:cNvSpPr>
          <p:nvPr/>
        </p:nvSpPr>
        <p:spPr bwMode="auto">
          <a:xfrm>
            <a:off x="457200" y="1204913"/>
            <a:ext cx="3200400" cy="4495800"/>
          </a:xfrm>
          <a:prstGeom prst="rect">
            <a:avLst/>
          </a:prstGeom>
          <a:noFill/>
          <a:ln w="9525">
            <a:noFill/>
            <a:miter lim="800000"/>
            <a:headEnd/>
            <a:tailEnd/>
          </a:ln>
        </p:spPr>
        <p:txBody>
          <a:bodyPr/>
          <a:lstStyle/>
          <a:p>
            <a:pPr marL="342900" indent="-342900" fontAlgn="base">
              <a:spcBef>
                <a:spcPct val="20000"/>
              </a:spcBef>
              <a:spcAft>
                <a:spcPct val="0"/>
              </a:spcAft>
              <a:buClr>
                <a:srgbClr val="000099"/>
              </a:buClr>
              <a:buSzPct val="115000"/>
              <a:buFontTx/>
              <a:buChar char="•"/>
              <a:defRPr/>
            </a:pPr>
            <a:r>
              <a:rPr kumimoji="1" lang="en-US" sz="2400" kern="0" dirty="0">
                <a:solidFill>
                  <a:srgbClr val="000000"/>
                </a:solidFill>
                <a:latin typeface="Arial" pitchFamily="34" charset="0"/>
                <a:cs typeface="Arial" pitchFamily="34" charset="0"/>
              </a:rPr>
              <a:t>Example: each group of patches belongs to the same visual word</a:t>
            </a:r>
          </a:p>
        </p:txBody>
      </p:sp>
      <p:pic>
        <p:nvPicPr>
          <p:cNvPr id="74757" name="Picture 2"/>
          <p:cNvPicPr>
            <a:picLocks noChangeAspect="1" noChangeArrowheads="1"/>
          </p:cNvPicPr>
          <p:nvPr/>
        </p:nvPicPr>
        <p:blipFill>
          <a:blip r:embed="rId3">
            <a:extLst>
              <a:ext uri="{28A0092B-C50C-407E-A947-70E740481C1C}">
                <a14:useLocalDpi xmlns:a14="http://schemas.microsoft.com/office/drawing/2010/main" val="0"/>
              </a:ext>
            </a:extLst>
          </a:blip>
          <a:srcRect l="55952" t="26868" r="13412" b="46005"/>
          <a:stretch>
            <a:fillRect/>
          </a:stretch>
        </p:blipFill>
        <p:spPr bwMode="auto">
          <a:xfrm>
            <a:off x="3919538" y="1233488"/>
            <a:ext cx="4933950" cy="2671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74758" name="Picture 2"/>
          <p:cNvPicPr>
            <a:picLocks noChangeAspect="1" noChangeArrowheads="1"/>
          </p:cNvPicPr>
          <p:nvPr/>
        </p:nvPicPr>
        <p:blipFill>
          <a:blip r:embed="rId3">
            <a:extLst>
              <a:ext uri="{28A0092B-C50C-407E-A947-70E740481C1C}">
                <a14:useLocalDpi xmlns:a14="http://schemas.microsoft.com/office/drawing/2010/main" val="0"/>
              </a:ext>
            </a:extLst>
          </a:blip>
          <a:srcRect l="55952" t="57695" r="13412" b="15762"/>
          <a:stretch>
            <a:fillRect/>
          </a:stretch>
        </p:blipFill>
        <p:spPr bwMode="auto">
          <a:xfrm>
            <a:off x="3911600" y="3910013"/>
            <a:ext cx="4935538" cy="2614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74759" name="TextBox 9"/>
          <p:cNvSpPr txBox="1">
            <a:spLocks noChangeArrowheads="1"/>
          </p:cNvSpPr>
          <p:nvPr/>
        </p:nvSpPr>
        <p:spPr bwMode="auto">
          <a:xfrm>
            <a:off x="4614863" y="6502400"/>
            <a:ext cx="3397250"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200" smtClean="0">
                <a:solidFill>
                  <a:srgbClr val="000000"/>
                </a:solidFill>
                <a:latin typeface="Trebuchet MS" pitchFamily="34" charset="0"/>
              </a:rPr>
              <a:t>Figure from  Sivic &amp; Zisserman, ICCV 2003</a:t>
            </a:r>
          </a:p>
        </p:txBody>
      </p:sp>
      <p:sp>
        <p:nvSpPr>
          <p:cNvPr id="135" name="Oval 69"/>
          <p:cNvSpPr>
            <a:spLocks noChangeArrowheads="1"/>
          </p:cNvSpPr>
          <p:nvPr/>
        </p:nvSpPr>
        <p:spPr bwMode="auto">
          <a:xfrm>
            <a:off x="1828800" y="3962400"/>
            <a:ext cx="225425" cy="566738"/>
          </a:xfrm>
          <a:prstGeom prst="ellipse">
            <a:avLst/>
          </a:prstGeom>
          <a:solidFill>
            <a:srgbClr val="FFFFFF"/>
          </a:solidFill>
          <a:ln w="12700" cap="sq" algn="ctr">
            <a:solidFill>
              <a:srgbClr val="FFFFFF"/>
            </a:solidFill>
            <a:round/>
            <a:headEnd type="none" w="sm" len="sm"/>
            <a:tailEnd type="none" w="sm" len="sm"/>
          </a:ln>
        </p:spPr>
        <p:txBody>
          <a:bodyPr lIns="90000" tIns="46800" rIns="90000" bIns="46800">
            <a:spAutoFit/>
          </a:bodyPr>
          <a:lstStyle/>
          <a:p>
            <a:pPr>
              <a:defRPr/>
            </a:pPr>
            <a:endParaRPr lang="en-US" sz="2000" kern="0">
              <a:solidFill>
                <a:srgbClr val="FFFFFF"/>
              </a:solidFill>
              <a:latin typeface="Trebuchet MS" pitchFamily="34" charset="0"/>
            </a:endParaRPr>
          </a:p>
        </p:txBody>
      </p:sp>
      <p:grpSp>
        <p:nvGrpSpPr>
          <p:cNvPr id="2" name="Group 62"/>
          <p:cNvGrpSpPr>
            <a:grpSpLocks noChangeAspect="1"/>
          </p:cNvGrpSpPr>
          <p:nvPr/>
        </p:nvGrpSpPr>
        <p:grpSpPr bwMode="auto">
          <a:xfrm>
            <a:off x="914400" y="2743200"/>
            <a:ext cx="2216150" cy="2782888"/>
            <a:chOff x="1244596" y="-2173065"/>
            <a:chExt cx="6853224" cy="8600841"/>
          </a:xfrm>
        </p:grpSpPr>
        <p:grpSp>
          <p:nvGrpSpPr>
            <p:cNvPr id="3" name="Group 35"/>
            <p:cNvGrpSpPr>
              <a:grpSpLocks noChangeAspect="1"/>
            </p:cNvGrpSpPr>
            <p:nvPr/>
          </p:nvGrpSpPr>
          <p:grpSpPr bwMode="auto">
            <a:xfrm>
              <a:off x="1244613" y="-2173054"/>
              <a:ext cx="6853261" cy="8600791"/>
              <a:chOff x="1056" y="-1124"/>
              <a:chExt cx="4032" cy="5060"/>
            </a:xfrm>
          </p:grpSpPr>
          <p:sp>
            <p:nvSpPr>
              <p:cNvPr id="145" name="Oval 36"/>
              <p:cNvSpPr>
                <a:spLocks noChangeAspect="1" noChangeArrowheads="1"/>
              </p:cNvSpPr>
              <p:nvPr/>
            </p:nvSpPr>
            <p:spPr bwMode="auto">
              <a:xfrm>
                <a:off x="1824" y="-112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6" name="Oval 37"/>
              <p:cNvSpPr>
                <a:spLocks noChangeAspect="1" noChangeArrowheads="1"/>
              </p:cNvSpPr>
              <p:nvPr/>
            </p:nvSpPr>
            <p:spPr bwMode="auto">
              <a:xfrm>
                <a:off x="1585" y="206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7" name="Oval 38"/>
              <p:cNvSpPr>
                <a:spLocks noChangeAspect="1" noChangeArrowheads="1"/>
              </p:cNvSpPr>
              <p:nvPr/>
            </p:nvSpPr>
            <p:spPr bwMode="auto">
              <a:xfrm>
                <a:off x="1922" y="187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8" name="Oval 39"/>
              <p:cNvSpPr>
                <a:spLocks noChangeAspect="1" noChangeArrowheads="1"/>
              </p:cNvSpPr>
              <p:nvPr/>
            </p:nvSpPr>
            <p:spPr bwMode="auto">
              <a:xfrm>
                <a:off x="2015" y="177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9" name="Oval 40"/>
              <p:cNvSpPr>
                <a:spLocks noChangeAspect="1" noChangeArrowheads="1"/>
              </p:cNvSpPr>
              <p:nvPr/>
            </p:nvSpPr>
            <p:spPr bwMode="auto">
              <a:xfrm>
                <a:off x="1922" y="206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0" name="Oval 41"/>
              <p:cNvSpPr>
                <a:spLocks noChangeAspect="1" noChangeArrowheads="1"/>
              </p:cNvSpPr>
              <p:nvPr/>
            </p:nvSpPr>
            <p:spPr bwMode="auto">
              <a:xfrm>
                <a:off x="1538" y="100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1" name="Oval 42"/>
              <p:cNvSpPr>
                <a:spLocks noChangeAspect="1" noChangeArrowheads="1"/>
              </p:cNvSpPr>
              <p:nvPr/>
            </p:nvSpPr>
            <p:spPr bwMode="auto">
              <a:xfrm>
                <a:off x="1824" y="143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2" name="Oval 43"/>
              <p:cNvSpPr>
                <a:spLocks noChangeAspect="1" noChangeArrowheads="1"/>
              </p:cNvSpPr>
              <p:nvPr/>
            </p:nvSpPr>
            <p:spPr bwMode="auto">
              <a:xfrm>
                <a:off x="2593" y="331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3" name="Oval 44"/>
              <p:cNvSpPr>
                <a:spLocks noChangeAspect="1" noChangeArrowheads="1"/>
              </p:cNvSpPr>
              <p:nvPr/>
            </p:nvSpPr>
            <p:spPr bwMode="auto">
              <a:xfrm>
                <a:off x="2451" y="340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4" name="Oval 45"/>
              <p:cNvSpPr>
                <a:spLocks noChangeAspect="1" noChangeArrowheads="1"/>
              </p:cNvSpPr>
              <p:nvPr/>
            </p:nvSpPr>
            <p:spPr bwMode="auto">
              <a:xfrm>
                <a:off x="2737" y="3356"/>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5" name="Oval 46"/>
              <p:cNvSpPr>
                <a:spLocks noChangeAspect="1" noChangeArrowheads="1"/>
              </p:cNvSpPr>
              <p:nvPr/>
            </p:nvSpPr>
            <p:spPr bwMode="auto">
              <a:xfrm>
                <a:off x="2783" y="326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6" name="Oval 47"/>
              <p:cNvSpPr>
                <a:spLocks noChangeAspect="1" noChangeArrowheads="1"/>
              </p:cNvSpPr>
              <p:nvPr/>
            </p:nvSpPr>
            <p:spPr bwMode="auto">
              <a:xfrm>
                <a:off x="2691" y="307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7" name="Oval 48"/>
              <p:cNvSpPr>
                <a:spLocks noChangeAspect="1" noChangeArrowheads="1"/>
              </p:cNvSpPr>
              <p:nvPr/>
            </p:nvSpPr>
            <p:spPr bwMode="auto">
              <a:xfrm>
                <a:off x="2835" y="288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8" name="Oval 49"/>
              <p:cNvSpPr>
                <a:spLocks noChangeAspect="1" noChangeArrowheads="1"/>
              </p:cNvSpPr>
              <p:nvPr/>
            </p:nvSpPr>
            <p:spPr bwMode="auto">
              <a:xfrm>
                <a:off x="3023" y="2972"/>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9" name="Oval 50"/>
              <p:cNvSpPr>
                <a:spLocks noChangeAspect="1" noChangeArrowheads="1"/>
              </p:cNvSpPr>
              <p:nvPr/>
            </p:nvSpPr>
            <p:spPr bwMode="auto">
              <a:xfrm>
                <a:off x="2691" y="258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0" name="Oval 51"/>
              <p:cNvSpPr>
                <a:spLocks noChangeAspect="1" noChangeArrowheads="1"/>
              </p:cNvSpPr>
              <p:nvPr/>
            </p:nvSpPr>
            <p:spPr bwMode="auto">
              <a:xfrm>
                <a:off x="2737"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1" name="Oval 52"/>
              <p:cNvSpPr>
                <a:spLocks noChangeAspect="1" noChangeArrowheads="1"/>
              </p:cNvSpPr>
              <p:nvPr/>
            </p:nvSpPr>
            <p:spPr bwMode="auto">
              <a:xfrm>
                <a:off x="3309" y="2972"/>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2" name="Oval 53"/>
              <p:cNvSpPr>
                <a:spLocks noChangeAspect="1" noChangeArrowheads="1"/>
              </p:cNvSpPr>
              <p:nvPr/>
            </p:nvSpPr>
            <p:spPr bwMode="auto">
              <a:xfrm>
                <a:off x="3121" y="283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3" name="Oval 54"/>
              <p:cNvSpPr>
                <a:spLocks noChangeAspect="1" noChangeArrowheads="1"/>
              </p:cNvSpPr>
              <p:nvPr/>
            </p:nvSpPr>
            <p:spPr bwMode="auto">
              <a:xfrm>
                <a:off x="3693" y="302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4" name="Oval 55"/>
              <p:cNvSpPr>
                <a:spLocks noChangeAspect="1" noChangeArrowheads="1"/>
              </p:cNvSpPr>
              <p:nvPr/>
            </p:nvSpPr>
            <p:spPr bwMode="auto">
              <a:xfrm>
                <a:off x="2737" y="365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5" name="Oval 56"/>
              <p:cNvSpPr>
                <a:spLocks noChangeAspect="1" noChangeArrowheads="1"/>
              </p:cNvSpPr>
              <p:nvPr/>
            </p:nvSpPr>
            <p:spPr bwMode="auto">
              <a:xfrm>
                <a:off x="2255" y="3598"/>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6" name="Oval 57"/>
              <p:cNvSpPr>
                <a:spLocks noChangeAspect="1" noChangeArrowheads="1"/>
              </p:cNvSpPr>
              <p:nvPr/>
            </p:nvSpPr>
            <p:spPr bwMode="auto">
              <a:xfrm>
                <a:off x="2541" y="288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7" name="Oval 58"/>
              <p:cNvSpPr>
                <a:spLocks noChangeAspect="1" noChangeArrowheads="1"/>
              </p:cNvSpPr>
              <p:nvPr/>
            </p:nvSpPr>
            <p:spPr bwMode="auto">
              <a:xfrm>
                <a:off x="2593" y="258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8" name="Oval 59"/>
              <p:cNvSpPr>
                <a:spLocks noChangeAspect="1" noChangeArrowheads="1"/>
              </p:cNvSpPr>
              <p:nvPr/>
            </p:nvSpPr>
            <p:spPr bwMode="auto">
              <a:xfrm>
                <a:off x="4034" y="297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9" name="Oval 60"/>
              <p:cNvSpPr>
                <a:spLocks noChangeAspect="1" noChangeArrowheads="1"/>
              </p:cNvSpPr>
              <p:nvPr/>
            </p:nvSpPr>
            <p:spPr bwMode="auto">
              <a:xfrm>
                <a:off x="3453" y="283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0" name="Oval 61"/>
              <p:cNvSpPr>
                <a:spLocks noChangeAspect="1" noChangeArrowheads="1"/>
              </p:cNvSpPr>
              <p:nvPr/>
            </p:nvSpPr>
            <p:spPr bwMode="auto">
              <a:xfrm>
                <a:off x="4080" y="278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1" name="Oval 62"/>
              <p:cNvSpPr>
                <a:spLocks noChangeAspect="1" noChangeArrowheads="1"/>
              </p:cNvSpPr>
              <p:nvPr/>
            </p:nvSpPr>
            <p:spPr bwMode="auto">
              <a:xfrm>
                <a:off x="3745"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2" name="Oval 63"/>
              <p:cNvSpPr>
                <a:spLocks noChangeAspect="1" noChangeArrowheads="1"/>
              </p:cNvSpPr>
              <p:nvPr/>
            </p:nvSpPr>
            <p:spPr bwMode="auto">
              <a:xfrm>
                <a:off x="2835"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3" name="Oval 64"/>
              <p:cNvSpPr>
                <a:spLocks noChangeAspect="1" noChangeArrowheads="1"/>
              </p:cNvSpPr>
              <p:nvPr/>
            </p:nvSpPr>
            <p:spPr bwMode="auto">
              <a:xfrm>
                <a:off x="2639" y="220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4" name="Oval 65"/>
              <p:cNvSpPr>
                <a:spLocks noChangeAspect="1" noChangeArrowheads="1"/>
              </p:cNvSpPr>
              <p:nvPr/>
            </p:nvSpPr>
            <p:spPr bwMode="auto">
              <a:xfrm>
                <a:off x="2015" y="201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5" name="Oval 66"/>
              <p:cNvSpPr>
                <a:spLocks noChangeAspect="1" noChangeArrowheads="1"/>
              </p:cNvSpPr>
              <p:nvPr/>
            </p:nvSpPr>
            <p:spPr bwMode="auto">
              <a:xfrm>
                <a:off x="1486" y="865"/>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6" name="Oval 67"/>
              <p:cNvSpPr>
                <a:spLocks noChangeAspect="1" noChangeArrowheads="1"/>
              </p:cNvSpPr>
              <p:nvPr/>
            </p:nvSpPr>
            <p:spPr bwMode="auto">
              <a:xfrm>
                <a:off x="2015" y="216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7" name="Oval 68"/>
              <p:cNvSpPr>
                <a:spLocks noChangeAspect="1" noChangeArrowheads="1"/>
              </p:cNvSpPr>
              <p:nvPr/>
            </p:nvSpPr>
            <p:spPr bwMode="auto">
              <a:xfrm>
                <a:off x="1726" y="2115"/>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8" name="Oval 69"/>
              <p:cNvSpPr>
                <a:spLocks noChangeAspect="1" noChangeArrowheads="1"/>
              </p:cNvSpPr>
              <p:nvPr/>
            </p:nvSpPr>
            <p:spPr bwMode="auto">
              <a:xfrm>
                <a:off x="1824" y="1777"/>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9" name="Oval 70"/>
              <p:cNvSpPr>
                <a:spLocks noChangeAspect="1" noChangeArrowheads="1"/>
              </p:cNvSpPr>
              <p:nvPr/>
            </p:nvSpPr>
            <p:spPr bwMode="auto">
              <a:xfrm>
                <a:off x="1440" y="191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0" name="Oval 71"/>
              <p:cNvSpPr>
                <a:spLocks noChangeAspect="1" noChangeArrowheads="1"/>
              </p:cNvSpPr>
              <p:nvPr/>
            </p:nvSpPr>
            <p:spPr bwMode="auto">
              <a:xfrm>
                <a:off x="2110" y="167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1" name="Oval 72"/>
              <p:cNvSpPr>
                <a:spLocks noChangeAspect="1" noChangeArrowheads="1"/>
              </p:cNvSpPr>
              <p:nvPr/>
            </p:nvSpPr>
            <p:spPr bwMode="auto">
              <a:xfrm>
                <a:off x="2353" y="187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2" name="Oval 73"/>
              <p:cNvSpPr>
                <a:spLocks noChangeAspect="1" noChangeArrowheads="1"/>
              </p:cNvSpPr>
              <p:nvPr/>
            </p:nvSpPr>
            <p:spPr bwMode="auto">
              <a:xfrm>
                <a:off x="2451" y="163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3" name="Oval 74"/>
              <p:cNvSpPr>
                <a:spLocks noChangeAspect="1" noChangeArrowheads="1"/>
              </p:cNvSpPr>
              <p:nvPr/>
            </p:nvSpPr>
            <p:spPr bwMode="auto">
              <a:xfrm>
                <a:off x="2255" y="148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4" name="Oval 75"/>
              <p:cNvSpPr>
                <a:spLocks noChangeAspect="1" noChangeArrowheads="1"/>
              </p:cNvSpPr>
              <p:nvPr/>
            </p:nvSpPr>
            <p:spPr bwMode="auto">
              <a:xfrm>
                <a:off x="2156" y="124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5" name="Oval 76"/>
              <p:cNvSpPr>
                <a:spLocks noChangeAspect="1" noChangeArrowheads="1"/>
              </p:cNvSpPr>
              <p:nvPr/>
            </p:nvSpPr>
            <p:spPr bwMode="auto">
              <a:xfrm>
                <a:off x="2156" y="158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6" name="Oval 77"/>
              <p:cNvSpPr>
                <a:spLocks noChangeAspect="1" noChangeArrowheads="1"/>
              </p:cNvSpPr>
              <p:nvPr/>
            </p:nvSpPr>
            <p:spPr bwMode="auto">
              <a:xfrm>
                <a:off x="2639" y="201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7" name="Oval 78"/>
              <p:cNvSpPr>
                <a:spLocks noChangeAspect="1" noChangeArrowheads="1"/>
              </p:cNvSpPr>
              <p:nvPr/>
            </p:nvSpPr>
            <p:spPr bwMode="auto">
              <a:xfrm>
                <a:off x="3407" y="191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8" name="Oval 79"/>
              <p:cNvSpPr>
                <a:spLocks noChangeAspect="1" noChangeArrowheads="1"/>
              </p:cNvSpPr>
              <p:nvPr/>
            </p:nvSpPr>
            <p:spPr bwMode="auto">
              <a:xfrm>
                <a:off x="3219" y="2354"/>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9" name="Oval 80"/>
              <p:cNvSpPr>
                <a:spLocks noChangeAspect="1" noChangeArrowheads="1"/>
              </p:cNvSpPr>
              <p:nvPr/>
            </p:nvSpPr>
            <p:spPr bwMode="auto">
              <a:xfrm>
                <a:off x="3263" y="244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0" name="Oval 81"/>
              <p:cNvSpPr>
                <a:spLocks noChangeAspect="1" noChangeArrowheads="1"/>
              </p:cNvSpPr>
              <p:nvPr/>
            </p:nvSpPr>
            <p:spPr bwMode="auto">
              <a:xfrm>
                <a:off x="3791"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1" name="Oval 82"/>
              <p:cNvSpPr>
                <a:spLocks noChangeAspect="1" noChangeArrowheads="1"/>
              </p:cNvSpPr>
              <p:nvPr/>
            </p:nvSpPr>
            <p:spPr bwMode="auto">
              <a:xfrm>
                <a:off x="3407"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2" name="Oval 83"/>
              <p:cNvSpPr>
                <a:spLocks noChangeAspect="1" noChangeArrowheads="1"/>
              </p:cNvSpPr>
              <p:nvPr/>
            </p:nvSpPr>
            <p:spPr bwMode="auto">
              <a:xfrm>
                <a:off x="3551" y="1679"/>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3" name="Oval 84"/>
              <p:cNvSpPr>
                <a:spLocks noChangeAspect="1" noChangeArrowheads="1"/>
              </p:cNvSpPr>
              <p:nvPr/>
            </p:nvSpPr>
            <p:spPr bwMode="auto">
              <a:xfrm>
                <a:off x="4129"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4" name="Oval 85"/>
              <p:cNvSpPr>
                <a:spLocks noChangeAspect="1" noChangeArrowheads="1"/>
              </p:cNvSpPr>
              <p:nvPr/>
            </p:nvSpPr>
            <p:spPr bwMode="auto">
              <a:xfrm>
                <a:off x="3309" y="129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5" name="Oval 86"/>
              <p:cNvSpPr>
                <a:spLocks noChangeAspect="1" noChangeArrowheads="1"/>
              </p:cNvSpPr>
              <p:nvPr/>
            </p:nvSpPr>
            <p:spPr bwMode="auto">
              <a:xfrm>
                <a:off x="1680" y="110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6" name="Oval 87"/>
              <p:cNvSpPr>
                <a:spLocks noChangeAspect="1" noChangeArrowheads="1"/>
              </p:cNvSpPr>
              <p:nvPr/>
            </p:nvSpPr>
            <p:spPr bwMode="auto">
              <a:xfrm>
                <a:off x="1200" y="865"/>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7" name="Oval 88"/>
              <p:cNvSpPr>
                <a:spLocks noChangeAspect="1" noChangeArrowheads="1"/>
              </p:cNvSpPr>
              <p:nvPr/>
            </p:nvSpPr>
            <p:spPr bwMode="auto">
              <a:xfrm>
                <a:off x="1486" y="48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8" name="Oval 89"/>
              <p:cNvSpPr>
                <a:spLocks noChangeAspect="1" noChangeArrowheads="1"/>
              </p:cNvSpPr>
              <p:nvPr/>
            </p:nvSpPr>
            <p:spPr bwMode="auto">
              <a:xfrm>
                <a:off x="3551" y="105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9" name="Oval 90"/>
              <p:cNvSpPr>
                <a:spLocks noChangeAspect="1" noChangeArrowheads="1"/>
              </p:cNvSpPr>
              <p:nvPr/>
            </p:nvSpPr>
            <p:spPr bwMode="auto">
              <a:xfrm>
                <a:off x="3263" y="81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0" name="Oval 91"/>
              <p:cNvSpPr>
                <a:spLocks noChangeAspect="1" noChangeArrowheads="1"/>
              </p:cNvSpPr>
              <p:nvPr/>
            </p:nvSpPr>
            <p:spPr bwMode="auto">
              <a:xfrm>
                <a:off x="3693" y="67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1" name="Oval 92"/>
              <p:cNvSpPr>
                <a:spLocks noChangeAspect="1" noChangeArrowheads="1"/>
              </p:cNvSpPr>
              <p:nvPr/>
            </p:nvSpPr>
            <p:spPr bwMode="auto">
              <a:xfrm>
                <a:off x="3505" y="76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2" name="Oval 93"/>
              <p:cNvSpPr>
                <a:spLocks noChangeAspect="1" noChangeArrowheads="1"/>
              </p:cNvSpPr>
              <p:nvPr/>
            </p:nvSpPr>
            <p:spPr bwMode="auto">
              <a:xfrm>
                <a:off x="3407" y="48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3" name="Oval 94"/>
              <p:cNvSpPr>
                <a:spLocks noChangeAspect="1" noChangeArrowheads="1"/>
              </p:cNvSpPr>
              <p:nvPr/>
            </p:nvSpPr>
            <p:spPr bwMode="auto">
              <a:xfrm>
                <a:off x="4464" y="158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4" name="Oval 95"/>
              <p:cNvSpPr>
                <a:spLocks noChangeAspect="1" noChangeArrowheads="1"/>
              </p:cNvSpPr>
              <p:nvPr/>
            </p:nvSpPr>
            <p:spPr bwMode="auto">
              <a:xfrm>
                <a:off x="4658" y="1347"/>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5" name="Oval 96"/>
              <p:cNvSpPr>
                <a:spLocks noChangeAspect="1" noChangeArrowheads="1"/>
              </p:cNvSpPr>
              <p:nvPr/>
            </p:nvSpPr>
            <p:spPr bwMode="auto">
              <a:xfrm>
                <a:off x="5042"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6" name="Oval 97"/>
              <p:cNvSpPr>
                <a:spLocks noChangeAspect="1" noChangeArrowheads="1"/>
              </p:cNvSpPr>
              <p:nvPr/>
            </p:nvSpPr>
            <p:spPr bwMode="auto">
              <a:xfrm>
                <a:off x="4944" y="173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7" name="Oval 98"/>
              <p:cNvSpPr>
                <a:spLocks noChangeAspect="1" noChangeArrowheads="1"/>
              </p:cNvSpPr>
              <p:nvPr/>
            </p:nvSpPr>
            <p:spPr bwMode="auto">
              <a:xfrm>
                <a:off x="3647" y="124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8" name="Oval 99"/>
              <p:cNvSpPr>
                <a:spLocks noChangeAspect="1" noChangeArrowheads="1"/>
              </p:cNvSpPr>
              <p:nvPr/>
            </p:nvSpPr>
            <p:spPr bwMode="auto">
              <a:xfrm>
                <a:off x="3309" y="57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9" name="Oval 100"/>
              <p:cNvSpPr>
                <a:spLocks noChangeAspect="1" noChangeArrowheads="1"/>
              </p:cNvSpPr>
              <p:nvPr/>
            </p:nvSpPr>
            <p:spPr bwMode="auto">
              <a:xfrm>
                <a:off x="4273" y="139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0" name="Oval 101"/>
              <p:cNvSpPr>
                <a:spLocks noChangeAspect="1" noChangeArrowheads="1"/>
              </p:cNvSpPr>
              <p:nvPr/>
            </p:nvSpPr>
            <p:spPr bwMode="auto">
              <a:xfrm>
                <a:off x="4034" y="143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1" name="Oval 102"/>
              <p:cNvSpPr>
                <a:spLocks noChangeAspect="1" noChangeArrowheads="1"/>
              </p:cNvSpPr>
              <p:nvPr/>
            </p:nvSpPr>
            <p:spPr bwMode="auto">
              <a:xfrm>
                <a:off x="2399" y="220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2" name="Oval 103"/>
              <p:cNvSpPr>
                <a:spLocks noChangeAspect="1" noChangeArrowheads="1"/>
              </p:cNvSpPr>
              <p:nvPr/>
            </p:nvSpPr>
            <p:spPr bwMode="auto">
              <a:xfrm>
                <a:off x="2977" y="163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3" name="Oval 104"/>
              <p:cNvSpPr>
                <a:spLocks noChangeAspect="1" noChangeArrowheads="1"/>
              </p:cNvSpPr>
              <p:nvPr/>
            </p:nvSpPr>
            <p:spPr bwMode="auto">
              <a:xfrm>
                <a:off x="2015" y="148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4" name="Oval 105"/>
              <p:cNvSpPr>
                <a:spLocks noChangeAspect="1" noChangeArrowheads="1"/>
              </p:cNvSpPr>
              <p:nvPr/>
            </p:nvSpPr>
            <p:spPr bwMode="auto">
              <a:xfrm>
                <a:off x="3075"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5" name="Oval 106"/>
              <p:cNvSpPr>
                <a:spLocks noChangeAspect="1" noChangeArrowheads="1"/>
              </p:cNvSpPr>
              <p:nvPr/>
            </p:nvSpPr>
            <p:spPr bwMode="auto">
              <a:xfrm>
                <a:off x="3023" y="264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6" name="Oval 107"/>
              <p:cNvSpPr>
                <a:spLocks noChangeAspect="1" noChangeArrowheads="1"/>
              </p:cNvSpPr>
              <p:nvPr/>
            </p:nvSpPr>
            <p:spPr bwMode="auto">
              <a:xfrm>
                <a:off x="3167" y="264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7" name="Oval 108"/>
              <p:cNvSpPr>
                <a:spLocks noChangeAspect="1" noChangeArrowheads="1"/>
              </p:cNvSpPr>
              <p:nvPr/>
            </p:nvSpPr>
            <p:spPr bwMode="auto">
              <a:xfrm>
                <a:off x="3936" y="129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8" name="Oval 109"/>
              <p:cNvSpPr>
                <a:spLocks noChangeAspect="1" noChangeArrowheads="1"/>
              </p:cNvSpPr>
              <p:nvPr/>
            </p:nvSpPr>
            <p:spPr bwMode="auto">
              <a:xfrm>
                <a:off x="3837"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9" name="Oval 110"/>
              <p:cNvSpPr>
                <a:spLocks noChangeAspect="1" noChangeArrowheads="1"/>
              </p:cNvSpPr>
              <p:nvPr/>
            </p:nvSpPr>
            <p:spPr bwMode="auto">
              <a:xfrm>
                <a:off x="4129" y="129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0" name="Oval 111"/>
              <p:cNvSpPr>
                <a:spLocks noChangeAspect="1" noChangeArrowheads="1"/>
              </p:cNvSpPr>
              <p:nvPr/>
            </p:nvSpPr>
            <p:spPr bwMode="auto">
              <a:xfrm>
                <a:off x="4418" y="115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1" name="Oval 112"/>
              <p:cNvSpPr>
                <a:spLocks noChangeAspect="1" noChangeArrowheads="1"/>
              </p:cNvSpPr>
              <p:nvPr/>
            </p:nvSpPr>
            <p:spPr bwMode="auto">
              <a:xfrm>
                <a:off x="4366" y="173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2" name="Oval 113"/>
              <p:cNvSpPr>
                <a:spLocks noChangeAspect="1" noChangeArrowheads="1"/>
              </p:cNvSpPr>
              <p:nvPr/>
            </p:nvSpPr>
            <p:spPr bwMode="auto">
              <a:xfrm>
                <a:off x="4990" y="187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3" name="Oval 114"/>
              <p:cNvSpPr>
                <a:spLocks noChangeAspect="1" noChangeArrowheads="1"/>
              </p:cNvSpPr>
              <p:nvPr/>
            </p:nvSpPr>
            <p:spPr bwMode="auto">
              <a:xfrm>
                <a:off x="4900" y="1347"/>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4" name="Oval 115"/>
              <p:cNvSpPr>
                <a:spLocks noChangeAspect="1" noChangeArrowheads="1"/>
              </p:cNvSpPr>
              <p:nvPr/>
            </p:nvSpPr>
            <p:spPr bwMode="auto">
              <a:xfrm>
                <a:off x="3075" y="278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5" name="Oval 116"/>
              <p:cNvSpPr>
                <a:spLocks noChangeAspect="1" noChangeArrowheads="1"/>
              </p:cNvSpPr>
              <p:nvPr/>
            </p:nvSpPr>
            <p:spPr bwMode="auto">
              <a:xfrm>
                <a:off x="2497" y="3696"/>
                <a:ext cx="43" cy="43"/>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6" name="Oval 117"/>
              <p:cNvSpPr>
                <a:spLocks noChangeAspect="1" noChangeArrowheads="1"/>
              </p:cNvSpPr>
              <p:nvPr/>
            </p:nvSpPr>
            <p:spPr bwMode="auto">
              <a:xfrm>
                <a:off x="3889" y="264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7" name="Oval 118"/>
              <p:cNvSpPr>
                <a:spLocks noChangeAspect="1" noChangeArrowheads="1"/>
              </p:cNvSpPr>
              <p:nvPr/>
            </p:nvSpPr>
            <p:spPr bwMode="auto">
              <a:xfrm>
                <a:off x="4175" y="316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8" name="Oval 119"/>
              <p:cNvSpPr>
                <a:spLocks noChangeAspect="1" noChangeArrowheads="1"/>
              </p:cNvSpPr>
              <p:nvPr/>
            </p:nvSpPr>
            <p:spPr bwMode="auto">
              <a:xfrm>
                <a:off x="2639" y="389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9" name="Oval 120"/>
              <p:cNvSpPr>
                <a:spLocks noChangeAspect="1" noChangeArrowheads="1"/>
              </p:cNvSpPr>
              <p:nvPr/>
            </p:nvSpPr>
            <p:spPr bwMode="auto">
              <a:xfrm>
                <a:off x="1296" y="182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0" name="Oval 121"/>
              <p:cNvSpPr>
                <a:spLocks noChangeAspect="1" noChangeArrowheads="1"/>
              </p:cNvSpPr>
              <p:nvPr/>
            </p:nvSpPr>
            <p:spPr bwMode="auto">
              <a:xfrm>
                <a:off x="1585" y="182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1" name="Oval 122"/>
              <p:cNvSpPr>
                <a:spLocks noChangeAspect="1" noChangeArrowheads="1"/>
              </p:cNvSpPr>
              <p:nvPr/>
            </p:nvSpPr>
            <p:spPr bwMode="auto">
              <a:xfrm>
                <a:off x="1538" y="173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2" name="Oval 123"/>
              <p:cNvSpPr>
                <a:spLocks noChangeAspect="1" noChangeArrowheads="1"/>
              </p:cNvSpPr>
              <p:nvPr/>
            </p:nvSpPr>
            <p:spPr bwMode="auto">
              <a:xfrm>
                <a:off x="2353" y="230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3" name="Oval 124"/>
              <p:cNvSpPr>
                <a:spLocks noChangeAspect="1" noChangeArrowheads="1"/>
              </p:cNvSpPr>
              <p:nvPr/>
            </p:nvSpPr>
            <p:spPr bwMode="auto">
              <a:xfrm>
                <a:off x="2783" y="220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4" name="Oval 125"/>
              <p:cNvSpPr>
                <a:spLocks noChangeAspect="1" noChangeArrowheads="1"/>
              </p:cNvSpPr>
              <p:nvPr/>
            </p:nvSpPr>
            <p:spPr bwMode="auto">
              <a:xfrm>
                <a:off x="2497" y="720"/>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5" name="Oval 126"/>
              <p:cNvSpPr>
                <a:spLocks noChangeAspect="1" noChangeArrowheads="1"/>
              </p:cNvSpPr>
              <p:nvPr/>
            </p:nvSpPr>
            <p:spPr bwMode="auto">
              <a:xfrm>
                <a:off x="2541" y="225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6" name="Oval 127"/>
              <p:cNvSpPr>
                <a:spLocks noChangeAspect="1" noChangeArrowheads="1"/>
              </p:cNvSpPr>
              <p:nvPr/>
            </p:nvSpPr>
            <p:spPr bwMode="auto">
              <a:xfrm>
                <a:off x="2156" y="963"/>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7" name="Oval 128"/>
              <p:cNvSpPr>
                <a:spLocks noChangeAspect="1" noChangeArrowheads="1"/>
              </p:cNvSpPr>
              <p:nvPr/>
            </p:nvSpPr>
            <p:spPr bwMode="auto">
              <a:xfrm>
                <a:off x="2110" y="225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8" name="Oval 129"/>
              <p:cNvSpPr>
                <a:spLocks noChangeAspect="1" noChangeArrowheads="1"/>
              </p:cNvSpPr>
              <p:nvPr/>
            </p:nvSpPr>
            <p:spPr bwMode="auto">
              <a:xfrm>
                <a:off x="2737" y="163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9" name="Oval 130"/>
              <p:cNvSpPr>
                <a:spLocks noChangeAspect="1" noChangeArrowheads="1"/>
              </p:cNvSpPr>
              <p:nvPr/>
            </p:nvSpPr>
            <p:spPr bwMode="auto">
              <a:xfrm>
                <a:off x="2639"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0" name="Oval 131"/>
              <p:cNvSpPr>
                <a:spLocks noChangeAspect="1" noChangeArrowheads="1"/>
              </p:cNvSpPr>
              <p:nvPr/>
            </p:nvSpPr>
            <p:spPr bwMode="auto">
              <a:xfrm>
                <a:off x="2541" y="129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1" name="Oval 132"/>
              <p:cNvSpPr>
                <a:spLocks noChangeAspect="1" noChangeArrowheads="1"/>
              </p:cNvSpPr>
              <p:nvPr/>
            </p:nvSpPr>
            <p:spPr bwMode="auto">
              <a:xfrm>
                <a:off x="2737" y="139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2" name="Oval 133"/>
              <p:cNvSpPr>
                <a:spLocks noChangeAspect="1" noChangeArrowheads="1"/>
              </p:cNvSpPr>
              <p:nvPr/>
            </p:nvSpPr>
            <p:spPr bwMode="auto">
              <a:xfrm>
                <a:off x="1154"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3" name="Oval 134"/>
              <p:cNvSpPr>
                <a:spLocks noChangeAspect="1" noChangeArrowheads="1"/>
              </p:cNvSpPr>
              <p:nvPr/>
            </p:nvSpPr>
            <p:spPr bwMode="auto">
              <a:xfrm>
                <a:off x="1056" y="62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4" name="Oval 135"/>
              <p:cNvSpPr>
                <a:spLocks noChangeAspect="1" noChangeArrowheads="1"/>
              </p:cNvSpPr>
              <p:nvPr/>
            </p:nvSpPr>
            <p:spPr bwMode="auto">
              <a:xfrm>
                <a:off x="1631" y="57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5" name="Oval 136"/>
              <p:cNvSpPr>
                <a:spLocks noChangeAspect="1" noChangeArrowheads="1"/>
              </p:cNvSpPr>
              <p:nvPr/>
            </p:nvSpPr>
            <p:spPr bwMode="auto">
              <a:xfrm>
                <a:off x="1342" y="100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6" name="Oval 137"/>
              <p:cNvSpPr>
                <a:spLocks noChangeAspect="1" noChangeArrowheads="1"/>
              </p:cNvSpPr>
              <p:nvPr/>
            </p:nvSpPr>
            <p:spPr bwMode="auto">
              <a:xfrm>
                <a:off x="2255" y="201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7" name="Oval 138"/>
              <p:cNvSpPr>
                <a:spLocks noChangeAspect="1" noChangeArrowheads="1"/>
              </p:cNvSpPr>
              <p:nvPr/>
            </p:nvSpPr>
            <p:spPr bwMode="auto">
              <a:xfrm>
                <a:off x="3219" y="2115"/>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8" name="Oval 139"/>
              <p:cNvSpPr>
                <a:spLocks noChangeAspect="1" noChangeArrowheads="1"/>
              </p:cNvSpPr>
              <p:nvPr/>
            </p:nvSpPr>
            <p:spPr bwMode="auto">
              <a:xfrm>
                <a:off x="3075" y="211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9" name="Oval 140"/>
              <p:cNvSpPr>
                <a:spLocks noChangeAspect="1" noChangeArrowheads="1"/>
              </p:cNvSpPr>
              <p:nvPr/>
            </p:nvSpPr>
            <p:spPr bwMode="auto">
              <a:xfrm>
                <a:off x="3219" y="1633"/>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0" name="Oval 141"/>
              <p:cNvSpPr>
                <a:spLocks noChangeAspect="1" noChangeArrowheads="1"/>
              </p:cNvSpPr>
              <p:nvPr/>
            </p:nvSpPr>
            <p:spPr bwMode="auto">
              <a:xfrm>
                <a:off x="3309" y="177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1" name="Oval 142"/>
              <p:cNvSpPr>
                <a:spLocks noChangeAspect="1" noChangeArrowheads="1"/>
              </p:cNvSpPr>
              <p:nvPr/>
            </p:nvSpPr>
            <p:spPr bwMode="auto">
              <a:xfrm>
                <a:off x="3693" y="91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2" name="Oval 143"/>
              <p:cNvSpPr>
                <a:spLocks noChangeAspect="1" noChangeArrowheads="1"/>
              </p:cNvSpPr>
              <p:nvPr/>
            </p:nvSpPr>
            <p:spPr bwMode="auto">
              <a:xfrm>
                <a:off x="3603"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3" name="Oval 144"/>
              <p:cNvSpPr>
                <a:spLocks noChangeAspect="1" noChangeArrowheads="1"/>
              </p:cNvSpPr>
              <p:nvPr/>
            </p:nvSpPr>
            <p:spPr bwMode="auto">
              <a:xfrm>
                <a:off x="3219" y="383"/>
                <a:ext cx="43"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4" name="Oval 145"/>
              <p:cNvSpPr>
                <a:spLocks noChangeAspect="1" noChangeArrowheads="1"/>
              </p:cNvSpPr>
              <p:nvPr/>
            </p:nvSpPr>
            <p:spPr bwMode="auto">
              <a:xfrm>
                <a:off x="3309" y="28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5" name="Oval 146"/>
              <p:cNvSpPr>
                <a:spLocks noChangeAspect="1" noChangeArrowheads="1"/>
              </p:cNvSpPr>
              <p:nvPr/>
            </p:nvSpPr>
            <p:spPr bwMode="auto">
              <a:xfrm>
                <a:off x="3075" y="57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grpSp>
        <p:grpSp>
          <p:nvGrpSpPr>
            <p:cNvPr id="4" name="Group 147"/>
            <p:cNvGrpSpPr>
              <a:grpSpLocks noChangeAspect="1"/>
            </p:cNvGrpSpPr>
            <p:nvPr/>
          </p:nvGrpSpPr>
          <p:grpSpPr bwMode="auto">
            <a:xfrm>
              <a:off x="1654288" y="388826"/>
              <a:ext cx="5381400" cy="4489674"/>
              <a:chOff x="865" y="191"/>
              <a:chExt cx="3166" cy="2642"/>
            </a:xfrm>
          </p:grpSpPr>
          <p:sp>
            <p:nvSpPr>
              <p:cNvPr id="142" name="Line 148"/>
              <p:cNvSpPr>
                <a:spLocks noChangeAspect="1" noChangeShapeType="1"/>
              </p:cNvSpPr>
              <p:nvPr/>
            </p:nvSpPr>
            <p:spPr bwMode="auto">
              <a:xfrm flipH="1">
                <a:off x="864" y="1539"/>
                <a:ext cx="1586" cy="1293"/>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143" name="Line 149"/>
              <p:cNvSpPr>
                <a:spLocks noChangeAspect="1" noChangeShapeType="1"/>
              </p:cNvSpPr>
              <p:nvPr/>
            </p:nvSpPr>
            <p:spPr bwMode="auto">
              <a:xfrm flipV="1">
                <a:off x="2449" y="191"/>
                <a:ext cx="0" cy="1348"/>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144" name="Line 150"/>
              <p:cNvSpPr>
                <a:spLocks noChangeAspect="1" noChangeShapeType="1"/>
              </p:cNvSpPr>
              <p:nvPr/>
            </p:nvSpPr>
            <p:spPr bwMode="auto">
              <a:xfrm>
                <a:off x="2449" y="1539"/>
                <a:ext cx="1583" cy="1008"/>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grpSp>
        <p:sp>
          <p:nvSpPr>
            <p:cNvPr id="139" name="AutoShape 160"/>
            <p:cNvSpPr>
              <a:spLocks noChangeAspect="1" noChangeArrowheads="1"/>
            </p:cNvSpPr>
            <p:nvPr/>
          </p:nvSpPr>
          <p:spPr bwMode="auto">
            <a:xfrm>
              <a:off x="3993740" y="4254259"/>
              <a:ext cx="407464" cy="412134"/>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0" name="AutoShape 161"/>
            <p:cNvSpPr>
              <a:spLocks noChangeAspect="1" noChangeArrowheads="1"/>
            </p:cNvSpPr>
            <p:nvPr/>
          </p:nvSpPr>
          <p:spPr bwMode="auto">
            <a:xfrm>
              <a:off x="5726685" y="1810895"/>
              <a:ext cx="402553" cy="397416"/>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1" name="AutoShape 162"/>
            <p:cNvSpPr>
              <a:spLocks noChangeAspect="1" noChangeArrowheads="1"/>
            </p:cNvSpPr>
            <p:nvPr/>
          </p:nvSpPr>
          <p:spPr bwMode="auto">
            <a:xfrm>
              <a:off x="2776262" y="1771644"/>
              <a:ext cx="407464" cy="407229"/>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grpSp>
      <p:sp>
        <p:nvSpPr>
          <p:cNvPr id="256" name="Rectangle 255"/>
          <p:cNvSpPr/>
          <p:nvPr/>
        </p:nvSpPr>
        <p:spPr bwMode="auto">
          <a:xfrm>
            <a:off x="3733800" y="1201738"/>
            <a:ext cx="5257800" cy="1600200"/>
          </a:xfrm>
          <a:prstGeom prst="rect">
            <a:avLst/>
          </a:prstGeom>
          <a:noFill/>
          <a:ln w="57150" cap="flat" cmpd="sng" algn="ctr">
            <a:solidFill>
              <a:srgbClr val="000099">
                <a:lumMod val="60000"/>
                <a:lumOff val="40000"/>
              </a:srgbClr>
            </a:solidFill>
            <a:prstDash val="solid"/>
            <a:round/>
            <a:headEnd type="none" w="med" len="med"/>
            <a:tailEnd type="none" w="med" len="med"/>
          </a:ln>
          <a:effectLst/>
        </p:spPr>
        <p:txBody>
          <a:bodyPr/>
          <a:lstStyle/>
          <a:p>
            <a:pPr>
              <a:defRPr/>
            </a:pPr>
            <a:endParaRPr lang="en-US" kern="0">
              <a:solidFill>
                <a:sysClr val="windowText" lastClr="000000"/>
              </a:solidFill>
              <a:latin typeface="Arial" pitchFamily="34" charset="0"/>
            </a:endParaRPr>
          </a:p>
        </p:txBody>
      </p:sp>
      <p:sp>
        <p:nvSpPr>
          <p:cNvPr id="257" name="Freeform 256"/>
          <p:cNvSpPr/>
          <p:nvPr/>
        </p:nvSpPr>
        <p:spPr bwMode="auto">
          <a:xfrm>
            <a:off x="1911350" y="3308350"/>
            <a:ext cx="1552575" cy="1477963"/>
          </a:xfrm>
          <a:custGeom>
            <a:avLst/>
            <a:gdLst>
              <a:gd name="connsiteX0" fmla="*/ 103909 w 1551710"/>
              <a:gd name="connsiteY0" fmla="*/ 162791 h 1478972"/>
              <a:gd name="connsiteX1" fmla="*/ 457200 w 1551710"/>
              <a:gd name="connsiteY1" fmla="*/ 58882 h 1478972"/>
              <a:gd name="connsiteX2" fmla="*/ 1371600 w 1551710"/>
              <a:gd name="connsiteY2" fmla="*/ 516082 h 1478972"/>
              <a:gd name="connsiteX3" fmla="*/ 1537855 w 1551710"/>
              <a:gd name="connsiteY3" fmla="*/ 1285009 h 1478972"/>
              <a:gd name="connsiteX4" fmla="*/ 1288473 w 1551710"/>
              <a:gd name="connsiteY4" fmla="*/ 1451263 h 1478972"/>
              <a:gd name="connsiteX5" fmla="*/ 1018309 w 1551710"/>
              <a:gd name="connsiteY5" fmla="*/ 1451263 h 1478972"/>
              <a:gd name="connsiteX6" fmla="*/ 789709 w 1551710"/>
              <a:gd name="connsiteY6" fmla="*/ 1368136 h 1478972"/>
              <a:gd name="connsiteX7" fmla="*/ 270164 w 1551710"/>
              <a:gd name="connsiteY7" fmla="*/ 1077191 h 1478972"/>
              <a:gd name="connsiteX8" fmla="*/ 83128 w 1551710"/>
              <a:gd name="connsiteY8" fmla="*/ 973282 h 1478972"/>
              <a:gd name="connsiteX9" fmla="*/ 0 w 1551710"/>
              <a:gd name="connsiteY9" fmla="*/ 723900 h 1478972"/>
              <a:gd name="connsiteX10" fmla="*/ 103909 w 1551710"/>
              <a:gd name="connsiteY10" fmla="*/ 162791 h 147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1710" h="1478972">
                <a:moveTo>
                  <a:pt x="103909" y="162791"/>
                </a:moveTo>
                <a:cubicBezTo>
                  <a:pt x="180109" y="51955"/>
                  <a:pt x="245918" y="0"/>
                  <a:pt x="457200" y="58882"/>
                </a:cubicBezTo>
                <a:cubicBezTo>
                  <a:pt x="668482" y="117764"/>
                  <a:pt x="1191491" y="311728"/>
                  <a:pt x="1371600" y="516082"/>
                </a:cubicBezTo>
                <a:cubicBezTo>
                  <a:pt x="1551709" y="720436"/>
                  <a:pt x="1551710" y="1129146"/>
                  <a:pt x="1537855" y="1285009"/>
                </a:cubicBezTo>
                <a:cubicBezTo>
                  <a:pt x="1524001" y="1440873"/>
                  <a:pt x="1375064" y="1423554"/>
                  <a:pt x="1288473" y="1451263"/>
                </a:cubicBezTo>
                <a:cubicBezTo>
                  <a:pt x="1201882" y="1478972"/>
                  <a:pt x="1101436" y="1465117"/>
                  <a:pt x="1018309" y="1451263"/>
                </a:cubicBezTo>
                <a:cubicBezTo>
                  <a:pt x="935182" y="1437409"/>
                  <a:pt x="914400" y="1430481"/>
                  <a:pt x="789709" y="1368136"/>
                </a:cubicBezTo>
                <a:cubicBezTo>
                  <a:pt x="665018" y="1305791"/>
                  <a:pt x="270164" y="1077191"/>
                  <a:pt x="270164" y="1077191"/>
                </a:cubicBezTo>
                <a:cubicBezTo>
                  <a:pt x="152401" y="1011382"/>
                  <a:pt x="128155" y="1032164"/>
                  <a:pt x="83128" y="973282"/>
                </a:cubicBezTo>
                <a:cubicBezTo>
                  <a:pt x="38101" y="914400"/>
                  <a:pt x="0" y="858982"/>
                  <a:pt x="0" y="723900"/>
                </a:cubicBezTo>
                <a:cubicBezTo>
                  <a:pt x="0" y="588818"/>
                  <a:pt x="27709" y="273627"/>
                  <a:pt x="103909" y="162791"/>
                </a:cubicBezTo>
                <a:close/>
              </a:path>
            </a:pathLst>
          </a:custGeom>
          <a:noFill/>
          <a:ln w="57150" cap="flat" cmpd="sng" algn="ctr">
            <a:solidFill>
              <a:srgbClr val="000099">
                <a:lumMod val="60000"/>
                <a:lumOff val="40000"/>
              </a:srgbClr>
            </a:solidFill>
            <a:prstDash val="solid"/>
            <a:round/>
            <a:headEnd type="none" w="med" len="med"/>
            <a:tailEnd type="none" w="med" len="med"/>
          </a:ln>
          <a:effectLst/>
        </p:spPr>
        <p:txBody>
          <a:bodyPr/>
          <a:lstStyle/>
          <a:p>
            <a:pPr>
              <a:defRPr/>
            </a:pPr>
            <a:endParaRPr lang="en-US" kern="0">
              <a:solidFill>
                <a:sysClr val="windowText" lastClr="000000"/>
              </a:solidFill>
              <a:latin typeface="Arial" pitchFamily="34" charset="0"/>
            </a:endParaRPr>
          </a:p>
        </p:txBody>
      </p:sp>
      <p:sp>
        <p:nvSpPr>
          <p:cNvPr id="130" name="TextBox 129"/>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32" name="Slide Number Placeholder 131"/>
          <p:cNvSpPr>
            <a:spLocks noGrp="1"/>
          </p:cNvSpPr>
          <p:nvPr>
            <p:ph type="sldNum" sz="quarter" idx="12"/>
          </p:nvPr>
        </p:nvSpPr>
        <p:spPr/>
        <p:txBody>
          <a:bodyPr/>
          <a:lstStyle/>
          <a:p>
            <a:fld id="{B6F15528-21DE-4FAA-801E-634DDDAF4B2B}" type="slidenum">
              <a:rPr lang="en-US" smtClean="0">
                <a:solidFill>
                  <a:prstClr val="black">
                    <a:tint val="75000"/>
                  </a:prstClr>
                </a:solidFill>
              </a:rPr>
              <a:pPr/>
              <a:t>3</a:t>
            </a:fld>
            <a:endParaRPr lang="en-US">
              <a:solidFill>
                <a:prstClr val="black">
                  <a:tint val="75000"/>
                </a:prstClr>
              </a:solidFill>
            </a:endParaRPr>
          </a:p>
        </p:txBody>
      </p:sp>
    </p:spTree>
    <p:extLst>
      <p:ext uri="{BB962C8B-B14F-4D97-AF65-F5344CB8AC3E}">
        <p14:creationId xmlns:p14="http://schemas.microsoft.com/office/powerpoint/2010/main" val="166059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animBg="1"/>
      <p:bldP spid="25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Footer Placeholder 4"/>
          <p:cNvSpPr txBox="1">
            <a:spLocks noGrp="1"/>
          </p:cNvSpPr>
          <p:nvPr/>
        </p:nvSpPr>
        <p:spPr bwMode="auto">
          <a:xfrm>
            <a:off x="2376488" y="6553200"/>
            <a:ext cx="4572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de-DE" sz="1200" smtClean="0">
                <a:solidFill>
                  <a:srgbClr val="000000"/>
                </a:solidFill>
                <a:latin typeface="Trebuchet MS" pitchFamily="34" charset="0"/>
              </a:rPr>
              <a:t>K. Grauman, B. Leibe</a:t>
            </a:r>
          </a:p>
        </p:txBody>
      </p:sp>
      <p:sp>
        <p:nvSpPr>
          <p:cNvPr id="37892" name="Rectangle 2"/>
          <p:cNvSpPr>
            <a:spLocks noGrp="1" noChangeArrowheads="1"/>
          </p:cNvSpPr>
          <p:nvPr>
            <p:ph type="title" idx="4294967295"/>
          </p:nvPr>
        </p:nvSpPr>
        <p:spPr/>
        <p:txBody>
          <a:bodyPr/>
          <a:lstStyle/>
          <a:p>
            <a:r>
              <a:rPr lang="en-US" smtClean="0"/>
              <a:t>Visual Object Categories</a:t>
            </a:r>
          </a:p>
        </p:txBody>
      </p:sp>
      <p:sp>
        <p:nvSpPr>
          <p:cNvPr id="720900" name="Rectangle 3"/>
          <p:cNvSpPr>
            <a:spLocks noGrp="1" noChangeArrowheads="1"/>
          </p:cNvSpPr>
          <p:nvPr>
            <p:ph type="body" idx="4294967295"/>
          </p:nvPr>
        </p:nvSpPr>
        <p:spPr/>
        <p:txBody>
          <a:bodyPr/>
          <a:lstStyle/>
          <a:p>
            <a:r>
              <a:rPr lang="en-US" dirty="0" smtClean="0"/>
              <a:t>Basic-level categories in humans seem to be defined predominantly visually.</a:t>
            </a:r>
          </a:p>
          <a:p>
            <a:r>
              <a:rPr lang="en-US" dirty="0" smtClean="0"/>
              <a:t>There is evidence that humans (usually)</a:t>
            </a:r>
            <a:br>
              <a:rPr lang="en-US" dirty="0" smtClean="0"/>
            </a:br>
            <a:r>
              <a:rPr lang="en-US" dirty="0" smtClean="0"/>
              <a:t> start with basic-level categorization </a:t>
            </a:r>
            <a:br>
              <a:rPr lang="en-US" dirty="0" smtClean="0"/>
            </a:br>
            <a:r>
              <a:rPr lang="en-US" i="1" dirty="0" smtClean="0"/>
              <a:t>before</a:t>
            </a:r>
            <a:r>
              <a:rPr lang="en-US" dirty="0" smtClean="0"/>
              <a:t> doing identification.</a:t>
            </a:r>
          </a:p>
        </p:txBody>
      </p:sp>
      <p:sp>
        <p:nvSpPr>
          <p:cNvPr id="37894" name="Text Box 4"/>
          <p:cNvSpPr txBox="1">
            <a:spLocks noChangeArrowheads="1"/>
          </p:cNvSpPr>
          <p:nvPr/>
        </p:nvSpPr>
        <p:spPr bwMode="auto">
          <a:xfrm>
            <a:off x="5292725" y="4711700"/>
            <a:ext cx="1312863"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b="1" smtClean="0">
                <a:solidFill>
                  <a:srgbClr val="000099"/>
                </a:solidFill>
                <a:latin typeface="Trebuchet MS" pitchFamily="34" charset="0"/>
              </a:rPr>
              <a:t>Basic level</a:t>
            </a:r>
          </a:p>
        </p:txBody>
      </p:sp>
      <p:sp>
        <p:nvSpPr>
          <p:cNvPr id="37895" name="Text Box 5"/>
          <p:cNvSpPr txBox="1">
            <a:spLocks noChangeArrowheads="1"/>
          </p:cNvSpPr>
          <p:nvPr/>
        </p:nvSpPr>
        <p:spPr bwMode="auto">
          <a:xfrm>
            <a:off x="5173663" y="6021388"/>
            <a:ext cx="12985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b="1" smtClean="0">
                <a:solidFill>
                  <a:srgbClr val="000099"/>
                </a:solidFill>
                <a:latin typeface="Trebuchet MS" pitchFamily="34" charset="0"/>
              </a:rPr>
              <a:t>Individual </a:t>
            </a:r>
            <a:br>
              <a:rPr lang="en-US" b="1" smtClean="0">
                <a:solidFill>
                  <a:srgbClr val="000099"/>
                </a:solidFill>
                <a:latin typeface="Trebuchet MS" pitchFamily="34" charset="0"/>
              </a:rPr>
            </a:br>
            <a:r>
              <a:rPr lang="en-US" b="1" smtClean="0">
                <a:solidFill>
                  <a:srgbClr val="000099"/>
                </a:solidFill>
                <a:latin typeface="Trebuchet MS" pitchFamily="34" charset="0"/>
              </a:rPr>
              <a:t>level</a:t>
            </a:r>
          </a:p>
        </p:txBody>
      </p:sp>
      <p:sp>
        <p:nvSpPr>
          <p:cNvPr id="37896" name="Text Box 6"/>
          <p:cNvSpPr txBox="1">
            <a:spLocks noChangeArrowheads="1"/>
          </p:cNvSpPr>
          <p:nvPr/>
        </p:nvSpPr>
        <p:spPr bwMode="auto">
          <a:xfrm>
            <a:off x="5980113" y="3360738"/>
            <a:ext cx="1147762"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b="1" smtClean="0">
                <a:solidFill>
                  <a:srgbClr val="000099"/>
                </a:solidFill>
                <a:latin typeface="Trebuchet MS" pitchFamily="34" charset="0"/>
              </a:rPr>
              <a:t>Abstract </a:t>
            </a:r>
            <a:br>
              <a:rPr lang="en-US" b="1" smtClean="0">
                <a:solidFill>
                  <a:srgbClr val="000099"/>
                </a:solidFill>
                <a:latin typeface="Trebuchet MS" pitchFamily="34" charset="0"/>
              </a:rPr>
            </a:br>
            <a:r>
              <a:rPr lang="en-US" b="1" smtClean="0">
                <a:solidFill>
                  <a:srgbClr val="000099"/>
                </a:solidFill>
                <a:latin typeface="Trebuchet MS" pitchFamily="34" charset="0"/>
              </a:rPr>
              <a:t>levels</a:t>
            </a:r>
          </a:p>
        </p:txBody>
      </p:sp>
      <p:grpSp>
        <p:nvGrpSpPr>
          <p:cNvPr id="37897" name="Group 7"/>
          <p:cNvGrpSpPr>
            <a:grpSpLocks/>
          </p:cNvGrpSpPr>
          <p:nvPr/>
        </p:nvGrpSpPr>
        <p:grpSpPr bwMode="auto">
          <a:xfrm>
            <a:off x="7019925" y="6070600"/>
            <a:ext cx="900113" cy="466725"/>
            <a:chOff x="4422" y="3824"/>
            <a:chExt cx="567" cy="294"/>
          </a:xfrm>
        </p:grpSpPr>
        <p:sp>
          <p:nvSpPr>
            <p:cNvPr id="37942" name="Text Box 8"/>
            <p:cNvSpPr txBox="1">
              <a:spLocks noChangeArrowheads="1"/>
            </p:cNvSpPr>
            <p:nvPr/>
          </p:nvSpPr>
          <p:spPr bwMode="auto">
            <a:xfrm>
              <a:off x="4434" y="3855"/>
              <a:ext cx="542"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mtClean="0">
                  <a:solidFill>
                    <a:srgbClr val="000000"/>
                  </a:solidFill>
                  <a:latin typeface="Trebuchet MS" pitchFamily="34" charset="0"/>
                </a:rPr>
                <a:t>“Fido”</a:t>
              </a:r>
            </a:p>
          </p:txBody>
        </p:sp>
        <p:sp>
          <p:nvSpPr>
            <p:cNvPr id="37943" name="Oval 9"/>
            <p:cNvSpPr>
              <a:spLocks noChangeArrowheads="1"/>
            </p:cNvSpPr>
            <p:nvPr/>
          </p:nvSpPr>
          <p:spPr bwMode="auto">
            <a:xfrm>
              <a:off x="4422" y="3824"/>
              <a:ext cx="567" cy="294"/>
            </a:xfrm>
            <a:prstGeom prst="ellipse">
              <a:avLst/>
            </a:prstGeom>
            <a:noFill/>
            <a:ln w="12700" cap="sq">
              <a:solidFill>
                <a:schemeClr val="bg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grpSp>
        <p:nvGrpSpPr>
          <p:cNvPr id="37898" name="Group 10"/>
          <p:cNvGrpSpPr>
            <a:grpSpLocks/>
          </p:cNvGrpSpPr>
          <p:nvPr/>
        </p:nvGrpSpPr>
        <p:grpSpPr bwMode="auto">
          <a:xfrm>
            <a:off x="7019925" y="4691063"/>
            <a:ext cx="612775" cy="466725"/>
            <a:chOff x="4422" y="3249"/>
            <a:chExt cx="386" cy="294"/>
          </a:xfrm>
        </p:grpSpPr>
        <p:sp>
          <p:nvSpPr>
            <p:cNvPr id="37940" name="Text Box 11"/>
            <p:cNvSpPr txBox="1">
              <a:spLocks noChangeArrowheads="1"/>
            </p:cNvSpPr>
            <p:nvPr/>
          </p:nvSpPr>
          <p:spPr bwMode="auto">
            <a:xfrm>
              <a:off x="4455" y="3295"/>
              <a:ext cx="320"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smtClean="0">
                  <a:solidFill>
                    <a:srgbClr val="000000"/>
                  </a:solidFill>
                  <a:latin typeface="Trebuchet MS" pitchFamily="34" charset="0"/>
                </a:rPr>
                <a:t>dog</a:t>
              </a:r>
            </a:p>
          </p:txBody>
        </p:sp>
        <p:sp>
          <p:nvSpPr>
            <p:cNvPr id="37941" name="Oval 12"/>
            <p:cNvSpPr>
              <a:spLocks noChangeArrowheads="1"/>
            </p:cNvSpPr>
            <p:nvPr/>
          </p:nvSpPr>
          <p:spPr bwMode="auto">
            <a:xfrm>
              <a:off x="4422" y="3249"/>
              <a:ext cx="386" cy="294"/>
            </a:xfrm>
            <a:prstGeom prst="ellipse">
              <a:avLst/>
            </a:prstGeom>
            <a:noFill/>
            <a:ln w="12700" cap="sq">
              <a:solidFill>
                <a:schemeClr val="bg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grpSp>
        <p:nvGrpSpPr>
          <p:cNvPr id="37899" name="Group 13"/>
          <p:cNvGrpSpPr>
            <a:grpSpLocks/>
          </p:cNvGrpSpPr>
          <p:nvPr/>
        </p:nvGrpSpPr>
        <p:grpSpPr bwMode="auto">
          <a:xfrm>
            <a:off x="7993063" y="2997200"/>
            <a:ext cx="900112" cy="466725"/>
            <a:chOff x="4500" y="2546"/>
            <a:chExt cx="567" cy="294"/>
          </a:xfrm>
        </p:grpSpPr>
        <p:sp>
          <p:nvSpPr>
            <p:cNvPr id="37938" name="Text Box 14"/>
            <p:cNvSpPr txBox="1">
              <a:spLocks noChangeArrowheads="1"/>
            </p:cNvSpPr>
            <p:nvPr/>
          </p:nvSpPr>
          <p:spPr bwMode="auto">
            <a:xfrm>
              <a:off x="4533" y="2593"/>
              <a:ext cx="501"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smtClean="0">
                  <a:solidFill>
                    <a:srgbClr val="000000"/>
                  </a:solidFill>
                  <a:latin typeface="Trebuchet MS" pitchFamily="34" charset="0"/>
                </a:rPr>
                <a:t>animal</a:t>
              </a:r>
            </a:p>
          </p:txBody>
        </p:sp>
        <p:sp>
          <p:nvSpPr>
            <p:cNvPr id="37939" name="Oval 15"/>
            <p:cNvSpPr>
              <a:spLocks noChangeArrowheads="1"/>
            </p:cNvSpPr>
            <p:nvPr/>
          </p:nvSpPr>
          <p:spPr bwMode="auto">
            <a:xfrm>
              <a:off x="4500" y="2546"/>
              <a:ext cx="567" cy="294"/>
            </a:xfrm>
            <a:prstGeom prst="ellipse">
              <a:avLst/>
            </a:prstGeom>
            <a:noFill/>
            <a:ln w="12700" cap="sq">
              <a:solidFill>
                <a:schemeClr val="bg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grpSp>
        <p:nvGrpSpPr>
          <p:cNvPr id="37900" name="Group 16"/>
          <p:cNvGrpSpPr>
            <a:grpSpLocks/>
          </p:cNvGrpSpPr>
          <p:nvPr/>
        </p:nvGrpSpPr>
        <p:grpSpPr bwMode="auto">
          <a:xfrm>
            <a:off x="7596188" y="3824288"/>
            <a:ext cx="1368425" cy="466725"/>
            <a:chOff x="4377" y="2795"/>
            <a:chExt cx="862" cy="294"/>
          </a:xfrm>
        </p:grpSpPr>
        <p:sp>
          <p:nvSpPr>
            <p:cNvPr id="37936" name="Text Box 17"/>
            <p:cNvSpPr txBox="1">
              <a:spLocks noChangeArrowheads="1"/>
            </p:cNvSpPr>
            <p:nvPr/>
          </p:nvSpPr>
          <p:spPr bwMode="auto">
            <a:xfrm>
              <a:off x="4444" y="2841"/>
              <a:ext cx="727"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smtClean="0">
                  <a:solidFill>
                    <a:srgbClr val="000000"/>
                  </a:solidFill>
                  <a:latin typeface="Trebuchet MS" pitchFamily="34" charset="0"/>
                </a:rPr>
                <a:t>quadruped</a:t>
              </a:r>
            </a:p>
          </p:txBody>
        </p:sp>
        <p:sp>
          <p:nvSpPr>
            <p:cNvPr id="37937" name="Oval 18"/>
            <p:cNvSpPr>
              <a:spLocks noChangeArrowheads="1"/>
            </p:cNvSpPr>
            <p:nvPr/>
          </p:nvSpPr>
          <p:spPr bwMode="auto">
            <a:xfrm>
              <a:off x="4377" y="2795"/>
              <a:ext cx="862" cy="294"/>
            </a:xfrm>
            <a:prstGeom prst="ellipse">
              <a:avLst/>
            </a:prstGeom>
            <a:noFill/>
            <a:ln w="12700" cap="sq">
              <a:solidFill>
                <a:schemeClr val="bg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grpSp>
        <p:nvGrpSpPr>
          <p:cNvPr id="37901" name="Group 19"/>
          <p:cNvGrpSpPr>
            <a:grpSpLocks/>
          </p:cNvGrpSpPr>
          <p:nvPr/>
        </p:nvGrpSpPr>
        <p:grpSpPr bwMode="auto">
          <a:xfrm>
            <a:off x="6372225" y="5381625"/>
            <a:ext cx="1079500" cy="581025"/>
            <a:chOff x="4014" y="3390"/>
            <a:chExt cx="771" cy="366"/>
          </a:xfrm>
        </p:grpSpPr>
        <p:sp>
          <p:nvSpPr>
            <p:cNvPr id="37934" name="Text Box 20"/>
            <p:cNvSpPr txBox="1">
              <a:spLocks noChangeArrowheads="1"/>
            </p:cNvSpPr>
            <p:nvPr/>
          </p:nvSpPr>
          <p:spPr bwMode="auto">
            <a:xfrm>
              <a:off x="4038" y="3390"/>
              <a:ext cx="725" cy="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smtClean="0">
                  <a:solidFill>
                    <a:srgbClr val="000000"/>
                  </a:solidFill>
                  <a:latin typeface="Trebuchet MS" pitchFamily="34" charset="0"/>
                </a:rPr>
                <a:t>German</a:t>
              </a:r>
              <a:br>
                <a:rPr lang="en-US" sz="1600" smtClean="0">
                  <a:solidFill>
                    <a:srgbClr val="000000"/>
                  </a:solidFill>
                  <a:latin typeface="Trebuchet MS" pitchFamily="34" charset="0"/>
                </a:rPr>
              </a:br>
              <a:r>
                <a:rPr lang="en-US" sz="1600" smtClean="0">
                  <a:solidFill>
                    <a:srgbClr val="000000"/>
                  </a:solidFill>
                  <a:latin typeface="Trebuchet MS" pitchFamily="34" charset="0"/>
                </a:rPr>
                <a:t>shepherd</a:t>
              </a:r>
            </a:p>
          </p:txBody>
        </p:sp>
        <p:sp>
          <p:nvSpPr>
            <p:cNvPr id="37935" name="Oval 21"/>
            <p:cNvSpPr>
              <a:spLocks noChangeArrowheads="1"/>
            </p:cNvSpPr>
            <p:nvPr/>
          </p:nvSpPr>
          <p:spPr bwMode="auto">
            <a:xfrm>
              <a:off x="4014" y="3390"/>
              <a:ext cx="771" cy="365"/>
            </a:xfrm>
            <a:prstGeom prst="ellipse">
              <a:avLst/>
            </a:prstGeom>
            <a:noFill/>
            <a:ln w="12700" cap="sq">
              <a:solidFill>
                <a:schemeClr val="bg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cxnSp>
        <p:nvCxnSpPr>
          <p:cNvPr id="37902" name="AutoShape 22"/>
          <p:cNvCxnSpPr>
            <a:cxnSpLocks noChangeShapeType="1"/>
            <a:stCxn id="37939" idx="4"/>
            <a:endCxn id="37937" idx="0"/>
          </p:cNvCxnSpPr>
          <p:nvPr/>
        </p:nvCxnSpPr>
        <p:spPr bwMode="auto">
          <a:xfrm flipH="1">
            <a:off x="8280400" y="3463925"/>
            <a:ext cx="163513" cy="360363"/>
          </a:xfrm>
          <a:prstGeom prst="straightConnector1">
            <a:avLst/>
          </a:prstGeom>
          <a:noFill/>
          <a:ln w="12700" cap="sq">
            <a:solidFill>
              <a:schemeClr val="bg2"/>
            </a:solidFill>
            <a:round/>
            <a:headEnd type="none" w="sm" len="sm"/>
            <a:tailEnd type="triangle" w="med" len="med"/>
          </a:ln>
          <a:extLst>
            <a:ext uri="{909E8E84-426E-40dd-AFC4-6F175D3DCCD1}">
              <a14:hiddenFill xmlns:a14="http://schemas.microsoft.com/office/drawing/2010/main" xmlns="">
                <a:noFill/>
              </a14:hiddenFill>
            </a:ext>
          </a:extLst>
        </p:spPr>
      </p:cxnSp>
      <p:cxnSp>
        <p:nvCxnSpPr>
          <p:cNvPr id="37903" name="AutoShape 23"/>
          <p:cNvCxnSpPr>
            <a:cxnSpLocks noChangeShapeType="1"/>
            <a:stCxn id="37937" idx="4"/>
            <a:endCxn id="37941" idx="0"/>
          </p:cNvCxnSpPr>
          <p:nvPr/>
        </p:nvCxnSpPr>
        <p:spPr bwMode="auto">
          <a:xfrm flipH="1">
            <a:off x="7326313" y="4291013"/>
            <a:ext cx="954087" cy="400050"/>
          </a:xfrm>
          <a:prstGeom prst="straightConnector1">
            <a:avLst/>
          </a:prstGeom>
          <a:noFill/>
          <a:ln w="12700" cap="sq">
            <a:solidFill>
              <a:schemeClr val="bg2"/>
            </a:solidFill>
            <a:round/>
            <a:headEnd type="none" w="sm" len="sm"/>
            <a:tailEnd type="triangle" w="med" len="med"/>
          </a:ln>
          <a:extLst>
            <a:ext uri="{909E8E84-426E-40dd-AFC4-6F175D3DCCD1}">
              <a14:hiddenFill xmlns:a14="http://schemas.microsoft.com/office/drawing/2010/main" xmlns="">
                <a:noFill/>
              </a14:hiddenFill>
            </a:ext>
          </a:extLst>
        </p:spPr>
      </p:cxnSp>
      <p:cxnSp>
        <p:nvCxnSpPr>
          <p:cNvPr id="37904" name="AutoShape 24"/>
          <p:cNvCxnSpPr>
            <a:cxnSpLocks noChangeShapeType="1"/>
            <a:stCxn id="37935" idx="4"/>
            <a:endCxn id="37943" idx="0"/>
          </p:cNvCxnSpPr>
          <p:nvPr/>
        </p:nvCxnSpPr>
        <p:spPr bwMode="auto">
          <a:xfrm>
            <a:off x="6911975" y="5961063"/>
            <a:ext cx="558800" cy="109537"/>
          </a:xfrm>
          <a:prstGeom prst="straightConnector1">
            <a:avLst/>
          </a:prstGeom>
          <a:noFill/>
          <a:ln w="12700" cap="sq">
            <a:solidFill>
              <a:schemeClr val="bg2"/>
            </a:solidFill>
            <a:round/>
            <a:headEnd type="none" w="sm" len="sm"/>
            <a:tailEnd type="triangle" w="med" len="med"/>
          </a:ln>
          <a:extLst>
            <a:ext uri="{909E8E84-426E-40dd-AFC4-6F175D3DCCD1}">
              <a14:hiddenFill xmlns:a14="http://schemas.microsoft.com/office/drawing/2010/main" xmlns="">
                <a:noFill/>
              </a14:hiddenFill>
            </a:ext>
          </a:extLst>
        </p:spPr>
      </p:cxnSp>
      <p:cxnSp>
        <p:nvCxnSpPr>
          <p:cNvPr id="37905" name="AutoShape 25"/>
          <p:cNvCxnSpPr>
            <a:cxnSpLocks noChangeShapeType="1"/>
            <a:stCxn id="37941" idx="4"/>
            <a:endCxn id="37935" idx="0"/>
          </p:cNvCxnSpPr>
          <p:nvPr/>
        </p:nvCxnSpPr>
        <p:spPr bwMode="auto">
          <a:xfrm flipH="1">
            <a:off x="6911975" y="5157788"/>
            <a:ext cx="414338" cy="223837"/>
          </a:xfrm>
          <a:prstGeom prst="straightConnector1">
            <a:avLst/>
          </a:prstGeom>
          <a:noFill/>
          <a:ln w="12700" cap="sq">
            <a:solidFill>
              <a:schemeClr val="bg2"/>
            </a:solidFill>
            <a:round/>
            <a:headEnd type="none" w="sm" len="sm"/>
            <a:tailEnd type="triangle" w="med" len="med"/>
          </a:ln>
          <a:extLst>
            <a:ext uri="{909E8E84-426E-40dd-AFC4-6F175D3DCCD1}">
              <a14:hiddenFill xmlns:a14="http://schemas.microsoft.com/office/drawing/2010/main" xmlns="">
                <a:noFill/>
              </a14:hiddenFill>
            </a:ext>
          </a:extLst>
        </p:spPr>
      </p:cxnSp>
      <p:grpSp>
        <p:nvGrpSpPr>
          <p:cNvPr id="37906" name="Group 26"/>
          <p:cNvGrpSpPr>
            <a:grpSpLocks/>
          </p:cNvGrpSpPr>
          <p:nvPr/>
        </p:nvGrpSpPr>
        <p:grpSpPr bwMode="auto">
          <a:xfrm>
            <a:off x="7637463" y="5373688"/>
            <a:ext cx="1108075" cy="574675"/>
            <a:chOff x="4808" y="3271"/>
            <a:chExt cx="818" cy="453"/>
          </a:xfrm>
        </p:grpSpPr>
        <p:sp>
          <p:nvSpPr>
            <p:cNvPr id="37932" name="Text Box 27"/>
            <p:cNvSpPr txBox="1">
              <a:spLocks noChangeArrowheads="1"/>
            </p:cNvSpPr>
            <p:nvPr/>
          </p:nvSpPr>
          <p:spPr bwMode="auto">
            <a:xfrm>
              <a:off x="4808" y="3365"/>
              <a:ext cx="818" cy="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smtClean="0">
                  <a:solidFill>
                    <a:srgbClr val="000000"/>
                  </a:solidFill>
                  <a:latin typeface="Trebuchet MS" pitchFamily="34" charset="0"/>
                </a:rPr>
                <a:t>Doberman</a:t>
              </a:r>
            </a:p>
          </p:txBody>
        </p:sp>
        <p:sp>
          <p:nvSpPr>
            <p:cNvPr id="37933" name="Oval 28"/>
            <p:cNvSpPr>
              <a:spLocks noChangeArrowheads="1"/>
            </p:cNvSpPr>
            <p:nvPr/>
          </p:nvSpPr>
          <p:spPr bwMode="auto">
            <a:xfrm>
              <a:off x="4830" y="3271"/>
              <a:ext cx="771" cy="453"/>
            </a:xfrm>
            <a:prstGeom prst="ellipse">
              <a:avLst/>
            </a:prstGeom>
            <a:noFill/>
            <a:ln w="12700" cap="sq">
              <a:solidFill>
                <a:schemeClr val="bg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cxnSp>
        <p:nvCxnSpPr>
          <p:cNvPr id="37907" name="AutoShape 29"/>
          <p:cNvCxnSpPr>
            <a:cxnSpLocks noChangeShapeType="1"/>
            <a:stCxn id="37941" idx="4"/>
            <a:endCxn id="37933" idx="0"/>
          </p:cNvCxnSpPr>
          <p:nvPr/>
        </p:nvCxnSpPr>
        <p:spPr bwMode="auto">
          <a:xfrm>
            <a:off x="7326313" y="5157788"/>
            <a:ext cx="863600" cy="215900"/>
          </a:xfrm>
          <a:prstGeom prst="straightConnector1">
            <a:avLst/>
          </a:prstGeom>
          <a:noFill/>
          <a:ln w="12700" cap="sq">
            <a:solidFill>
              <a:schemeClr val="bg2"/>
            </a:solidFill>
            <a:round/>
            <a:headEnd type="none" w="sm" len="sm"/>
            <a:tailEnd type="triangle" w="med" len="med"/>
          </a:ln>
          <a:extLst>
            <a:ext uri="{909E8E84-426E-40dd-AFC4-6F175D3DCCD1}">
              <a14:hiddenFill xmlns:a14="http://schemas.microsoft.com/office/drawing/2010/main" xmlns="">
                <a:noFill/>
              </a14:hiddenFill>
            </a:ext>
          </a:extLst>
        </p:spPr>
      </p:cxnSp>
      <p:grpSp>
        <p:nvGrpSpPr>
          <p:cNvPr id="37908" name="Group 30"/>
          <p:cNvGrpSpPr>
            <a:grpSpLocks/>
          </p:cNvGrpSpPr>
          <p:nvPr/>
        </p:nvGrpSpPr>
        <p:grpSpPr bwMode="auto">
          <a:xfrm>
            <a:off x="7702550" y="4691063"/>
            <a:ext cx="612775" cy="466725"/>
            <a:chOff x="4422" y="3249"/>
            <a:chExt cx="386" cy="294"/>
          </a:xfrm>
        </p:grpSpPr>
        <p:sp>
          <p:nvSpPr>
            <p:cNvPr id="37930" name="Text Box 31"/>
            <p:cNvSpPr txBox="1">
              <a:spLocks noChangeArrowheads="1"/>
            </p:cNvSpPr>
            <p:nvPr/>
          </p:nvSpPr>
          <p:spPr bwMode="auto">
            <a:xfrm>
              <a:off x="4467" y="3295"/>
              <a:ext cx="297"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smtClean="0">
                  <a:solidFill>
                    <a:srgbClr val="000000"/>
                  </a:solidFill>
                  <a:latin typeface="Trebuchet MS" pitchFamily="34" charset="0"/>
                </a:rPr>
                <a:t>cat</a:t>
              </a:r>
            </a:p>
          </p:txBody>
        </p:sp>
        <p:sp>
          <p:nvSpPr>
            <p:cNvPr id="37931" name="Oval 32"/>
            <p:cNvSpPr>
              <a:spLocks noChangeArrowheads="1"/>
            </p:cNvSpPr>
            <p:nvPr/>
          </p:nvSpPr>
          <p:spPr bwMode="auto">
            <a:xfrm>
              <a:off x="4422" y="3249"/>
              <a:ext cx="386" cy="294"/>
            </a:xfrm>
            <a:prstGeom prst="ellipse">
              <a:avLst/>
            </a:prstGeom>
            <a:noFill/>
            <a:ln w="12700" cap="sq">
              <a:solidFill>
                <a:schemeClr val="bg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grpSp>
        <p:nvGrpSpPr>
          <p:cNvPr id="37909" name="Group 33"/>
          <p:cNvGrpSpPr>
            <a:grpSpLocks/>
          </p:cNvGrpSpPr>
          <p:nvPr/>
        </p:nvGrpSpPr>
        <p:grpSpPr bwMode="auto">
          <a:xfrm>
            <a:off x="8388350" y="4691063"/>
            <a:ext cx="612775" cy="466725"/>
            <a:chOff x="4422" y="3249"/>
            <a:chExt cx="386" cy="294"/>
          </a:xfrm>
        </p:grpSpPr>
        <p:sp>
          <p:nvSpPr>
            <p:cNvPr id="37928" name="Text Box 34"/>
            <p:cNvSpPr txBox="1">
              <a:spLocks noChangeArrowheads="1"/>
            </p:cNvSpPr>
            <p:nvPr/>
          </p:nvSpPr>
          <p:spPr bwMode="auto">
            <a:xfrm>
              <a:off x="4445" y="3295"/>
              <a:ext cx="343"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smtClean="0">
                  <a:solidFill>
                    <a:srgbClr val="000000"/>
                  </a:solidFill>
                  <a:latin typeface="Trebuchet MS" pitchFamily="34" charset="0"/>
                </a:rPr>
                <a:t>cow</a:t>
              </a:r>
            </a:p>
          </p:txBody>
        </p:sp>
        <p:sp>
          <p:nvSpPr>
            <p:cNvPr id="37929" name="Oval 35"/>
            <p:cNvSpPr>
              <a:spLocks noChangeArrowheads="1"/>
            </p:cNvSpPr>
            <p:nvPr/>
          </p:nvSpPr>
          <p:spPr bwMode="auto">
            <a:xfrm>
              <a:off x="4422" y="3249"/>
              <a:ext cx="386" cy="294"/>
            </a:xfrm>
            <a:prstGeom prst="ellipse">
              <a:avLst/>
            </a:prstGeom>
            <a:noFill/>
            <a:ln w="12700" cap="sq">
              <a:solidFill>
                <a:schemeClr val="bg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cxnSp>
        <p:nvCxnSpPr>
          <p:cNvPr id="37910" name="AutoShape 36"/>
          <p:cNvCxnSpPr>
            <a:cxnSpLocks noChangeShapeType="1"/>
            <a:stCxn id="37937" idx="4"/>
            <a:endCxn id="37931" idx="0"/>
          </p:cNvCxnSpPr>
          <p:nvPr/>
        </p:nvCxnSpPr>
        <p:spPr bwMode="auto">
          <a:xfrm flipH="1">
            <a:off x="8008938" y="4291013"/>
            <a:ext cx="271462" cy="400050"/>
          </a:xfrm>
          <a:prstGeom prst="straightConnector1">
            <a:avLst/>
          </a:prstGeom>
          <a:noFill/>
          <a:ln w="12700" cap="sq">
            <a:solidFill>
              <a:schemeClr val="bg2"/>
            </a:solidFill>
            <a:round/>
            <a:headEnd type="none" w="sm" len="sm"/>
            <a:tailEnd type="triangle" w="med" len="med"/>
          </a:ln>
          <a:extLst>
            <a:ext uri="{909E8E84-426E-40dd-AFC4-6F175D3DCCD1}">
              <a14:hiddenFill xmlns:a14="http://schemas.microsoft.com/office/drawing/2010/main" xmlns="">
                <a:noFill/>
              </a14:hiddenFill>
            </a:ext>
          </a:extLst>
        </p:spPr>
      </p:cxnSp>
      <p:cxnSp>
        <p:nvCxnSpPr>
          <p:cNvPr id="37911" name="AutoShape 37"/>
          <p:cNvCxnSpPr>
            <a:cxnSpLocks noChangeShapeType="1"/>
            <a:stCxn id="37937" idx="4"/>
            <a:endCxn id="37929" idx="0"/>
          </p:cNvCxnSpPr>
          <p:nvPr/>
        </p:nvCxnSpPr>
        <p:spPr bwMode="auto">
          <a:xfrm>
            <a:off x="8280400" y="4291013"/>
            <a:ext cx="414338" cy="400050"/>
          </a:xfrm>
          <a:prstGeom prst="straightConnector1">
            <a:avLst/>
          </a:prstGeom>
          <a:noFill/>
          <a:ln w="12700" cap="sq">
            <a:solidFill>
              <a:schemeClr val="bg2"/>
            </a:solidFill>
            <a:round/>
            <a:headEnd type="none" w="sm" len="sm"/>
            <a:tailEnd type="triangle" w="med" len="med"/>
          </a:ln>
          <a:extLst>
            <a:ext uri="{909E8E84-426E-40dd-AFC4-6F175D3DCCD1}">
              <a14:hiddenFill xmlns:a14="http://schemas.microsoft.com/office/drawing/2010/main" xmlns="">
                <a:noFill/>
              </a14:hiddenFill>
            </a:ext>
          </a:extLst>
        </p:spPr>
      </p:cxnSp>
      <p:cxnSp>
        <p:nvCxnSpPr>
          <p:cNvPr id="37912" name="AutoShape 38"/>
          <p:cNvCxnSpPr>
            <a:cxnSpLocks noChangeShapeType="1"/>
            <a:stCxn id="37935" idx="4"/>
          </p:cNvCxnSpPr>
          <p:nvPr/>
        </p:nvCxnSpPr>
        <p:spPr bwMode="auto">
          <a:xfrm flipH="1">
            <a:off x="6696075" y="5961063"/>
            <a:ext cx="215900" cy="204787"/>
          </a:xfrm>
          <a:prstGeom prst="straightConnector1">
            <a:avLst/>
          </a:prstGeom>
          <a:noFill/>
          <a:ln w="12700" cap="sq">
            <a:solidFill>
              <a:schemeClr val="bg2"/>
            </a:solidFill>
            <a:round/>
            <a:headEnd type="none" w="sm" len="sm"/>
            <a:tailEnd type="triangle" w="med" len="med"/>
          </a:ln>
          <a:extLst>
            <a:ext uri="{909E8E84-426E-40dd-AFC4-6F175D3DCCD1}">
              <a14:hiddenFill xmlns:a14="http://schemas.microsoft.com/office/drawing/2010/main" xmlns="">
                <a:noFill/>
              </a14:hiddenFill>
            </a:ext>
          </a:extLst>
        </p:spPr>
      </p:cxnSp>
      <p:cxnSp>
        <p:nvCxnSpPr>
          <p:cNvPr id="37913" name="AutoShape 39"/>
          <p:cNvCxnSpPr>
            <a:cxnSpLocks noChangeShapeType="1"/>
            <a:stCxn id="37935" idx="4"/>
          </p:cNvCxnSpPr>
          <p:nvPr/>
        </p:nvCxnSpPr>
        <p:spPr bwMode="auto">
          <a:xfrm>
            <a:off x="6911975" y="5961063"/>
            <a:ext cx="0" cy="276225"/>
          </a:xfrm>
          <a:prstGeom prst="straightConnector1">
            <a:avLst/>
          </a:prstGeom>
          <a:noFill/>
          <a:ln w="12700" cap="sq">
            <a:solidFill>
              <a:schemeClr val="bg2"/>
            </a:solidFill>
            <a:round/>
            <a:headEnd type="none" w="sm" len="sm"/>
            <a:tailEnd type="triangle" w="med" len="med"/>
          </a:ln>
          <a:extLst>
            <a:ext uri="{909E8E84-426E-40dd-AFC4-6F175D3DCCD1}">
              <a14:hiddenFill xmlns:a14="http://schemas.microsoft.com/office/drawing/2010/main" xmlns="">
                <a:noFill/>
              </a14:hiddenFill>
            </a:ext>
          </a:extLst>
        </p:spPr>
      </p:cxnSp>
      <p:cxnSp>
        <p:nvCxnSpPr>
          <p:cNvPr id="37914" name="AutoShape 40"/>
          <p:cNvCxnSpPr>
            <a:cxnSpLocks noChangeShapeType="1"/>
            <a:stCxn id="37939" idx="4"/>
          </p:cNvCxnSpPr>
          <p:nvPr/>
        </p:nvCxnSpPr>
        <p:spPr bwMode="auto">
          <a:xfrm flipH="1">
            <a:off x="8027988" y="3463925"/>
            <a:ext cx="415925" cy="257175"/>
          </a:xfrm>
          <a:prstGeom prst="straightConnector1">
            <a:avLst/>
          </a:prstGeom>
          <a:noFill/>
          <a:ln w="12700" cap="sq">
            <a:solidFill>
              <a:schemeClr val="bg2"/>
            </a:solidFill>
            <a:round/>
            <a:headEnd type="none" w="sm" len="sm"/>
            <a:tailEnd type="triangle" w="med" len="med"/>
          </a:ln>
          <a:extLst>
            <a:ext uri="{909E8E84-426E-40dd-AFC4-6F175D3DCCD1}">
              <a14:hiddenFill xmlns:a14="http://schemas.microsoft.com/office/drawing/2010/main" xmlns="">
                <a:noFill/>
              </a14:hiddenFill>
            </a:ext>
          </a:extLst>
        </p:spPr>
      </p:cxnSp>
      <p:cxnSp>
        <p:nvCxnSpPr>
          <p:cNvPr id="37915" name="AutoShape 41"/>
          <p:cNvCxnSpPr>
            <a:cxnSpLocks noChangeShapeType="1"/>
            <a:stCxn id="37939" idx="4"/>
          </p:cNvCxnSpPr>
          <p:nvPr/>
        </p:nvCxnSpPr>
        <p:spPr bwMode="auto">
          <a:xfrm>
            <a:off x="8443913" y="3463925"/>
            <a:ext cx="465137" cy="312738"/>
          </a:xfrm>
          <a:prstGeom prst="straightConnector1">
            <a:avLst/>
          </a:prstGeom>
          <a:noFill/>
          <a:ln w="12700" cap="sq">
            <a:solidFill>
              <a:schemeClr val="bg2"/>
            </a:solidFill>
            <a:round/>
            <a:headEnd type="none" w="sm" len="sm"/>
            <a:tailEnd type="triangle" w="med" len="med"/>
          </a:ln>
          <a:extLst>
            <a:ext uri="{909E8E84-426E-40dd-AFC4-6F175D3DCCD1}">
              <a14:hiddenFill xmlns:a14="http://schemas.microsoft.com/office/drawing/2010/main" xmlns="">
                <a:noFill/>
              </a14:hiddenFill>
            </a:ext>
          </a:extLst>
        </p:spPr>
      </p:cxnSp>
      <p:cxnSp>
        <p:nvCxnSpPr>
          <p:cNvPr id="37916" name="AutoShape 42"/>
          <p:cNvCxnSpPr>
            <a:cxnSpLocks noChangeShapeType="1"/>
            <a:stCxn id="37937" idx="4"/>
          </p:cNvCxnSpPr>
          <p:nvPr/>
        </p:nvCxnSpPr>
        <p:spPr bwMode="auto">
          <a:xfrm>
            <a:off x="8280400" y="4291013"/>
            <a:ext cx="666750" cy="212725"/>
          </a:xfrm>
          <a:prstGeom prst="straightConnector1">
            <a:avLst/>
          </a:prstGeom>
          <a:noFill/>
          <a:ln w="12700" cap="sq">
            <a:solidFill>
              <a:schemeClr val="bg2"/>
            </a:solidFill>
            <a:round/>
            <a:headEnd type="none" w="sm" len="sm"/>
            <a:tailEnd type="triangle" w="med" len="med"/>
          </a:ln>
          <a:extLst>
            <a:ext uri="{909E8E84-426E-40dd-AFC4-6F175D3DCCD1}">
              <a14:hiddenFill xmlns:a14="http://schemas.microsoft.com/office/drawing/2010/main" xmlns="">
                <a:noFill/>
              </a14:hiddenFill>
            </a:ext>
          </a:extLst>
        </p:spPr>
      </p:cxnSp>
      <p:sp>
        <p:nvSpPr>
          <p:cNvPr id="37917" name="AutoShape 43"/>
          <p:cNvSpPr>
            <a:spLocks/>
          </p:cNvSpPr>
          <p:nvPr/>
        </p:nvSpPr>
        <p:spPr bwMode="auto">
          <a:xfrm>
            <a:off x="7199313" y="3033713"/>
            <a:ext cx="109537" cy="1295400"/>
          </a:xfrm>
          <a:prstGeom prst="leftBrace">
            <a:avLst>
              <a:gd name="adj1" fmla="val 98551"/>
              <a:gd name="adj2" fmla="val 50000"/>
            </a:avLst>
          </a:prstGeom>
          <a:noFill/>
          <a:ln w="12700" cap="sq">
            <a:solidFill>
              <a:schemeClr val="bg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cxnSp>
        <p:nvCxnSpPr>
          <p:cNvPr id="37918" name="AutoShape 44"/>
          <p:cNvCxnSpPr>
            <a:cxnSpLocks noChangeShapeType="1"/>
            <a:stCxn id="37933" idx="4"/>
          </p:cNvCxnSpPr>
          <p:nvPr/>
        </p:nvCxnSpPr>
        <p:spPr bwMode="auto">
          <a:xfrm>
            <a:off x="8189913" y="5948363"/>
            <a:ext cx="377825" cy="217487"/>
          </a:xfrm>
          <a:prstGeom prst="straightConnector1">
            <a:avLst/>
          </a:prstGeom>
          <a:noFill/>
          <a:ln w="12700" cap="sq">
            <a:solidFill>
              <a:schemeClr val="bg2"/>
            </a:solidFill>
            <a:round/>
            <a:headEnd type="none" w="sm" len="sm"/>
            <a:tailEnd type="triangle" w="med" len="med"/>
          </a:ln>
          <a:extLst>
            <a:ext uri="{909E8E84-426E-40dd-AFC4-6F175D3DCCD1}">
              <a14:hiddenFill xmlns:a14="http://schemas.microsoft.com/office/drawing/2010/main" xmlns="">
                <a:noFill/>
              </a14:hiddenFill>
            </a:ext>
          </a:extLst>
        </p:spPr>
      </p:cxnSp>
      <p:cxnSp>
        <p:nvCxnSpPr>
          <p:cNvPr id="37919" name="AutoShape 45"/>
          <p:cNvCxnSpPr>
            <a:cxnSpLocks noChangeShapeType="1"/>
            <a:stCxn id="37933" idx="4"/>
          </p:cNvCxnSpPr>
          <p:nvPr/>
        </p:nvCxnSpPr>
        <p:spPr bwMode="auto">
          <a:xfrm>
            <a:off x="8189913" y="5948363"/>
            <a:ext cx="90487" cy="217487"/>
          </a:xfrm>
          <a:prstGeom prst="straightConnector1">
            <a:avLst/>
          </a:prstGeom>
          <a:noFill/>
          <a:ln w="12700" cap="sq">
            <a:solidFill>
              <a:schemeClr val="bg2"/>
            </a:solidFill>
            <a:round/>
            <a:headEnd type="none" w="sm" len="sm"/>
            <a:tailEnd type="triangle" w="med" len="med"/>
          </a:ln>
          <a:extLst>
            <a:ext uri="{909E8E84-426E-40dd-AFC4-6F175D3DCCD1}">
              <a14:hiddenFill xmlns:a14="http://schemas.microsoft.com/office/drawing/2010/main" xmlns="">
                <a:noFill/>
              </a14:hiddenFill>
            </a:ext>
          </a:extLst>
        </p:spPr>
      </p:cxnSp>
      <p:cxnSp>
        <p:nvCxnSpPr>
          <p:cNvPr id="37920" name="AutoShape 46"/>
          <p:cNvCxnSpPr>
            <a:cxnSpLocks noChangeShapeType="1"/>
            <a:stCxn id="37933" idx="4"/>
          </p:cNvCxnSpPr>
          <p:nvPr/>
        </p:nvCxnSpPr>
        <p:spPr bwMode="auto">
          <a:xfrm flipH="1">
            <a:off x="8045450" y="5948363"/>
            <a:ext cx="144463" cy="182562"/>
          </a:xfrm>
          <a:prstGeom prst="straightConnector1">
            <a:avLst/>
          </a:prstGeom>
          <a:noFill/>
          <a:ln w="12700" cap="sq">
            <a:solidFill>
              <a:schemeClr val="bg2"/>
            </a:solidFill>
            <a:round/>
            <a:headEnd type="none" w="sm" len="sm"/>
            <a:tailEnd type="triangle" w="med" len="med"/>
          </a:ln>
          <a:extLst>
            <a:ext uri="{909E8E84-426E-40dd-AFC4-6F175D3DCCD1}">
              <a14:hiddenFill xmlns:a14="http://schemas.microsoft.com/office/drawing/2010/main" xmlns="">
                <a:noFill/>
              </a14:hiddenFill>
            </a:ext>
          </a:extLst>
        </p:spPr>
      </p:cxnSp>
      <p:cxnSp>
        <p:nvCxnSpPr>
          <p:cNvPr id="37921" name="AutoShape 47"/>
          <p:cNvCxnSpPr>
            <a:cxnSpLocks noChangeShapeType="1"/>
            <a:endCxn id="37939" idx="0"/>
          </p:cNvCxnSpPr>
          <p:nvPr/>
        </p:nvCxnSpPr>
        <p:spPr bwMode="auto">
          <a:xfrm flipH="1">
            <a:off x="8443913" y="2636838"/>
            <a:ext cx="179387" cy="360362"/>
          </a:xfrm>
          <a:prstGeom prst="straightConnector1">
            <a:avLst/>
          </a:prstGeom>
          <a:noFill/>
          <a:ln w="12700" cap="sq">
            <a:solidFill>
              <a:schemeClr val="bg2"/>
            </a:solidFill>
            <a:round/>
            <a:headEnd type="none" w="sm" len="sm"/>
            <a:tailEnd type="triangle" w="med" len="med"/>
          </a:ln>
          <a:extLst>
            <a:ext uri="{909E8E84-426E-40dd-AFC4-6F175D3DCCD1}">
              <a14:hiddenFill xmlns:a14="http://schemas.microsoft.com/office/drawing/2010/main" xmlns="">
                <a:noFill/>
              </a14:hiddenFill>
            </a:ext>
          </a:extLst>
        </p:spPr>
      </p:cxnSp>
      <p:sp>
        <p:nvSpPr>
          <p:cNvPr id="37922" name="Text Box 48"/>
          <p:cNvSpPr txBox="1">
            <a:spLocks noChangeArrowheads="1"/>
          </p:cNvSpPr>
          <p:nvPr/>
        </p:nvSpPr>
        <p:spPr bwMode="auto">
          <a:xfrm>
            <a:off x="8486775" y="2312988"/>
            <a:ext cx="3333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Trebuchet MS" pitchFamily="34" charset="0"/>
              </a:rPr>
              <a:t>…</a:t>
            </a:r>
          </a:p>
        </p:txBody>
      </p:sp>
      <p:sp>
        <p:nvSpPr>
          <p:cNvPr id="37923" name="Text Box 49"/>
          <p:cNvSpPr txBox="1">
            <a:spLocks noChangeArrowheads="1"/>
          </p:cNvSpPr>
          <p:nvPr/>
        </p:nvSpPr>
        <p:spPr bwMode="auto">
          <a:xfrm>
            <a:off x="8847138" y="4387850"/>
            <a:ext cx="3333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Trebuchet MS" pitchFamily="34" charset="0"/>
              </a:rPr>
              <a:t>…</a:t>
            </a:r>
          </a:p>
        </p:txBody>
      </p:sp>
      <p:sp>
        <p:nvSpPr>
          <p:cNvPr id="37924" name="Text Box 50"/>
          <p:cNvSpPr txBox="1">
            <a:spLocks noChangeArrowheads="1"/>
          </p:cNvSpPr>
          <p:nvPr/>
        </p:nvSpPr>
        <p:spPr bwMode="auto">
          <a:xfrm>
            <a:off x="8810625" y="3608388"/>
            <a:ext cx="3333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Trebuchet MS" pitchFamily="34" charset="0"/>
              </a:rPr>
              <a:t>…</a:t>
            </a:r>
          </a:p>
        </p:txBody>
      </p:sp>
      <p:sp>
        <p:nvSpPr>
          <p:cNvPr id="37925" name="Text Box 51"/>
          <p:cNvSpPr txBox="1">
            <a:spLocks noChangeArrowheads="1"/>
          </p:cNvSpPr>
          <p:nvPr/>
        </p:nvSpPr>
        <p:spPr bwMode="auto">
          <a:xfrm>
            <a:off x="7775575" y="3524250"/>
            <a:ext cx="3333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Trebuchet MS" pitchFamily="34" charset="0"/>
              </a:rPr>
              <a:t>…</a:t>
            </a:r>
          </a:p>
        </p:txBody>
      </p:sp>
      <p:sp>
        <p:nvSpPr>
          <p:cNvPr id="37926" name="Text Box 52"/>
          <p:cNvSpPr txBox="1">
            <a:spLocks noChangeArrowheads="1"/>
          </p:cNvSpPr>
          <p:nvPr/>
        </p:nvSpPr>
        <p:spPr bwMode="auto">
          <a:xfrm>
            <a:off x="6588125" y="6092825"/>
            <a:ext cx="3333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Trebuchet MS" pitchFamily="34" charset="0"/>
              </a:rPr>
              <a:t>…</a:t>
            </a:r>
          </a:p>
        </p:txBody>
      </p:sp>
      <p:sp>
        <p:nvSpPr>
          <p:cNvPr id="37927" name="Text Box 53"/>
          <p:cNvSpPr txBox="1">
            <a:spLocks noChangeArrowheads="1"/>
          </p:cNvSpPr>
          <p:nvPr/>
        </p:nvSpPr>
        <p:spPr bwMode="auto">
          <a:xfrm>
            <a:off x="8135938" y="6057900"/>
            <a:ext cx="3333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Trebuchet MS" pitchFamily="34" charset="0"/>
              </a:rPr>
              <a:t>…</a:t>
            </a:r>
          </a:p>
        </p:txBody>
      </p:sp>
      <p:sp>
        <p:nvSpPr>
          <p:cNvPr id="56" name="Slide Number Placeholder 55"/>
          <p:cNvSpPr>
            <a:spLocks noGrp="1"/>
          </p:cNvSpPr>
          <p:nvPr>
            <p:ph type="sldNum" sz="quarter" idx="10"/>
          </p:nvPr>
        </p:nvSpPr>
        <p:spPr/>
        <p:txBody>
          <a:bodyPr/>
          <a:lstStyle/>
          <a:p>
            <a:pPr>
              <a:defRPr/>
            </a:pPr>
            <a:fld id="{D9DA12C1-82C7-4F47-AEB8-D71ACCFA7ECC}" type="slidenum">
              <a:rPr lang="de-DE" smtClean="0"/>
              <a:pPr>
                <a:defRPr/>
              </a:pPr>
              <a:t>30</a:t>
            </a:fld>
            <a:endParaRPr lang="de-DE"/>
          </a:p>
        </p:txBody>
      </p:sp>
    </p:spTree>
    <p:extLst>
      <p:ext uri="{BB962C8B-B14F-4D97-AF65-F5344CB8AC3E}">
        <p14:creationId xmlns:p14="http://schemas.microsoft.com/office/powerpoint/2010/main" val="297762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090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090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900"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457200" y="274638"/>
            <a:ext cx="8229600" cy="563562"/>
          </a:xfrm>
        </p:spPr>
        <p:txBody>
          <a:bodyPr/>
          <a:lstStyle/>
          <a:p>
            <a:pPr eaLnBrk="1" hangingPunct="1"/>
            <a:r>
              <a:rPr lang="en-US" sz="3200" smtClean="0"/>
              <a:t>How many object categories are there?</a:t>
            </a:r>
          </a:p>
        </p:txBody>
      </p:sp>
      <p:pic>
        <p:nvPicPr>
          <p:cNvPr id="38915" name="Picture 3" descr="dictionary-2"/>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a:stretch>
            <a:fillRect/>
          </a:stretch>
        </p:blipFill>
        <p:spPr bwMode="auto">
          <a:xfrm>
            <a:off x="1066800" y="1143000"/>
            <a:ext cx="6667500" cy="496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6" name="Picture 4" descr="mag_gla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657600"/>
            <a:ext cx="2362200" cy="2243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8581" name="WordArt 5"/>
          <p:cNvSpPr>
            <a:spLocks noChangeArrowheads="1" noChangeShapeType="1" noTextEdit="1"/>
          </p:cNvSpPr>
          <p:nvPr/>
        </p:nvSpPr>
        <p:spPr bwMode="auto">
          <a:xfrm rot="-390707">
            <a:off x="1828800" y="1905000"/>
            <a:ext cx="6038850" cy="128587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Up">
              <a:avLst>
                <a:gd name="adj" fmla="val 55556"/>
              </a:avLst>
            </a:prstTxWarp>
          </a:bodyPr>
          <a:lstStyle/>
          <a:p>
            <a:pPr algn="ctr" eaLnBrk="0" fontAlgn="base" hangingPunct="0">
              <a:spcBef>
                <a:spcPct val="0"/>
              </a:spcBef>
              <a:spcAft>
                <a:spcPct val="0"/>
              </a:spcAft>
            </a:pPr>
            <a:r>
              <a:rPr lang="en-US" sz="3200" kern="10" smtClean="0">
                <a:solidFill>
                  <a:srgbClr val="92003B"/>
                </a:solidFill>
                <a:latin typeface="Arial Black"/>
              </a:rPr>
              <a:t>~10,000 to 30,000</a:t>
            </a:r>
          </a:p>
        </p:txBody>
      </p:sp>
      <p:sp>
        <p:nvSpPr>
          <p:cNvPr id="38918" name="Text Box 6"/>
          <p:cNvSpPr txBox="1">
            <a:spLocks noChangeArrowheads="1"/>
          </p:cNvSpPr>
          <p:nvPr/>
        </p:nvSpPr>
        <p:spPr bwMode="auto">
          <a:xfrm>
            <a:off x="7207250" y="6400800"/>
            <a:ext cx="18605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rgbClr val="000000"/>
                </a:solidFill>
              </a:rPr>
              <a:t>Biederman 1987</a:t>
            </a:r>
          </a:p>
        </p:txBody>
      </p:sp>
      <p:sp>
        <p:nvSpPr>
          <p:cNvPr id="38919" name="Text Box 6"/>
          <p:cNvSpPr txBox="1">
            <a:spLocks noChangeArrowheads="1"/>
          </p:cNvSpPr>
          <p:nvPr/>
        </p:nvSpPr>
        <p:spPr bwMode="auto">
          <a:xfrm>
            <a:off x="2514600" y="6550025"/>
            <a:ext cx="40687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400" smtClean="0">
                <a:solidFill>
                  <a:srgbClr val="000000"/>
                </a:solidFill>
              </a:rPr>
              <a:t>Source: Fei-Fei Li, Rob Fergus, Antonio Torralba.</a:t>
            </a:r>
          </a:p>
        </p:txBody>
      </p:sp>
      <p:sp>
        <p:nvSpPr>
          <p:cNvPr id="8" name="Slide Number Placeholder 7"/>
          <p:cNvSpPr>
            <a:spLocks noGrp="1"/>
          </p:cNvSpPr>
          <p:nvPr>
            <p:ph type="sldNum" sz="quarter" idx="12"/>
          </p:nvPr>
        </p:nvSpPr>
        <p:spPr/>
        <p:txBody>
          <a:bodyPr/>
          <a:lstStyle/>
          <a:p>
            <a:pPr>
              <a:defRPr/>
            </a:pPr>
            <a:fld id="{AE2ED7E6-2824-4DBE-BF83-6DD81F4FDD2C}" type="slidenum">
              <a:rPr lang="en-US" smtClean="0"/>
              <a:pPr>
                <a:defRPr/>
              </a:pPr>
              <a:t>31</a:t>
            </a:fld>
            <a:endParaRPr lang="en-US"/>
          </a:p>
        </p:txBody>
      </p:sp>
    </p:spTree>
    <p:extLst>
      <p:ext uri="{BB962C8B-B14F-4D97-AF65-F5344CB8AC3E}">
        <p14:creationId xmlns:p14="http://schemas.microsoft.com/office/powerpoint/2010/main" val="31781688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4085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8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objec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39" name="Rectangle 3"/>
          <p:cNvSpPr>
            <a:spLocks noChangeArrowheads="1"/>
          </p:cNvSpPr>
          <p:nvPr/>
        </p:nvSpPr>
        <p:spPr bwMode="auto">
          <a:xfrm rot="-780172">
            <a:off x="1524000" y="1905000"/>
            <a:ext cx="6553200" cy="1219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mtClean="0">
              <a:solidFill>
                <a:srgbClr val="000000"/>
              </a:solidFill>
            </a:endParaRPr>
          </a:p>
        </p:txBody>
      </p:sp>
      <p:sp>
        <p:nvSpPr>
          <p:cNvPr id="39940" name="WordArt 4"/>
          <p:cNvSpPr>
            <a:spLocks noChangeArrowheads="1" noChangeShapeType="1" noTextEdit="1"/>
          </p:cNvSpPr>
          <p:nvPr/>
        </p:nvSpPr>
        <p:spPr bwMode="auto">
          <a:xfrm rot="-390707">
            <a:off x="1828800" y="1905000"/>
            <a:ext cx="6038850" cy="128587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Up">
              <a:avLst>
                <a:gd name="adj" fmla="val 55556"/>
              </a:avLst>
            </a:prstTxWarp>
          </a:bodyPr>
          <a:lstStyle/>
          <a:p>
            <a:pPr algn="ctr" eaLnBrk="0" fontAlgn="base" hangingPunct="0">
              <a:spcBef>
                <a:spcPct val="0"/>
              </a:spcBef>
              <a:spcAft>
                <a:spcPct val="0"/>
              </a:spcAft>
            </a:pPr>
            <a:r>
              <a:rPr lang="en-US" sz="3200" kern="10" smtClean="0">
                <a:solidFill>
                  <a:srgbClr val="92003B"/>
                </a:solidFill>
                <a:latin typeface="Arial Black"/>
              </a:rPr>
              <a:t>~10,000 to 30,000</a:t>
            </a:r>
          </a:p>
        </p:txBody>
      </p:sp>
      <p:sp>
        <p:nvSpPr>
          <p:cNvPr id="5" name="Slide Number Placeholder 4"/>
          <p:cNvSpPr>
            <a:spLocks noGrp="1"/>
          </p:cNvSpPr>
          <p:nvPr>
            <p:ph type="sldNum" sz="quarter" idx="12"/>
          </p:nvPr>
        </p:nvSpPr>
        <p:spPr/>
        <p:txBody>
          <a:bodyPr/>
          <a:lstStyle/>
          <a:p>
            <a:pPr>
              <a:defRPr/>
            </a:pPr>
            <a:fld id="{AE2ED7E6-2824-4DBE-BF83-6DD81F4FDD2C}" type="slidenum">
              <a:rPr lang="en-US" smtClean="0"/>
              <a:pPr>
                <a:defRPr/>
              </a:pPr>
              <a:t>32</a:t>
            </a:fld>
            <a:endParaRPr lang="en-US"/>
          </a:p>
        </p:txBody>
      </p:sp>
    </p:spTree>
    <p:extLst>
      <p:ext uri="{BB962C8B-B14F-4D97-AF65-F5344CB8AC3E}">
        <p14:creationId xmlns:p14="http://schemas.microsoft.com/office/powerpoint/2010/main" val="42266604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Footer Placeholder 4"/>
          <p:cNvSpPr txBox="1">
            <a:spLocks noGrp="1"/>
          </p:cNvSpPr>
          <p:nvPr/>
        </p:nvSpPr>
        <p:spPr bwMode="auto">
          <a:xfrm>
            <a:off x="2376488" y="6553200"/>
            <a:ext cx="4572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de-DE" sz="1200" smtClean="0">
                <a:solidFill>
                  <a:srgbClr val="000000"/>
                </a:solidFill>
                <a:latin typeface="Trebuchet MS" pitchFamily="34" charset="0"/>
              </a:rPr>
              <a:t>K. Grauman, B. Leibe</a:t>
            </a:r>
          </a:p>
        </p:txBody>
      </p:sp>
      <p:sp>
        <p:nvSpPr>
          <p:cNvPr id="40964" name="Rectangle 2"/>
          <p:cNvSpPr>
            <a:spLocks noGrp="1" noChangeArrowheads="1"/>
          </p:cNvSpPr>
          <p:nvPr>
            <p:ph type="title" idx="4294967295"/>
          </p:nvPr>
        </p:nvSpPr>
        <p:spPr/>
        <p:txBody>
          <a:bodyPr/>
          <a:lstStyle/>
          <a:p>
            <a:r>
              <a:rPr lang="en-US" smtClean="0"/>
              <a:t>Other Types of Categories</a:t>
            </a:r>
          </a:p>
        </p:txBody>
      </p:sp>
      <p:sp>
        <p:nvSpPr>
          <p:cNvPr id="40965" name="Rectangle 3"/>
          <p:cNvSpPr>
            <a:spLocks noGrp="1" noChangeArrowheads="1"/>
          </p:cNvSpPr>
          <p:nvPr>
            <p:ph type="body" idx="4294967295"/>
          </p:nvPr>
        </p:nvSpPr>
        <p:spPr/>
        <p:txBody>
          <a:bodyPr/>
          <a:lstStyle/>
          <a:p>
            <a:r>
              <a:rPr lang="en-US" smtClean="0"/>
              <a:t>Functional Categories</a:t>
            </a:r>
          </a:p>
          <a:p>
            <a:pPr lvl="1"/>
            <a:r>
              <a:rPr lang="en-US" smtClean="0"/>
              <a:t>e.g. chairs = </a:t>
            </a:r>
            <a:r>
              <a:rPr lang="en-US" i="1" smtClean="0"/>
              <a:t>“something you can sit on”</a:t>
            </a:r>
          </a:p>
        </p:txBody>
      </p:sp>
      <p:pic>
        <p:nvPicPr>
          <p:cNvPr id="40966" name="Picture 4" descr="chai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3068638"/>
            <a:ext cx="1373187" cy="204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7" name="Picture 5" descr="chair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3825" y="4329113"/>
            <a:ext cx="1373188" cy="190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8" name="Picture 6" descr="chair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54300" y="2276475"/>
            <a:ext cx="1292225" cy="1908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9" name="Picture 7" descr="chair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7700" y="2347913"/>
            <a:ext cx="1282700" cy="147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70" name="Picture 8" descr="chair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85000" y="4256088"/>
            <a:ext cx="1498600" cy="187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71" name="Picture 9" descr="chair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6825" y="2455863"/>
            <a:ext cx="989013" cy="149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72" name="Picture 10" descr="chair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24388" y="4364038"/>
            <a:ext cx="1963737" cy="174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Slide Number Placeholder 12"/>
          <p:cNvSpPr>
            <a:spLocks noGrp="1"/>
          </p:cNvSpPr>
          <p:nvPr>
            <p:ph type="sldNum" sz="quarter" idx="10"/>
          </p:nvPr>
        </p:nvSpPr>
        <p:spPr/>
        <p:txBody>
          <a:bodyPr/>
          <a:lstStyle/>
          <a:p>
            <a:pPr>
              <a:defRPr/>
            </a:pPr>
            <a:fld id="{D9DA12C1-82C7-4F47-AEB8-D71ACCFA7ECC}" type="slidenum">
              <a:rPr lang="de-DE" smtClean="0"/>
              <a:pPr>
                <a:defRPr/>
              </a:pPr>
              <a:t>33</a:t>
            </a:fld>
            <a:endParaRPr lang="de-DE"/>
          </a:p>
        </p:txBody>
      </p:sp>
    </p:spTree>
    <p:extLst>
      <p:ext uri="{BB962C8B-B14F-4D97-AF65-F5344CB8AC3E}">
        <p14:creationId xmlns:p14="http://schemas.microsoft.com/office/powerpoint/2010/main" val="13159588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Footer Placeholder 4"/>
          <p:cNvSpPr txBox="1">
            <a:spLocks noGrp="1"/>
          </p:cNvSpPr>
          <p:nvPr/>
        </p:nvSpPr>
        <p:spPr bwMode="auto">
          <a:xfrm>
            <a:off x="2376488" y="6553200"/>
            <a:ext cx="4572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de-DE" sz="1200" smtClean="0">
                <a:solidFill>
                  <a:srgbClr val="000000"/>
                </a:solidFill>
                <a:latin typeface="Trebuchet MS" pitchFamily="34" charset="0"/>
              </a:rPr>
              <a:t>K. Grauman, B. Leibe</a:t>
            </a:r>
          </a:p>
        </p:txBody>
      </p:sp>
      <p:sp>
        <p:nvSpPr>
          <p:cNvPr id="41988" name="Rectangle 2"/>
          <p:cNvSpPr>
            <a:spLocks noGrp="1" noChangeArrowheads="1"/>
          </p:cNvSpPr>
          <p:nvPr>
            <p:ph type="title" idx="4294967295"/>
          </p:nvPr>
        </p:nvSpPr>
        <p:spPr/>
        <p:txBody>
          <a:bodyPr/>
          <a:lstStyle/>
          <a:p>
            <a:r>
              <a:rPr lang="en-US" smtClean="0"/>
              <a:t>Other Types of Categories</a:t>
            </a:r>
          </a:p>
        </p:txBody>
      </p:sp>
      <p:sp>
        <p:nvSpPr>
          <p:cNvPr id="41989" name="Rectangle 3"/>
          <p:cNvSpPr>
            <a:spLocks noGrp="1" noChangeArrowheads="1"/>
          </p:cNvSpPr>
          <p:nvPr>
            <p:ph type="body" idx="4294967295"/>
          </p:nvPr>
        </p:nvSpPr>
        <p:spPr/>
        <p:txBody>
          <a:bodyPr/>
          <a:lstStyle/>
          <a:p>
            <a:r>
              <a:rPr lang="en-US" smtClean="0"/>
              <a:t>Ad-hoc categories</a:t>
            </a:r>
          </a:p>
          <a:p>
            <a:pPr lvl="1"/>
            <a:r>
              <a:rPr lang="en-US" smtClean="0"/>
              <a:t>e.g. </a:t>
            </a:r>
            <a:r>
              <a:rPr lang="en-US" i="1" smtClean="0"/>
              <a:t>“something you can find in an office environment”</a:t>
            </a:r>
          </a:p>
        </p:txBody>
      </p:sp>
      <p:pic>
        <p:nvPicPr>
          <p:cNvPr id="4199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3913" y="4364038"/>
            <a:ext cx="1905000" cy="120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4199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4188" y="4616450"/>
            <a:ext cx="219075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4199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3688" y="2384425"/>
            <a:ext cx="1952625" cy="66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4199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25" y="3211513"/>
            <a:ext cx="1076325"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4199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1913" y="3140075"/>
            <a:ext cx="1514475"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4199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1638" y="3514725"/>
            <a:ext cx="514350" cy="56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12" name="Slide Number Placeholder 11"/>
          <p:cNvSpPr>
            <a:spLocks noGrp="1"/>
          </p:cNvSpPr>
          <p:nvPr>
            <p:ph type="sldNum" sz="quarter" idx="10"/>
          </p:nvPr>
        </p:nvSpPr>
        <p:spPr/>
        <p:txBody>
          <a:bodyPr/>
          <a:lstStyle/>
          <a:p>
            <a:pPr>
              <a:defRPr/>
            </a:pPr>
            <a:fld id="{D9DA12C1-82C7-4F47-AEB8-D71ACCFA7ECC}" type="slidenum">
              <a:rPr lang="de-DE" smtClean="0"/>
              <a:pPr>
                <a:defRPr/>
              </a:pPr>
              <a:t>34</a:t>
            </a:fld>
            <a:endParaRPr lang="de-DE"/>
          </a:p>
        </p:txBody>
      </p:sp>
    </p:spTree>
    <p:extLst>
      <p:ext uri="{BB962C8B-B14F-4D97-AF65-F5344CB8AC3E}">
        <p14:creationId xmlns:p14="http://schemas.microsoft.com/office/powerpoint/2010/main" val="20075124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457200" y="76200"/>
            <a:ext cx="8229600" cy="1143000"/>
          </a:xfrm>
        </p:spPr>
        <p:txBody>
          <a:bodyPr/>
          <a:lstStyle/>
          <a:p>
            <a:pPr eaLnBrk="1" hangingPunct="1"/>
            <a:r>
              <a:rPr lang="en-US" smtClean="0"/>
              <a:t>Why recognition?</a:t>
            </a:r>
          </a:p>
        </p:txBody>
      </p:sp>
      <p:sp>
        <p:nvSpPr>
          <p:cNvPr id="110595" name="Rectangle 3"/>
          <p:cNvSpPr>
            <a:spLocks noGrp="1" noChangeArrowheads="1"/>
          </p:cNvSpPr>
          <p:nvPr>
            <p:ph type="body" idx="4294967295"/>
          </p:nvPr>
        </p:nvSpPr>
        <p:spPr>
          <a:xfrm>
            <a:off x="457200" y="1341438"/>
            <a:ext cx="8229600" cy="4525962"/>
          </a:xfrm>
        </p:spPr>
        <p:txBody>
          <a:bodyPr/>
          <a:lstStyle/>
          <a:p>
            <a:pPr lvl="1" eaLnBrk="1" hangingPunct="1"/>
            <a:r>
              <a:rPr lang="en-US" dirty="0" smtClean="0"/>
              <a:t>Recognition a fundamental part of perception</a:t>
            </a:r>
          </a:p>
          <a:p>
            <a:pPr lvl="2" eaLnBrk="1" hangingPunct="1"/>
            <a:r>
              <a:rPr lang="en-US" dirty="0" smtClean="0"/>
              <a:t> e.g., robots, autonomous agents</a:t>
            </a:r>
          </a:p>
          <a:p>
            <a:pPr lvl="1" eaLnBrk="1" hangingPunct="1"/>
            <a:endParaRPr lang="en-US" dirty="0" smtClean="0"/>
          </a:p>
          <a:p>
            <a:pPr lvl="1" eaLnBrk="1" hangingPunct="1"/>
            <a:r>
              <a:rPr lang="en-US" dirty="0" smtClean="0"/>
              <a:t>Organize and give access to visual content</a:t>
            </a:r>
          </a:p>
          <a:p>
            <a:pPr lvl="2" eaLnBrk="1" hangingPunct="1"/>
            <a:r>
              <a:rPr lang="en-US" dirty="0" smtClean="0"/>
              <a:t>Connect to information </a:t>
            </a:r>
          </a:p>
          <a:p>
            <a:pPr lvl="2" eaLnBrk="1" hangingPunct="1"/>
            <a:r>
              <a:rPr lang="en-US" dirty="0" smtClean="0"/>
              <a:t>Detect trends and themes</a:t>
            </a:r>
          </a:p>
          <a:p>
            <a:pPr lvl="2" eaLnBrk="1" hangingPunct="1"/>
            <a:endParaRPr lang="en-US" dirty="0" smtClean="0"/>
          </a:p>
        </p:txBody>
      </p:sp>
      <p:sp>
        <p:nvSpPr>
          <p:cNvPr id="4" name="Slide Number Placeholder 3"/>
          <p:cNvSpPr>
            <a:spLocks noGrp="1"/>
          </p:cNvSpPr>
          <p:nvPr>
            <p:ph type="sldNum" sz="quarter" idx="12"/>
          </p:nvPr>
        </p:nvSpPr>
        <p:spPr/>
        <p:txBody>
          <a:bodyPr/>
          <a:lstStyle/>
          <a:p>
            <a:pPr>
              <a:defRPr/>
            </a:pPr>
            <a:fld id="{BBD53AAB-6126-4736-898A-525A90C738E9}" type="slidenum">
              <a:rPr lang="en-US" smtClean="0">
                <a:solidFill>
                  <a:srgbClr val="000000"/>
                </a:solidFill>
              </a:rPr>
              <a:pPr>
                <a:defRPr/>
              </a:pPr>
              <a:t>35</a:t>
            </a:fld>
            <a:endParaRPr lang="en-US">
              <a:solidFill>
                <a:srgbClr val="000000"/>
              </a:solidFill>
            </a:endParaRPr>
          </a:p>
        </p:txBody>
      </p:sp>
    </p:spTree>
    <p:extLst>
      <p:ext uri="{BB962C8B-B14F-4D97-AF65-F5344CB8AC3E}">
        <p14:creationId xmlns:p14="http://schemas.microsoft.com/office/powerpoint/2010/main" val="406679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59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059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059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05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bldLvl="2"/>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0" y="0"/>
            <a:ext cx="9144000" cy="1143000"/>
          </a:xfrm>
        </p:spPr>
        <p:txBody>
          <a:bodyPr/>
          <a:lstStyle/>
          <a:p>
            <a:r>
              <a:rPr lang="en-US" sz="4000" smtClean="0"/>
              <a:t>Posing visual queries</a:t>
            </a:r>
          </a:p>
        </p:txBody>
      </p:sp>
      <p:pic>
        <p:nvPicPr>
          <p:cNvPr id="45059" name="Picture 4"/>
          <p:cNvPicPr>
            <a:picLocks noChangeAspect="1" noChangeArrowheads="1"/>
          </p:cNvPicPr>
          <p:nvPr/>
        </p:nvPicPr>
        <p:blipFill>
          <a:blip r:embed="rId3">
            <a:extLst>
              <a:ext uri="{28A0092B-C50C-407E-A947-70E740481C1C}">
                <a14:useLocalDpi xmlns:a14="http://schemas.microsoft.com/office/drawing/2010/main" val="0"/>
              </a:ext>
            </a:extLst>
          </a:blip>
          <a:srcRect l="40747" t="41951" r="32283" b="31331"/>
          <a:stretch>
            <a:fillRect/>
          </a:stretch>
        </p:blipFill>
        <p:spPr bwMode="auto">
          <a:xfrm>
            <a:off x="4724400" y="3849688"/>
            <a:ext cx="4211638" cy="2551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0" name="Text Box 5"/>
          <p:cNvSpPr txBox="1">
            <a:spLocks noChangeArrowheads="1"/>
          </p:cNvSpPr>
          <p:nvPr/>
        </p:nvSpPr>
        <p:spPr bwMode="auto">
          <a:xfrm>
            <a:off x="5156200" y="6262688"/>
            <a:ext cx="3384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mtClean="0">
                <a:solidFill>
                  <a:srgbClr val="000000"/>
                </a:solidFill>
              </a:rPr>
              <a:t>Kooaba, Bay &amp; Quack et al.</a:t>
            </a:r>
          </a:p>
        </p:txBody>
      </p:sp>
      <p:pic>
        <p:nvPicPr>
          <p:cNvPr id="45061" name="Picture 8" descr="girl-taking-a-picture-of-d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75" y="1030288"/>
            <a:ext cx="2082800" cy="206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2" name="Picture 9" descr="mdeixis-3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1066800"/>
            <a:ext cx="1176338"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3" name="AutoShape 10"/>
          <p:cNvSpPr>
            <a:spLocks noChangeAspect="1" noChangeArrowheads="1"/>
          </p:cNvSpPr>
          <p:nvPr/>
        </p:nvSpPr>
        <p:spPr bwMode="auto">
          <a:xfrm>
            <a:off x="2365375" y="1771650"/>
            <a:ext cx="488950" cy="195263"/>
          </a:xfrm>
          <a:prstGeom prst="rightArrow">
            <a:avLst>
              <a:gd name="adj1" fmla="val 50000"/>
              <a:gd name="adj2" fmla="val 62648"/>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45064" name="Text Box 14"/>
          <p:cNvSpPr txBox="1">
            <a:spLocks noChangeArrowheads="1"/>
          </p:cNvSpPr>
          <p:nvPr/>
        </p:nvSpPr>
        <p:spPr bwMode="auto">
          <a:xfrm>
            <a:off x="1060450" y="2759075"/>
            <a:ext cx="27003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mtClean="0">
                <a:solidFill>
                  <a:srgbClr val="000000"/>
                </a:solidFill>
              </a:rPr>
              <a:t>Yeh et al., MIT</a:t>
            </a:r>
          </a:p>
        </p:txBody>
      </p:sp>
      <p:pic>
        <p:nvPicPr>
          <p:cNvPr id="45065" name="Picture 11"/>
          <p:cNvPicPr>
            <a:picLocks noChangeAspect="1" noChangeArrowheads="1"/>
          </p:cNvPicPr>
          <p:nvPr/>
        </p:nvPicPr>
        <p:blipFill>
          <a:blip r:embed="rId6">
            <a:extLst>
              <a:ext uri="{28A0092B-C50C-407E-A947-70E740481C1C}">
                <a14:useLocalDpi xmlns:a14="http://schemas.microsoft.com/office/drawing/2010/main" val="0"/>
              </a:ext>
            </a:extLst>
          </a:blip>
          <a:srcRect l="2344" t="31267" r="38281" b="18059"/>
          <a:stretch>
            <a:fillRect/>
          </a:stretch>
        </p:blipFill>
        <p:spPr bwMode="auto">
          <a:xfrm>
            <a:off x="4648200" y="990600"/>
            <a:ext cx="4189413"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6" name="Text Box 5"/>
          <p:cNvSpPr txBox="1">
            <a:spLocks noChangeArrowheads="1"/>
          </p:cNvSpPr>
          <p:nvPr/>
        </p:nvSpPr>
        <p:spPr bwMode="auto">
          <a:xfrm>
            <a:off x="5105400" y="3429000"/>
            <a:ext cx="33845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mtClean="0">
                <a:solidFill>
                  <a:srgbClr val="000000"/>
                </a:solidFill>
              </a:rPr>
              <a:t>Belhumeur et al.</a:t>
            </a:r>
          </a:p>
        </p:txBody>
      </p:sp>
      <p:pic>
        <p:nvPicPr>
          <p:cNvPr id="45067" name="Picture 12"/>
          <p:cNvPicPr>
            <a:picLocks noChangeAspect="1" noChangeArrowheads="1"/>
          </p:cNvPicPr>
          <p:nvPr/>
        </p:nvPicPr>
        <p:blipFill>
          <a:blip r:embed="rId7">
            <a:extLst>
              <a:ext uri="{28A0092B-C50C-407E-A947-70E740481C1C}">
                <a14:useLocalDpi xmlns:a14="http://schemas.microsoft.com/office/drawing/2010/main" val="0"/>
              </a:ext>
            </a:extLst>
          </a:blip>
          <a:srcRect l="14063" t="13342" r="18750" b="37062"/>
          <a:stretch>
            <a:fillRect/>
          </a:stretch>
        </p:blipFill>
        <p:spPr bwMode="auto">
          <a:xfrm>
            <a:off x="76200" y="3962400"/>
            <a:ext cx="45593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Slide Number Placeholder 11"/>
          <p:cNvSpPr>
            <a:spLocks noGrp="1"/>
          </p:cNvSpPr>
          <p:nvPr>
            <p:ph type="sldNum" sz="quarter" idx="12"/>
          </p:nvPr>
        </p:nvSpPr>
        <p:spPr>
          <a:xfrm>
            <a:off x="7239000" y="6400800"/>
            <a:ext cx="1905000" cy="457200"/>
          </a:xfrm>
        </p:spPr>
        <p:txBody>
          <a:bodyPr/>
          <a:lstStyle/>
          <a:p>
            <a:pPr>
              <a:defRPr/>
            </a:pPr>
            <a:fld id="{0B971202-422F-4E68-95F6-F27E640E7699}" type="slidenum">
              <a:rPr lang="en-US" smtClean="0">
                <a:solidFill>
                  <a:srgbClr val="000000"/>
                </a:solidFill>
              </a:rPr>
              <a:pPr>
                <a:defRPr/>
              </a:pPr>
              <a:t>36</a:t>
            </a:fld>
            <a:endParaRPr lang="en-US" dirty="0">
              <a:solidFill>
                <a:srgbClr val="000000"/>
              </a:solidFill>
            </a:endParaRPr>
          </a:p>
        </p:txBody>
      </p:sp>
    </p:spTree>
    <p:extLst>
      <p:ext uri="{BB962C8B-B14F-4D97-AF65-F5344CB8AC3E}">
        <p14:creationId xmlns:p14="http://schemas.microsoft.com/office/powerpoint/2010/main" val="13315105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http://cognoscis.files.wordpress.com/2008/02/mars_rover-smal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9700"/>
            <a:ext cx="4611688" cy="308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7" name="Title 4"/>
          <p:cNvSpPr>
            <a:spLocks noGrp="1"/>
          </p:cNvSpPr>
          <p:nvPr>
            <p:ph type="title"/>
          </p:nvPr>
        </p:nvSpPr>
        <p:spPr>
          <a:xfrm>
            <a:off x="685800" y="152400"/>
            <a:ext cx="7772400" cy="1143000"/>
          </a:xfrm>
        </p:spPr>
        <p:txBody>
          <a:bodyPr/>
          <a:lstStyle/>
          <a:p>
            <a:pPr>
              <a:tabLst>
                <a:tab pos="800100" algn="l"/>
              </a:tabLst>
            </a:pPr>
            <a:r>
              <a:rPr lang="en-US" sz="4000" smtClean="0"/>
              <a:t>Autonomous agents able to detect objects </a:t>
            </a:r>
          </a:p>
        </p:txBody>
      </p:sp>
      <p:sp>
        <p:nvSpPr>
          <p:cNvPr id="6" name="Slide Number Placeholder 5"/>
          <p:cNvSpPr>
            <a:spLocks noGrp="1"/>
          </p:cNvSpPr>
          <p:nvPr>
            <p:ph type="sldNum" sz="quarter" idx="12"/>
          </p:nvPr>
        </p:nvSpPr>
        <p:spPr>
          <a:xfrm>
            <a:off x="7239000" y="6553200"/>
            <a:ext cx="1905000" cy="457200"/>
          </a:xfrm>
        </p:spPr>
        <p:txBody>
          <a:bodyPr/>
          <a:lstStyle/>
          <a:p>
            <a:pPr>
              <a:defRPr/>
            </a:pPr>
            <a:fld id="{6C6104F9-960A-4CD1-869F-D036FA427C11}" type="slidenum">
              <a:rPr lang="en-US" smtClean="0">
                <a:solidFill>
                  <a:srgbClr val="000000"/>
                </a:solidFill>
              </a:rPr>
              <a:pPr>
                <a:defRPr/>
              </a:pPr>
              <a:t>37</a:t>
            </a:fld>
            <a:endParaRPr lang="en-US" dirty="0">
              <a:solidFill>
                <a:srgbClr val="000000"/>
              </a:solidFill>
            </a:endParaRPr>
          </a:p>
        </p:txBody>
      </p:sp>
      <p:pic>
        <p:nvPicPr>
          <p:cNvPr id="1042434" name="Picture 2" descr="The cars will self-drive but will have safety drivers aboard who can take over the wheel if need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3414712"/>
            <a:ext cx="4320480" cy="3247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7910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685800" y="-152400"/>
            <a:ext cx="7772400" cy="1143000"/>
          </a:xfrm>
        </p:spPr>
        <p:txBody>
          <a:bodyPr/>
          <a:lstStyle/>
          <a:p>
            <a:r>
              <a:rPr lang="en-US" sz="4000" smtClean="0"/>
              <a:t>Finding visually similar objects</a:t>
            </a:r>
          </a:p>
        </p:txBody>
      </p:sp>
      <p:pic>
        <p:nvPicPr>
          <p:cNvPr id="46083" name="Picture 4"/>
          <p:cNvPicPr>
            <a:picLocks noChangeAspect="1" noChangeArrowheads="1"/>
          </p:cNvPicPr>
          <p:nvPr/>
        </p:nvPicPr>
        <p:blipFill>
          <a:blip r:embed="rId3">
            <a:extLst>
              <a:ext uri="{28A0092B-C50C-407E-A947-70E740481C1C}">
                <a14:useLocalDpi xmlns:a14="http://schemas.microsoft.com/office/drawing/2010/main" val="0"/>
              </a:ext>
            </a:extLst>
          </a:blip>
          <a:srcRect l="15405" t="17244" r="17662" b="2530"/>
          <a:stretch>
            <a:fillRect/>
          </a:stretch>
        </p:blipFill>
        <p:spPr bwMode="auto">
          <a:xfrm>
            <a:off x="914400" y="762000"/>
            <a:ext cx="7086600" cy="601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7E5ABD2B-1D87-4864-A12E-1B57FD3E3EBE}" type="slidenum">
              <a:rPr lang="en-US" smtClean="0">
                <a:solidFill>
                  <a:srgbClr val="000000"/>
                </a:solidFill>
              </a:rPr>
              <a:pPr>
                <a:defRPr/>
              </a:pPr>
              <a:t>38</a:t>
            </a:fld>
            <a:endParaRPr lang="en-US">
              <a:solidFill>
                <a:srgbClr val="000000"/>
              </a:solidFill>
            </a:endParaRPr>
          </a:p>
        </p:txBody>
      </p:sp>
    </p:spTree>
    <p:extLst>
      <p:ext uri="{BB962C8B-B14F-4D97-AF65-F5344CB8AC3E}">
        <p14:creationId xmlns:p14="http://schemas.microsoft.com/office/powerpoint/2010/main" val="4294557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685800" y="0"/>
            <a:ext cx="7772400" cy="1143000"/>
          </a:xfrm>
        </p:spPr>
        <p:txBody>
          <a:bodyPr/>
          <a:lstStyle/>
          <a:p>
            <a:r>
              <a:rPr lang="en-US" sz="4000" smtClean="0"/>
              <a:t>Discovering visual patterns</a:t>
            </a:r>
          </a:p>
        </p:txBody>
      </p:sp>
      <p:pic>
        <p:nvPicPr>
          <p:cNvPr id="48131" name="Picture 2"/>
          <p:cNvPicPr>
            <a:picLocks noChangeAspect="1" noChangeArrowheads="1"/>
          </p:cNvPicPr>
          <p:nvPr/>
        </p:nvPicPr>
        <p:blipFill>
          <a:blip r:embed="rId2">
            <a:extLst>
              <a:ext uri="{28A0092B-C50C-407E-A947-70E740481C1C}">
                <a14:useLocalDpi xmlns:a14="http://schemas.microsoft.com/office/drawing/2010/main" val="0"/>
              </a:ext>
            </a:extLst>
          </a:blip>
          <a:srcRect l="28452" t="32346" r="6250" b="12668"/>
          <a:stretch>
            <a:fillRect/>
          </a:stretch>
        </p:blipFill>
        <p:spPr bwMode="auto">
          <a:xfrm>
            <a:off x="228600" y="1143000"/>
            <a:ext cx="4114800" cy="2511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2" name="Picture 3"/>
          <p:cNvPicPr>
            <a:picLocks noChangeAspect="1" noChangeArrowheads="1"/>
          </p:cNvPicPr>
          <p:nvPr/>
        </p:nvPicPr>
        <p:blipFill>
          <a:blip r:embed="rId3">
            <a:extLst>
              <a:ext uri="{28A0092B-C50C-407E-A947-70E740481C1C}">
                <a14:useLocalDpi xmlns:a14="http://schemas.microsoft.com/office/drawing/2010/main" val="0"/>
              </a:ext>
            </a:extLst>
          </a:blip>
          <a:srcRect l="23438" t="37062" r="31250" b="10107"/>
          <a:stretch>
            <a:fillRect/>
          </a:stretch>
        </p:blipFill>
        <p:spPr bwMode="auto">
          <a:xfrm>
            <a:off x="5105400" y="1143000"/>
            <a:ext cx="4038600" cy="3411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3" name="TextBox 4"/>
          <p:cNvSpPr txBox="1">
            <a:spLocks noChangeArrowheads="1"/>
          </p:cNvSpPr>
          <p:nvPr/>
        </p:nvSpPr>
        <p:spPr bwMode="auto">
          <a:xfrm>
            <a:off x="2209800" y="3670300"/>
            <a:ext cx="18288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300" smtClean="0">
                <a:solidFill>
                  <a:srgbClr val="000000"/>
                </a:solidFill>
              </a:rPr>
              <a:t>Sivic &amp; Zisserman</a:t>
            </a:r>
          </a:p>
        </p:txBody>
      </p:sp>
      <p:sp>
        <p:nvSpPr>
          <p:cNvPr id="48134" name="TextBox 5"/>
          <p:cNvSpPr txBox="1">
            <a:spLocks noChangeArrowheads="1"/>
          </p:cNvSpPr>
          <p:nvPr/>
        </p:nvSpPr>
        <p:spPr bwMode="auto">
          <a:xfrm>
            <a:off x="7696200" y="4432300"/>
            <a:ext cx="18288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300" smtClean="0">
                <a:solidFill>
                  <a:srgbClr val="000000"/>
                </a:solidFill>
              </a:rPr>
              <a:t>Lee &amp; Grauman</a:t>
            </a:r>
          </a:p>
        </p:txBody>
      </p:sp>
      <p:pic>
        <p:nvPicPr>
          <p:cNvPr id="48135" name="Picture 4"/>
          <p:cNvPicPr>
            <a:picLocks noChangeAspect="1" noChangeArrowheads="1"/>
          </p:cNvPicPr>
          <p:nvPr/>
        </p:nvPicPr>
        <p:blipFill>
          <a:blip r:embed="rId4">
            <a:extLst>
              <a:ext uri="{28A0092B-C50C-407E-A947-70E740481C1C}">
                <a14:useLocalDpi xmlns:a14="http://schemas.microsoft.com/office/drawing/2010/main" val="0"/>
              </a:ext>
            </a:extLst>
          </a:blip>
          <a:srcRect l="43750" t="42453" r="7031" b="32510"/>
          <a:stretch>
            <a:fillRect/>
          </a:stretch>
        </p:blipFill>
        <p:spPr bwMode="auto">
          <a:xfrm>
            <a:off x="685800" y="4419600"/>
            <a:ext cx="4548188"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6" name="TextBox 7"/>
          <p:cNvSpPr txBox="1">
            <a:spLocks noChangeArrowheads="1"/>
          </p:cNvSpPr>
          <p:nvPr/>
        </p:nvSpPr>
        <p:spPr bwMode="auto">
          <a:xfrm>
            <a:off x="4191000" y="6019800"/>
            <a:ext cx="18288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300" smtClean="0">
                <a:solidFill>
                  <a:srgbClr val="000000"/>
                </a:solidFill>
              </a:rPr>
              <a:t>Wang et al.</a:t>
            </a:r>
          </a:p>
        </p:txBody>
      </p:sp>
      <p:sp>
        <p:nvSpPr>
          <p:cNvPr id="48137" name="TextBox 8"/>
          <p:cNvSpPr txBox="1">
            <a:spLocks noChangeArrowheads="1"/>
          </p:cNvSpPr>
          <p:nvPr/>
        </p:nvSpPr>
        <p:spPr bwMode="auto">
          <a:xfrm>
            <a:off x="1295400" y="3733800"/>
            <a:ext cx="10668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b="1" smtClean="0">
                <a:solidFill>
                  <a:srgbClr val="000000"/>
                </a:solidFill>
              </a:rPr>
              <a:t>Objects</a:t>
            </a:r>
          </a:p>
        </p:txBody>
      </p:sp>
      <p:sp>
        <p:nvSpPr>
          <p:cNvPr id="48138" name="TextBox 9"/>
          <p:cNvSpPr txBox="1">
            <a:spLocks noChangeArrowheads="1"/>
          </p:cNvSpPr>
          <p:nvPr/>
        </p:nvSpPr>
        <p:spPr bwMode="auto">
          <a:xfrm>
            <a:off x="2514600" y="6096000"/>
            <a:ext cx="10668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b="1" smtClean="0">
                <a:solidFill>
                  <a:srgbClr val="000000"/>
                </a:solidFill>
              </a:rPr>
              <a:t>Actions</a:t>
            </a:r>
          </a:p>
        </p:txBody>
      </p:sp>
      <p:sp>
        <p:nvSpPr>
          <p:cNvPr id="48139" name="TextBox 10"/>
          <p:cNvSpPr txBox="1">
            <a:spLocks noChangeArrowheads="1"/>
          </p:cNvSpPr>
          <p:nvPr/>
        </p:nvSpPr>
        <p:spPr bwMode="auto">
          <a:xfrm>
            <a:off x="6553200" y="4572000"/>
            <a:ext cx="1371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b="1" smtClean="0">
                <a:solidFill>
                  <a:srgbClr val="000000"/>
                </a:solidFill>
              </a:rPr>
              <a:t>Categories</a:t>
            </a:r>
          </a:p>
        </p:txBody>
      </p:sp>
      <p:sp>
        <p:nvSpPr>
          <p:cNvPr id="2" name="TextBox 1"/>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3" name="Slide Number Placeholder 12"/>
          <p:cNvSpPr>
            <a:spLocks noGrp="1"/>
          </p:cNvSpPr>
          <p:nvPr>
            <p:ph type="sldNum" sz="quarter" idx="12"/>
          </p:nvPr>
        </p:nvSpPr>
        <p:spPr/>
        <p:txBody>
          <a:bodyPr/>
          <a:lstStyle/>
          <a:p>
            <a:pPr>
              <a:defRPr/>
            </a:pPr>
            <a:fld id="{9ED260D0-21EC-41D7-A824-0FDA93CFC54F}" type="slidenum">
              <a:rPr lang="en-US" smtClean="0">
                <a:solidFill>
                  <a:srgbClr val="000000"/>
                </a:solidFill>
              </a:rPr>
              <a:pPr>
                <a:defRPr/>
              </a:pPr>
              <a:t>39</a:t>
            </a:fld>
            <a:endParaRPr lang="en-US">
              <a:solidFill>
                <a:srgbClr val="000000"/>
              </a:solidFill>
            </a:endParaRPr>
          </a:p>
        </p:txBody>
      </p:sp>
    </p:spTree>
    <p:extLst>
      <p:ext uri="{BB962C8B-B14F-4D97-AF65-F5344CB8AC3E}">
        <p14:creationId xmlns:p14="http://schemas.microsoft.com/office/powerpoint/2010/main" val="15424368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3"/>
          <p:cNvSpPr>
            <a:spLocks noGrp="1"/>
          </p:cNvSpPr>
          <p:nvPr>
            <p:ph type="title"/>
          </p:nvPr>
        </p:nvSpPr>
        <p:spPr>
          <a:xfrm>
            <a:off x="446088" y="0"/>
            <a:ext cx="8229600" cy="1143000"/>
          </a:xfrm>
        </p:spPr>
        <p:txBody>
          <a:bodyPr/>
          <a:lstStyle/>
          <a:p>
            <a:r>
              <a:rPr lang="en-US" smtClean="0"/>
              <a:t>Inverted file index</a:t>
            </a:r>
          </a:p>
        </p:txBody>
      </p:sp>
      <p:pic>
        <p:nvPicPr>
          <p:cNvPr id="77827" name="Picture 2"/>
          <p:cNvPicPr>
            <a:picLocks noChangeAspect="1" noChangeArrowheads="1"/>
          </p:cNvPicPr>
          <p:nvPr/>
        </p:nvPicPr>
        <p:blipFill>
          <a:blip r:embed="rId3">
            <a:extLst>
              <a:ext uri="{28A0092B-C50C-407E-A947-70E740481C1C}">
                <a14:useLocalDpi xmlns:a14="http://schemas.microsoft.com/office/drawing/2010/main" val="0"/>
              </a:ext>
            </a:extLst>
          </a:blip>
          <a:srcRect l="21419" t="21136" r="10449" b="10669"/>
          <a:stretch>
            <a:fillRect/>
          </a:stretch>
        </p:blipFill>
        <p:spPr bwMode="auto">
          <a:xfrm>
            <a:off x="1103313" y="1092200"/>
            <a:ext cx="6645275" cy="481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28" name="Content Placeholder 4"/>
          <p:cNvSpPr>
            <a:spLocks noGrp="1"/>
          </p:cNvSpPr>
          <p:nvPr>
            <p:ph idx="1"/>
          </p:nvPr>
        </p:nvSpPr>
        <p:spPr>
          <a:xfrm>
            <a:off x="730250" y="5767388"/>
            <a:ext cx="7712075" cy="4525962"/>
          </a:xfrm>
        </p:spPr>
        <p:txBody>
          <a:bodyPr/>
          <a:lstStyle/>
          <a:p>
            <a:r>
              <a:rPr lang="en-US" sz="2400" smtClean="0"/>
              <a:t>Database images are loaded into the index mapping words to image numbers</a:t>
            </a:r>
          </a:p>
        </p:txBody>
      </p:sp>
      <p:sp>
        <p:nvSpPr>
          <p:cNvPr id="5" name="TextBox 4"/>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4</a:t>
            </a:fld>
            <a:endParaRPr lang="en-US">
              <a:solidFill>
                <a:prstClr val="black">
                  <a:tint val="75000"/>
                </a:prstClr>
              </a:solidFill>
            </a:endParaRPr>
          </a:p>
        </p:txBody>
      </p:sp>
    </p:spTree>
    <p:extLst>
      <p:ext uri="{BB962C8B-B14F-4D97-AF65-F5344CB8AC3E}">
        <p14:creationId xmlns:p14="http://schemas.microsoft.com/office/powerpoint/2010/main" val="20328916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609600" y="0"/>
            <a:ext cx="7772400" cy="1143000"/>
          </a:xfrm>
        </p:spPr>
        <p:txBody>
          <a:bodyPr/>
          <a:lstStyle/>
          <a:p>
            <a:r>
              <a:rPr lang="en-US" sz="4000" smtClean="0"/>
              <a:t>Auto-annotation</a:t>
            </a:r>
          </a:p>
        </p:txBody>
      </p:sp>
      <p:pic>
        <p:nvPicPr>
          <p:cNvPr id="49155" name="Picture 2"/>
          <p:cNvPicPr>
            <a:picLocks noChangeAspect="1" noChangeArrowheads="1"/>
          </p:cNvPicPr>
          <p:nvPr/>
        </p:nvPicPr>
        <p:blipFill>
          <a:blip r:embed="rId2">
            <a:extLst>
              <a:ext uri="{28A0092B-C50C-407E-A947-70E740481C1C}">
                <a14:useLocalDpi xmlns:a14="http://schemas.microsoft.com/office/drawing/2010/main" val="0"/>
              </a:ext>
            </a:extLst>
          </a:blip>
          <a:srcRect l="9375" t="20485" r="11719" b="2965"/>
          <a:stretch>
            <a:fillRect/>
          </a:stretch>
        </p:blipFill>
        <p:spPr bwMode="auto">
          <a:xfrm>
            <a:off x="-152400" y="1447800"/>
            <a:ext cx="5637213"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6" name="TextBox 3"/>
          <p:cNvSpPr txBox="1">
            <a:spLocks noChangeArrowheads="1"/>
          </p:cNvSpPr>
          <p:nvPr/>
        </p:nvSpPr>
        <p:spPr bwMode="auto">
          <a:xfrm>
            <a:off x="1066800" y="5345113"/>
            <a:ext cx="30480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mtClean="0">
                <a:solidFill>
                  <a:srgbClr val="000000"/>
                </a:solidFill>
              </a:rPr>
              <a:t>Gammeter et al. </a:t>
            </a:r>
          </a:p>
        </p:txBody>
      </p:sp>
      <p:pic>
        <p:nvPicPr>
          <p:cNvPr id="49157" name="Picture 2"/>
          <p:cNvPicPr>
            <a:picLocks noChangeAspect="1" noChangeArrowheads="1"/>
          </p:cNvPicPr>
          <p:nvPr/>
        </p:nvPicPr>
        <p:blipFill>
          <a:blip r:embed="rId3">
            <a:extLst>
              <a:ext uri="{28A0092B-C50C-407E-A947-70E740481C1C}">
                <a14:useLocalDpi xmlns:a14="http://schemas.microsoft.com/office/drawing/2010/main" val="0"/>
              </a:ext>
            </a:extLst>
          </a:blip>
          <a:srcRect l="18750" t="21564" r="47656" b="24529"/>
          <a:stretch>
            <a:fillRect/>
          </a:stretch>
        </p:blipFill>
        <p:spPr bwMode="auto">
          <a:xfrm>
            <a:off x="5867400" y="1600200"/>
            <a:ext cx="32766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8" name="TextBox 5"/>
          <p:cNvSpPr txBox="1">
            <a:spLocks noChangeArrowheads="1"/>
          </p:cNvSpPr>
          <p:nvPr/>
        </p:nvSpPr>
        <p:spPr bwMode="auto">
          <a:xfrm>
            <a:off x="6400800" y="5345113"/>
            <a:ext cx="30480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mtClean="0">
                <a:solidFill>
                  <a:srgbClr val="000000"/>
                </a:solidFill>
              </a:rPr>
              <a:t>T. Berg et al.</a:t>
            </a:r>
          </a:p>
        </p:txBody>
      </p:sp>
      <p:sp>
        <p:nvSpPr>
          <p:cNvPr id="7" name="TextBox 6"/>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8" name="Slide Number Placeholder 7"/>
          <p:cNvSpPr>
            <a:spLocks noGrp="1"/>
          </p:cNvSpPr>
          <p:nvPr>
            <p:ph type="sldNum" sz="quarter" idx="12"/>
          </p:nvPr>
        </p:nvSpPr>
        <p:spPr/>
        <p:txBody>
          <a:bodyPr/>
          <a:lstStyle/>
          <a:p>
            <a:pPr>
              <a:defRPr/>
            </a:pPr>
            <a:fld id="{9ED260D0-21EC-41D7-A824-0FDA93CFC54F}" type="slidenum">
              <a:rPr lang="en-US" smtClean="0">
                <a:solidFill>
                  <a:srgbClr val="000000"/>
                </a:solidFill>
              </a:rPr>
              <a:pPr>
                <a:defRPr/>
              </a:pPr>
              <a:t>40</a:t>
            </a:fld>
            <a:endParaRPr lang="en-US">
              <a:solidFill>
                <a:srgbClr val="000000"/>
              </a:solidFill>
            </a:endParaRPr>
          </a:p>
        </p:txBody>
      </p:sp>
    </p:spTree>
    <p:extLst>
      <p:ext uri="{BB962C8B-B14F-4D97-AF65-F5344CB8AC3E}">
        <p14:creationId xmlns:p14="http://schemas.microsoft.com/office/powerpoint/2010/main" val="7922556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3"/>
          <p:cNvSpPr>
            <a:spLocks noGrp="1"/>
          </p:cNvSpPr>
          <p:nvPr>
            <p:ph type="title"/>
          </p:nvPr>
        </p:nvSpPr>
        <p:spPr/>
        <p:txBody>
          <a:bodyPr/>
          <a:lstStyle/>
          <a:p>
            <a:pPr eaLnBrk="1" hangingPunct="1"/>
            <a:r>
              <a:rPr lang="en-US" altLang="en-US" dirty="0" smtClean="0">
                <a:ea typeface="ＭＳ Ｐゴシック" panose="020B0600070205080204" pitchFamily="34" charset="-128"/>
              </a:rPr>
              <a:t>What are the challenges?</a:t>
            </a:r>
          </a:p>
        </p:txBody>
      </p:sp>
      <p:sp>
        <p:nvSpPr>
          <p:cNvPr id="196611" name="Content Placeholder 4"/>
          <p:cNvSpPr>
            <a:spLocks noGrp="1"/>
          </p:cNvSpPr>
          <p:nvPr>
            <p:ph idx="1"/>
          </p:nvPr>
        </p:nvSpPr>
        <p:spPr/>
        <p:txBody>
          <a:bodyPr/>
          <a:lstStyle/>
          <a:p>
            <a:pPr eaLnBrk="1" hangingPunct="1"/>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11164841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borderschess.org/9%20number%20matrix.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8578" y="1387248"/>
            <a:ext cx="3943350" cy="3971925"/>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5" descr="IMG_353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228" y="1381125"/>
            <a:ext cx="3725938" cy="3984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ight Arrow 3"/>
          <p:cNvSpPr/>
          <p:nvPr/>
        </p:nvSpPr>
        <p:spPr>
          <a:xfrm>
            <a:off x="4267200" y="3111953"/>
            <a:ext cx="685800" cy="522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839711" y="5486400"/>
            <a:ext cx="2764972" cy="400110"/>
          </a:xfrm>
          <a:prstGeom prst="rect">
            <a:avLst/>
          </a:prstGeom>
          <a:noFill/>
        </p:spPr>
        <p:txBody>
          <a:bodyPr wrap="square" rtlCol="0">
            <a:spAutoFit/>
          </a:bodyPr>
          <a:lstStyle/>
          <a:p>
            <a:pPr algn="ctr"/>
            <a:r>
              <a:rPr lang="en-US" sz="2000" dirty="0" smtClean="0"/>
              <a:t>What we see</a:t>
            </a:r>
            <a:endParaRPr lang="en-US" sz="2000" dirty="0"/>
          </a:p>
        </p:txBody>
      </p:sp>
      <p:sp>
        <p:nvSpPr>
          <p:cNvPr id="6" name="TextBox 5"/>
          <p:cNvSpPr txBox="1"/>
          <p:nvPr/>
        </p:nvSpPr>
        <p:spPr>
          <a:xfrm>
            <a:off x="5697767" y="5486400"/>
            <a:ext cx="2764972" cy="400110"/>
          </a:xfrm>
          <a:prstGeom prst="rect">
            <a:avLst/>
          </a:prstGeom>
          <a:noFill/>
        </p:spPr>
        <p:txBody>
          <a:bodyPr wrap="square" rtlCol="0">
            <a:spAutoFit/>
          </a:bodyPr>
          <a:lstStyle/>
          <a:p>
            <a:pPr algn="ctr"/>
            <a:r>
              <a:rPr lang="en-US" sz="2000" dirty="0" smtClean="0"/>
              <a:t>What a computer sees</a:t>
            </a:r>
            <a:endParaRPr lang="en-US" sz="2000" dirty="0"/>
          </a:p>
        </p:txBody>
      </p:sp>
    </p:spTree>
    <p:extLst>
      <p:ext uri="{BB962C8B-B14F-4D97-AF65-F5344CB8AC3E}">
        <p14:creationId xmlns:p14="http://schemas.microsoft.com/office/powerpoint/2010/main" val="221122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3"/>
          <p:cNvSpPr>
            <a:spLocks noGrp="1"/>
          </p:cNvSpPr>
          <p:nvPr>
            <p:ph type="title"/>
          </p:nvPr>
        </p:nvSpPr>
        <p:spPr>
          <a:xfrm>
            <a:off x="457200" y="0"/>
            <a:ext cx="8229600" cy="1143000"/>
          </a:xfrm>
        </p:spPr>
        <p:txBody>
          <a:bodyPr/>
          <a:lstStyle/>
          <a:p>
            <a:pPr eaLnBrk="1" hangingPunct="1"/>
            <a:r>
              <a:rPr lang="en-US" smtClean="0"/>
              <a:t>Challenges: robustness</a:t>
            </a:r>
          </a:p>
        </p:txBody>
      </p:sp>
      <p:pic>
        <p:nvPicPr>
          <p:cNvPr id="51203" name="Picture 3" descr="koala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1175" y="1339850"/>
            <a:ext cx="1603375"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4" name="Picture 4" descr="koal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5150" y="1573213"/>
            <a:ext cx="2127250" cy="159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5" name="Text Box 5"/>
          <p:cNvSpPr txBox="1">
            <a:spLocks noChangeArrowheads="1"/>
          </p:cNvSpPr>
          <p:nvPr/>
        </p:nvSpPr>
        <p:spPr bwMode="auto">
          <a:xfrm>
            <a:off x="454025" y="3168650"/>
            <a:ext cx="1831975" cy="42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sz="2200" b="1" smtClean="0">
                <a:solidFill>
                  <a:srgbClr val="000000"/>
                </a:solidFill>
                <a:latin typeface="Trebuchet MS" pitchFamily="34" charset="0"/>
                <a:cs typeface="Arial" pitchFamily="34" charset="0"/>
              </a:rPr>
              <a:t>Illumination</a:t>
            </a:r>
          </a:p>
        </p:txBody>
      </p:sp>
      <p:pic>
        <p:nvPicPr>
          <p:cNvPr id="51206" name="Picture 6" descr="koala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4963" y="1339850"/>
            <a:ext cx="1362075"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7" name="Text Box 7"/>
          <p:cNvSpPr txBox="1">
            <a:spLocks noChangeArrowheads="1"/>
          </p:cNvSpPr>
          <p:nvPr/>
        </p:nvSpPr>
        <p:spPr bwMode="auto">
          <a:xfrm>
            <a:off x="3575050" y="3168650"/>
            <a:ext cx="1831975" cy="42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sz="2200" b="1" smtClean="0">
                <a:solidFill>
                  <a:srgbClr val="000000"/>
                </a:solidFill>
                <a:latin typeface="Trebuchet MS" pitchFamily="34" charset="0"/>
                <a:cs typeface="Arial" pitchFamily="34" charset="0"/>
              </a:rPr>
              <a:t>Object pose</a:t>
            </a:r>
          </a:p>
        </p:txBody>
      </p:sp>
      <p:pic>
        <p:nvPicPr>
          <p:cNvPr id="51208" name="Picture 8" descr="koala11"/>
          <p:cNvPicPr>
            <a:picLocks noChangeAspect="1" noChangeArrowheads="1"/>
          </p:cNvPicPr>
          <p:nvPr/>
        </p:nvPicPr>
        <p:blipFill>
          <a:blip r:embed="rId5">
            <a:extLst>
              <a:ext uri="{28A0092B-C50C-407E-A947-70E740481C1C}">
                <a14:useLocalDpi xmlns:a14="http://schemas.microsoft.com/office/drawing/2010/main" val="0"/>
              </a:ext>
            </a:extLst>
          </a:blip>
          <a:srcRect r="17667"/>
          <a:stretch>
            <a:fillRect/>
          </a:stretch>
        </p:blipFill>
        <p:spPr bwMode="auto">
          <a:xfrm>
            <a:off x="6038850" y="3824288"/>
            <a:ext cx="1463675"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9" name="Text Box 9"/>
          <p:cNvSpPr txBox="1">
            <a:spLocks noChangeArrowheads="1"/>
          </p:cNvSpPr>
          <p:nvPr/>
        </p:nvSpPr>
        <p:spPr bwMode="auto">
          <a:xfrm>
            <a:off x="6686550" y="3214688"/>
            <a:ext cx="2057400" cy="42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2200" b="1" smtClean="0">
                <a:solidFill>
                  <a:srgbClr val="000000"/>
                </a:solidFill>
                <a:latin typeface="Trebuchet MS" pitchFamily="34" charset="0"/>
                <a:cs typeface="Arial" pitchFamily="34" charset="0"/>
              </a:rPr>
              <a:t>Clutter</a:t>
            </a:r>
          </a:p>
        </p:txBody>
      </p:sp>
      <p:sp>
        <p:nvSpPr>
          <p:cNvPr id="51210" name="Text Box 10"/>
          <p:cNvSpPr txBox="1">
            <a:spLocks noChangeArrowheads="1"/>
          </p:cNvSpPr>
          <p:nvPr/>
        </p:nvSpPr>
        <p:spPr bwMode="auto">
          <a:xfrm>
            <a:off x="6007100" y="5607050"/>
            <a:ext cx="3254375" cy="42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sz="2200" b="1" smtClean="0">
                <a:solidFill>
                  <a:srgbClr val="000000"/>
                </a:solidFill>
                <a:latin typeface="Trebuchet MS" pitchFamily="34" charset="0"/>
                <a:cs typeface="Arial" pitchFamily="34" charset="0"/>
              </a:rPr>
              <a:t>Viewpoint</a:t>
            </a:r>
          </a:p>
        </p:txBody>
      </p:sp>
      <p:grpSp>
        <p:nvGrpSpPr>
          <p:cNvPr id="51211" name="Group 11"/>
          <p:cNvGrpSpPr>
            <a:grpSpLocks/>
          </p:cNvGrpSpPr>
          <p:nvPr/>
        </p:nvGrpSpPr>
        <p:grpSpPr bwMode="auto">
          <a:xfrm>
            <a:off x="3011488" y="3900488"/>
            <a:ext cx="2690812" cy="2408237"/>
            <a:chOff x="2005" y="2990"/>
            <a:chExt cx="1695" cy="1517"/>
          </a:xfrm>
        </p:grpSpPr>
        <p:sp>
          <p:nvSpPr>
            <p:cNvPr id="51215" name="Text Box 12"/>
            <p:cNvSpPr txBox="1">
              <a:spLocks noChangeArrowheads="1"/>
            </p:cNvSpPr>
            <p:nvPr/>
          </p:nvSpPr>
          <p:spPr bwMode="auto">
            <a:xfrm>
              <a:off x="2005" y="4027"/>
              <a:ext cx="1695"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2200" b="1" smtClean="0">
                  <a:solidFill>
                    <a:srgbClr val="000000"/>
                  </a:solidFill>
                  <a:latin typeface="Trebuchet MS" pitchFamily="34" charset="0"/>
                  <a:cs typeface="Arial" pitchFamily="34" charset="0"/>
                </a:rPr>
                <a:t>Intra-class appearance</a:t>
              </a:r>
            </a:p>
          </p:txBody>
        </p:sp>
        <p:pic>
          <p:nvPicPr>
            <p:cNvPr id="51216" name="Picture 13" descr="albinokoal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20" y="2990"/>
              <a:ext cx="1074" cy="10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1212" name="Text Box 14"/>
          <p:cNvSpPr txBox="1">
            <a:spLocks noChangeArrowheads="1"/>
          </p:cNvSpPr>
          <p:nvPr/>
        </p:nvSpPr>
        <p:spPr bwMode="auto">
          <a:xfrm>
            <a:off x="1084263" y="5565775"/>
            <a:ext cx="1831975" cy="42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sz="2200" b="1" smtClean="0">
                <a:solidFill>
                  <a:srgbClr val="000000"/>
                </a:solidFill>
                <a:latin typeface="Trebuchet MS" pitchFamily="34" charset="0"/>
                <a:cs typeface="Arial" pitchFamily="34" charset="0"/>
              </a:rPr>
              <a:t>Occlusions</a:t>
            </a:r>
          </a:p>
        </p:txBody>
      </p:sp>
      <p:pic>
        <p:nvPicPr>
          <p:cNvPr id="51213" name="Picture 15" descr="koala_occlusions"/>
          <p:cNvPicPr>
            <a:picLocks noChangeAspect="1" noChangeArrowheads="1"/>
          </p:cNvPicPr>
          <p:nvPr/>
        </p:nvPicPr>
        <p:blipFill>
          <a:blip r:embed="rId7">
            <a:lum bright="6000"/>
            <a:extLst>
              <a:ext uri="{28A0092B-C50C-407E-A947-70E740481C1C}">
                <a14:useLocalDpi xmlns:a14="http://schemas.microsoft.com/office/drawing/2010/main" val="0"/>
              </a:ext>
            </a:extLst>
          </a:blip>
          <a:srcRect b="19913"/>
          <a:stretch>
            <a:fillRect/>
          </a:stretch>
        </p:blipFill>
        <p:spPr bwMode="auto">
          <a:xfrm>
            <a:off x="1241425" y="3900488"/>
            <a:ext cx="1401763" cy="1684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14" name="Picture 16" descr="koalas_lgbg"/>
          <p:cNvPicPr>
            <a:picLocks noChangeAspect="1" noChangeArrowheads="1"/>
          </p:cNvPicPr>
          <p:nvPr/>
        </p:nvPicPr>
        <p:blipFill>
          <a:blip r:embed="rId8">
            <a:extLst>
              <a:ext uri="{28A0092B-C50C-407E-A947-70E740481C1C}">
                <a14:useLocalDpi xmlns:a14="http://schemas.microsoft.com/office/drawing/2010/main" val="0"/>
              </a:ext>
            </a:extLst>
          </a:blip>
          <a:srcRect r="40761"/>
          <a:stretch>
            <a:fillRect/>
          </a:stretch>
        </p:blipFill>
        <p:spPr bwMode="auto">
          <a:xfrm>
            <a:off x="6921500" y="1339850"/>
            <a:ext cx="16256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Box 16"/>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8" name="Slide Number Placeholder 17"/>
          <p:cNvSpPr>
            <a:spLocks noGrp="1"/>
          </p:cNvSpPr>
          <p:nvPr>
            <p:ph type="sldNum" sz="quarter" idx="12"/>
          </p:nvPr>
        </p:nvSpPr>
        <p:spPr/>
        <p:txBody>
          <a:bodyPr/>
          <a:lstStyle/>
          <a:p>
            <a:pPr>
              <a:defRPr/>
            </a:pPr>
            <a:fld id="{1305AC64-90C7-41FA-95A5-A7F1813C52BE}" type="slidenum">
              <a:rPr lang="en-US" smtClean="0">
                <a:solidFill>
                  <a:srgbClr val="000000"/>
                </a:solidFill>
              </a:rPr>
              <a:pPr>
                <a:defRPr/>
              </a:pPr>
              <a:t>43</a:t>
            </a:fld>
            <a:endParaRPr lang="en-US">
              <a:solidFill>
                <a:srgbClr val="000000"/>
              </a:solidFill>
            </a:endParaRPr>
          </a:p>
        </p:txBody>
      </p:sp>
    </p:spTree>
    <p:extLst>
      <p:ext uri="{BB962C8B-B14F-4D97-AF65-F5344CB8AC3E}">
        <p14:creationId xmlns:p14="http://schemas.microsoft.com/office/powerpoint/2010/main" val="6986023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457200" y="76200"/>
            <a:ext cx="8229600" cy="1143000"/>
          </a:xfrm>
        </p:spPr>
        <p:txBody>
          <a:bodyPr/>
          <a:lstStyle/>
          <a:p>
            <a:pPr eaLnBrk="1" hangingPunct="1"/>
            <a:r>
              <a:rPr lang="en-US" smtClean="0"/>
              <a:t>Challenges: robustness</a:t>
            </a:r>
          </a:p>
        </p:txBody>
      </p:sp>
      <p:pic>
        <p:nvPicPr>
          <p:cNvPr id="52227" name="Picture 8" descr="motoScale1"/>
          <p:cNvPicPr>
            <a:picLocks noChangeAspect="1" noChangeArrowheads="1"/>
          </p:cNvPicPr>
          <p:nvPr/>
        </p:nvPicPr>
        <p:blipFill>
          <a:blip r:embed="rId2">
            <a:extLst>
              <a:ext uri="{28A0092B-C50C-407E-A947-70E740481C1C}">
                <a14:useLocalDpi xmlns:a14="http://schemas.microsoft.com/office/drawing/2010/main" val="0"/>
              </a:ext>
            </a:extLst>
          </a:blip>
          <a:srcRect l="908" b="1376"/>
          <a:stretch>
            <a:fillRect/>
          </a:stretch>
        </p:blipFill>
        <p:spPr bwMode="auto">
          <a:xfrm>
            <a:off x="1371600" y="1447799"/>
            <a:ext cx="2159000" cy="15809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28" name="Picture 9" descr="motoScale4"/>
          <p:cNvPicPr>
            <a:picLocks noChangeAspect="1" noChangeArrowheads="1"/>
          </p:cNvPicPr>
          <p:nvPr/>
        </p:nvPicPr>
        <p:blipFill>
          <a:blip r:embed="rId3">
            <a:extLst>
              <a:ext uri="{28A0092B-C50C-407E-A947-70E740481C1C}">
                <a14:useLocalDpi xmlns:a14="http://schemas.microsoft.com/office/drawing/2010/main" val="0"/>
              </a:ext>
            </a:extLst>
          </a:blip>
          <a:srcRect l="943" t="1376" r="533"/>
          <a:stretch>
            <a:fillRect/>
          </a:stretch>
        </p:blipFill>
        <p:spPr bwMode="auto">
          <a:xfrm>
            <a:off x="1371600" y="3206749"/>
            <a:ext cx="2159000" cy="16531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1" name="Picture 15" descr="t1f2l15240-rects-bi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1458913"/>
            <a:ext cx="1971328" cy="173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2" name="Picture 16" descr="T3F3r01440-rects-bi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5372" y="1458913"/>
            <a:ext cx="1971328" cy="173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3" name="Picture 17" descr="T3F4r08538-rects-big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4300" y="3091034"/>
            <a:ext cx="1971328" cy="1768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4" name="Picture 18" descr="T3F4l06280-rects-big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5372" y="3091032"/>
            <a:ext cx="1971328" cy="1811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30" name="TextBox 9"/>
          <p:cNvSpPr txBox="1">
            <a:spLocks noChangeArrowheads="1"/>
          </p:cNvSpPr>
          <p:nvPr/>
        </p:nvSpPr>
        <p:spPr bwMode="auto">
          <a:xfrm>
            <a:off x="1371600" y="5103204"/>
            <a:ext cx="72390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2800" dirty="0" smtClean="0">
                <a:solidFill>
                  <a:srgbClr val="000000"/>
                </a:solidFill>
              </a:rPr>
              <a:t>Realistic scenes are crowded, cluttered, have overlapping objects.</a:t>
            </a:r>
          </a:p>
        </p:txBody>
      </p:sp>
      <p:sp>
        <p:nvSpPr>
          <p:cNvPr id="11" name="Slide Number Placeholder 10"/>
          <p:cNvSpPr>
            <a:spLocks noGrp="1"/>
          </p:cNvSpPr>
          <p:nvPr>
            <p:ph type="sldNum" sz="quarter" idx="12"/>
          </p:nvPr>
        </p:nvSpPr>
        <p:spPr/>
        <p:txBody>
          <a:bodyPr/>
          <a:lstStyle/>
          <a:p>
            <a:pPr>
              <a:defRPr/>
            </a:pPr>
            <a:fld id="{1305AC64-90C7-41FA-95A5-A7F1813C52BE}" type="slidenum">
              <a:rPr lang="en-US" smtClean="0">
                <a:solidFill>
                  <a:srgbClr val="000000"/>
                </a:solidFill>
              </a:rPr>
              <a:pPr>
                <a:defRPr/>
              </a:pPr>
              <a:t>44</a:t>
            </a:fld>
            <a:endParaRPr lang="en-US">
              <a:solidFill>
                <a:srgbClr val="000000"/>
              </a:solidFill>
            </a:endParaRPr>
          </a:p>
        </p:txBody>
      </p:sp>
    </p:spTree>
    <p:extLst>
      <p:ext uri="{BB962C8B-B14F-4D97-AF65-F5344CB8AC3E}">
        <p14:creationId xmlns:p14="http://schemas.microsoft.com/office/powerpoint/2010/main" val="35520284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a:grpSpLocks/>
          </p:cNvGrpSpPr>
          <p:nvPr/>
        </p:nvGrpSpPr>
        <p:grpSpPr bwMode="auto">
          <a:xfrm>
            <a:off x="2819400" y="762000"/>
            <a:ext cx="5715000" cy="5715000"/>
            <a:chOff x="1776" y="480"/>
            <a:chExt cx="3600" cy="3600"/>
          </a:xfrm>
        </p:grpSpPr>
        <p:graphicFrame>
          <p:nvGraphicFramePr>
            <p:cNvPr id="1027" name="Object 3"/>
            <p:cNvGraphicFramePr>
              <a:graphicFrameLocks noChangeAspect="1"/>
            </p:cNvGraphicFramePr>
            <p:nvPr/>
          </p:nvGraphicFramePr>
          <p:xfrm>
            <a:off x="1776" y="2352"/>
            <a:ext cx="1728" cy="1728"/>
          </p:xfrm>
          <a:graphic>
            <a:graphicData uri="http://schemas.openxmlformats.org/presentationml/2006/ole">
              <mc:AlternateContent xmlns:mc="http://schemas.openxmlformats.org/markup-compatibility/2006">
                <mc:Choice xmlns:v="urn:schemas-microsoft-com:vml" Requires="v">
                  <p:oleObj spid="_x0000_s982724" name="Image File" r:id="rId4" imgW="3251160" imgH="3251160" progId="">
                    <p:embed/>
                  </p:oleObj>
                </mc:Choice>
                <mc:Fallback>
                  <p:oleObj name="Image File" r:id="rId4" imgW="3251160" imgH="3251160" progId="">
                    <p:embed/>
                    <p:pic>
                      <p:nvPicPr>
                        <p:cNvPr id="0" name="Picture 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 y="2352"/>
                          <a:ext cx="1728" cy="17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1028" name="Object 4"/>
            <p:cNvGraphicFramePr>
              <a:graphicFrameLocks noChangeAspect="1"/>
            </p:cNvGraphicFramePr>
            <p:nvPr/>
          </p:nvGraphicFramePr>
          <p:xfrm>
            <a:off x="1776" y="480"/>
            <a:ext cx="1728" cy="1728"/>
          </p:xfrm>
          <a:graphic>
            <a:graphicData uri="http://schemas.openxmlformats.org/presentationml/2006/ole">
              <mc:AlternateContent xmlns:mc="http://schemas.openxmlformats.org/markup-compatibility/2006">
                <mc:Choice xmlns:v="urn:schemas-microsoft-com:vml" Requires="v">
                  <p:oleObj spid="_x0000_s982725" name="Image File" r:id="rId6" imgW="3251160" imgH="3251160" progId="">
                    <p:embed/>
                  </p:oleObj>
                </mc:Choice>
                <mc:Fallback>
                  <p:oleObj name="Image File" r:id="rId6" imgW="3251160" imgH="3251160" progId="">
                    <p:embed/>
                    <p:pic>
                      <p:nvPicPr>
                        <p:cNvPr id="0" name="Picture 4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6" y="480"/>
                          <a:ext cx="1728" cy="17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1029" name="Object 5"/>
            <p:cNvGraphicFramePr>
              <a:graphicFrameLocks noChangeAspect="1"/>
            </p:cNvGraphicFramePr>
            <p:nvPr/>
          </p:nvGraphicFramePr>
          <p:xfrm>
            <a:off x="3648" y="2352"/>
            <a:ext cx="1728" cy="1728"/>
          </p:xfrm>
          <a:graphic>
            <a:graphicData uri="http://schemas.openxmlformats.org/presentationml/2006/ole">
              <mc:AlternateContent xmlns:mc="http://schemas.openxmlformats.org/markup-compatibility/2006">
                <mc:Choice xmlns:v="urn:schemas-microsoft-com:vml" Requires="v">
                  <p:oleObj spid="_x0000_s982726" name="Image" r:id="rId8" imgW="3250794" imgH="3250794" progId="">
                    <p:embed/>
                  </p:oleObj>
                </mc:Choice>
                <mc:Fallback>
                  <p:oleObj name="Image" r:id="rId8" imgW="3250794" imgH="3250794" progId="">
                    <p:embed/>
                    <p:pic>
                      <p:nvPicPr>
                        <p:cNvPr id="0" name="Picture 4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8" y="2352"/>
                          <a:ext cx="1728" cy="17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1030" name="Object 6"/>
            <p:cNvGraphicFramePr>
              <a:graphicFrameLocks noChangeAspect="1"/>
            </p:cNvGraphicFramePr>
            <p:nvPr/>
          </p:nvGraphicFramePr>
          <p:xfrm>
            <a:off x="3648" y="480"/>
            <a:ext cx="1728" cy="1728"/>
          </p:xfrm>
          <a:graphic>
            <a:graphicData uri="http://schemas.openxmlformats.org/presentationml/2006/ole">
              <mc:AlternateContent xmlns:mc="http://schemas.openxmlformats.org/markup-compatibility/2006">
                <mc:Choice xmlns:v="urn:schemas-microsoft-com:vml" Requires="v">
                  <p:oleObj spid="_x0000_s982727" name="Image" r:id="rId10" imgW="3250794" imgH="3250794" progId="">
                    <p:embed/>
                  </p:oleObj>
                </mc:Choice>
                <mc:Fallback>
                  <p:oleObj name="Image" r:id="rId10" imgW="3250794" imgH="3250794" progId="">
                    <p:embed/>
                    <p:pic>
                      <p:nvPicPr>
                        <p:cNvPr id="0" name="Picture 4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8" y="480"/>
                          <a:ext cx="1728" cy="17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pSp>
      <p:grpSp>
        <p:nvGrpSpPr>
          <p:cNvPr id="3" name="Group 20"/>
          <p:cNvGrpSpPr>
            <a:grpSpLocks/>
          </p:cNvGrpSpPr>
          <p:nvPr/>
        </p:nvGrpSpPr>
        <p:grpSpPr bwMode="auto">
          <a:xfrm>
            <a:off x="2971800" y="1219200"/>
            <a:ext cx="4495800" cy="5257800"/>
            <a:chOff x="1872" y="768"/>
            <a:chExt cx="2832" cy="3312"/>
          </a:xfrm>
        </p:grpSpPr>
        <p:sp>
          <p:nvSpPr>
            <p:cNvPr id="1035" name="Oval 7"/>
            <p:cNvSpPr>
              <a:spLocks noChangeArrowheads="1"/>
            </p:cNvSpPr>
            <p:nvPr/>
          </p:nvSpPr>
          <p:spPr bwMode="auto">
            <a:xfrm>
              <a:off x="2304" y="1824"/>
              <a:ext cx="480" cy="480"/>
            </a:xfrm>
            <a:prstGeom prst="ellipse">
              <a:avLst/>
            </a:prstGeom>
            <a:noFill/>
            <a:ln w="28575">
              <a:solidFill>
                <a:srgbClr val="FF33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fontAlgn="base" hangingPunct="0">
                <a:spcBef>
                  <a:spcPct val="50000"/>
                </a:spcBef>
                <a:spcAft>
                  <a:spcPct val="0"/>
                </a:spcAft>
              </a:pPr>
              <a:endParaRPr lang="en-US" sz="1200" b="1" smtClean="0">
                <a:solidFill>
                  <a:srgbClr val="FFFF00"/>
                </a:solidFill>
              </a:endParaRPr>
            </a:p>
          </p:txBody>
        </p:sp>
        <p:sp>
          <p:nvSpPr>
            <p:cNvPr id="1036" name="Oval 8"/>
            <p:cNvSpPr>
              <a:spLocks noChangeArrowheads="1"/>
            </p:cNvSpPr>
            <p:nvPr/>
          </p:nvSpPr>
          <p:spPr bwMode="auto">
            <a:xfrm>
              <a:off x="2688" y="1632"/>
              <a:ext cx="480" cy="480"/>
            </a:xfrm>
            <a:prstGeom prst="ellipse">
              <a:avLst/>
            </a:prstGeom>
            <a:noFill/>
            <a:ln w="28575">
              <a:solidFill>
                <a:srgbClr val="FF33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fontAlgn="base" hangingPunct="0">
                <a:spcBef>
                  <a:spcPct val="50000"/>
                </a:spcBef>
                <a:spcAft>
                  <a:spcPct val="0"/>
                </a:spcAft>
              </a:pPr>
              <a:endParaRPr lang="en-US" sz="1200" b="1" smtClean="0">
                <a:solidFill>
                  <a:srgbClr val="FFFF00"/>
                </a:solidFill>
              </a:endParaRPr>
            </a:p>
          </p:txBody>
        </p:sp>
        <p:sp>
          <p:nvSpPr>
            <p:cNvPr id="1037" name="Oval 9"/>
            <p:cNvSpPr>
              <a:spLocks noChangeArrowheads="1"/>
            </p:cNvSpPr>
            <p:nvPr/>
          </p:nvSpPr>
          <p:spPr bwMode="auto">
            <a:xfrm>
              <a:off x="3888" y="768"/>
              <a:ext cx="480" cy="480"/>
            </a:xfrm>
            <a:prstGeom prst="ellipse">
              <a:avLst/>
            </a:prstGeom>
            <a:noFill/>
            <a:ln w="28575">
              <a:solidFill>
                <a:srgbClr val="FF33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fontAlgn="base" hangingPunct="0">
                <a:spcBef>
                  <a:spcPct val="50000"/>
                </a:spcBef>
                <a:spcAft>
                  <a:spcPct val="0"/>
                </a:spcAft>
              </a:pPr>
              <a:endParaRPr lang="en-US" sz="1200" b="1" smtClean="0">
                <a:solidFill>
                  <a:srgbClr val="FFFF00"/>
                </a:solidFill>
              </a:endParaRPr>
            </a:p>
          </p:txBody>
        </p:sp>
        <p:sp>
          <p:nvSpPr>
            <p:cNvPr id="1038" name="Oval 10"/>
            <p:cNvSpPr>
              <a:spLocks noChangeArrowheads="1"/>
            </p:cNvSpPr>
            <p:nvPr/>
          </p:nvSpPr>
          <p:spPr bwMode="auto">
            <a:xfrm>
              <a:off x="1872" y="3264"/>
              <a:ext cx="480" cy="480"/>
            </a:xfrm>
            <a:prstGeom prst="ellipse">
              <a:avLst/>
            </a:prstGeom>
            <a:noFill/>
            <a:ln w="28575">
              <a:solidFill>
                <a:srgbClr val="FF33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fontAlgn="base" hangingPunct="0">
                <a:spcBef>
                  <a:spcPct val="50000"/>
                </a:spcBef>
                <a:spcAft>
                  <a:spcPct val="0"/>
                </a:spcAft>
              </a:pPr>
              <a:endParaRPr lang="en-US" sz="1200" b="1" smtClean="0">
                <a:solidFill>
                  <a:srgbClr val="FFFF00"/>
                </a:solidFill>
              </a:endParaRPr>
            </a:p>
          </p:txBody>
        </p:sp>
        <p:sp>
          <p:nvSpPr>
            <p:cNvPr id="1039" name="Oval 11"/>
            <p:cNvSpPr>
              <a:spLocks noChangeArrowheads="1"/>
            </p:cNvSpPr>
            <p:nvPr/>
          </p:nvSpPr>
          <p:spPr bwMode="auto">
            <a:xfrm>
              <a:off x="2640" y="3456"/>
              <a:ext cx="480" cy="480"/>
            </a:xfrm>
            <a:prstGeom prst="ellipse">
              <a:avLst/>
            </a:prstGeom>
            <a:noFill/>
            <a:ln w="28575">
              <a:solidFill>
                <a:srgbClr val="FF33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fontAlgn="base" hangingPunct="0">
                <a:spcBef>
                  <a:spcPct val="50000"/>
                </a:spcBef>
                <a:spcAft>
                  <a:spcPct val="0"/>
                </a:spcAft>
              </a:pPr>
              <a:endParaRPr lang="en-US" sz="1200" b="1" smtClean="0">
                <a:solidFill>
                  <a:srgbClr val="FFFF00"/>
                </a:solidFill>
              </a:endParaRPr>
            </a:p>
          </p:txBody>
        </p:sp>
        <p:sp>
          <p:nvSpPr>
            <p:cNvPr id="1040" name="Oval 12"/>
            <p:cNvSpPr>
              <a:spLocks noChangeArrowheads="1"/>
            </p:cNvSpPr>
            <p:nvPr/>
          </p:nvSpPr>
          <p:spPr bwMode="auto">
            <a:xfrm>
              <a:off x="2736" y="2976"/>
              <a:ext cx="480" cy="480"/>
            </a:xfrm>
            <a:prstGeom prst="ellipse">
              <a:avLst/>
            </a:prstGeom>
            <a:noFill/>
            <a:ln w="28575">
              <a:solidFill>
                <a:srgbClr val="FF33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fontAlgn="base" hangingPunct="0">
                <a:spcBef>
                  <a:spcPct val="50000"/>
                </a:spcBef>
                <a:spcAft>
                  <a:spcPct val="0"/>
                </a:spcAft>
              </a:pPr>
              <a:endParaRPr lang="en-US" sz="1200" b="1" smtClean="0">
                <a:solidFill>
                  <a:srgbClr val="FFFF00"/>
                </a:solidFill>
              </a:endParaRPr>
            </a:p>
          </p:txBody>
        </p:sp>
        <p:sp>
          <p:nvSpPr>
            <p:cNvPr id="1041" name="Oval 13"/>
            <p:cNvSpPr>
              <a:spLocks noChangeArrowheads="1"/>
            </p:cNvSpPr>
            <p:nvPr/>
          </p:nvSpPr>
          <p:spPr bwMode="auto">
            <a:xfrm>
              <a:off x="3792" y="3600"/>
              <a:ext cx="480" cy="480"/>
            </a:xfrm>
            <a:prstGeom prst="ellipse">
              <a:avLst/>
            </a:prstGeom>
            <a:noFill/>
            <a:ln w="28575">
              <a:solidFill>
                <a:srgbClr val="FF33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fontAlgn="base" hangingPunct="0">
                <a:spcBef>
                  <a:spcPct val="50000"/>
                </a:spcBef>
                <a:spcAft>
                  <a:spcPct val="0"/>
                </a:spcAft>
              </a:pPr>
              <a:endParaRPr lang="en-US" sz="1200" b="1" smtClean="0">
                <a:solidFill>
                  <a:srgbClr val="FFFF00"/>
                </a:solidFill>
              </a:endParaRPr>
            </a:p>
          </p:txBody>
        </p:sp>
        <p:sp>
          <p:nvSpPr>
            <p:cNvPr id="1042" name="Oval 14"/>
            <p:cNvSpPr>
              <a:spLocks noChangeArrowheads="1"/>
            </p:cNvSpPr>
            <p:nvPr/>
          </p:nvSpPr>
          <p:spPr bwMode="auto">
            <a:xfrm>
              <a:off x="4224" y="3600"/>
              <a:ext cx="480" cy="480"/>
            </a:xfrm>
            <a:prstGeom prst="ellipse">
              <a:avLst/>
            </a:prstGeom>
            <a:noFill/>
            <a:ln w="28575">
              <a:solidFill>
                <a:srgbClr val="FF33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fontAlgn="base" hangingPunct="0">
                <a:spcBef>
                  <a:spcPct val="50000"/>
                </a:spcBef>
                <a:spcAft>
                  <a:spcPct val="0"/>
                </a:spcAft>
              </a:pPr>
              <a:endParaRPr lang="en-US" sz="1200" b="1" smtClean="0">
                <a:solidFill>
                  <a:srgbClr val="FFFF00"/>
                </a:solidFill>
              </a:endParaRPr>
            </a:p>
          </p:txBody>
        </p:sp>
      </p:grpSp>
      <p:graphicFrame>
        <p:nvGraphicFramePr>
          <p:cNvPr id="1026" name="Object 2"/>
          <p:cNvGraphicFramePr>
            <a:graphicFrameLocks noChangeAspect="1"/>
          </p:cNvGraphicFramePr>
          <p:nvPr/>
        </p:nvGraphicFramePr>
        <p:xfrm>
          <a:off x="1066800" y="3200400"/>
          <a:ext cx="757238" cy="473075"/>
        </p:xfrm>
        <a:graphic>
          <a:graphicData uri="http://schemas.openxmlformats.org/presentationml/2006/ole">
            <mc:AlternateContent xmlns:mc="http://schemas.openxmlformats.org/markup-compatibility/2006">
              <mc:Choice xmlns:v="urn:schemas-microsoft-com:vml" Requires="v">
                <p:oleObj spid="_x0000_s982728" name="Image File" r:id="rId12" imgW="3251160" imgH="3251160" progId="">
                  <p:embed/>
                </p:oleObj>
              </mc:Choice>
              <mc:Fallback>
                <p:oleObj name="Image File" r:id="rId12" imgW="3251160" imgH="3251160" progId="">
                  <p:embed/>
                  <p:pic>
                    <p:nvPicPr>
                      <p:cNvPr id="0" name="Picture 46"/>
                      <p:cNvPicPr>
                        <a:picLocks noChangeAspect="1" noChangeArrowheads="1"/>
                      </p:cNvPicPr>
                      <p:nvPr/>
                    </p:nvPicPr>
                    <p:blipFill>
                      <a:blip r:embed="rId7">
                        <a:extLst>
                          <a:ext uri="{28A0092B-C50C-407E-A947-70E740481C1C}">
                            <a14:useLocalDpi xmlns:a14="http://schemas.microsoft.com/office/drawing/2010/main" val="0"/>
                          </a:ext>
                        </a:extLst>
                      </a:blip>
                      <a:srcRect l="31035" t="82759" r="41379"/>
                      <a:stretch>
                        <a:fillRect/>
                      </a:stretch>
                    </p:blipFill>
                    <p:spPr bwMode="auto">
                      <a:xfrm>
                        <a:off x="1066800" y="3200400"/>
                        <a:ext cx="757238" cy="473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033" name="Rectangle 16"/>
          <p:cNvSpPr>
            <a:spLocks noGrp="1" noChangeArrowheads="1"/>
          </p:cNvSpPr>
          <p:nvPr>
            <p:ph type="title"/>
          </p:nvPr>
        </p:nvSpPr>
        <p:spPr>
          <a:xfrm>
            <a:off x="228600" y="127000"/>
            <a:ext cx="8229600" cy="563563"/>
          </a:xfrm>
          <a:noFill/>
        </p:spPr>
        <p:txBody>
          <a:bodyPr/>
          <a:lstStyle/>
          <a:p>
            <a:pPr eaLnBrk="1" hangingPunct="1"/>
            <a:r>
              <a:rPr lang="en-US" sz="4000" smtClean="0"/>
              <a:t>Challenges: importance of context</a:t>
            </a:r>
          </a:p>
        </p:txBody>
      </p:sp>
      <p:sp>
        <p:nvSpPr>
          <p:cNvPr id="1034" name="Text Box 18"/>
          <p:cNvSpPr txBox="1">
            <a:spLocks noChangeArrowheads="1"/>
          </p:cNvSpPr>
          <p:nvPr/>
        </p:nvSpPr>
        <p:spPr bwMode="auto">
          <a:xfrm>
            <a:off x="6253163" y="6575425"/>
            <a:ext cx="282257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200" smtClean="0">
                <a:solidFill>
                  <a:srgbClr val="000000"/>
                </a:solidFill>
              </a:rPr>
              <a:t>slide credit: Fei-Fei, Fergus &amp; Torralba </a:t>
            </a:r>
          </a:p>
        </p:txBody>
      </p:sp>
      <p:sp>
        <p:nvSpPr>
          <p:cNvPr id="19" name="Slide Number Placeholder 18"/>
          <p:cNvSpPr>
            <a:spLocks noGrp="1"/>
          </p:cNvSpPr>
          <p:nvPr>
            <p:ph type="sldNum" sz="quarter" idx="12"/>
          </p:nvPr>
        </p:nvSpPr>
        <p:spPr>
          <a:xfrm>
            <a:off x="6934200" y="6245225"/>
            <a:ext cx="2133600" cy="476250"/>
          </a:xfrm>
        </p:spPr>
        <p:txBody>
          <a:bodyPr/>
          <a:lstStyle/>
          <a:p>
            <a:pPr>
              <a:defRPr/>
            </a:pPr>
            <a:fld id="{0260E52C-2F21-4B65-9E6A-EA64A8D3F04A}" type="slidenum">
              <a:rPr lang="en-US" smtClean="0"/>
              <a:pPr>
                <a:defRPr/>
              </a:pPr>
              <a:t>45</a:t>
            </a:fld>
            <a:endParaRPr lang="en-US" dirty="0"/>
          </a:p>
        </p:txBody>
      </p:sp>
    </p:spTree>
    <p:extLst>
      <p:ext uri="{BB962C8B-B14F-4D97-AF65-F5344CB8AC3E}">
        <p14:creationId xmlns:p14="http://schemas.microsoft.com/office/powerpoint/2010/main" val="1164132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6"/>
          <p:cNvSpPr>
            <a:spLocks noGrp="1" noChangeArrowheads="1"/>
          </p:cNvSpPr>
          <p:nvPr>
            <p:ph type="title"/>
          </p:nvPr>
        </p:nvSpPr>
        <p:spPr>
          <a:xfrm>
            <a:off x="228600" y="127000"/>
            <a:ext cx="8229600" cy="563563"/>
          </a:xfrm>
          <a:noFill/>
        </p:spPr>
        <p:txBody>
          <a:bodyPr/>
          <a:lstStyle/>
          <a:p>
            <a:pPr eaLnBrk="1" hangingPunct="1"/>
            <a:r>
              <a:rPr lang="en-US" sz="4000" smtClean="0"/>
              <a:t>Challenges: importance of context</a:t>
            </a:r>
          </a:p>
        </p:txBody>
      </p:sp>
      <p:pic>
        <p:nvPicPr>
          <p:cNvPr id="53251" name="Picture 46" descr="p1010172"/>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1752600"/>
            <a:ext cx="3168650" cy="237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Rectangle 65"/>
          <p:cNvSpPr>
            <a:spLocks noChangeArrowheads="1"/>
          </p:cNvSpPr>
          <p:nvPr/>
        </p:nvSpPr>
        <p:spPr bwMode="auto">
          <a:xfrm>
            <a:off x="4483100" y="3192463"/>
            <a:ext cx="407988" cy="347662"/>
          </a:xfrm>
          <a:prstGeom prst="rect">
            <a:avLst/>
          </a:prstGeom>
          <a:noFill/>
          <a:ln w="5715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DE" sz="2000" b="1" smtClean="0">
              <a:solidFill>
                <a:srgbClr val="000000"/>
              </a:solidFill>
              <a:latin typeface="Trebuchet MS" pitchFamily="34" charset="0"/>
            </a:endParaRPr>
          </a:p>
        </p:txBody>
      </p:sp>
      <p:sp>
        <p:nvSpPr>
          <p:cNvPr id="21" name="Rectangle 66"/>
          <p:cNvSpPr>
            <a:spLocks noChangeArrowheads="1"/>
          </p:cNvSpPr>
          <p:nvPr/>
        </p:nvSpPr>
        <p:spPr bwMode="auto">
          <a:xfrm>
            <a:off x="4160838" y="3286125"/>
            <a:ext cx="530225" cy="411163"/>
          </a:xfrm>
          <a:prstGeom prst="rect">
            <a:avLst/>
          </a:prstGeom>
          <a:noFill/>
          <a:ln w="5715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DE" sz="2000" b="1" smtClean="0">
              <a:solidFill>
                <a:srgbClr val="000000"/>
              </a:solidFill>
              <a:latin typeface="Trebuchet MS" pitchFamily="34" charset="0"/>
            </a:endParaRPr>
          </a:p>
        </p:txBody>
      </p:sp>
      <p:sp>
        <p:nvSpPr>
          <p:cNvPr id="22" name="Rectangle 67"/>
          <p:cNvSpPr>
            <a:spLocks noChangeArrowheads="1"/>
          </p:cNvSpPr>
          <p:nvPr/>
        </p:nvSpPr>
        <p:spPr bwMode="auto">
          <a:xfrm>
            <a:off x="3741738" y="3378200"/>
            <a:ext cx="735012" cy="523875"/>
          </a:xfrm>
          <a:prstGeom prst="rect">
            <a:avLst/>
          </a:prstGeom>
          <a:noFill/>
          <a:ln w="5715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DE" sz="2000" b="1" smtClean="0">
              <a:solidFill>
                <a:srgbClr val="000000"/>
              </a:solidFill>
              <a:latin typeface="Trebuchet MS" pitchFamily="34" charset="0"/>
            </a:endParaRPr>
          </a:p>
        </p:txBody>
      </p:sp>
      <p:grpSp>
        <p:nvGrpSpPr>
          <p:cNvPr id="2" name="Group 68"/>
          <p:cNvGrpSpPr>
            <a:grpSpLocks/>
          </p:cNvGrpSpPr>
          <p:nvPr/>
        </p:nvGrpSpPr>
        <p:grpSpPr bwMode="auto">
          <a:xfrm>
            <a:off x="4705350" y="3084513"/>
            <a:ext cx="381000" cy="287337"/>
            <a:chOff x="1341" y="3648"/>
            <a:chExt cx="519" cy="336"/>
          </a:xfrm>
        </p:grpSpPr>
        <p:sp>
          <p:nvSpPr>
            <p:cNvPr id="53257" name="Rectangle 69"/>
            <p:cNvSpPr>
              <a:spLocks noChangeArrowheads="1"/>
            </p:cNvSpPr>
            <p:nvPr/>
          </p:nvSpPr>
          <p:spPr bwMode="auto">
            <a:xfrm>
              <a:off x="1349" y="3648"/>
              <a:ext cx="511" cy="96"/>
            </a:xfrm>
            <a:prstGeom prst="rect">
              <a:avLst/>
            </a:prstGeom>
            <a:solidFill>
              <a:srgbClr val="00FF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de-DE" sz="2000" b="1" smtClean="0">
                <a:solidFill>
                  <a:srgbClr val="000000"/>
                </a:solidFill>
                <a:latin typeface="Trebuchet MS" pitchFamily="34" charset="0"/>
              </a:endParaRPr>
            </a:p>
          </p:txBody>
        </p:sp>
        <p:sp>
          <p:nvSpPr>
            <p:cNvPr id="53258" name="Rectangle 70"/>
            <p:cNvSpPr>
              <a:spLocks noChangeArrowheads="1"/>
            </p:cNvSpPr>
            <p:nvPr/>
          </p:nvSpPr>
          <p:spPr bwMode="auto">
            <a:xfrm>
              <a:off x="1742" y="3744"/>
              <a:ext cx="115" cy="144"/>
            </a:xfrm>
            <a:prstGeom prst="rect">
              <a:avLst/>
            </a:prstGeom>
            <a:solidFill>
              <a:srgbClr val="00FF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de-DE" sz="2000" b="1" smtClean="0">
                <a:solidFill>
                  <a:srgbClr val="000000"/>
                </a:solidFill>
                <a:latin typeface="Trebuchet MS" pitchFamily="34" charset="0"/>
              </a:endParaRPr>
            </a:p>
          </p:txBody>
        </p:sp>
        <p:sp>
          <p:nvSpPr>
            <p:cNvPr id="53259" name="Rectangle 71"/>
            <p:cNvSpPr>
              <a:spLocks noChangeArrowheads="1"/>
            </p:cNvSpPr>
            <p:nvPr/>
          </p:nvSpPr>
          <p:spPr bwMode="auto">
            <a:xfrm>
              <a:off x="1344" y="3888"/>
              <a:ext cx="511" cy="96"/>
            </a:xfrm>
            <a:prstGeom prst="rect">
              <a:avLst/>
            </a:prstGeom>
            <a:solidFill>
              <a:srgbClr val="00FF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de-DE" sz="2000" b="1" smtClean="0">
                <a:solidFill>
                  <a:srgbClr val="000000"/>
                </a:solidFill>
                <a:latin typeface="Trebuchet MS" pitchFamily="34" charset="0"/>
              </a:endParaRPr>
            </a:p>
          </p:txBody>
        </p:sp>
        <p:sp>
          <p:nvSpPr>
            <p:cNvPr id="53260" name="Rectangle 72"/>
            <p:cNvSpPr>
              <a:spLocks noChangeArrowheads="1"/>
            </p:cNvSpPr>
            <p:nvPr/>
          </p:nvSpPr>
          <p:spPr bwMode="auto">
            <a:xfrm>
              <a:off x="1341" y="3744"/>
              <a:ext cx="115" cy="144"/>
            </a:xfrm>
            <a:prstGeom prst="rect">
              <a:avLst/>
            </a:prstGeom>
            <a:solidFill>
              <a:srgbClr val="00FF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de-DE" sz="2000" b="1" smtClean="0">
                <a:solidFill>
                  <a:srgbClr val="000000"/>
                </a:solidFill>
                <a:latin typeface="Trebuchet MS" pitchFamily="34" charset="0"/>
              </a:endParaRPr>
            </a:p>
          </p:txBody>
        </p:sp>
      </p:grpSp>
      <p:sp>
        <p:nvSpPr>
          <p:cNvPr id="28" name="Rectangle 73"/>
          <p:cNvSpPr>
            <a:spLocks noChangeAspect="1" noChangeArrowheads="1"/>
          </p:cNvSpPr>
          <p:nvPr/>
        </p:nvSpPr>
        <p:spPr bwMode="auto">
          <a:xfrm>
            <a:off x="3228975" y="3473450"/>
            <a:ext cx="920750" cy="655638"/>
          </a:xfrm>
          <a:prstGeom prst="rect">
            <a:avLst/>
          </a:prstGeom>
          <a:noFill/>
          <a:ln w="57150">
            <a:solidFill>
              <a:srgbClr val="00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de-DE" sz="2000" b="1" smtClean="0">
              <a:solidFill>
                <a:srgbClr val="000000"/>
              </a:solidFill>
              <a:latin typeface="Trebuchet MS" pitchFamily="34" charset="0"/>
            </a:endParaRPr>
          </a:p>
        </p:txBody>
      </p:sp>
      <p:sp>
        <p:nvSpPr>
          <p:cNvPr id="13" name="Slide Number Placeholder 12"/>
          <p:cNvSpPr>
            <a:spLocks noGrp="1"/>
          </p:cNvSpPr>
          <p:nvPr>
            <p:ph type="sldNum" sz="quarter" idx="12"/>
          </p:nvPr>
        </p:nvSpPr>
        <p:spPr/>
        <p:txBody>
          <a:bodyPr/>
          <a:lstStyle/>
          <a:p>
            <a:pPr>
              <a:defRPr/>
            </a:pPr>
            <a:fld id="{0260E52C-2F21-4B65-9E6A-EA64A8D3F04A}" type="slidenum">
              <a:rPr lang="en-US" smtClean="0"/>
              <a:pPr>
                <a:defRPr/>
              </a:pPr>
              <a:t>46</a:t>
            </a:fld>
            <a:endParaRPr lang="en-US"/>
          </a:p>
        </p:txBody>
      </p:sp>
    </p:spTree>
    <p:extLst>
      <p:ext uri="{BB962C8B-B14F-4D97-AF65-F5344CB8AC3E}">
        <p14:creationId xmlns:p14="http://schemas.microsoft.com/office/powerpoint/2010/main" val="2774698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071D534-EAF5-7340-9EBE-DE4DF80614A8}" type="slidenum">
              <a:rPr lang="en-US" smtClean="0"/>
              <a:pPr/>
              <a:t>47</a:t>
            </a:fld>
            <a:endParaRPr lang="en-US"/>
          </a:p>
        </p:txBody>
      </p:sp>
      <p:sp>
        <p:nvSpPr>
          <p:cNvPr id="5" name="Rounded Rectangle 4"/>
          <p:cNvSpPr/>
          <p:nvPr/>
        </p:nvSpPr>
        <p:spPr>
          <a:xfrm>
            <a:off x="6439074" y="1714602"/>
            <a:ext cx="2247730" cy="823216"/>
          </a:xfrm>
          <a:prstGeom prst="roundRect">
            <a:avLst>
              <a:gd name="adj" fmla="val 5017"/>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6" name="Picture 2" descr="Flickr wordmark.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022" y="1825594"/>
            <a:ext cx="1700449" cy="518638"/>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589439" y="2392818"/>
            <a:ext cx="2623551" cy="461665"/>
          </a:xfrm>
          <a:prstGeom prst="rect">
            <a:avLst/>
          </a:prstGeom>
          <a:noFill/>
        </p:spPr>
        <p:txBody>
          <a:bodyPr wrap="square" rtlCol="0">
            <a:spAutoFit/>
          </a:bodyPr>
          <a:lstStyle/>
          <a:p>
            <a:r>
              <a:rPr lang="en-US" sz="2400" dirty="0" smtClean="0"/>
              <a:t>10 billion images</a:t>
            </a:r>
            <a:endParaRPr lang="en-US" sz="2400" dirty="0"/>
          </a:p>
        </p:txBody>
      </p:sp>
      <p:sp>
        <p:nvSpPr>
          <p:cNvPr id="8" name="TextBox 7"/>
          <p:cNvSpPr txBox="1"/>
          <p:nvPr/>
        </p:nvSpPr>
        <p:spPr>
          <a:xfrm>
            <a:off x="3111404" y="2423542"/>
            <a:ext cx="2891207" cy="461665"/>
          </a:xfrm>
          <a:prstGeom prst="rect">
            <a:avLst/>
          </a:prstGeom>
          <a:noFill/>
        </p:spPr>
        <p:txBody>
          <a:bodyPr wrap="square" rtlCol="0">
            <a:spAutoFit/>
          </a:bodyPr>
          <a:lstStyle/>
          <a:p>
            <a:r>
              <a:rPr lang="en-US" sz="2400" dirty="0" smtClean="0"/>
              <a:t>250 billion images</a:t>
            </a:r>
            <a:endParaRPr lang="en-US" sz="2400" dirty="0"/>
          </a:p>
        </p:txBody>
      </p:sp>
      <p:pic>
        <p:nvPicPr>
          <p:cNvPr id="9" name="Picture 4" descr="http://upload.wikimedia.org/wikipedia/commons/thumb/0/06/Facebook.svg/1000px-Facebook.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9915" y="1376772"/>
            <a:ext cx="2842698" cy="1068854"/>
          </a:xfrm>
          <a:prstGeom prst="roundRect">
            <a:avLst>
              <a:gd name="adj" fmla="val 8403"/>
            </a:avLst>
          </a:prstGeom>
          <a:noFill/>
          <a:extLst>
            <a:ext uri="{909E8E84-426E-40dd-AFC4-6F175D3DCCD1}">
              <a14:hiddenFill xmlns:a14="http://schemas.microsoft.com/office/drawing/2010/main" xmlns="">
                <a:solidFill>
                  <a:srgbClr val="FFFFFF"/>
                </a:solidFill>
              </a14:hiddenFill>
            </a:ext>
          </a:extLst>
        </p:spPr>
      </p:pic>
      <p:pic>
        <p:nvPicPr>
          <p:cNvPr id="10" name="Picture 6" descr="http://s.imgur.com/images/imgur.gif"/>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3000" contrast="47000"/>
                    </a14:imgEffect>
                  </a14:imgLayer>
                </a14:imgProps>
              </a:ext>
              <a:ext uri="{28A0092B-C50C-407E-A947-70E740481C1C}">
                <a14:useLocalDpi xmlns:a14="http://schemas.microsoft.com/office/drawing/2010/main" val="0"/>
              </a:ext>
            </a:extLst>
          </a:blip>
          <a:srcRect/>
          <a:stretch>
            <a:fillRect/>
          </a:stretch>
        </p:blipFill>
        <p:spPr bwMode="auto">
          <a:xfrm>
            <a:off x="6609473" y="1777010"/>
            <a:ext cx="1906933" cy="69840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6560889" y="2475409"/>
            <a:ext cx="2720720" cy="808461"/>
          </a:xfrm>
          <a:prstGeom prst="rect">
            <a:avLst/>
          </a:prstGeom>
          <a:noFill/>
        </p:spPr>
        <p:txBody>
          <a:bodyPr wrap="square" rtlCol="0">
            <a:spAutoFit/>
          </a:bodyPr>
          <a:lstStyle/>
          <a:p>
            <a:r>
              <a:rPr lang="en-US" sz="2400" dirty="0" smtClean="0"/>
              <a:t>1 billion images served daily</a:t>
            </a:r>
            <a:endParaRPr lang="en-US" sz="2400" dirty="0"/>
          </a:p>
        </p:txBody>
      </p:sp>
      <p:pic>
        <p:nvPicPr>
          <p:cNvPr id="12" name="Picture 8" descr="http://upload.wikimedia.org/wikipedia/en/thumb/6/65/Photobucket.svg/1000px-Photobucket.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05391" y="3602145"/>
            <a:ext cx="3157548" cy="599935"/>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p:cNvSpPr txBox="1"/>
          <p:nvPr/>
        </p:nvSpPr>
        <p:spPr>
          <a:xfrm>
            <a:off x="4336848" y="4150710"/>
            <a:ext cx="3205543" cy="451340"/>
          </a:xfrm>
          <a:prstGeom prst="rect">
            <a:avLst/>
          </a:prstGeom>
          <a:noFill/>
        </p:spPr>
        <p:txBody>
          <a:bodyPr wrap="square" rtlCol="0">
            <a:spAutoFit/>
          </a:bodyPr>
          <a:lstStyle/>
          <a:p>
            <a:r>
              <a:rPr lang="en-US" sz="2400" dirty="0" smtClean="0"/>
              <a:t>10 billion images</a:t>
            </a:r>
            <a:endParaRPr lang="en-US" sz="2400" dirty="0"/>
          </a:p>
        </p:txBody>
      </p:sp>
      <p:pic>
        <p:nvPicPr>
          <p:cNvPr id="14" name="Picture 10" descr="http://upload.wikimedia.org/wikipedia/commons/thumb/9/98/YouTube_Logo.svg/1000px-YouTube_Logo.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9502" y="3666313"/>
            <a:ext cx="3254302" cy="1295212"/>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Box 14"/>
          <p:cNvSpPr txBox="1"/>
          <p:nvPr/>
        </p:nvSpPr>
        <p:spPr>
          <a:xfrm>
            <a:off x="382333" y="4961525"/>
            <a:ext cx="3351471" cy="830997"/>
          </a:xfrm>
          <a:prstGeom prst="rect">
            <a:avLst/>
          </a:prstGeom>
          <a:noFill/>
        </p:spPr>
        <p:txBody>
          <a:bodyPr wrap="square" rtlCol="0">
            <a:spAutoFit/>
          </a:bodyPr>
          <a:lstStyle/>
          <a:p>
            <a:r>
              <a:rPr lang="en-US" sz="2400" dirty="0" smtClean="0"/>
              <a:t>3</a:t>
            </a:r>
            <a:r>
              <a:rPr lang="en-US" sz="2400" dirty="0" smtClean="0"/>
              <a:t>00 </a:t>
            </a:r>
            <a:r>
              <a:rPr lang="en-US" sz="2400" dirty="0" smtClean="0"/>
              <a:t>hours uploaded per minute</a:t>
            </a:r>
            <a:endParaRPr lang="en-US" sz="2400" dirty="0"/>
          </a:p>
        </p:txBody>
      </p:sp>
      <p:sp>
        <p:nvSpPr>
          <p:cNvPr id="16" name="TextBox 15"/>
          <p:cNvSpPr txBox="1"/>
          <p:nvPr/>
        </p:nvSpPr>
        <p:spPr>
          <a:xfrm>
            <a:off x="3815916" y="5860726"/>
            <a:ext cx="5351740" cy="461665"/>
          </a:xfrm>
          <a:prstGeom prst="rect">
            <a:avLst/>
          </a:prstGeom>
          <a:noFill/>
        </p:spPr>
        <p:txBody>
          <a:bodyPr wrap="square" rtlCol="0">
            <a:spAutoFit/>
          </a:bodyPr>
          <a:lstStyle/>
          <a:p>
            <a:pPr algn="ctr"/>
            <a:r>
              <a:rPr lang="en-US" sz="2400" b="1" dirty="0" smtClean="0"/>
              <a:t>Almost </a:t>
            </a:r>
            <a:r>
              <a:rPr lang="en-US" sz="2400" b="1" dirty="0" smtClean="0">
                <a:solidFill>
                  <a:srgbClr val="FF0000"/>
                </a:solidFill>
              </a:rPr>
              <a:t>90%</a:t>
            </a:r>
            <a:r>
              <a:rPr lang="en-US" sz="2400" b="1" dirty="0" smtClean="0"/>
              <a:t> of web traffic is visual!</a:t>
            </a:r>
            <a:endParaRPr lang="en-US" sz="2400" b="1" dirty="0"/>
          </a:p>
        </p:txBody>
      </p:sp>
      <p:pic>
        <p:nvPicPr>
          <p:cNvPr id="17" name="Picture 2" descr="http://upload.wikimedia.org/wikipedia/commons/thumb/6/64/Cisco_logo.svg/800px-Cisco_logo.sv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61830" y="5112074"/>
            <a:ext cx="1295400" cy="728104"/>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Rectangle 2"/>
          <p:cNvSpPr>
            <a:spLocks noGrp="1" noChangeArrowheads="1"/>
          </p:cNvSpPr>
          <p:nvPr>
            <p:ph type="title"/>
          </p:nvPr>
        </p:nvSpPr>
        <p:spPr>
          <a:xfrm>
            <a:off x="685800" y="-3175"/>
            <a:ext cx="7772400" cy="1143000"/>
          </a:xfrm>
        </p:spPr>
        <p:txBody>
          <a:bodyPr/>
          <a:lstStyle/>
          <a:p>
            <a:pPr eaLnBrk="1" hangingPunct="1"/>
            <a:r>
              <a:rPr lang="en-US" sz="4000" dirty="0"/>
              <a:t>Challenges: complexity</a:t>
            </a:r>
          </a:p>
        </p:txBody>
      </p:sp>
    </p:spTree>
    <p:extLst>
      <p:ext uri="{BB962C8B-B14F-4D97-AF65-F5344CB8AC3E}">
        <p14:creationId xmlns:p14="http://schemas.microsoft.com/office/powerpoint/2010/main" val="8897985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3175"/>
            <a:ext cx="7772400" cy="1143000"/>
          </a:xfrm>
        </p:spPr>
        <p:txBody>
          <a:bodyPr/>
          <a:lstStyle/>
          <a:p>
            <a:pPr eaLnBrk="1" hangingPunct="1"/>
            <a:r>
              <a:rPr lang="en-US" sz="4000" dirty="0"/>
              <a:t>Challenges: complexity</a:t>
            </a:r>
          </a:p>
        </p:txBody>
      </p:sp>
      <p:sp>
        <p:nvSpPr>
          <p:cNvPr id="41987" name="Rectangle 3"/>
          <p:cNvSpPr>
            <a:spLocks noGrp="1" noChangeArrowheads="1"/>
          </p:cNvSpPr>
          <p:nvPr>
            <p:ph type="body" idx="1"/>
          </p:nvPr>
        </p:nvSpPr>
        <p:spPr>
          <a:xfrm>
            <a:off x="533400" y="1092200"/>
            <a:ext cx="8458200" cy="4724400"/>
          </a:xfrm>
        </p:spPr>
        <p:txBody>
          <a:bodyPr/>
          <a:lstStyle/>
          <a:p>
            <a:pPr eaLnBrk="1" hangingPunct="1">
              <a:lnSpc>
                <a:spcPct val="80000"/>
              </a:lnSpc>
              <a:spcBef>
                <a:spcPct val="45000"/>
              </a:spcBef>
            </a:pPr>
            <a:r>
              <a:rPr lang="en-US" sz="2600" dirty="0"/>
              <a:t>Thousands to millions of pixels in an image</a:t>
            </a:r>
          </a:p>
          <a:p>
            <a:pPr eaLnBrk="1" hangingPunct="1">
              <a:lnSpc>
                <a:spcPct val="80000"/>
              </a:lnSpc>
              <a:spcBef>
                <a:spcPct val="45000"/>
              </a:spcBef>
            </a:pPr>
            <a:r>
              <a:rPr lang="en-US" sz="2600" dirty="0" smtClean="0"/>
              <a:t>30</a:t>
            </a:r>
            <a:r>
              <a:rPr lang="en-US" sz="2600" dirty="0"/>
              <a:t>+ degrees of freedom in the pose of articulated objects (humans)</a:t>
            </a:r>
          </a:p>
          <a:p>
            <a:pPr eaLnBrk="1" hangingPunct="1">
              <a:lnSpc>
                <a:spcPct val="80000"/>
              </a:lnSpc>
            </a:pPr>
            <a:r>
              <a:rPr lang="en-US" sz="2600" dirty="0" smtClean="0"/>
              <a:t>About </a:t>
            </a:r>
            <a:r>
              <a:rPr lang="en-US" sz="2600" dirty="0"/>
              <a:t>half of the cerebral cortex in primates is devoted to processing visual information [</a:t>
            </a:r>
            <a:r>
              <a:rPr lang="en-US" sz="2600" dirty="0" err="1"/>
              <a:t>Felleman</a:t>
            </a:r>
            <a:r>
              <a:rPr lang="en-US" sz="2600" dirty="0"/>
              <a:t> and van Essen 1991]</a:t>
            </a:r>
          </a:p>
          <a:p>
            <a:pPr eaLnBrk="1" hangingPunct="1">
              <a:lnSpc>
                <a:spcPct val="80000"/>
              </a:lnSpc>
              <a:spcBef>
                <a:spcPct val="45000"/>
              </a:spcBef>
            </a:pPr>
            <a:endParaRPr lang="en-US" sz="2600" dirty="0">
              <a:solidFill>
                <a:srgbClr val="FF3300"/>
              </a:solidFill>
            </a:endParaRPr>
          </a:p>
        </p:txBody>
      </p:sp>
      <p:sp>
        <p:nvSpPr>
          <p:cNvPr id="4" name="Slide Number Placeholder 3"/>
          <p:cNvSpPr>
            <a:spLocks noGrp="1"/>
          </p:cNvSpPr>
          <p:nvPr>
            <p:ph type="sldNum" sz="quarter" idx="12"/>
          </p:nvPr>
        </p:nvSpPr>
        <p:spPr/>
        <p:txBody>
          <a:bodyPr/>
          <a:lstStyle/>
          <a:p>
            <a:fld id="{7071D534-EAF5-7340-9EBE-DE4DF80614A8}" type="slidenum">
              <a:rPr lang="en-US" smtClean="0"/>
              <a:pPr/>
              <a:t>48</a:t>
            </a:fld>
            <a:endParaRPr lang="en-US"/>
          </a:p>
        </p:txBody>
      </p:sp>
      <p:sp>
        <p:nvSpPr>
          <p:cNvPr id="6" name="TextBox 5"/>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Tree>
    <p:extLst>
      <p:ext uri="{BB962C8B-B14F-4D97-AF65-F5344CB8AC3E}">
        <p14:creationId xmlns:p14="http://schemas.microsoft.com/office/powerpoint/2010/main" val="278828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9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685800" y="228600"/>
            <a:ext cx="7772400" cy="1143000"/>
          </a:xfrm>
        </p:spPr>
        <p:txBody>
          <a:bodyPr/>
          <a:lstStyle/>
          <a:p>
            <a:pPr eaLnBrk="1" hangingPunct="1"/>
            <a:r>
              <a:rPr lang="en-US" smtClean="0"/>
              <a:t>Challenges: learning with minimal supervision</a:t>
            </a:r>
          </a:p>
        </p:txBody>
      </p:sp>
      <p:sp>
        <p:nvSpPr>
          <p:cNvPr id="104" name="Rectangle 103"/>
          <p:cNvSpPr/>
          <p:nvPr/>
        </p:nvSpPr>
        <p:spPr>
          <a:xfrm>
            <a:off x="611188" y="2133600"/>
            <a:ext cx="2628900" cy="277177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Trebuchet MS"/>
            </a:endParaRPr>
          </a:p>
        </p:txBody>
      </p:sp>
      <p:sp>
        <p:nvSpPr>
          <p:cNvPr id="105" name="Rectangle 104"/>
          <p:cNvSpPr/>
          <p:nvPr/>
        </p:nvSpPr>
        <p:spPr>
          <a:xfrm>
            <a:off x="6227763" y="2133600"/>
            <a:ext cx="2519362" cy="277177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Trebuchet MS"/>
            </a:endParaRPr>
          </a:p>
        </p:txBody>
      </p:sp>
      <p:sp>
        <p:nvSpPr>
          <p:cNvPr id="106" name="Rectangle 105"/>
          <p:cNvSpPr/>
          <p:nvPr/>
        </p:nvSpPr>
        <p:spPr>
          <a:xfrm>
            <a:off x="3455988" y="2133600"/>
            <a:ext cx="2484437" cy="277177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Trebuchet MS"/>
            </a:endParaRPr>
          </a:p>
        </p:txBody>
      </p:sp>
      <p:grpSp>
        <p:nvGrpSpPr>
          <p:cNvPr id="55302" name="Group 5"/>
          <p:cNvGrpSpPr>
            <a:grpSpLocks noChangeAspect="1"/>
          </p:cNvGrpSpPr>
          <p:nvPr/>
        </p:nvGrpSpPr>
        <p:grpSpPr bwMode="auto">
          <a:xfrm>
            <a:off x="6443663" y="4184650"/>
            <a:ext cx="2166937" cy="487363"/>
            <a:chOff x="336" y="3097"/>
            <a:chExt cx="2352" cy="528"/>
          </a:xfrm>
        </p:grpSpPr>
        <p:sp>
          <p:nvSpPr>
            <p:cNvPr id="55385" name="Rectangle 6"/>
            <p:cNvSpPr>
              <a:spLocks noChangeAspect="1" noChangeArrowheads="1"/>
            </p:cNvSpPr>
            <p:nvPr/>
          </p:nvSpPr>
          <p:spPr bwMode="auto">
            <a:xfrm>
              <a:off x="336" y="3097"/>
              <a:ext cx="2352" cy="528"/>
            </a:xfrm>
            <a:prstGeom prst="rect">
              <a:avLst/>
            </a:prstGeom>
            <a:solidFill>
              <a:srgbClr val="008000"/>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grpSp>
          <p:nvGrpSpPr>
            <p:cNvPr id="55386" name="Group 108"/>
            <p:cNvGrpSpPr>
              <a:grpSpLocks noChangeAspect="1"/>
            </p:cNvGrpSpPr>
            <p:nvPr/>
          </p:nvGrpSpPr>
          <p:grpSpPr bwMode="auto">
            <a:xfrm>
              <a:off x="384" y="3168"/>
              <a:ext cx="2256" cy="384"/>
              <a:chOff x="384" y="3072"/>
              <a:chExt cx="2256" cy="384"/>
            </a:xfrm>
          </p:grpSpPr>
          <p:pic>
            <p:nvPicPr>
              <p:cNvPr id="55387" name="Picture 8" descr="side%20view"/>
              <p:cNvPicPr>
                <a:picLocks noChangeAspect="1" noChangeArrowheads="1"/>
              </p:cNvPicPr>
              <p:nvPr/>
            </p:nvPicPr>
            <p:blipFill>
              <a:blip r:embed="rId2" cstate="print">
                <a:extLst>
                  <a:ext uri="{28A0092B-C50C-407E-A947-70E740481C1C}">
                    <a14:useLocalDpi xmlns:a14="http://schemas.microsoft.com/office/drawing/2010/main" val="0"/>
                  </a:ext>
                </a:extLst>
              </a:blip>
              <a:srcRect t="21706" b="30113"/>
              <a:stretch>
                <a:fillRect/>
              </a:stretch>
            </p:blipFill>
            <p:spPr bwMode="auto">
              <a:xfrm>
                <a:off x="1440" y="3072"/>
                <a:ext cx="1200" cy="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88" name="Picture 9" descr="CAR_SIDE"/>
              <p:cNvPicPr>
                <a:picLocks noChangeAspect="1" noChangeArrowheads="1"/>
              </p:cNvPicPr>
              <p:nvPr/>
            </p:nvPicPr>
            <p:blipFill>
              <a:blip r:embed="rId3">
                <a:extLst>
                  <a:ext uri="{28A0092B-C50C-407E-A947-70E740481C1C}">
                    <a14:useLocalDpi xmlns:a14="http://schemas.microsoft.com/office/drawing/2010/main" val="0"/>
                  </a:ext>
                </a:extLst>
              </a:blip>
              <a:srcRect t="28535" b="23822"/>
              <a:stretch>
                <a:fillRect/>
              </a:stretch>
            </p:blipFill>
            <p:spPr bwMode="auto">
              <a:xfrm>
                <a:off x="384" y="3072"/>
                <a:ext cx="1008" cy="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389" name="Oval 10"/>
              <p:cNvSpPr>
                <a:spLocks noChangeAspect="1" noChangeArrowheads="1"/>
              </p:cNvSpPr>
              <p:nvPr/>
            </p:nvSpPr>
            <p:spPr bwMode="auto">
              <a:xfrm>
                <a:off x="528" y="3312"/>
                <a:ext cx="144" cy="144"/>
              </a:xfrm>
              <a:prstGeom prst="ellipse">
                <a:avLst/>
              </a:prstGeom>
              <a:solidFill>
                <a:srgbClr val="4F81BD">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90" name="Oval 11"/>
              <p:cNvSpPr>
                <a:spLocks noChangeAspect="1" noChangeArrowheads="1"/>
              </p:cNvSpPr>
              <p:nvPr/>
            </p:nvSpPr>
            <p:spPr bwMode="auto">
              <a:xfrm>
                <a:off x="1152" y="3312"/>
                <a:ext cx="144" cy="144"/>
              </a:xfrm>
              <a:prstGeom prst="ellipse">
                <a:avLst/>
              </a:prstGeom>
              <a:solidFill>
                <a:srgbClr val="4F81BD">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91" name="Oval 12"/>
              <p:cNvSpPr>
                <a:spLocks noChangeAspect="1" noChangeArrowheads="1"/>
              </p:cNvSpPr>
              <p:nvPr/>
            </p:nvSpPr>
            <p:spPr bwMode="auto">
              <a:xfrm>
                <a:off x="1584" y="3264"/>
                <a:ext cx="192" cy="192"/>
              </a:xfrm>
              <a:prstGeom prst="ellipse">
                <a:avLst/>
              </a:prstGeom>
              <a:solidFill>
                <a:srgbClr val="4F81BD">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92" name="Oval 13"/>
              <p:cNvSpPr>
                <a:spLocks noChangeAspect="1" noChangeArrowheads="1"/>
              </p:cNvSpPr>
              <p:nvPr/>
            </p:nvSpPr>
            <p:spPr bwMode="auto">
              <a:xfrm>
                <a:off x="2304" y="3264"/>
                <a:ext cx="192" cy="192"/>
              </a:xfrm>
              <a:prstGeom prst="ellipse">
                <a:avLst/>
              </a:prstGeom>
              <a:solidFill>
                <a:srgbClr val="4F81BD">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93" name="Rectangle 14"/>
              <p:cNvSpPr>
                <a:spLocks noChangeAspect="1" noChangeArrowheads="1"/>
              </p:cNvSpPr>
              <p:nvPr/>
            </p:nvSpPr>
            <p:spPr bwMode="auto">
              <a:xfrm>
                <a:off x="720" y="3216"/>
                <a:ext cx="336" cy="192"/>
              </a:xfrm>
              <a:prstGeom prst="rect">
                <a:avLst/>
              </a:prstGeom>
              <a:solidFill>
                <a:srgbClr val="FF0000">
                  <a:alpha val="30196"/>
                </a:srgbClr>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94" name="Rectangle 15"/>
              <p:cNvSpPr>
                <a:spLocks noChangeAspect="1" noChangeArrowheads="1"/>
              </p:cNvSpPr>
              <p:nvPr/>
            </p:nvSpPr>
            <p:spPr bwMode="auto">
              <a:xfrm>
                <a:off x="1920" y="3216"/>
                <a:ext cx="336" cy="192"/>
              </a:xfrm>
              <a:prstGeom prst="rect">
                <a:avLst/>
              </a:prstGeom>
              <a:solidFill>
                <a:srgbClr val="FF0000">
                  <a:alpha val="30196"/>
                </a:srgbClr>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95" name="Freeform 16"/>
              <p:cNvSpPr>
                <a:spLocks noChangeAspect="1"/>
              </p:cNvSpPr>
              <p:nvPr/>
            </p:nvSpPr>
            <p:spPr bwMode="auto">
              <a:xfrm>
                <a:off x="576" y="3120"/>
                <a:ext cx="528" cy="96"/>
              </a:xfrm>
              <a:custGeom>
                <a:avLst/>
                <a:gdLst>
                  <a:gd name="T0" fmla="*/ 0 w 528"/>
                  <a:gd name="T1" fmla="*/ 96 h 96"/>
                  <a:gd name="T2" fmla="*/ 96 w 528"/>
                  <a:gd name="T3" fmla="*/ 0 h 96"/>
                  <a:gd name="T4" fmla="*/ 336 w 528"/>
                  <a:gd name="T5" fmla="*/ 0 h 96"/>
                  <a:gd name="T6" fmla="*/ 528 w 528"/>
                  <a:gd name="T7" fmla="*/ 96 h 96"/>
                  <a:gd name="T8" fmla="*/ 0 w 528"/>
                  <a:gd name="T9" fmla="*/ 96 h 96"/>
                  <a:gd name="T10" fmla="*/ 0 60000 65536"/>
                  <a:gd name="T11" fmla="*/ 0 60000 65536"/>
                  <a:gd name="T12" fmla="*/ 0 60000 65536"/>
                  <a:gd name="T13" fmla="*/ 0 60000 65536"/>
                  <a:gd name="T14" fmla="*/ 0 60000 65536"/>
                  <a:gd name="T15" fmla="*/ 0 w 528"/>
                  <a:gd name="T16" fmla="*/ 0 h 96"/>
                  <a:gd name="T17" fmla="*/ 528 w 528"/>
                  <a:gd name="T18" fmla="*/ 96 h 96"/>
                </a:gdLst>
                <a:ahLst/>
                <a:cxnLst>
                  <a:cxn ang="T10">
                    <a:pos x="T0" y="T1"/>
                  </a:cxn>
                  <a:cxn ang="T11">
                    <a:pos x="T2" y="T3"/>
                  </a:cxn>
                  <a:cxn ang="T12">
                    <a:pos x="T4" y="T5"/>
                  </a:cxn>
                  <a:cxn ang="T13">
                    <a:pos x="T6" y="T7"/>
                  </a:cxn>
                  <a:cxn ang="T14">
                    <a:pos x="T8" y="T9"/>
                  </a:cxn>
                </a:cxnLst>
                <a:rect l="T15" t="T16" r="T17" b="T18"/>
                <a:pathLst>
                  <a:path w="528" h="96">
                    <a:moveTo>
                      <a:pt x="0" y="96"/>
                    </a:moveTo>
                    <a:lnTo>
                      <a:pt x="96" y="0"/>
                    </a:lnTo>
                    <a:lnTo>
                      <a:pt x="336" y="0"/>
                    </a:lnTo>
                    <a:lnTo>
                      <a:pt x="528" y="96"/>
                    </a:lnTo>
                    <a:lnTo>
                      <a:pt x="0" y="96"/>
                    </a:lnTo>
                    <a:close/>
                  </a:path>
                </a:pathLst>
              </a:custGeom>
              <a:solidFill>
                <a:srgbClr val="C0504D">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55396" name="Freeform 17"/>
              <p:cNvSpPr>
                <a:spLocks noChangeAspect="1"/>
              </p:cNvSpPr>
              <p:nvPr/>
            </p:nvSpPr>
            <p:spPr bwMode="auto">
              <a:xfrm>
                <a:off x="1632" y="3072"/>
                <a:ext cx="672" cy="144"/>
              </a:xfrm>
              <a:custGeom>
                <a:avLst/>
                <a:gdLst>
                  <a:gd name="T0" fmla="*/ 59 w 672"/>
                  <a:gd name="T1" fmla="*/ 85 h 144"/>
                  <a:gd name="T2" fmla="*/ 192 w 672"/>
                  <a:gd name="T3" fmla="*/ 16 h 144"/>
                  <a:gd name="T4" fmla="*/ 432 w 672"/>
                  <a:gd name="T5" fmla="*/ 0 h 144"/>
                  <a:gd name="T6" fmla="*/ 624 w 672"/>
                  <a:gd name="T7" fmla="*/ 96 h 144"/>
                  <a:gd name="T8" fmla="*/ 672 w 672"/>
                  <a:gd name="T9" fmla="*/ 144 h 144"/>
                  <a:gd name="T10" fmla="*/ 0 w 672"/>
                  <a:gd name="T11" fmla="*/ 96 h 144"/>
                  <a:gd name="T12" fmla="*/ 59 w 672"/>
                  <a:gd name="T13" fmla="*/ 85 h 144"/>
                  <a:gd name="T14" fmla="*/ 0 60000 65536"/>
                  <a:gd name="T15" fmla="*/ 0 60000 65536"/>
                  <a:gd name="T16" fmla="*/ 0 60000 65536"/>
                  <a:gd name="T17" fmla="*/ 0 60000 65536"/>
                  <a:gd name="T18" fmla="*/ 0 60000 65536"/>
                  <a:gd name="T19" fmla="*/ 0 60000 65536"/>
                  <a:gd name="T20" fmla="*/ 0 60000 65536"/>
                  <a:gd name="T21" fmla="*/ 0 w 672"/>
                  <a:gd name="T22" fmla="*/ 0 h 144"/>
                  <a:gd name="T23" fmla="*/ 672 w 672"/>
                  <a:gd name="T24" fmla="*/ 144 h 1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2" h="144">
                    <a:moveTo>
                      <a:pt x="59" y="85"/>
                    </a:moveTo>
                    <a:cubicBezTo>
                      <a:pt x="65" y="82"/>
                      <a:pt x="173" y="16"/>
                      <a:pt x="192" y="16"/>
                    </a:cubicBezTo>
                    <a:lnTo>
                      <a:pt x="432" y="0"/>
                    </a:lnTo>
                    <a:lnTo>
                      <a:pt x="624" y="96"/>
                    </a:lnTo>
                    <a:lnTo>
                      <a:pt x="672" y="144"/>
                    </a:lnTo>
                    <a:lnTo>
                      <a:pt x="0" y="96"/>
                    </a:lnTo>
                    <a:lnTo>
                      <a:pt x="59" y="85"/>
                    </a:lnTo>
                    <a:close/>
                  </a:path>
                </a:pathLst>
              </a:custGeom>
              <a:solidFill>
                <a:srgbClr val="C0504D">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grpSp>
      </p:grpSp>
      <p:grpSp>
        <p:nvGrpSpPr>
          <p:cNvPr id="55303" name="Group 18"/>
          <p:cNvGrpSpPr>
            <a:grpSpLocks noChangeAspect="1"/>
          </p:cNvGrpSpPr>
          <p:nvPr/>
        </p:nvGrpSpPr>
        <p:grpSpPr bwMode="auto">
          <a:xfrm>
            <a:off x="6496050" y="3249613"/>
            <a:ext cx="2035175" cy="636587"/>
            <a:chOff x="432" y="2333"/>
            <a:chExt cx="2208" cy="691"/>
          </a:xfrm>
        </p:grpSpPr>
        <p:sp>
          <p:nvSpPr>
            <p:cNvPr id="55365" name="Rectangle 19"/>
            <p:cNvSpPr>
              <a:spLocks noChangeAspect="1" noChangeArrowheads="1"/>
            </p:cNvSpPr>
            <p:nvPr/>
          </p:nvSpPr>
          <p:spPr bwMode="auto">
            <a:xfrm>
              <a:off x="432" y="2333"/>
              <a:ext cx="2208" cy="691"/>
            </a:xfrm>
            <a:prstGeom prst="rect">
              <a:avLst/>
            </a:prstGeom>
            <a:solidFill>
              <a:srgbClr val="800080"/>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grpSp>
          <p:nvGrpSpPr>
            <p:cNvPr id="55366" name="Group 121"/>
            <p:cNvGrpSpPr>
              <a:grpSpLocks noChangeAspect="1"/>
            </p:cNvGrpSpPr>
            <p:nvPr/>
          </p:nvGrpSpPr>
          <p:grpSpPr bwMode="auto">
            <a:xfrm>
              <a:off x="481" y="2400"/>
              <a:ext cx="2113" cy="565"/>
              <a:chOff x="3888" y="3228"/>
              <a:chExt cx="4080" cy="1092"/>
            </a:xfrm>
          </p:grpSpPr>
          <p:pic>
            <p:nvPicPr>
              <p:cNvPr id="55382" name="Picture 21" descr="koalahea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8" y="3236"/>
                <a:ext cx="1288" cy="1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83" name="Picture 22" descr="KoalaStLou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2" y="3230"/>
                <a:ext cx="1392" cy="1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84" name="Picture 23" descr="koalahead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2" y="3228"/>
                <a:ext cx="1296" cy="1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5367" name="Oval 24"/>
            <p:cNvSpPr>
              <a:spLocks noChangeAspect="1" noChangeArrowheads="1"/>
            </p:cNvSpPr>
            <p:nvPr/>
          </p:nvSpPr>
          <p:spPr bwMode="auto">
            <a:xfrm>
              <a:off x="816" y="2736"/>
              <a:ext cx="96" cy="192"/>
            </a:xfrm>
            <a:prstGeom prst="ellipse">
              <a:avLst/>
            </a:prstGeom>
            <a:solidFill>
              <a:srgbClr val="4F81BD">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68" name="Oval 25"/>
            <p:cNvSpPr>
              <a:spLocks noChangeAspect="1" noChangeArrowheads="1"/>
            </p:cNvSpPr>
            <p:nvPr/>
          </p:nvSpPr>
          <p:spPr bwMode="auto">
            <a:xfrm>
              <a:off x="1536" y="2736"/>
              <a:ext cx="96" cy="144"/>
            </a:xfrm>
            <a:prstGeom prst="ellipse">
              <a:avLst/>
            </a:prstGeom>
            <a:solidFill>
              <a:srgbClr val="4F81BD">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69" name="Oval 26"/>
            <p:cNvSpPr>
              <a:spLocks noChangeAspect="1" noChangeArrowheads="1"/>
            </p:cNvSpPr>
            <p:nvPr/>
          </p:nvSpPr>
          <p:spPr bwMode="auto">
            <a:xfrm>
              <a:off x="2304" y="2736"/>
              <a:ext cx="96" cy="144"/>
            </a:xfrm>
            <a:prstGeom prst="ellipse">
              <a:avLst/>
            </a:prstGeom>
            <a:solidFill>
              <a:srgbClr val="4F81BD">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70" name="Oval 27"/>
            <p:cNvSpPr>
              <a:spLocks noChangeAspect="1" noChangeArrowheads="1"/>
            </p:cNvSpPr>
            <p:nvPr/>
          </p:nvSpPr>
          <p:spPr bwMode="auto">
            <a:xfrm>
              <a:off x="768" y="2736"/>
              <a:ext cx="48" cy="48"/>
            </a:xfrm>
            <a:prstGeom prst="ellipse">
              <a:avLst/>
            </a:prstGeom>
            <a:solidFill>
              <a:srgbClr val="FFFF00">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71" name="Oval 28"/>
            <p:cNvSpPr>
              <a:spLocks noChangeAspect="1" noChangeArrowheads="1"/>
            </p:cNvSpPr>
            <p:nvPr/>
          </p:nvSpPr>
          <p:spPr bwMode="auto">
            <a:xfrm>
              <a:off x="960" y="2736"/>
              <a:ext cx="48" cy="48"/>
            </a:xfrm>
            <a:prstGeom prst="ellipse">
              <a:avLst/>
            </a:prstGeom>
            <a:solidFill>
              <a:srgbClr val="FFFF00">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72" name="Oval 29"/>
            <p:cNvSpPr>
              <a:spLocks noChangeAspect="1" noChangeArrowheads="1"/>
            </p:cNvSpPr>
            <p:nvPr/>
          </p:nvSpPr>
          <p:spPr bwMode="auto">
            <a:xfrm>
              <a:off x="1440" y="2736"/>
              <a:ext cx="48" cy="48"/>
            </a:xfrm>
            <a:prstGeom prst="ellipse">
              <a:avLst/>
            </a:prstGeom>
            <a:solidFill>
              <a:srgbClr val="FFFF00">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73" name="Oval 30"/>
            <p:cNvSpPr>
              <a:spLocks noChangeAspect="1" noChangeArrowheads="1"/>
            </p:cNvSpPr>
            <p:nvPr/>
          </p:nvSpPr>
          <p:spPr bwMode="auto">
            <a:xfrm>
              <a:off x="1632" y="2736"/>
              <a:ext cx="48" cy="48"/>
            </a:xfrm>
            <a:prstGeom prst="ellipse">
              <a:avLst/>
            </a:prstGeom>
            <a:solidFill>
              <a:srgbClr val="FFFF00">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74" name="Oval 31"/>
            <p:cNvSpPr>
              <a:spLocks noChangeAspect="1" noChangeArrowheads="1"/>
            </p:cNvSpPr>
            <p:nvPr/>
          </p:nvSpPr>
          <p:spPr bwMode="auto">
            <a:xfrm>
              <a:off x="2208" y="2736"/>
              <a:ext cx="48" cy="48"/>
            </a:xfrm>
            <a:prstGeom prst="ellipse">
              <a:avLst/>
            </a:prstGeom>
            <a:solidFill>
              <a:srgbClr val="FFFF00">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75" name="Oval 32"/>
            <p:cNvSpPr>
              <a:spLocks noChangeAspect="1" noChangeArrowheads="1"/>
            </p:cNvSpPr>
            <p:nvPr/>
          </p:nvSpPr>
          <p:spPr bwMode="auto">
            <a:xfrm>
              <a:off x="2400" y="2736"/>
              <a:ext cx="48" cy="48"/>
            </a:xfrm>
            <a:prstGeom prst="ellipse">
              <a:avLst/>
            </a:prstGeom>
            <a:solidFill>
              <a:srgbClr val="FFFF00">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76" name="Freeform 33"/>
            <p:cNvSpPr>
              <a:spLocks noChangeAspect="1"/>
            </p:cNvSpPr>
            <p:nvPr/>
          </p:nvSpPr>
          <p:spPr bwMode="auto">
            <a:xfrm>
              <a:off x="480" y="2400"/>
              <a:ext cx="240" cy="304"/>
            </a:xfrm>
            <a:custGeom>
              <a:avLst/>
              <a:gdLst>
                <a:gd name="T0" fmla="*/ 107 w 240"/>
                <a:gd name="T1" fmla="*/ 304 h 304"/>
                <a:gd name="T2" fmla="*/ 59 w 240"/>
                <a:gd name="T3" fmla="*/ 293 h 304"/>
                <a:gd name="T4" fmla="*/ 0 w 240"/>
                <a:gd name="T5" fmla="*/ 192 h 304"/>
                <a:gd name="T6" fmla="*/ 96 w 240"/>
                <a:gd name="T7" fmla="*/ 48 h 304"/>
                <a:gd name="T8" fmla="*/ 192 w 240"/>
                <a:gd name="T9" fmla="*/ 0 h 304"/>
                <a:gd name="T10" fmla="*/ 240 w 240"/>
                <a:gd name="T11" fmla="*/ 96 h 304"/>
                <a:gd name="T12" fmla="*/ 107 w 240"/>
                <a:gd name="T13" fmla="*/ 304 h 304"/>
                <a:gd name="T14" fmla="*/ 0 60000 65536"/>
                <a:gd name="T15" fmla="*/ 0 60000 65536"/>
                <a:gd name="T16" fmla="*/ 0 60000 65536"/>
                <a:gd name="T17" fmla="*/ 0 60000 65536"/>
                <a:gd name="T18" fmla="*/ 0 60000 65536"/>
                <a:gd name="T19" fmla="*/ 0 60000 65536"/>
                <a:gd name="T20" fmla="*/ 0 60000 65536"/>
                <a:gd name="T21" fmla="*/ 0 w 240"/>
                <a:gd name="T22" fmla="*/ 0 h 304"/>
                <a:gd name="T23" fmla="*/ 240 w 240"/>
                <a:gd name="T24" fmla="*/ 304 h 3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0" h="304">
                  <a:moveTo>
                    <a:pt x="107" y="304"/>
                  </a:moveTo>
                  <a:cubicBezTo>
                    <a:pt x="62" y="293"/>
                    <a:pt x="79" y="293"/>
                    <a:pt x="59" y="293"/>
                  </a:cubicBezTo>
                  <a:lnTo>
                    <a:pt x="0" y="192"/>
                  </a:lnTo>
                  <a:lnTo>
                    <a:pt x="96" y="48"/>
                  </a:lnTo>
                  <a:lnTo>
                    <a:pt x="192" y="0"/>
                  </a:lnTo>
                  <a:lnTo>
                    <a:pt x="240" y="96"/>
                  </a:lnTo>
                  <a:lnTo>
                    <a:pt x="107" y="304"/>
                  </a:lnTo>
                  <a:close/>
                </a:path>
              </a:pathLst>
            </a:custGeom>
            <a:solidFill>
              <a:srgbClr val="FF0000">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55377" name="Freeform 34"/>
            <p:cNvSpPr>
              <a:spLocks noChangeAspect="1"/>
            </p:cNvSpPr>
            <p:nvPr/>
          </p:nvSpPr>
          <p:spPr bwMode="auto">
            <a:xfrm>
              <a:off x="917" y="2448"/>
              <a:ext cx="235" cy="336"/>
            </a:xfrm>
            <a:custGeom>
              <a:avLst/>
              <a:gdLst>
                <a:gd name="T0" fmla="*/ 0 w 235"/>
                <a:gd name="T1" fmla="*/ 48 h 336"/>
                <a:gd name="T2" fmla="*/ 54 w 235"/>
                <a:gd name="T3" fmla="*/ 5 h 336"/>
                <a:gd name="T4" fmla="*/ 91 w 235"/>
                <a:gd name="T5" fmla="*/ 0 h 336"/>
                <a:gd name="T6" fmla="*/ 187 w 235"/>
                <a:gd name="T7" fmla="*/ 0 h 336"/>
                <a:gd name="T8" fmla="*/ 235 w 235"/>
                <a:gd name="T9" fmla="*/ 144 h 336"/>
                <a:gd name="T10" fmla="*/ 187 w 235"/>
                <a:gd name="T11" fmla="*/ 288 h 336"/>
                <a:gd name="T12" fmla="*/ 139 w 235"/>
                <a:gd name="T13" fmla="*/ 336 h 336"/>
                <a:gd name="T14" fmla="*/ 91 w 235"/>
                <a:gd name="T15" fmla="*/ 96 h 336"/>
                <a:gd name="T16" fmla="*/ 0 w 235"/>
                <a:gd name="T17" fmla="*/ 48 h 3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5"/>
                <a:gd name="T28" fmla="*/ 0 h 336"/>
                <a:gd name="T29" fmla="*/ 235 w 235"/>
                <a:gd name="T30" fmla="*/ 336 h 3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5" h="336">
                  <a:moveTo>
                    <a:pt x="0" y="48"/>
                  </a:moveTo>
                  <a:cubicBezTo>
                    <a:pt x="56" y="10"/>
                    <a:pt x="54" y="33"/>
                    <a:pt x="54" y="5"/>
                  </a:cubicBezTo>
                  <a:lnTo>
                    <a:pt x="91" y="0"/>
                  </a:lnTo>
                  <a:lnTo>
                    <a:pt x="187" y="0"/>
                  </a:lnTo>
                  <a:lnTo>
                    <a:pt x="235" y="144"/>
                  </a:lnTo>
                  <a:lnTo>
                    <a:pt x="187" y="288"/>
                  </a:lnTo>
                  <a:lnTo>
                    <a:pt x="139" y="336"/>
                  </a:lnTo>
                  <a:lnTo>
                    <a:pt x="91" y="96"/>
                  </a:lnTo>
                  <a:lnTo>
                    <a:pt x="0" y="48"/>
                  </a:lnTo>
                  <a:close/>
                </a:path>
              </a:pathLst>
            </a:custGeom>
            <a:solidFill>
              <a:srgbClr val="FF0000">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55378" name="Freeform 35"/>
            <p:cNvSpPr>
              <a:spLocks noChangeAspect="1"/>
            </p:cNvSpPr>
            <p:nvPr/>
          </p:nvSpPr>
          <p:spPr bwMode="auto">
            <a:xfrm>
              <a:off x="1197" y="2401"/>
              <a:ext cx="242" cy="334"/>
            </a:xfrm>
            <a:custGeom>
              <a:avLst/>
              <a:gdLst>
                <a:gd name="T0" fmla="*/ 21 w 240"/>
                <a:gd name="T1" fmla="*/ 16 h 336"/>
                <a:gd name="T2" fmla="*/ 148 w 240"/>
                <a:gd name="T3" fmla="*/ 11 h 336"/>
                <a:gd name="T4" fmla="*/ 270 w 240"/>
                <a:gd name="T5" fmla="*/ 48 h 336"/>
                <a:gd name="T6" fmla="*/ 111 w 240"/>
                <a:gd name="T7" fmla="*/ 84 h 336"/>
                <a:gd name="T8" fmla="*/ 48 w 240"/>
                <a:gd name="T9" fmla="*/ 225 h 336"/>
                <a:gd name="T10" fmla="*/ 111 w 240"/>
                <a:gd name="T11" fmla="*/ 258 h 336"/>
                <a:gd name="T12" fmla="*/ 0 w 240"/>
                <a:gd name="T13" fmla="*/ 306 h 336"/>
                <a:gd name="T14" fmla="*/ 0 w 240"/>
                <a:gd name="T15" fmla="*/ 48 h 336"/>
                <a:gd name="T16" fmla="*/ 48 w 240"/>
                <a:gd name="T17" fmla="*/ 0 h 3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0"/>
                <a:gd name="T28" fmla="*/ 0 h 336"/>
                <a:gd name="T29" fmla="*/ 240 w 240"/>
                <a:gd name="T30" fmla="*/ 336 h 3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0" h="336">
                  <a:moveTo>
                    <a:pt x="21" y="16"/>
                  </a:moveTo>
                  <a:cubicBezTo>
                    <a:pt x="105" y="10"/>
                    <a:pt x="68" y="11"/>
                    <a:pt x="133" y="11"/>
                  </a:cubicBezTo>
                  <a:lnTo>
                    <a:pt x="240" y="48"/>
                  </a:lnTo>
                  <a:lnTo>
                    <a:pt x="96" y="96"/>
                  </a:lnTo>
                  <a:lnTo>
                    <a:pt x="48" y="240"/>
                  </a:lnTo>
                  <a:lnTo>
                    <a:pt x="96" y="288"/>
                  </a:lnTo>
                  <a:lnTo>
                    <a:pt x="0" y="336"/>
                  </a:lnTo>
                  <a:lnTo>
                    <a:pt x="0" y="48"/>
                  </a:lnTo>
                  <a:lnTo>
                    <a:pt x="48" y="0"/>
                  </a:lnTo>
                </a:path>
              </a:pathLst>
            </a:custGeom>
            <a:solidFill>
              <a:srgbClr val="FF0000">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55379" name="Freeform 36"/>
            <p:cNvSpPr>
              <a:spLocks noChangeAspect="1"/>
            </p:cNvSpPr>
            <p:nvPr/>
          </p:nvSpPr>
          <p:spPr bwMode="auto">
            <a:xfrm>
              <a:off x="1680" y="2400"/>
              <a:ext cx="192" cy="384"/>
            </a:xfrm>
            <a:custGeom>
              <a:avLst/>
              <a:gdLst>
                <a:gd name="T0" fmla="*/ 0 w 192"/>
                <a:gd name="T1" fmla="*/ 48 h 384"/>
                <a:gd name="T2" fmla="*/ 96 w 192"/>
                <a:gd name="T3" fmla="*/ 0 h 384"/>
                <a:gd name="T4" fmla="*/ 192 w 192"/>
                <a:gd name="T5" fmla="*/ 96 h 384"/>
                <a:gd name="T6" fmla="*/ 192 w 192"/>
                <a:gd name="T7" fmla="*/ 240 h 384"/>
                <a:gd name="T8" fmla="*/ 144 w 192"/>
                <a:gd name="T9" fmla="*/ 384 h 384"/>
                <a:gd name="T10" fmla="*/ 48 w 192"/>
                <a:gd name="T11" fmla="*/ 384 h 384"/>
                <a:gd name="T12" fmla="*/ 48 w 192"/>
                <a:gd name="T13" fmla="*/ 192 h 384"/>
                <a:gd name="T14" fmla="*/ 0 w 192"/>
                <a:gd name="T15" fmla="*/ 96 h 384"/>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384"/>
                <a:gd name="T26" fmla="*/ 192 w 192"/>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384">
                  <a:moveTo>
                    <a:pt x="0" y="48"/>
                  </a:moveTo>
                  <a:lnTo>
                    <a:pt x="96" y="0"/>
                  </a:lnTo>
                  <a:lnTo>
                    <a:pt x="192" y="96"/>
                  </a:lnTo>
                  <a:lnTo>
                    <a:pt x="192" y="240"/>
                  </a:lnTo>
                  <a:lnTo>
                    <a:pt x="144" y="384"/>
                  </a:lnTo>
                  <a:lnTo>
                    <a:pt x="48" y="384"/>
                  </a:lnTo>
                  <a:lnTo>
                    <a:pt x="48" y="192"/>
                  </a:lnTo>
                  <a:lnTo>
                    <a:pt x="0" y="96"/>
                  </a:lnTo>
                </a:path>
              </a:pathLst>
            </a:custGeom>
            <a:solidFill>
              <a:srgbClr val="FF0000">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55380" name="Freeform 37"/>
            <p:cNvSpPr>
              <a:spLocks noChangeAspect="1"/>
            </p:cNvSpPr>
            <p:nvPr/>
          </p:nvSpPr>
          <p:spPr bwMode="auto">
            <a:xfrm>
              <a:off x="1920" y="2448"/>
              <a:ext cx="240" cy="288"/>
            </a:xfrm>
            <a:custGeom>
              <a:avLst/>
              <a:gdLst>
                <a:gd name="T0" fmla="*/ 48 w 240"/>
                <a:gd name="T1" fmla="*/ 48 h 288"/>
                <a:gd name="T2" fmla="*/ 144 w 240"/>
                <a:gd name="T3" fmla="*/ 0 h 288"/>
                <a:gd name="T4" fmla="*/ 192 w 240"/>
                <a:gd name="T5" fmla="*/ 0 h 288"/>
                <a:gd name="T6" fmla="*/ 240 w 240"/>
                <a:gd name="T7" fmla="*/ 48 h 288"/>
                <a:gd name="T8" fmla="*/ 240 w 240"/>
                <a:gd name="T9" fmla="*/ 144 h 288"/>
                <a:gd name="T10" fmla="*/ 144 w 240"/>
                <a:gd name="T11" fmla="*/ 240 h 288"/>
                <a:gd name="T12" fmla="*/ 96 w 240"/>
                <a:gd name="T13" fmla="*/ 288 h 288"/>
                <a:gd name="T14" fmla="*/ 48 w 240"/>
                <a:gd name="T15" fmla="*/ 288 h 288"/>
                <a:gd name="T16" fmla="*/ 48 w 240"/>
                <a:gd name="T17" fmla="*/ 192 h 288"/>
                <a:gd name="T18" fmla="*/ 0 w 240"/>
                <a:gd name="T19" fmla="*/ 48 h 288"/>
                <a:gd name="T20" fmla="*/ 48 w 240"/>
                <a:gd name="T21" fmla="*/ 48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0"/>
                <a:gd name="T34" fmla="*/ 0 h 288"/>
                <a:gd name="T35" fmla="*/ 240 w 240"/>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0" h="288">
                  <a:moveTo>
                    <a:pt x="48" y="48"/>
                  </a:moveTo>
                  <a:lnTo>
                    <a:pt x="144" y="0"/>
                  </a:lnTo>
                  <a:lnTo>
                    <a:pt x="192" y="0"/>
                  </a:lnTo>
                  <a:lnTo>
                    <a:pt x="240" y="48"/>
                  </a:lnTo>
                  <a:lnTo>
                    <a:pt x="240" y="144"/>
                  </a:lnTo>
                  <a:lnTo>
                    <a:pt x="144" y="240"/>
                  </a:lnTo>
                  <a:lnTo>
                    <a:pt x="96" y="288"/>
                  </a:lnTo>
                  <a:lnTo>
                    <a:pt x="48" y="288"/>
                  </a:lnTo>
                  <a:lnTo>
                    <a:pt x="48" y="192"/>
                  </a:lnTo>
                  <a:lnTo>
                    <a:pt x="0" y="48"/>
                  </a:lnTo>
                  <a:lnTo>
                    <a:pt x="48" y="48"/>
                  </a:lnTo>
                  <a:close/>
                </a:path>
              </a:pathLst>
            </a:custGeom>
            <a:solidFill>
              <a:srgbClr val="FF0000">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55381" name="Freeform 38"/>
            <p:cNvSpPr>
              <a:spLocks noChangeAspect="1"/>
            </p:cNvSpPr>
            <p:nvPr/>
          </p:nvSpPr>
          <p:spPr bwMode="auto">
            <a:xfrm>
              <a:off x="2352" y="2400"/>
              <a:ext cx="240" cy="336"/>
            </a:xfrm>
            <a:custGeom>
              <a:avLst/>
              <a:gdLst>
                <a:gd name="T0" fmla="*/ 0 w 240"/>
                <a:gd name="T1" fmla="*/ 48 h 336"/>
                <a:gd name="T2" fmla="*/ 96 w 240"/>
                <a:gd name="T3" fmla="*/ 0 h 336"/>
                <a:gd name="T4" fmla="*/ 192 w 240"/>
                <a:gd name="T5" fmla="*/ 48 h 336"/>
                <a:gd name="T6" fmla="*/ 240 w 240"/>
                <a:gd name="T7" fmla="*/ 144 h 336"/>
                <a:gd name="T8" fmla="*/ 192 w 240"/>
                <a:gd name="T9" fmla="*/ 288 h 336"/>
                <a:gd name="T10" fmla="*/ 144 w 240"/>
                <a:gd name="T11" fmla="*/ 336 h 336"/>
                <a:gd name="T12" fmla="*/ 96 w 240"/>
                <a:gd name="T13" fmla="*/ 240 h 336"/>
                <a:gd name="T14" fmla="*/ 48 w 240"/>
                <a:gd name="T15" fmla="*/ 144 h 336"/>
                <a:gd name="T16" fmla="*/ 0 w 240"/>
                <a:gd name="T17" fmla="*/ 96 h 336"/>
                <a:gd name="T18" fmla="*/ 0 w 240"/>
                <a:gd name="T19" fmla="*/ 48 h 3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0"/>
                <a:gd name="T31" fmla="*/ 0 h 336"/>
                <a:gd name="T32" fmla="*/ 240 w 240"/>
                <a:gd name="T33" fmla="*/ 336 h 3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0" h="336">
                  <a:moveTo>
                    <a:pt x="0" y="48"/>
                  </a:moveTo>
                  <a:lnTo>
                    <a:pt x="96" y="0"/>
                  </a:lnTo>
                  <a:lnTo>
                    <a:pt x="192" y="48"/>
                  </a:lnTo>
                  <a:lnTo>
                    <a:pt x="240" y="144"/>
                  </a:lnTo>
                  <a:lnTo>
                    <a:pt x="192" y="288"/>
                  </a:lnTo>
                  <a:lnTo>
                    <a:pt x="144" y="336"/>
                  </a:lnTo>
                  <a:lnTo>
                    <a:pt x="96" y="240"/>
                  </a:lnTo>
                  <a:lnTo>
                    <a:pt x="48" y="144"/>
                  </a:lnTo>
                  <a:lnTo>
                    <a:pt x="0" y="96"/>
                  </a:lnTo>
                  <a:lnTo>
                    <a:pt x="0" y="48"/>
                  </a:lnTo>
                  <a:close/>
                </a:path>
              </a:pathLst>
            </a:custGeom>
            <a:solidFill>
              <a:srgbClr val="FF0000">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grpSp>
      <p:grpSp>
        <p:nvGrpSpPr>
          <p:cNvPr id="55304" name="Group 39"/>
          <p:cNvGrpSpPr>
            <a:grpSpLocks noChangeAspect="1"/>
          </p:cNvGrpSpPr>
          <p:nvPr/>
        </p:nvGrpSpPr>
        <p:grpSpPr bwMode="auto">
          <a:xfrm>
            <a:off x="6335713" y="2349500"/>
            <a:ext cx="2347912" cy="620713"/>
            <a:chOff x="288" y="1632"/>
            <a:chExt cx="2544" cy="672"/>
          </a:xfrm>
        </p:grpSpPr>
        <p:sp>
          <p:nvSpPr>
            <p:cNvPr id="55342" name="Rectangle 40"/>
            <p:cNvSpPr>
              <a:spLocks noChangeAspect="1" noChangeArrowheads="1"/>
            </p:cNvSpPr>
            <p:nvPr/>
          </p:nvSpPr>
          <p:spPr bwMode="auto">
            <a:xfrm>
              <a:off x="288" y="1632"/>
              <a:ext cx="2544" cy="672"/>
            </a:xfrm>
            <a:prstGeom prst="rect">
              <a:avLst/>
            </a:prstGeom>
            <a:solidFill>
              <a:srgbClr val="FF9900"/>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grpSp>
          <p:nvGrpSpPr>
            <p:cNvPr id="55343" name="Group 142"/>
            <p:cNvGrpSpPr>
              <a:grpSpLocks noChangeAspect="1"/>
            </p:cNvGrpSpPr>
            <p:nvPr/>
          </p:nvGrpSpPr>
          <p:grpSpPr bwMode="auto">
            <a:xfrm>
              <a:off x="336" y="1680"/>
              <a:ext cx="2449" cy="577"/>
              <a:chOff x="672" y="2300"/>
              <a:chExt cx="1951" cy="460"/>
            </a:xfrm>
          </p:grpSpPr>
          <p:pic>
            <p:nvPicPr>
              <p:cNvPr id="55360" name="Picture 42" descr="lighting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 y="2300"/>
                <a:ext cx="411" cy="456"/>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5361" name="Picture 43" descr="lighting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2" y="2300"/>
                <a:ext cx="397" cy="456"/>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55362" name="Group 44"/>
              <p:cNvGrpSpPr>
                <a:grpSpLocks noChangeAspect="1"/>
              </p:cNvGrpSpPr>
              <p:nvPr/>
            </p:nvGrpSpPr>
            <p:grpSpPr bwMode="auto">
              <a:xfrm>
                <a:off x="1567" y="2304"/>
                <a:ext cx="1056" cy="456"/>
                <a:chOff x="588" y="3391"/>
                <a:chExt cx="935" cy="404"/>
              </a:xfrm>
            </p:grpSpPr>
            <p:pic>
              <p:nvPicPr>
                <p:cNvPr id="55363" name="Picture 45" descr="woman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8" y="3391"/>
                  <a:ext cx="450" cy="398"/>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5364" name="Picture 46" descr="woma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9" y="3391"/>
                  <a:ext cx="454" cy="404"/>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grpSp>
        <p:sp>
          <p:nvSpPr>
            <p:cNvPr id="55344" name="Oval 47"/>
            <p:cNvSpPr>
              <a:spLocks noChangeAspect="1" noChangeArrowheads="1"/>
            </p:cNvSpPr>
            <p:nvPr/>
          </p:nvSpPr>
          <p:spPr bwMode="auto">
            <a:xfrm>
              <a:off x="432" y="1872"/>
              <a:ext cx="144" cy="96"/>
            </a:xfrm>
            <a:prstGeom prst="ellipse">
              <a:avLst/>
            </a:prstGeom>
            <a:solidFill>
              <a:srgbClr val="FF0000">
                <a:alpha val="20000"/>
              </a:srgbClr>
            </a:solidFill>
            <a:ln w="9525">
              <a:solidFill>
                <a:srgbClr val="000000"/>
              </a:solidFill>
              <a:round/>
              <a:headEnd/>
              <a:tailEnd/>
            </a:ln>
          </p:spPr>
          <p:txBody>
            <a:bodyPr wrap="none" anchor="ctr"/>
            <a:lstStyle/>
            <a:p>
              <a:pPr algn="ctr" fontAlgn="base">
                <a:spcBef>
                  <a:spcPct val="0"/>
                </a:spcBef>
                <a:spcAft>
                  <a:spcPct val="0"/>
                </a:spcAft>
              </a:pPr>
              <a:endParaRPr lang="de-DE" sz="2400" smtClean="0">
                <a:solidFill>
                  <a:srgbClr val="FFFFFF"/>
                </a:solidFill>
                <a:latin typeface="Times New Roman" pitchFamily="18" charset="0"/>
                <a:cs typeface="Arial" pitchFamily="34" charset="0"/>
              </a:endParaRPr>
            </a:p>
          </p:txBody>
        </p:sp>
        <p:sp>
          <p:nvSpPr>
            <p:cNvPr id="55345" name="Oval 48"/>
            <p:cNvSpPr>
              <a:spLocks noChangeAspect="1" noChangeArrowheads="1"/>
            </p:cNvSpPr>
            <p:nvPr/>
          </p:nvSpPr>
          <p:spPr bwMode="auto">
            <a:xfrm>
              <a:off x="624" y="1872"/>
              <a:ext cx="144" cy="96"/>
            </a:xfrm>
            <a:prstGeom prst="ellipse">
              <a:avLst/>
            </a:prstGeom>
            <a:solidFill>
              <a:srgbClr val="FF0000">
                <a:alpha val="20000"/>
              </a:srgbClr>
            </a:solidFill>
            <a:ln w="9525">
              <a:solidFill>
                <a:srgbClr val="000000"/>
              </a:solidFill>
              <a:round/>
              <a:headEnd/>
              <a:tailEnd/>
            </a:ln>
          </p:spPr>
          <p:txBody>
            <a:bodyPr wrap="none" anchor="ctr"/>
            <a:lstStyle/>
            <a:p>
              <a:pPr algn="ctr" fontAlgn="base">
                <a:spcBef>
                  <a:spcPct val="0"/>
                </a:spcBef>
                <a:spcAft>
                  <a:spcPct val="0"/>
                </a:spcAft>
              </a:pPr>
              <a:endParaRPr lang="de-DE" sz="2400" smtClean="0">
                <a:solidFill>
                  <a:srgbClr val="FFFFFF"/>
                </a:solidFill>
                <a:latin typeface="Times New Roman" pitchFamily="18" charset="0"/>
                <a:cs typeface="Arial" pitchFamily="34" charset="0"/>
              </a:endParaRPr>
            </a:p>
          </p:txBody>
        </p:sp>
        <p:sp>
          <p:nvSpPr>
            <p:cNvPr id="55346" name="Oval 49"/>
            <p:cNvSpPr>
              <a:spLocks noChangeAspect="1" noChangeArrowheads="1"/>
            </p:cNvSpPr>
            <p:nvPr/>
          </p:nvSpPr>
          <p:spPr bwMode="auto">
            <a:xfrm>
              <a:off x="1008" y="1872"/>
              <a:ext cx="144" cy="96"/>
            </a:xfrm>
            <a:prstGeom prst="ellipse">
              <a:avLst/>
            </a:prstGeom>
            <a:solidFill>
              <a:srgbClr val="FF0000">
                <a:alpha val="20000"/>
              </a:srgbClr>
            </a:solidFill>
            <a:ln w="9525">
              <a:solidFill>
                <a:srgbClr val="000000"/>
              </a:solidFill>
              <a:round/>
              <a:headEnd/>
              <a:tailEnd/>
            </a:ln>
          </p:spPr>
          <p:txBody>
            <a:bodyPr wrap="none" anchor="ctr"/>
            <a:lstStyle/>
            <a:p>
              <a:pPr algn="ctr" fontAlgn="base">
                <a:spcBef>
                  <a:spcPct val="0"/>
                </a:spcBef>
                <a:spcAft>
                  <a:spcPct val="0"/>
                </a:spcAft>
              </a:pPr>
              <a:endParaRPr lang="de-DE" sz="2400" smtClean="0">
                <a:solidFill>
                  <a:srgbClr val="FFFFFF"/>
                </a:solidFill>
                <a:latin typeface="Times New Roman" pitchFamily="18" charset="0"/>
                <a:cs typeface="Arial" pitchFamily="34" charset="0"/>
              </a:endParaRPr>
            </a:p>
          </p:txBody>
        </p:sp>
        <p:sp>
          <p:nvSpPr>
            <p:cNvPr id="55347" name="Oval 50"/>
            <p:cNvSpPr>
              <a:spLocks noChangeAspect="1" noChangeArrowheads="1"/>
            </p:cNvSpPr>
            <p:nvPr/>
          </p:nvSpPr>
          <p:spPr bwMode="auto">
            <a:xfrm>
              <a:off x="1200" y="1872"/>
              <a:ext cx="144" cy="96"/>
            </a:xfrm>
            <a:prstGeom prst="ellipse">
              <a:avLst/>
            </a:prstGeom>
            <a:solidFill>
              <a:srgbClr val="FF0000">
                <a:alpha val="20000"/>
              </a:srgbClr>
            </a:solidFill>
            <a:ln w="9525">
              <a:solidFill>
                <a:srgbClr val="000000"/>
              </a:solidFill>
              <a:round/>
              <a:headEnd/>
              <a:tailEnd/>
            </a:ln>
          </p:spPr>
          <p:txBody>
            <a:bodyPr wrap="none" anchor="ctr"/>
            <a:lstStyle/>
            <a:p>
              <a:pPr algn="ctr" fontAlgn="base">
                <a:spcBef>
                  <a:spcPct val="0"/>
                </a:spcBef>
                <a:spcAft>
                  <a:spcPct val="0"/>
                </a:spcAft>
              </a:pPr>
              <a:endParaRPr lang="de-DE" sz="2400" smtClean="0">
                <a:solidFill>
                  <a:srgbClr val="FFFFFF"/>
                </a:solidFill>
                <a:latin typeface="Times New Roman" pitchFamily="18" charset="0"/>
                <a:cs typeface="Arial" pitchFamily="34" charset="0"/>
              </a:endParaRPr>
            </a:p>
          </p:txBody>
        </p:sp>
        <p:sp>
          <p:nvSpPr>
            <p:cNvPr id="55348" name="Oval 51"/>
            <p:cNvSpPr>
              <a:spLocks noChangeAspect="1" noChangeArrowheads="1"/>
            </p:cNvSpPr>
            <p:nvPr/>
          </p:nvSpPr>
          <p:spPr bwMode="auto">
            <a:xfrm>
              <a:off x="1632" y="1968"/>
              <a:ext cx="96" cy="48"/>
            </a:xfrm>
            <a:prstGeom prst="ellipse">
              <a:avLst/>
            </a:prstGeom>
            <a:solidFill>
              <a:srgbClr val="FF0000">
                <a:alpha val="20000"/>
              </a:srgbClr>
            </a:solidFill>
            <a:ln w="9525">
              <a:solidFill>
                <a:srgbClr val="000000"/>
              </a:solidFill>
              <a:round/>
              <a:headEnd/>
              <a:tailEnd/>
            </a:ln>
          </p:spPr>
          <p:txBody>
            <a:bodyPr wrap="none" anchor="ctr"/>
            <a:lstStyle/>
            <a:p>
              <a:pPr algn="ctr" fontAlgn="base">
                <a:spcBef>
                  <a:spcPct val="0"/>
                </a:spcBef>
                <a:spcAft>
                  <a:spcPct val="0"/>
                </a:spcAft>
              </a:pPr>
              <a:endParaRPr lang="de-DE" sz="2400" smtClean="0">
                <a:solidFill>
                  <a:srgbClr val="FFFFFF"/>
                </a:solidFill>
                <a:latin typeface="Times New Roman" pitchFamily="18" charset="0"/>
                <a:cs typeface="Arial" pitchFamily="34" charset="0"/>
              </a:endParaRPr>
            </a:p>
          </p:txBody>
        </p:sp>
        <p:sp>
          <p:nvSpPr>
            <p:cNvPr id="55349" name="Oval 52"/>
            <p:cNvSpPr>
              <a:spLocks noChangeAspect="1" noChangeArrowheads="1"/>
            </p:cNvSpPr>
            <p:nvPr/>
          </p:nvSpPr>
          <p:spPr bwMode="auto">
            <a:xfrm>
              <a:off x="1824" y="1968"/>
              <a:ext cx="96" cy="48"/>
            </a:xfrm>
            <a:prstGeom prst="ellipse">
              <a:avLst/>
            </a:prstGeom>
            <a:solidFill>
              <a:srgbClr val="FF0000">
                <a:alpha val="20000"/>
              </a:srgbClr>
            </a:solidFill>
            <a:ln w="9525">
              <a:solidFill>
                <a:srgbClr val="000000"/>
              </a:solidFill>
              <a:round/>
              <a:headEnd/>
              <a:tailEnd/>
            </a:ln>
          </p:spPr>
          <p:txBody>
            <a:bodyPr wrap="none" anchor="ctr"/>
            <a:lstStyle/>
            <a:p>
              <a:pPr algn="ctr" fontAlgn="base">
                <a:spcBef>
                  <a:spcPct val="0"/>
                </a:spcBef>
                <a:spcAft>
                  <a:spcPct val="0"/>
                </a:spcAft>
              </a:pPr>
              <a:endParaRPr lang="de-DE" sz="2400" smtClean="0">
                <a:solidFill>
                  <a:srgbClr val="FFFFFF"/>
                </a:solidFill>
                <a:latin typeface="Times New Roman" pitchFamily="18" charset="0"/>
                <a:cs typeface="Arial" pitchFamily="34" charset="0"/>
              </a:endParaRPr>
            </a:p>
          </p:txBody>
        </p:sp>
        <p:sp>
          <p:nvSpPr>
            <p:cNvPr id="55350" name="Oval 53"/>
            <p:cNvSpPr>
              <a:spLocks noChangeAspect="1" noChangeArrowheads="1"/>
            </p:cNvSpPr>
            <p:nvPr/>
          </p:nvSpPr>
          <p:spPr bwMode="auto">
            <a:xfrm>
              <a:off x="2304" y="1968"/>
              <a:ext cx="96" cy="48"/>
            </a:xfrm>
            <a:prstGeom prst="ellipse">
              <a:avLst/>
            </a:prstGeom>
            <a:solidFill>
              <a:srgbClr val="FF0000">
                <a:alpha val="20000"/>
              </a:srgbClr>
            </a:solidFill>
            <a:ln w="9525">
              <a:solidFill>
                <a:srgbClr val="000000"/>
              </a:solidFill>
              <a:round/>
              <a:headEnd/>
              <a:tailEnd/>
            </a:ln>
          </p:spPr>
          <p:txBody>
            <a:bodyPr wrap="none" anchor="ctr"/>
            <a:lstStyle/>
            <a:p>
              <a:pPr algn="ctr" fontAlgn="base">
                <a:spcBef>
                  <a:spcPct val="0"/>
                </a:spcBef>
                <a:spcAft>
                  <a:spcPct val="0"/>
                </a:spcAft>
              </a:pPr>
              <a:endParaRPr lang="de-DE" sz="2400" smtClean="0">
                <a:solidFill>
                  <a:srgbClr val="FFFFFF"/>
                </a:solidFill>
                <a:latin typeface="Times New Roman" pitchFamily="18" charset="0"/>
                <a:cs typeface="Arial" pitchFamily="34" charset="0"/>
              </a:endParaRPr>
            </a:p>
          </p:txBody>
        </p:sp>
        <p:sp>
          <p:nvSpPr>
            <p:cNvPr id="55351" name="Oval 54"/>
            <p:cNvSpPr>
              <a:spLocks noChangeAspect="1" noChangeArrowheads="1"/>
            </p:cNvSpPr>
            <p:nvPr/>
          </p:nvSpPr>
          <p:spPr bwMode="auto">
            <a:xfrm>
              <a:off x="2496" y="1968"/>
              <a:ext cx="96" cy="48"/>
            </a:xfrm>
            <a:prstGeom prst="ellipse">
              <a:avLst/>
            </a:prstGeom>
            <a:solidFill>
              <a:srgbClr val="FF0000">
                <a:alpha val="20000"/>
              </a:srgbClr>
            </a:solidFill>
            <a:ln w="9525">
              <a:solidFill>
                <a:srgbClr val="000000"/>
              </a:solidFill>
              <a:round/>
              <a:headEnd/>
              <a:tailEnd/>
            </a:ln>
          </p:spPr>
          <p:txBody>
            <a:bodyPr wrap="none" anchor="ctr"/>
            <a:lstStyle/>
            <a:p>
              <a:pPr algn="ctr" fontAlgn="base">
                <a:spcBef>
                  <a:spcPct val="0"/>
                </a:spcBef>
                <a:spcAft>
                  <a:spcPct val="0"/>
                </a:spcAft>
              </a:pPr>
              <a:endParaRPr lang="de-DE" sz="2400" smtClean="0">
                <a:solidFill>
                  <a:srgbClr val="FFFFFF"/>
                </a:solidFill>
                <a:latin typeface="Times New Roman" pitchFamily="18" charset="0"/>
                <a:cs typeface="Arial" pitchFamily="34" charset="0"/>
              </a:endParaRPr>
            </a:p>
          </p:txBody>
        </p:sp>
        <p:sp>
          <p:nvSpPr>
            <p:cNvPr id="55352" name="Freeform 55"/>
            <p:cNvSpPr>
              <a:spLocks noChangeAspect="1"/>
            </p:cNvSpPr>
            <p:nvPr/>
          </p:nvSpPr>
          <p:spPr bwMode="auto">
            <a:xfrm>
              <a:off x="480" y="2112"/>
              <a:ext cx="240" cy="48"/>
            </a:xfrm>
            <a:custGeom>
              <a:avLst/>
              <a:gdLst>
                <a:gd name="T0" fmla="*/ 0 w 240"/>
                <a:gd name="T1" fmla="*/ 0 h 48"/>
                <a:gd name="T2" fmla="*/ 48 w 240"/>
                <a:gd name="T3" fmla="*/ 0 h 48"/>
                <a:gd name="T4" fmla="*/ 192 w 240"/>
                <a:gd name="T5" fmla="*/ 0 h 48"/>
                <a:gd name="T6" fmla="*/ 240 w 240"/>
                <a:gd name="T7" fmla="*/ 0 h 48"/>
                <a:gd name="T8" fmla="*/ 144 w 240"/>
                <a:gd name="T9" fmla="*/ 48 h 48"/>
                <a:gd name="T10" fmla="*/ 48 w 240"/>
                <a:gd name="T11" fmla="*/ 48 h 48"/>
                <a:gd name="T12" fmla="*/ 0 w 240"/>
                <a:gd name="T13" fmla="*/ 0 h 48"/>
                <a:gd name="T14" fmla="*/ 0 60000 65536"/>
                <a:gd name="T15" fmla="*/ 0 60000 65536"/>
                <a:gd name="T16" fmla="*/ 0 60000 65536"/>
                <a:gd name="T17" fmla="*/ 0 60000 65536"/>
                <a:gd name="T18" fmla="*/ 0 60000 65536"/>
                <a:gd name="T19" fmla="*/ 0 60000 65536"/>
                <a:gd name="T20" fmla="*/ 0 60000 65536"/>
                <a:gd name="T21" fmla="*/ 0 w 240"/>
                <a:gd name="T22" fmla="*/ 0 h 48"/>
                <a:gd name="T23" fmla="*/ 240 w 240"/>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0" h="48">
                  <a:moveTo>
                    <a:pt x="0" y="0"/>
                  </a:moveTo>
                  <a:lnTo>
                    <a:pt x="48" y="0"/>
                  </a:lnTo>
                  <a:lnTo>
                    <a:pt x="192" y="0"/>
                  </a:lnTo>
                  <a:lnTo>
                    <a:pt x="240" y="0"/>
                  </a:lnTo>
                  <a:lnTo>
                    <a:pt x="144" y="48"/>
                  </a:lnTo>
                  <a:lnTo>
                    <a:pt x="48" y="48"/>
                  </a:lnTo>
                  <a:lnTo>
                    <a:pt x="0" y="0"/>
                  </a:lnTo>
                  <a:close/>
                </a:path>
              </a:pathLst>
            </a:custGeom>
            <a:solidFill>
              <a:srgbClr val="339966">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55353" name="Rectangle 56"/>
            <p:cNvSpPr>
              <a:spLocks noChangeAspect="1" noChangeArrowheads="1"/>
            </p:cNvSpPr>
            <p:nvPr/>
          </p:nvSpPr>
          <p:spPr bwMode="auto">
            <a:xfrm>
              <a:off x="541" y="1920"/>
              <a:ext cx="96" cy="144"/>
            </a:xfrm>
            <a:prstGeom prst="rect">
              <a:avLst/>
            </a:prstGeom>
            <a:solidFill>
              <a:srgbClr val="3366FF">
                <a:alpha val="30196"/>
              </a:srgbClr>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54" name="Rectangle 57"/>
            <p:cNvSpPr>
              <a:spLocks noChangeAspect="1" noChangeArrowheads="1"/>
            </p:cNvSpPr>
            <p:nvPr/>
          </p:nvSpPr>
          <p:spPr bwMode="auto">
            <a:xfrm>
              <a:off x="1104" y="1920"/>
              <a:ext cx="96" cy="144"/>
            </a:xfrm>
            <a:prstGeom prst="rect">
              <a:avLst/>
            </a:prstGeom>
            <a:solidFill>
              <a:srgbClr val="3366FF">
                <a:alpha val="30196"/>
              </a:srgbClr>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55" name="Rectangle 58"/>
            <p:cNvSpPr>
              <a:spLocks noChangeAspect="1" noChangeArrowheads="1"/>
            </p:cNvSpPr>
            <p:nvPr/>
          </p:nvSpPr>
          <p:spPr bwMode="auto">
            <a:xfrm>
              <a:off x="1728" y="1968"/>
              <a:ext cx="96" cy="144"/>
            </a:xfrm>
            <a:prstGeom prst="rect">
              <a:avLst/>
            </a:prstGeom>
            <a:solidFill>
              <a:srgbClr val="3366FF">
                <a:alpha val="30196"/>
              </a:srgbClr>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56" name="Rectangle 59"/>
            <p:cNvSpPr>
              <a:spLocks noChangeAspect="1" noChangeArrowheads="1"/>
            </p:cNvSpPr>
            <p:nvPr/>
          </p:nvSpPr>
          <p:spPr bwMode="auto">
            <a:xfrm>
              <a:off x="2400" y="1968"/>
              <a:ext cx="96" cy="144"/>
            </a:xfrm>
            <a:prstGeom prst="rect">
              <a:avLst/>
            </a:prstGeom>
            <a:solidFill>
              <a:srgbClr val="3366FF">
                <a:alpha val="30196"/>
              </a:srgbClr>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57" name="Freeform 60"/>
            <p:cNvSpPr>
              <a:spLocks noChangeAspect="1"/>
            </p:cNvSpPr>
            <p:nvPr/>
          </p:nvSpPr>
          <p:spPr bwMode="auto">
            <a:xfrm>
              <a:off x="1061" y="2093"/>
              <a:ext cx="212" cy="49"/>
            </a:xfrm>
            <a:custGeom>
              <a:avLst/>
              <a:gdLst>
                <a:gd name="T0" fmla="*/ 0 w 212"/>
                <a:gd name="T1" fmla="*/ 40 h 49"/>
                <a:gd name="T2" fmla="*/ 70 w 212"/>
                <a:gd name="T3" fmla="*/ 3 h 49"/>
                <a:gd name="T4" fmla="*/ 187 w 212"/>
                <a:gd name="T5" fmla="*/ 8 h 49"/>
                <a:gd name="T6" fmla="*/ 187 w 212"/>
                <a:gd name="T7" fmla="*/ 46 h 49"/>
                <a:gd name="T8" fmla="*/ 0 w 212"/>
                <a:gd name="T9" fmla="*/ 40 h 49"/>
                <a:gd name="T10" fmla="*/ 0 60000 65536"/>
                <a:gd name="T11" fmla="*/ 0 60000 65536"/>
                <a:gd name="T12" fmla="*/ 0 60000 65536"/>
                <a:gd name="T13" fmla="*/ 0 60000 65536"/>
                <a:gd name="T14" fmla="*/ 0 60000 65536"/>
                <a:gd name="T15" fmla="*/ 0 w 212"/>
                <a:gd name="T16" fmla="*/ 0 h 49"/>
                <a:gd name="T17" fmla="*/ 212 w 212"/>
                <a:gd name="T18" fmla="*/ 49 h 49"/>
              </a:gdLst>
              <a:ahLst/>
              <a:cxnLst>
                <a:cxn ang="T10">
                  <a:pos x="T0" y="T1"/>
                </a:cxn>
                <a:cxn ang="T11">
                  <a:pos x="T2" y="T3"/>
                </a:cxn>
                <a:cxn ang="T12">
                  <a:pos x="T4" y="T5"/>
                </a:cxn>
                <a:cxn ang="T13">
                  <a:pos x="T6" y="T7"/>
                </a:cxn>
                <a:cxn ang="T14">
                  <a:pos x="T8" y="T9"/>
                </a:cxn>
              </a:cxnLst>
              <a:rect l="T15" t="T16" r="T17" b="T18"/>
              <a:pathLst>
                <a:path w="212" h="49">
                  <a:moveTo>
                    <a:pt x="0" y="40"/>
                  </a:moveTo>
                  <a:cubicBezTo>
                    <a:pt x="24" y="24"/>
                    <a:pt x="43" y="11"/>
                    <a:pt x="70" y="3"/>
                  </a:cubicBezTo>
                  <a:cubicBezTo>
                    <a:pt x="109" y="5"/>
                    <a:pt x="149" y="0"/>
                    <a:pt x="187" y="8"/>
                  </a:cubicBezTo>
                  <a:cubicBezTo>
                    <a:pt x="190" y="9"/>
                    <a:pt x="212" y="45"/>
                    <a:pt x="187" y="46"/>
                  </a:cubicBezTo>
                  <a:cubicBezTo>
                    <a:pt x="125" y="49"/>
                    <a:pt x="62" y="42"/>
                    <a:pt x="0" y="40"/>
                  </a:cubicBezTo>
                  <a:close/>
                </a:path>
              </a:pathLst>
            </a:custGeom>
            <a:solidFill>
              <a:srgbClr val="339966">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55358" name="Freeform 61"/>
            <p:cNvSpPr>
              <a:spLocks noChangeAspect="1"/>
            </p:cNvSpPr>
            <p:nvPr/>
          </p:nvSpPr>
          <p:spPr bwMode="auto">
            <a:xfrm>
              <a:off x="1655" y="2112"/>
              <a:ext cx="234" cy="71"/>
            </a:xfrm>
            <a:custGeom>
              <a:avLst/>
              <a:gdLst>
                <a:gd name="T0" fmla="*/ 25 w 234"/>
                <a:gd name="T1" fmla="*/ 27 h 71"/>
                <a:gd name="T2" fmla="*/ 222 w 234"/>
                <a:gd name="T3" fmla="*/ 27 h 71"/>
                <a:gd name="T4" fmla="*/ 217 w 234"/>
                <a:gd name="T5" fmla="*/ 64 h 71"/>
                <a:gd name="T6" fmla="*/ 190 w 234"/>
                <a:gd name="T7" fmla="*/ 69 h 71"/>
                <a:gd name="T8" fmla="*/ 9 w 234"/>
                <a:gd name="T9" fmla="*/ 53 h 71"/>
                <a:gd name="T10" fmla="*/ 4 w 234"/>
                <a:gd name="T11" fmla="*/ 32 h 71"/>
                <a:gd name="T12" fmla="*/ 25 w 234"/>
                <a:gd name="T13" fmla="*/ 27 h 71"/>
                <a:gd name="T14" fmla="*/ 0 60000 65536"/>
                <a:gd name="T15" fmla="*/ 0 60000 65536"/>
                <a:gd name="T16" fmla="*/ 0 60000 65536"/>
                <a:gd name="T17" fmla="*/ 0 60000 65536"/>
                <a:gd name="T18" fmla="*/ 0 60000 65536"/>
                <a:gd name="T19" fmla="*/ 0 60000 65536"/>
                <a:gd name="T20" fmla="*/ 0 60000 65536"/>
                <a:gd name="T21" fmla="*/ 0 w 234"/>
                <a:gd name="T22" fmla="*/ 0 h 71"/>
                <a:gd name="T23" fmla="*/ 234 w 234"/>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4" h="71">
                  <a:moveTo>
                    <a:pt x="25" y="27"/>
                  </a:moveTo>
                  <a:cubicBezTo>
                    <a:pt x="93" y="15"/>
                    <a:pt x="150" y="0"/>
                    <a:pt x="222" y="27"/>
                  </a:cubicBezTo>
                  <a:cubicBezTo>
                    <a:pt x="234" y="31"/>
                    <a:pt x="225" y="54"/>
                    <a:pt x="217" y="64"/>
                  </a:cubicBezTo>
                  <a:cubicBezTo>
                    <a:pt x="211" y="71"/>
                    <a:pt x="199" y="67"/>
                    <a:pt x="190" y="69"/>
                  </a:cubicBezTo>
                  <a:cubicBezTo>
                    <a:pt x="130" y="64"/>
                    <a:pt x="68" y="65"/>
                    <a:pt x="9" y="53"/>
                  </a:cubicBezTo>
                  <a:cubicBezTo>
                    <a:pt x="2" y="52"/>
                    <a:pt x="0" y="38"/>
                    <a:pt x="4" y="32"/>
                  </a:cubicBezTo>
                  <a:cubicBezTo>
                    <a:pt x="8" y="26"/>
                    <a:pt x="18" y="29"/>
                    <a:pt x="25" y="27"/>
                  </a:cubicBezTo>
                  <a:close/>
                </a:path>
              </a:pathLst>
            </a:custGeom>
            <a:solidFill>
              <a:srgbClr val="339966">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55359" name="Freeform 62"/>
            <p:cNvSpPr>
              <a:spLocks noChangeAspect="1"/>
            </p:cNvSpPr>
            <p:nvPr/>
          </p:nvSpPr>
          <p:spPr bwMode="auto">
            <a:xfrm>
              <a:off x="2327" y="2112"/>
              <a:ext cx="217" cy="85"/>
            </a:xfrm>
            <a:custGeom>
              <a:avLst/>
              <a:gdLst>
                <a:gd name="T0" fmla="*/ 11 w 217"/>
                <a:gd name="T1" fmla="*/ 30 h 85"/>
                <a:gd name="T2" fmla="*/ 192 w 217"/>
                <a:gd name="T3" fmla="*/ 14 h 85"/>
                <a:gd name="T4" fmla="*/ 198 w 217"/>
                <a:gd name="T5" fmla="*/ 73 h 85"/>
                <a:gd name="T6" fmla="*/ 0 w 217"/>
                <a:gd name="T7" fmla="*/ 57 h 85"/>
                <a:gd name="T8" fmla="*/ 11 w 217"/>
                <a:gd name="T9" fmla="*/ 30 h 85"/>
                <a:gd name="T10" fmla="*/ 0 60000 65536"/>
                <a:gd name="T11" fmla="*/ 0 60000 65536"/>
                <a:gd name="T12" fmla="*/ 0 60000 65536"/>
                <a:gd name="T13" fmla="*/ 0 60000 65536"/>
                <a:gd name="T14" fmla="*/ 0 60000 65536"/>
                <a:gd name="T15" fmla="*/ 0 w 217"/>
                <a:gd name="T16" fmla="*/ 0 h 85"/>
                <a:gd name="T17" fmla="*/ 217 w 217"/>
                <a:gd name="T18" fmla="*/ 85 h 85"/>
              </a:gdLst>
              <a:ahLst/>
              <a:cxnLst>
                <a:cxn ang="T10">
                  <a:pos x="T0" y="T1"/>
                </a:cxn>
                <a:cxn ang="T11">
                  <a:pos x="T2" y="T3"/>
                </a:cxn>
                <a:cxn ang="T12">
                  <a:pos x="T4" y="T5"/>
                </a:cxn>
                <a:cxn ang="T13">
                  <a:pos x="T6" y="T7"/>
                </a:cxn>
                <a:cxn ang="T14">
                  <a:pos x="T8" y="T9"/>
                </a:cxn>
              </a:cxnLst>
              <a:rect l="T15" t="T16" r="T17" b="T18"/>
              <a:pathLst>
                <a:path w="217" h="85">
                  <a:moveTo>
                    <a:pt x="11" y="30"/>
                  </a:moveTo>
                  <a:cubicBezTo>
                    <a:pt x="93" y="0"/>
                    <a:pt x="72" y="9"/>
                    <a:pt x="192" y="14"/>
                  </a:cubicBezTo>
                  <a:cubicBezTo>
                    <a:pt x="211" y="20"/>
                    <a:pt x="217" y="69"/>
                    <a:pt x="198" y="73"/>
                  </a:cubicBezTo>
                  <a:cubicBezTo>
                    <a:pt x="133" y="85"/>
                    <a:pt x="66" y="62"/>
                    <a:pt x="0" y="57"/>
                  </a:cubicBezTo>
                  <a:cubicBezTo>
                    <a:pt x="12" y="15"/>
                    <a:pt x="11" y="6"/>
                    <a:pt x="11" y="30"/>
                  </a:cubicBezTo>
                  <a:close/>
                </a:path>
              </a:pathLst>
            </a:custGeom>
            <a:solidFill>
              <a:srgbClr val="339966">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grpSp>
      <p:sp>
        <p:nvSpPr>
          <p:cNvPr id="55305" name="Line 63"/>
          <p:cNvSpPr>
            <a:spLocks noChangeShapeType="1"/>
          </p:cNvSpPr>
          <p:nvPr/>
        </p:nvSpPr>
        <p:spPr bwMode="auto">
          <a:xfrm>
            <a:off x="7704138" y="1628775"/>
            <a:ext cx="1587" cy="265113"/>
          </a:xfrm>
          <a:prstGeom prst="line">
            <a:avLst/>
          </a:prstGeom>
          <a:noFill/>
          <a:ln w="57150">
            <a:solidFill>
              <a:srgbClr val="000000"/>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55306" name="Text Box 64"/>
          <p:cNvSpPr txBox="1">
            <a:spLocks noChangeArrowheads="1"/>
          </p:cNvSpPr>
          <p:nvPr/>
        </p:nvSpPr>
        <p:spPr bwMode="auto">
          <a:xfrm>
            <a:off x="7199313" y="1176338"/>
            <a:ext cx="1152525" cy="48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sz="2600" b="1" smtClean="0">
                <a:solidFill>
                  <a:srgbClr val="000000"/>
                </a:solidFill>
                <a:latin typeface="Trebuchet MS" pitchFamily="34" charset="0"/>
                <a:cs typeface="Arial" pitchFamily="34" charset="0"/>
              </a:rPr>
              <a:t>More</a:t>
            </a:r>
          </a:p>
        </p:txBody>
      </p:sp>
      <p:sp>
        <p:nvSpPr>
          <p:cNvPr id="55307" name="Text Box 65"/>
          <p:cNvSpPr txBox="1">
            <a:spLocks noChangeArrowheads="1"/>
          </p:cNvSpPr>
          <p:nvPr/>
        </p:nvSpPr>
        <p:spPr bwMode="auto">
          <a:xfrm>
            <a:off x="1438275" y="1233488"/>
            <a:ext cx="1152525" cy="48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sz="2600" b="1" smtClean="0">
                <a:solidFill>
                  <a:srgbClr val="000000"/>
                </a:solidFill>
                <a:latin typeface="Trebuchet MS" pitchFamily="34" charset="0"/>
                <a:cs typeface="Arial" pitchFamily="34" charset="0"/>
              </a:rPr>
              <a:t>Less</a:t>
            </a:r>
          </a:p>
        </p:txBody>
      </p:sp>
      <p:grpSp>
        <p:nvGrpSpPr>
          <p:cNvPr id="9" name="Group 67"/>
          <p:cNvGrpSpPr>
            <a:grpSpLocks noChangeAspect="1"/>
          </p:cNvGrpSpPr>
          <p:nvPr/>
        </p:nvGrpSpPr>
        <p:grpSpPr bwMode="auto">
          <a:xfrm>
            <a:off x="3671888" y="2338388"/>
            <a:ext cx="2025650" cy="2317750"/>
            <a:chOff x="1632" y="1632"/>
            <a:chExt cx="2448" cy="2592"/>
          </a:xfrm>
        </p:grpSpPr>
        <p:grpSp>
          <p:nvGrpSpPr>
            <p:cNvPr id="55329" name="Group 68"/>
            <p:cNvGrpSpPr>
              <a:grpSpLocks noChangeAspect="1"/>
            </p:cNvGrpSpPr>
            <p:nvPr/>
          </p:nvGrpSpPr>
          <p:grpSpPr bwMode="auto">
            <a:xfrm>
              <a:off x="1632" y="1632"/>
              <a:ext cx="2448" cy="816"/>
              <a:chOff x="528" y="1632"/>
              <a:chExt cx="2592" cy="864"/>
            </a:xfrm>
          </p:grpSpPr>
          <p:sp>
            <p:nvSpPr>
              <p:cNvPr id="55339" name="Rectangle 69"/>
              <p:cNvSpPr>
                <a:spLocks noChangeAspect="1" noChangeArrowheads="1"/>
              </p:cNvSpPr>
              <p:nvPr/>
            </p:nvSpPr>
            <p:spPr bwMode="auto">
              <a:xfrm>
                <a:off x="528" y="1632"/>
                <a:ext cx="2592" cy="864"/>
              </a:xfrm>
              <a:prstGeom prst="rect">
                <a:avLst/>
              </a:prstGeom>
              <a:solidFill>
                <a:srgbClr val="FF9900"/>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pic>
            <p:nvPicPr>
              <p:cNvPr id="55340" name="Picture 70" descr="face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72" y="1680"/>
                <a:ext cx="1200" cy="7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41" name="Picture 71" descr="face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6" y="1680"/>
                <a:ext cx="1200" cy="7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5330" name="Group 72"/>
            <p:cNvGrpSpPr>
              <a:grpSpLocks noChangeAspect="1"/>
            </p:cNvGrpSpPr>
            <p:nvPr/>
          </p:nvGrpSpPr>
          <p:grpSpPr bwMode="auto">
            <a:xfrm>
              <a:off x="1728" y="3408"/>
              <a:ext cx="2304" cy="816"/>
              <a:chOff x="672" y="3408"/>
              <a:chExt cx="2400" cy="864"/>
            </a:xfrm>
          </p:grpSpPr>
          <p:sp>
            <p:nvSpPr>
              <p:cNvPr id="55336" name="Rectangle 73"/>
              <p:cNvSpPr>
                <a:spLocks noChangeAspect="1" noChangeArrowheads="1"/>
              </p:cNvSpPr>
              <p:nvPr/>
            </p:nvSpPr>
            <p:spPr bwMode="auto">
              <a:xfrm>
                <a:off x="672" y="3408"/>
                <a:ext cx="2400" cy="864"/>
              </a:xfrm>
              <a:prstGeom prst="rect">
                <a:avLst/>
              </a:prstGeom>
              <a:solidFill>
                <a:srgbClr val="008000"/>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pic>
            <p:nvPicPr>
              <p:cNvPr id="55337" name="Picture 74" descr="side%20view"/>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0" y="3460"/>
                <a:ext cx="1152" cy="7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38" name="Picture 75" descr="Car_Side_Larg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68" y="3444"/>
                <a:ext cx="1040" cy="7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5331" name="Group 76"/>
            <p:cNvGrpSpPr>
              <a:grpSpLocks noChangeAspect="1"/>
            </p:cNvGrpSpPr>
            <p:nvPr/>
          </p:nvGrpSpPr>
          <p:grpSpPr bwMode="auto">
            <a:xfrm>
              <a:off x="1776" y="2496"/>
              <a:ext cx="2112" cy="854"/>
              <a:chOff x="720" y="2496"/>
              <a:chExt cx="2256" cy="912"/>
            </a:xfrm>
          </p:grpSpPr>
          <p:sp>
            <p:nvSpPr>
              <p:cNvPr id="55332" name="Rectangle 77"/>
              <p:cNvSpPr>
                <a:spLocks noChangeAspect="1" noChangeArrowheads="1"/>
              </p:cNvSpPr>
              <p:nvPr/>
            </p:nvSpPr>
            <p:spPr bwMode="auto">
              <a:xfrm>
                <a:off x="720" y="2496"/>
                <a:ext cx="2256" cy="912"/>
              </a:xfrm>
              <a:prstGeom prst="rect">
                <a:avLst/>
              </a:prstGeom>
              <a:solidFill>
                <a:srgbClr val="800080"/>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pic>
            <p:nvPicPr>
              <p:cNvPr id="55333" name="Picture 78" descr="koala-lea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6" y="2544"/>
                <a:ext cx="696" cy="7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34" name="Picture 79" descr="koala-australi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4" y="2544"/>
                <a:ext cx="660"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35" name="Picture 80" descr="koala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05" y="2544"/>
                <a:ext cx="575" cy="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82" name="Line 81"/>
          <p:cNvSpPr>
            <a:spLocks noChangeShapeType="1"/>
          </p:cNvSpPr>
          <p:nvPr/>
        </p:nvSpPr>
        <p:spPr bwMode="auto">
          <a:xfrm>
            <a:off x="4652963" y="1628775"/>
            <a:ext cx="0" cy="265113"/>
          </a:xfrm>
          <a:prstGeom prst="line">
            <a:avLst/>
          </a:prstGeom>
          <a:noFill/>
          <a:ln w="57150">
            <a:solidFill>
              <a:srgbClr val="000000"/>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grpSp>
        <p:nvGrpSpPr>
          <p:cNvPr id="13" name="Group 82"/>
          <p:cNvGrpSpPr>
            <a:grpSpLocks/>
          </p:cNvGrpSpPr>
          <p:nvPr/>
        </p:nvGrpSpPr>
        <p:grpSpPr bwMode="auto">
          <a:xfrm>
            <a:off x="755650" y="1665288"/>
            <a:ext cx="2381250" cy="2935287"/>
            <a:chOff x="113" y="1389"/>
            <a:chExt cx="1863" cy="2125"/>
          </a:xfrm>
        </p:grpSpPr>
        <p:sp>
          <p:nvSpPr>
            <p:cNvPr id="55315" name="Line 83"/>
            <p:cNvSpPr>
              <a:spLocks noChangeAspect="1" noChangeShapeType="1"/>
            </p:cNvSpPr>
            <p:nvPr/>
          </p:nvSpPr>
          <p:spPr bwMode="auto">
            <a:xfrm>
              <a:off x="1028" y="1389"/>
              <a:ext cx="1" cy="190"/>
            </a:xfrm>
            <a:prstGeom prst="line">
              <a:avLst/>
            </a:prstGeom>
            <a:noFill/>
            <a:ln w="57150">
              <a:solidFill>
                <a:srgbClr val="000000"/>
              </a:solidFill>
              <a:round/>
              <a:headEnd/>
              <a:tailEn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grpSp>
          <p:nvGrpSpPr>
            <p:cNvPr id="55316" name="Group 84"/>
            <p:cNvGrpSpPr>
              <a:grpSpLocks/>
            </p:cNvGrpSpPr>
            <p:nvPr/>
          </p:nvGrpSpPr>
          <p:grpSpPr bwMode="auto">
            <a:xfrm>
              <a:off x="113" y="1820"/>
              <a:ext cx="1863" cy="1694"/>
              <a:chOff x="113" y="1615"/>
              <a:chExt cx="1863" cy="1694"/>
            </a:xfrm>
          </p:grpSpPr>
          <p:pic>
            <p:nvPicPr>
              <p:cNvPr id="55317" name="Picture 85" descr="koala-australia"/>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92" y="2123"/>
                <a:ext cx="436" cy="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18" name="Picture 86" descr="face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48" y="2191"/>
                <a:ext cx="801" cy="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19" name="Picture 87" descr="face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19" y="1717"/>
                <a:ext cx="801"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20" name="Picture 88" descr="side%20view"/>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49" y="2766"/>
                <a:ext cx="780" cy="5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21" name="Picture 89" descr="koala-leaf"/>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163" y="1751"/>
                <a:ext cx="459" cy="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22" name="Picture 90" descr="carlondon"/>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95" y="2632"/>
                <a:ext cx="881" cy="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23" name="Picture 91" descr="personkoala"/>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13" y="1615"/>
                <a:ext cx="665" cy="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24" name="Picture 92" descr="MVO%20Parking%20Lot"/>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15" y="2699"/>
                <a:ext cx="813" cy="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25" name="Picture 93" descr="jetta0001"/>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13" y="2225"/>
                <a:ext cx="948" cy="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26" name="Picture 94" descr="koalashu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186" y="1649"/>
                <a:ext cx="734" cy="8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27" name="Picture 95" descr="Car_Side_Larg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95" y="2361"/>
                <a:ext cx="705" cy="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28" name="Picture 96" descr="koala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92" y="2632"/>
                <a:ext cx="380"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55311" name="TextBox 96"/>
          <p:cNvSpPr txBox="1">
            <a:spLocks noChangeArrowheads="1"/>
          </p:cNvSpPr>
          <p:nvPr/>
        </p:nvSpPr>
        <p:spPr bwMode="auto">
          <a:xfrm rot="2074616">
            <a:off x="6764338" y="5553075"/>
            <a:ext cx="2387600" cy="91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b="1" smtClean="0">
                <a:solidFill>
                  <a:srgbClr val="000000"/>
                </a:solidFill>
                <a:latin typeface="Trebuchet MS" pitchFamily="34" charset="0"/>
                <a:cs typeface="Arial" pitchFamily="34" charset="0"/>
              </a:rPr>
              <a:t>Cropped to object, parts and classes labeled</a:t>
            </a:r>
          </a:p>
        </p:txBody>
      </p:sp>
      <p:sp>
        <p:nvSpPr>
          <p:cNvPr id="199" name="TextBox 97"/>
          <p:cNvSpPr txBox="1">
            <a:spLocks noChangeArrowheads="1"/>
          </p:cNvSpPr>
          <p:nvPr/>
        </p:nvSpPr>
        <p:spPr bwMode="auto">
          <a:xfrm rot="2100000">
            <a:off x="4075113" y="5592763"/>
            <a:ext cx="23622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b="1" smtClean="0">
                <a:solidFill>
                  <a:srgbClr val="000000"/>
                </a:solidFill>
                <a:latin typeface="Trebuchet MS" pitchFamily="34" charset="0"/>
                <a:cs typeface="Arial" pitchFamily="34" charset="0"/>
              </a:rPr>
              <a:t>Classes labeled, some clutter</a:t>
            </a:r>
          </a:p>
        </p:txBody>
      </p:sp>
      <p:sp>
        <p:nvSpPr>
          <p:cNvPr id="200" name="TextBox 98"/>
          <p:cNvSpPr txBox="1">
            <a:spLocks noChangeArrowheads="1"/>
          </p:cNvSpPr>
          <p:nvPr/>
        </p:nvSpPr>
        <p:spPr bwMode="auto">
          <a:xfrm rot="2100000">
            <a:off x="1077913" y="5475288"/>
            <a:ext cx="1976437"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b="1" smtClean="0">
                <a:solidFill>
                  <a:srgbClr val="000000"/>
                </a:solidFill>
                <a:latin typeface="Trebuchet MS" pitchFamily="34" charset="0"/>
                <a:cs typeface="Arial" pitchFamily="34" charset="0"/>
              </a:rPr>
              <a:t>Unlabeled, multiple objects</a:t>
            </a:r>
          </a:p>
        </p:txBody>
      </p:sp>
      <p:sp>
        <p:nvSpPr>
          <p:cNvPr id="55314" name="Line 202"/>
          <p:cNvSpPr>
            <a:spLocks noChangeShapeType="1"/>
          </p:cNvSpPr>
          <p:nvPr/>
        </p:nvSpPr>
        <p:spPr bwMode="auto">
          <a:xfrm>
            <a:off x="719138" y="1773238"/>
            <a:ext cx="7956550" cy="0"/>
          </a:xfrm>
          <a:prstGeom prst="line">
            <a:avLst/>
          </a:prstGeom>
          <a:noFill/>
          <a:ln w="38100" cap="sq">
            <a:solidFill>
              <a:schemeClr val="bg2"/>
            </a:solidFill>
            <a:round/>
            <a:headEnd type="triangle" w="lg" len="med"/>
            <a:tailEnd type="triangle" w="lg" len="med"/>
          </a:ln>
          <a:extLst>
            <a:ext uri="{909E8E84-426E-40dd-AFC4-6F175D3DCCD1}">
              <a14:hiddenFill xmlns:a14="http://schemas.microsoft.com/office/drawing/2010/main" xmlns="">
                <a:noFill/>
              </a14:hiddenFill>
            </a:ext>
          </a:extLst>
        </p:spPr>
        <p:txBody>
          <a:bodyPr lIns="90000" tIns="46800" rIns="90000" bIns="46800">
            <a:spAutoFit/>
          </a:bodyPr>
          <a:lstStyle/>
          <a:p>
            <a:pPr eaLnBrk="0" fontAlgn="base" hangingPunct="0">
              <a:spcBef>
                <a:spcPct val="0"/>
              </a:spcBef>
              <a:spcAft>
                <a:spcPct val="0"/>
              </a:spcAft>
            </a:pPr>
            <a:endParaRPr lang="en-US" smtClean="0">
              <a:solidFill>
                <a:srgbClr val="000000"/>
              </a:solidFill>
            </a:endParaRPr>
          </a:p>
        </p:txBody>
      </p:sp>
      <p:sp>
        <p:nvSpPr>
          <p:cNvPr id="101" name="TextBox 100"/>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02" name="Slide Number Placeholder 101"/>
          <p:cNvSpPr>
            <a:spLocks noGrp="1"/>
          </p:cNvSpPr>
          <p:nvPr>
            <p:ph type="sldNum" sz="quarter" idx="12"/>
          </p:nvPr>
        </p:nvSpPr>
        <p:spPr>
          <a:xfrm>
            <a:off x="6553200" y="6400800"/>
            <a:ext cx="1905000" cy="457200"/>
          </a:xfrm>
        </p:spPr>
        <p:txBody>
          <a:bodyPr/>
          <a:lstStyle/>
          <a:p>
            <a:pPr>
              <a:defRPr/>
            </a:pPr>
            <a:fld id="{5316F66A-273B-4B71-86AB-4CAFAFAD4A3C}" type="slidenum">
              <a:rPr lang="en-US" smtClean="0">
                <a:solidFill>
                  <a:srgbClr val="000000"/>
                </a:solidFill>
              </a:rPr>
              <a:pPr>
                <a:defRPr/>
              </a:pPr>
              <a:t>49</a:t>
            </a:fld>
            <a:endParaRPr lang="en-US" dirty="0">
              <a:solidFill>
                <a:srgbClr val="000000"/>
              </a:solidFill>
            </a:endParaRPr>
          </a:p>
        </p:txBody>
      </p:sp>
    </p:spTree>
    <p:extLst>
      <p:ext uri="{BB962C8B-B14F-4D97-AF65-F5344CB8AC3E}">
        <p14:creationId xmlns:p14="http://schemas.microsoft.com/office/powerpoint/2010/main" val="2503827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6" grpId="0" animBg="1"/>
      <p:bldP spid="182" grpId="0" animBg="1"/>
      <p:bldP spid="199" grpId="0"/>
      <p:bldP spid="20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l="20670" t="21136" r="22427" b="12735"/>
          <a:stretch>
            <a:fillRect/>
          </a:stretch>
        </p:blipFill>
        <p:spPr bwMode="auto">
          <a:xfrm>
            <a:off x="1906588" y="1311275"/>
            <a:ext cx="5549900" cy="467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Content Placeholder 4"/>
          <p:cNvSpPr txBox="1">
            <a:spLocks/>
          </p:cNvSpPr>
          <p:nvPr/>
        </p:nvSpPr>
        <p:spPr bwMode="auto">
          <a:xfrm>
            <a:off x="730250" y="5767388"/>
            <a:ext cx="7712075" cy="4525962"/>
          </a:xfrm>
          <a:prstGeom prst="rect">
            <a:avLst/>
          </a:prstGeom>
          <a:noFill/>
          <a:ln w="9525">
            <a:noFill/>
            <a:miter lim="800000"/>
            <a:headEnd/>
            <a:tailEnd/>
          </a:ln>
        </p:spPr>
        <p:txBody>
          <a:bodyPr/>
          <a:lstStyle/>
          <a:p>
            <a:pPr marL="342900" indent="-342900" eaLnBrk="0" fontAlgn="base" hangingPunct="0">
              <a:spcBef>
                <a:spcPct val="20000"/>
              </a:spcBef>
              <a:spcAft>
                <a:spcPct val="0"/>
              </a:spcAft>
              <a:buFontTx/>
              <a:buChar char="•"/>
              <a:defRPr/>
            </a:pPr>
            <a:r>
              <a:rPr lang="en-US" sz="2400" kern="0" dirty="0">
                <a:solidFill>
                  <a:srgbClr val="000000"/>
                </a:solidFill>
              </a:rPr>
              <a:t>New query image is mapped to indices of database images that share a word.</a:t>
            </a:r>
          </a:p>
        </p:txBody>
      </p:sp>
      <p:sp>
        <p:nvSpPr>
          <p:cNvPr id="7" name="Title 3"/>
          <p:cNvSpPr txBox="1">
            <a:spLocks/>
          </p:cNvSpPr>
          <p:nvPr/>
        </p:nvSpPr>
        <p:spPr bwMode="auto">
          <a:xfrm>
            <a:off x="446088" y="0"/>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kern="0" dirty="0">
                <a:solidFill>
                  <a:srgbClr val="000000"/>
                </a:solidFill>
              </a:rPr>
              <a:t>Inverted file index</a:t>
            </a:r>
          </a:p>
        </p:txBody>
      </p:sp>
      <p:sp>
        <p:nvSpPr>
          <p:cNvPr id="8" name="TextBox 7"/>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5</a:t>
            </a:fld>
            <a:endParaRPr lang="en-US">
              <a:solidFill>
                <a:prstClr val="black">
                  <a:tint val="75000"/>
                </a:prstClr>
              </a:solidFill>
            </a:endParaRPr>
          </a:p>
        </p:txBody>
      </p:sp>
    </p:spTree>
    <p:extLst>
      <p:ext uri="{BB962C8B-B14F-4D97-AF65-F5344CB8AC3E}">
        <p14:creationId xmlns:p14="http://schemas.microsoft.com/office/powerpoint/2010/main" val="6530907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p:txBody>
          <a:bodyPr/>
          <a:lstStyle/>
          <a:p>
            <a:pPr eaLnBrk="1" hangingPunct="1"/>
            <a:r>
              <a:rPr lang="en-US" dirty="0" smtClean="0"/>
              <a:t>What works today</a:t>
            </a:r>
          </a:p>
        </p:txBody>
      </p:sp>
      <p:sp>
        <p:nvSpPr>
          <p:cNvPr id="56323" name="Rectangle 3"/>
          <p:cNvSpPr>
            <a:spLocks noGrp="1" noChangeArrowheads="1"/>
          </p:cNvSpPr>
          <p:nvPr>
            <p:ph type="body" idx="4294967295"/>
          </p:nvPr>
        </p:nvSpPr>
        <p:spPr>
          <a:xfrm>
            <a:off x="457200" y="1600200"/>
            <a:ext cx="8229600" cy="685800"/>
          </a:xfrm>
        </p:spPr>
        <p:txBody>
          <a:bodyPr/>
          <a:lstStyle/>
          <a:p>
            <a:pPr eaLnBrk="1" hangingPunct="1"/>
            <a:r>
              <a:rPr lang="en-US" smtClean="0"/>
              <a:t>Reading license plates, zip codes, checks</a:t>
            </a:r>
          </a:p>
        </p:txBody>
      </p:sp>
      <p:pic>
        <p:nvPicPr>
          <p:cNvPr id="563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514600"/>
            <a:ext cx="3810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lgn="ctr">
                <a:solidFill>
                  <a:srgbClr val="000000"/>
                </a:solidFill>
                <a:miter lim="800000"/>
                <a:headEnd/>
                <a:tailEnd type="none" w="lg" len="lg"/>
              </a14:hiddenLine>
            </a:ext>
          </a:extLst>
        </p:spPr>
      </p:pic>
      <p:sp>
        <p:nvSpPr>
          <p:cNvPr id="56325" name="TextBox 4"/>
          <p:cNvSpPr txBox="1">
            <a:spLocks noChangeArrowheads="1"/>
          </p:cNvSpPr>
          <p:nvPr/>
        </p:nvSpPr>
        <p:spPr bwMode="auto">
          <a:xfrm>
            <a:off x="7239000" y="6553200"/>
            <a:ext cx="26670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300" smtClean="0">
                <a:solidFill>
                  <a:srgbClr val="000000"/>
                </a:solidFill>
              </a:rPr>
              <a:t>Source: Lana Lazebnik</a:t>
            </a:r>
          </a:p>
        </p:txBody>
      </p:sp>
      <p:sp>
        <p:nvSpPr>
          <p:cNvPr id="6" name="Slide Number Placeholder 5"/>
          <p:cNvSpPr>
            <a:spLocks noGrp="1"/>
          </p:cNvSpPr>
          <p:nvPr>
            <p:ph type="sldNum" sz="quarter" idx="12"/>
          </p:nvPr>
        </p:nvSpPr>
        <p:spPr/>
        <p:txBody>
          <a:bodyPr/>
          <a:lstStyle/>
          <a:p>
            <a:pPr>
              <a:defRPr/>
            </a:pPr>
            <a:fld id="{3E4E7AEC-34C0-487D-B827-094554FE1F11}" type="slidenum">
              <a:rPr lang="en-US" smtClean="0"/>
              <a:pPr>
                <a:defRPr/>
              </a:pPr>
              <a:t>50</a:t>
            </a:fld>
            <a:endParaRPr lang="en-US"/>
          </a:p>
        </p:txBody>
      </p:sp>
    </p:spTree>
    <p:extLst>
      <p:ext uri="{BB962C8B-B14F-4D97-AF65-F5344CB8AC3E}">
        <p14:creationId xmlns:p14="http://schemas.microsoft.com/office/powerpoint/2010/main" val="31879165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p:txBody>
          <a:bodyPr/>
          <a:lstStyle/>
          <a:p>
            <a:pPr eaLnBrk="1" hangingPunct="1"/>
            <a:r>
              <a:rPr lang="en-US" dirty="0" smtClean="0"/>
              <a:t>What works today</a:t>
            </a:r>
          </a:p>
        </p:txBody>
      </p:sp>
      <p:sp>
        <p:nvSpPr>
          <p:cNvPr id="57347" name="Rectangle 3"/>
          <p:cNvSpPr>
            <a:spLocks noGrp="1" noChangeArrowheads="1"/>
          </p:cNvSpPr>
          <p:nvPr>
            <p:ph type="body" idx="4294967295"/>
          </p:nvPr>
        </p:nvSpPr>
        <p:spPr/>
        <p:txBody>
          <a:bodyPr/>
          <a:lstStyle/>
          <a:p>
            <a:pPr eaLnBrk="1" hangingPunct="1"/>
            <a:r>
              <a:rPr lang="en-US" smtClean="0"/>
              <a:t>Reading license plates, zip codes, checks</a:t>
            </a:r>
          </a:p>
          <a:p>
            <a:pPr eaLnBrk="1" hangingPunct="1"/>
            <a:r>
              <a:rPr lang="en-US" smtClean="0"/>
              <a:t>Fingerprint recognition</a:t>
            </a:r>
          </a:p>
        </p:txBody>
      </p:sp>
      <p:pic>
        <p:nvPicPr>
          <p:cNvPr id="573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048000"/>
            <a:ext cx="4343400" cy="355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9" name="TextBox 4"/>
          <p:cNvSpPr txBox="1">
            <a:spLocks noChangeArrowheads="1"/>
          </p:cNvSpPr>
          <p:nvPr/>
        </p:nvSpPr>
        <p:spPr bwMode="auto">
          <a:xfrm>
            <a:off x="7239000" y="6553200"/>
            <a:ext cx="26670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300" smtClean="0">
                <a:solidFill>
                  <a:srgbClr val="000000"/>
                </a:solidFill>
              </a:rPr>
              <a:t>Source: Lana Lazebnik</a:t>
            </a:r>
          </a:p>
        </p:txBody>
      </p:sp>
      <p:sp>
        <p:nvSpPr>
          <p:cNvPr id="6" name="Slide Number Placeholder 5"/>
          <p:cNvSpPr>
            <a:spLocks noGrp="1"/>
          </p:cNvSpPr>
          <p:nvPr>
            <p:ph type="sldNum" sz="quarter" idx="12"/>
          </p:nvPr>
        </p:nvSpPr>
        <p:spPr/>
        <p:txBody>
          <a:bodyPr/>
          <a:lstStyle/>
          <a:p>
            <a:pPr>
              <a:defRPr/>
            </a:pPr>
            <a:fld id="{3E4E7AEC-34C0-487D-B827-094554FE1F11}" type="slidenum">
              <a:rPr lang="en-US" smtClean="0"/>
              <a:pPr>
                <a:defRPr/>
              </a:pPr>
              <a:t>51</a:t>
            </a:fld>
            <a:endParaRPr lang="en-US"/>
          </a:p>
        </p:txBody>
      </p:sp>
    </p:spTree>
    <p:extLst>
      <p:ext uri="{BB962C8B-B14F-4D97-AF65-F5344CB8AC3E}">
        <p14:creationId xmlns:p14="http://schemas.microsoft.com/office/powerpoint/2010/main" val="28196159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p:txBody>
          <a:bodyPr/>
          <a:lstStyle/>
          <a:p>
            <a:pPr eaLnBrk="1" hangingPunct="1"/>
            <a:r>
              <a:rPr lang="en-US" dirty="0" smtClean="0"/>
              <a:t>What works today</a:t>
            </a:r>
          </a:p>
        </p:txBody>
      </p:sp>
      <p:sp>
        <p:nvSpPr>
          <p:cNvPr id="58371" name="Rectangle 3"/>
          <p:cNvSpPr>
            <a:spLocks noGrp="1" noChangeArrowheads="1"/>
          </p:cNvSpPr>
          <p:nvPr>
            <p:ph type="body" idx="4294967295"/>
          </p:nvPr>
        </p:nvSpPr>
        <p:spPr/>
        <p:txBody>
          <a:bodyPr/>
          <a:lstStyle/>
          <a:p>
            <a:pPr eaLnBrk="1" hangingPunct="1"/>
            <a:r>
              <a:rPr lang="en-US" smtClean="0"/>
              <a:t>Reading license plates, zip codes, checks</a:t>
            </a:r>
          </a:p>
          <a:p>
            <a:pPr eaLnBrk="1" hangingPunct="1"/>
            <a:r>
              <a:rPr lang="en-US" smtClean="0"/>
              <a:t>Fingerprint recognition</a:t>
            </a:r>
          </a:p>
          <a:p>
            <a:pPr eaLnBrk="1" hangingPunct="1"/>
            <a:r>
              <a:rPr lang="en-US" smtClean="0"/>
              <a:t>Face detection</a:t>
            </a:r>
          </a:p>
        </p:txBody>
      </p:sp>
      <p:pic>
        <p:nvPicPr>
          <p:cNvPr id="583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962400"/>
            <a:ext cx="4733925" cy="2249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3" name="Picture 5"/>
          <p:cNvPicPr>
            <a:picLocks noChangeAspect="1" noChangeArrowheads="1"/>
          </p:cNvPicPr>
          <p:nvPr/>
        </p:nvPicPr>
        <p:blipFill>
          <a:blip r:embed="rId4">
            <a:extLst>
              <a:ext uri="{28A0092B-C50C-407E-A947-70E740481C1C}">
                <a14:useLocalDpi xmlns:a14="http://schemas.microsoft.com/office/drawing/2010/main" val="0"/>
              </a:ext>
            </a:extLst>
          </a:blip>
          <a:srcRect l="3079" t="5048" b="8725"/>
          <a:stretch>
            <a:fillRect/>
          </a:stretch>
        </p:blipFill>
        <p:spPr bwMode="auto">
          <a:xfrm>
            <a:off x="381000" y="3429000"/>
            <a:ext cx="3597275"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4" name="TextBox 5"/>
          <p:cNvSpPr txBox="1">
            <a:spLocks noChangeArrowheads="1"/>
          </p:cNvSpPr>
          <p:nvPr/>
        </p:nvSpPr>
        <p:spPr bwMode="auto">
          <a:xfrm>
            <a:off x="7239000" y="6553200"/>
            <a:ext cx="26670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300" smtClean="0">
                <a:solidFill>
                  <a:srgbClr val="000000"/>
                </a:solidFill>
              </a:rPr>
              <a:t>Source: Lana Lazebnik</a:t>
            </a:r>
          </a:p>
        </p:txBody>
      </p:sp>
      <p:sp>
        <p:nvSpPr>
          <p:cNvPr id="7" name="Slide Number Placeholder 6"/>
          <p:cNvSpPr>
            <a:spLocks noGrp="1"/>
          </p:cNvSpPr>
          <p:nvPr>
            <p:ph type="sldNum" sz="quarter" idx="12"/>
          </p:nvPr>
        </p:nvSpPr>
        <p:spPr/>
        <p:txBody>
          <a:bodyPr/>
          <a:lstStyle/>
          <a:p>
            <a:pPr>
              <a:defRPr/>
            </a:pPr>
            <a:fld id="{3E4E7AEC-34C0-487D-B827-094554FE1F11}" type="slidenum">
              <a:rPr lang="en-US" smtClean="0"/>
              <a:pPr>
                <a:defRPr/>
              </a:pPr>
              <a:t>52</a:t>
            </a:fld>
            <a:endParaRPr lang="en-US"/>
          </a:p>
        </p:txBody>
      </p:sp>
    </p:spTree>
    <p:extLst>
      <p:ext uri="{BB962C8B-B14F-4D97-AF65-F5344CB8AC3E}">
        <p14:creationId xmlns:p14="http://schemas.microsoft.com/office/powerpoint/2010/main" val="120986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457200" y="224644"/>
            <a:ext cx="8229600" cy="1143000"/>
          </a:xfrm>
        </p:spPr>
        <p:txBody>
          <a:bodyPr/>
          <a:lstStyle/>
          <a:p>
            <a:pPr eaLnBrk="1" hangingPunct="1"/>
            <a:r>
              <a:rPr lang="en-US" dirty="0" smtClean="0"/>
              <a:t>What works today</a:t>
            </a:r>
          </a:p>
        </p:txBody>
      </p:sp>
      <p:sp>
        <p:nvSpPr>
          <p:cNvPr id="59395" name="Rectangle 3"/>
          <p:cNvSpPr>
            <a:spLocks noGrp="1" noChangeArrowheads="1"/>
          </p:cNvSpPr>
          <p:nvPr>
            <p:ph type="body" idx="4294967295"/>
          </p:nvPr>
        </p:nvSpPr>
        <p:spPr>
          <a:xfrm>
            <a:off x="143508" y="1520788"/>
            <a:ext cx="8939336" cy="4525963"/>
          </a:xfrm>
        </p:spPr>
        <p:txBody>
          <a:bodyPr/>
          <a:lstStyle/>
          <a:p>
            <a:pPr eaLnBrk="1" hangingPunct="1"/>
            <a:r>
              <a:rPr lang="en-US" dirty="0" smtClean="0"/>
              <a:t>Reading license plates, zip codes, checks</a:t>
            </a:r>
          </a:p>
          <a:p>
            <a:pPr eaLnBrk="1" hangingPunct="1"/>
            <a:r>
              <a:rPr lang="en-US" dirty="0" smtClean="0"/>
              <a:t>Fingerprint recognition</a:t>
            </a:r>
          </a:p>
          <a:p>
            <a:pPr eaLnBrk="1" hangingPunct="1"/>
            <a:r>
              <a:rPr lang="en-US" dirty="0" smtClean="0"/>
              <a:t>Face detection</a:t>
            </a:r>
          </a:p>
          <a:p>
            <a:pPr eaLnBrk="1" hangingPunct="1"/>
            <a:r>
              <a:rPr lang="en-US" dirty="0" smtClean="0"/>
              <a:t>Recognition of flat textured objects (CD covers, book covers, etc.)</a:t>
            </a:r>
          </a:p>
        </p:txBody>
      </p:sp>
      <p:pic>
        <p:nvPicPr>
          <p:cNvPr id="5939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9812" y="4335283"/>
            <a:ext cx="3329980" cy="2372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7" name="TextBox 4"/>
          <p:cNvSpPr txBox="1">
            <a:spLocks noChangeArrowheads="1"/>
          </p:cNvSpPr>
          <p:nvPr/>
        </p:nvSpPr>
        <p:spPr bwMode="auto">
          <a:xfrm>
            <a:off x="7239000" y="6553200"/>
            <a:ext cx="26670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300" smtClean="0">
                <a:solidFill>
                  <a:srgbClr val="000000"/>
                </a:solidFill>
              </a:rPr>
              <a:t>Source: Lana Lazebnik</a:t>
            </a:r>
          </a:p>
        </p:txBody>
      </p:sp>
      <p:sp>
        <p:nvSpPr>
          <p:cNvPr id="6" name="Slide Number Placeholder 5"/>
          <p:cNvSpPr>
            <a:spLocks noGrp="1"/>
          </p:cNvSpPr>
          <p:nvPr>
            <p:ph type="sldNum" sz="quarter" idx="12"/>
          </p:nvPr>
        </p:nvSpPr>
        <p:spPr/>
        <p:txBody>
          <a:bodyPr/>
          <a:lstStyle/>
          <a:p>
            <a:pPr>
              <a:defRPr/>
            </a:pPr>
            <a:fld id="{3E4E7AEC-34C0-487D-B827-094554FE1F11}" type="slidenum">
              <a:rPr lang="en-US" smtClean="0"/>
              <a:pPr>
                <a:defRPr/>
              </a:pPr>
              <a:t>53</a:t>
            </a:fld>
            <a:endParaRPr lang="en-US"/>
          </a:p>
        </p:txBody>
      </p:sp>
    </p:spTree>
    <p:extLst>
      <p:ext uri="{BB962C8B-B14F-4D97-AF65-F5344CB8AC3E}">
        <p14:creationId xmlns:p14="http://schemas.microsoft.com/office/powerpoint/2010/main" val="247803970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457200" y="224644"/>
            <a:ext cx="8229600" cy="1143000"/>
          </a:xfrm>
        </p:spPr>
        <p:txBody>
          <a:bodyPr/>
          <a:lstStyle/>
          <a:p>
            <a:pPr eaLnBrk="1" hangingPunct="1"/>
            <a:r>
              <a:rPr lang="en-US" dirty="0" smtClean="0"/>
              <a:t>What works today</a:t>
            </a:r>
          </a:p>
        </p:txBody>
      </p:sp>
      <p:sp>
        <p:nvSpPr>
          <p:cNvPr id="59395" name="Rectangle 3"/>
          <p:cNvSpPr>
            <a:spLocks noGrp="1" noChangeArrowheads="1"/>
          </p:cNvSpPr>
          <p:nvPr>
            <p:ph type="body" idx="4294967295"/>
          </p:nvPr>
        </p:nvSpPr>
        <p:spPr>
          <a:xfrm>
            <a:off x="143508" y="1520788"/>
            <a:ext cx="8939336" cy="4525963"/>
          </a:xfrm>
        </p:spPr>
        <p:txBody>
          <a:bodyPr/>
          <a:lstStyle/>
          <a:p>
            <a:pPr eaLnBrk="1" hangingPunct="1"/>
            <a:r>
              <a:rPr lang="en-US" dirty="0" smtClean="0"/>
              <a:t>Reading license plates, zip codes, checks</a:t>
            </a:r>
          </a:p>
          <a:p>
            <a:pPr eaLnBrk="1" hangingPunct="1"/>
            <a:r>
              <a:rPr lang="en-US" dirty="0" smtClean="0"/>
              <a:t>Fingerprint recognition</a:t>
            </a:r>
          </a:p>
          <a:p>
            <a:pPr eaLnBrk="1" hangingPunct="1"/>
            <a:r>
              <a:rPr lang="en-US" dirty="0" smtClean="0"/>
              <a:t>Face detection</a:t>
            </a:r>
          </a:p>
          <a:p>
            <a:pPr eaLnBrk="1" hangingPunct="1"/>
            <a:r>
              <a:rPr lang="en-US" dirty="0" smtClean="0"/>
              <a:t>Recognition of flat textured objects (CD covers, book covers, etc.)</a:t>
            </a:r>
          </a:p>
          <a:p>
            <a:pPr eaLnBrk="1" hangingPunct="1"/>
            <a:r>
              <a:rPr lang="en-US" dirty="0" smtClean="0"/>
              <a:t>Recognition of generic categories(*)!</a:t>
            </a:r>
          </a:p>
        </p:txBody>
      </p:sp>
      <p:sp>
        <p:nvSpPr>
          <p:cNvPr id="6" name="Slide Number Placeholder 5"/>
          <p:cNvSpPr>
            <a:spLocks noGrp="1"/>
          </p:cNvSpPr>
          <p:nvPr>
            <p:ph type="sldNum" sz="quarter" idx="12"/>
          </p:nvPr>
        </p:nvSpPr>
        <p:spPr/>
        <p:txBody>
          <a:bodyPr/>
          <a:lstStyle/>
          <a:p>
            <a:pPr>
              <a:defRPr/>
            </a:pPr>
            <a:fld id="{3E4E7AEC-34C0-487D-B827-094554FE1F11}" type="slidenum">
              <a:rPr lang="en-US" smtClean="0"/>
              <a:pPr>
                <a:defRPr/>
              </a:pPr>
              <a:t>54</a:t>
            </a:fld>
            <a:endParaRPr lang="en-US"/>
          </a:p>
        </p:txBody>
      </p:sp>
      <p:pic>
        <p:nvPicPr>
          <p:cNvPr id="1042434" name="Picture 2" descr="http://cs.stanford.edu/people/karpathy/rcnn/2873252292.jp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4642532"/>
            <a:ext cx="1381921" cy="2078943"/>
          </a:xfrm>
          <a:prstGeom prst="rect">
            <a:avLst/>
          </a:prstGeom>
          <a:noFill/>
          <a:extLst>
            <a:ext uri="{909E8E84-426E-40DD-AFC4-6F175D3DCCD1}">
              <a14:hiddenFill xmlns:a14="http://schemas.microsoft.com/office/drawing/2010/main">
                <a:solidFill>
                  <a:srgbClr val="FFFFFF"/>
                </a:solidFill>
              </a14:hiddenFill>
            </a:ext>
          </a:extLst>
        </p:spPr>
      </p:pic>
      <p:pic>
        <p:nvPicPr>
          <p:cNvPr id="1042436" name="Picture 4" descr="http://cs.stanford.edu/people/karpathy/rcnn/2827964381.jp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0799" y="4632779"/>
            <a:ext cx="2893574" cy="2088696"/>
          </a:xfrm>
          <a:prstGeom prst="rect">
            <a:avLst/>
          </a:prstGeom>
          <a:noFill/>
          <a:extLst>
            <a:ext uri="{909E8E84-426E-40DD-AFC4-6F175D3DCCD1}">
              <a14:hiddenFill xmlns:a14="http://schemas.microsoft.com/office/drawing/2010/main">
                <a:solidFill>
                  <a:srgbClr val="FFFFFF"/>
                </a:solidFill>
              </a14:hiddenFill>
            </a:ext>
          </a:extLst>
        </p:spPr>
      </p:pic>
      <p:pic>
        <p:nvPicPr>
          <p:cNvPr id="1042438" name="Picture 6" descr="http://cs.stanford.edu/people/karpathy/rcnn/200276116.jp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5478" y="4632779"/>
            <a:ext cx="3133043" cy="2088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4264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457200" y="152400"/>
            <a:ext cx="8229600" cy="1143000"/>
          </a:xfrm>
        </p:spPr>
        <p:txBody>
          <a:bodyPr/>
          <a:lstStyle/>
          <a:p>
            <a:pPr eaLnBrk="1" hangingPunct="1"/>
            <a:r>
              <a:rPr lang="en-US" sz="3800" smtClean="0">
                <a:latin typeface="Arial" panose="020B0604020202020204" pitchFamily="34" charset="0"/>
                <a:cs typeface="Arial" panose="020B0604020202020204" pitchFamily="34" charset="0"/>
              </a:rPr>
              <a:t>Progress charted by datasets</a:t>
            </a:r>
          </a:p>
        </p:txBody>
      </p:sp>
      <p:cxnSp>
        <p:nvCxnSpPr>
          <p:cNvPr id="5" name="Straight Arrow Connector 4"/>
          <p:cNvCxnSpPr/>
          <p:nvPr/>
        </p:nvCxnSpPr>
        <p:spPr>
          <a:xfrm flipV="1">
            <a:off x="431800" y="5481638"/>
            <a:ext cx="781208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57"/>
          <p:cNvGrpSpPr>
            <a:grpSpLocks/>
          </p:cNvGrpSpPr>
          <p:nvPr/>
        </p:nvGrpSpPr>
        <p:grpSpPr bwMode="auto">
          <a:xfrm>
            <a:off x="250825" y="3341688"/>
            <a:ext cx="3709988" cy="1455737"/>
            <a:chOff x="467544" y="2708920"/>
            <a:chExt cx="3708920" cy="1454678"/>
          </a:xfrm>
        </p:grpSpPr>
        <p:pic>
          <p:nvPicPr>
            <p:cNvPr id="2050" name="Picture 2"/>
            <p:cNvPicPr>
              <a:picLocks noChangeAspect="1" noChangeArrowheads="1"/>
            </p:cNvPicPr>
            <p:nvPr/>
          </p:nvPicPr>
          <p:blipFill>
            <a:blip r:embed="rId3"/>
            <a:srcRect l="56407" t="22643" r="12151" b="63814"/>
            <a:stretch>
              <a:fillRect/>
            </a:stretch>
          </p:blipFill>
          <p:spPr bwMode="auto">
            <a:xfrm>
              <a:off x="467544" y="2708920"/>
              <a:ext cx="3708920" cy="1227831"/>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05485" name="TextBox 36"/>
            <p:cNvSpPr txBox="1">
              <a:spLocks noChangeArrowheads="1"/>
            </p:cNvSpPr>
            <p:nvPr/>
          </p:nvSpPr>
          <p:spPr bwMode="auto">
            <a:xfrm>
              <a:off x="1907704" y="3825044"/>
              <a:ext cx="792088" cy="3385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t>COIL</a:t>
              </a:r>
            </a:p>
          </p:txBody>
        </p:sp>
      </p:grpSp>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288" y="1341438"/>
            <a:ext cx="153828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3" name="TextBox 12"/>
          <p:cNvSpPr txBox="1">
            <a:spLocks noChangeArrowheads="1"/>
          </p:cNvSpPr>
          <p:nvPr/>
        </p:nvSpPr>
        <p:spPr bwMode="auto">
          <a:xfrm>
            <a:off x="323850" y="2741613"/>
            <a:ext cx="1655763" cy="3381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t>Roberts 1963 </a:t>
            </a:r>
          </a:p>
        </p:txBody>
      </p:sp>
      <p:sp>
        <p:nvSpPr>
          <p:cNvPr id="105479" name="TextBox 13"/>
          <p:cNvSpPr txBox="1">
            <a:spLocks noChangeArrowheads="1"/>
          </p:cNvSpPr>
          <p:nvPr/>
        </p:nvSpPr>
        <p:spPr bwMode="auto">
          <a:xfrm>
            <a:off x="1187450" y="5768975"/>
            <a:ext cx="647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1996</a:t>
            </a:r>
          </a:p>
        </p:txBody>
      </p:sp>
      <p:cxnSp>
        <p:nvCxnSpPr>
          <p:cNvPr id="15" name="Straight Connector 14"/>
          <p:cNvCxnSpPr/>
          <p:nvPr/>
        </p:nvCxnSpPr>
        <p:spPr>
          <a:xfrm>
            <a:off x="1476375" y="5351463"/>
            <a:ext cx="0" cy="27305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05481" name="TextBox 15"/>
          <p:cNvSpPr txBox="1">
            <a:spLocks noChangeArrowheads="1"/>
          </p:cNvSpPr>
          <p:nvPr/>
        </p:nvSpPr>
        <p:spPr bwMode="auto">
          <a:xfrm>
            <a:off x="165100" y="5781675"/>
            <a:ext cx="64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1963</a:t>
            </a:r>
          </a:p>
        </p:txBody>
      </p:sp>
      <p:cxnSp>
        <p:nvCxnSpPr>
          <p:cNvPr id="17" name="Straight Connector 16"/>
          <p:cNvCxnSpPr/>
          <p:nvPr/>
        </p:nvCxnSpPr>
        <p:spPr>
          <a:xfrm>
            <a:off x="468313" y="5337175"/>
            <a:ext cx="0" cy="27463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05483" name="TextBox 17"/>
          <p:cNvSpPr txBox="1">
            <a:spLocks noChangeArrowheads="1"/>
          </p:cNvSpPr>
          <p:nvPr/>
        </p:nvSpPr>
        <p:spPr bwMode="auto">
          <a:xfrm>
            <a:off x="760413" y="5724525"/>
            <a:ext cx="750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p>
        </p:txBody>
      </p:sp>
      <p:sp>
        <p:nvSpPr>
          <p:cNvPr id="14" name="TextBox 13"/>
          <p:cNvSpPr txBox="1"/>
          <p:nvPr/>
        </p:nvSpPr>
        <p:spPr>
          <a:xfrm>
            <a:off x="17466" y="6535738"/>
            <a:ext cx="3231920" cy="338554"/>
          </a:xfrm>
          <a:prstGeom prst="rect">
            <a:avLst/>
          </a:prstGeom>
          <a:noFill/>
        </p:spPr>
        <p:txBody>
          <a:bodyPr wrap="square" rtlCol="0">
            <a:spAutoFit/>
          </a:bodyPr>
          <a:lstStyle/>
          <a:p>
            <a:r>
              <a:rPr lang="en-US" sz="1600" dirty="0" smtClean="0"/>
              <a:t>Slide credit: Kristen Grauman</a:t>
            </a:r>
            <a:endParaRPr lang="en-US" sz="1600" dirty="0"/>
          </a:p>
        </p:txBody>
      </p:sp>
    </p:spTree>
    <p:extLst>
      <p:ext uri="{BB962C8B-B14F-4D97-AF65-F5344CB8AC3E}">
        <p14:creationId xmlns:p14="http://schemas.microsoft.com/office/powerpoint/2010/main" val="220072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V="1">
            <a:off x="431800" y="5481638"/>
            <a:ext cx="781208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51"/>
          <p:cNvGrpSpPr>
            <a:grpSpLocks noChangeAspect="1"/>
          </p:cNvGrpSpPr>
          <p:nvPr/>
        </p:nvGrpSpPr>
        <p:grpSpPr>
          <a:xfrm>
            <a:off x="1079612" y="1844824"/>
            <a:ext cx="6588732" cy="3060340"/>
            <a:chOff x="-936612" y="7317432"/>
            <a:chExt cx="6588732" cy="3060340"/>
          </a:xfrm>
          <a:effectLst>
            <a:outerShdw blurRad="50800" dist="38100" dir="2700000" algn="tl" rotWithShape="0">
              <a:prstClr val="black">
                <a:alpha val="40000"/>
              </a:prstClr>
            </a:outerShdw>
          </a:effectLst>
        </p:grpSpPr>
        <p:pic>
          <p:nvPicPr>
            <p:cNvPr id="2053" name="Picture 5"/>
            <p:cNvPicPr>
              <a:picLocks noChangeAspect="1" noChangeArrowheads="1"/>
            </p:cNvPicPr>
            <p:nvPr/>
          </p:nvPicPr>
          <p:blipFill>
            <a:blip r:embed="rId3" cstate="print"/>
            <a:srcRect l="47688" t="17497" r="19252" b="73775"/>
            <a:stretch>
              <a:fillRect/>
            </a:stretch>
          </p:blipFill>
          <p:spPr bwMode="auto">
            <a:xfrm>
              <a:off x="-144524" y="9081628"/>
              <a:ext cx="5148572" cy="1044116"/>
            </a:xfrm>
            <a:prstGeom prst="rect">
              <a:avLst/>
            </a:prstGeom>
            <a:noFill/>
            <a:ln w="9525">
              <a:noFill/>
              <a:miter lim="800000"/>
              <a:headEnd/>
              <a:tailEnd/>
            </a:ln>
          </p:spPr>
        </p:pic>
        <p:pic>
          <p:nvPicPr>
            <p:cNvPr id="2054" name="Picture 6"/>
            <p:cNvPicPr>
              <a:picLocks noChangeAspect="1" noChangeArrowheads="1"/>
            </p:cNvPicPr>
            <p:nvPr/>
          </p:nvPicPr>
          <p:blipFill>
            <a:blip r:embed="rId4" cstate="print"/>
            <a:srcRect l="72546" t="60834" r="5828" b="24720"/>
            <a:stretch>
              <a:fillRect/>
            </a:stretch>
          </p:blipFill>
          <p:spPr bwMode="auto">
            <a:xfrm>
              <a:off x="2267744" y="7317432"/>
              <a:ext cx="3384376" cy="1728192"/>
            </a:xfrm>
            <a:prstGeom prst="rect">
              <a:avLst/>
            </a:prstGeom>
            <a:noFill/>
            <a:ln w="9525">
              <a:noFill/>
              <a:miter lim="800000"/>
              <a:headEnd/>
              <a:tailEnd/>
            </a:ln>
          </p:spPr>
        </p:pic>
        <p:sp>
          <p:nvSpPr>
            <p:cNvPr id="40" name="TextBox 39"/>
            <p:cNvSpPr txBox="1"/>
            <p:nvPr/>
          </p:nvSpPr>
          <p:spPr>
            <a:xfrm>
              <a:off x="2987824" y="8923094"/>
              <a:ext cx="1944216" cy="338554"/>
            </a:xfrm>
            <a:prstGeom prst="rect">
              <a:avLst/>
            </a:prstGeom>
            <a:solidFill>
              <a:schemeClr val="tx1"/>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INRIA Pedestrians</a:t>
              </a:r>
            </a:p>
          </p:txBody>
        </p:sp>
        <p:sp>
          <p:nvSpPr>
            <p:cNvPr id="41" name="TextBox 40"/>
            <p:cNvSpPr txBox="1"/>
            <p:nvPr/>
          </p:nvSpPr>
          <p:spPr>
            <a:xfrm>
              <a:off x="1331640" y="10039218"/>
              <a:ext cx="1944216" cy="338554"/>
            </a:xfrm>
            <a:prstGeom prst="rect">
              <a:avLst/>
            </a:prstGeom>
            <a:solidFill>
              <a:schemeClr val="tx1"/>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UIUC Cars</a:t>
              </a:r>
            </a:p>
          </p:txBody>
        </p:sp>
        <p:pic>
          <p:nvPicPr>
            <p:cNvPr id="42" name="Picture 8"/>
            <p:cNvPicPr>
              <a:picLocks noChangeAspect="1" noChangeArrowheads="1"/>
            </p:cNvPicPr>
            <p:nvPr/>
          </p:nvPicPr>
          <p:blipFill>
            <a:blip r:embed="rId5" cstate="print"/>
            <a:srcRect l="39943" t="86904" r="36939" b="3696"/>
            <a:stretch>
              <a:fillRect/>
            </a:stretch>
          </p:blipFill>
          <p:spPr bwMode="auto">
            <a:xfrm>
              <a:off x="-936612" y="7713476"/>
              <a:ext cx="3600400" cy="1124508"/>
            </a:xfrm>
            <a:prstGeom prst="rect">
              <a:avLst/>
            </a:prstGeom>
            <a:noFill/>
            <a:ln w="9525">
              <a:noFill/>
              <a:miter lim="800000"/>
              <a:headEnd/>
              <a:tailEnd/>
            </a:ln>
          </p:spPr>
        </p:pic>
        <p:sp>
          <p:nvSpPr>
            <p:cNvPr id="43" name="TextBox 42"/>
            <p:cNvSpPr txBox="1"/>
            <p:nvPr/>
          </p:nvSpPr>
          <p:spPr>
            <a:xfrm>
              <a:off x="107504" y="8721588"/>
              <a:ext cx="1944216" cy="338554"/>
            </a:xfrm>
            <a:prstGeom prst="rect">
              <a:avLst/>
            </a:prstGeom>
            <a:solidFill>
              <a:schemeClr val="tx1"/>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MIT-CMU Faces</a:t>
              </a:r>
            </a:p>
          </p:txBody>
        </p:sp>
      </p:grpSp>
      <p:pic>
        <p:nvPicPr>
          <p:cNvPr id="10752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9138" y="6165850"/>
            <a:ext cx="108108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TextBox 25"/>
          <p:cNvSpPr txBox="1">
            <a:spLocks noChangeArrowheads="1"/>
          </p:cNvSpPr>
          <p:nvPr/>
        </p:nvSpPr>
        <p:spPr bwMode="auto">
          <a:xfrm>
            <a:off x="2195513" y="5768975"/>
            <a:ext cx="201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2000</a:t>
            </a:r>
          </a:p>
        </p:txBody>
      </p:sp>
      <p:cxnSp>
        <p:nvCxnSpPr>
          <p:cNvPr id="32" name="Straight Connector 31"/>
          <p:cNvCxnSpPr/>
          <p:nvPr/>
        </p:nvCxnSpPr>
        <p:spPr>
          <a:xfrm>
            <a:off x="2519363" y="5373688"/>
            <a:ext cx="0" cy="274637"/>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07527" name="Title 1"/>
          <p:cNvSpPr>
            <a:spLocks noGrp="1"/>
          </p:cNvSpPr>
          <p:nvPr>
            <p:ph type="title"/>
          </p:nvPr>
        </p:nvSpPr>
        <p:spPr>
          <a:xfrm>
            <a:off x="457200" y="152400"/>
            <a:ext cx="8229600" cy="1143000"/>
          </a:xfrm>
        </p:spPr>
        <p:txBody>
          <a:bodyPr/>
          <a:lstStyle/>
          <a:p>
            <a:pPr eaLnBrk="1" hangingPunct="1"/>
            <a:r>
              <a:rPr lang="en-US" sz="3800" smtClean="0">
                <a:latin typeface="Arial" panose="020B0604020202020204" pitchFamily="34" charset="0"/>
                <a:cs typeface="Arial" panose="020B0604020202020204" pitchFamily="34" charset="0"/>
              </a:rPr>
              <a:t>Progress charted by datasets</a:t>
            </a:r>
          </a:p>
        </p:txBody>
      </p:sp>
      <p:pic>
        <p:nvPicPr>
          <p:cNvPr id="10752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5305" r="54163" b="57680"/>
          <a:stretch>
            <a:fillRect/>
          </a:stretch>
        </p:blipFill>
        <p:spPr bwMode="auto">
          <a:xfrm>
            <a:off x="236538" y="6184900"/>
            <a:ext cx="487362"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7529" name="TextBox 17"/>
          <p:cNvSpPr txBox="1">
            <a:spLocks noChangeArrowheads="1"/>
          </p:cNvSpPr>
          <p:nvPr/>
        </p:nvSpPr>
        <p:spPr bwMode="auto">
          <a:xfrm>
            <a:off x="1187450" y="5768975"/>
            <a:ext cx="647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1996</a:t>
            </a:r>
          </a:p>
        </p:txBody>
      </p:sp>
      <p:cxnSp>
        <p:nvCxnSpPr>
          <p:cNvPr id="19" name="Straight Connector 18"/>
          <p:cNvCxnSpPr/>
          <p:nvPr/>
        </p:nvCxnSpPr>
        <p:spPr>
          <a:xfrm>
            <a:off x="1476375" y="5351463"/>
            <a:ext cx="0" cy="27305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07531" name="TextBox 19"/>
          <p:cNvSpPr txBox="1">
            <a:spLocks noChangeArrowheads="1"/>
          </p:cNvSpPr>
          <p:nvPr/>
        </p:nvSpPr>
        <p:spPr bwMode="auto">
          <a:xfrm>
            <a:off x="165100" y="5781675"/>
            <a:ext cx="64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1963</a:t>
            </a:r>
          </a:p>
        </p:txBody>
      </p:sp>
      <p:cxnSp>
        <p:nvCxnSpPr>
          <p:cNvPr id="21" name="Straight Connector 20"/>
          <p:cNvCxnSpPr/>
          <p:nvPr/>
        </p:nvCxnSpPr>
        <p:spPr>
          <a:xfrm>
            <a:off x="468313" y="5337175"/>
            <a:ext cx="0" cy="27463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07533" name="TextBox 21"/>
          <p:cNvSpPr txBox="1">
            <a:spLocks noChangeArrowheads="1"/>
          </p:cNvSpPr>
          <p:nvPr/>
        </p:nvSpPr>
        <p:spPr bwMode="auto">
          <a:xfrm>
            <a:off x="760413" y="5724525"/>
            <a:ext cx="750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p>
        </p:txBody>
      </p:sp>
      <p:sp>
        <p:nvSpPr>
          <p:cNvPr id="20" name="TextBox 19"/>
          <p:cNvSpPr txBox="1"/>
          <p:nvPr/>
        </p:nvSpPr>
        <p:spPr>
          <a:xfrm>
            <a:off x="17466" y="6535738"/>
            <a:ext cx="3231920" cy="338554"/>
          </a:xfrm>
          <a:prstGeom prst="rect">
            <a:avLst/>
          </a:prstGeom>
          <a:noFill/>
        </p:spPr>
        <p:txBody>
          <a:bodyPr wrap="square" rtlCol="0">
            <a:spAutoFit/>
          </a:bodyPr>
          <a:lstStyle/>
          <a:p>
            <a:r>
              <a:rPr lang="en-US" sz="1600" dirty="0" smtClean="0"/>
              <a:t>Slide credit: Kristen Grauman</a:t>
            </a:r>
            <a:endParaRPr lang="en-US" sz="1600" dirty="0"/>
          </a:p>
        </p:txBody>
      </p:sp>
    </p:spTree>
    <p:extLst>
      <p:ext uri="{BB962C8B-B14F-4D97-AF65-F5344CB8AC3E}">
        <p14:creationId xmlns:p14="http://schemas.microsoft.com/office/powerpoint/2010/main" val="1993513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V="1">
            <a:off x="431800" y="5481638"/>
            <a:ext cx="781208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0957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138" y="6165850"/>
            <a:ext cx="108108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8175" y="6165850"/>
            <a:ext cx="1862138"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52"/>
          <p:cNvGrpSpPr>
            <a:grpSpLocks noChangeAspect="1"/>
          </p:cNvGrpSpPr>
          <p:nvPr/>
        </p:nvGrpSpPr>
        <p:grpSpPr>
          <a:xfrm>
            <a:off x="2231740" y="1332198"/>
            <a:ext cx="4464496" cy="3824994"/>
            <a:chOff x="6875748" y="1232756"/>
            <a:chExt cx="4464496" cy="3824994"/>
          </a:xfrm>
          <a:effectLst>
            <a:outerShdw blurRad="50800" dist="38100" dir="2700000" algn="tl" rotWithShape="0">
              <a:prstClr val="black">
                <a:alpha val="40000"/>
              </a:prstClr>
            </a:outerShdw>
          </a:effectLst>
        </p:grpSpPr>
        <p:pic>
          <p:nvPicPr>
            <p:cNvPr id="2051" name="Picture 3"/>
            <p:cNvPicPr>
              <a:picLocks noChangeAspect="1" noChangeArrowheads="1"/>
            </p:cNvPicPr>
            <p:nvPr/>
          </p:nvPicPr>
          <p:blipFill>
            <a:blip r:embed="rId5" cstate="print"/>
            <a:srcRect l="26187" t="75280" r="47226" b="14789"/>
            <a:stretch>
              <a:fillRect/>
            </a:stretch>
          </p:blipFill>
          <p:spPr bwMode="auto">
            <a:xfrm>
              <a:off x="7415808" y="3753036"/>
              <a:ext cx="3492388" cy="1002164"/>
            </a:xfrm>
            <a:prstGeom prst="rect">
              <a:avLst/>
            </a:prstGeom>
            <a:noFill/>
            <a:ln w="9525">
              <a:solidFill>
                <a:schemeClr val="tx1"/>
              </a:solidFill>
              <a:miter lim="800000"/>
              <a:headEnd/>
              <a:tailEnd/>
            </a:ln>
          </p:spPr>
        </p:pic>
        <p:sp>
          <p:nvSpPr>
            <p:cNvPr id="45" name="TextBox 44"/>
            <p:cNvSpPr txBox="1"/>
            <p:nvPr/>
          </p:nvSpPr>
          <p:spPr>
            <a:xfrm>
              <a:off x="8100392" y="4719196"/>
              <a:ext cx="1944216" cy="338554"/>
            </a:xfrm>
            <a:prstGeom prst="rect">
              <a:avLst/>
            </a:prstGeom>
            <a:solidFill>
              <a:schemeClr val="tx1"/>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Caltech-256</a:t>
              </a:r>
            </a:p>
          </p:txBody>
        </p:sp>
        <p:pic>
          <p:nvPicPr>
            <p:cNvPr id="2052" name="Picture 4"/>
            <p:cNvPicPr>
              <a:picLocks noChangeAspect="1" noChangeArrowheads="1"/>
            </p:cNvPicPr>
            <p:nvPr/>
          </p:nvPicPr>
          <p:blipFill>
            <a:blip r:embed="rId5" cstate="print"/>
            <a:srcRect l="25494" t="17798" r="54855" b="72270"/>
            <a:stretch>
              <a:fillRect/>
            </a:stretch>
          </p:blipFill>
          <p:spPr bwMode="auto">
            <a:xfrm>
              <a:off x="7631832" y="2384884"/>
              <a:ext cx="3060340" cy="1188132"/>
            </a:xfrm>
            <a:prstGeom prst="rect">
              <a:avLst/>
            </a:prstGeom>
            <a:noFill/>
            <a:ln w="9525">
              <a:solidFill>
                <a:schemeClr val="tx1"/>
              </a:solidFill>
              <a:miter lim="800000"/>
              <a:headEnd/>
              <a:tailEnd/>
            </a:ln>
          </p:spPr>
        </p:pic>
        <p:sp>
          <p:nvSpPr>
            <p:cNvPr id="46" name="TextBox 45"/>
            <p:cNvSpPr txBox="1"/>
            <p:nvPr/>
          </p:nvSpPr>
          <p:spPr>
            <a:xfrm>
              <a:off x="8171892" y="3465004"/>
              <a:ext cx="1944216" cy="338554"/>
            </a:xfrm>
            <a:prstGeom prst="rect">
              <a:avLst/>
            </a:prstGeom>
            <a:solidFill>
              <a:schemeClr val="tx1"/>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Caltech-101</a:t>
              </a:r>
            </a:p>
          </p:txBody>
        </p:sp>
        <p:pic>
          <p:nvPicPr>
            <p:cNvPr id="2057" name="Picture 9"/>
            <p:cNvPicPr>
              <a:picLocks noChangeAspect="1" noChangeArrowheads="1"/>
            </p:cNvPicPr>
            <p:nvPr/>
          </p:nvPicPr>
          <p:blipFill>
            <a:blip r:embed="rId6" cstate="print"/>
            <a:srcRect l="25032" t="34050" r="46301" b="58125"/>
            <a:stretch>
              <a:fillRect/>
            </a:stretch>
          </p:blipFill>
          <p:spPr bwMode="auto">
            <a:xfrm>
              <a:off x="6875748" y="1232756"/>
              <a:ext cx="4464496" cy="936104"/>
            </a:xfrm>
            <a:prstGeom prst="rect">
              <a:avLst/>
            </a:prstGeom>
            <a:noFill/>
            <a:ln w="9525">
              <a:noFill/>
              <a:miter lim="800000"/>
              <a:headEnd/>
              <a:tailEnd/>
            </a:ln>
          </p:spPr>
        </p:pic>
        <p:sp>
          <p:nvSpPr>
            <p:cNvPr id="44" name="TextBox 43"/>
            <p:cNvSpPr txBox="1"/>
            <p:nvPr/>
          </p:nvSpPr>
          <p:spPr>
            <a:xfrm>
              <a:off x="8171892" y="2060848"/>
              <a:ext cx="1944216" cy="338554"/>
            </a:xfrm>
            <a:prstGeom prst="rect">
              <a:avLst/>
            </a:prstGeom>
            <a:solidFill>
              <a:schemeClr val="tx1"/>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MSRC 21 Objects</a:t>
              </a:r>
            </a:p>
          </p:txBody>
        </p:sp>
      </p:grpSp>
      <p:sp>
        <p:nvSpPr>
          <p:cNvPr id="109574" name="TextBox 27"/>
          <p:cNvSpPr txBox="1">
            <a:spLocks noChangeArrowheads="1"/>
          </p:cNvSpPr>
          <p:nvPr/>
        </p:nvSpPr>
        <p:spPr bwMode="auto">
          <a:xfrm>
            <a:off x="2195513" y="5768975"/>
            <a:ext cx="201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2000</a:t>
            </a:r>
          </a:p>
        </p:txBody>
      </p:sp>
      <p:sp>
        <p:nvSpPr>
          <p:cNvPr id="109575" name="TextBox 28"/>
          <p:cNvSpPr txBox="1">
            <a:spLocks noChangeArrowheads="1"/>
          </p:cNvSpPr>
          <p:nvPr/>
        </p:nvSpPr>
        <p:spPr bwMode="auto">
          <a:xfrm>
            <a:off x="3887788" y="5759450"/>
            <a:ext cx="201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2005</a:t>
            </a:r>
          </a:p>
        </p:txBody>
      </p:sp>
      <p:cxnSp>
        <p:nvCxnSpPr>
          <p:cNvPr id="34" name="Straight Connector 33"/>
          <p:cNvCxnSpPr/>
          <p:nvPr/>
        </p:nvCxnSpPr>
        <p:spPr>
          <a:xfrm>
            <a:off x="2519363" y="5373688"/>
            <a:ext cx="0" cy="274637"/>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176713" y="5373688"/>
            <a:ext cx="0" cy="274637"/>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09578" name="Title 1"/>
          <p:cNvSpPr>
            <a:spLocks noGrp="1"/>
          </p:cNvSpPr>
          <p:nvPr>
            <p:ph type="title"/>
          </p:nvPr>
        </p:nvSpPr>
        <p:spPr>
          <a:xfrm>
            <a:off x="457200" y="152400"/>
            <a:ext cx="8229600" cy="1143000"/>
          </a:xfrm>
        </p:spPr>
        <p:txBody>
          <a:bodyPr/>
          <a:lstStyle/>
          <a:p>
            <a:pPr eaLnBrk="1" hangingPunct="1"/>
            <a:r>
              <a:rPr lang="en-US" sz="3800" smtClean="0">
                <a:latin typeface="Arial" panose="020B0604020202020204" pitchFamily="34" charset="0"/>
                <a:cs typeface="Arial" panose="020B0604020202020204" pitchFamily="34" charset="0"/>
              </a:rPr>
              <a:t>Progress charted by datasets</a:t>
            </a:r>
          </a:p>
        </p:txBody>
      </p:sp>
      <p:pic>
        <p:nvPicPr>
          <p:cNvPr id="10957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5305" r="54163" b="57680"/>
          <a:stretch>
            <a:fillRect/>
          </a:stretch>
        </p:blipFill>
        <p:spPr bwMode="auto">
          <a:xfrm>
            <a:off x="236538" y="6184900"/>
            <a:ext cx="487362"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9580" name="TextBox 20"/>
          <p:cNvSpPr txBox="1">
            <a:spLocks noChangeArrowheads="1"/>
          </p:cNvSpPr>
          <p:nvPr/>
        </p:nvSpPr>
        <p:spPr bwMode="auto">
          <a:xfrm>
            <a:off x="1187450" y="5768975"/>
            <a:ext cx="647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1996</a:t>
            </a:r>
          </a:p>
        </p:txBody>
      </p:sp>
      <p:cxnSp>
        <p:nvCxnSpPr>
          <p:cNvPr id="22" name="Straight Connector 21"/>
          <p:cNvCxnSpPr/>
          <p:nvPr/>
        </p:nvCxnSpPr>
        <p:spPr>
          <a:xfrm>
            <a:off x="1476375" y="5351463"/>
            <a:ext cx="0" cy="27305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09582" name="TextBox 22"/>
          <p:cNvSpPr txBox="1">
            <a:spLocks noChangeArrowheads="1"/>
          </p:cNvSpPr>
          <p:nvPr/>
        </p:nvSpPr>
        <p:spPr bwMode="auto">
          <a:xfrm>
            <a:off x="165100" y="5781675"/>
            <a:ext cx="64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1963</a:t>
            </a:r>
          </a:p>
        </p:txBody>
      </p:sp>
      <p:cxnSp>
        <p:nvCxnSpPr>
          <p:cNvPr id="24" name="Straight Connector 23"/>
          <p:cNvCxnSpPr/>
          <p:nvPr/>
        </p:nvCxnSpPr>
        <p:spPr>
          <a:xfrm>
            <a:off x="468313" y="5337175"/>
            <a:ext cx="0" cy="27463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09584" name="TextBox 24"/>
          <p:cNvSpPr txBox="1">
            <a:spLocks noChangeArrowheads="1"/>
          </p:cNvSpPr>
          <p:nvPr/>
        </p:nvSpPr>
        <p:spPr bwMode="auto">
          <a:xfrm>
            <a:off x="760413" y="5724525"/>
            <a:ext cx="750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p>
        </p:txBody>
      </p:sp>
      <p:sp>
        <p:nvSpPr>
          <p:cNvPr id="23" name="TextBox 22"/>
          <p:cNvSpPr txBox="1"/>
          <p:nvPr/>
        </p:nvSpPr>
        <p:spPr>
          <a:xfrm>
            <a:off x="17466" y="6535738"/>
            <a:ext cx="3231920" cy="338554"/>
          </a:xfrm>
          <a:prstGeom prst="rect">
            <a:avLst/>
          </a:prstGeom>
          <a:noFill/>
        </p:spPr>
        <p:txBody>
          <a:bodyPr wrap="square" rtlCol="0">
            <a:spAutoFit/>
          </a:bodyPr>
          <a:lstStyle/>
          <a:p>
            <a:r>
              <a:rPr lang="en-US" sz="1600" dirty="0" smtClean="0"/>
              <a:t>Slide credit: Kristen Grauman</a:t>
            </a:r>
            <a:endParaRPr lang="en-US" sz="1600" dirty="0"/>
          </a:p>
        </p:txBody>
      </p:sp>
    </p:spTree>
    <p:extLst>
      <p:ext uri="{BB962C8B-B14F-4D97-AF65-F5344CB8AC3E}">
        <p14:creationId xmlns:p14="http://schemas.microsoft.com/office/powerpoint/2010/main" val="3689594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V="1">
            <a:off x="431800" y="5481638"/>
            <a:ext cx="781208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1161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138" y="6165850"/>
            <a:ext cx="108108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8175" y="6165850"/>
            <a:ext cx="1862138"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6350" y="6207125"/>
            <a:ext cx="1150938" cy="447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1622"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3800" y="6165850"/>
            <a:ext cx="1563688"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42"/>
          <p:cNvGrpSpPr/>
          <p:nvPr/>
        </p:nvGrpSpPr>
        <p:grpSpPr>
          <a:xfrm>
            <a:off x="467544" y="1340768"/>
            <a:ext cx="8208912" cy="3794938"/>
            <a:chOff x="6660232" y="1371503"/>
            <a:chExt cx="8208912" cy="3794938"/>
          </a:xfrm>
          <a:effectLst>
            <a:outerShdw blurRad="50800" dist="38100" dir="2700000" algn="tl" rotWithShape="0">
              <a:prstClr val="black">
                <a:alpha val="40000"/>
              </a:prstClr>
            </a:outerShdw>
          </a:effectLst>
        </p:grpSpPr>
        <p:pic>
          <p:nvPicPr>
            <p:cNvPr id="30" name="Picture 29" descr="birds-collage.jpg"/>
            <p:cNvPicPr>
              <a:picLocks noChangeAspect="1"/>
            </p:cNvPicPr>
            <p:nvPr/>
          </p:nvPicPr>
          <p:blipFill>
            <a:blip r:embed="rId7" cstate="print"/>
            <a:srcRect t="50793" r="45073"/>
            <a:stretch>
              <a:fillRect/>
            </a:stretch>
          </p:blipFill>
          <p:spPr>
            <a:xfrm>
              <a:off x="11520772" y="2996952"/>
              <a:ext cx="3348372" cy="1499828"/>
            </a:xfrm>
            <a:prstGeom prst="rect">
              <a:avLst/>
            </a:prstGeom>
          </p:spPr>
        </p:pic>
        <p:pic>
          <p:nvPicPr>
            <p:cNvPr id="29" name="Picture 28" descr="Six_Face_Panels_sm.jpg"/>
            <p:cNvPicPr>
              <a:picLocks noChangeAspect="1"/>
            </p:cNvPicPr>
            <p:nvPr/>
          </p:nvPicPr>
          <p:blipFill>
            <a:blip r:embed="rId8" cstate="print"/>
            <a:srcRect r="50861"/>
            <a:stretch>
              <a:fillRect/>
            </a:stretch>
          </p:blipFill>
          <p:spPr>
            <a:xfrm>
              <a:off x="8136396" y="2703651"/>
              <a:ext cx="3744416" cy="2235200"/>
            </a:xfrm>
            <a:prstGeom prst="rect">
              <a:avLst/>
            </a:prstGeom>
          </p:spPr>
        </p:pic>
        <p:sp>
          <p:nvSpPr>
            <p:cNvPr id="49" name="TextBox 48"/>
            <p:cNvSpPr txBox="1"/>
            <p:nvPr/>
          </p:nvSpPr>
          <p:spPr>
            <a:xfrm>
              <a:off x="9000492" y="4827887"/>
              <a:ext cx="1944216" cy="338554"/>
            </a:xfrm>
            <a:prstGeom prst="rect">
              <a:avLst/>
            </a:prstGeom>
            <a:solidFill>
              <a:schemeClr val="tx1"/>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Faces in the Wild</a:t>
              </a:r>
            </a:p>
          </p:txBody>
        </p:sp>
        <p:pic>
          <p:nvPicPr>
            <p:cNvPr id="2060" name="Picture 12"/>
            <p:cNvPicPr>
              <a:picLocks noChangeAspect="1" noChangeArrowheads="1"/>
            </p:cNvPicPr>
            <p:nvPr/>
          </p:nvPicPr>
          <p:blipFill>
            <a:blip r:embed="rId9" cstate="print"/>
            <a:srcRect l="1913" t="14488" r="18327" b="33448"/>
            <a:stretch>
              <a:fillRect/>
            </a:stretch>
          </p:blipFill>
          <p:spPr bwMode="auto">
            <a:xfrm>
              <a:off x="7020272" y="1371503"/>
              <a:ext cx="3694260" cy="1852484"/>
            </a:xfrm>
            <a:prstGeom prst="rect">
              <a:avLst/>
            </a:prstGeom>
            <a:noFill/>
            <a:ln w="9525">
              <a:noFill/>
              <a:miter lim="800000"/>
              <a:headEnd/>
              <a:tailEnd/>
            </a:ln>
          </p:spPr>
        </p:pic>
        <p:sp>
          <p:nvSpPr>
            <p:cNvPr id="50" name="TextBox 49"/>
            <p:cNvSpPr txBox="1"/>
            <p:nvPr/>
          </p:nvSpPr>
          <p:spPr>
            <a:xfrm>
              <a:off x="10044608" y="2559635"/>
              <a:ext cx="1944216" cy="338554"/>
            </a:xfrm>
            <a:prstGeom prst="rect">
              <a:avLst/>
            </a:prstGeom>
            <a:solidFill>
              <a:schemeClr val="tx1"/>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80M Tiny Images</a:t>
              </a:r>
            </a:p>
          </p:txBody>
        </p:sp>
        <p:sp>
          <p:nvSpPr>
            <p:cNvPr id="47" name="TextBox 46"/>
            <p:cNvSpPr txBox="1"/>
            <p:nvPr/>
          </p:nvSpPr>
          <p:spPr>
            <a:xfrm>
              <a:off x="12240852" y="4437112"/>
              <a:ext cx="1944216" cy="338554"/>
            </a:xfrm>
            <a:prstGeom prst="rect">
              <a:avLst/>
            </a:prstGeom>
            <a:solidFill>
              <a:schemeClr val="tx1"/>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Birds-200</a:t>
              </a:r>
            </a:p>
          </p:txBody>
        </p:sp>
        <p:grpSp>
          <p:nvGrpSpPr>
            <p:cNvPr id="4" name="Group 50"/>
            <p:cNvGrpSpPr>
              <a:grpSpLocks noChangeAspect="1"/>
            </p:cNvGrpSpPr>
            <p:nvPr/>
          </p:nvGrpSpPr>
          <p:grpSpPr>
            <a:xfrm>
              <a:off x="6660232" y="2201194"/>
              <a:ext cx="3384376" cy="1652173"/>
              <a:chOff x="-8017546" y="5365888"/>
              <a:chExt cx="6136446" cy="2995674"/>
            </a:xfrm>
            <a:effectLst>
              <a:outerShdw blurRad="50800" dist="38100" dir="2700000" algn="tl" rotWithShape="0">
                <a:prstClr val="black">
                  <a:alpha val="40000"/>
                </a:prstClr>
              </a:outerShdw>
            </a:effectLst>
          </p:grpSpPr>
          <p:grpSp>
            <p:nvGrpSpPr>
              <p:cNvPr id="12" name="Group 35"/>
              <p:cNvGrpSpPr/>
              <p:nvPr/>
            </p:nvGrpSpPr>
            <p:grpSpPr>
              <a:xfrm>
                <a:off x="-8017546" y="5365888"/>
                <a:ext cx="6136446" cy="2720730"/>
                <a:chOff x="-8017546" y="5365888"/>
                <a:chExt cx="6136446" cy="2720730"/>
              </a:xfrm>
            </p:grpSpPr>
            <p:pic>
              <p:nvPicPr>
                <p:cNvPr id="40" name="Picture 14"/>
                <p:cNvPicPr>
                  <a:picLocks noChangeAspect="1" noChangeArrowheads="1"/>
                </p:cNvPicPr>
                <p:nvPr/>
              </p:nvPicPr>
              <p:blipFill>
                <a:blip r:embed="rId10" cstate="print"/>
                <a:srcRect l="45316" t="15992" r="10897" b="62941"/>
                <a:stretch>
                  <a:fillRect/>
                </a:stretch>
              </p:blipFill>
              <p:spPr bwMode="auto">
                <a:xfrm>
                  <a:off x="-7988157" y="6098273"/>
                  <a:ext cx="6107057" cy="1988345"/>
                </a:xfrm>
                <a:prstGeom prst="rect">
                  <a:avLst/>
                </a:prstGeom>
                <a:noFill/>
                <a:ln w="9525">
                  <a:noFill/>
                  <a:miter lim="800000"/>
                  <a:headEnd/>
                  <a:tailEnd/>
                </a:ln>
              </p:spPr>
            </p:pic>
            <p:pic>
              <p:nvPicPr>
                <p:cNvPr id="42" name="Picture 14"/>
                <p:cNvPicPr>
                  <a:picLocks noChangeAspect="1" noChangeArrowheads="1"/>
                </p:cNvPicPr>
                <p:nvPr/>
              </p:nvPicPr>
              <p:blipFill>
                <a:blip r:embed="rId10" cstate="print"/>
                <a:srcRect l="2140" t="27127" r="54120" b="62941"/>
                <a:stretch>
                  <a:fillRect/>
                </a:stretch>
              </p:blipFill>
              <p:spPr bwMode="auto">
                <a:xfrm>
                  <a:off x="-8017546" y="5365888"/>
                  <a:ext cx="6100442" cy="937363"/>
                </a:xfrm>
                <a:prstGeom prst="rect">
                  <a:avLst/>
                </a:prstGeom>
                <a:noFill/>
                <a:ln w="9525">
                  <a:noFill/>
                  <a:miter lim="800000"/>
                  <a:headEnd/>
                  <a:tailEnd/>
                </a:ln>
              </p:spPr>
            </p:pic>
          </p:grpSp>
          <p:sp>
            <p:nvSpPr>
              <p:cNvPr id="38" name="TextBox 37"/>
              <p:cNvSpPr txBox="1"/>
              <p:nvPr/>
            </p:nvSpPr>
            <p:spPr>
              <a:xfrm>
                <a:off x="-6862720" y="7747705"/>
                <a:ext cx="3414868" cy="613857"/>
              </a:xfrm>
              <a:prstGeom prst="rect">
                <a:avLst/>
              </a:prstGeom>
              <a:solidFill>
                <a:schemeClr val="tx1"/>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PASCAL VOC</a:t>
                </a:r>
              </a:p>
            </p:txBody>
          </p:sp>
        </p:grpSp>
        <p:grpSp>
          <p:nvGrpSpPr>
            <p:cNvPr id="18" name="Group 53"/>
            <p:cNvGrpSpPr/>
            <p:nvPr/>
          </p:nvGrpSpPr>
          <p:grpSpPr>
            <a:xfrm>
              <a:off x="10728685" y="1393502"/>
              <a:ext cx="4032448" cy="1252659"/>
              <a:chOff x="15513474" y="-1575043"/>
              <a:chExt cx="4032448" cy="1252659"/>
            </a:xfrm>
          </p:grpSpPr>
          <p:pic>
            <p:nvPicPr>
              <p:cNvPr id="2059" name="Picture 11"/>
              <p:cNvPicPr>
                <a:picLocks noChangeAspect="1" noChangeArrowheads="1"/>
              </p:cNvPicPr>
              <p:nvPr/>
            </p:nvPicPr>
            <p:blipFill>
              <a:blip r:embed="rId11" cstate="print"/>
              <a:srcRect l="42371" t="63242" r="13472" b="21338"/>
              <a:stretch>
                <a:fillRect/>
              </a:stretch>
            </p:blipFill>
            <p:spPr bwMode="auto">
              <a:xfrm>
                <a:off x="15513474" y="-1575043"/>
                <a:ext cx="4032448" cy="1081781"/>
              </a:xfrm>
              <a:prstGeom prst="rect">
                <a:avLst/>
              </a:prstGeom>
              <a:noFill/>
              <a:ln w="9525">
                <a:noFill/>
                <a:miter lim="800000"/>
                <a:headEnd/>
                <a:tailEnd/>
              </a:ln>
            </p:spPr>
          </p:pic>
          <p:sp>
            <p:nvSpPr>
              <p:cNvPr id="48" name="TextBox 47"/>
              <p:cNvSpPr txBox="1"/>
              <p:nvPr/>
            </p:nvSpPr>
            <p:spPr>
              <a:xfrm>
                <a:off x="16485581" y="-660938"/>
                <a:ext cx="1944216" cy="338554"/>
              </a:xfrm>
              <a:prstGeom prst="rect">
                <a:avLst/>
              </a:prstGeom>
              <a:solidFill>
                <a:schemeClr val="tx1"/>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itchFamily="34" charset="0"/>
                  </a:rPr>
                  <a:t>ImageNet</a:t>
                </a: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grpSp>
      </p:grpSp>
      <p:sp>
        <p:nvSpPr>
          <p:cNvPr id="111624" name="TextBox 43"/>
          <p:cNvSpPr txBox="1">
            <a:spLocks noChangeArrowheads="1"/>
          </p:cNvSpPr>
          <p:nvPr/>
        </p:nvSpPr>
        <p:spPr bwMode="auto">
          <a:xfrm>
            <a:off x="2195513" y="5768975"/>
            <a:ext cx="201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2000</a:t>
            </a:r>
          </a:p>
        </p:txBody>
      </p:sp>
      <p:sp>
        <p:nvSpPr>
          <p:cNvPr id="111625" name="TextBox 44"/>
          <p:cNvSpPr txBox="1">
            <a:spLocks noChangeArrowheads="1"/>
          </p:cNvSpPr>
          <p:nvPr/>
        </p:nvSpPr>
        <p:spPr bwMode="auto">
          <a:xfrm>
            <a:off x="3887788" y="5759450"/>
            <a:ext cx="201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2005</a:t>
            </a:r>
          </a:p>
        </p:txBody>
      </p:sp>
      <p:sp>
        <p:nvSpPr>
          <p:cNvPr id="111626" name="TextBox 45"/>
          <p:cNvSpPr txBox="1">
            <a:spLocks noChangeArrowheads="1"/>
          </p:cNvSpPr>
          <p:nvPr/>
        </p:nvSpPr>
        <p:spPr bwMode="auto">
          <a:xfrm>
            <a:off x="5184775" y="5759450"/>
            <a:ext cx="201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2007</a:t>
            </a:r>
          </a:p>
        </p:txBody>
      </p:sp>
      <p:sp>
        <p:nvSpPr>
          <p:cNvPr id="111627" name="TextBox 50"/>
          <p:cNvSpPr txBox="1">
            <a:spLocks noChangeArrowheads="1"/>
          </p:cNvSpPr>
          <p:nvPr/>
        </p:nvSpPr>
        <p:spPr bwMode="auto">
          <a:xfrm>
            <a:off x="5940425" y="5768975"/>
            <a:ext cx="201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2008</a:t>
            </a:r>
          </a:p>
        </p:txBody>
      </p:sp>
      <p:sp>
        <p:nvSpPr>
          <p:cNvPr id="111628" name="TextBox 52"/>
          <p:cNvSpPr txBox="1">
            <a:spLocks noChangeArrowheads="1"/>
          </p:cNvSpPr>
          <p:nvPr/>
        </p:nvSpPr>
        <p:spPr bwMode="auto">
          <a:xfrm>
            <a:off x="7272338" y="5759450"/>
            <a:ext cx="201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2013</a:t>
            </a:r>
          </a:p>
        </p:txBody>
      </p:sp>
      <p:cxnSp>
        <p:nvCxnSpPr>
          <p:cNvPr id="55" name="Straight Connector 54"/>
          <p:cNvCxnSpPr/>
          <p:nvPr/>
        </p:nvCxnSpPr>
        <p:spPr>
          <a:xfrm>
            <a:off x="2519363" y="5373688"/>
            <a:ext cx="0" cy="274637"/>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176713" y="5373688"/>
            <a:ext cx="0" cy="274637"/>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5508625" y="5373688"/>
            <a:ext cx="0" cy="274637"/>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300788" y="5373688"/>
            <a:ext cx="0" cy="274637"/>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7632700" y="5373688"/>
            <a:ext cx="0" cy="274637"/>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1634" name="Title 1"/>
          <p:cNvSpPr>
            <a:spLocks noGrp="1"/>
          </p:cNvSpPr>
          <p:nvPr>
            <p:ph type="title"/>
          </p:nvPr>
        </p:nvSpPr>
        <p:spPr>
          <a:xfrm>
            <a:off x="457200" y="152400"/>
            <a:ext cx="8229600" cy="1143000"/>
          </a:xfrm>
        </p:spPr>
        <p:txBody>
          <a:bodyPr/>
          <a:lstStyle/>
          <a:p>
            <a:pPr eaLnBrk="1" hangingPunct="1"/>
            <a:r>
              <a:rPr lang="en-US" sz="3800" smtClean="0">
                <a:latin typeface="Arial" panose="020B0604020202020204" pitchFamily="34" charset="0"/>
                <a:cs typeface="Arial" panose="020B0604020202020204" pitchFamily="34" charset="0"/>
              </a:rPr>
              <a:t>Progress charted by datasets</a:t>
            </a:r>
          </a:p>
        </p:txBody>
      </p:sp>
      <p:pic>
        <p:nvPicPr>
          <p:cNvPr id="111635"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t="5305" r="54163" b="57680"/>
          <a:stretch>
            <a:fillRect/>
          </a:stretch>
        </p:blipFill>
        <p:spPr bwMode="auto">
          <a:xfrm>
            <a:off x="236538" y="6184900"/>
            <a:ext cx="487362"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11636" name="TextBox 35"/>
          <p:cNvSpPr txBox="1">
            <a:spLocks noChangeArrowheads="1"/>
          </p:cNvSpPr>
          <p:nvPr/>
        </p:nvSpPr>
        <p:spPr bwMode="auto">
          <a:xfrm>
            <a:off x="1187450" y="5768975"/>
            <a:ext cx="647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1996</a:t>
            </a:r>
          </a:p>
        </p:txBody>
      </p:sp>
      <p:cxnSp>
        <p:nvCxnSpPr>
          <p:cNvPr id="37" name="Straight Connector 36"/>
          <p:cNvCxnSpPr/>
          <p:nvPr/>
        </p:nvCxnSpPr>
        <p:spPr>
          <a:xfrm>
            <a:off x="1476375" y="5351463"/>
            <a:ext cx="0" cy="27305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1638" name="TextBox 38"/>
          <p:cNvSpPr txBox="1">
            <a:spLocks noChangeArrowheads="1"/>
          </p:cNvSpPr>
          <p:nvPr/>
        </p:nvSpPr>
        <p:spPr bwMode="auto">
          <a:xfrm>
            <a:off x="165100" y="5781675"/>
            <a:ext cx="64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1963</a:t>
            </a:r>
          </a:p>
        </p:txBody>
      </p:sp>
      <p:cxnSp>
        <p:nvCxnSpPr>
          <p:cNvPr id="52" name="Straight Connector 51"/>
          <p:cNvCxnSpPr/>
          <p:nvPr/>
        </p:nvCxnSpPr>
        <p:spPr>
          <a:xfrm>
            <a:off x="468313" y="5337175"/>
            <a:ext cx="0" cy="27463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1640" name="TextBox 60"/>
          <p:cNvSpPr txBox="1">
            <a:spLocks noChangeArrowheads="1"/>
          </p:cNvSpPr>
          <p:nvPr/>
        </p:nvSpPr>
        <p:spPr bwMode="auto">
          <a:xfrm>
            <a:off x="760413" y="5724525"/>
            <a:ext cx="750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p>
        </p:txBody>
      </p:sp>
      <p:sp>
        <p:nvSpPr>
          <p:cNvPr id="39" name="TextBox 38"/>
          <p:cNvSpPr txBox="1"/>
          <p:nvPr/>
        </p:nvSpPr>
        <p:spPr>
          <a:xfrm>
            <a:off x="17466" y="6535738"/>
            <a:ext cx="3231920" cy="338554"/>
          </a:xfrm>
          <a:prstGeom prst="rect">
            <a:avLst/>
          </a:prstGeom>
          <a:noFill/>
        </p:spPr>
        <p:txBody>
          <a:bodyPr wrap="square" rtlCol="0">
            <a:spAutoFit/>
          </a:bodyPr>
          <a:lstStyle/>
          <a:p>
            <a:r>
              <a:rPr lang="en-US" sz="1600" dirty="0" smtClean="0"/>
              <a:t>Slide credit: Kristen Grauman</a:t>
            </a:r>
            <a:endParaRPr lang="en-US" sz="1600" dirty="0"/>
          </a:p>
        </p:txBody>
      </p:sp>
    </p:spTree>
    <p:extLst>
      <p:ext uri="{BB962C8B-B14F-4D97-AF65-F5344CB8AC3E}">
        <p14:creationId xmlns:p14="http://schemas.microsoft.com/office/powerpoint/2010/main" val="2561315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Evolution of methods</a:t>
            </a:r>
            <a:endParaRPr lang="en-US" dirty="0">
              <a:latin typeface="+mn-lt"/>
            </a:endParaRPr>
          </a:p>
        </p:txBody>
      </p:sp>
      <p:sp>
        <p:nvSpPr>
          <p:cNvPr id="3" name="Content Placeholder 2"/>
          <p:cNvSpPr>
            <a:spLocks noGrp="1"/>
          </p:cNvSpPr>
          <p:nvPr>
            <p:ph idx="1"/>
          </p:nvPr>
        </p:nvSpPr>
        <p:spPr>
          <a:xfrm>
            <a:off x="0" y="2477278"/>
            <a:ext cx="8229600" cy="4525963"/>
          </a:xfrm>
        </p:spPr>
        <p:txBody>
          <a:bodyPr/>
          <a:lstStyle/>
          <a:p>
            <a:r>
              <a:rPr lang="en-US" sz="2400" dirty="0" smtClean="0"/>
              <a:t>Hand-crafted models</a:t>
            </a:r>
          </a:p>
          <a:p>
            <a:r>
              <a:rPr lang="en-US" sz="2400" dirty="0" smtClean="0"/>
              <a:t>3D geometry</a:t>
            </a:r>
          </a:p>
          <a:p>
            <a:r>
              <a:rPr lang="en-US" sz="2400" dirty="0" smtClean="0"/>
              <a:t>Hypothesize and align</a:t>
            </a:r>
            <a:endParaRPr lang="en-US" sz="2400" dirty="0"/>
          </a:p>
        </p:txBody>
      </p:sp>
      <p:sp>
        <p:nvSpPr>
          <p:cNvPr id="4" name="Content Placeholder 2"/>
          <p:cNvSpPr txBox="1">
            <a:spLocks/>
          </p:cNvSpPr>
          <p:nvPr/>
        </p:nvSpPr>
        <p:spPr bwMode="auto">
          <a:xfrm>
            <a:off x="3390123" y="2477278"/>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ea typeface="+mn-ea"/>
                <a:cs typeface="+mn-cs"/>
              </a:rPr>
              <a:t>Hand-crafted features</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ea typeface="+mn-ea"/>
                <a:cs typeface="+mn-cs"/>
              </a:rPr>
              <a:t>Learned models</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ea typeface="+mn-ea"/>
                <a:cs typeface="+mn-cs"/>
              </a:rPr>
              <a:t>Data-driven</a:t>
            </a:r>
          </a:p>
        </p:txBody>
      </p:sp>
      <p:sp>
        <p:nvSpPr>
          <p:cNvPr id="5" name="Content Placeholder 2"/>
          <p:cNvSpPr txBox="1">
            <a:spLocks/>
          </p:cNvSpPr>
          <p:nvPr/>
        </p:nvSpPr>
        <p:spPr bwMode="auto">
          <a:xfrm>
            <a:off x="6780246" y="2477278"/>
            <a:ext cx="276380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ea typeface="+mn-ea"/>
                <a:cs typeface="+mn-cs"/>
              </a:rPr>
              <a:t>“End-to-end” learning of features and models*,**</a:t>
            </a:r>
          </a:p>
        </p:txBody>
      </p:sp>
      <p:cxnSp>
        <p:nvCxnSpPr>
          <p:cNvPr id="7" name="Straight Arrow Connector 6"/>
          <p:cNvCxnSpPr/>
          <p:nvPr/>
        </p:nvCxnSpPr>
        <p:spPr>
          <a:xfrm>
            <a:off x="457200" y="4497355"/>
            <a:ext cx="82296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463988" y="6194267"/>
            <a:ext cx="4968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ea typeface="+mn-ea"/>
                <a:cs typeface="+mn-cs"/>
              </a:rPr>
              <a:t>* Labeled data availability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ea typeface="+mn-ea"/>
                <a:cs typeface="+mn-cs"/>
              </a:rPr>
              <a:t>** Architecture design decisions, parameters.</a:t>
            </a: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8" name="TextBox 7"/>
          <p:cNvSpPr txBox="1"/>
          <p:nvPr/>
        </p:nvSpPr>
        <p:spPr>
          <a:xfrm>
            <a:off x="17466" y="6535738"/>
            <a:ext cx="3231920" cy="338554"/>
          </a:xfrm>
          <a:prstGeom prst="rect">
            <a:avLst/>
          </a:prstGeom>
          <a:noFill/>
        </p:spPr>
        <p:txBody>
          <a:bodyPr wrap="square" rtlCol="0">
            <a:spAutoFit/>
          </a:bodyPr>
          <a:lstStyle/>
          <a:p>
            <a:r>
              <a:rPr lang="en-US" sz="1600" dirty="0" smtClean="0"/>
              <a:t>Kristen Grauman</a:t>
            </a:r>
            <a:endParaRPr lang="en-US" sz="1600" dirty="0"/>
          </a:p>
        </p:txBody>
      </p:sp>
    </p:spTree>
    <p:extLst>
      <p:ext uri="{BB962C8B-B14F-4D97-AF65-F5344CB8AC3E}">
        <p14:creationId xmlns:p14="http://schemas.microsoft.com/office/powerpoint/2010/main" val="415287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5"/>
          <p:cNvSpPr>
            <a:spLocks noGrp="1"/>
          </p:cNvSpPr>
          <p:nvPr>
            <p:ph type="title" idx="4294967295"/>
          </p:nvPr>
        </p:nvSpPr>
        <p:spPr>
          <a:xfrm>
            <a:off x="811213" y="288925"/>
            <a:ext cx="7315200" cy="609600"/>
          </a:xfrm>
        </p:spPr>
        <p:txBody>
          <a:bodyPr>
            <a:normAutofit fontScale="90000"/>
          </a:bodyPr>
          <a:lstStyle/>
          <a:p>
            <a:pPr eaLnBrk="1" hangingPunct="1"/>
            <a:r>
              <a:rPr lang="en-US" smtClean="0"/>
              <a:t>Bags of visual words</a:t>
            </a:r>
          </a:p>
        </p:txBody>
      </p:sp>
      <p:sp>
        <p:nvSpPr>
          <p:cNvPr id="83971" name="Content Placeholder 6"/>
          <p:cNvSpPr>
            <a:spLocks noGrp="1"/>
          </p:cNvSpPr>
          <p:nvPr>
            <p:ph idx="4294967295"/>
          </p:nvPr>
        </p:nvSpPr>
        <p:spPr>
          <a:xfrm>
            <a:off x="628650" y="1420813"/>
            <a:ext cx="4856163" cy="4495800"/>
          </a:xfrm>
        </p:spPr>
        <p:txBody>
          <a:bodyPr/>
          <a:lstStyle/>
          <a:p>
            <a:pPr eaLnBrk="1" hangingPunct="1">
              <a:spcAft>
                <a:spcPts val="1200"/>
              </a:spcAft>
            </a:pPr>
            <a:r>
              <a:rPr lang="en-US" sz="2800" smtClean="0"/>
              <a:t>Summarize entire image based on its distribution (histogram) of word occurrences.</a:t>
            </a:r>
          </a:p>
          <a:p>
            <a:pPr eaLnBrk="1" hangingPunct="1">
              <a:spcAft>
                <a:spcPts val="1200"/>
              </a:spcAft>
            </a:pPr>
            <a:r>
              <a:rPr lang="en-US" sz="2800" smtClean="0"/>
              <a:t>Analogous to bag of words representation commonly used for documents.</a:t>
            </a:r>
          </a:p>
        </p:txBody>
      </p:sp>
      <p:grpSp>
        <p:nvGrpSpPr>
          <p:cNvPr id="2" name="Group 4"/>
          <p:cNvGrpSpPr>
            <a:grpSpLocks/>
          </p:cNvGrpSpPr>
          <p:nvPr/>
        </p:nvGrpSpPr>
        <p:grpSpPr bwMode="auto">
          <a:xfrm>
            <a:off x="1614488" y="5546725"/>
            <a:ext cx="3717925" cy="604838"/>
            <a:chOff x="96" y="96"/>
            <a:chExt cx="5616" cy="912"/>
          </a:xfrm>
        </p:grpSpPr>
        <p:sp>
          <p:nvSpPr>
            <p:cNvPr id="84009" name="Rectangle 5"/>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pic>
          <p:nvPicPr>
            <p:cNvPr id="84010" name="Picture 6" descr="ermine"/>
            <p:cNvPicPr>
              <a:picLocks noChangeAspect="1" noChangeArrowheads="1"/>
            </p:cNvPicPr>
            <p:nvPr/>
          </p:nvPicPr>
          <p:blipFill>
            <a:blip r:embed="rId3" cstate="print">
              <a:extLst>
                <a:ext uri="{28A0092B-C50C-407E-A947-70E740481C1C}">
                  <a14:useLocalDpi xmlns:a14="http://schemas.microsoft.com/office/drawing/2010/main" val="0"/>
                </a:ext>
              </a:extLst>
            </a:blip>
            <a:srcRect l="49399" t="22293" r="38898" b="71706"/>
            <a:stretch>
              <a:fillRect/>
            </a:stretch>
          </p:blipFill>
          <p:spPr bwMode="auto">
            <a:xfrm>
              <a:off x="240" y="624"/>
              <a:ext cx="384"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11" name="Picture 7" descr="ermine"/>
            <p:cNvPicPr>
              <a:picLocks noChangeAspect="1" noChangeArrowheads="1"/>
            </p:cNvPicPr>
            <p:nvPr/>
          </p:nvPicPr>
          <p:blipFill>
            <a:blip r:embed="rId4">
              <a:extLst>
                <a:ext uri="{28A0092B-C50C-407E-A947-70E740481C1C}">
                  <a14:useLocalDpi xmlns:a14="http://schemas.microsoft.com/office/drawing/2010/main" val="0"/>
                </a:ext>
              </a:extLst>
            </a:blip>
            <a:srcRect l="57591" t="4288" r="29535" b="88853"/>
            <a:stretch>
              <a:fillRect/>
            </a:stretch>
          </p:blipFill>
          <p:spPr bwMode="auto">
            <a:xfrm>
              <a:off x="4800" y="576"/>
              <a:ext cx="384" cy="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12" name="Picture 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14577" r="31876" b="79422"/>
            <a:stretch>
              <a:fillRect/>
            </a:stretch>
          </p:blipFill>
          <p:spPr bwMode="auto">
            <a:xfrm>
              <a:off x="240" y="192"/>
              <a:ext cx="38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13" name="Picture 9"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27437" r="31876" b="67418"/>
            <a:stretch>
              <a:fillRect/>
            </a:stretch>
          </p:blipFill>
          <p:spPr bwMode="auto">
            <a:xfrm>
              <a:off x="3600" y="576"/>
              <a:ext cx="384"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14" name="Picture 1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9932" t="23151" r="31876" b="71706"/>
            <a:stretch>
              <a:fillRect/>
            </a:stretch>
          </p:blipFill>
          <p:spPr bwMode="auto">
            <a:xfrm>
              <a:off x="1104" y="247"/>
              <a:ext cx="384" cy="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15" name="Picture 11"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2640" y="240"/>
              <a:ext cx="480"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16" name="Picture 12"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7500" t="75458"/>
            <a:stretch>
              <a:fillRect/>
            </a:stretch>
          </p:blipFill>
          <p:spPr bwMode="auto">
            <a:xfrm>
              <a:off x="1104" y="672"/>
              <a:ext cx="432" cy="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17" name="Picture 13"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5001" t="49956" r="42499" b="16507"/>
            <a:stretch>
              <a:fillRect/>
            </a:stretch>
          </p:blipFill>
          <p:spPr bwMode="auto">
            <a:xfrm>
              <a:off x="5328" y="576"/>
              <a:ext cx="314" cy="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18" name="Picture 14"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00" r="55000" b="54236"/>
            <a:stretch>
              <a:fillRect/>
            </a:stretch>
          </p:blipFill>
          <p:spPr bwMode="auto">
            <a:xfrm>
              <a:off x="4512" y="240"/>
              <a:ext cx="285" cy="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19" name="Picture 1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88" r="60001"/>
            <a:stretch>
              <a:fillRect/>
            </a:stretch>
          </p:blipFill>
          <p:spPr bwMode="auto">
            <a:xfrm>
              <a:off x="2160" y="242"/>
              <a:ext cx="384" cy="3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20" name="Picture 16"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500" t="20612" r="22501" b="37468"/>
            <a:stretch>
              <a:fillRect/>
            </a:stretch>
          </p:blipFill>
          <p:spPr bwMode="auto">
            <a:xfrm>
              <a:off x="3600" y="240"/>
              <a:ext cx="432" cy="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21" name="Picture 17"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35715" t="2991" r="21428" b="71085"/>
            <a:stretch>
              <a:fillRect/>
            </a:stretch>
          </p:blipFill>
          <p:spPr bwMode="auto">
            <a:xfrm>
              <a:off x="3198" y="288"/>
              <a:ext cx="354" cy="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22" name="Picture 18"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26286" b="52684"/>
            <a:stretch>
              <a:fillRect/>
            </a:stretch>
          </p:blipFill>
          <p:spPr bwMode="auto">
            <a:xfrm>
              <a:off x="4080" y="288"/>
              <a:ext cx="528" cy="4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23" name="Picture 19" descr="violin"/>
            <p:cNvPicPr>
              <a:picLocks noChangeAspect="1" noChangeArrowheads="1"/>
            </p:cNvPicPr>
            <p:nvPr/>
          </p:nvPicPr>
          <p:blipFill>
            <a:blip r:embed="rId8" cstate="print">
              <a:extLst>
                <a:ext uri="{28A0092B-C50C-407E-A947-70E740481C1C}">
                  <a14:useLocalDpi xmlns:a14="http://schemas.microsoft.com/office/drawing/2010/main" val="0"/>
                </a:ext>
              </a:extLst>
            </a:blip>
            <a:srcRect t="50055" b="26286"/>
            <a:stretch>
              <a:fillRect/>
            </a:stretch>
          </p:blipFill>
          <p:spPr bwMode="auto">
            <a:xfrm>
              <a:off x="1584" y="384"/>
              <a:ext cx="576" cy="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24" name="Picture 20" descr="violin"/>
            <p:cNvPicPr>
              <a:picLocks noChangeAspect="1" noChangeArrowheads="1"/>
            </p:cNvPicPr>
            <p:nvPr/>
          </p:nvPicPr>
          <p:blipFill>
            <a:blip r:embed="rId9">
              <a:extLst>
                <a:ext uri="{28A0092B-C50C-407E-A947-70E740481C1C}">
                  <a14:useLocalDpi xmlns:a14="http://schemas.microsoft.com/office/drawing/2010/main" val="0"/>
                </a:ext>
              </a:extLst>
            </a:blip>
            <a:srcRect t="76233"/>
            <a:stretch>
              <a:fillRect/>
            </a:stretch>
          </p:blipFill>
          <p:spPr bwMode="auto">
            <a:xfrm>
              <a:off x="2400" y="672"/>
              <a:ext cx="62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25" name="Picture 21"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56544" t="49945" r="-523" b="18510"/>
            <a:stretch>
              <a:fillRect/>
            </a:stretch>
          </p:blipFill>
          <p:spPr bwMode="auto">
            <a:xfrm>
              <a:off x="720" y="336"/>
              <a:ext cx="296" cy="5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26" name="Picture 22"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31544" b="47426"/>
            <a:stretch>
              <a:fillRect/>
            </a:stretch>
          </p:blipFill>
          <p:spPr bwMode="auto">
            <a:xfrm>
              <a:off x="4896" y="190"/>
              <a:ext cx="672"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115"/>
          <p:cNvGrpSpPr>
            <a:grpSpLocks/>
          </p:cNvGrpSpPr>
          <p:nvPr/>
        </p:nvGrpSpPr>
        <p:grpSpPr bwMode="auto">
          <a:xfrm>
            <a:off x="6386513" y="1033463"/>
            <a:ext cx="1858962" cy="1604962"/>
            <a:chOff x="6415312" y="1018940"/>
            <a:chExt cx="1859659" cy="1604894"/>
          </a:xfrm>
        </p:grpSpPr>
        <p:sp>
          <p:nvSpPr>
            <p:cNvPr id="83998" name="Rectangle 32"/>
            <p:cNvSpPr>
              <a:spLocks noChangeArrowheads="1"/>
            </p:cNvSpPr>
            <p:nvPr/>
          </p:nvSpPr>
          <p:spPr bwMode="auto">
            <a:xfrm>
              <a:off x="7372933" y="2201577"/>
              <a:ext cx="112755" cy="1127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99" name="Rectangle 33"/>
            <p:cNvSpPr>
              <a:spLocks noChangeArrowheads="1"/>
            </p:cNvSpPr>
            <p:nvPr/>
          </p:nvSpPr>
          <p:spPr bwMode="auto">
            <a:xfrm>
              <a:off x="6696404" y="2201577"/>
              <a:ext cx="112755" cy="1127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4000" name="Rectangle 34"/>
            <p:cNvSpPr>
              <a:spLocks noChangeArrowheads="1"/>
            </p:cNvSpPr>
            <p:nvPr/>
          </p:nvSpPr>
          <p:spPr bwMode="auto">
            <a:xfrm>
              <a:off x="7034669" y="1131647"/>
              <a:ext cx="112754" cy="118263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4001" name="Rectangle 35"/>
            <p:cNvSpPr>
              <a:spLocks noChangeArrowheads="1"/>
            </p:cNvSpPr>
            <p:nvPr/>
          </p:nvSpPr>
          <p:spPr bwMode="auto">
            <a:xfrm>
              <a:off x="7881123" y="1469771"/>
              <a:ext cx="112755" cy="844514"/>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4002" name="Line 36"/>
            <p:cNvSpPr>
              <a:spLocks noChangeShapeType="1"/>
            </p:cNvSpPr>
            <p:nvPr/>
          </p:nvSpPr>
          <p:spPr bwMode="auto">
            <a:xfrm>
              <a:off x="6415312" y="2314285"/>
              <a:ext cx="1859659" cy="0"/>
            </a:xfrm>
            <a:prstGeom prst="line">
              <a:avLst/>
            </a:prstGeom>
            <a:noFill/>
            <a:ln w="38100">
              <a:solidFill>
                <a:srgbClr val="000000"/>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4003" name="Line 37"/>
            <p:cNvSpPr>
              <a:spLocks noChangeShapeType="1"/>
            </p:cNvSpPr>
            <p:nvPr/>
          </p:nvSpPr>
          <p:spPr bwMode="auto">
            <a:xfrm flipV="1">
              <a:off x="6415312" y="1018940"/>
              <a:ext cx="0" cy="1295345"/>
            </a:xfrm>
            <a:prstGeom prst="line">
              <a:avLst/>
            </a:prstGeom>
            <a:noFill/>
            <a:ln w="38100">
              <a:solidFill>
                <a:srgbClr val="000000"/>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4004" name="Picture 3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7767791" y="2383159"/>
              <a:ext cx="281766" cy="197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05" name="Picture 39"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6584372" y="2371418"/>
              <a:ext cx="231283" cy="252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06" name="Picture 4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6922492" y="2371418"/>
              <a:ext cx="281766" cy="197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07" name="Picture 45" descr="violin"/>
            <p:cNvPicPr>
              <a:picLocks noChangeAspect="1" noChangeArrowheads="1"/>
            </p:cNvPicPr>
            <p:nvPr/>
          </p:nvPicPr>
          <p:blipFill>
            <a:blip r:embed="rId10">
              <a:extLst>
                <a:ext uri="{28A0092B-C50C-407E-A947-70E740481C1C}">
                  <a14:useLocalDpi xmlns:a14="http://schemas.microsoft.com/office/drawing/2010/main" val="0"/>
                </a:ext>
              </a:extLst>
            </a:blip>
            <a:srcRect t="76233"/>
            <a:stretch>
              <a:fillRect/>
            </a:stretch>
          </p:blipFill>
          <p:spPr bwMode="auto">
            <a:xfrm>
              <a:off x="7260611" y="2398421"/>
              <a:ext cx="394473" cy="2042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008" name="Picture 54" descr="DaVinci_face_onl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1665" y="1246701"/>
              <a:ext cx="429694" cy="531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 name="Group 116"/>
          <p:cNvGrpSpPr>
            <a:grpSpLocks/>
          </p:cNvGrpSpPr>
          <p:nvPr/>
        </p:nvGrpSpPr>
        <p:grpSpPr bwMode="auto">
          <a:xfrm>
            <a:off x="6416675" y="2860675"/>
            <a:ext cx="1858963" cy="1577975"/>
            <a:chOff x="8782150" y="1045942"/>
            <a:chExt cx="1859659" cy="1577892"/>
          </a:xfrm>
        </p:grpSpPr>
        <p:sp>
          <p:nvSpPr>
            <p:cNvPr id="83987" name="Rectangle 28"/>
            <p:cNvSpPr>
              <a:spLocks noChangeArrowheads="1"/>
            </p:cNvSpPr>
            <p:nvPr/>
          </p:nvSpPr>
          <p:spPr bwMode="auto">
            <a:xfrm>
              <a:off x="9739771" y="2230155"/>
              <a:ext cx="112754" cy="112707"/>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88" name="Rectangle 29"/>
            <p:cNvSpPr>
              <a:spLocks noChangeArrowheads="1"/>
            </p:cNvSpPr>
            <p:nvPr/>
          </p:nvSpPr>
          <p:spPr bwMode="auto">
            <a:xfrm>
              <a:off x="9063243" y="1496768"/>
              <a:ext cx="112754" cy="844506"/>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89" name="Rectangle 30"/>
            <p:cNvSpPr>
              <a:spLocks noChangeArrowheads="1"/>
            </p:cNvSpPr>
            <p:nvPr/>
          </p:nvSpPr>
          <p:spPr bwMode="auto">
            <a:xfrm>
              <a:off x="9401507" y="2230155"/>
              <a:ext cx="112755" cy="112707"/>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90" name="Rectangle 31"/>
            <p:cNvSpPr>
              <a:spLocks noChangeArrowheads="1"/>
            </p:cNvSpPr>
            <p:nvPr/>
          </p:nvSpPr>
          <p:spPr bwMode="auto">
            <a:xfrm>
              <a:off x="10247962" y="2285715"/>
              <a:ext cx="112754" cy="55559"/>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91" name="Line 43"/>
            <p:cNvSpPr>
              <a:spLocks noChangeShapeType="1"/>
            </p:cNvSpPr>
            <p:nvPr/>
          </p:nvSpPr>
          <p:spPr bwMode="auto">
            <a:xfrm>
              <a:off x="8782150" y="2342862"/>
              <a:ext cx="1859659" cy="0"/>
            </a:xfrm>
            <a:prstGeom prst="line">
              <a:avLst/>
            </a:prstGeom>
            <a:noFill/>
            <a:ln w="38100">
              <a:solidFill>
                <a:srgbClr val="000000"/>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3992" name="Line 44"/>
            <p:cNvSpPr>
              <a:spLocks noChangeShapeType="1"/>
            </p:cNvSpPr>
            <p:nvPr/>
          </p:nvSpPr>
          <p:spPr bwMode="auto">
            <a:xfrm flipV="1">
              <a:off x="8782150" y="1045942"/>
              <a:ext cx="0" cy="1295332"/>
            </a:xfrm>
            <a:prstGeom prst="line">
              <a:avLst/>
            </a:prstGeom>
            <a:noFill/>
            <a:ln w="38100">
              <a:solidFill>
                <a:srgbClr val="000000"/>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3993" name="Picture 46"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10190983" y="2383159"/>
              <a:ext cx="281766" cy="197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94" name="Picture 47"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8951210" y="2371418"/>
              <a:ext cx="231283" cy="252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95" name="Picture 4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9289330" y="2398421"/>
              <a:ext cx="281766" cy="197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96" name="Picture 49" descr="violin"/>
            <p:cNvPicPr>
              <a:picLocks noChangeAspect="1" noChangeArrowheads="1"/>
            </p:cNvPicPr>
            <p:nvPr/>
          </p:nvPicPr>
          <p:blipFill>
            <a:blip r:embed="rId10">
              <a:extLst>
                <a:ext uri="{28A0092B-C50C-407E-A947-70E740481C1C}">
                  <a14:useLocalDpi xmlns:a14="http://schemas.microsoft.com/office/drawing/2010/main" val="0"/>
                </a:ext>
              </a:extLst>
            </a:blip>
            <a:srcRect t="76233"/>
            <a:stretch>
              <a:fillRect/>
            </a:stretch>
          </p:blipFill>
          <p:spPr bwMode="auto">
            <a:xfrm>
              <a:off x="9571097" y="2398421"/>
              <a:ext cx="394473" cy="2042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97" name="Picture 5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83803" y="1292488"/>
              <a:ext cx="732593" cy="43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 name="Group 117"/>
          <p:cNvGrpSpPr>
            <a:grpSpLocks/>
          </p:cNvGrpSpPr>
          <p:nvPr/>
        </p:nvGrpSpPr>
        <p:grpSpPr bwMode="auto">
          <a:xfrm>
            <a:off x="6435725" y="4748213"/>
            <a:ext cx="1858963" cy="1635125"/>
            <a:chOff x="11036282" y="989589"/>
            <a:chExt cx="1859659" cy="1634245"/>
          </a:xfrm>
        </p:grpSpPr>
        <p:sp>
          <p:nvSpPr>
            <p:cNvPr id="83976" name="Rectangle 24"/>
            <p:cNvSpPr>
              <a:spLocks noChangeArrowheads="1"/>
            </p:cNvSpPr>
            <p:nvPr/>
          </p:nvSpPr>
          <p:spPr bwMode="auto">
            <a:xfrm>
              <a:off x="12051075" y="989589"/>
              <a:ext cx="112754" cy="1324849"/>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77" name="Rectangle 25"/>
            <p:cNvSpPr>
              <a:spLocks noChangeArrowheads="1"/>
            </p:cNvSpPr>
            <p:nvPr/>
          </p:nvSpPr>
          <p:spPr bwMode="auto">
            <a:xfrm>
              <a:off x="11317375" y="2116107"/>
              <a:ext cx="112754" cy="198330"/>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78" name="Rectangle 26"/>
            <p:cNvSpPr>
              <a:spLocks noChangeArrowheads="1"/>
            </p:cNvSpPr>
            <p:nvPr/>
          </p:nvSpPr>
          <p:spPr bwMode="auto">
            <a:xfrm>
              <a:off x="11655639" y="1947923"/>
              <a:ext cx="112755" cy="366515"/>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79" name="Rectangle 27"/>
            <p:cNvSpPr>
              <a:spLocks noChangeArrowheads="1"/>
            </p:cNvSpPr>
            <p:nvPr/>
          </p:nvSpPr>
          <p:spPr bwMode="auto">
            <a:xfrm>
              <a:off x="12502094" y="2116107"/>
              <a:ext cx="112754" cy="198330"/>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80" name="Line 41"/>
            <p:cNvSpPr>
              <a:spLocks noChangeShapeType="1"/>
            </p:cNvSpPr>
            <p:nvPr/>
          </p:nvSpPr>
          <p:spPr bwMode="auto">
            <a:xfrm>
              <a:off x="11036282" y="2314438"/>
              <a:ext cx="1859659" cy="0"/>
            </a:xfrm>
            <a:prstGeom prst="line">
              <a:avLst/>
            </a:prstGeom>
            <a:noFill/>
            <a:ln w="38100">
              <a:solidFill>
                <a:srgbClr val="000000"/>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3981" name="Line 42"/>
            <p:cNvSpPr>
              <a:spLocks noChangeShapeType="1"/>
            </p:cNvSpPr>
            <p:nvPr/>
          </p:nvSpPr>
          <p:spPr bwMode="auto">
            <a:xfrm flipV="1">
              <a:off x="11036282" y="1018149"/>
              <a:ext cx="0" cy="1296289"/>
            </a:xfrm>
            <a:prstGeom prst="line">
              <a:avLst/>
            </a:prstGeom>
            <a:noFill/>
            <a:ln w="38100">
              <a:solidFill>
                <a:srgbClr val="000000"/>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3982" name="Picture 5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12445115" y="2383159"/>
              <a:ext cx="281766" cy="197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83" name="Picture 51"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11205342" y="2371418"/>
              <a:ext cx="231283" cy="252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84" name="Picture 52"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11599815" y="2371418"/>
              <a:ext cx="281766" cy="197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85" name="Picture 53" descr="violin"/>
            <p:cNvPicPr>
              <a:picLocks noChangeAspect="1" noChangeArrowheads="1"/>
            </p:cNvPicPr>
            <p:nvPr/>
          </p:nvPicPr>
          <p:blipFill>
            <a:blip r:embed="rId10">
              <a:extLst>
                <a:ext uri="{28A0092B-C50C-407E-A947-70E740481C1C}">
                  <a14:useLocalDpi xmlns:a14="http://schemas.microsoft.com/office/drawing/2010/main" val="0"/>
                </a:ext>
              </a:extLst>
            </a:blip>
            <a:srcRect t="76233"/>
            <a:stretch>
              <a:fillRect/>
            </a:stretch>
          </p:blipFill>
          <p:spPr bwMode="auto">
            <a:xfrm>
              <a:off x="11937935" y="2398421"/>
              <a:ext cx="394473" cy="2042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86" name="Picture 56" descr="violi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301100">
              <a:off x="11261695" y="1021288"/>
              <a:ext cx="284115" cy="678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9" name="Slide Number Placeholder 58"/>
          <p:cNvSpPr>
            <a:spLocks noGrp="1"/>
          </p:cNvSpPr>
          <p:nvPr>
            <p:ph type="sldNum" sz="quarter" idx="12"/>
          </p:nvPr>
        </p:nvSpPr>
        <p:spPr/>
        <p:txBody>
          <a:bodyPr/>
          <a:lstStyle/>
          <a:p>
            <a:fld id="{B6F15528-21DE-4FAA-801E-634DDDAF4B2B}" type="slidenum">
              <a:rPr lang="en-US" smtClean="0">
                <a:solidFill>
                  <a:prstClr val="black">
                    <a:tint val="75000"/>
                  </a:prstClr>
                </a:solidFill>
              </a:rPr>
              <a:pPr/>
              <a:t>6</a:t>
            </a:fld>
            <a:endParaRPr lang="en-US">
              <a:solidFill>
                <a:prstClr val="black">
                  <a:tint val="75000"/>
                </a:prstClr>
              </a:solidFill>
            </a:endParaRPr>
          </a:p>
        </p:txBody>
      </p:sp>
    </p:spTree>
    <p:extLst>
      <p:ext uri="{BB962C8B-B14F-4D97-AF65-F5344CB8AC3E}">
        <p14:creationId xmlns:p14="http://schemas.microsoft.com/office/powerpoint/2010/main" val="28512374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6"/>
          <p:cNvSpPr>
            <a:spLocks noGrp="1"/>
          </p:cNvSpPr>
          <p:nvPr>
            <p:ph type="title"/>
          </p:nvPr>
        </p:nvSpPr>
        <p:spPr>
          <a:xfrm>
            <a:off x="457200" y="0"/>
            <a:ext cx="8229600" cy="1143000"/>
          </a:xfrm>
        </p:spPr>
        <p:txBody>
          <a:bodyPr/>
          <a:lstStyle/>
          <a:p>
            <a:r>
              <a:rPr lang="en-US" dirty="0" smtClean="0"/>
              <a:t>Supervised classification</a:t>
            </a:r>
          </a:p>
        </p:txBody>
      </p:sp>
      <p:sp>
        <p:nvSpPr>
          <p:cNvPr id="36867" name="Content Placeholder 7"/>
          <p:cNvSpPr>
            <a:spLocks noGrp="1"/>
          </p:cNvSpPr>
          <p:nvPr>
            <p:ph idx="1"/>
          </p:nvPr>
        </p:nvSpPr>
        <p:spPr>
          <a:xfrm>
            <a:off x="457200" y="1219200"/>
            <a:ext cx="8229600" cy="4525963"/>
          </a:xfrm>
        </p:spPr>
        <p:txBody>
          <a:bodyPr/>
          <a:lstStyle/>
          <a:p>
            <a:r>
              <a:rPr lang="en-US" sz="2400" dirty="0" smtClean="0"/>
              <a:t>Given a collection of </a:t>
            </a:r>
            <a:r>
              <a:rPr lang="en-US" sz="2400" i="1" dirty="0" smtClean="0"/>
              <a:t>labeled</a:t>
            </a:r>
            <a:r>
              <a:rPr lang="en-US" sz="2400" dirty="0" smtClean="0"/>
              <a:t> examples, come up with a function that will predict the labels of new examples.</a:t>
            </a:r>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r>
              <a:rPr lang="en-US" sz="2400" dirty="0" smtClean="0"/>
              <a:t>How good is the function we come up with to do the classification?  </a:t>
            </a:r>
          </a:p>
          <a:p>
            <a:r>
              <a:rPr lang="en-US" sz="2400" dirty="0" smtClean="0"/>
              <a:t>Depends on</a:t>
            </a:r>
          </a:p>
          <a:p>
            <a:pPr lvl="1"/>
            <a:r>
              <a:rPr lang="en-US" sz="2000" dirty="0" smtClean="0"/>
              <a:t>Mistakes made</a:t>
            </a:r>
          </a:p>
          <a:p>
            <a:pPr lvl="1"/>
            <a:r>
              <a:rPr lang="en-US" sz="2000" dirty="0" smtClean="0"/>
              <a:t>Cost associated with the mistakes</a:t>
            </a:r>
          </a:p>
        </p:txBody>
      </p:sp>
      <p:pic>
        <p:nvPicPr>
          <p:cNvPr id="36869" name="Picture 5"/>
          <p:cNvPicPr>
            <a:picLocks noChangeAspect="1" noChangeArrowheads="1"/>
          </p:cNvPicPr>
          <p:nvPr/>
        </p:nvPicPr>
        <p:blipFill>
          <a:blip r:embed="rId3"/>
          <a:srcRect l="26962" t="54085" r="71376" b="43875"/>
          <a:stretch>
            <a:fillRect/>
          </a:stretch>
        </p:blipFill>
        <p:spPr bwMode="auto">
          <a:xfrm>
            <a:off x="5688013" y="2798763"/>
            <a:ext cx="863600" cy="647700"/>
          </a:xfrm>
          <a:prstGeom prst="rect">
            <a:avLst/>
          </a:prstGeom>
          <a:noFill/>
          <a:ln w="9525">
            <a:noFill/>
            <a:miter lim="800000"/>
            <a:headEnd/>
            <a:tailEnd/>
          </a:ln>
          <a:effectLst/>
        </p:spPr>
      </p:pic>
      <p:pic>
        <p:nvPicPr>
          <p:cNvPr id="36870" name="Picture 6"/>
          <p:cNvPicPr>
            <a:picLocks noChangeAspect="1" noChangeArrowheads="1"/>
          </p:cNvPicPr>
          <p:nvPr/>
        </p:nvPicPr>
        <p:blipFill>
          <a:blip r:embed="rId3"/>
          <a:srcRect l="29913" t="51930" r="64766" b="43985"/>
          <a:stretch>
            <a:fillRect/>
          </a:stretch>
        </p:blipFill>
        <p:spPr bwMode="auto">
          <a:xfrm>
            <a:off x="2303463" y="2438400"/>
            <a:ext cx="2303462" cy="1081088"/>
          </a:xfrm>
          <a:prstGeom prst="rect">
            <a:avLst/>
          </a:prstGeom>
          <a:noFill/>
          <a:ln w="9525">
            <a:noFill/>
            <a:miter lim="800000"/>
            <a:headEnd/>
            <a:tailEnd/>
          </a:ln>
          <a:effectLst/>
        </p:spPr>
      </p:pic>
      <p:sp>
        <p:nvSpPr>
          <p:cNvPr id="36871" name="Text Box 7"/>
          <p:cNvSpPr txBox="1">
            <a:spLocks noChangeArrowheads="1"/>
          </p:cNvSpPr>
          <p:nvPr/>
        </p:nvSpPr>
        <p:spPr bwMode="auto">
          <a:xfrm>
            <a:off x="1366838" y="2546350"/>
            <a:ext cx="1187450" cy="930275"/>
          </a:xfrm>
          <a:prstGeom prst="rect">
            <a:avLst/>
          </a:prstGeom>
          <a:noFill/>
          <a:ln w="9525">
            <a:noFill/>
            <a:miter lim="800000"/>
            <a:headEnd/>
            <a:tailEnd/>
          </a:ln>
          <a:effectLst/>
        </p:spPr>
        <p:txBody>
          <a:bodyPr>
            <a:spAutoFit/>
          </a:bodyPr>
          <a:lstStyle/>
          <a:p>
            <a:pPr fontAlgn="base">
              <a:spcBef>
                <a:spcPct val="50000"/>
              </a:spcBef>
              <a:spcAft>
                <a:spcPct val="0"/>
              </a:spcAft>
            </a:pPr>
            <a:r>
              <a:rPr lang="en-US" sz="2200">
                <a:solidFill>
                  <a:srgbClr val="000000"/>
                </a:solidFill>
              </a:rPr>
              <a:t>“four”</a:t>
            </a:r>
          </a:p>
          <a:p>
            <a:pPr fontAlgn="base">
              <a:spcBef>
                <a:spcPct val="50000"/>
              </a:spcBef>
              <a:spcAft>
                <a:spcPct val="0"/>
              </a:spcAft>
            </a:pPr>
            <a:r>
              <a:rPr lang="en-US" sz="2200">
                <a:solidFill>
                  <a:srgbClr val="000000"/>
                </a:solidFill>
              </a:rPr>
              <a:t>“nine”</a:t>
            </a:r>
          </a:p>
        </p:txBody>
      </p:sp>
      <p:sp>
        <p:nvSpPr>
          <p:cNvPr id="36872" name="Text Box 8"/>
          <p:cNvSpPr txBox="1">
            <a:spLocks noChangeArrowheads="1"/>
          </p:cNvSpPr>
          <p:nvPr/>
        </p:nvSpPr>
        <p:spPr bwMode="auto">
          <a:xfrm>
            <a:off x="5976938" y="3446463"/>
            <a:ext cx="503237" cy="519112"/>
          </a:xfrm>
          <a:prstGeom prst="rect">
            <a:avLst/>
          </a:prstGeom>
          <a:noFill/>
          <a:ln w="9525">
            <a:noFill/>
            <a:miter lim="800000"/>
            <a:headEnd/>
            <a:tailEnd/>
          </a:ln>
          <a:effectLst/>
        </p:spPr>
        <p:txBody>
          <a:bodyPr>
            <a:spAutoFit/>
          </a:bodyPr>
          <a:lstStyle/>
          <a:p>
            <a:pPr fontAlgn="base">
              <a:spcBef>
                <a:spcPct val="50000"/>
              </a:spcBef>
              <a:spcAft>
                <a:spcPct val="0"/>
              </a:spcAft>
            </a:pPr>
            <a:r>
              <a:rPr lang="en-US" sz="2800">
                <a:solidFill>
                  <a:srgbClr val="000000"/>
                </a:solidFill>
              </a:rPr>
              <a:t>?</a:t>
            </a:r>
          </a:p>
        </p:txBody>
      </p:sp>
      <p:sp>
        <p:nvSpPr>
          <p:cNvPr id="36873" name="Text Box 9"/>
          <p:cNvSpPr txBox="1">
            <a:spLocks noChangeArrowheads="1"/>
          </p:cNvSpPr>
          <p:nvPr/>
        </p:nvSpPr>
        <p:spPr bwMode="auto">
          <a:xfrm>
            <a:off x="2133600" y="3906838"/>
            <a:ext cx="2736850" cy="427037"/>
          </a:xfrm>
          <a:prstGeom prst="rect">
            <a:avLst/>
          </a:prstGeom>
          <a:noFill/>
          <a:ln w="9525">
            <a:noFill/>
            <a:miter lim="800000"/>
            <a:headEnd/>
            <a:tailEnd/>
          </a:ln>
          <a:effectLst/>
        </p:spPr>
        <p:txBody>
          <a:bodyPr>
            <a:spAutoFit/>
          </a:bodyPr>
          <a:lstStyle/>
          <a:p>
            <a:pPr fontAlgn="base">
              <a:spcBef>
                <a:spcPct val="50000"/>
              </a:spcBef>
              <a:spcAft>
                <a:spcPct val="0"/>
              </a:spcAft>
            </a:pPr>
            <a:r>
              <a:rPr lang="en-US" sz="2200">
                <a:solidFill>
                  <a:srgbClr val="000000"/>
                </a:solidFill>
              </a:rPr>
              <a:t>Training examples</a:t>
            </a:r>
          </a:p>
        </p:txBody>
      </p:sp>
      <p:sp>
        <p:nvSpPr>
          <p:cNvPr id="36874" name="Text Box 10"/>
          <p:cNvSpPr txBox="1">
            <a:spLocks noChangeArrowheads="1"/>
          </p:cNvSpPr>
          <p:nvPr/>
        </p:nvSpPr>
        <p:spPr bwMode="auto">
          <a:xfrm>
            <a:off x="5364163" y="3878263"/>
            <a:ext cx="2124075" cy="427037"/>
          </a:xfrm>
          <a:prstGeom prst="rect">
            <a:avLst/>
          </a:prstGeom>
          <a:noFill/>
          <a:ln w="9525">
            <a:noFill/>
            <a:miter lim="800000"/>
            <a:headEnd/>
            <a:tailEnd/>
          </a:ln>
          <a:effectLst/>
        </p:spPr>
        <p:txBody>
          <a:bodyPr>
            <a:spAutoFit/>
          </a:bodyPr>
          <a:lstStyle/>
          <a:p>
            <a:pPr fontAlgn="base">
              <a:spcBef>
                <a:spcPct val="50000"/>
              </a:spcBef>
              <a:spcAft>
                <a:spcPct val="0"/>
              </a:spcAft>
            </a:pPr>
            <a:r>
              <a:rPr lang="en-US" sz="2200">
                <a:solidFill>
                  <a:srgbClr val="000000"/>
                </a:solidFill>
              </a:rPr>
              <a:t>Novel input</a:t>
            </a:r>
          </a:p>
        </p:txBody>
      </p:sp>
      <p:sp>
        <p:nvSpPr>
          <p:cNvPr id="10" name="TextBox 9"/>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1" name="Slide Number Placeholder 10"/>
          <p:cNvSpPr>
            <a:spLocks noGrp="1"/>
          </p:cNvSpPr>
          <p:nvPr>
            <p:ph type="sldNum" sz="quarter" idx="12"/>
          </p:nvPr>
        </p:nvSpPr>
        <p:spPr/>
        <p:txBody>
          <a:bodyPr/>
          <a:lstStyle/>
          <a:p>
            <a:pPr algn="r" rtl="0" fontAlgn="base">
              <a:spcBef>
                <a:spcPct val="0"/>
              </a:spcBef>
              <a:spcAft>
                <a:spcPct val="0"/>
              </a:spcAft>
              <a:defRPr/>
            </a:pPr>
            <a:fld id="{4A0D2EFA-DFCA-4D64-9279-E0F659A89029}" type="slidenum">
              <a:rPr lang="en-US" sz="1400" kern="1200" smtClean="0">
                <a:solidFill>
                  <a:srgbClr val="000000"/>
                </a:solidFill>
                <a:latin typeface="Arial" charset="0"/>
                <a:ea typeface="+mn-ea"/>
                <a:cs typeface="+mn-cs"/>
              </a:rPr>
              <a:pPr algn="r" rtl="0" fontAlgn="base">
                <a:spcBef>
                  <a:spcPct val="0"/>
                </a:spcBef>
                <a:spcAft>
                  <a:spcPct val="0"/>
                </a:spcAft>
                <a:defRPr/>
              </a:pPr>
              <a:t>60</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283945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87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8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86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87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8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867">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867">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867">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86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p:bldP spid="36872" grpId="0"/>
      <p:bldP spid="36873" grpId="0"/>
      <p:bldP spid="3687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6"/>
          <p:cNvSpPr>
            <a:spLocks noGrp="1"/>
          </p:cNvSpPr>
          <p:nvPr>
            <p:ph type="title"/>
          </p:nvPr>
        </p:nvSpPr>
        <p:spPr>
          <a:xfrm>
            <a:off x="457200" y="0"/>
            <a:ext cx="8229600" cy="1143000"/>
          </a:xfrm>
        </p:spPr>
        <p:txBody>
          <a:bodyPr/>
          <a:lstStyle/>
          <a:p>
            <a:r>
              <a:rPr lang="en-US" dirty="0" smtClean="0"/>
              <a:t>Supervised classification</a:t>
            </a:r>
          </a:p>
        </p:txBody>
      </p:sp>
      <p:sp>
        <p:nvSpPr>
          <p:cNvPr id="36867" name="Content Placeholder 7"/>
          <p:cNvSpPr>
            <a:spLocks noGrp="1"/>
          </p:cNvSpPr>
          <p:nvPr>
            <p:ph idx="1"/>
          </p:nvPr>
        </p:nvSpPr>
        <p:spPr>
          <a:xfrm>
            <a:off x="457200" y="1219200"/>
            <a:ext cx="8229600" cy="4525963"/>
          </a:xfrm>
        </p:spPr>
        <p:txBody>
          <a:bodyPr/>
          <a:lstStyle/>
          <a:p>
            <a:r>
              <a:rPr lang="en-US" sz="2400" dirty="0" smtClean="0"/>
              <a:t>Given a collection of </a:t>
            </a:r>
            <a:r>
              <a:rPr lang="en-US" sz="2400" i="1" dirty="0" smtClean="0"/>
              <a:t>labeled</a:t>
            </a:r>
            <a:r>
              <a:rPr lang="en-US" sz="2400" dirty="0" smtClean="0"/>
              <a:t> examples, come up with a function that will predict the labels of new examples.</a:t>
            </a:r>
          </a:p>
          <a:p>
            <a:endParaRPr lang="en-US" sz="2400" dirty="0" smtClean="0"/>
          </a:p>
          <a:p>
            <a:r>
              <a:rPr lang="en-US" sz="2400" dirty="0" smtClean="0"/>
              <a:t>Consider the two-class (binary) decision problem</a:t>
            </a:r>
          </a:p>
          <a:p>
            <a:pPr lvl="1"/>
            <a:r>
              <a:rPr lang="en-US" sz="2000" dirty="0" smtClean="0"/>
              <a:t>L(4→9): Loss of classifying a 4 as a 9</a:t>
            </a:r>
          </a:p>
          <a:p>
            <a:pPr lvl="1"/>
            <a:r>
              <a:rPr lang="en-US" sz="2000" dirty="0" smtClean="0"/>
              <a:t>L(9→4): Loss of classifying a 9 as a 4</a:t>
            </a:r>
          </a:p>
          <a:p>
            <a:pPr lvl="1"/>
            <a:endParaRPr lang="en-US" sz="2000" dirty="0" smtClean="0"/>
          </a:p>
          <a:p>
            <a:r>
              <a:rPr lang="en-US" sz="2400" b="1" dirty="0" smtClean="0"/>
              <a:t>Risk</a:t>
            </a:r>
            <a:r>
              <a:rPr lang="en-US" sz="2400" dirty="0" smtClean="0"/>
              <a:t> of a classifier </a:t>
            </a:r>
            <a:r>
              <a:rPr lang="en-US" sz="2400" i="1" dirty="0" smtClean="0"/>
              <a:t>s</a:t>
            </a:r>
            <a:r>
              <a:rPr lang="en-US" sz="2400" dirty="0" smtClean="0"/>
              <a:t> is expected loss:</a:t>
            </a:r>
          </a:p>
          <a:p>
            <a:endParaRPr lang="en-US" sz="2400" dirty="0" smtClean="0"/>
          </a:p>
          <a:p>
            <a:endParaRPr lang="en-US" sz="2400" dirty="0" smtClean="0"/>
          </a:p>
          <a:p>
            <a:r>
              <a:rPr lang="en-US" sz="2400" dirty="0" smtClean="0"/>
              <a:t>We want to choose a classifier so as to minimize this total risk</a:t>
            </a:r>
          </a:p>
          <a:p>
            <a:endParaRPr lang="en-US" sz="2400" dirty="0" smtClean="0"/>
          </a:p>
          <a:p>
            <a:endParaRPr lang="en-US" sz="2400" dirty="0" smtClean="0"/>
          </a:p>
          <a:p>
            <a:endParaRPr lang="en-US" sz="2400" dirty="0" smtClean="0"/>
          </a:p>
        </p:txBody>
      </p:sp>
      <p:graphicFrame>
        <p:nvGraphicFramePr>
          <p:cNvPr id="10" name="Object 9"/>
          <p:cNvGraphicFramePr>
            <a:graphicFrameLocks noChangeAspect="1"/>
          </p:cNvGraphicFramePr>
          <p:nvPr/>
        </p:nvGraphicFramePr>
        <p:xfrm>
          <a:off x="227853" y="4616450"/>
          <a:ext cx="8916147" cy="488950"/>
        </p:xfrm>
        <a:graphic>
          <a:graphicData uri="http://schemas.openxmlformats.org/presentationml/2006/ole">
            <mc:AlternateContent xmlns:mc="http://schemas.openxmlformats.org/markup-compatibility/2006">
              <mc:Choice xmlns:v="urn:schemas-microsoft-com:vml" Requires="v">
                <p:oleObj spid="_x0000_s983183" name="Equation" r:id="rId4" imgW="3936960" imgH="215640" progId="Equation.3">
                  <p:embed/>
                </p:oleObj>
              </mc:Choice>
              <mc:Fallback>
                <p:oleObj name="Equation" r:id="rId4" imgW="3936960" imgH="215640" progId="Equation.3">
                  <p:embed/>
                  <p:pic>
                    <p:nvPicPr>
                      <p:cNvPr id="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853" y="4616450"/>
                        <a:ext cx="8916147" cy="4889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5" name="TextBox 4"/>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6" name="Slide Number Placeholder 5"/>
          <p:cNvSpPr>
            <a:spLocks noGrp="1"/>
          </p:cNvSpPr>
          <p:nvPr>
            <p:ph type="sldNum" sz="quarter" idx="12"/>
          </p:nvPr>
        </p:nvSpPr>
        <p:spPr/>
        <p:txBody>
          <a:bodyPr/>
          <a:lstStyle/>
          <a:p>
            <a:pPr algn="r" rtl="0" fontAlgn="base">
              <a:spcBef>
                <a:spcPct val="0"/>
              </a:spcBef>
              <a:spcAft>
                <a:spcPct val="0"/>
              </a:spcAft>
              <a:defRPr/>
            </a:pPr>
            <a:fld id="{4A0D2EFA-DFCA-4D64-9279-E0F659A89029}" type="slidenum">
              <a:rPr lang="en-US" sz="1400" kern="1200" smtClean="0">
                <a:solidFill>
                  <a:srgbClr val="000000"/>
                </a:solidFill>
                <a:latin typeface="Arial" charset="0"/>
                <a:ea typeface="+mn-ea"/>
                <a:cs typeface="+mn-cs"/>
              </a:rPr>
              <a:pPr algn="r" rtl="0" fontAlgn="base">
                <a:spcBef>
                  <a:spcPct val="0"/>
                </a:spcBef>
                <a:spcAft>
                  <a:spcPct val="0"/>
                </a:spcAft>
                <a:defRPr/>
              </a:pPr>
              <a:t>61</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95722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6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86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86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86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9343"/>
            <a:ext cx="8229600" cy="1143000"/>
          </a:xfrm>
        </p:spPr>
        <p:txBody>
          <a:bodyPr/>
          <a:lstStyle/>
          <a:p>
            <a:r>
              <a:rPr lang="en-US" dirty="0" smtClean="0"/>
              <a:t>Supervised classification</a:t>
            </a:r>
            <a:endParaRPr lang="en-US" dirty="0"/>
          </a:p>
        </p:txBody>
      </p:sp>
      <p:pic>
        <p:nvPicPr>
          <p:cNvPr id="5" name="Picture 6"/>
          <p:cNvPicPr>
            <a:picLocks noChangeAspect="1" noChangeArrowheads="1"/>
          </p:cNvPicPr>
          <p:nvPr/>
        </p:nvPicPr>
        <p:blipFill>
          <a:blip r:embed="rId4"/>
          <a:srcRect l="29913" t="51930" r="64766" b="46054"/>
          <a:stretch>
            <a:fillRect/>
          </a:stretch>
        </p:blipFill>
        <p:spPr bwMode="auto">
          <a:xfrm>
            <a:off x="471471" y="2125653"/>
            <a:ext cx="2303462" cy="533400"/>
          </a:xfrm>
          <a:prstGeom prst="rect">
            <a:avLst/>
          </a:prstGeom>
          <a:noFill/>
          <a:ln w="9525">
            <a:noFill/>
            <a:miter lim="800000"/>
            <a:headEnd/>
            <a:tailEnd/>
          </a:ln>
          <a:effectLst/>
        </p:spPr>
      </p:pic>
      <p:pic>
        <p:nvPicPr>
          <p:cNvPr id="4" name="Picture 6"/>
          <p:cNvPicPr>
            <a:picLocks noChangeAspect="1" noChangeArrowheads="1"/>
          </p:cNvPicPr>
          <p:nvPr/>
        </p:nvPicPr>
        <p:blipFill>
          <a:blip r:embed="rId4"/>
          <a:srcRect l="29913" t="53945" r="64766" b="43985"/>
          <a:stretch>
            <a:fillRect/>
          </a:stretch>
        </p:blipFill>
        <p:spPr bwMode="auto">
          <a:xfrm>
            <a:off x="2681271" y="2078026"/>
            <a:ext cx="2303462" cy="547688"/>
          </a:xfrm>
          <a:prstGeom prst="rect">
            <a:avLst/>
          </a:prstGeom>
          <a:noFill/>
          <a:ln w="9525">
            <a:noFill/>
            <a:miter lim="800000"/>
            <a:headEnd/>
            <a:tailEnd/>
          </a:ln>
          <a:effectLst/>
        </p:spPr>
      </p:pic>
      <p:sp>
        <p:nvSpPr>
          <p:cNvPr id="6" name="TextBox 5"/>
          <p:cNvSpPr txBox="1"/>
          <p:nvPr/>
        </p:nvSpPr>
        <p:spPr>
          <a:xfrm>
            <a:off x="1577934" y="3315259"/>
            <a:ext cx="2884527" cy="430887"/>
          </a:xfrm>
          <a:prstGeom prst="rect">
            <a:avLst/>
          </a:prstGeom>
          <a:noFill/>
        </p:spPr>
        <p:txBody>
          <a:bodyPr wrap="square" rtlCol="0">
            <a:spAutoFit/>
          </a:bodyPr>
          <a:lstStyle/>
          <a:p>
            <a:r>
              <a:rPr lang="en-US" sz="2200" dirty="0" smtClean="0">
                <a:solidFill>
                  <a:srgbClr val="000000"/>
                </a:solidFill>
              </a:rPr>
              <a:t>Feature value </a:t>
            </a:r>
            <a:r>
              <a:rPr lang="en-US" sz="2200" b="1" dirty="0" smtClean="0">
                <a:solidFill>
                  <a:srgbClr val="000000"/>
                </a:solidFill>
              </a:rPr>
              <a:t>x</a:t>
            </a:r>
            <a:endParaRPr lang="en-US" sz="2200" b="1" dirty="0">
              <a:solidFill>
                <a:srgbClr val="000000"/>
              </a:solidFill>
            </a:endParaRPr>
          </a:p>
        </p:txBody>
      </p:sp>
      <p:cxnSp>
        <p:nvCxnSpPr>
          <p:cNvPr id="8" name="Straight Arrow Connector 7"/>
          <p:cNvCxnSpPr/>
          <p:nvPr/>
        </p:nvCxnSpPr>
        <p:spPr>
          <a:xfrm flipV="1">
            <a:off x="409518" y="2990844"/>
            <a:ext cx="4819716" cy="0"/>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1577141" y="2332817"/>
            <a:ext cx="2117754" cy="1587"/>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7504" y="4159260"/>
            <a:ext cx="9164763" cy="2308324"/>
          </a:xfrm>
          <a:prstGeom prst="rect">
            <a:avLst/>
          </a:prstGeom>
          <a:noFill/>
        </p:spPr>
        <p:txBody>
          <a:bodyPr wrap="square" rtlCol="0">
            <a:spAutoFit/>
          </a:bodyPr>
          <a:lstStyle/>
          <a:p>
            <a:r>
              <a:rPr lang="en-US" sz="2400" dirty="0" smtClean="0">
                <a:solidFill>
                  <a:srgbClr val="000000"/>
                </a:solidFill>
              </a:rPr>
              <a:t>If we choose class “four” for point x at boundary, expected loss is:</a:t>
            </a:r>
          </a:p>
          <a:p>
            <a:endParaRPr lang="en-US" sz="2400" dirty="0" smtClean="0">
              <a:solidFill>
                <a:srgbClr val="000000"/>
              </a:solidFill>
            </a:endParaRPr>
          </a:p>
          <a:p>
            <a:endParaRPr lang="en-US" sz="2400" dirty="0" smtClean="0">
              <a:solidFill>
                <a:srgbClr val="000000"/>
              </a:solidFill>
            </a:endParaRPr>
          </a:p>
          <a:p>
            <a:endParaRPr lang="en-US" sz="2400" dirty="0" smtClean="0">
              <a:solidFill>
                <a:srgbClr val="000000"/>
              </a:solidFill>
            </a:endParaRPr>
          </a:p>
          <a:p>
            <a:r>
              <a:rPr lang="en-US" sz="2400" dirty="0" smtClean="0">
                <a:solidFill>
                  <a:srgbClr val="000000"/>
                </a:solidFill>
              </a:rPr>
              <a:t>If we choose class “nine” for point x at boundary, expected loss is:</a:t>
            </a:r>
          </a:p>
          <a:p>
            <a:endParaRPr lang="en-US" sz="2400" dirty="0">
              <a:solidFill>
                <a:srgbClr val="000000"/>
              </a:solidFill>
            </a:endParaRPr>
          </a:p>
        </p:txBody>
      </p:sp>
      <p:graphicFrame>
        <p:nvGraphicFramePr>
          <p:cNvPr id="15" name="Object 14"/>
          <p:cNvGraphicFramePr>
            <a:graphicFrameLocks noChangeAspect="1"/>
          </p:cNvGraphicFramePr>
          <p:nvPr/>
        </p:nvGraphicFramePr>
        <p:xfrm>
          <a:off x="823915" y="4613273"/>
          <a:ext cx="6824662" cy="909637"/>
        </p:xfrm>
        <a:graphic>
          <a:graphicData uri="http://schemas.openxmlformats.org/presentationml/2006/ole">
            <mc:AlternateContent xmlns:mc="http://schemas.openxmlformats.org/markup-compatibility/2006">
              <mc:Choice xmlns:v="urn:schemas-microsoft-com:vml" Requires="v">
                <p:oleObj spid="_x0000_s1042464" name="Equation" r:id="rId5" imgW="3238200" imgH="431640" progId="Equation.3">
                  <p:embed/>
                </p:oleObj>
              </mc:Choice>
              <mc:Fallback>
                <p:oleObj name="Equation" r:id="rId5" imgW="323820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915" y="4613273"/>
                        <a:ext cx="6824662" cy="90963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18787" name="Object 3"/>
          <p:cNvGraphicFramePr>
            <a:graphicFrameLocks noChangeAspect="1"/>
          </p:cNvGraphicFramePr>
          <p:nvPr/>
        </p:nvGraphicFramePr>
        <p:xfrm>
          <a:off x="800096" y="6103980"/>
          <a:ext cx="3479800" cy="428625"/>
        </p:xfrm>
        <a:graphic>
          <a:graphicData uri="http://schemas.openxmlformats.org/presentationml/2006/ole">
            <mc:AlternateContent xmlns:mc="http://schemas.openxmlformats.org/markup-compatibility/2006">
              <mc:Choice xmlns:v="urn:schemas-microsoft-com:vml" Requires="v">
                <p:oleObj spid="_x0000_s1042465" name="Equation" r:id="rId7" imgW="1650960" imgH="203040" progId="Equation.3">
                  <p:embed/>
                </p:oleObj>
              </mc:Choice>
              <mc:Fallback>
                <p:oleObj name="Equation" r:id="rId7" imgW="1650960" imgH="203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0096" y="6103980"/>
                        <a:ext cx="3479800" cy="4286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8" name="Rectangle 17"/>
          <p:cNvSpPr/>
          <p:nvPr/>
        </p:nvSpPr>
        <p:spPr>
          <a:xfrm>
            <a:off x="774648" y="5035572"/>
            <a:ext cx="3541761" cy="511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TextBox 12"/>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6" name="Slide Number Placeholder 15"/>
          <p:cNvSpPr>
            <a:spLocks noGrp="1"/>
          </p:cNvSpPr>
          <p:nvPr>
            <p:ph type="sldNum" sz="quarter" idx="12"/>
          </p:nvPr>
        </p:nvSpPr>
        <p:spPr/>
        <p:txBody>
          <a:bodyPr/>
          <a:lstStyle/>
          <a:p>
            <a:pPr algn="r" rtl="0" fontAlgn="base">
              <a:spcBef>
                <a:spcPct val="0"/>
              </a:spcBef>
              <a:spcAft>
                <a:spcPct val="0"/>
              </a:spcAft>
              <a:defRPr/>
            </a:pPr>
            <a:fld id="{4A0D2EFA-DFCA-4D64-9279-E0F659A89029}" type="slidenum">
              <a:rPr lang="en-US" sz="1400" kern="1200" smtClean="0">
                <a:solidFill>
                  <a:srgbClr val="000000"/>
                </a:solidFill>
                <a:latin typeface="Arial" charset="0"/>
                <a:ea typeface="+mn-ea"/>
                <a:cs typeface="+mn-cs"/>
              </a:rPr>
              <a:pPr algn="r" rtl="0" fontAlgn="base">
                <a:spcBef>
                  <a:spcPct val="0"/>
                </a:spcBef>
                <a:spcAft>
                  <a:spcPct val="0"/>
                </a:spcAft>
                <a:defRPr/>
              </a:pPr>
              <a:t>62</a:t>
            </a:fld>
            <a:endParaRPr lang="en-US" sz="1400" kern="1200">
              <a:solidFill>
                <a:srgbClr val="000000"/>
              </a:solidFill>
              <a:latin typeface="Arial" charset="0"/>
              <a:ea typeface="+mn-ea"/>
              <a:cs typeface="+mn-cs"/>
            </a:endParaRPr>
          </a:p>
        </p:txBody>
      </p:sp>
      <p:sp>
        <p:nvSpPr>
          <p:cNvPr id="19" name="TextBox 18"/>
          <p:cNvSpPr txBox="1"/>
          <p:nvPr/>
        </p:nvSpPr>
        <p:spPr>
          <a:xfrm>
            <a:off x="5594364" y="1274733"/>
            <a:ext cx="3257532" cy="2677656"/>
          </a:xfrm>
          <a:prstGeom prst="rect">
            <a:avLst/>
          </a:prstGeom>
          <a:noFill/>
        </p:spPr>
        <p:txBody>
          <a:bodyPr wrap="square" rtlCol="0">
            <a:spAutoFit/>
          </a:bodyPr>
          <a:lstStyle/>
          <a:p>
            <a:r>
              <a:rPr lang="en-US" sz="2400" dirty="0" smtClean="0">
                <a:solidFill>
                  <a:srgbClr val="000000"/>
                </a:solidFill>
              </a:rPr>
              <a:t>Optimal classifier will minimize total risk. </a:t>
            </a:r>
          </a:p>
          <a:p>
            <a:endParaRPr lang="en-US" sz="2400" dirty="0" smtClean="0">
              <a:solidFill>
                <a:srgbClr val="000000"/>
              </a:solidFill>
            </a:endParaRPr>
          </a:p>
          <a:p>
            <a:r>
              <a:rPr lang="en-US" sz="2400" dirty="0" smtClean="0">
                <a:solidFill>
                  <a:srgbClr val="000000"/>
                </a:solidFill>
              </a:rPr>
              <a:t>At decision boundary, either choice of label yields same expected loss.</a:t>
            </a:r>
            <a:endParaRPr lang="en-US" sz="2400" dirty="0">
              <a:solidFill>
                <a:srgbClr val="000000"/>
              </a:solidFill>
            </a:endParaRPr>
          </a:p>
        </p:txBody>
      </p:sp>
    </p:spTree>
    <p:extLst>
      <p:ext uri="{BB962C8B-B14F-4D97-AF65-F5344CB8AC3E}">
        <p14:creationId xmlns:p14="http://schemas.microsoft.com/office/powerpoint/2010/main" val="156136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blinds(horizontal)">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187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9343"/>
            <a:ext cx="8229600" cy="1143000"/>
          </a:xfrm>
        </p:spPr>
        <p:txBody>
          <a:bodyPr/>
          <a:lstStyle/>
          <a:p>
            <a:r>
              <a:rPr lang="en-US" dirty="0" smtClean="0"/>
              <a:t>Supervised classification</a:t>
            </a:r>
            <a:endParaRPr lang="en-US" dirty="0"/>
          </a:p>
        </p:txBody>
      </p:sp>
      <p:pic>
        <p:nvPicPr>
          <p:cNvPr id="5" name="Picture 6"/>
          <p:cNvPicPr>
            <a:picLocks noChangeAspect="1" noChangeArrowheads="1"/>
          </p:cNvPicPr>
          <p:nvPr/>
        </p:nvPicPr>
        <p:blipFill>
          <a:blip r:embed="rId4"/>
          <a:srcRect l="29913" t="51930" r="64766" b="46054"/>
          <a:stretch>
            <a:fillRect/>
          </a:stretch>
        </p:blipFill>
        <p:spPr bwMode="auto">
          <a:xfrm>
            <a:off x="471471" y="2125653"/>
            <a:ext cx="2303462" cy="533400"/>
          </a:xfrm>
          <a:prstGeom prst="rect">
            <a:avLst/>
          </a:prstGeom>
          <a:noFill/>
          <a:ln w="9525">
            <a:noFill/>
            <a:miter lim="800000"/>
            <a:headEnd/>
            <a:tailEnd/>
          </a:ln>
          <a:effectLst/>
        </p:spPr>
      </p:pic>
      <p:pic>
        <p:nvPicPr>
          <p:cNvPr id="4" name="Picture 6"/>
          <p:cNvPicPr>
            <a:picLocks noChangeAspect="1" noChangeArrowheads="1"/>
          </p:cNvPicPr>
          <p:nvPr/>
        </p:nvPicPr>
        <p:blipFill>
          <a:blip r:embed="rId4"/>
          <a:srcRect l="29913" t="53945" r="64766" b="43985"/>
          <a:stretch>
            <a:fillRect/>
          </a:stretch>
        </p:blipFill>
        <p:spPr bwMode="auto">
          <a:xfrm>
            <a:off x="2681271" y="2078026"/>
            <a:ext cx="2303462" cy="547688"/>
          </a:xfrm>
          <a:prstGeom prst="rect">
            <a:avLst/>
          </a:prstGeom>
          <a:noFill/>
          <a:ln w="9525">
            <a:noFill/>
            <a:miter lim="800000"/>
            <a:headEnd/>
            <a:tailEnd/>
          </a:ln>
          <a:effectLst/>
        </p:spPr>
      </p:pic>
      <p:sp>
        <p:nvSpPr>
          <p:cNvPr id="6" name="TextBox 5"/>
          <p:cNvSpPr txBox="1"/>
          <p:nvPr/>
        </p:nvSpPr>
        <p:spPr>
          <a:xfrm>
            <a:off x="1577934" y="3315259"/>
            <a:ext cx="2884527" cy="430887"/>
          </a:xfrm>
          <a:prstGeom prst="rect">
            <a:avLst/>
          </a:prstGeom>
          <a:noFill/>
        </p:spPr>
        <p:txBody>
          <a:bodyPr wrap="square" rtlCol="0">
            <a:spAutoFit/>
          </a:bodyPr>
          <a:lstStyle/>
          <a:p>
            <a:r>
              <a:rPr lang="en-US" sz="2200" dirty="0" smtClean="0">
                <a:solidFill>
                  <a:srgbClr val="000000"/>
                </a:solidFill>
              </a:rPr>
              <a:t>Feature value </a:t>
            </a:r>
            <a:r>
              <a:rPr lang="en-US" sz="2200" b="1" dirty="0" smtClean="0">
                <a:solidFill>
                  <a:srgbClr val="000000"/>
                </a:solidFill>
              </a:rPr>
              <a:t>x</a:t>
            </a:r>
            <a:endParaRPr lang="en-US" sz="2200" b="1" dirty="0">
              <a:solidFill>
                <a:srgbClr val="000000"/>
              </a:solidFill>
            </a:endParaRPr>
          </a:p>
        </p:txBody>
      </p:sp>
      <p:cxnSp>
        <p:nvCxnSpPr>
          <p:cNvPr id="8" name="Straight Arrow Connector 7"/>
          <p:cNvCxnSpPr/>
          <p:nvPr/>
        </p:nvCxnSpPr>
        <p:spPr>
          <a:xfrm flipV="1">
            <a:off x="409518" y="2990844"/>
            <a:ext cx="4819716" cy="0"/>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1577141" y="2332817"/>
            <a:ext cx="2117754" cy="1587"/>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46031" y="4159260"/>
            <a:ext cx="8251938" cy="2677656"/>
          </a:xfrm>
          <a:prstGeom prst="rect">
            <a:avLst/>
          </a:prstGeom>
          <a:noFill/>
        </p:spPr>
        <p:txBody>
          <a:bodyPr wrap="square" rtlCol="0">
            <a:spAutoFit/>
          </a:bodyPr>
          <a:lstStyle/>
          <a:p>
            <a:r>
              <a:rPr lang="en-US" sz="2400" dirty="0" smtClean="0">
                <a:solidFill>
                  <a:srgbClr val="000000"/>
                </a:solidFill>
              </a:rPr>
              <a:t>So, best decision boundary is at point</a:t>
            </a:r>
            <a:r>
              <a:rPr lang="en-US" sz="2400" b="1" dirty="0" smtClean="0">
                <a:solidFill>
                  <a:srgbClr val="000000"/>
                </a:solidFill>
              </a:rPr>
              <a:t> x </a:t>
            </a:r>
            <a:r>
              <a:rPr lang="en-US" sz="2400" dirty="0" smtClean="0">
                <a:solidFill>
                  <a:srgbClr val="000000"/>
                </a:solidFill>
              </a:rPr>
              <a:t>where</a:t>
            </a:r>
          </a:p>
          <a:p>
            <a:endParaRPr lang="en-US" sz="2400" dirty="0" smtClean="0">
              <a:solidFill>
                <a:srgbClr val="000000"/>
              </a:solidFill>
            </a:endParaRPr>
          </a:p>
          <a:p>
            <a:endParaRPr lang="en-US" sz="2400" dirty="0" smtClean="0">
              <a:solidFill>
                <a:srgbClr val="000000"/>
              </a:solidFill>
            </a:endParaRPr>
          </a:p>
          <a:p>
            <a:r>
              <a:rPr lang="en-US" sz="2400" dirty="0" smtClean="0">
                <a:solidFill>
                  <a:srgbClr val="000000"/>
                </a:solidFill>
              </a:rPr>
              <a:t>To classify a new point, choose class with lowest expected loss; i.e., choose “four” if</a:t>
            </a:r>
          </a:p>
          <a:p>
            <a:endParaRPr lang="en-US" sz="2400" dirty="0" smtClean="0">
              <a:solidFill>
                <a:srgbClr val="000000"/>
              </a:solidFill>
            </a:endParaRPr>
          </a:p>
          <a:p>
            <a:endParaRPr lang="en-US" sz="2400" dirty="0" smtClean="0">
              <a:solidFill>
                <a:srgbClr val="000000"/>
              </a:solidFill>
            </a:endParaRPr>
          </a:p>
        </p:txBody>
      </p:sp>
      <p:graphicFrame>
        <p:nvGraphicFramePr>
          <p:cNvPr id="15" name="Object 14"/>
          <p:cNvGraphicFramePr>
            <a:graphicFrameLocks noChangeAspect="1"/>
          </p:cNvGraphicFramePr>
          <p:nvPr/>
        </p:nvGraphicFramePr>
        <p:xfrm>
          <a:off x="957263" y="4706955"/>
          <a:ext cx="6556375" cy="427038"/>
        </p:xfrm>
        <a:graphic>
          <a:graphicData uri="http://schemas.openxmlformats.org/presentationml/2006/ole">
            <mc:AlternateContent xmlns:mc="http://schemas.openxmlformats.org/markup-compatibility/2006">
              <mc:Choice xmlns:v="urn:schemas-microsoft-com:vml" Requires="v">
                <p:oleObj spid="_x0000_s985371" name="Equation" r:id="rId5" imgW="3111480" imgH="203040" progId="Equation.3">
                  <p:embed/>
                </p:oleObj>
              </mc:Choice>
              <mc:Fallback>
                <p:oleObj name="Equation" r:id="rId5" imgW="3111480" imgH="203040" progId="Equation.3">
                  <p:embed/>
                  <p:pic>
                    <p:nvPicPr>
                      <p:cNvPr id="0"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7263" y="4706955"/>
                        <a:ext cx="6556375" cy="42703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884187" y="6057936"/>
          <a:ext cx="5504220" cy="503243"/>
        </p:xfrm>
        <a:graphic>
          <a:graphicData uri="http://schemas.openxmlformats.org/presentationml/2006/ole">
            <mc:AlternateContent xmlns:mc="http://schemas.openxmlformats.org/markup-compatibility/2006">
              <mc:Choice xmlns:v="urn:schemas-microsoft-com:vml" Requires="v">
                <p:oleObj spid="_x0000_s985372" name="Equation" r:id="rId7" imgW="2222280" imgH="203040" progId="Equation.3">
                  <p:embed/>
                </p:oleObj>
              </mc:Choice>
              <mc:Fallback>
                <p:oleObj name="Equation" r:id="rId7" imgW="2222280" imgH="203040" progId="Equation.3">
                  <p:embed/>
                  <p:pic>
                    <p:nvPicPr>
                      <p:cNvPr id="0"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4187" y="6057936"/>
                        <a:ext cx="5504220" cy="50324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TextBox 15"/>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7" name="Slide Number Placeholder 16"/>
          <p:cNvSpPr>
            <a:spLocks noGrp="1"/>
          </p:cNvSpPr>
          <p:nvPr>
            <p:ph type="sldNum" sz="quarter" idx="12"/>
          </p:nvPr>
        </p:nvSpPr>
        <p:spPr/>
        <p:txBody>
          <a:bodyPr/>
          <a:lstStyle/>
          <a:p>
            <a:pPr algn="r" rtl="0" fontAlgn="base">
              <a:spcBef>
                <a:spcPct val="0"/>
              </a:spcBef>
              <a:spcAft>
                <a:spcPct val="0"/>
              </a:spcAft>
              <a:defRPr/>
            </a:pPr>
            <a:fld id="{4A0D2EFA-DFCA-4D64-9279-E0F659A89029}" type="slidenum">
              <a:rPr lang="en-US" sz="1400" kern="1200" smtClean="0">
                <a:solidFill>
                  <a:srgbClr val="000000"/>
                </a:solidFill>
                <a:latin typeface="Arial" charset="0"/>
                <a:ea typeface="+mn-ea"/>
                <a:cs typeface="+mn-cs"/>
              </a:rPr>
              <a:pPr algn="r" rtl="0" fontAlgn="base">
                <a:spcBef>
                  <a:spcPct val="0"/>
                </a:spcBef>
                <a:spcAft>
                  <a:spcPct val="0"/>
                </a:spcAft>
                <a:defRPr/>
              </a:pPr>
              <a:t>63</a:t>
            </a:fld>
            <a:endParaRPr lang="en-US" sz="1400" kern="1200">
              <a:solidFill>
                <a:srgbClr val="000000"/>
              </a:solidFill>
              <a:latin typeface="Arial" charset="0"/>
              <a:ea typeface="+mn-ea"/>
              <a:cs typeface="+mn-cs"/>
            </a:endParaRPr>
          </a:p>
        </p:txBody>
      </p:sp>
      <p:sp>
        <p:nvSpPr>
          <p:cNvPr id="19" name="TextBox 18"/>
          <p:cNvSpPr txBox="1"/>
          <p:nvPr/>
        </p:nvSpPr>
        <p:spPr>
          <a:xfrm>
            <a:off x="5594364" y="1274733"/>
            <a:ext cx="3257532" cy="2677656"/>
          </a:xfrm>
          <a:prstGeom prst="rect">
            <a:avLst/>
          </a:prstGeom>
          <a:noFill/>
        </p:spPr>
        <p:txBody>
          <a:bodyPr wrap="square" rtlCol="0">
            <a:spAutoFit/>
          </a:bodyPr>
          <a:lstStyle/>
          <a:p>
            <a:r>
              <a:rPr lang="en-US" sz="2400" dirty="0" smtClean="0">
                <a:solidFill>
                  <a:srgbClr val="000000"/>
                </a:solidFill>
              </a:rPr>
              <a:t>Optimal classifier will minimize total risk. </a:t>
            </a:r>
          </a:p>
          <a:p>
            <a:endParaRPr lang="en-US" sz="2400" dirty="0" smtClean="0">
              <a:solidFill>
                <a:srgbClr val="000000"/>
              </a:solidFill>
            </a:endParaRPr>
          </a:p>
          <a:p>
            <a:r>
              <a:rPr lang="en-US" sz="2400" dirty="0" smtClean="0">
                <a:solidFill>
                  <a:srgbClr val="000000"/>
                </a:solidFill>
              </a:rPr>
              <a:t>At decision boundary, either choice of label yields same expected loss.</a:t>
            </a:r>
            <a:endParaRPr lang="en-US" sz="2400" dirty="0">
              <a:solidFill>
                <a:srgbClr val="000000"/>
              </a:solidFill>
            </a:endParaRPr>
          </a:p>
        </p:txBody>
      </p:sp>
    </p:spTree>
    <p:extLst>
      <p:ext uri="{BB962C8B-B14F-4D97-AF65-F5344CB8AC3E}">
        <p14:creationId xmlns:p14="http://schemas.microsoft.com/office/powerpoint/2010/main" val="217975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9343"/>
            <a:ext cx="8229600" cy="1143000"/>
          </a:xfrm>
        </p:spPr>
        <p:txBody>
          <a:bodyPr/>
          <a:lstStyle/>
          <a:p>
            <a:r>
              <a:rPr lang="en-US" dirty="0" smtClean="0"/>
              <a:t>Supervised classification</a:t>
            </a:r>
            <a:endParaRPr lang="en-US" dirty="0"/>
          </a:p>
        </p:txBody>
      </p:sp>
      <p:sp>
        <p:nvSpPr>
          <p:cNvPr id="6" name="TextBox 5"/>
          <p:cNvSpPr txBox="1"/>
          <p:nvPr/>
        </p:nvSpPr>
        <p:spPr>
          <a:xfrm>
            <a:off x="1577934" y="3315259"/>
            <a:ext cx="2884527" cy="430887"/>
          </a:xfrm>
          <a:prstGeom prst="rect">
            <a:avLst/>
          </a:prstGeom>
          <a:noFill/>
        </p:spPr>
        <p:txBody>
          <a:bodyPr wrap="square" rtlCol="0">
            <a:spAutoFit/>
          </a:bodyPr>
          <a:lstStyle/>
          <a:p>
            <a:r>
              <a:rPr lang="en-US" sz="2200" dirty="0" smtClean="0">
                <a:solidFill>
                  <a:srgbClr val="000000"/>
                </a:solidFill>
              </a:rPr>
              <a:t>Feature value </a:t>
            </a:r>
            <a:r>
              <a:rPr lang="en-US" sz="2200" b="1" dirty="0" smtClean="0">
                <a:solidFill>
                  <a:srgbClr val="000000"/>
                </a:solidFill>
              </a:rPr>
              <a:t>x</a:t>
            </a:r>
            <a:endParaRPr lang="en-US" sz="2200" b="1" dirty="0">
              <a:solidFill>
                <a:srgbClr val="000000"/>
              </a:solidFill>
            </a:endParaRPr>
          </a:p>
        </p:txBody>
      </p:sp>
      <p:cxnSp>
        <p:nvCxnSpPr>
          <p:cNvPr id="8" name="Straight Arrow Connector 7"/>
          <p:cNvCxnSpPr/>
          <p:nvPr/>
        </p:nvCxnSpPr>
        <p:spPr>
          <a:xfrm flipV="1">
            <a:off x="409518" y="2990844"/>
            <a:ext cx="4819716" cy="0"/>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46031" y="4159260"/>
            <a:ext cx="8251938" cy="2677656"/>
          </a:xfrm>
          <a:prstGeom prst="rect">
            <a:avLst/>
          </a:prstGeom>
          <a:noFill/>
        </p:spPr>
        <p:txBody>
          <a:bodyPr wrap="square" rtlCol="0">
            <a:spAutoFit/>
          </a:bodyPr>
          <a:lstStyle/>
          <a:p>
            <a:r>
              <a:rPr lang="en-US" sz="2400" dirty="0" smtClean="0">
                <a:solidFill>
                  <a:srgbClr val="000000"/>
                </a:solidFill>
              </a:rPr>
              <a:t>So, best decision boundary is at point</a:t>
            </a:r>
            <a:r>
              <a:rPr lang="en-US" sz="2400" b="1" dirty="0" smtClean="0">
                <a:solidFill>
                  <a:srgbClr val="000000"/>
                </a:solidFill>
              </a:rPr>
              <a:t> x </a:t>
            </a:r>
            <a:r>
              <a:rPr lang="en-US" sz="2400" dirty="0" smtClean="0">
                <a:solidFill>
                  <a:srgbClr val="000000"/>
                </a:solidFill>
              </a:rPr>
              <a:t>where</a:t>
            </a:r>
          </a:p>
          <a:p>
            <a:endParaRPr lang="en-US" sz="2400" dirty="0" smtClean="0">
              <a:solidFill>
                <a:srgbClr val="000000"/>
              </a:solidFill>
            </a:endParaRPr>
          </a:p>
          <a:p>
            <a:endParaRPr lang="en-US" sz="2400" dirty="0" smtClean="0">
              <a:solidFill>
                <a:srgbClr val="000000"/>
              </a:solidFill>
            </a:endParaRPr>
          </a:p>
          <a:p>
            <a:r>
              <a:rPr lang="en-US" sz="2400" dirty="0" smtClean="0">
                <a:solidFill>
                  <a:srgbClr val="000000"/>
                </a:solidFill>
              </a:rPr>
              <a:t>To classify a new point, choose class with lowest expected loss; i.e., choose “four” if</a:t>
            </a:r>
          </a:p>
          <a:p>
            <a:endParaRPr lang="en-US" sz="2400" dirty="0" smtClean="0">
              <a:solidFill>
                <a:srgbClr val="000000"/>
              </a:solidFill>
            </a:endParaRPr>
          </a:p>
          <a:p>
            <a:endParaRPr lang="en-US" sz="2400" dirty="0" smtClean="0">
              <a:solidFill>
                <a:srgbClr val="000000"/>
              </a:solidFill>
            </a:endParaRPr>
          </a:p>
        </p:txBody>
      </p:sp>
      <p:graphicFrame>
        <p:nvGraphicFramePr>
          <p:cNvPr id="15" name="Object 14"/>
          <p:cNvGraphicFramePr>
            <a:graphicFrameLocks noChangeAspect="1"/>
          </p:cNvGraphicFramePr>
          <p:nvPr/>
        </p:nvGraphicFramePr>
        <p:xfrm>
          <a:off x="957263" y="4706955"/>
          <a:ext cx="6556375" cy="427038"/>
        </p:xfrm>
        <a:graphic>
          <a:graphicData uri="http://schemas.openxmlformats.org/presentationml/2006/ole">
            <mc:AlternateContent xmlns:mc="http://schemas.openxmlformats.org/markup-compatibility/2006">
              <mc:Choice xmlns:v="urn:schemas-microsoft-com:vml" Requires="v">
                <p:oleObj spid="_x0000_s986395" name="Equation" r:id="rId4" imgW="3111480" imgH="203040" progId="Equation.3">
                  <p:embed/>
                </p:oleObj>
              </mc:Choice>
              <mc:Fallback>
                <p:oleObj name="Equation" r:id="rId4" imgW="3111480" imgH="203040" progId="Equation.3">
                  <p:embed/>
                  <p:pic>
                    <p:nvPicPr>
                      <p:cNvPr id="0"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7263" y="4706955"/>
                        <a:ext cx="6556375" cy="42703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884187" y="6057936"/>
          <a:ext cx="5504220" cy="503243"/>
        </p:xfrm>
        <a:graphic>
          <a:graphicData uri="http://schemas.openxmlformats.org/presentationml/2006/ole">
            <mc:AlternateContent xmlns:mc="http://schemas.openxmlformats.org/markup-compatibility/2006">
              <mc:Choice xmlns:v="urn:schemas-microsoft-com:vml" Requires="v">
                <p:oleObj spid="_x0000_s986396" name="Equation" r:id="rId6" imgW="2222280" imgH="203040" progId="Equation.3">
                  <p:embed/>
                </p:oleObj>
              </mc:Choice>
              <mc:Fallback>
                <p:oleObj name="Equation" r:id="rId6" imgW="2222280" imgH="203040" progId="Equation.3">
                  <p:embed/>
                  <p:pic>
                    <p:nvPicPr>
                      <p:cNvPr id="0"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4187" y="6057936"/>
                        <a:ext cx="5504220" cy="50324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Rectangle 15"/>
          <p:cNvSpPr/>
          <p:nvPr/>
        </p:nvSpPr>
        <p:spPr>
          <a:xfrm>
            <a:off x="774648" y="5984910"/>
            <a:ext cx="1314468" cy="62072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TextBox 16"/>
          <p:cNvSpPr txBox="1"/>
          <p:nvPr/>
        </p:nvSpPr>
        <p:spPr>
          <a:xfrm>
            <a:off x="2782863" y="6423066"/>
            <a:ext cx="5623002" cy="461665"/>
          </a:xfrm>
          <a:prstGeom prst="rect">
            <a:avLst/>
          </a:prstGeom>
          <a:noFill/>
        </p:spPr>
        <p:txBody>
          <a:bodyPr wrap="square" rtlCol="0">
            <a:spAutoFit/>
          </a:bodyPr>
          <a:lstStyle/>
          <a:p>
            <a:r>
              <a:rPr lang="en-US" sz="2400" i="1" dirty="0" smtClean="0">
                <a:solidFill>
                  <a:srgbClr val="000000"/>
                </a:solidFill>
              </a:rPr>
              <a:t>How to evaluate these probabilities?</a:t>
            </a:r>
            <a:endParaRPr lang="en-US" sz="2400" i="1" dirty="0">
              <a:solidFill>
                <a:srgbClr val="000000"/>
              </a:solidFill>
            </a:endParaRPr>
          </a:p>
        </p:txBody>
      </p:sp>
      <p:sp>
        <p:nvSpPr>
          <p:cNvPr id="18" name="Rectangle 17"/>
          <p:cNvSpPr/>
          <p:nvPr/>
        </p:nvSpPr>
        <p:spPr>
          <a:xfrm>
            <a:off x="3695688" y="5984910"/>
            <a:ext cx="1314468" cy="62072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Line 27"/>
          <p:cNvSpPr>
            <a:spLocks noChangeShapeType="1"/>
          </p:cNvSpPr>
          <p:nvPr/>
        </p:nvSpPr>
        <p:spPr bwMode="auto">
          <a:xfrm flipV="1">
            <a:off x="409517" y="654012"/>
            <a:ext cx="45719" cy="2320940"/>
          </a:xfrm>
          <a:prstGeom prst="line">
            <a:avLst/>
          </a:prstGeom>
          <a:noFill/>
          <a:ln w="9525">
            <a:solidFill>
              <a:schemeClr val="tx1"/>
            </a:solidFill>
            <a:round/>
            <a:headEnd/>
            <a:tailEnd type="triangle" w="med" len="med"/>
          </a:ln>
          <a:effectLst/>
        </p:spPr>
        <p:txBody>
          <a:bodyPr/>
          <a:lstStyle/>
          <a:p>
            <a:pPr fontAlgn="base">
              <a:spcBef>
                <a:spcPct val="0"/>
              </a:spcBef>
              <a:spcAft>
                <a:spcPct val="0"/>
              </a:spcAft>
            </a:pPr>
            <a:endParaRPr lang="en-US">
              <a:solidFill>
                <a:srgbClr val="000000"/>
              </a:solidFill>
            </a:endParaRPr>
          </a:p>
        </p:txBody>
      </p:sp>
      <p:sp>
        <p:nvSpPr>
          <p:cNvPr id="25" name="Rectangle 31"/>
          <p:cNvSpPr>
            <a:spLocks noChangeArrowheads="1"/>
          </p:cNvSpPr>
          <p:nvPr/>
        </p:nvSpPr>
        <p:spPr bwMode="auto">
          <a:xfrm>
            <a:off x="2368507" y="1857346"/>
            <a:ext cx="107950" cy="649287"/>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27" name="Text Box 34"/>
          <p:cNvSpPr txBox="1">
            <a:spLocks noChangeArrowheads="1"/>
          </p:cNvSpPr>
          <p:nvPr/>
        </p:nvSpPr>
        <p:spPr bwMode="auto">
          <a:xfrm>
            <a:off x="541304" y="1493811"/>
            <a:ext cx="1584325" cy="400110"/>
          </a:xfrm>
          <a:prstGeom prst="rect">
            <a:avLst/>
          </a:prstGeom>
          <a:noFill/>
          <a:ln w="9525">
            <a:noFill/>
            <a:miter lim="800000"/>
            <a:headEnd/>
            <a:tailEnd/>
          </a:ln>
          <a:effectLst/>
        </p:spPr>
        <p:txBody>
          <a:bodyPr>
            <a:spAutoFit/>
          </a:bodyPr>
          <a:lstStyle/>
          <a:p>
            <a:pPr fontAlgn="base">
              <a:spcBef>
                <a:spcPct val="50000"/>
              </a:spcBef>
              <a:spcAft>
                <a:spcPct val="0"/>
              </a:spcAft>
            </a:pPr>
            <a:r>
              <a:rPr lang="en-US" sz="2000" dirty="0" smtClean="0">
                <a:solidFill>
                  <a:srgbClr val="000000"/>
                </a:solidFill>
              </a:rPr>
              <a:t>P(4 | </a:t>
            </a:r>
            <a:r>
              <a:rPr lang="en-US" sz="2000" b="1" dirty="0">
                <a:solidFill>
                  <a:srgbClr val="000000"/>
                </a:solidFill>
              </a:rPr>
              <a:t>x</a:t>
            </a:r>
            <a:r>
              <a:rPr lang="en-US" sz="2000" dirty="0">
                <a:solidFill>
                  <a:srgbClr val="000000"/>
                </a:solidFill>
              </a:rPr>
              <a:t>)</a:t>
            </a:r>
            <a:endParaRPr lang="en-US" sz="2000" b="1" dirty="0">
              <a:solidFill>
                <a:srgbClr val="000000"/>
              </a:solidFill>
            </a:endParaRPr>
          </a:p>
        </p:txBody>
      </p:sp>
      <p:sp>
        <p:nvSpPr>
          <p:cNvPr id="28" name="Text Box 35"/>
          <p:cNvSpPr txBox="1">
            <a:spLocks noChangeArrowheads="1"/>
          </p:cNvSpPr>
          <p:nvPr/>
        </p:nvSpPr>
        <p:spPr bwMode="auto">
          <a:xfrm>
            <a:off x="3768714" y="1495344"/>
            <a:ext cx="1584325" cy="400110"/>
          </a:xfrm>
          <a:prstGeom prst="rect">
            <a:avLst/>
          </a:prstGeom>
          <a:noFill/>
          <a:ln w="9525">
            <a:noFill/>
            <a:miter lim="800000"/>
            <a:headEnd/>
            <a:tailEnd/>
          </a:ln>
          <a:effectLst/>
        </p:spPr>
        <p:txBody>
          <a:bodyPr>
            <a:spAutoFit/>
          </a:bodyPr>
          <a:lstStyle/>
          <a:p>
            <a:pPr fontAlgn="base">
              <a:spcBef>
                <a:spcPct val="50000"/>
              </a:spcBef>
              <a:spcAft>
                <a:spcPct val="0"/>
              </a:spcAft>
            </a:pPr>
            <a:r>
              <a:rPr lang="en-US" sz="2000" dirty="0" smtClean="0">
                <a:solidFill>
                  <a:srgbClr val="000000"/>
                </a:solidFill>
              </a:rPr>
              <a:t>P(9 </a:t>
            </a:r>
            <a:r>
              <a:rPr lang="en-US" sz="2000" dirty="0">
                <a:solidFill>
                  <a:srgbClr val="000000"/>
                </a:solidFill>
              </a:rPr>
              <a:t>| </a:t>
            </a:r>
            <a:r>
              <a:rPr lang="en-US" sz="2000" b="1" dirty="0">
                <a:solidFill>
                  <a:srgbClr val="000000"/>
                </a:solidFill>
              </a:rPr>
              <a:t>x</a:t>
            </a:r>
            <a:r>
              <a:rPr lang="en-US" sz="2000" dirty="0">
                <a:solidFill>
                  <a:srgbClr val="000000"/>
                </a:solidFill>
              </a:rPr>
              <a:t>)</a:t>
            </a:r>
            <a:endParaRPr lang="en-US" sz="2000" b="1" dirty="0">
              <a:solidFill>
                <a:srgbClr val="000000"/>
              </a:solidFill>
            </a:endParaRPr>
          </a:p>
        </p:txBody>
      </p:sp>
      <p:cxnSp>
        <p:nvCxnSpPr>
          <p:cNvPr id="11" name="Straight Connector 10"/>
          <p:cNvCxnSpPr/>
          <p:nvPr/>
        </p:nvCxnSpPr>
        <p:spPr>
          <a:xfrm rot="5400000">
            <a:off x="1577141" y="2332817"/>
            <a:ext cx="2117754" cy="1587"/>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9" name="Freeform 28"/>
          <p:cNvSpPr/>
          <p:nvPr/>
        </p:nvSpPr>
        <p:spPr>
          <a:xfrm>
            <a:off x="875798" y="1097902"/>
            <a:ext cx="2491273" cy="1903445"/>
          </a:xfrm>
          <a:custGeom>
            <a:avLst/>
            <a:gdLst>
              <a:gd name="connsiteX0" fmla="*/ 0 w 2491273"/>
              <a:gd name="connsiteY0" fmla="*/ 1831910 h 1903445"/>
              <a:gd name="connsiteX1" fmla="*/ 615820 w 2491273"/>
              <a:gd name="connsiteY1" fmla="*/ 1365380 h 1903445"/>
              <a:gd name="connsiteX2" fmla="*/ 821094 w 2491273"/>
              <a:gd name="connsiteY2" fmla="*/ 208384 h 1903445"/>
              <a:gd name="connsiteX3" fmla="*/ 1063690 w 2491273"/>
              <a:gd name="connsiteY3" fmla="*/ 115078 h 1903445"/>
              <a:gd name="connsiteX4" fmla="*/ 1212980 w 2491273"/>
              <a:gd name="connsiteY4" fmla="*/ 581608 h 1903445"/>
              <a:gd name="connsiteX5" fmla="*/ 1548882 w 2491273"/>
              <a:gd name="connsiteY5" fmla="*/ 1663959 h 1903445"/>
              <a:gd name="connsiteX6" fmla="*/ 2351314 w 2491273"/>
              <a:gd name="connsiteY6" fmla="*/ 1869233 h 1903445"/>
              <a:gd name="connsiteX7" fmla="*/ 2388637 w 2491273"/>
              <a:gd name="connsiteY7" fmla="*/ 1869233 h 190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1273" h="1903445">
                <a:moveTo>
                  <a:pt x="0" y="1831910"/>
                </a:moveTo>
                <a:cubicBezTo>
                  <a:pt x="239485" y="1733939"/>
                  <a:pt x="478971" y="1635968"/>
                  <a:pt x="615820" y="1365380"/>
                </a:cubicBezTo>
                <a:cubicBezTo>
                  <a:pt x="752669" y="1094792"/>
                  <a:pt x="746449" y="416768"/>
                  <a:pt x="821094" y="208384"/>
                </a:cubicBezTo>
                <a:cubicBezTo>
                  <a:pt x="895739" y="0"/>
                  <a:pt x="998376" y="52874"/>
                  <a:pt x="1063690" y="115078"/>
                </a:cubicBezTo>
                <a:cubicBezTo>
                  <a:pt x="1129004" y="177282"/>
                  <a:pt x="1132115" y="323461"/>
                  <a:pt x="1212980" y="581608"/>
                </a:cubicBezTo>
                <a:cubicBezTo>
                  <a:pt x="1293845" y="839755"/>
                  <a:pt x="1359160" y="1449355"/>
                  <a:pt x="1548882" y="1663959"/>
                </a:cubicBezTo>
                <a:cubicBezTo>
                  <a:pt x="1738604" y="1878563"/>
                  <a:pt x="2211355" y="1835021"/>
                  <a:pt x="2351314" y="1869233"/>
                </a:cubicBezTo>
                <a:cubicBezTo>
                  <a:pt x="2491273" y="1903445"/>
                  <a:pt x="2439955" y="1886339"/>
                  <a:pt x="2388637" y="1869233"/>
                </a:cubicBezTo>
              </a:path>
            </a:pathLst>
          </a:custGeom>
          <a:ln>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30" name="Freeform 29"/>
          <p:cNvSpPr/>
          <p:nvPr/>
        </p:nvSpPr>
        <p:spPr>
          <a:xfrm>
            <a:off x="2381220" y="1128681"/>
            <a:ext cx="2491273" cy="1903445"/>
          </a:xfrm>
          <a:custGeom>
            <a:avLst/>
            <a:gdLst>
              <a:gd name="connsiteX0" fmla="*/ 0 w 2491273"/>
              <a:gd name="connsiteY0" fmla="*/ 1831910 h 1903445"/>
              <a:gd name="connsiteX1" fmla="*/ 615820 w 2491273"/>
              <a:gd name="connsiteY1" fmla="*/ 1365380 h 1903445"/>
              <a:gd name="connsiteX2" fmla="*/ 821094 w 2491273"/>
              <a:gd name="connsiteY2" fmla="*/ 208384 h 1903445"/>
              <a:gd name="connsiteX3" fmla="*/ 1063690 w 2491273"/>
              <a:gd name="connsiteY3" fmla="*/ 115078 h 1903445"/>
              <a:gd name="connsiteX4" fmla="*/ 1212980 w 2491273"/>
              <a:gd name="connsiteY4" fmla="*/ 581608 h 1903445"/>
              <a:gd name="connsiteX5" fmla="*/ 1548882 w 2491273"/>
              <a:gd name="connsiteY5" fmla="*/ 1663959 h 1903445"/>
              <a:gd name="connsiteX6" fmla="*/ 2351314 w 2491273"/>
              <a:gd name="connsiteY6" fmla="*/ 1869233 h 1903445"/>
              <a:gd name="connsiteX7" fmla="*/ 2388637 w 2491273"/>
              <a:gd name="connsiteY7" fmla="*/ 1869233 h 190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1273" h="1903445">
                <a:moveTo>
                  <a:pt x="0" y="1831910"/>
                </a:moveTo>
                <a:cubicBezTo>
                  <a:pt x="239485" y="1733939"/>
                  <a:pt x="478971" y="1635968"/>
                  <a:pt x="615820" y="1365380"/>
                </a:cubicBezTo>
                <a:cubicBezTo>
                  <a:pt x="752669" y="1094792"/>
                  <a:pt x="746449" y="416768"/>
                  <a:pt x="821094" y="208384"/>
                </a:cubicBezTo>
                <a:cubicBezTo>
                  <a:pt x="895739" y="0"/>
                  <a:pt x="998376" y="52874"/>
                  <a:pt x="1063690" y="115078"/>
                </a:cubicBezTo>
                <a:cubicBezTo>
                  <a:pt x="1129004" y="177282"/>
                  <a:pt x="1132115" y="323461"/>
                  <a:pt x="1212980" y="581608"/>
                </a:cubicBezTo>
                <a:cubicBezTo>
                  <a:pt x="1293845" y="839755"/>
                  <a:pt x="1359160" y="1449355"/>
                  <a:pt x="1548882" y="1663959"/>
                </a:cubicBezTo>
                <a:cubicBezTo>
                  <a:pt x="1738604" y="1878563"/>
                  <a:pt x="2211355" y="1835021"/>
                  <a:pt x="2351314" y="1869233"/>
                </a:cubicBezTo>
                <a:cubicBezTo>
                  <a:pt x="2491273" y="1903445"/>
                  <a:pt x="2439955" y="1886339"/>
                  <a:pt x="2388637" y="1869233"/>
                </a:cubicBezTo>
              </a:path>
            </a:pathLst>
          </a:custGeom>
          <a:ln>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19" name="TextBox 18"/>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20" name="Slide Number Placeholder 19"/>
          <p:cNvSpPr>
            <a:spLocks noGrp="1"/>
          </p:cNvSpPr>
          <p:nvPr>
            <p:ph type="sldNum" sz="quarter" idx="12"/>
          </p:nvPr>
        </p:nvSpPr>
        <p:spPr/>
        <p:txBody>
          <a:bodyPr/>
          <a:lstStyle/>
          <a:p>
            <a:pPr algn="r" rtl="0" fontAlgn="base">
              <a:spcBef>
                <a:spcPct val="0"/>
              </a:spcBef>
              <a:spcAft>
                <a:spcPct val="0"/>
              </a:spcAft>
              <a:defRPr/>
            </a:pPr>
            <a:fld id="{4A0D2EFA-DFCA-4D64-9279-E0F659A89029}" type="slidenum">
              <a:rPr lang="en-US" sz="1400" kern="1200" smtClean="0">
                <a:solidFill>
                  <a:srgbClr val="000000"/>
                </a:solidFill>
                <a:latin typeface="Arial" charset="0"/>
                <a:ea typeface="+mn-ea"/>
                <a:cs typeface="+mn-cs"/>
              </a:rPr>
              <a:pPr algn="r" rtl="0" fontAlgn="base">
                <a:spcBef>
                  <a:spcPct val="0"/>
                </a:spcBef>
                <a:spcAft>
                  <a:spcPct val="0"/>
                </a:spcAft>
                <a:defRPr/>
              </a:pPr>
              <a:t>64</a:t>
            </a:fld>
            <a:endParaRPr lang="en-US" sz="1400" kern="1200">
              <a:solidFill>
                <a:srgbClr val="000000"/>
              </a:solidFill>
              <a:latin typeface="Arial" charset="0"/>
              <a:ea typeface="+mn-ea"/>
              <a:cs typeface="+mn-cs"/>
            </a:endParaRPr>
          </a:p>
        </p:txBody>
      </p:sp>
      <p:sp>
        <p:nvSpPr>
          <p:cNvPr id="21" name="TextBox 20"/>
          <p:cNvSpPr txBox="1"/>
          <p:nvPr/>
        </p:nvSpPr>
        <p:spPr>
          <a:xfrm>
            <a:off x="5594364" y="1274733"/>
            <a:ext cx="3257532" cy="2677656"/>
          </a:xfrm>
          <a:prstGeom prst="rect">
            <a:avLst/>
          </a:prstGeom>
          <a:noFill/>
        </p:spPr>
        <p:txBody>
          <a:bodyPr wrap="square" rtlCol="0">
            <a:spAutoFit/>
          </a:bodyPr>
          <a:lstStyle/>
          <a:p>
            <a:r>
              <a:rPr lang="en-US" sz="2400" dirty="0" smtClean="0">
                <a:solidFill>
                  <a:srgbClr val="000000"/>
                </a:solidFill>
              </a:rPr>
              <a:t>Optimal classifier will minimize total risk. </a:t>
            </a:r>
          </a:p>
          <a:p>
            <a:endParaRPr lang="en-US" sz="2400" dirty="0" smtClean="0">
              <a:solidFill>
                <a:srgbClr val="000000"/>
              </a:solidFill>
            </a:endParaRPr>
          </a:p>
          <a:p>
            <a:r>
              <a:rPr lang="en-US" sz="2400" dirty="0" smtClean="0">
                <a:solidFill>
                  <a:srgbClr val="000000"/>
                </a:solidFill>
              </a:rPr>
              <a:t>At decision boundary, either choice of label yields same expected loss.</a:t>
            </a:r>
            <a:endParaRPr lang="en-US" sz="2400" dirty="0">
              <a:solidFill>
                <a:srgbClr val="000000"/>
              </a:solidFill>
            </a:endParaRPr>
          </a:p>
        </p:txBody>
      </p:sp>
    </p:spTree>
    <p:extLst>
      <p:ext uri="{BB962C8B-B14F-4D97-AF65-F5344CB8AC3E}">
        <p14:creationId xmlns:p14="http://schemas.microsoft.com/office/powerpoint/2010/main" val="303266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t>Probability</a:t>
            </a:r>
          </a:p>
        </p:txBody>
      </p:sp>
      <p:sp>
        <p:nvSpPr>
          <p:cNvPr id="11267" name="Rectangle 3"/>
          <p:cNvSpPr>
            <a:spLocks noGrp="1" noChangeArrowheads="1"/>
          </p:cNvSpPr>
          <p:nvPr>
            <p:ph type="body" idx="1"/>
          </p:nvPr>
        </p:nvSpPr>
        <p:spPr>
          <a:xfrm>
            <a:off x="685800" y="914400"/>
            <a:ext cx="7772400" cy="5943600"/>
          </a:xfrm>
        </p:spPr>
        <p:txBody>
          <a:bodyPr/>
          <a:lstStyle/>
          <a:p>
            <a:r>
              <a:rPr lang="en-US" dirty="0" smtClean="0"/>
              <a:t>Basic probability</a:t>
            </a:r>
          </a:p>
          <a:p>
            <a:pPr lvl="1"/>
            <a:r>
              <a:rPr lang="en-US" dirty="0" smtClean="0"/>
              <a:t>X is a random variable</a:t>
            </a:r>
          </a:p>
          <a:p>
            <a:pPr lvl="1"/>
            <a:r>
              <a:rPr lang="en-US" dirty="0" smtClean="0"/>
              <a:t>P(X) is the probability that X achieves a certain value</a:t>
            </a:r>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r>
              <a:rPr lang="en-US" dirty="0" smtClean="0"/>
              <a:t> </a:t>
            </a:r>
          </a:p>
          <a:p>
            <a:pPr lvl="1">
              <a:buFontTx/>
              <a:buNone/>
            </a:pPr>
            <a:endParaRPr lang="en-US" dirty="0" smtClean="0"/>
          </a:p>
          <a:p>
            <a:pPr lvl="1"/>
            <a:r>
              <a:rPr lang="en-US" dirty="0" smtClean="0"/>
              <a:t>                                    or </a:t>
            </a:r>
          </a:p>
          <a:p>
            <a:pPr lvl="1"/>
            <a:endParaRPr lang="en-US" dirty="0" smtClean="0"/>
          </a:p>
          <a:p>
            <a:pPr lvl="1"/>
            <a:endParaRPr lang="en-US" dirty="0" smtClean="0"/>
          </a:p>
          <a:p>
            <a:pPr lvl="1"/>
            <a:r>
              <a:rPr lang="en-US" dirty="0" smtClean="0"/>
              <a:t>Conditional probability:   P(X | Y)</a:t>
            </a:r>
          </a:p>
          <a:p>
            <a:pPr lvl="2"/>
            <a:r>
              <a:rPr lang="en-US" dirty="0" smtClean="0"/>
              <a:t>probability of X given that we already know Y</a:t>
            </a:r>
          </a:p>
        </p:txBody>
      </p:sp>
      <p:sp>
        <p:nvSpPr>
          <p:cNvPr id="11268" name="Line 6"/>
          <p:cNvSpPr>
            <a:spLocks noChangeShapeType="1"/>
          </p:cNvSpPr>
          <p:nvPr/>
        </p:nvSpPr>
        <p:spPr bwMode="auto">
          <a:xfrm>
            <a:off x="2663825" y="3962400"/>
            <a:ext cx="2819400" cy="0"/>
          </a:xfrm>
          <a:prstGeom prst="line">
            <a:avLst/>
          </a:prstGeom>
          <a:noFill/>
          <a:ln w="12700">
            <a:solidFill>
              <a:schemeClr val="tx1"/>
            </a:solidFill>
            <a:round/>
            <a:headEnd/>
            <a:tailEnd type="triangle" w="med" len="med"/>
          </a:ln>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1269" name="Line 7"/>
          <p:cNvSpPr>
            <a:spLocks noChangeShapeType="1"/>
          </p:cNvSpPr>
          <p:nvPr/>
        </p:nvSpPr>
        <p:spPr bwMode="auto">
          <a:xfrm rot="-5400000">
            <a:off x="1787525" y="3086100"/>
            <a:ext cx="1752600" cy="0"/>
          </a:xfrm>
          <a:prstGeom prst="line">
            <a:avLst/>
          </a:prstGeom>
          <a:noFill/>
          <a:ln w="12700">
            <a:solidFill>
              <a:schemeClr val="tx1"/>
            </a:solidFill>
            <a:round/>
            <a:headEnd/>
            <a:tailEnd type="triangle" w="med" len="med"/>
          </a:ln>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1270" name="Freeform 64"/>
          <p:cNvSpPr>
            <a:spLocks/>
          </p:cNvSpPr>
          <p:nvPr/>
        </p:nvSpPr>
        <p:spPr bwMode="auto">
          <a:xfrm>
            <a:off x="3124200" y="2946400"/>
            <a:ext cx="1981200" cy="1028700"/>
          </a:xfrm>
          <a:custGeom>
            <a:avLst/>
            <a:gdLst>
              <a:gd name="T0" fmla="*/ 0 w 1536"/>
              <a:gd name="T1" fmla="*/ 640 h 648"/>
              <a:gd name="T2" fmla="*/ 144 w 1536"/>
              <a:gd name="T3" fmla="*/ 640 h 648"/>
              <a:gd name="T4" fmla="*/ 336 w 1536"/>
              <a:gd name="T5" fmla="*/ 592 h 648"/>
              <a:gd name="T6" fmla="*/ 480 w 1536"/>
              <a:gd name="T7" fmla="*/ 448 h 648"/>
              <a:gd name="T8" fmla="*/ 576 w 1536"/>
              <a:gd name="T9" fmla="*/ 160 h 648"/>
              <a:gd name="T10" fmla="*/ 720 w 1536"/>
              <a:gd name="T11" fmla="*/ 16 h 648"/>
              <a:gd name="T12" fmla="*/ 864 w 1536"/>
              <a:gd name="T13" fmla="*/ 64 h 648"/>
              <a:gd name="T14" fmla="*/ 912 w 1536"/>
              <a:gd name="T15" fmla="*/ 208 h 648"/>
              <a:gd name="T16" fmla="*/ 1008 w 1536"/>
              <a:gd name="T17" fmla="*/ 352 h 648"/>
              <a:gd name="T18" fmla="*/ 1152 w 1536"/>
              <a:gd name="T19" fmla="*/ 544 h 648"/>
              <a:gd name="T20" fmla="*/ 1296 w 1536"/>
              <a:gd name="T21" fmla="*/ 592 h 648"/>
              <a:gd name="T22" fmla="*/ 1392 w 1536"/>
              <a:gd name="T23" fmla="*/ 640 h 648"/>
              <a:gd name="T24" fmla="*/ 1536 w 1536"/>
              <a:gd name="T25" fmla="*/ 640 h 6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36"/>
              <a:gd name="T40" fmla="*/ 0 h 648"/>
              <a:gd name="T41" fmla="*/ 1536 w 1536"/>
              <a:gd name="T42" fmla="*/ 648 h 6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36" h="648">
                <a:moveTo>
                  <a:pt x="0" y="640"/>
                </a:moveTo>
                <a:cubicBezTo>
                  <a:pt x="44" y="644"/>
                  <a:pt x="88" y="648"/>
                  <a:pt x="144" y="640"/>
                </a:cubicBezTo>
                <a:cubicBezTo>
                  <a:pt x="200" y="632"/>
                  <a:pt x="280" y="624"/>
                  <a:pt x="336" y="592"/>
                </a:cubicBezTo>
                <a:cubicBezTo>
                  <a:pt x="392" y="560"/>
                  <a:pt x="440" y="520"/>
                  <a:pt x="480" y="448"/>
                </a:cubicBezTo>
                <a:cubicBezTo>
                  <a:pt x="520" y="376"/>
                  <a:pt x="536" y="232"/>
                  <a:pt x="576" y="160"/>
                </a:cubicBezTo>
                <a:cubicBezTo>
                  <a:pt x="616" y="88"/>
                  <a:pt x="672" y="32"/>
                  <a:pt x="720" y="16"/>
                </a:cubicBezTo>
                <a:cubicBezTo>
                  <a:pt x="768" y="0"/>
                  <a:pt x="832" y="32"/>
                  <a:pt x="864" y="64"/>
                </a:cubicBezTo>
                <a:cubicBezTo>
                  <a:pt x="896" y="96"/>
                  <a:pt x="888" y="160"/>
                  <a:pt x="912" y="208"/>
                </a:cubicBezTo>
                <a:cubicBezTo>
                  <a:pt x="936" y="256"/>
                  <a:pt x="968" y="296"/>
                  <a:pt x="1008" y="352"/>
                </a:cubicBezTo>
                <a:cubicBezTo>
                  <a:pt x="1048" y="408"/>
                  <a:pt x="1104" y="504"/>
                  <a:pt x="1152" y="544"/>
                </a:cubicBezTo>
                <a:cubicBezTo>
                  <a:pt x="1200" y="584"/>
                  <a:pt x="1256" y="576"/>
                  <a:pt x="1296" y="592"/>
                </a:cubicBezTo>
                <a:cubicBezTo>
                  <a:pt x="1336" y="608"/>
                  <a:pt x="1352" y="632"/>
                  <a:pt x="1392" y="640"/>
                </a:cubicBezTo>
                <a:cubicBezTo>
                  <a:pt x="1432" y="648"/>
                  <a:pt x="1484" y="644"/>
                  <a:pt x="1536" y="640"/>
                </a:cubicBezTo>
              </a:path>
            </a:pathLst>
          </a:custGeom>
          <a:noFill/>
          <a:ln w="19050">
            <a:solidFill>
              <a:schemeClr val="tx1"/>
            </a:solidFill>
            <a:round/>
            <a:headEnd/>
            <a:tailEnd/>
          </a:ln>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pic>
        <p:nvPicPr>
          <p:cNvPr id="11271" name="Picture 65" descr="Edittex"/>
          <p:cNvPicPr>
            <a:picLocks noChangeAspect="1" noChangeArrowheads="1"/>
          </p:cNvPicPr>
          <p:nvPr>
            <p:custDataLst>
              <p:tags r:id="rId1"/>
            </p:custDataLst>
          </p:nvPr>
        </p:nvPicPr>
        <p:blipFill>
          <a:blip r:embed="rId7" cstate="print"/>
          <a:srcRect/>
          <a:stretch>
            <a:fillRect/>
          </a:stretch>
        </p:blipFill>
        <p:spPr bwMode="auto">
          <a:xfrm>
            <a:off x="5241925" y="4049713"/>
            <a:ext cx="255588" cy="211137"/>
          </a:xfrm>
          <a:prstGeom prst="rect">
            <a:avLst/>
          </a:prstGeom>
          <a:noFill/>
          <a:ln w="9525">
            <a:noFill/>
            <a:miter lim="800000"/>
            <a:headEnd/>
            <a:tailEnd/>
          </a:ln>
        </p:spPr>
      </p:pic>
      <p:pic>
        <p:nvPicPr>
          <p:cNvPr id="11272" name="Picture 66" descr="Edittex"/>
          <p:cNvPicPr>
            <a:picLocks noChangeAspect="1" noChangeArrowheads="1"/>
          </p:cNvPicPr>
          <p:nvPr>
            <p:custDataLst>
              <p:tags r:id="rId2"/>
            </p:custDataLst>
          </p:nvPr>
        </p:nvPicPr>
        <p:blipFill>
          <a:blip r:embed="rId8"/>
          <a:srcRect/>
          <a:stretch>
            <a:fillRect/>
          </a:stretch>
        </p:blipFill>
        <p:spPr bwMode="auto">
          <a:xfrm>
            <a:off x="1752600" y="2322513"/>
            <a:ext cx="738188" cy="284162"/>
          </a:xfrm>
          <a:prstGeom prst="rect">
            <a:avLst/>
          </a:prstGeom>
          <a:noFill/>
          <a:ln w="9525">
            <a:noFill/>
            <a:miter lim="800000"/>
            <a:headEnd/>
            <a:tailEnd/>
          </a:ln>
        </p:spPr>
      </p:pic>
      <p:pic>
        <p:nvPicPr>
          <p:cNvPr id="11273" name="Picture 68" descr="Edittex"/>
          <p:cNvPicPr>
            <a:picLocks noChangeAspect="1" noChangeArrowheads="1"/>
          </p:cNvPicPr>
          <p:nvPr>
            <p:custDataLst>
              <p:tags r:id="rId3"/>
            </p:custDataLst>
          </p:nvPr>
        </p:nvPicPr>
        <p:blipFill>
          <a:blip r:embed="rId9"/>
          <a:srcRect/>
          <a:stretch>
            <a:fillRect/>
          </a:stretch>
        </p:blipFill>
        <p:spPr bwMode="auto">
          <a:xfrm>
            <a:off x="1611313" y="4341813"/>
            <a:ext cx="1590675" cy="238125"/>
          </a:xfrm>
          <a:prstGeom prst="rect">
            <a:avLst/>
          </a:prstGeom>
          <a:noFill/>
          <a:ln w="9525">
            <a:noFill/>
            <a:miter lim="800000"/>
            <a:headEnd/>
            <a:tailEnd/>
          </a:ln>
        </p:spPr>
      </p:pic>
      <p:pic>
        <p:nvPicPr>
          <p:cNvPr id="11274" name="Picture 72" descr="Edittex"/>
          <p:cNvPicPr>
            <a:picLocks noChangeAspect="1" noChangeArrowheads="1"/>
          </p:cNvPicPr>
          <p:nvPr>
            <p:custDataLst>
              <p:tags r:id="rId4"/>
            </p:custDataLst>
          </p:nvPr>
        </p:nvPicPr>
        <p:blipFill>
          <a:blip r:embed="rId10"/>
          <a:srcRect/>
          <a:stretch>
            <a:fillRect/>
          </a:stretch>
        </p:blipFill>
        <p:spPr bwMode="auto">
          <a:xfrm>
            <a:off x="1536700" y="4921250"/>
            <a:ext cx="2044700" cy="488950"/>
          </a:xfrm>
          <a:prstGeom prst="rect">
            <a:avLst/>
          </a:prstGeom>
          <a:noFill/>
          <a:ln w="9525">
            <a:noFill/>
            <a:miter lim="800000"/>
            <a:headEnd/>
            <a:tailEnd/>
          </a:ln>
        </p:spPr>
      </p:pic>
      <p:sp>
        <p:nvSpPr>
          <p:cNvPr id="11275" name="Text Box 75"/>
          <p:cNvSpPr txBox="1">
            <a:spLocks noChangeArrowheads="1"/>
          </p:cNvSpPr>
          <p:nvPr/>
        </p:nvSpPr>
        <p:spPr bwMode="auto">
          <a:xfrm>
            <a:off x="1847850" y="5410200"/>
            <a:ext cx="1504950" cy="36671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dirty="0">
                <a:solidFill>
                  <a:srgbClr val="000000"/>
                </a:solidFill>
              </a:rPr>
              <a:t>continuous X</a:t>
            </a:r>
          </a:p>
        </p:txBody>
      </p:sp>
      <p:sp>
        <p:nvSpPr>
          <p:cNvPr id="11276" name="Text Box 76"/>
          <p:cNvSpPr txBox="1">
            <a:spLocks noChangeArrowheads="1"/>
          </p:cNvSpPr>
          <p:nvPr/>
        </p:nvSpPr>
        <p:spPr bwMode="auto">
          <a:xfrm>
            <a:off x="5048250" y="5410200"/>
            <a:ext cx="1200150" cy="36671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a:solidFill>
                  <a:srgbClr val="000000"/>
                </a:solidFill>
              </a:rPr>
              <a:t>discrete X</a:t>
            </a:r>
          </a:p>
        </p:txBody>
      </p:sp>
      <p:pic>
        <p:nvPicPr>
          <p:cNvPr id="11277" name="Picture 77" descr="Edittex"/>
          <p:cNvPicPr>
            <a:picLocks noChangeAspect="1" noChangeArrowheads="1"/>
          </p:cNvPicPr>
          <p:nvPr>
            <p:custDataLst>
              <p:tags r:id="rId5"/>
            </p:custDataLst>
          </p:nvPr>
        </p:nvPicPr>
        <p:blipFill>
          <a:blip r:embed="rId11"/>
          <a:srcRect/>
          <a:stretch>
            <a:fillRect/>
          </a:stretch>
        </p:blipFill>
        <p:spPr bwMode="auto">
          <a:xfrm>
            <a:off x="4852988" y="5016500"/>
            <a:ext cx="1482725" cy="298450"/>
          </a:xfrm>
          <a:prstGeom prst="rect">
            <a:avLst/>
          </a:prstGeom>
          <a:noFill/>
          <a:ln w="9525">
            <a:noFill/>
            <a:miter lim="800000"/>
            <a:headEnd/>
            <a:tailEnd/>
          </a:ln>
        </p:spPr>
      </p:pic>
      <p:sp>
        <p:nvSpPr>
          <p:cNvPr id="11278" name="Text Box 79"/>
          <p:cNvSpPr txBox="1">
            <a:spLocks noChangeArrowheads="1"/>
          </p:cNvSpPr>
          <p:nvPr/>
        </p:nvSpPr>
        <p:spPr bwMode="auto">
          <a:xfrm>
            <a:off x="4251325" y="2170113"/>
            <a:ext cx="4179349" cy="61555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dirty="0">
                <a:solidFill>
                  <a:srgbClr val="000000"/>
                </a:solidFill>
              </a:rPr>
              <a:t>called a PDF</a:t>
            </a:r>
          </a:p>
          <a:p>
            <a:pPr lvl="1" eaLnBrk="0" fontAlgn="base" hangingPunct="0">
              <a:spcBef>
                <a:spcPct val="0"/>
              </a:spcBef>
              <a:spcAft>
                <a:spcPct val="0"/>
              </a:spcAft>
              <a:buFontTx/>
              <a:buChar char="-"/>
            </a:pPr>
            <a:r>
              <a:rPr lang="en-US" sz="1600" dirty="0">
                <a:solidFill>
                  <a:srgbClr val="000000"/>
                </a:solidFill>
              </a:rPr>
              <a:t>probability distribution/density </a:t>
            </a:r>
            <a:r>
              <a:rPr lang="en-US" sz="1600" dirty="0" smtClean="0">
                <a:solidFill>
                  <a:srgbClr val="000000"/>
                </a:solidFill>
              </a:rPr>
              <a:t>function</a:t>
            </a:r>
            <a:endParaRPr lang="en-US" sz="1600" dirty="0">
              <a:solidFill>
                <a:srgbClr val="000000"/>
              </a:solidFill>
            </a:endParaRPr>
          </a:p>
        </p:txBody>
      </p:sp>
      <p:sp>
        <p:nvSpPr>
          <p:cNvPr id="15" name="TextBox 14"/>
          <p:cNvSpPr txBox="1"/>
          <p:nvPr/>
        </p:nvSpPr>
        <p:spPr>
          <a:xfrm>
            <a:off x="7315200" y="6550223"/>
            <a:ext cx="2133600" cy="307777"/>
          </a:xfrm>
          <a:prstGeom prst="rect">
            <a:avLst/>
          </a:prstGeom>
          <a:noFill/>
        </p:spPr>
        <p:txBody>
          <a:bodyPr wrap="square" rtlCol="0">
            <a:spAutoFit/>
          </a:bodyPr>
          <a:lstStyle/>
          <a:p>
            <a:r>
              <a:rPr lang="en-US" sz="1400" dirty="0">
                <a:solidFill>
                  <a:srgbClr val="000000"/>
                </a:solidFill>
              </a:rPr>
              <a:t>Source: Steve Seitz</a:t>
            </a:r>
          </a:p>
        </p:txBody>
      </p:sp>
      <p:sp>
        <p:nvSpPr>
          <p:cNvPr id="16" name="Slide Number Placeholder 15"/>
          <p:cNvSpPr>
            <a:spLocks noGrp="1"/>
          </p:cNvSpPr>
          <p:nvPr>
            <p:ph type="sldNum" sz="quarter" idx="12"/>
          </p:nvPr>
        </p:nvSpPr>
        <p:spPr/>
        <p:txBody>
          <a:bodyPr/>
          <a:lstStyle/>
          <a:p>
            <a:pPr eaLnBrk="0" fontAlgn="base" hangingPunct="0">
              <a:spcBef>
                <a:spcPct val="0"/>
              </a:spcBef>
              <a:spcAft>
                <a:spcPct val="0"/>
              </a:spcAft>
              <a:defRPr/>
            </a:pPr>
            <a:fld id="{7702F0A2-8EE7-43D9-857D-EFA5E8038C28}" type="slidenum">
              <a:rPr lang="en-US" smtClean="0">
                <a:solidFill>
                  <a:srgbClr val="000000"/>
                </a:solidFill>
                <a:latin typeface="Times New Roman" pitchFamily="18" charset="0"/>
              </a:rPr>
              <a:pPr eaLnBrk="0" fontAlgn="base" hangingPunct="0">
                <a:spcBef>
                  <a:spcPct val="0"/>
                </a:spcBef>
                <a:spcAft>
                  <a:spcPct val="0"/>
                </a:spcAft>
                <a:defRPr/>
              </a:pPr>
              <a:t>65</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9371603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27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27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27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267">
                                            <p:txEl>
                                              <p:pRg st="11" end="1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267">
                                            <p:txEl>
                                              <p:pRg st="14" end="1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267">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5" grpId="0"/>
      <p:bldP spid="1127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031" y="0"/>
            <a:ext cx="8229600" cy="1143000"/>
          </a:xfrm>
        </p:spPr>
        <p:txBody>
          <a:bodyPr/>
          <a:lstStyle/>
          <a:p>
            <a:r>
              <a:rPr lang="en-US" dirty="0" smtClean="0"/>
              <a:t>Example: learning skin colors</a:t>
            </a:r>
            <a:endParaRPr lang="en-US" dirty="0"/>
          </a:p>
        </p:txBody>
      </p:sp>
      <p:sp>
        <p:nvSpPr>
          <p:cNvPr id="3" name="Content Placeholder 2"/>
          <p:cNvSpPr>
            <a:spLocks noGrp="1"/>
          </p:cNvSpPr>
          <p:nvPr>
            <p:ph idx="1"/>
          </p:nvPr>
        </p:nvSpPr>
        <p:spPr>
          <a:xfrm>
            <a:off x="457200" y="1201707"/>
            <a:ext cx="8229600" cy="949338"/>
          </a:xfrm>
        </p:spPr>
        <p:txBody>
          <a:bodyPr/>
          <a:lstStyle/>
          <a:p>
            <a:r>
              <a:rPr lang="en-US" sz="2400" dirty="0" smtClean="0"/>
              <a:t>We can represent a class-conditional density using a histogram (a “non-parametric” distribution)</a:t>
            </a:r>
          </a:p>
          <a:p>
            <a:endParaRPr lang="en-US" sz="2400" dirty="0"/>
          </a:p>
        </p:txBody>
      </p:sp>
      <p:pic>
        <p:nvPicPr>
          <p:cNvPr id="126978" name="Picture 2" descr="http://ethnic1connection.com/images/377597~Multicultural-Group-of-People-of-Various-Ages-Posters.jpg"/>
          <p:cNvPicPr>
            <a:picLocks noChangeAspect="1" noChangeArrowheads="1"/>
          </p:cNvPicPr>
          <p:nvPr/>
        </p:nvPicPr>
        <p:blipFill>
          <a:blip r:embed="rId3"/>
          <a:srcRect/>
          <a:stretch>
            <a:fillRect/>
          </a:stretch>
        </p:blipFill>
        <p:spPr bwMode="auto">
          <a:xfrm>
            <a:off x="-247716" y="2297097"/>
            <a:ext cx="4682583" cy="3505248"/>
          </a:xfrm>
          <a:prstGeom prst="rect">
            <a:avLst/>
          </a:prstGeom>
          <a:noFill/>
        </p:spPr>
      </p:pic>
      <p:sp>
        <p:nvSpPr>
          <p:cNvPr id="5" name="Oval 4"/>
          <p:cNvSpPr/>
          <p:nvPr/>
        </p:nvSpPr>
        <p:spPr>
          <a:xfrm>
            <a:off x="1512783" y="2844792"/>
            <a:ext cx="328617" cy="3651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Oval 5"/>
          <p:cNvSpPr/>
          <p:nvPr/>
        </p:nvSpPr>
        <p:spPr>
          <a:xfrm>
            <a:off x="2243043" y="3027357"/>
            <a:ext cx="328617" cy="3651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Oval 6"/>
          <p:cNvSpPr/>
          <p:nvPr/>
        </p:nvSpPr>
        <p:spPr>
          <a:xfrm>
            <a:off x="2936790" y="3136896"/>
            <a:ext cx="365130" cy="3651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Oval 7"/>
          <p:cNvSpPr/>
          <p:nvPr/>
        </p:nvSpPr>
        <p:spPr>
          <a:xfrm>
            <a:off x="3089190" y="3830643"/>
            <a:ext cx="577860" cy="3651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Oval 8"/>
          <p:cNvSpPr/>
          <p:nvPr/>
        </p:nvSpPr>
        <p:spPr>
          <a:xfrm rot="19101781">
            <a:off x="2974656" y="4514565"/>
            <a:ext cx="453295" cy="56235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Oval 9"/>
          <p:cNvSpPr/>
          <p:nvPr/>
        </p:nvSpPr>
        <p:spPr>
          <a:xfrm rot="19101781">
            <a:off x="2377499" y="4794665"/>
            <a:ext cx="433342" cy="4453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Oval 10"/>
          <p:cNvSpPr/>
          <p:nvPr/>
        </p:nvSpPr>
        <p:spPr>
          <a:xfrm rot="19101781">
            <a:off x="1496758" y="4851883"/>
            <a:ext cx="620014" cy="4832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Oval 11"/>
          <p:cNvSpPr/>
          <p:nvPr/>
        </p:nvSpPr>
        <p:spPr>
          <a:xfrm rot="544173">
            <a:off x="419640" y="4511850"/>
            <a:ext cx="591213" cy="3927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Oval 12"/>
          <p:cNvSpPr/>
          <p:nvPr/>
        </p:nvSpPr>
        <p:spPr>
          <a:xfrm rot="544173">
            <a:off x="408141" y="3874786"/>
            <a:ext cx="591213" cy="3927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Oval 13"/>
          <p:cNvSpPr/>
          <p:nvPr/>
        </p:nvSpPr>
        <p:spPr>
          <a:xfrm rot="544173">
            <a:off x="745376" y="3013134"/>
            <a:ext cx="397759" cy="4867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31" name="Group 30"/>
          <p:cNvGrpSpPr/>
          <p:nvPr/>
        </p:nvGrpSpPr>
        <p:grpSpPr>
          <a:xfrm>
            <a:off x="5046669" y="2333610"/>
            <a:ext cx="3628962" cy="2220024"/>
            <a:chOff x="4645026" y="2589201"/>
            <a:chExt cx="3628962" cy="2220024"/>
          </a:xfrm>
        </p:grpSpPr>
        <p:sp>
          <p:nvSpPr>
            <p:cNvPr id="15" name="TextBox 14"/>
            <p:cNvSpPr txBox="1"/>
            <p:nvPr/>
          </p:nvSpPr>
          <p:spPr>
            <a:xfrm>
              <a:off x="4681539" y="4378338"/>
              <a:ext cx="3103605" cy="430887"/>
            </a:xfrm>
            <a:prstGeom prst="rect">
              <a:avLst/>
            </a:prstGeom>
            <a:noFill/>
          </p:spPr>
          <p:txBody>
            <a:bodyPr wrap="square" rtlCol="0">
              <a:spAutoFit/>
            </a:bodyPr>
            <a:lstStyle/>
            <a:p>
              <a:r>
                <a:rPr lang="en-US" sz="2200" b="1" dirty="0" smtClean="0">
                  <a:solidFill>
                    <a:srgbClr val="000000"/>
                  </a:solidFill>
                </a:rPr>
                <a:t>Feature x = Hue </a:t>
              </a:r>
              <a:endParaRPr lang="en-US" sz="2200" b="1" dirty="0">
                <a:solidFill>
                  <a:srgbClr val="000000"/>
                </a:solidFill>
              </a:endParaRPr>
            </a:p>
          </p:txBody>
        </p:sp>
        <p:cxnSp>
          <p:nvCxnSpPr>
            <p:cNvPr id="19" name="Straight Arrow Connector 18"/>
            <p:cNvCxnSpPr/>
            <p:nvPr/>
          </p:nvCxnSpPr>
          <p:spPr>
            <a:xfrm flipV="1">
              <a:off x="4652901" y="4276067"/>
              <a:ext cx="3621087" cy="1"/>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063266" y="3753372"/>
              <a:ext cx="165968" cy="5226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Rectangle 21"/>
            <p:cNvSpPr/>
            <p:nvPr/>
          </p:nvSpPr>
          <p:spPr>
            <a:xfrm>
              <a:off x="5302260" y="3387486"/>
              <a:ext cx="165968" cy="888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Rectangle 22"/>
            <p:cNvSpPr/>
            <p:nvPr/>
          </p:nvSpPr>
          <p:spPr>
            <a:xfrm>
              <a:off x="5557851" y="3204544"/>
              <a:ext cx="149371" cy="1071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Rectangle 23"/>
            <p:cNvSpPr/>
            <p:nvPr/>
          </p:nvSpPr>
          <p:spPr>
            <a:xfrm>
              <a:off x="5776929" y="3204544"/>
              <a:ext cx="149371" cy="1071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Rectangle 24"/>
            <p:cNvSpPr/>
            <p:nvPr/>
          </p:nvSpPr>
          <p:spPr>
            <a:xfrm>
              <a:off x="6032520" y="3439756"/>
              <a:ext cx="182565" cy="836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Rectangle 25"/>
            <p:cNvSpPr/>
            <p:nvPr/>
          </p:nvSpPr>
          <p:spPr>
            <a:xfrm>
              <a:off x="6288111" y="3282948"/>
              <a:ext cx="182565" cy="993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27" name="Straight Arrow Connector 26"/>
            <p:cNvCxnSpPr/>
            <p:nvPr/>
          </p:nvCxnSpPr>
          <p:spPr>
            <a:xfrm rot="16200000" flipV="1">
              <a:off x="3769017" y="3465210"/>
              <a:ext cx="1766242" cy="14224"/>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3695688" y="2815548"/>
            <a:ext cx="1395369" cy="430887"/>
          </a:xfrm>
          <a:prstGeom prst="rect">
            <a:avLst/>
          </a:prstGeom>
          <a:noFill/>
        </p:spPr>
        <p:txBody>
          <a:bodyPr wrap="square" rtlCol="0">
            <a:spAutoFit/>
          </a:bodyPr>
          <a:lstStyle/>
          <a:p>
            <a:r>
              <a:rPr lang="en-US" sz="2200" b="1" dirty="0" smtClean="0">
                <a:solidFill>
                  <a:srgbClr val="000000"/>
                </a:solidFill>
              </a:rPr>
              <a:t>P(</a:t>
            </a:r>
            <a:r>
              <a:rPr lang="en-US" sz="2200" b="1" dirty="0" err="1" smtClean="0">
                <a:solidFill>
                  <a:srgbClr val="000000"/>
                </a:solidFill>
              </a:rPr>
              <a:t>x|skin</a:t>
            </a:r>
            <a:r>
              <a:rPr lang="en-US" sz="2200" b="1" dirty="0" smtClean="0">
                <a:solidFill>
                  <a:srgbClr val="000000"/>
                </a:solidFill>
              </a:rPr>
              <a:t>)</a:t>
            </a:r>
            <a:endParaRPr lang="en-US" sz="2200" b="1" dirty="0">
              <a:solidFill>
                <a:srgbClr val="000000"/>
              </a:solidFill>
            </a:endParaRPr>
          </a:p>
        </p:txBody>
      </p:sp>
      <p:sp>
        <p:nvSpPr>
          <p:cNvPr id="34" name="TextBox 33"/>
          <p:cNvSpPr txBox="1"/>
          <p:nvPr/>
        </p:nvSpPr>
        <p:spPr>
          <a:xfrm>
            <a:off x="5119695" y="6393822"/>
            <a:ext cx="3103605" cy="430887"/>
          </a:xfrm>
          <a:prstGeom prst="rect">
            <a:avLst/>
          </a:prstGeom>
          <a:noFill/>
        </p:spPr>
        <p:txBody>
          <a:bodyPr wrap="square" rtlCol="0">
            <a:spAutoFit/>
          </a:bodyPr>
          <a:lstStyle/>
          <a:p>
            <a:r>
              <a:rPr lang="en-US" sz="2200" b="1" dirty="0" smtClean="0">
                <a:solidFill>
                  <a:srgbClr val="000000"/>
                </a:solidFill>
              </a:rPr>
              <a:t>Feature x = Hue </a:t>
            </a:r>
            <a:endParaRPr lang="en-US" sz="2200" b="1" dirty="0">
              <a:solidFill>
                <a:srgbClr val="000000"/>
              </a:solidFill>
            </a:endParaRPr>
          </a:p>
        </p:txBody>
      </p:sp>
      <p:cxnSp>
        <p:nvCxnSpPr>
          <p:cNvPr id="35" name="Straight Arrow Connector 34"/>
          <p:cNvCxnSpPr/>
          <p:nvPr/>
        </p:nvCxnSpPr>
        <p:spPr>
          <a:xfrm flipV="1">
            <a:off x="5091057" y="6277014"/>
            <a:ext cx="3570399" cy="14538"/>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6689754" y="5327676"/>
            <a:ext cx="165968" cy="963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ectangle 36"/>
          <p:cNvSpPr/>
          <p:nvPr/>
        </p:nvSpPr>
        <p:spPr>
          <a:xfrm>
            <a:off x="6945344" y="4816494"/>
            <a:ext cx="182565" cy="1475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ectangle 37"/>
          <p:cNvSpPr/>
          <p:nvPr/>
        </p:nvSpPr>
        <p:spPr>
          <a:xfrm flipH="1">
            <a:off x="7200937" y="5254650"/>
            <a:ext cx="146052" cy="10369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ectangle 38"/>
          <p:cNvSpPr/>
          <p:nvPr/>
        </p:nvSpPr>
        <p:spPr>
          <a:xfrm>
            <a:off x="7420014" y="5220028"/>
            <a:ext cx="149371" cy="1071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ectangle 39"/>
          <p:cNvSpPr/>
          <p:nvPr/>
        </p:nvSpPr>
        <p:spPr>
          <a:xfrm>
            <a:off x="7675605" y="4962546"/>
            <a:ext cx="182565" cy="1329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Rectangle 40"/>
          <p:cNvSpPr/>
          <p:nvPr/>
        </p:nvSpPr>
        <p:spPr>
          <a:xfrm>
            <a:off x="7931196" y="5298432"/>
            <a:ext cx="182565" cy="993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42" name="Straight Arrow Connector 41"/>
          <p:cNvCxnSpPr/>
          <p:nvPr/>
        </p:nvCxnSpPr>
        <p:spPr>
          <a:xfrm rot="16200000" flipV="1">
            <a:off x="4207173" y="5480694"/>
            <a:ext cx="1766242" cy="14224"/>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257532" y="5086623"/>
            <a:ext cx="2190780" cy="430887"/>
          </a:xfrm>
          <a:prstGeom prst="rect">
            <a:avLst/>
          </a:prstGeom>
          <a:noFill/>
        </p:spPr>
        <p:txBody>
          <a:bodyPr wrap="square" rtlCol="0">
            <a:spAutoFit/>
          </a:bodyPr>
          <a:lstStyle/>
          <a:p>
            <a:r>
              <a:rPr lang="en-US" sz="2200" b="1" dirty="0" smtClean="0">
                <a:solidFill>
                  <a:srgbClr val="000000"/>
                </a:solidFill>
              </a:rPr>
              <a:t>P(</a:t>
            </a:r>
            <a:r>
              <a:rPr lang="en-US" sz="2200" b="1" dirty="0" err="1" smtClean="0">
                <a:solidFill>
                  <a:srgbClr val="000000"/>
                </a:solidFill>
              </a:rPr>
              <a:t>x|not</a:t>
            </a:r>
            <a:r>
              <a:rPr lang="en-US" sz="2200" b="1" dirty="0" smtClean="0">
                <a:solidFill>
                  <a:srgbClr val="000000"/>
                </a:solidFill>
              </a:rPr>
              <a:t> skin)</a:t>
            </a:r>
            <a:endParaRPr lang="en-US" sz="2200" b="1" dirty="0">
              <a:solidFill>
                <a:srgbClr val="000000"/>
              </a:solidFill>
            </a:endParaRPr>
          </a:p>
        </p:txBody>
      </p:sp>
      <p:sp>
        <p:nvSpPr>
          <p:cNvPr id="47" name="TextBox 46"/>
          <p:cNvSpPr txBox="1"/>
          <p:nvPr/>
        </p:nvSpPr>
        <p:spPr>
          <a:xfrm>
            <a:off x="6734142" y="2187558"/>
            <a:ext cx="2409858" cy="646331"/>
          </a:xfrm>
          <a:prstGeom prst="rect">
            <a:avLst/>
          </a:prstGeom>
          <a:noFill/>
        </p:spPr>
        <p:txBody>
          <a:bodyPr wrap="square" rtlCol="0">
            <a:spAutoFit/>
          </a:bodyPr>
          <a:lstStyle/>
          <a:p>
            <a:r>
              <a:rPr lang="en-US" dirty="0" smtClean="0">
                <a:solidFill>
                  <a:srgbClr val="000000"/>
                </a:solidFill>
              </a:rPr>
              <a:t>Percentage of skin pixels in each bin</a:t>
            </a:r>
            <a:endParaRPr lang="en-US" dirty="0">
              <a:solidFill>
                <a:srgbClr val="000000"/>
              </a:solidFill>
            </a:endParaRPr>
          </a:p>
        </p:txBody>
      </p:sp>
      <p:sp>
        <p:nvSpPr>
          <p:cNvPr id="44" name="TextBox 43"/>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45" name="Slide Number Placeholder 44"/>
          <p:cNvSpPr>
            <a:spLocks noGrp="1"/>
          </p:cNvSpPr>
          <p:nvPr>
            <p:ph type="sldNum" sz="quarter" idx="12"/>
          </p:nvPr>
        </p:nvSpPr>
        <p:spPr>
          <a:xfrm>
            <a:off x="6553200" y="6381750"/>
            <a:ext cx="2133600" cy="476250"/>
          </a:xfrm>
        </p:spPr>
        <p:txBody>
          <a:bodyPr/>
          <a:lstStyle/>
          <a:p>
            <a:pPr algn="r" rtl="0" fontAlgn="base">
              <a:spcBef>
                <a:spcPct val="0"/>
              </a:spcBef>
              <a:spcAft>
                <a:spcPct val="0"/>
              </a:spcAft>
              <a:defRPr/>
            </a:pPr>
            <a:fld id="{4A0D2EFA-DFCA-4D64-9279-E0F659A89029}" type="slidenum">
              <a:rPr lang="en-US" sz="1400" kern="1200" smtClean="0">
                <a:solidFill>
                  <a:srgbClr val="000000"/>
                </a:solidFill>
                <a:latin typeface="Arial" charset="0"/>
                <a:ea typeface="+mn-ea"/>
                <a:cs typeface="+mn-cs"/>
              </a:rPr>
              <a:pPr algn="r" rtl="0" fontAlgn="base">
                <a:spcBef>
                  <a:spcPct val="0"/>
                </a:spcBef>
                <a:spcAft>
                  <a:spcPct val="0"/>
                </a:spcAft>
                <a:defRPr/>
              </a:pPr>
              <a:t>66</a:t>
            </a:fld>
            <a:endParaRPr lang="en-US" sz="1400" kern="1200" dirty="0">
              <a:solidFill>
                <a:srgbClr val="000000"/>
              </a:solidFill>
              <a:latin typeface="Arial" charset="0"/>
              <a:ea typeface="+mn-ea"/>
              <a:cs typeface="+mn-cs"/>
            </a:endParaRPr>
          </a:p>
        </p:txBody>
      </p:sp>
    </p:spTree>
    <p:extLst>
      <p:ext uri="{BB962C8B-B14F-4D97-AF65-F5344CB8AC3E}">
        <p14:creationId xmlns:p14="http://schemas.microsoft.com/office/powerpoint/2010/main" val="165259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32" grpId="0"/>
      <p:bldP spid="34" grpId="0"/>
      <p:bldP spid="36" grpId="0" animBg="1"/>
      <p:bldP spid="37" grpId="0" animBg="1"/>
      <p:bldP spid="38" grpId="0" animBg="1"/>
      <p:bldP spid="39" grpId="0" animBg="1"/>
      <p:bldP spid="40" grpId="0" animBg="1"/>
      <p:bldP spid="41" grpId="0" animBg="1"/>
      <p:bldP spid="43" grpId="0"/>
      <p:bldP spid="4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031" y="0"/>
            <a:ext cx="8229600" cy="1143000"/>
          </a:xfrm>
        </p:spPr>
        <p:txBody>
          <a:bodyPr/>
          <a:lstStyle/>
          <a:p>
            <a:r>
              <a:rPr lang="en-US" dirty="0" smtClean="0"/>
              <a:t>Example: learning skin colors</a:t>
            </a:r>
            <a:endParaRPr lang="en-US" dirty="0"/>
          </a:p>
        </p:txBody>
      </p:sp>
      <p:sp>
        <p:nvSpPr>
          <p:cNvPr id="3" name="Content Placeholder 2"/>
          <p:cNvSpPr>
            <a:spLocks noGrp="1"/>
          </p:cNvSpPr>
          <p:nvPr>
            <p:ph idx="1"/>
          </p:nvPr>
        </p:nvSpPr>
        <p:spPr>
          <a:xfrm>
            <a:off x="457200" y="1201707"/>
            <a:ext cx="8229600" cy="949338"/>
          </a:xfrm>
        </p:spPr>
        <p:txBody>
          <a:bodyPr/>
          <a:lstStyle/>
          <a:p>
            <a:r>
              <a:rPr lang="en-US" sz="2400" dirty="0" smtClean="0"/>
              <a:t>We can represent a class-conditional density using a histogram (a “non-parametric” distribution)</a:t>
            </a:r>
          </a:p>
          <a:p>
            <a:endParaRPr lang="en-US" sz="2400" dirty="0"/>
          </a:p>
        </p:txBody>
      </p:sp>
      <p:grpSp>
        <p:nvGrpSpPr>
          <p:cNvPr id="4" name="Group 30"/>
          <p:cNvGrpSpPr/>
          <p:nvPr/>
        </p:nvGrpSpPr>
        <p:grpSpPr>
          <a:xfrm>
            <a:off x="5046669" y="2333610"/>
            <a:ext cx="3614787" cy="2220024"/>
            <a:chOff x="4645026" y="2589201"/>
            <a:chExt cx="3614787" cy="2220024"/>
          </a:xfrm>
        </p:grpSpPr>
        <p:sp>
          <p:nvSpPr>
            <p:cNvPr id="15" name="TextBox 14"/>
            <p:cNvSpPr txBox="1"/>
            <p:nvPr/>
          </p:nvSpPr>
          <p:spPr>
            <a:xfrm>
              <a:off x="4681539" y="4378338"/>
              <a:ext cx="3103605" cy="430887"/>
            </a:xfrm>
            <a:prstGeom prst="rect">
              <a:avLst/>
            </a:prstGeom>
            <a:noFill/>
          </p:spPr>
          <p:txBody>
            <a:bodyPr wrap="square" rtlCol="0">
              <a:spAutoFit/>
            </a:bodyPr>
            <a:lstStyle/>
            <a:p>
              <a:r>
                <a:rPr lang="en-US" sz="2200" b="1" dirty="0" smtClean="0">
                  <a:solidFill>
                    <a:srgbClr val="000000"/>
                  </a:solidFill>
                </a:rPr>
                <a:t>Feature x = Hue </a:t>
              </a:r>
              <a:endParaRPr lang="en-US" sz="2200" b="1" dirty="0">
                <a:solidFill>
                  <a:srgbClr val="000000"/>
                </a:solidFill>
              </a:endParaRPr>
            </a:p>
          </p:txBody>
        </p:sp>
        <p:cxnSp>
          <p:nvCxnSpPr>
            <p:cNvPr id="19" name="Straight Arrow Connector 18"/>
            <p:cNvCxnSpPr/>
            <p:nvPr/>
          </p:nvCxnSpPr>
          <p:spPr>
            <a:xfrm flipV="1">
              <a:off x="4652901" y="4276067"/>
              <a:ext cx="3606912" cy="1"/>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063266" y="3753372"/>
              <a:ext cx="165968" cy="5226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Rectangle 21"/>
            <p:cNvSpPr/>
            <p:nvPr/>
          </p:nvSpPr>
          <p:spPr>
            <a:xfrm>
              <a:off x="5302260" y="3387486"/>
              <a:ext cx="165968" cy="888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Rectangle 22"/>
            <p:cNvSpPr/>
            <p:nvPr/>
          </p:nvSpPr>
          <p:spPr>
            <a:xfrm>
              <a:off x="5557851" y="3204544"/>
              <a:ext cx="149371" cy="1071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Rectangle 23"/>
            <p:cNvSpPr/>
            <p:nvPr/>
          </p:nvSpPr>
          <p:spPr>
            <a:xfrm>
              <a:off x="5776929" y="3204544"/>
              <a:ext cx="149371" cy="1071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Rectangle 24"/>
            <p:cNvSpPr/>
            <p:nvPr/>
          </p:nvSpPr>
          <p:spPr>
            <a:xfrm>
              <a:off x="6032520" y="3439756"/>
              <a:ext cx="182565" cy="836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Rectangle 25"/>
            <p:cNvSpPr/>
            <p:nvPr/>
          </p:nvSpPr>
          <p:spPr>
            <a:xfrm>
              <a:off x="6288111" y="3282948"/>
              <a:ext cx="182565" cy="993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27" name="Straight Arrow Connector 26"/>
            <p:cNvCxnSpPr/>
            <p:nvPr/>
          </p:nvCxnSpPr>
          <p:spPr>
            <a:xfrm rot="16200000" flipV="1">
              <a:off x="3769017" y="3465210"/>
              <a:ext cx="1766242" cy="14224"/>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6872319" y="2516175"/>
            <a:ext cx="1395369" cy="430887"/>
          </a:xfrm>
          <a:prstGeom prst="rect">
            <a:avLst/>
          </a:prstGeom>
          <a:noFill/>
        </p:spPr>
        <p:txBody>
          <a:bodyPr wrap="square" rtlCol="0">
            <a:spAutoFit/>
          </a:bodyPr>
          <a:lstStyle/>
          <a:p>
            <a:r>
              <a:rPr lang="en-US" sz="2200" b="1" dirty="0" smtClean="0">
                <a:solidFill>
                  <a:srgbClr val="000000"/>
                </a:solidFill>
              </a:rPr>
              <a:t>P(</a:t>
            </a:r>
            <a:r>
              <a:rPr lang="en-US" sz="2200" b="1" dirty="0" err="1" smtClean="0">
                <a:solidFill>
                  <a:srgbClr val="000000"/>
                </a:solidFill>
              </a:rPr>
              <a:t>x|skin</a:t>
            </a:r>
            <a:r>
              <a:rPr lang="en-US" sz="2200" b="1" dirty="0" smtClean="0">
                <a:solidFill>
                  <a:srgbClr val="000000"/>
                </a:solidFill>
              </a:rPr>
              <a:t>)</a:t>
            </a:r>
            <a:endParaRPr lang="en-US" sz="2200" b="1" dirty="0">
              <a:solidFill>
                <a:srgbClr val="000000"/>
              </a:solidFill>
            </a:endParaRPr>
          </a:p>
        </p:txBody>
      </p:sp>
      <p:sp>
        <p:nvSpPr>
          <p:cNvPr id="34" name="TextBox 33"/>
          <p:cNvSpPr txBox="1"/>
          <p:nvPr/>
        </p:nvSpPr>
        <p:spPr>
          <a:xfrm>
            <a:off x="5119695" y="6393822"/>
            <a:ext cx="3103605" cy="430887"/>
          </a:xfrm>
          <a:prstGeom prst="rect">
            <a:avLst/>
          </a:prstGeom>
          <a:noFill/>
        </p:spPr>
        <p:txBody>
          <a:bodyPr wrap="square" rtlCol="0">
            <a:spAutoFit/>
          </a:bodyPr>
          <a:lstStyle/>
          <a:p>
            <a:r>
              <a:rPr lang="en-US" sz="2200" b="1" dirty="0" smtClean="0">
                <a:solidFill>
                  <a:srgbClr val="000000"/>
                </a:solidFill>
              </a:rPr>
              <a:t>Feature x = Hue </a:t>
            </a:r>
            <a:endParaRPr lang="en-US" sz="2200" b="1" dirty="0">
              <a:solidFill>
                <a:srgbClr val="000000"/>
              </a:solidFill>
            </a:endParaRPr>
          </a:p>
        </p:txBody>
      </p:sp>
      <p:cxnSp>
        <p:nvCxnSpPr>
          <p:cNvPr id="35" name="Straight Arrow Connector 34"/>
          <p:cNvCxnSpPr/>
          <p:nvPr/>
        </p:nvCxnSpPr>
        <p:spPr>
          <a:xfrm flipV="1">
            <a:off x="5091057" y="6277014"/>
            <a:ext cx="3570399" cy="14538"/>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6689754" y="5327676"/>
            <a:ext cx="165968" cy="963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ectangle 36"/>
          <p:cNvSpPr/>
          <p:nvPr/>
        </p:nvSpPr>
        <p:spPr>
          <a:xfrm>
            <a:off x="6945344" y="4816494"/>
            <a:ext cx="182565" cy="1475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ectangle 37"/>
          <p:cNvSpPr/>
          <p:nvPr/>
        </p:nvSpPr>
        <p:spPr>
          <a:xfrm flipH="1">
            <a:off x="7200937" y="5254650"/>
            <a:ext cx="146052" cy="10369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ectangle 38"/>
          <p:cNvSpPr/>
          <p:nvPr/>
        </p:nvSpPr>
        <p:spPr>
          <a:xfrm>
            <a:off x="7420014" y="5220028"/>
            <a:ext cx="149371" cy="1071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ectangle 39"/>
          <p:cNvSpPr/>
          <p:nvPr/>
        </p:nvSpPr>
        <p:spPr>
          <a:xfrm>
            <a:off x="7675605" y="4962546"/>
            <a:ext cx="182565" cy="1329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Rectangle 40"/>
          <p:cNvSpPr/>
          <p:nvPr/>
        </p:nvSpPr>
        <p:spPr>
          <a:xfrm>
            <a:off x="7931196" y="5298432"/>
            <a:ext cx="182565" cy="993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42" name="Straight Arrow Connector 41"/>
          <p:cNvCxnSpPr/>
          <p:nvPr/>
        </p:nvCxnSpPr>
        <p:spPr>
          <a:xfrm rot="16200000" flipV="1">
            <a:off x="4207173" y="5480694"/>
            <a:ext cx="1766242" cy="14224"/>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7164423" y="4597416"/>
            <a:ext cx="2190780" cy="430887"/>
          </a:xfrm>
          <a:prstGeom prst="rect">
            <a:avLst/>
          </a:prstGeom>
          <a:noFill/>
        </p:spPr>
        <p:txBody>
          <a:bodyPr wrap="square" rtlCol="0">
            <a:spAutoFit/>
          </a:bodyPr>
          <a:lstStyle/>
          <a:p>
            <a:r>
              <a:rPr lang="en-US" sz="2200" b="1" dirty="0" smtClean="0">
                <a:solidFill>
                  <a:srgbClr val="000000"/>
                </a:solidFill>
              </a:rPr>
              <a:t>P(</a:t>
            </a:r>
            <a:r>
              <a:rPr lang="en-US" sz="2200" b="1" dirty="0" err="1" smtClean="0">
                <a:solidFill>
                  <a:srgbClr val="000000"/>
                </a:solidFill>
              </a:rPr>
              <a:t>x|not</a:t>
            </a:r>
            <a:r>
              <a:rPr lang="en-US" sz="2200" b="1" dirty="0" smtClean="0">
                <a:solidFill>
                  <a:srgbClr val="000000"/>
                </a:solidFill>
              </a:rPr>
              <a:t> skin)</a:t>
            </a:r>
            <a:endParaRPr lang="en-US" sz="2200" b="1" dirty="0">
              <a:solidFill>
                <a:srgbClr val="000000"/>
              </a:solidFill>
            </a:endParaRPr>
          </a:p>
        </p:txBody>
      </p:sp>
      <p:pic>
        <p:nvPicPr>
          <p:cNvPr id="126980" name="Picture 4" descr="http://www.babble.com/CS/blogs/famecrawler/2008/02/08-15/beatles-grammy-tribute-2008-hanks-across-universe.jpg"/>
          <p:cNvPicPr>
            <a:picLocks noChangeAspect="1" noChangeArrowheads="1"/>
          </p:cNvPicPr>
          <p:nvPr/>
        </p:nvPicPr>
        <p:blipFill>
          <a:blip r:embed="rId3"/>
          <a:srcRect/>
          <a:stretch>
            <a:fillRect/>
          </a:stretch>
        </p:blipFill>
        <p:spPr bwMode="auto">
          <a:xfrm>
            <a:off x="993726" y="2224071"/>
            <a:ext cx="2081241" cy="2168688"/>
          </a:xfrm>
          <a:prstGeom prst="rect">
            <a:avLst/>
          </a:prstGeom>
          <a:noFill/>
        </p:spPr>
      </p:pic>
      <p:sp>
        <p:nvSpPr>
          <p:cNvPr id="44" name="TextBox 43"/>
          <p:cNvSpPr txBox="1"/>
          <p:nvPr/>
        </p:nvSpPr>
        <p:spPr>
          <a:xfrm>
            <a:off x="373005" y="4414851"/>
            <a:ext cx="3687813" cy="2200602"/>
          </a:xfrm>
          <a:prstGeom prst="rect">
            <a:avLst/>
          </a:prstGeom>
          <a:noFill/>
        </p:spPr>
        <p:txBody>
          <a:bodyPr wrap="square" rtlCol="0">
            <a:spAutoFit/>
          </a:bodyPr>
          <a:lstStyle/>
          <a:p>
            <a:pPr>
              <a:spcAft>
                <a:spcPts val="600"/>
              </a:spcAft>
            </a:pPr>
            <a:r>
              <a:rPr lang="en-US" sz="2200" dirty="0" smtClean="0">
                <a:solidFill>
                  <a:srgbClr val="000000"/>
                </a:solidFill>
              </a:rPr>
              <a:t>Now we get a new image, and want to label each pixel as skin or non-skin. </a:t>
            </a:r>
          </a:p>
          <a:p>
            <a:pPr>
              <a:spcAft>
                <a:spcPts val="600"/>
              </a:spcAft>
            </a:pPr>
            <a:r>
              <a:rPr lang="en-US" sz="2200" i="1" dirty="0" smtClean="0">
                <a:solidFill>
                  <a:srgbClr val="000000"/>
                </a:solidFill>
              </a:rPr>
              <a:t>What’s the probability we care about to do skin detection?</a:t>
            </a:r>
            <a:endParaRPr lang="en-US" sz="2200" i="1" dirty="0">
              <a:solidFill>
                <a:srgbClr val="000000"/>
              </a:solidFill>
            </a:endParaRPr>
          </a:p>
        </p:txBody>
      </p:sp>
      <p:sp>
        <p:nvSpPr>
          <p:cNvPr id="28" name="TextBox 27"/>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29" name="Slide Number Placeholder 28"/>
          <p:cNvSpPr>
            <a:spLocks noGrp="1"/>
          </p:cNvSpPr>
          <p:nvPr>
            <p:ph type="sldNum" sz="quarter" idx="12"/>
          </p:nvPr>
        </p:nvSpPr>
        <p:spPr>
          <a:xfrm>
            <a:off x="6934200" y="6381750"/>
            <a:ext cx="2133600" cy="476250"/>
          </a:xfrm>
        </p:spPr>
        <p:txBody>
          <a:bodyPr/>
          <a:lstStyle/>
          <a:p>
            <a:pPr algn="r" rtl="0" fontAlgn="base">
              <a:spcBef>
                <a:spcPct val="0"/>
              </a:spcBef>
              <a:spcAft>
                <a:spcPct val="0"/>
              </a:spcAft>
              <a:defRPr/>
            </a:pPr>
            <a:fld id="{4A0D2EFA-DFCA-4D64-9279-E0F659A89029}" type="slidenum">
              <a:rPr lang="en-US" sz="1400" kern="1200" smtClean="0">
                <a:solidFill>
                  <a:srgbClr val="000000"/>
                </a:solidFill>
                <a:latin typeface="Arial" charset="0"/>
                <a:ea typeface="+mn-ea"/>
                <a:cs typeface="+mn-cs"/>
              </a:rPr>
              <a:pPr algn="r" rtl="0" fontAlgn="base">
                <a:spcBef>
                  <a:spcPct val="0"/>
                </a:spcBef>
                <a:spcAft>
                  <a:spcPct val="0"/>
                </a:spcAft>
                <a:defRPr/>
              </a:pPr>
              <a:t>67</a:t>
            </a:fld>
            <a:endParaRPr lang="en-US" sz="1400" kern="1200" dirty="0">
              <a:solidFill>
                <a:srgbClr val="000000"/>
              </a:solidFill>
              <a:latin typeface="Arial" charset="0"/>
              <a:ea typeface="+mn-ea"/>
              <a:cs typeface="+mn-cs"/>
            </a:endParaRPr>
          </a:p>
        </p:txBody>
      </p:sp>
    </p:spTree>
    <p:extLst>
      <p:ext uri="{BB962C8B-B14F-4D97-AF65-F5344CB8AC3E}">
        <p14:creationId xmlns:p14="http://schemas.microsoft.com/office/powerpoint/2010/main" val="185906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9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031" y="0"/>
            <a:ext cx="8229600" cy="1143000"/>
          </a:xfrm>
        </p:spPr>
        <p:txBody>
          <a:bodyPr/>
          <a:lstStyle/>
          <a:p>
            <a:r>
              <a:rPr lang="en-US" dirty="0" err="1" smtClean="0"/>
              <a:t>Bayes</a:t>
            </a:r>
            <a:r>
              <a:rPr lang="en-US" dirty="0" smtClean="0"/>
              <a:t> rule</a:t>
            </a:r>
            <a:endParaRPr lang="en-US" dirty="0"/>
          </a:p>
        </p:txBody>
      </p:sp>
      <p:pic>
        <p:nvPicPr>
          <p:cNvPr id="398338" name="Picture 2"/>
          <p:cNvPicPr>
            <a:picLocks noChangeAspect="1" noChangeArrowheads="1"/>
          </p:cNvPicPr>
          <p:nvPr/>
        </p:nvPicPr>
        <p:blipFill>
          <a:blip r:embed="rId3"/>
          <a:srcRect/>
          <a:stretch>
            <a:fillRect/>
          </a:stretch>
        </p:blipFill>
        <p:spPr bwMode="auto">
          <a:xfrm>
            <a:off x="1541463" y="2041525"/>
            <a:ext cx="6010275" cy="1304925"/>
          </a:xfrm>
          <a:prstGeom prst="rect">
            <a:avLst/>
          </a:prstGeom>
          <a:noFill/>
        </p:spPr>
      </p:pic>
      <p:sp>
        <p:nvSpPr>
          <p:cNvPr id="5" name="TextBox 4"/>
          <p:cNvSpPr txBox="1"/>
          <p:nvPr/>
        </p:nvSpPr>
        <p:spPr>
          <a:xfrm>
            <a:off x="1760499" y="1347759"/>
            <a:ext cx="1460520" cy="461665"/>
          </a:xfrm>
          <a:prstGeom prst="rect">
            <a:avLst/>
          </a:prstGeom>
          <a:noFill/>
        </p:spPr>
        <p:txBody>
          <a:bodyPr wrap="square" rtlCol="0">
            <a:spAutoFit/>
          </a:bodyPr>
          <a:lstStyle/>
          <a:p>
            <a:r>
              <a:rPr lang="en-US" sz="2400" dirty="0" smtClean="0">
                <a:solidFill>
                  <a:srgbClr val="000000"/>
                </a:solidFill>
              </a:rPr>
              <a:t>posterior</a:t>
            </a:r>
            <a:endParaRPr lang="en-US" sz="2400" dirty="0">
              <a:solidFill>
                <a:srgbClr val="000000"/>
              </a:solidFill>
            </a:endParaRPr>
          </a:p>
        </p:txBody>
      </p:sp>
      <p:sp>
        <p:nvSpPr>
          <p:cNvPr id="6" name="TextBox 5"/>
          <p:cNvSpPr txBox="1"/>
          <p:nvPr/>
        </p:nvSpPr>
        <p:spPr>
          <a:xfrm>
            <a:off x="6324624" y="1347759"/>
            <a:ext cx="1460520" cy="461665"/>
          </a:xfrm>
          <a:prstGeom prst="rect">
            <a:avLst/>
          </a:prstGeom>
          <a:noFill/>
        </p:spPr>
        <p:txBody>
          <a:bodyPr wrap="square" rtlCol="0">
            <a:spAutoFit/>
          </a:bodyPr>
          <a:lstStyle/>
          <a:p>
            <a:r>
              <a:rPr lang="en-US" sz="2400" dirty="0" smtClean="0">
                <a:solidFill>
                  <a:srgbClr val="000000"/>
                </a:solidFill>
              </a:rPr>
              <a:t>prior</a:t>
            </a:r>
            <a:endParaRPr lang="en-US" sz="2400" dirty="0">
              <a:solidFill>
                <a:srgbClr val="000000"/>
              </a:solidFill>
            </a:endParaRPr>
          </a:p>
        </p:txBody>
      </p:sp>
      <p:sp>
        <p:nvSpPr>
          <p:cNvPr id="7" name="TextBox 6"/>
          <p:cNvSpPr txBox="1"/>
          <p:nvPr/>
        </p:nvSpPr>
        <p:spPr>
          <a:xfrm>
            <a:off x="4462461" y="1384272"/>
            <a:ext cx="1460520" cy="461665"/>
          </a:xfrm>
          <a:prstGeom prst="rect">
            <a:avLst/>
          </a:prstGeom>
          <a:noFill/>
        </p:spPr>
        <p:txBody>
          <a:bodyPr wrap="square" rtlCol="0">
            <a:spAutoFit/>
          </a:bodyPr>
          <a:lstStyle/>
          <a:p>
            <a:r>
              <a:rPr lang="en-US" sz="2400" dirty="0" smtClean="0">
                <a:solidFill>
                  <a:srgbClr val="000000"/>
                </a:solidFill>
              </a:rPr>
              <a:t>likelihood</a:t>
            </a:r>
            <a:endParaRPr lang="en-US" sz="2400" dirty="0">
              <a:solidFill>
                <a:srgbClr val="000000"/>
              </a:solidFill>
            </a:endParaRPr>
          </a:p>
        </p:txBody>
      </p:sp>
      <p:sp>
        <p:nvSpPr>
          <p:cNvPr id="9" name="TextBox 8"/>
          <p:cNvSpPr txBox="1"/>
          <p:nvPr/>
        </p:nvSpPr>
        <p:spPr>
          <a:xfrm>
            <a:off x="1906551" y="4041068"/>
            <a:ext cx="5805567" cy="1200329"/>
          </a:xfrm>
          <a:prstGeom prst="rect">
            <a:avLst/>
          </a:prstGeom>
          <a:noFill/>
        </p:spPr>
        <p:txBody>
          <a:bodyPr wrap="square" rtlCol="0">
            <a:spAutoFit/>
          </a:bodyPr>
          <a:lstStyle/>
          <a:p>
            <a:r>
              <a:rPr lang="en-US" sz="2400" i="1" dirty="0" smtClean="0">
                <a:solidFill>
                  <a:srgbClr val="000000"/>
                </a:solidFill>
              </a:rPr>
              <a:t>Where does the prior come from?</a:t>
            </a:r>
          </a:p>
          <a:p>
            <a:endParaRPr lang="en-US" sz="2400" i="1" dirty="0" smtClean="0">
              <a:solidFill>
                <a:srgbClr val="000000"/>
              </a:solidFill>
            </a:endParaRPr>
          </a:p>
          <a:p>
            <a:r>
              <a:rPr lang="en-US" sz="2400" i="1" dirty="0" smtClean="0">
                <a:solidFill>
                  <a:srgbClr val="000000"/>
                </a:solidFill>
              </a:rPr>
              <a:t>Why use a prior?</a:t>
            </a:r>
            <a:endParaRPr lang="en-US" sz="2400" i="1" dirty="0">
              <a:solidFill>
                <a:srgbClr val="000000"/>
              </a:solidFill>
            </a:endParaRPr>
          </a:p>
        </p:txBody>
      </p:sp>
      <p:sp>
        <p:nvSpPr>
          <p:cNvPr id="10" name="Right Brace 9"/>
          <p:cNvSpPr/>
          <p:nvPr/>
        </p:nvSpPr>
        <p:spPr>
          <a:xfrm rot="5400000" flipH="1">
            <a:off x="6507189" y="1384272"/>
            <a:ext cx="474669" cy="1131903"/>
          </a:xfrm>
          <a:prstGeom prst="rightBrace">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11" name="Right Brace 10"/>
          <p:cNvSpPr/>
          <p:nvPr/>
        </p:nvSpPr>
        <p:spPr>
          <a:xfrm rot="5400000" flipH="1">
            <a:off x="4791077" y="1019142"/>
            <a:ext cx="438156" cy="1825650"/>
          </a:xfrm>
          <a:prstGeom prst="rightBrace">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12" name="Right Brace 11"/>
          <p:cNvSpPr/>
          <p:nvPr/>
        </p:nvSpPr>
        <p:spPr>
          <a:xfrm rot="5400000" flipH="1">
            <a:off x="2344707" y="1019142"/>
            <a:ext cx="438156" cy="1825650"/>
          </a:xfrm>
          <a:prstGeom prst="rightBrace">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13" name="Slide Number Placeholder 12"/>
          <p:cNvSpPr>
            <a:spLocks noGrp="1"/>
          </p:cNvSpPr>
          <p:nvPr>
            <p:ph type="sldNum" sz="quarter" idx="12"/>
          </p:nvPr>
        </p:nvSpPr>
        <p:spPr/>
        <p:txBody>
          <a:bodyPr/>
          <a:lstStyle/>
          <a:p>
            <a:pPr algn="r" rtl="0" fontAlgn="base">
              <a:spcBef>
                <a:spcPct val="0"/>
              </a:spcBef>
              <a:spcAft>
                <a:spcPct val="0"/>
              </a:spcAft>
              <a:defRPr/>
            </a:pPr>
            <a:fld id="{4A0D2EFA-DFCA-4D64-9279-E0F659A89029}" type="slidenum">
              <a:rPr lang="en-US" sz="1400" kern="1200" smtClean="0">
                <a:solidFill>
                  <a:srgbClr val="000000"/>
                </a:solidFill>
                <a:latin typeface="Arial" charset="0"/>
                <a:ea typeface="+mn-ea"/>
                <a:cs typeface="+mn-cs"/>
              </a:rPr>
              <a:pPr algn="r" rtl="0" fontAlgn="base">
                <a:spcBef>
                  <a:spcPct val="0"/>
                </a:spcBef>
                <a:spcAft>
                  <a:spcPct val="0"/>
                </a:spcAft>
                <a:defRPr/>
              </a:pPr>
              <a:t>68</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105750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build="p" bldLvl="2"/>
      <p:bldP spid="10" grpId="0" animBg="1"/>
      <p:bldP spid="11" grpId="0" animBg="1"/>
      <p:bldP spid="1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457200" y="106317"/>
            <a:ext cx="8229600" cy="1143000"/>
          </a:xfrm>
        </p:spPr>
        <p:txBody>
          <a:bodyPr/>
          <a:lstStyle/>
          <a:p>
            <a:r>
              <a:rPr lang="en-US" smtClean="0"/>
              <a:t>Example: classifying skin pixels</a:t>
            </a:r>
          </a:p>
        </p:txBody>
      </p:sp>
      <p:pic>
        <p:nvPicPr>
          <p:cNvPr id="235524" name="Picture 4"/>
          <p:cNvPicPr>
            <a:picLocks noChangeAspect="1" noChangeArrowheads="1"/>
          </p:cNvPicPr>
          <p:nvPr/>
        </p:nvPicPr>
        <p:blipFill>
          <a:blip r:embed="rId3"/>
          <a:srcRect l="12408" t="55829" r="50529" b="25819"/>
          <a:stretch>
            <a:fillRect/>
          </a:stretch>
        </p:blipFill>
        <p:spPr bwMode="auto">
          <a:xfrm>
            <a:off x="1763713" y="2409825"/>
            <a:ext cx="5334000" cy="1919288"/>
          </a:xfrm>
          <a:prstGeom prst="rect">
            <a:avLst/>
          </a:prstGeom>
          <a:noFill/>
          <a:ln w="9525">
            <a:noFill/>
            <a:miter lim="800000"/>
            <a:headEnd/>
            <a:tailEnd/>
          </a:ln>
          <a:effectLst/>
        </p:spPr>
      </p:pic>
      <p:pic>
        <p:nvPicPr>
          <p:cNvPr id="235526" name="Picture 6"/>
          <p:cNvPicPr>
            <a:picLocks noChangeAspect="1" noChangeArrowheads="1"/>
          </p:cNvPicPr>
          <p:nvPr/>
        </p:nvPicPr>
        <p:blipFill>
          <a:blip r:embed="rId4"/>
          <a:srcRect l="19833" t="68578" r="12630" b="20186"/>
          <a:stretch>
            <a:fillRect/>
          </a:stretch>
        </p:blipFill>
        <p:spPr bwMode="auto">
          <a:xfrm>
            <a:off x="1008063" y="4976813"/>
            <a:ext cx="7237412" cy="935071"/>
          </a:xfrm>
          <a:prstGeom prst="rect">
            <a:avLst/>
          </a:prstGeom>
          <a:noFill/>
          <a:ln w="9525">
            <a:noFill/>
            <a:miter lim="800000"/>
            <a:headEnd/>
            <a:tailEnd/>
          </a:ln>
          <a:effectLst/>
        </p:spPr>
      </p:pic>
      <p:sp>
        <p:nvSpPr>
          <p:cNvPr id="235527" name="Text Box 7"/>
          <p:cNvSpPr txBox="1">
            <a:spLocks noChangeArrowheads="1"/>
          </p:cNvSpPr>
          <p:nvPr/>
        </p:nvSpPr>
        <p:spPr bwMode="auto">
          <a:xfrm>
            <a:off x="684213" y="1274733"/>
            <a:ext cx="7667625" cy="946150"/>
          </a:xfrm>
          <a:prstGeom prst="rect">
            <a:avLst/>
          </a:prstGeom>
          <a:noFill/>
          <a:ln w="9525">
            <a:noFill/>
            <a:miter lim="800000"/>
            <a:headEnd/>
            <a:tailEnd/>
          </a:ln>
          <a:effectLst/>
        </p:spPr>
        <p:txBody>
          <a:bodyPr>
            <a:spAutoFit/>
          </a:bodyPr>
          <a:lstStyle/>
          <a:p>
            <a:pPr fontAlgn="base">
              <a:spcBef>
                <a:spcPct val="50000"/>
              </a:spcBef>
              <a:spcAft>
                <a:spcPct val="0"/>
              </a:spcAft>
            </a:pPr>
            <a:r>
              <a:rPr lang="en-US" sz="2800" dirty="0" smtClean="0">
                <a:solidFill>
                  <a:srgbClr val="000000"/>
                </a:solidFill>
              </a:rPr>
              <a:t>Now for </a:t>
            </a:r>
            <a:r>
              <a:rPr lang="en-US" sz="2800" dirty="0">
                <a:solidFill>
                  <a:srgbClr val="000000"/>
                </a:solidFill>
              </a:rPr>
              <a:t>every pixel in a new image, </a:t>
            </a:r>
            <a:r>
              <a:rPr lang="en-US" sz="2800" dirty="0" smtClean="0">
                <a:solidFill>
                  <a:srgbClr val="000000"/>
                </a:solidFill>
              </a:rPr>
              <a:t>we can </a:t>
            </a:r>
            <a:r>
              <a:rPr lang="en-US" sz="2800" dirty="0">
                <a:solidFill>
                  <a:srgbClr val="000000"/>
                </a:solidFill>
              </a:rPr>
              <a:t>estimate probability that it is generated by </a:t>
            </a:r>
            <a:r>
              <a:rPr lang="en-US" sz="2800" dirty="0" smtClean="0">
                <a:solidFill>
                  <a:srgbClr val="000000"/>
                </a:solidFill>
              </a:rPr>
              <a:t>skin.</a:t>
            </a:r>
            <a:endParaRPr lang="en-US" sz="2800" dirty="0">
              <a:solidFill>
                <a:srgbClr val="000000"/>
              </a:solidFill>
            </a:endParaRPr>
          </a:p>
        </p:txBody>
      </p:sp>
      <p:sp>
        <p:nvSpPr>
          <p:cNvPr id="235529" name="Text Box 9"/>
          <p:cNvSpPr txBox="1">
            <a:spLocks noChangeArrowheads="1"/>
          </p:cNvSpPr>
          <p:nvPr/>
        </p:nvSpPr>
        <p:spPr bwMode="auto">
          <a:xfrm>
            <a:off x="719138" y="4530725"/>
            <a:ext cx="7667625" cy="519113"/>
          </a:xfrm>
          <a:prstGeom prst="rect">
            <a:avLst/>
          </a:prstGeom>
          <a:noFill/>
          <a:ln w="9525">
            <a:noFill/>
            <a:miter lim="800000"/>
            <a:headEnd/>
            <a:tailEnd/>
          </a:ln>
          <a:effectLst/>
        </p:spPr>
        <p:txBody>
          <a:bodyPr>
            <a:spAutoFit/>
          </a:bodyPr>
          <a:lstStyle/>
          <a:p>
            <a:pPr fontAlgn="base">
              <a:spcBef>
                <a:spcPct val="50000"/>
              </a:spcBef>
              <a:spcAft>
                <a:spcPct val="0"/>
              </a:spcAft>
            </a:pPr>
            <a:r>
              <a:rPr lang="en-US" sz="2800" dirty="0">
                <a:solidFill>
                  <a:srgbClr val="000000"/>
                </a:solidFill>
              </a:rPr>
              <a:t>Classify pixels based on these </a:t>
            </a:r>
            <a:r>
              <a:rPr lang="en-US" sz="2800" dirty="0" smtClean="0">
                <a:solidFill>
                  <a:srgbClr val="000000"/>
                </a:solidFill>
              </a:rPr>
              <a:t>probabilities</a:t>
            </a:r>
            <a:endParaRPr lang="en-US" sz="2800" dirty="0">
              <a:solidFill>
                <a:srgbClr val="000000"/>
              </a:solidFill>
            </a:endParaRPr>
          </a:p>
        </p:txBody>
      </p:sp>
      <p:sp>
        <p:nvSpPr>
          <p:cNvPr id="9" name="Rectangle 5"/>
          <p:cNvSpPr>
            <a:spLocks noChangeArrowheads="1"/>
          </p:cNvSpPr>
          <p:nvPr/>
        </p:nvSpPr>
        <p:spPr bwMode="auto">
          <a:xfrm>
            <a:off x="6872319" y="2917818"/>
            <a:ext cx="2124074" cy="1015663"/>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sz="2000" dirty="0" smtClean="0">
                <a:solidFill>
                  <a:srgbClr val="000000"/>
                </a:solidFill>
              </a:rPr>
              <a:t>Brighter pixels </a:t>
            </a:r>
            <a:r>
              <a:rPr lang="en-US" sz="2000" dirty="0" smtClean="0">
                <a:solidFill>
                  <a:srgbClr val="000000"/>
                </a:solidFill>
                <a:sym typeface="Wingdings" pitchFamily="2" charset="2"/>
              </a:rPr>
              <a:t> higher probability of being skin</a:t>
            </a:r>
            <a:endParaRPr lang="en-US" sz="2000" dirty="0" smtClean="0">
              <a:solidFill>
                <a:srgbClr val="000000"/>
              </a:solidFill>
            </a:endParaRPr>
          </a:p>
        </p:txBody>
      </p:sp>
      <p:sp>
        <p:nvSpPr>
          <p:cNvPr id="10" name="Slide Number Placeholder 9"/>
          <p:cNvSpPr>
            <a:spLocks noGrp="1"/>
          </p:cNvSpPr>
          <p:nvPr>
            <p:ph type="sldNum" sz="quarter" idx="12"/>
          </p:nvPr>
        </p:nvSpPr>
        <p:spPr/>
        <p:txBody>
          <a:bodyPr/>
          <a:lstStyle/>
          <a:p>
            <a:pPr algn="r" rtl="0" fontAlgn="base">
              <a:spcBef>
                <a:spcPct val="0"/>
              </a:spcBef>
              <a:spcAft>
                <a:spcPct val="0"/>
              </a:spcAft>
              <a:defRPr/>
            </a:pPr>
            <a:fld id="{4A0D2EFA-DFCA-4D64-9279-E0F659A89029}" type="slidenum">
              <a:rPr lang="en-US" sz="1400" kern="1200" smtClean="0">
                <a:solidFill>
                  <a:srgbClr val="000000"/>
                </a:solidFill>
                <a:latin typeface="Arial" charset="0"/>
                <a:ea typeface="+mn-ea"/>
                <a:cs typeface="+mn-cs"/>
              </a:rPr>
              <a:pPr algn="r" rtl="0" fontAlgn="base">
                <a:spcBef>
                  <a:spcPct val="0"/>
                </a:spcBef>
                <a:spcAft>
                  <a:spcPct val="0"/>
                </a:spcAft>
                <a:defRPr/>
              </a:pPr>
              <a:t>69</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29158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55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55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55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9"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457200" y="76200"/>
            <a:ext cx="8229600" cy="1143000"/>
          </a:xfrm>
        </p:spPr>
        <p:txBody>
          <a:bodyPr/>
          <a:lstStyle/>
          <a:p>
            <a:r>
              <a:rPr lang="en-US" smtClean="0"/>
              <a:t>Comparing bags of words</a:t>
            </a:r>
          </a:p>
        </p:txBody>
      </p:sp>
      <p:sp>
        <p:nvSpPr>
          <p:cNvPr id="6149" name="Rectangle 3"/>
          <p:cNvSpPr>
            <a:spLocks noGrp="1" noChangeArrowheads="1"/>
          </p:cNvSpPr>
          <p:nvPr>
            <p:ph type="body" idx="1"/>
          </p:nvPr>
        </p:nvSpPr>
        <p:spPr>
          <a:xfrm>
            <a:off x="457200" y="1219200"/>
            <a:ext cx="8229600" cy="4525963"/>
          </a:xfrm>
        </p:spPr>
        <p:txBody>
          <a:bodyPr/>
          <a:lstStyle/>
          <a:p>
            <a:r>
              <a:rPr lang="en-US" sz="2400" dirty="0" smtClean="0"/>
              <a:t>Rank frames by normalized scalar product between their (possibly weighted) occurrence counts---</a:t>
            </a:r>
            <a:r>
              <a:rPr lang="en-US" sz="2400" i="1" dirty="0" smtClean="0"/>
              <a:t>nearest</a:t>
            </a:r>
            <a:r>
              <a:rPr lang="en-US" sz="2400" dirty="0" smtClean="0"/>
              <a:t> </a:t>
            </a:r>
            <a:r>
              <a:rPr lang="en-US" sz="2400" i="1" dirty="0" smtClean="0"/>
              <a:t>neighbor</a:t>
            </a:r>
            <a:r>
              <a:rPr lang="en-US" sz="2400" dirty="0" smtClean="0"/>
              <a:t> search for similar images.</a:t>
            </a:r>
          </a:p>
          <a:p>
            <a:endParaRPr lang="en-US" sz="2400" dirty="0" smtClean="0"/>
          </a:p>
        </p:txBody>
      </p:sp>
      <p:grpSp>
        <p:nvGrpSpPr>
          <p:cNvPr id="5" name="Group 28"/>
          <p:cNvGrpSpPr>
            <a:grpSpLocks noChangeAspect="1"/>
          </p:cNvGrpSpPr>
          <p:nvPr/>
        </p:nvGrpSpPr>
        <p:grpSpPr bwMode="auto">
          <a:xfrm>
            <a:off x="381000" y="3048000"/>
            <a:ext cx="3654425" cy="1343025"/>
            <a:chOff x="460375" y="3451225"/>
            <a:chExt cx="4243388" cy="1558925"/>
          </a:xfrm>
        </p:grpSpPr>
        <p:grpSp>
          <p:nvGrpSpPr>
            <p:cNvPr id="6" name="Group 67"/>
            <p:cNvGrpSpPr>
              <a:grpSpLocks noChangeAspect="1"/>
            </p:cNvGrpSpPr>
            <p:nvPr/>
          </p:nvGrpSpPr>
          <p:grpSpPr bwMode="auto">
            <a:xfrm>
              <a:off x="460375" y="3451225"/>
              <a:ext cx="1795463" cy="1550988"/>
              <a:chOff x="144" y="1801"/>
              <a:chExt cx="1584" cy="1367"/>
            </a:xfrm>
          </p:grpSpPr>
          <p:sp>
            <p:nvSpPr>
              <p:cNvPr id="6166" name="Rectangle 35"/>
              <p:cNvSpPr>
                <a:spLocks noChangeAspect="1" noChangeArrowheads="1"/>
              </p:cNvSpPr>
              <p:nvPr/>
            </p:nvSpPr>
            <p:spPr bwMode="auto">
              <a:xfrm>
                <a:off x="960" y="2809"/>
                <a:ext cx="96" cy="96"/>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7" name="Rectangle 36"/>
              <p:cNvSpPr>
                <a:spLocks noChangeAspect="1" noChangeArrowheads="1"/>
              </p:cNvSpPr>
              <p:nvPr/>
            </p:nvSpPr>
            <p:spPr bwMode="auto">
              <a:xfrm>
                <a:off x="384" y="2809"/>
                <a:ext cx="96" cy="96"/>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8" name="Rectangle 37"/>
              <p:cNvSpPr>
                <a:spLocks noChangeAspect="1" noChangeArrowheads="1"/>
              </p:cNvSpPr>
              <p:nvPr/>
            </p:nvSpPr>
            <p:spPr bwMode="auto">
              <a:xfrm>
                <a:off x="672" y="1897"/>
                <a:ext cx="96" cy="10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9" name="Rectangle 38"/>
              <p:cNvSpPr>
                <a:spLocks noChangeAspect="1" noChangeArrowheads="1"/>
              </p:cNvSpPr>
              <p:nvPr/>
            </p:nvSpPr>
            <p:spPr bwMode="auto">
              <a:xfrm>
                <a:off x="1392" y="2185"/>
                <a:ext cx="96" cy="720"/>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70" name="Line 39"/>
              <p:cNvSpPr>
                <a:spLocks noChangeAspect="1" noChangeShapeType="1"/>
              </p:cNvSpPr>
              <p:nvPr/>
            </p:nvSpPr>
            <p:spPr bwMode="auto">
              <a:xfrm>
                <a:off x="144" y="2905"/>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6171" name="Line 40"/>
              <p:cNvSpPr>
                <a:spLocks noChangeAspect="1" noChangeShapeType="1"/>
              </p:cNvSpPr>
              <p:nvPr/>
            </p:nvSpPr>
            <p:spPr bwMode="auto">
              <a:xfrm flipV="1">
                <a:off x="144" y="1801"/>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6172" name="Picture 41" descr="ermine"/>
              <p:cNvPicPr>
                <a:picLocks noChangeAspect="1" noChangeArrowheads="1"/>
              </p:cNvPicPr>
              <p:nvPr/>
            </p:nvPicPr>
            <p:blipFill>
              <a:blip r:embed="rId4">
                <a:extLst>
                  <a:ext uri="{28A0092B-C50C-407E-A947-70E740481C1C}">
                    <a14:useLocalDpi xmlns:a14="http://schemas.microsoft.com/office/drawing/2010/main" val="0"/>
                  </a:ext>
                </a:extLst>
              </a:blip>
              <a:srcRect l="50569" t="17148" r="37727" b="76851"/>
              <a:stretch>
                <a:fillRect/>
              </a:stretch>
            </p:blipFill>
            <p:spPr bwMode="auto">
              <a:xfrm>
                <a:off x="1296" y="2963"/>
                <a:ext cx="240" cy="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73" name="Picture 42" descr="bicycle"/>
              <p:cNvPicPr>
                <a:picLocks noChangeAspect="1" noChangeArrowheads="1"/>
              </p:cNvPicPr>
              <p:nvPr/>
            </p:nvPicPr>
            <p:blipFill>
              <a:blip r:embed="rId5" cstate="print">
                <a:extLst>
                  <a:ext uri="{28A0092B-C50C-407E-A947-70E740481C1C}">
                    <a14:useLocalDpi xmlns:a14="http://schemas.microsoft.com/office/drawing/2010/main" val="0"/>
                  </a:ext>
                </a:extLst>
              </a:blip>
              <a:srcRect l="20000" r="55000" b="54236"/>
              <a:stretch>
                <a:fillRect/>
              </a:stretch>
            </p:blipFill>
            <p:spPr bwMode="auto">
              <a:xfrm>
                <a:off x="288" y="2953"/>
                <a:ext cx="197" cy="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74" name="Picture 43" descr="ermine"/>
              <p:cNvPicPr>
                <a:picLocks noChangeAspect="1" noChangeArrowheads="1"/>
              </p:cNvPicPr>
              <p:nvPr/>
            </p:nvPicPr>
            <p:blipFill>
              <a:blip r:embed="rId4">
                <a:extLst>
                  <a:ext uri="{28A0092B-C50C-407E-A947-70E740481C1C}">
                    <a14:useLocalDpi xmlns:a14="http://schemas.microsoft.com/office/drawing/2010/main" val="0"/>
                  </a:ext>
                </a:extLst>
              </a:blip>
              <a:srcRect l="49399" t="22293" r="38898" b="71706"/>
              <a:stretch>
                <a:fillRect/>
              </a:stretch>
            </p:blipFill>
            <p:spPr bwMode="auto">
              <a:xfrm>
                <a:off x="576" y="2953"/>
                <a:ext cx="240" cy="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75" name="Picture 48" descr="violin"/>
              <p:cNvPicPr>
                <a:picLocks noChangeAspect="1" noChangeArrowheads="1"/>
              </p:cNvPicPr>
              <p:nvPr/>
            </p:nvPicPr>
            <p:blipFill>
              <a:blip r:embed="rId6">
                <a:extLst>
                  <a:ext uri="{28A0092B-C50C-407E-A947-70E740481C1C}">
                    <a14:useLocalDpi xmlns:a14="http://schemas.microsoft.com/office/drawing/2010/main" val="0"/>
                  </a:ext>
                </a:extLst>
              </a:blip>
              <a:srcRect t="76233"/>
              <a:stretch>
                <a:fillRect/>
              </a:stretch>
            </p:blipFill>
            <p:spPr bwMode="auto">
              <a:xfrm>
                <a:off x="864" y="2976"/>
                <a:ext cx="336"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157" name="Rectangle 31"/>
            <p:cNvSpPr>
              <a:spLocks noChangeAspect="1" noChangeArrowheads="1"/>
            </p:cNvSpPr>
            <p:nvPr/>
          </p:nvSpPr>
          <p:spPr bwMode="auto">
            <a:xfrm>
              <a:off x="3833813" y="4629150"/>
              <a:ext cx="107950" cy="109538"/>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58" name="Rectangle 32"/>
            <p:cNvSpPr>
              <a:spLocks noChangeAspect="1" noChangeArrowheads="1"/>
            </p:cNvSpPr>
            <p:nvPr/>
          </p:nvSpPr>
          <p:spPr bwMode="auto">
            <a:xfrm>
              <a:off x="3179763" y="3921125"/>
              <a:ext cx="109537" cy="817563"/>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59" name="Rectangle 33"/>
            <p:cNvSpPr>
              <a:spLocks noChangeAspect="1" noChangeArrowheads="1"/>
            </p:cNvSpPr>
            <p:nvPr/>
          </p:nvSpPr>
          <p:spPr bwMode="auto">
            <a:xfrm>
              <a:off x="3506788" y="4629150"/>
              <a:ext cx="109537" cy="109538"/>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0" name="Line 46"/>
            <p:cNvSpPr>
              <a:spLocks noChangeAspect="1" noChangeShapeType="1"/>
            </p:cNvSpPr>
            <p:nvPr/>
          </p:nvSpPr>
          <p:spPr bwMode="auto">
            <a:xfrm>
              <a:off x="2908300" y="4738688"/>
              <a:ext cx="1795463" cy="0"/>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6161" name="Line 47"/>
            <p:cNvSpPr>
              <a:spLocks noChangeAspect="1" noChangeShapeType="1"/>
            </p:cNvSpPr>
            <p:nvPr/>
          </p:nvSpPr>
          <p:spPr bwMode="auto">
            <a:xfrm flipV="1">
              <a:off x="2908300" y="3486150"/>
              <a:ext cx="0" cy="1252538"/>
            </a:xfrm>
            <a:prstGeom prst="line">
              <a:avLst/>
            </a:prstGeom>
            <a:noFill/>
            <a:ln w="38100">
              <a:solidFill>
                <a:schemeClr val="tx1"/>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6162" name="Picture 49" descr="ermine"/>
            <p:cNvPicPr>
              <a:picLocks noChangeAspect="1" noChangeArrowheads="1"/>
            </p:cNvPicPr>
            <p:nvPr/>
          </p:nvPicPr>
          <p:blipFill>
            <a:blip r:embed="rId7">
              <a:extLst>
                <a:ext uri="{28A0092B-C50C-407E-A947-70E740481C1C}">
                  <a14:useLocalDpi xmlns:a14="http://schemas.microsoft.com/office/drawing/2010/main" val="0"/>
                </a:ext>
              </a:extLst>
            </a:blip>
            <a:srcRect l="50569" t="17148" r="37727" b="76851"/>
            <a:stretch>
              <a:fillRect/>
            </a:stretch>
          </p:blipFill>
          <p:spPr bwMode="auto">
            <a:xfrm>
              <a:off x="4268788" y="4778375"/>
              <a:ext cx="271462"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63" name="Picture 50" descr="bicycle"/>
            <p:cNvPicPr>
              <a:picLocks noChangeAspect="1" noChangeArrowheads="1"/>
            </p:cNvPicPr>
            <p:nvPr/>
          </p:nvPicPr>
          <p:blipFill>
            <a:blip r:embed="rId5" cstate="print">
              <a:extLst>
                <a:ext uri="{28A0092B-C50C-407E-A947-70E740481C1C}">
                  <a14:useLocalDpi xmlns:a14="http://schemas.microsoft.com/office/drawing/2010/main" val="0"/>
                </a:ext>
              </a:extLst>
            </a:blip>
            <a:srcRect l="20000" r="55000" b="54236"/>
            <a:stretch>
              <a:fillRect/>
            </a:stretch>
          </p:blipFill>
          <p:spPr bwMode="auto">
            <a:xfrm>
              <a:off x="3071813" y="4765675"/>
              <a:ext cx="2222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64" name="Picture 51" descr="ermine"/>
            <p:cNvPicPr>
              <a:picLocks noChangeAspect="1" noChangeArrowheads="1"/>
            </p:cNvPicPr>
            <p:nvPr/>
          </p:nvPicPr>
          <p:blipFill>
            <a:blip r:embed="rId8">
              <a:extLst>
                <a:ext uri="{28A0092B-C50C-407E-A947-70E740481C1C}">
                  <a14:useLocalDpi xmlns:a14="http://schemas.microsoft.com/office/drawing/2010/main" val="0"/>
                </a:ext>
              </a:extLst>
            </a:blip>
            <a:srcRect l="49399" t="22293" r="38898" b="71706"/>
            <a:stretch>
              <a:fillRect/>
            </a:stretch>
          </p:blipFill>
          <p:spPr bwMode="auto">
            <a:xfrm>
              <a:off x="3397250" y="4792663"/>
              <a:ext cx="273050"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65" name="Picture 52" descr="violin"/>
            <p:cNvPicPr>
              <a:picLocks noChangeAspect="1" noChangeArrowheads="1"/>
            </p:cNvPicPr>
            <p:nvPr/>
          </p:nvPicPr>
          <p:blipFill>
            <a:blip r:embed="rId9" cstate="print">
              <a:extLst>
                <a:ext uri="{28A0092B-C50C-407E-A947-70E740481C1C}">
                  <a14:useLocalDpi xmlns:a14="http://schemas.microsoft.com/office/drawing/2010/main" val="0"/>
                </a:ext>
              </a:extLst>
            </a:blip>
            <a:srcRect t="76233"/>
            <a:stretch>
              <a:fillRect/>
            </a:stretch>
          </p:blipFill>
          <p:spPr bwMode="auto">
            <a:xfrm>
              <a:off x="3670300" y="4792663"/>
              <a:ext cx="381000"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6151" name="Picture 4" descr="DaVinci_face_onl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4648200"/>
            <a:ext cx="1000125" cy="123983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6152" name="Picture 5" descr="bicycle"/>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25700" y="4683125"/>
            <a:ext cx="1871663" cy="111601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6153" name="Text Box 74"/>
          <p:cNvSpPr txBox="1">
            <a:spLocks noChangeArrowheads="1"/>
          </p:cNvSpPr>
          <p:nvPr/>
        </p:nvSpPr>
        <p:spPr bwMode="auto">
          <a:xfrm>
            <a:off x="2532062" y="2514600"/>
            <a:ext cx="35639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z="2000" smtClean="0">
                <a:solidFill>
                  <a:srgbClr val="000000"/>
                </a:solidFill>
              </a:rPr>
              <a:t>[5  1   1    0]</a:t>
            </a:r>
          </a:p>
        </p:txBody>
      </p:sp>
      <p:sp>
        <p:nvSpPr>
          <p:cNvPr id="6154" name="Text Box 75"/>
          <p:cNvSpPr txBox="1">
            <a:spLocks noChangeArrowheads="1"/>
          </p:cNvSpPr>
          <p:nvPr/>
        </p:nvSpPr>
        <p:spPr bwMode="auto">
          <a:xfrm>
            <a:off x="244475" y="2514600"/>
            <a:ext cx="35639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z="2000" dirty="0" smtClean="0">
                <a:solidFill>
                  <a:srgbClr val="000000"/>
                </a:solidFill>
              </a:rPr>
              <a:t>[1  8   1    4]          </a:t>
            </a:r>
            <a:endParaRPr lang="en-US" sz="2000" dirty="0" smtClean="0">
              <a:solidFill>
                <a:srgbClr val="000000"/>
              </a:solidFill>
              <a:cs typeface="Arial" pitchFamily="34" charset="0"/>
            </a:endParaRPr>
          </a:p>
        </p:txBody>
      </p:sp>
      <p:graphicFrame>
        <p:nvGraphicFramePr>
          <p:cNvPr id="6146" name="Object 3"/>
          <p:cNvGraphicFramePr>
            <a:graphicFrameLocks noChangeAspect="1"/>
          </p:cNvGraphicFramePr>
          <p:nvPr/>
        </p:nvGraphicFramePr>
        <p:xfrm>
          <a:off x="685800" y="5943600"/>
          <a:ext cx="609600" cy="865188"/>
        </p:xfrm>
        <a:graphic>
          <a:graphicData uri="http://schemas.openxmlformats.org/presentationml/2006/ole">
            <mc:AlternateContent xmlns:mc="http://schemas.openxmlformats.org/markup-compatibility/2006">
              <mc:Choice xmlns:v="urn:schemas-microsoft-com:vml" Requires="v">
                <p:oleObj spid="_x0000_s1041677" name="Equation" r:id="rId11" imgW="177480" imgH="266400" progId="Equation.3">
                  <p:embed/>
                </p:oleObj>
              </mc:Choice>
              <mc:Fallback>
                <p:oleObj name="Equation" r:id="rId11" imgW="177480" imgH="266400" progId="Equation.3">
                  <p:embed/>
                  <p:pic>
                    <p:nvPicPr>
                      <p:cNvPr id="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 y="5943600"/>
                        <a:ext cx="609600" cy="865188"/>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p:graphicFrame>
        <p:nvGraphicFramePr>
          <p:cNvPr id="6147" name="Object 4"/>
          <p:cNvGraphicFramePr>
            <a:graphicFrameLocks noChangeAspect="1"/>
          </p:cNvGraphicFramePr>
          <p:nvPr/>
        </p:nvGraphicFramePr>
        <p:xfrm>
          <a:off x="3124200" y="5867400"/>
          <a:ext cx="673100" cy="863600"/>
        </p:xfrm>
        <a:graphic>
          <a:graphicData uri="http://schemas.openxmlformats.org/presentationml/2006/ole">
            <mc:AlternateContent xmlns:mc="http://schemas.openxmlformats.org/markup-compatibility/2006">
              <mc:Choice xmlns:v="urn:schemas-microsoft-com:vml" Requires="v">
                <p:oleObj spid="_x0000_s1041678" name="Equation" r:id="rId13" imgW="126720" imgH="203040" progId="Equation.3">
                  <p:embed/>
                </p:oleObj>
              </mc:Choice>
              <mc:Fallback>
                <p:oleObj name="Equation" r:id="rId13" imgW="126720" imgH="203040" progId="Equation.3">
                  <p:embed/>
                  <p:pic>
                    <p:nvPicPr>
                      <p:cNvPr id="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24200" y="5867400"/>
                        <a:ext cx="673100" cy="863600"/>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2" name="TextBox 1"/>
              <p:cNvSpPr txBox="1"/>
              <p:nvPr/>
            </p:nvSpPr>
            <p:spPr>
              <a:xfrm>
                <a:off x="5181600" y="2514600"/>
                <a:ext cx="3124200" cy="9946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𝑠𝑖𝑚</m:t>
                      </m:r>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a:rPr>
                                <m:t>𝑑</m:t>
                              </m:r>
                            </m:e>
                            <m:sub>
                              <m:r>
                                <a:rPr lang="en-US" sz="2400" b="0" i="1" smtClean="0">
                                  <a:latin typeface="Cambria Math"/>
                                </a:rPr>
                                <m:t>𝑗</m:t>
                              </m:r>
                            </m:sub>
                          </m:sSub>
                          <m:r>
                            <a:rPr lang="en-US" sz="2400" b="0" i="1" smtClean="0">
                              <a:latin typeface="Cambria Math"/>
                            </a:rPr>
                            <m:t>,</m:t>
                          </m:r>
                          <m:r>
                            <a:rPr lang="en-US" sz="2400" b="0" i="1" smtClean="0">
                              <a:latin typeface="Cambria Math"/>
                            </a:rPr>
                            <m:t>𝑞</m:t>
                          </m:r>
                        </m:e>
                      </m:d>
                      <m:r>
                        <a:rPr lang="en-US" sz="2400" b="0" i="1" smtClean="0">
                          <a:latin typeface="Cambria Math"/>
                        </a:rPr>
                        <m:t>=</m:t>
                      </m:r>
                      <m:f>
                        <m:fPr>
                          <m:ctrlPr>
                            <a:rPr lang="en-US" sz="2400" b="0" i="1" smtClean="0">
                              <a:latin typeface="Cambria Math" panose="02040503050406030204" pitchFamily="18" charset="0"/>
                            </a:rPr>
                          </m:ctrlPr>
                        </m:fPr>
                        <m:num>
                          <m:d>
                            <m:dPr>
                              <m:begChr m:val="⟨"/>
                              <m:endChr m:val="⟩"/>
                              <m:ctrlPr>
                                <a:rPr lang="en-US" sz="2400" b="0" i="1" smtClean="0">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a:rPr>
                                    <m:t>𝑑</m:t>
                                  </m:r>
                                </m:e>
                                <m:sub>
                                  <m:r>
                                    <a:rPr lang="en-US" sz="2400" i="1">
                                      <a:latin typeface="Cambria Math"/>
                                    </a:rPr>
                                    <m:t>𝑗</m:t>
                                  </m:r>
                                </m:sub>
                              </m:sSub>
                              <m:r>
                                <a:rPr lang="en-US" sz="2400" i="1">
                                  <a:latin typeface="Cambria Math"/>
                                </a:rPr>
                                <m:t>,</m:t>
                              </m:r>
                              <m:r>
                                <a:rPr lang="en-US" sz="2400" i="1">
                                  <a:latin typeface="Cambria Math"/>
                                </a:rPr>
                                <m:t>𝑞</m:t>
                              </m:r>
                            </m:e>
                          </m:d>
                        </m:num>
                        <m:den>
                          <m:d>
                            <m:dPr>
                              <m:begChr m:val="‖"/>
                              <m:endChr m:val="‖"/>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a:rPr>
                                    <m:t>𝑑</m:t>
                                  </m:r>
                                </m:e>
                                <m:sub>
                                  <m:r>
                                    <a:rPr lang="en-US" sz="2400" b="0" i="1" smtClean="0">
                                      <a:latin typeface="Cambria Math"/>
                                    </a:rPr>
                                    <m:t>𝑗</m:t>
                                  </m:r>
                                </m:sub>
                              </m:sSub>
                            </m:e>
                          </m:d>
                          <m:d>
                            <m:dPr>
                              <m:begChr m:val="‖"/>
                              <m:endChr m:val="‖"/>
                              <m:ctrlPr>
                                <a:rPr lang="en-US" sz="2400" b="0" i="1" smtClean="0">
                                  <a:latin typeface="Cambria Math" panose="02040503050406030204" pitchFamily="18" charset="0"/>
                                </a:rPr>
                              </m:ctrlPr>
                            </m:dPr>
                            <m:e>
                              <m:r>
                                <a:rPr lang="en-US" sz="2400" b="0" i="1" smtClean="0">
                                  <a:latin typeface="Cambria Math"/>
                                </a:rPr>
                                <m:t>𝑞</m:t>
                              </m:r>
                            </m:e>
                          </m:d>
                        </m:den>
                      </m:f>
                    </m:oMath>
                  </m:oMathPara>
                </a14:m>
                <a:endParaRPr lang="en-US" sz="2400" dirty="0"/>
              </a:p>
            </p:txBody>
          </p:sp>
        </mc:Choice>
        <mc:Fallback xmlns="" xmlns:mv="urn:schemas-microsoft-com:mac:vml">
          <p:sp>
            <p:nvSpPr>
              <p:cNvPr id="2" name="TextBox 1"/>
              <p:cNvSpPr txBox="1">
                <a:spLocks noRot="1" noChangeAspect="1" noMove="1" noResize="1" noEditPoints="1" noAdjustHandles="1" noChangeArrowheads="1" noChangeShapeType="1" noTextEdit="1"/>
              </p:cNvSpPr>
              <p:nvPr/>
            </p:nvSpPr>
            <p:spPr>
              <a:xfrm>
                <a:off x="5181600" y="2514600"/>
                <a:ext cx="3124200" cy="994631"/>
              </a:xfrm>
              <a:prstGeom prst="rect">
                <a:avLst/>
              </a:prstGeom>
              <a:blipFill rotWithShape="1">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5029200" y="4084131"/>
                <a:ext cx="3615047" cy="13260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m:t>
                      </m:r>
                      <m:f>
                        <m:fPr>
                          <m:ctrlPr>
                            <a:rPr lang="en-US" sz="2400" b="0" i="1" smtClean="0">
                              <a:latin typeface="Cambria Math" panose="02040503050406030204" pitchFamily="18" charset="0"/>
                            </a:rPr>
                          </m:ctrlPr>
                        </m:fPr>
                        <m:num>
                          <m:nary>
                            <m:naryPr>
                              <m:chr m:val="∑"/>
                              <m:limLoc m:val="subSup"/>
                              <m:ctrlPr>
                                <a:rPr lang="en-US" sz="2400" b="0" i="1" smtClean="0">
                                  <a:latin typeface="Cambria Math" panose="02040503050406030204" pitchFamily="18" charset="0"/>
                                </a:rPr>
                              </m:ctrlPr>
                            </m:naryPr>
                            <m:sub>
                              <m:r>
                                <m:rPr>
                                  <m:brk m:alnAt="25"/>
                                </m:rPr>
                                <a:rPr lang="en-US" sz="2400" b="0" i="1" smtClean="0">
                                  <a:latin typeface="Cambria Math"/>
                                </a:rPr>
                                <m:t>𝑖</m:t>
                              </m:r>
                              <m:r>
                                <a:rPr lang="en-US" sz="2400" b="0" i="1" smtClean="0">
                                  <a:latin typeface="Cambria Math"/>
                                </a:rPr>
                                <m:t>=1</m:t>
                              </m:r>
                            </m:sub>
                            <m:sup>
                              <m:r>
                                <a:rPr lang="en-US" sz="2400" b="0" i="1" smtClean="0">
                                  <a:latin typeface="Cambria Math"/>
                                </a:rPr>
                                <m:t>𝑉</m:t>
                              </m:r>
                            </m:sup>
                            <m:e>
                              <m:sSub>
                                <m:sSubPr>
                                  <m:ctrlPr>
                                    <a:rPr lang="en-US" sz="2400" b="0" i="1" smtClean="0">
                                      <a:latin typeface="Cambria Math" panose="02040503050406030204" pitchFamily="18" charset="0"/>
                                    </a:rPr>
                                  </m:ctrlPr>
                                </m:sSubPr>
                                <m:e>
                                  <m:r>
                                    <a:rPr lang="en-US" sz="2400" b="0" i="1" smtClean="0">
                                      <a:latin typeface="Cambria Math"/>
                                    </a:rPr>
                                    <m:t>𝑑</m:t>
                                  </m:r>
                                </m:e>
                                <m:sub>
                                  <m:r>
                                    <a:rPr lang="en-US" sz="2400" b="0" i="1" smtClean="0">
                                      <a:latin typeface="Cambria Math"/>
                                    </a:rPr>
                                    <m:t>𝑗</m:t>
                                  </m:r>
                                </m:sub>
                              </m:sSub>
                              <m:d>
                                <m:dPr>
                                  <m:ctrlPr>
                                    <a:rPr lang="en-US" sz="2400" b="0" i="1" smtClean="0">
                                      <a:latin typeface="Cambria Math" panose="02040503050406030204" pitchFamily="18" charset="0"/>
                                    </a:rPr>
                                  </m:ctrlPr>
                                </m:dPr>
                                <m:e>
                                  <m:r>
                                    <a:rPr lang="en-US" sz="2400" b="0" i="1" smtClean="0">
                                      <a:latin typeface="Cambria Math"/>
                                    </a:rPr>
                                    <m:t>𝑖</m:t>
                                  </m:r>
                                </m:e>
                              </m:d>
                              <m:r>
                                <a:rPr lang="en-US" sz="2400" b="0" i="1" smtClean="0">
                                  <a:latin typeface="Cambria Math"/>
                                </a:rPr>
                                <m:t>∗</m:t>
                              </m:r>
                              <m:r>
                                <a:rPr lang="en-US" sz="2400" b="0" i="1" smtClean="0">
                                  <a:latin typeface="Cambria Math"/>
                                </a:rPr>
                                <m:t>𝑞</m:t>
                              </m:r>
                              <m:r>
                                <a:rPr lang="en-US" sz="2400" b="0" i="1" smtClean="0">
                                  <a:latin typeface="Cambria Math"/>
                                </a:rPr>
                                <m:t>(</m:t>
                              </m:r>
                              <m:r>
                                <a:rPr lang="en-US" sz="2400" b="0" i="1" smtClean="0">
                                  <a:latin typeface="Cambria Math"/>
                                </a:rPr>
                                <m:t>𝑖</m:t>
                              </m:r>
                              <m:r>
                                <a:rPr lang="en-US" sz="2400" b="0" i="1" smtClean="0">
                                  <a:latin typeface="Cambria Math"/>
                                </a:rPr>
                                <m:t>)</m:t>
                              </m:r>
                            </m:e>
                          </m:nary>
                        </m:num>
                        <m:den>
                          <m:rad>
                            <m:radPr>
                              <m:degHide m:val="on"/>
                              <m:ctrlPr>
                                <a:rPr lang="en-US" sz="2400" b="0" i="1" smtClean="0">
                                  <a:latin typeface="Cambria Math" panose="02040503050406030204" pitchFamily="18" charset="0"/>
                                </a:rPr>
                              </m:ctrlPr>
                            </m:radPr>
                            <m:deg/>
                            <m:e>
                              <m:nary>
                                <m:naryPr>
                                  <m:chr m:val="∑"/>
                                  <m:limLoc m:val="subSup"/>
                                  <m:ctrlPr>
                                    <a:rPr lang="en-US" sz="2400" b="0" i="1" smtClean="0">
                                      <a:latin typeface="Cambria Math" panose="02040503050406030204" pitchFamily="18" charset="0"/>
                                    </a:rPr>
                                  </m:ctrlPr>
                                </m:naryPr>
                                <m:sub>
                                  <m:r>
                                    <m:rPr>
                                      <m:brk m:alnAt="25"/>
                                    </m:rPr>
                                    <a:rPr lang="en-US" sz="2400" b="0" i="1" smtClean="0">
                                      <a:latin typeface="Cambria Math"/>
                                    </a:rPr>
                                    <m:t>𝑖</m:t>
                                  </m:r>
                                  <m:r>
                                    <a:rPr lang="en-US" sz="2400" b="0" i="1" smtClean="0">
                                      <a:latin typeface="Cambria Math"/>
                                    </a:rPr>
                                    <m:t>=1</m:t>
                                  </m:r>
                                </m:sub>
                                <m:sup>
                                  <m:r>
                                    <a:rPr lang="en-US" sz="2400" b="0" i="1" smtClean="0">
                                      <a:latin typeface="Cambria Math"/>
                                    </a:rPr>
                                    <m:t>𝑉</m:t>
                                  </m:r>
                                </m:sup>
                                <m:e>
                                  <m:sSup>
                                    <m:sSupPr>
                                      <m:ctrlPr>
                                        <a:rPr lang="en-US" sz="2400" b="0" i="1" smtClean="0">
                                          <a:latin typeface="Cambria Math" panose="02040503050406030204" pitchFamily="18" charset="0"/>
                                        </a:rPr>
                                      </m:ctrlPr>
                                    </m:sSupPr>
                                    <m:e>
                                      <m:sSub>
                                        <m:sSubPr>
                                          <m:ctrlPr>
                                            <a:rPr lang="en-US" sz="2400" i="1">
                                              <a:latin typeface="Cambria Math" panose="02040503050406030204" pitchFamily="18" charset="0"/>
                                            </a:rPr>
                                          </m:ctrlPr>
                                        </m:sSubPr>
                                        <m:e>
                                          <m:r>
                                            <a:rPr lang="en-US" sz="2400" i="1">
                                              <a:latin typeface="Cambria Math"/>
                                            </a:rPr>
                                            <m:t>𝑑</m:t>
                                          </m:r>
                                        </m:e>
                                        <m:sub>
                                          <m:r>
                                            <a:rPr lang="en-US" sz="2400" i="1">
                                              <a:latin typeface="Cambria Math"/>
                                            </a:rPr>
                                            <m:t>𝑗</m:t>
                                          </m:r>
                                        </m:sub>
                                      </m:sSub>
                                      <m:r>
                                        <a:rPr lang="en-US" sz="2400" b="0" i="1" smtClean="0">
                                          <a:latin typeface="Cambria Math"/>
                                        </a:rPr>
                                        <m:t>(</m:t>
                                      </m:r>
                                      <m:r>
                                        <a:rPr lang="en-US" sz="2400" b="0" i="1" smtClean="0">
                                          <a:latin typeface="Cambria Math"/>
                                        </a:rPr>
                                        <m:t>𝑖</m:t>
                                      </m:r>
                                      <m:r>
                                        <a:rPr lang="en-US" sz="2400" b="0" i="1" smtClean="0">
                                          <a:latin typeface="Cambria Math"/>
                                        </a:rPr>
                                        <m:t>)</m:t>
                                      </m:r>
                                    </m:e>
                                    <m:sup>
                                      <m:r>
                                        <a:rPr lang="en-US" sz="2400" b="0" i="1" smtClean="0">
                                          <a:latin typeface="Cambria Math"/>
                                        </a:rPr>
                                        <m:t>2</m:t>
                                      </m:r>
                                    </m:sup>
                                  </m:sSup>
                                </m:e>
                              </m:nary>
                            </m:e>
                          </m:rad>
                          <m:r>
                            <a:rPr lang="en-US" sz="2400" b="0" i="1" smtClean="0">
                              <a:latin typeface="Cambria Math"/>
                            </a:rPr>
                            <m:t>∗</m:t>
                          </m:r>
                          <m:rad>
                            <m:radPr>
                              <m:degHide m:val="on"/>
                              <m:ctrlPr>
                                <a:rPr lang="en-US" sz="2400" b="0" i="1" smtClean="0">
                                  <a:latin typeface="Cambria Math" panose="02040503050406030204" pitchFamily="18" charset="0"/>
                                </a:rPr>
                              </m:ctrlPr>
                            </m:radPr>
                            <m:deg/>
                            <m:e>
                              <m:nary>
                                <m:naryPr>
                                  <m:chr m:val="∑"/>
                                  <m:limLoc m:val="subSup"/>
                                  <m:ctrlPr>
                                    <a:rPr lang="en-US" sz="2400" i="1">
                                      <a:latin typeface="Cambria Math" panose="02040503050406030204" pitchFamily="18" charset="0"/>
                                    </a:rPr>
                                  </m:ctrlPr>
                                </m:naryPr>
                                <m:sub>
                                  <m:r>
                                    <m:rPr>
                                      <m:brk m:alnAt="25"/>
                                    </m:rPr>
                                    <a:rPr lang="en-US" sz="2400" i="1">
                                      <a:latin typeface="Cambria Math"/>
                                    </a:rPr>
                                    <m:t>𝑖</m:t>
                                  </m:r>
                                  <m:r>
                                    <a:rPr lang="en-US" sz="2400" i="1">
                                      <a:latin typeface="Cambria Math"/>
                                    </a:rPr>
                                    <m:t>=1</m:t>
                                  </m:r>
                                </m:sub>
                                <m:sup>
                                  <m:r>
                                    <a:rPr lang="en-US" sz="2400" i="1">
                                      <a:latin typeface="Cambria Math"/>
                                    </a:rPr>
                                    <m:t>𝑉</m:t>
                                  </m:r>
                                </m:sup>
                                <m:e>
                                  <m:sSup>
                                    <m:sSupPr>
                                      <m:ctrlPr>
                                        <a:rPr lang="en-US" sz="2400" i="1">
                                          <a:latin typeface="Cambria Math" panose="02040503050406030204" pitchFamily="18" charset="0"/>
                                        </a:rPr>
                                      </m:ctrlPr>
                                    </m:sSupPr>
                                    <m:e>
                                      <m:r>
                                        <a:rPr lang="en-US" sz="2400" b="0" i="1" smtClean="0">
                                          <a:latin typeface="Cambria Math"/>
                                        </a:rPr>
                                        <m:t>𝑞</m:t>
                                      </m:r>
                                      <m:r>
                                        <a:rPr lang="en-US" sz="2400" i="1">
                                          <a:latin typeface="Cambria Math"/>
                                        </a:rPr>
                                        <m:t>(</m:t>
                                      </m:r>
                                      <m:r>
                                        <a:rPr lang="en-US" sz="2400" i="1">
                                          <a:latin typeface="Cambria Math"/>
                                        </a:rPr>
                                        <m:t>𝑖</m:t>
                                      </m:r>
                                      <m:r>
                                        <a:rPr lang="en-US" sz="2400" i="1">
                                          <a:latin typeface="Cambria Math"/>
                                        </a:rPr>
                                        <m:t>)</m:t>
                                      </m:r>
                                    </m:e>
                                    <m:sup>
                                      <m:r>
                                        <a:rPr lang="en-US" sz="2400" i="1">
                                          <a:latin typeface="Cambria Math"/>
                                        </a:rPr>
                                        <m:t>2</m:t>
                                      </m:r>
                                    </m:sup>
                                  </m:sSup>
                                </m:e>
                              </m:nary>
                            </m:e>
                          </m:rad>
                        </m:den>
                      </m:f>
                    </m:oMath>
                  </m:oMathPara>
                </a14:m>
                <a:endParaRPr lang="en-US" sz="2400" dirty="0"/>
              </a:p>
            </p:txBody>
          </p:sp>
        </mc:Choice>
        <mc:Fallback xmlns="" xmlns:mv="urn:schemas-microsoft-com:mac:vml">
          <p:sp>
            <p:nvSpPr>
              <p:cNvPr id="3" name="TextBox 2"/>
              <p:cNvSpPr txBox="1">
                <a:spLocks noRot="1" noChangeAspect="1" noMove="1" noResize="1" noEditPoints="1" noAdjustHandles="1" noChangeArrowheads="1" noChangeShapeType="1" noTextEdit="1"/>
              </p:cNvSpPr>
              <p:nvPr/>
            </p:nvSpPr>
            <p:spPr>
              <a:xfrm>
                <a:off x="5029200" y="4084131"/>
                <a:ext cx="3615047" cy="1326069"/>
              </a:xfrm>
              <a:prstGeom prst="rect">
                <a:avLst/>
              </a:prstGeom>
              <a:blipFill rotWithShape="1">
                <a:blip r:embed="rId16"/>
                <a:stretch>
                  <a:fillRect r="-7420"/>
                </a:stretch>
              </a:blipFill>
            </p:spPr>
            <p:txBody>
              <a:bodyPr/>
              <a:lstStyle/>
              <a:p>
                <a:r>
                  <a:rPr lang="en-US">
                    <a:noFill/>
                  </a:rPr>
                  <a:t> </a:t>
                </a:r>
              </a:p>
            </p:txBody>
          </p:sp>
        </mc:Fallback>
      </mc:AlternateContent>
      <p:sp>
        <p:nvSpPr>
          <p:cNvPr id="4" name="TextBox 3"/>
          <p:cNvSpPr txBox="1"/>
          <p:nvPr/>
        </p:nvSpPr>
        <p:spPr>
          <a:xfrm>
            <a:off x="5224153" y="5888038"/>
            <a:ext cx="3081647" cy="400110"/>
          </a:xfrm>
          <a:prstGeom prst="rect">
            <a:avLst/>
          </a:prstGeom>
          <a:noFill/>
        </p:spPr>
        <p:txBody>
          <a:bodyPr wrap="square" rtlCol="0">
            <a:spAutoFit/>
          </a:bodyPr>
          <a:lstStyle/>
          <a:p>
            <a:r>
              <a:rPr lang="en-US" sz="2000" dirty="0" smtClean="0"/>
              <a:t>for vocabulary of </a:t>
            </a:r>
            <a:r>
              <a:rPr lang="en-US" sz="2000" i="1" dirty="0" smtClean="0"/>
              <a:t>V</a:t>
            </a:r>
            <a:r>
              <a:rPr lang="en-US" sz="2000" dirty="0" smtClean="0"/>
              <a:t> words</a:t>
            </a:r>
            <a:endParaRPr lang="en-US" sz="2000" dirty="0"/>
          </a:p>
        </p:txBody>
      </p:sp>
      <p:sp>
        <p:nvSpPr>
          <p:cNvPr id="34" name="TextBox 33"/>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35" name="Slide Number Placeholder 34"/>
          <p:cNvSpPr>
            <a:spLocks noGrp="1"/>
          </p:cNvSpPr>
          <p:nvPr>
            <p:ph type="sldNum" sz="quarter" idx="12"/>
          </p:nvPr>
        </p:nvSpPr>
        <p:spPr/>
        <p:txBody>
          <a:bodyPr/>
          <a:lstStyle/>
          <a:p>
            <a:fld id="{B6F15528-21DE-4FAA-801E-634DDDAF4B2B}" type="slidenum">
              <a:rPr lang="en-US" smtClean="0">
                <a:solidFill>
                  <a:prstClr val="black">
                    <a:tint val="75000"/>
                  </a:prstClr>
                </a:solidFill>
              </a:rPr>
              <a:pPr/>
              <a:t>7</a:t>
            </a:fld>
            <a:endParaRPr lang="en-US">
              <a:solidFill>
                <a:prstClr val="black">
                  <a:tint val="75000"/>
                </a:prstClr>
              </a:solidFill>
            </a:endParaRPr>
          </a:p>
        </p:txBody>
      </p:sp>
    </p:spTree>
    <p:extLst>
      <p:ext uri="{BB962C8B-B14F-4D97-AF65-F5344CB8AC3E}">
        <p14:creationId xmlns:p14="http://schemas.microsoft.com/office/powerpoint/2010/main" val="15621633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9379" name="Rectangle 3"/>
          <p:cNvSpPr>
            <a:spLocks noGrp="1" noChangeArrowheads="1"/>
          </p:cNvSpPr>
          <p:nvPr>
            <p:ph type="body" idx="1"/>
          </p:nvPr>
        </p:nvSpPr>
        <p:spPr/>
        <p:txBody>
          <a:bodyPr/>
          <a:lstStyle/>
          <a:p>
            <a:endParaRPr lang="en-US" smtClean="0"/>
          </a:p>
        </p:txBody>
      </p:sp>
      <p:pic>
        <p:nvPicPr>
          <p:cNvPr id="229382" name="Picture 6"/>
          <p:cNvPicPr>
            <a:picLocks noChangeAspect="1" noChangeArrowheads="1"/>
          </p:cNvPicPr>
          <p:nvPr/>
        </p:nvPicPr>
        <p:blipFill>
          <a:blip r:embed="rId3"/>
          <a:srcRect l="12408" t="55829" r="50529" b="17213"/>
          <a:stretch>
            <a:fillRect/>
          </a:stretch>
        </p:blipFill>
        <p:spPr bwMode="auto">
          <a:xfrm>
            <a:off x="1687473" y="3721104"/>
            <a:ext cx="5334000" cy="2819400"/>
          </a:xfrm>
          <a:prstGeom prst="rect">
            <a:avLst/>
          </a:prstGeom>
          <a:noFill/>
          <a:ln w="9525">
            <a:noFill/>
            <a:miter lim="800000"/>
            <a:headEnd/>
            <a:tailEnd/>
          </a:ln>
          <a:effectLst/>
        </p:spPr>
      </p:pic>
      <p:pic>
        <p:nvPicPr>
          <p:cNvPr id="229383" name="Picture 7"/>
          <p:cNvPicPr>
            <a:picLocks noChangeAspect="1" noChangeArrowheads="1"/>
          </p:cNvPicPr>
          <p:nvPr/>
        </p:nvPicPr>
        <p:blipFill>
          <a:blip r:embed="rId4"/>
          <a:srcRect l="52118" t="52914" r="12408" b="25227"/>
          <a:stretch>
            <a:fillRect/>
          </a:stretch>
        </p:blipFill>
        <p:spPr bwMode="auto">
          <a:xfrm>
            <a:off x="1828800" y="1289052"/>
            <a:ext cx="5105400" cy="2286000"/>
          </a:xfrm>
          <a:prstGeom prst="rect">
            <a:avLst/>
          </a:prstGeom>
          <a:noFill/>
          <a:ln w="9525">
            <a:noFill/>
            <a:miter lim="800000"/>
            <a:headEnd/>
            <a:tailEnd/>
          </a:ln>
          <a:effectLst/>
        </p:spPr>
      </p:pic>
      <p:sp>
        <p:nvSpPr>
          <p:cNvPr id="6" name="Rectangle 2"/>
          <p:cNvSpPr>
            <a:spLocks noGrp="1" noChangeArrowheads="1"/>
          </p:cNvSpPr>
          <p:nvPr>
            <p:ph type="title"/>
          </p:nvPr>
        </p:nvSpPr>
        <p:spPr>
          <a:xfrm>
            <a:off x="457200" y="106317"/>
            <a:ext cx="8229600" cy="1143000"/>
          </a:xfrm>
        </p:spPr>
        <p:txBody>
          <a:bodyPr/>
          <a:lstStyle/>
          <a:p>
            <a:r>
              <a:rPr lang="en-US" dirty="0" smtClean="0"/>
              <a:t>Example: classifying skin pixels</a:t>
            </a:r>
          </a:p>
        </p:txBody>
      </p:sp>
      <p:sp>
        <p:nvSpPr>
          <p:cNvPr id="7" name="Text Box 6"/>
          <p:cNvSpPr txBox="1">
            <a:spLocks noChangeArrowheads="1"/>
          </p:cNvSpPr>
          <p:nvPr/>
        </p:nvSpPr>
        <p:spPr bwMode="auto">
          <a:xfrm>
            <a:off x="142875" y="6381750"/>
            <a:ext cx="4321175" cy="366713"/>
          </a:xfrm>
          <a:prstGeom prst="rect">
            <a:avLst/>
          </a:prstGeom>
          <a:noFill/>
          <a:ln w="9525">
            <a:noFill/>
            <a:miter lim="800000"/>
            <a:headEnd/>
            <a:tailEnd/>
          </a:ln>
          <a:effectLst/>
        </p:spPr>
        <p:txBody>
          <a:bodyPr>
            <a:spAutoFit/>
          </a:bodyPr>
          <a:lstStyle/>
          <a:p>
            <a:pPr fontAlgn="base">
              <a:spcBef>
                <a:spcPct val="50000"/>
              </a:spcBef>
              <a:spcAft>
                <a:spcPct val="0"/>
              </a:spcAft>
            </a:pPr>
            <a:r>
              <a:rPr lang="en-US" dirty="0" smtClean="0">
                <a:solidFill>
                  <a:srgbClr val="000000"/>
                </a:solidFill>
              </a:rPr>
              <a:t>Gary </a:t>
            </a:r>
            <a:r>
              <a:rPr lang="en-US" dirty="0" err="1" smtClean="0">
                <a:solidFill>
                  <a:srgbClr val="000000"/>
                </a:solidFill>
              </a:rPr>
              <a:t>Bradski</a:t>
            </a:r>
            <a:r>
              <a:rPr lang="en-US" dirty="0" smtClean="0">
                <a:solidFill>
                  <a:srgbClr val="000000"/>
                </a:solidFill>
              </a:rPr>
              <a:t>, 1998</a:t>
            </a:r>
            <a:endParaRPr lang="en-US" dirty="0">
              <a:solidFill>
                <a:srgbClr val="000000"/>
              </a:solidFill>
            </a:endParaRPr>
          </a:p>
        </p:txBody>
      </p:sp>
      <p:sp>
        <p:nvSpPr>
          <p:cNvPr id="9" name="Slide Number Placeholder 8"/>
          <p:cNvSpPr>
            <a:spLocks noGrp="1"/>
          </p:cNvSpPr>
          <p:nvPr>
            <p:ph type="sldNum" sz="quarter" idx="12"/>
          </p:nvPr>
        </p:nvSpPr>
        <p:spPr/>
        <p:txBody>
          <a:bodyPr/>
          <a:lstStyle/>
          <a:p>
            <a:pPr eaLnBrk="0" fontAlgn="base" hangingPunct="0">
              <a:spcBef>
                <a:spcPct val="0"/>
              </a:spcBef>
              <a:spcAft>
                <a:spcPct val="0"/>
              </a:spcAft>
              <a:defRPr/>
            </a:pPr>
            <a:fld id="{A9040A6E-9496-440D-8616-59C1BECB301F}" type="slidenum">
              <a:rPr lang="x-none" smtClean="0">
                <a:solidFill>
                  <a:srgbClr val="000000"/>
                </a:solidFill>
              </a:rPr>
              <a:pPr eaLnBrk="0" fontAlgn="base" hangingPunct="0">
                <a:spcBef>
                  <a:spcPct val="0"/>
                </a:spcBef>
                <a:spcAft>
                  <a:spcPct val="0"/>
                </a:spcAft>
                <a:defRPr/>
              </a:pPr>
              <a:t>70</a:t>
            </a:fld>
            <a:endParaRPr lang="en-US">
              <a:solidFill>
                <a:srgbClr val="000000"/>
              </a:solidFill>
            </a:endParaRPr>
          </a:p>
        </p:txBody>
      </p:sp>
    </p:spTree>
    <p:extLst>
      <p:ext uri="{BB962C8B-B14F-4D97-AF65-F5344CB8AC3E}">
        <p14:creationId xmlns:p14="http://schemas.microsoft.com/office/powerpoint/2010/main" val="1547311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93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30" name="Picture 6"/>
          <p:cNvPicPr>
            <a:picLocks noChangeAspect="1" noChangeArrowheads="1"/>
          </p:cNvPicPr>
          <p:nvPr/>
        </p:nvPicPr>
        <p:blipFill>
          <a:blip r:embed="rId3"/>
          <a:srcRect l="52118" t="32513" r="11349" b="23770"/>
          <a:stretch>
            <a:fillRect/>
          </a:stretch>
        </p:blipFill>
        <p:spPr bwMode="auto">
          <a:xfrm>
            <a:off x="0" y="1206467"/>
            <a:ext cx="4800600" cy="4175125"/>
          </a:xfrm>
          <a:prstGeom prst="rect">
            <a:avLst/>
          </a:prstGeom>
          <a:noFill/>
          <a:ln w="9525">
            <a:noFill/>
            <a:miter lim="800000"/>
            <a:headEnd/>
            <a:tailEnd/>
          </a:ln>
          <a:effectLst/>
        </p:spPr>
      </p:pic>
      <p:pic>
        <p:nvPicPr>
          <p:cNvPr id="231431" name="Picture 7"/>
          <p:cNvPicPr>
            <a:picLocks noChangeAspect="1" noChangeArrowheads="1"/>
          </p:cNvPicPr>
          <p:nvPr/>
        </p:nvPicPr>
        <p:blipFill>
          <a:blip r:embed="rId4"/>
          <a:srcRect l="11879" t="29599" r="50529" b="21585"/>
          <a:stretch>
            <a:fillRect/>
          </a:stretch>
        </p:blipFill>
        <p:spPr bwMode="auto">
          <a:xfrm>
            <a:off x="4343400" y="1019142"/>
            <a:ext cx="4800600" cy="4530725"/>
          </a:xfrm>
          <a:prstGeom prst="rect">
            <a:avLst/>
          </a:prstGeom>
          <a:noFill/>
          <a:ln w="9525">
            <a:noFill/>
            <a:miter lim="800000"/>
            <a:headEnd/>
            <a:tailEnd/>
          </a:ln>
          <a:effectLst/>
        </p:spPr>
      </p:pic>
      <p:sp>
        <p:nvSpPr>
          <p:cNvPr id="6" name="Text Box 6"/>
          <p:cNvSpPr txBox="1">
            <a:spLocks noChangeArrowheads="1"/>
          </p:cNvSpPr>
          <p:nvPr/>
        </p:nvSpPr>
        <p:spPr bwMode="auto">
          <a:xfrm>
            <a:off x="142875" y="6381750"/>
            <a:ext cx="4321175" cy="366713"/>
          </a:xfrm>
          <a:prstGeom prst="rect">
            <a:avLst/>
          </a:prstGeom>
          <a:noFill/>
          <a:ln w="9525">
            <a:noFill/>
            <a:miter lim="800000"/>
            <a:headEnd/>
            <a:tailEnd/>
          </a:ln>
          <a:effectLst/>
        </p:spPr>
        <p:txBody>
          <a:bodyPr>
            <a:spAutoFit/>
          </a:bodyPr>
          <a:lstStyle/>
          <a:p>
            <a:pPr fontAlgn="base">
              <a:spcBef>
                <a:spcPct val="50000"/>
              </a:spcBef>
              <a:spcAft>
                <a:spcPct val="0"/>
              </a:spcAft>
            </a:pPr>
            <a:r>
              <a:rPr lang="en-US" dirty="0" smtClean="0">
                <a:solidFill>
                  <a:srgbClr val="000000"/>
                </a:solidFill>
              </a:rPr>
              <a:t>Gary </a:t>
            </a:r>
            <a:r>
              <a:rPr lang="en-US" dirty="0" err="1" smtClean="0">
                <a:solidFill>
                  <a:srgbClr val="000000"/>
                </a:solidFill>
              </a:rPr>
              <a:t>Bradski</a:t>
            </a:r>
            <a:r>
              <a:rPr lang="en-US" dirty="0" smtClean="0">
                <a:solidFill>
                  <a:srgbClr val="000000"/>
                </a:solidFill>
              </a:rPr>
              <a:t>, 1998</a:t>
            </a:r>
            <a:endParaRPr lang="en-US" dirty="0">
              <a:solidFill>
                <a:srgbClr val="000000"/>
              </a:solidFill>
            </a:endParaRPr>
          </a:p>
        </p:txBody>
      </p:sp>
      <p:sp>
        <p:nvSpPr>
          <p:cNvPr id="7" name="Rectangle 2"/>
          <p:cNvSpPr>
            <a:spLocks noGrp="1" noChangeArrowheads="1"/>
          </p:cNvSpPr>
          <p:nvPr>
            <p:ph type="title"/>
          </p:nvPr>
        </p:nvSpPr>
        <p:spPr>
          <a:xfrm>
            <a:off x="457200" y="106317"/>
            <a:ext cx="8229600" cy="1143000"/>
          </a:xfrm>
        </p:spPr>
        <p:txBody>
          <a:bodyPr/>
          <a:lstStyle/>
          <a:p>
            <a:r>
              <a:rPr lang="en-US" dirty="0" smtClean="0"/>
              <a:t>Example: classifying skin pixels</a:t>
            </a:r>
          </a:p>
        </p:txBody>
      </p:sp>
      <p:sp>
        <p:nvSpPr>
          <p:cNvPr id="8" name="TextBox 7"/>
          <p:cNvSpPr txBox="1"/>
          <p:nvPr/>
        </p:nvSpPr>
        <p:spPr>
          <a:xfrm>
            <a:off x="482544" y="5510241"/>
            <a:ext cx="8215426" cy="830997"/>
          </a:xfrm>
          <a:prstGeom prst="rect">
            <a:avLst/>
          </a:prstGeom>
          <a:noFill/>
        </p:spPr>
        <p:txBody>
          <a:bodyPr wrap="square" rtlCol="0">
            <a:spAutoFit/>
          </a:bodyPr>
          <a:lstStyle/>
          <a:p>
            <a:r>
              <a:rPr lang="en-US" sz="2400" dirty="0" smtClean="0">
                <a:solidFill>
                  <a:srgbClr val="000000"/>
                </a:solidFill>
              </a:rPr>
              <a:t>Using skin color-based face detection and pose estimation as a video-based interface</a:t>
            </a:r>
            <a:endParaRPr lang="en-US" sz="2400" dirty="0">
              <a:solidFill>
                <a:srgbClr val="000000"/>
              </a:solidFill>
            </a:endParaRPr>
          </a:p>
        </p:txBody>
      </p:sp>
      <p:sp>
        <p:nvSpPr>
          <p:cNvPr id="10" name="Slide Number Placeholder 9"/>
          <p:cNvSpPr>
            <a:spLocks noGrp="1"/>
          </p:cNvSpPr>
          <p:nvPr>
            <p:ph type="sldNum" sz="quarter" idx="12"/>
          </p:nvPr>
        </p:nvSpPr>
        <p:spPr/>
        <p:txBody>
          <a:bodyPr/>
          <a:lstStyle/>
          <a:p>
            <a:pPr eaLnBrk="0" fontAlgn="base" hangingPunct="0">
              <a:spcBef>
                <a:spcPct val="0"/>
              </a:spcBef>
              <a:spcAft>
                <a:spcPct val="0"/>
              </a:spcAft>
              <a:defRPr/>
            </a:pPr>
            <a:fld id="{A9040A6E-9496-440D-8616-59C1BECB301F}" type="slidenum">
              <a:rPr lang="x-none" smtClean="0">
                <a:solidFill>
                  <a:srgbClr val="000000"/>
                </a:solidFill>
              </a:rPr>
              <a:pPr eaLnBrk="0" fontAlgn="base" hangingPunct="0">
                <a:spcBef>
                  <a:spcPct val="0"/>
                </a:spcBef>
                <a:spcAft>
                  <a:spcPct val="0"/>
                </a:spcAft>
                <a:defRPr/>
              </a:pPr>
              <a:t>71</a:t>
            </a:fld>
            <a:endParaRPr lang="en-US">
              <a:solidFill>
                <a:srgbClr val="000000"/>
              </a:solidFill>
            </a:endParaRPr>
          </a:p>
        </p:txBody>
      </p:sp>
    </p:spTree>
    <p:extLst>
      <p:ext uri="{BB962C8B-B14F-4D97-AF65-F5344CB8AC3E}">
        <p14:creationId xmlns:p14="http://schemas.microsoft.com/office/powerpoint/2010/main" val="259523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4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r>
              <a:rPr lang="en-US" smtClean="0"/>
              <a:t>Supervised classification</a:t>
            </a:r>
          </a:p>
        </p:txBody>
      </p:sp>
      <p:sp>
        <p:nvSpPr>
          <p:cNvPr id="201733" name="Rectangle 5"/>
          <p:cNvSpPr>
            <a:spLocks noGrp="1" noChangeArrowheads="1"/>
          </p:cNvSpPr>
          <p:nvPr>
            <p:ph type="body" idx="1"/>
          </p:nvPr>
        </p:nvSpPr>
        <p:spPr/>
        <p:txBody>
          <a:bodyPr/>
          <a:lstStyle/>
          <a:p>
            <a:r>
              <a:rPr lang="en-US" sz="2800" dirty="0" smtClean="0"/>
              <a:t>Want to minimize the expected misclassification</a:t>
            </a:r>
          </a:p>
          <a:p>
            <a:r>
              <a:rPr lang="en-US" sz="2800" dirty="0" smtClean="0"/>
              <a:t>Two general strategies</a:t>
            </a:r>
          </a:p>
          <a:p>
            <a:pPr lvl="1"/>
            <a:r>
              <a:rPr lang="en-US" sz="2400" dirty="0" smtClean="0"/>
              <a:t>Use the training data to build representative probability model; separately model class-conditional densities and priors (</a:t>
            </a:r>
            <a:r>
              <a:rPr lang="en-US" sz="2400" i="1" dirty="0" smtClean="0"/>
              <a:t>generative</a:t>
            </a:r>
            <a:r>
              <a:rPr lang="en-US" sz="2400" dirty="0" smtClean="0"/>
              <a:t>)</a:t>
            </a:r>
          </a:p>
          <a:p>
            <a:pPr lvl="1"/>
            <a:r>
              <a:rPr lang="en-US" sz="2400" dirty="0" smtClean="0"/>
              <a:t>Directly construct a good decision boundary, model the posterior (</a:t>
            </a:r>
            <a:r>
              <a:rPr lang="en-US" sz="2400" i="1" dirty="0" smtClean="0"/>
              <a:t>discriminative</a:t>
            </a:r>
            <a:r>
              <a:rPr lang="en-US" sz="2400" dirty="0" smtClean="0"/>
              <a:t>)</a:t>
            </a:r>
          </a:p>
          <a:p>
            <a:pPr lvl="1"/>
            <a:endParaRPr lang="en-US" dirty="0" smtClean="0"/>
          </a:p>
        </p:txBody>
      </p:sp>
      <p:sp>
        <p:nvSpPr>
          <p:cNvPr id="4" name="Slide Number Placeholder 3"/>
          <p:cNvSpPr>
            <a:spLocks noGrp="1"/>
          </p:cNvSpPr>
          <p:nvPr>
            <p:ph type="sldNum" sz="quarter" idx="12"/>
          </p:nvPr>
        </p:nvSpPr>
        <p:spPr/>
        <p:txBody>
          <a:bodyPr/>
          <a:lstStyle/>
          <a:p>
            <a:pPr algn="r" rtl="0" fontAlgn="base">
              <a:spcBef>
                <a:spcPct val="0"/>
              </a:spcBef>
              <a:spcAft>
                <a:spcPct val="0"/>
              </a:spcAft>
              <a:defRPr/>
            </a:pPr>
            <a:fld id="{4A0D2EFA-DFCA-4D64-9279-E0F659A89029}" type="slidenum">
              <a:rPr lang="en-US" sz="1400" kern="1200" smtClean="0">
                <a:solidFill>
                  <a:srgbClr val="000000"/>
                </a:solidFill>
                <a:latin typeface="Arial" charset="0"/>
                <a:ea typeface="+mn-ea"/>
                <a:cs typeface="+mn-cs"/>
              </a:rPr>
              <a:pPr algn="r" rtl="0" fontAlgn="base">
                <a:spcBef>
                  <a:spcPct val="0"/>
                </a:spcBef>
                <a:spcAft>
                  <a:spcPct val="0"/>
                </a:spcAft>
                <a:defRPr/>
              </a:pPr>
              <a:t>72</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124343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17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173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173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173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3" grpId="0" build="p" bldLvl="2"/>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Coming up</a:t>
            </a:r>
            <a:endParaRPr lang="en-US" dirty="0"/>
          </a:p>
        </p:txBody>
      </p:sp>
      <p:sp>
        <p:nvSpPr>
          <p:cNvPr id="3" name="Content Placeholder 2"/>
          <p:cNvSpPr>
            <a:spLocks noGrp="1"/>
          </p:cNvSpPr>
          <p:nvPr>
            <p:ph idx="1"/>
          </p:nvPr>
        </p:nvSpPr>
        <p:spPr/>
        <p:txBody>
          <a:bodyPr/>
          <a:lstStyle/>
          <a:p>
            <a:endParaRPr lang="en-US" dirty="0" smtClean="0"/>
          </a:p>
          <a:p>
            <a:r>
              <a:rPr lang="en-US" dirty="0"/>
              <a:t>	</a:t>
            </a:r>
            <a:r>
              <a:rPr lang="en-US" dirty="0" smtClean="0"/>
              <a:t>Face detection</a:t>
            </a:r>
          </a:p>
          <a:p>
            <a:r>
              <a:rPr lang="en-US" dirty="0"/>
              <a:t>	</a:t>
            </a:r>
            <a:r>
              <a:rPr lang="en-US" dirty="0" smtClean="0"/>
              <a:t>Categorization with local features and part-based models</a:t>
            </a:r>
          </a:p>
          <a:p>
            <a:r>
              <a:rPr lang="en-US" dirty="0" smtClean="0"/>
              <a:t>	Deep convolutional neural networks</a:t>
            </a:r>
            <a:endParaRPr lang="en-US" dirty="0"/>
          </a:p>
        </p:txBody>
      </p:sp>
      <p:sp>
        <p:nvSpPr>
          <p:cNvPr id="4" name="Slide Number Placeholder 3"/>
          <p:cNvSpPr>
            <a:spLocks noGrp="1"/>
          </p:cNvSpPr>
          <p:nvPr>
            <p:ph type="sldNum" sz="quarter" idx="12"/>
          </p:nvPr>
        </p:nvSpPr>
        <p:spPr/>
        <p:txBody>
          <a:bodyPr/>
          <a:lstStyle/>
          <a:p>
            <a:pPr eaLnBrk="0" fontAlgn="base" hangingPunct="0">
              <a:spcBef>
                <a:spcPct val="0"/>
              </a:spcBef>
              <a:spcAft>
                <a:spcPct val="0"/>
              </a:spcAft>
              <a:defRPr/>
            </a:pPr>
            <a:fld id="{7702F0A2-8EE7-43D9-857D-EFA5E8038C28}" type="slidenum">
              <a:rPr lang="en-US" smtClean="0">
                <a:solidFill>
                  <a:srgbClr val="000000"/>
                </a:solidFill>
                <a:latin typeface="Times New Roman" pitchFamily="18" charset="0"/>
              </a:rPr>
              <a:pPr eaLnBrk="0" fontAlgn="base" hangingPunct="0">
                <a:spcBef>
                  <a:spcPct val="0"/>
                </a:spcBef>
                <a:spcAft>
                  <a:spcPct val="0"/>
                </a:spcAft>
                <a:defRPr/>
              </a:pPr>
              <a:t>73</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410769567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itle 3"/>
          <p:cNvSpPr>
            <a:spLocks noGrp="1"/>
          </p:cNvSpPr>
          <p:nvPr>
            <p:ph type="ctrTitle"/>
          </p:nvPr>
        </p:nvSpPr>
        <p:spPr/>
        <p:txBody>
          <a:bodyPr/>
          <a:lstStyle/>
          <a:p>
            <a:pPr algn="ctr"/>
            <a:r>
              <a:rPr lang="en-US" dirty="0" smtClean="0"/>
              <a:t>Questions?</a:t>
            </a:r>
          </a:p>
        </p:txBody>
      </p:sp>
      <p:sp>
        <p:nvSpPr>
          <p:cNvPr id="5" name="Subtitle 4"/>
          <p:cNvSpPr>
            <a:spLocks noGrp="1"/>
          </p:cNvSpPr>
          <p:nvPr>
            <p:ph type="subTitle" idx="1"/>
          </p:nvPr>
        </p:nvSpPr>
        <p:spPr/>
        <p:txBody>
          <a:bodyPr/>
          <a:lstStyle/>
          <a:p>
            <a:r>
              <a:rPr lang="en-US" dirty="0" smtClean="0">
                <a:solidFill>
                  <a:schemeClr val="bg2"/>
                </a:solidFill>
              </a:rPr>
              <a:t>See you Tuesday!</a:t>
            </a:r>
          </a:p>
        </p:txBody>
      </p:sp>
      <p:sp>
        <p:nvSpPr>
          <p:cNvPr id="4" name="Slide Number Placeholder 6"/>
          <p:cNvSpPr>
            <a:spLocks noGrp="1"/>
          </p:cNvSpPr>
          <p:nvPr>
            <p:ph type="sldNum" sz="quarter" idx="12"/>
          </p:nvPr>
        </p:nvSpPr>
        <p:spPr>
          <a:xfrm>
            <a:off x="6553200" y="6245225"/>
            <a:ext cx="2133600" cy="476250"/>
          </a:xfrm>
        </p:spPr>
        <p:txBody>
          <a:bodyPr/>
          <a:lstStyle/>
          <a:p>
            <a:pPr algn="r" rtl="0" fontAlgn="base">
              <a:spcBef>
                <a:spcPct val="0"/>
              </a:spcBef>
              <a:spcAft>
                <a:spcPct val="0"/>
              </a:spcAft>
              <a:defRPr/>
            </a:pPr>
            <a:fld id="{BB6C3202-6032-4398-816A-8AC20E230ECE}" type="slidenum">
              <a:rPr lang="en-US" sz="1400" kern="1200" smtClean="0">
                <a:solidFill>
                  <a:srgbClr val="000000"/>
                </a:solidFill>
                <a:latin typeface="Arial" charset="0"/>
                <a:ea typeface="+mn-ea"/>
                <a:cs typeface="+mn-cs"/>
              </a:rPr>
              <a:pPr algn="r" rtl="0" fontAlgn="base">
                <a:spcBef>
                  <a:spcPct val="0"/>
                </a:spcBef>
                <a:spcAft>
                  <a:spcPct val="0"/>
                </a:spcAft>
                <a:defRPr/>
              </a:pPr>
              <a:t>74</a:t>
            </a:fld>
            <a:endParaRPr lang="en-US" sz="1400" kern="1200" dirty="0">
              <a:solidFill>
                <a:srgbClr val="000000"/>
              </a:solidFill>
              <a:latin typeface="Arial" charset="0"/>
              <a:ea typeface="+mn-ea"/>
              <a:cs typeface="+mn-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5"/>
          <p:cNvSpPr>
            <a:spLocks noGrp="1"/>
          </p:cNvSpPr>
          <p:nvPr>
            <p:ph type="title"/>
          </p:nvPr>
        </p:nvSpPr>
        <p:spPr>
          <a:xfrm>
            <a:off x="457200" y="-76200"/>
            <a:ext cx="8229600" cy="1143000"/>
          </a:xfrm>
        </p:spPr>
        <p:txBody>
          <a:bodyPr/>
          <a:lstStyle/>
          <a:p>
            <a:pPr eaLnBrk="1" hangingPunct="1"/>
            <a:r>
              <a:rPr lang="en-US" dirty="0" smtClean="0"/>
              <a:t>Application: Large-Scale Retrieval</a:t>
            </a:r>
            <a:endParaRPr lang="de-CH" dirty="0" smtClean="0"/>
          </a:p>
        </p:txBody>
      </p:sp>
      <p:sp>
        <p:nvSpPr>
          <p:cNvPr id="31749" name="Rectangle 7"/>
          <p:cNvSpPr>
            <a:spLocks noChangeArrowheads="1"/>
          </p:cNvSpPr>
          <p:nvPr/>
        </p:nvSpPr>
        <p:spPr bwMode="auto">
          <a:xfrm>
            <a:off x="7054850" y="6450013"/>
            <a:ext cx="1787525" cy="338137"/>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600">
                <a:solidFill>
                  <a:srgbClr val="000000"/>
                </a:solidFill>
                <a:cs typeface="Arial" charset="0"/>
              </a:rPr>
              <a:t>[Philbin CVPR’07]</a:t>
            </a:r>
            <a:endParaRPr lang="de-CH" sz="1600">
              <a:solidFill>
                <a:srgbClr val="FFFFFF"/>
              </a:solidFill>
              <a:cs typeface="Arial" charset="0"/>
            </a:endParaRPr>
          </a:p>
        </p:txBody>
      </p:sp>
      <p:sp>
        <p:nvSpPr>
          <p:cNvPr id="31750" name="Rectangle 10"/>
          <p:cNvSpPr>
            <a:spLocks noChangeArrowheads="1"/>
          </p:cNvSpPr>
          <p:nvPr/>
        </p:nvSpPr>
        <p:spPr bwMode="auto">
          <a:xfrm>
            <a:off x="701675" y="6057900"/>
            <a:ext cx="796925" cy="36988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solidFill>
                  <a:srgbClr val="000000"/>
                </a:solidFill>
                <a:cs typeface="Arial" charset="0"/>
              </a:rPr>
              <a:t>Query</a:t>
            </a:r>
            <a:endParaRPr lang="de-CH">
              <a:solidFill>
                <a:srgbClr val="FFFFFF"/>
              </a:solidFill>
              <a:cs typeface="Arial" charset="0"/>
            </a:endParaRPr>
          </a:p>
        </p:txBody>
      </p:sp>
      <p:sp>
        <p:nvSpPr>
          <p:cNvPr id="31751" name="Rectangle 11"/>
          <p:cNvSpPr>
            <a:spLocks noChangeArrowheads="1"/>
          </p:cNvSpPr>
          <p:nvPr/>
        </p:nvSpPr>
        <p:spPr bwMode="auto">
          <a:xfrm>
            <a:off x="1870075" y="6057900"/>
            <a:ext cx="6315075" cy="36988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solidFill>
                  <a:srgbClr val="000000"/>
                </a:solidFill>
                <a:cs typeface="Arial" charset="0"/>
              </a:rPr>
              <a:t>Results from 5k Flickr images (demo available for 100k set)</a:t>
            </a:r>
            <a:endParaRPr lang="de-CH">
              <a:solidFill>
                <a:srgbClr val="FFFFFF"/>
              </a:solidFill>
              <a:cs typeface="Arial" charset="0"/>
            </a:endParaRPr>
          </a:p>
        </p:txBody>
      </p:sp>
      <p:pic>
        <p:nvPicPr>
          <p:cNvPr id="31752" name="Picture 2"/>
          <p:cNvPicPr>
            <a:picLocks noChangeAspect="1" noChangeArrowheads="1"/>
          </p:cNvPicPr>
          <p:nvPr/>
        </p:nvPicPr>
        <p:blipFill>
          <a:blip r:embed="rId3"/>
          <a:srcRect l="2823" r="13885"/>
          <a:stretch>
            <a:fillRect/>
          </a:stretch>
        </p:blipFill>
        <p:spPr bwMode="auto">
          <a:xfrm>
            <a:off x="409575" y="1092200"/>
            <a:ext cx="8616950" cy="4999038"/>
          </a:xfrm>
          <a:prstGeom prst="rect">
            <a:avLst/>
          </a:prstGeom>
          <a:noFill/>
          <a:ln w="12700" cap="sq">
            <a:noFill/>
            <a:miter lim="800000"/>
            <a:headEnd type="none" w="sm" len="sm"/>
            <a:tailEnd type="none" w="sm" len="sm"/>
          </a:ln>
        </p:spPr>
      </p:pic>
      <p:sp>
        <p:nvSpPr>
          <p:cNvPr id="7" name="Slide Number Placeholder 6"/>
          <p:cNvSpPr>
            <a:spLocks noGrp="1"/>
          </p:cNvSpPr>
          <p:nvPr>
            <p:ph type="sldNum" sz="quarter" idx="10"/>
          </p:nvPr>
        </p:nvSpPr>
        <p:spPr/>
        <p:txBody>
          <a:bodyPr/>
          <a:lstStyle/>
          <a:p>
            <a:pPr fontAlgn="base">
              <a:spcBef>
                <a:spcPct val="0"/>
              </a:spcBef>
              <a:spcAft>
                <a:spcPct val="0"/>
              </a:spcAft>
              <a:defRPr/>
            </a:pPr>
            <a:fld id="{EEBBC7F0-8EBE-4EE3-A9E5-36DEE34398E9}" type="slidenum">
              <a:rPr lang="de-DE" smtClean="0">
                <a:solidFill>
                  <a:srgbClr val="000000"/>
                </a:solidFill>
              </a:rPr>
              <a:pPr fontAlgn="base">
                <a:spcBef>
                  <a:spcPct val="0"/>
                </a:spcBef>
                <a:spcAft>
                  <a:spcPct val="0"/>
                </a:spcAft>
                <a:defRPr/>
              </a:pPr>
              <a:t>8</a:t>
            </a:fld>
            <a:endParaRPr lang="de-DE">
              <a:solidFill>
                <a:srgbClr val="000000"/>
              </a:solidFill>
            </a:endParaRPr>
          </a:p>
        </p:txBody>
      </p:sp>
    </p:spTree>
    <p:extLst>
      <p:ext uri="{BB962C8B-B14F-4D97-AF65-F5344CB8AC3E}">
        <p14:creationId xmlns:p14="http://schemas.microsoft.com/office/powerpoint/2010/main" val="37798111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1143000"/>
          </a:xfrm>
        </p:spPr>
        <p:txBody>
          <a:bodyPr>
            <a:normAutofit/>
          </a:bodyPr>
          <a:lstStyle/>
          <a:p>
            <a:r>
              <a:rPr lang="en-US" dirty="0">
                <a:latin typeface="Arial" pitchFamily="34" charset="0"/>
                <a:cs typeface="Arial" pitchFamily="34" charset="0"/>
              </a:rPr>
              <a:t>Spatial Verification: </a:t>
            </a:r>
            <a:r>
              <a:rPr lang="en-US" dirty="0" smtClean="0"/>
              <a:t>RANSAC</a:t>
            </a:r>
            <a:endParaRPr lang="en-US" dirty="0"/>
          </a:p>
        </p:txBody>
      </p:sp>
      <p:grpSp>
        <p:nvGrpSpPr>
          <p:cNvPr id="2" name="Group 1"/>
          <p:cNvGrpSpPr/>
          <p:nvPr/>
        </p:nvGrpSpPr>
        <p:grpSpPr>
          <a:xfrm>
            <a:off x="161930" y="4038600"/>
            <a:ext cx="8829670" cy="2781300"/>
            <a:chOff x="161930" y="4038600"/>
            <a:chExt cx="8829670" cy="2781300"/>
          </a:xfrm>
        </p:grpSpPr>
        <p:pic>
          <p:nvPicPr>
            <p:cNvPr id="6" name="Picture 5"/>
            <p:cNvPicPr>
              <a:picLocks noChangeAspect="1" noChangeArrowheads="1"/>
            </p:cNvPicPr>
            <p:nvPr/>
          </p:nvPicPr>
          <p:blipFill>
            <a:blip r:embed="rId3" cstate="print"/>
            <a:srcRect/>
            <a:stretch>
              <a:fillRect/>
            </a:stretch>
          </p:blipFill>
          <p:spPr bwMode="auto">
            <a:xfrm>
              <a:off x="4570412" y="4038600"/>
              <a:ext cx="4421188" cy="2781300"/>
            </a:xfrm>
            <a:prstGeom prst="rect">
              <a:avLst/>
            </a:prstGeom>
            <a:noFill/>
            <a:ln w="9525">
              <a:noFill/>
              <a:round/>
              <a:headEnd/>
              <a:tailEnd/>
            </a:ln>
            <a:effectLst/>
          </p:spPr>
        </p:pic>
        <p:pic>
          <p:nvPicPr>
            <p:cNvPr id="7" name="Picture 6"/>
            <p:cNvPicPr>
              <a:picLocks noChangeAspect="1" noChangeArrowheads="1"/>
            </p:cNvPicPr>
            <p:nvPr/>
          </p:nvPicPr>
          <p:blipFill>
            <a:blip r:embed="rId4" cstate="print"/>
            <a:srcRect/>
            <a:stretch>
              <a:fillRect/>
            </a:stretch>
          </p:blipFill>
          <p:spPr bwMode="auto">
            <a:xfrm>
              <a:off x="161930" y="4230688"/>
              <a:ext cx="4033837" cy="2286000"/>
            </a:xfrm>
            <a:prstGeom prst="rect">
              <a:avLst/>
            </a:prstGeom>
            <a:noFill/>
            <a:ln w="9525">
              <a:noFill/>
              <a:round/>
              <a:headEnd/>
              <a:tailEnd/>
            </a:ln>
            <a:effectLst/>
          </p:spPr>
        </p:pic>
      </p:grpSp>
      <p:pic>
        <p:nvPicPr>
          <p:cNvPr id="8" name="Picture 4"/>
          <p:cNvPicPr>
            <a:picLocks noChangeAspect="1" noChangeArrowheads="1"/>
          </p:cNvPicPr>
          <p:nvPr/>
        </p:nvPicPr>
        <p:blipFill>
          <a:blip r:embed="rId5" cstate="print"/>
          <a:srcRect/>
          <a:stretch>
            <a:fillRect/>
          </a:stretch>
        </p:blipFill>
        <p:spPr bwMode="auto">
          <a:xfrm>
            <a:off x="157169" y="1335088"/>
            <a:ext cx="4033837" cy="2286000"/>
          </a:xfrm>
          <a:prstGeom prst="rect">
            <a:avLst/>
          </a:prstGeom>
          <a:noFill/>
          <a:ln w="9525">
            <a:noFill/>
            <a:round/>
            <a:headEnd/>
            <a:tailEnd/>
          </a:ln>
          <a:effectLst/>
        </p:spPr>
      </p:pic>
      <p:pic>
        <p:nvPicPr>
          <p:cNvPr id="9" name="Picture 5"/>
          <p:cNvPicPr>
            <a:picLocks noChangeAspect="1" noChangeArrowheads="1"/>
          </p:cNvPicPr>
          <p:nvPr/>
        </p:nvPicPr>
        <p:blipFill>
          <a:blip r:embed="rId6" cstate="print"/>
          <a:srcRect/>
          <a:stretch>
            <a:fillRect/>
          </a:stretch>
        </p:blipFill>
        <p:spPr bwMode="auto">
          <a:xfrm>
            <a:off x="4565651" y="1143000"/>
            <a:ext cx="4421188" cy="2781300"/>
          </a:xfrm>
          <a:prstGeom prst="rect">
            <a:avLst/>
          </a:prstGeom>
          <a:noFill/>
          <a:ln w="9525">
            <a:noFill/>
            <a:round/>
            <a:headEnd/>
            <a:tailEnd/>
          </a:ln>
          <a:effectLst/>
        </p:spPr>
      </p:pic>
      <p:sp>
        <p:nvSpPr>
          <p:cNvPr id="10" name="Slide Number Placeholder 9"/>
          <p:cNvSpPr>
            <a:spLocks noGrp="1"/>
          </p:cNvSpPr>
          <p:nvPr>
            <p:ph type="sldNum" sz="quarter" idx="12"/>
          </p:nvPr>
        </p:nvSpPr>
        <p:spPr/>
        <p:txBody>
          <a:bodyPr/>
          <a:lstStyle/>
          <a:p>
            <a:pPr>
              <a:defRPr/>
            </a:pPr>
            <a:fld id="{4FBDE46A-9F67-43A3-89ED-66C42CBB5C31}" type="slidenum">
              <a:rPr lang="en-US" smtClean="0"/>
              <a:pPr>
                <a:defRPr/>
              </a:pPr>
              <a:t>9</a:t>
            </a:fld>
            <a:endParaRPr lang="en-US"/>
          </a:p>
        </p:txBody>
      </p:sp>
    </p:spTree>
    <p:extLst>
      <p:ext uri="{BB962C8B-B14F-4D97-AF65-F5344CB8AC3E}">
        <p14:creationId xmlns:p14="http://schemas.microsoft.com/office/powerpoint/2010/main" val="69861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X&#10;\]&#10;\end{document}&#10;"/>
  <p:tag name="EXTERNALNAME" val="Edittex"/>
  <p:tag name="BLEND" val="False"/>
  <p:tag name="TRANSPARENT" val="False"/>
  <p:tag name="BITMAPFORMAT" val="bmpmono"/>
  <p:tag name="DEBUGINTERACTIVE" val="True"/>
  <p:tag name="ORIGWIDTH" val="67.5"/>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10;\]&#10;\end{document}&#10;"/>
  <p:tag name="EXTERNALNAME" val="Edittex"/>
  <p:tag name="BLEND" val="False"/>
  <p:tag name="TRANSPARENT" val="False"/>
  <p:tag name="BITMAPFORMAT" val="bmpmono"/>
  <p:tag name="DEBUGINTERACTIVE" val="True"/>
  <p:tag name="ORIGWIDTH" val="194.375"/>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0 \leq P(X) \leq 1&#10;\]&#10;\end{document}&#10;"/>
  <p:tag name="EXTERNALNAME" val="Edittex"/>
  <p:tag name="BLEND" val="False"/>
  <p:tag name="TRANSPARENT" val="False"/>
  <p:tag name="BITMAPFORMAT" val="bmpmono"/>
  <p:tag name="DEBUGINTERACTIVE" val="True"/>
  <p:tag name="ORIGWIDTH" val="498.625"/>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int_{-\infty}^{\infty}  P(X) dX = 1&#10;\]&#10;\end{document}&#10;"/>
  <p:tag name="EXTERNALNAME" val="Edittex"/>
  <p:tag name="BLEND" val="False"/>
  <p:tag name="TRANSPARENT" val="False"/>
  <p:tag name="BITMAPFORMAT" val="bmpmono"/>
  <p:tag name="DEBUGINTERACTIVE" val="True"/>
  <p:tag name="ORIGWIDTH" val="640.75"/>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sum  P(X)  = 1&#10;\]&#10;\end{document}&#10;"/>
  <p:tag name="EXTERNALNAME" val="Edittex"/>
  <p:tag name="BLEND" val="False"/>
  <p:tag name="TRANSPARENT" val="False"/>
  <p:tag name="BITMAPFORMAT" val="bmpmono"/>
  <p:tag name="DEBUGINTERACTIVE" val="True"/>
  <p:tag name="ORIGWIDTH" val="464.3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7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mosaic">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mosa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sai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sai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sai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sai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sai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sai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sai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ernt">
  <a:themeElements>
    <a:clrScheme name="">
      <a:dk1>
        <a:srgbClr val="000000"/>
      </a:dk1>
      <a:lt1>
        <a:srgbClr val="FFFFFF"/>
      </a:lt1>
      <a:dk2>
        <a:srgbClr val="000099"/>
      </a:dk2>
      <a:lt2>
        <a:srgbClr val="FFCC00"/>
      </a:lt2>
      <a:accent1>
        <a:srgbClr val="0066FF"/>
      </a:accent1>
      <a:accent2>
        <a:srgbClr val="33CCCC"/>
      </a:accent2>
      <a:accent3>
        <a:srgbClr val="AAAACA"/>
      </a:accent3>
      <a:accent4>
        <a:srgbClr val="DADADA"/>
      </a:accent4>
      <a:accent5>
        <a:srgbClr val="AAB8FF"/>
      </a:accent5>
      <a:accent6>
        <a:srgbClr val="2DB9B9"/>
      </a:accent6>
      <a:hlink>
        <a:srgbClr val="FF00FF"/>
      </a:hlink>
      <a:folHlink>
        <a:srgbClr val="9933FF"/>
      </a:folHlink>
    </a:clrScheme>
    <a:fontScheme name="1_ber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bern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bern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bern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ern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bern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bern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bern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9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00"/>
        </a:solidFill>
        <a:ln w="1905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200" b="1"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solidFill>
          <a:srgbClr val="FF9900"/>
        </a:solidFill>
        <a:ln w="1905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200" b="1" i="0" u="none" strike="noStrike" cap="none" normalizeH="0" baseline="0" smtClean="0">
            <a:ln>
              <a:noFill/>
            </a:ln>
            <a:solidFill>
              <a:srgbClr val="FFFF00"/>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6349</TotalTime>
  <Words>2535</Words>
  <Application>Microsoft Office PowerPoint</Application>
  <PresentationFormat>On-screen Show (4:3)</PresentationFormat>
  <Paragraphs>599</Paragraphs>
  <Slides>74</Slides>
  <Notes>61</Notes>
  <HiddenSlides>1</HiddenSlides>
  <MMClips>0</MMClips>
  <ScaleCrop>false</ScaleCrop>
  <HeadingPairs>
    <vt:vector size="8" baseType="variant">
      <vt:variant>
        <vt:lpstr>Fonts Used</vt:lpstr>
      </vt:variant>
      <vt:variant>
        <vt:i4>10</vt:i4>
      </vt:variant>
      <vt:variant>
        <vt:lpstr>Theme</vt:lpstr>
      </vt:variant>
      <vt:variant>
        <vt:i4>12</vt:i4>
      </vt:variant>
      <vt:variant>
        <vt:lpstr>Embedded OLE Servers</vt:lpstr>
      </vt:variant>
      <vt:variant>
        <vt:i4>3</vt:i4>
      </vt:variant>
      <vt:variant>
        <vt:lpstr>Slide Titles</vt:lpstr>
      </vt:variant>
      <vt:variant>
        <vt:i4>74</vt:i4>
      </vt:variant>
    </vt:vector>
  </HeadingPairs>
  <TitlesOfParts>
    <vt:vector size="99" baseType="lpstr">
      <vt:lpstr>ETH Light</vt:lpstr>
      <vt:lpstr>ETH-Light</vt:lpstr>
      <vt:lpstr>ＭＳ Ｐゴシック</vt:lpstr>
      <vt:lpstr>Arial</vt:lpstr>
      <vt:lpstr>Arial Black</vt:lpstr>
      <vt:lpstr>Calibri</vt:lpstr>
      <vt:lpstr>Cambria Math</vt:lpstr>
      <vt:lpstr>Times New Roman</vt:lpstr>
      <vt:lpstr>Trebuchet MS</vt:lpstr>
      <vt:lpstr>Wingdings</vt:lpstr>
      <vt:lpstr>Office Theme</vt:lpstr>
      <vt:lpstr>2_Default Design</vt:lpstr>
      <vt:lpstr>6_Default Design</vt:lpstr>
      <vt:lpstr>3_bernt</vt:lpstr>
      <vt:lpstr>7_Default Design</vt:lpstr>
      <vt:lpstr>9_Default Design</vt:lpstr>
      <vt:lpstr>1_Default Design</vt:lpstr>
      <vt:lpstr>14_Default Design</vt:lpstr>
      <vt:lpstr>16_Default Design</vt:lpstr>
      <vt:lpstr>17_Default Design</vt:lpstr>
      <vt:lpstr>mosaic</vt:lpstr>
      <vt:lpstr>18_Default Design</vt:lpstr>
      <vt:lpstr>Equation</vt:lpstr>
      <vt:lpstr>Image File</vt:lpstr>
      <vt:lpstr>Image</vt:lpstr>
      <vt:lpstr>Generic object recognition May 16th, 2019</vt:lpstr>
      <vt:lpstr>Visual words</vt:lpstr>
      <vt:lpstr>Visual words</vt:lpstr>
      <vt:lpstr>Inverted file index</vt:lpstr>
      <vt:lpstr>PowerPoint Presentation</vt:lpstr>
      <vt:lpstr>Bags of visual words</vt:lpstr>
      <vt:lpstr>Comparing bags of words</vt:lpstr>
      <vt:lpstr>Application: Large-Scale Retrieval</vt:lpstr>
      <vt:lpstr>Spatial Verification: RANSAC</vt:lpstr>
      <vt:lpstr>What else can we borrow from text retrieval?</vt:lpstr>
      <vt:lpstr>tf-idf weighting</vt:lpstr>
      <vt:lpstr>Query expansion</vt:lpstr>
      <vt:lpstr>Query expansion</vt:lpstr>
      <vt:lpstr>Recognition via local-feature based alignment</vt:lpstr>
      <vt:lpstr>Making the Sky Searchable:  Fast Geometric Hashing for Automated Astrometry</vt:lpstr>
      <vt:lpstr>Example</vt:lpstr>
      <vt:lpstr>PowerPoint Presentation</vt:lpstr>
      <vt:lpstr>PowerPoint Presentation</vt:lpstr>
      <vt:lpstr>Today</vt:lpstr>
      <vt:lpstr>PowerPoint Presentation</vt:lpstr>
      <vt:lpstr>PowerPoint Presentation</vt:lpstr>
      <vt:lpstr>PowerPoint Presentation</vt:lpstr>
      <vt:lpstr>PowerPoint Presentation</vt:lpstr>
      <vt:lpstr>PowerPoint Presentation</vt:lpstr>
      <vt:lpstr>PowerPoint Presentation</vt:lpstr>
      <vt:lpstr>Instance-level recognition problem</vt:lpstr>
      <vt:lpstr>Generic categorization problem</vt:lpstr>
      <vt:lpstr>Object Categorization</vt:lpstr>
      <vt:lpstr>Visual Object Categories</vt:lpstr>
      <vt:lpstr>Visual Object Categories</vt:lpstr>
      <vt:lpstr>How many object categories are there?</vt:lpstr>
      <vt:lpstr>PowerPoint Presentation</vt:lpstr>
      <vt:lpstr>Other Types of Categories</vt:lpstr>
      <vt:lpstr>Other Types of Categories</vt:lpstr>
      <vt:lpstr>Why recognition?</vt:lpstr>
      <vt:lpstr>Posing visual queries</vt:lpstr>
      <vt:lpstr>Autonomous agents able to detect objects </vt:lpstr>
      <vt:lpstr>Finding visually similar objects</vt:lpstr>
      <vt:lpstr>Discovering visual patterns</vt:lpstr>
      <vt:lpstr>Auto-annotation</vt:lpstr>
      <vt:lpstr>What are the challenges?</vt:lpstr>
      <vt:lpstr>PowerPoint Presentation</vt:lpstr>
      <vt:lpstr>Challenges: robustness</vt:lpstr>
      <vt:lpstr>Challenges: robustness</vt:lpstr>
      <vt:lpstr>Challenges: importance of context</vt:lpstr>
      <vt:lpstr>Challenges: importance of context</vt:lpstr>
      <vt:lpstr>Challenges: complexity</vt:lpstr>
      <vt:lpstr>Challenges: complexity</vt:lpstr>
      <vt:lpstr>Challenges: learning with minimal supervision</vt:lpstr>
      <vt:lpstr>What works today</vt:lpstr>
      <vt:lpstr>What works today</vt:lpstr>
      <vt:lpstr>What works today</vt:lpstr>
      <vt:lpstr>What works today</vt:lpstr>
      <vt:lpstr>What works today</vt:lpstr>
      <vt:lpstr>Progress charted by datasets</vt:lpstr>
      <vt:lpstr>Progress charted by datasets</vt:lpstr>
      <vt:lpstr>Progress charted by datasets</vt:lpstr>
      <vt:lpstr>Progress charted by datasets</vt:lpstr>
      <vt:lpstr>Evolution of methods</vt:lpstr>
      <vt:lpstr>Supervised classification</vt:lpstr>
      <vt:lpstr>Supervised classification</vt:lpstr>
      <vt:lpstr>Supervised classification</vt:lpstr>
      <vt:lpstr>Supervised classification</vt:lpstr>
      <vt:lpstr>Supervised classification</vt:lpstr>
      <vt:lpstr>Probability</vt:lpstr>
      <vt:lpstr>Example: learning skin colors</vt:lpstr>
      <vt:lpstr>Example: learning skin colors</vt:lpstr>
      <vt:lpstr>Bayes rule</vt:lpstr>
      <vt:lpstr>Example: classifying skin pixels</vt:lpstr>
      <vt:lpstr>Example: classifying skin pixels</vt:lpstr>
      <vt:lpstr>Example: classifying skin pixels</vt:lpstr>
      <vt:lpstr>Supervised classification</vt:lpstr>
      <vt:lpstr>Coming up</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Administrator</dc:creator>
  <cp:lastModifiedBy>Administrator</cp:lastModifiedBy>
  <cp:revision>271</cp:revision>
  <cp:lastPrinted>2011-04-06T19:12:19Z</cp:lastPrinted>
  <dcterms:created xsi:type="dcterms:W3CDTF">2013-10-24T00:21:32Z</dcterms:created>
  <dcterms:modified xsi:type="dcterms:W3CDTF">2019-05-16T23:24:31Z</dcterms:modified>
</cp:coreProperties>
</file>