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46" r:id="rId3"/>
    <p:sldMasterId id="2147484009" r:id="rId4"/>
    <p:sldMasterId id="2147484364" r:id="rId5"/>
    <p:sldMasterId id="2147484437" r:id="rId6"/>
    <p:sldMasterId id="2147484461" r:id="rId7"/>
    <p:sldMasterId id="2147484763" r:id="rId8"/>
    <p:sldMasterId id="2147484788" r:id="rId9"/>
    <p:sldMasterId id="2147484801" r:id="rId10"/>
    <p:sldMasterId id="2147484813" r:id="rId11"/>
  </p:sldMasterIdLst>
  <p:notesMasterIdLst>
    <p:notesMasterId r:id="rId69"/>
  </p:notesMasterIdLst>
  <p:handoutMasterIdLst>
    <p:handoutMasterId r:id="rId70"/>
  </p:handoutMasterIdLst>
  <p:sldIdLst>
    <p:sldId id="758" r:id="rId12"/>
    <p:sldId id="697" r:id="rId13"/>
    <p:sldId id="701" r:id="rId14"/>
    <p:sldId id="702" r:id="rId15"/>
    <p:sldId id="703" r:id="rId16"/>
    <p:sldId id="698" r:id="rId17"/>
    <p:sldId id="675" r:id="rId18"/>
    <p:sldId id="716" r:id="rId19"/>
    <p:sldId id="718" r:id="rId20"/>
    <p:sldId id="719" r:id="rId21"/>
    <p:sldId id="766" r:id="rId22"/>
    <p:sldId id="720" r:id="rId23"/>
    <p:sldId id="550" r:id="rId24"/>
    <p:sldId id="551" r:id="rId25"/>
    <p:sldId id="552" r:id="rId26"/>
    <p:sldId id="553" r:id="rId27"/>
    <p:sldId id="554" r:id="rId28"/>
    <p:sldId id="555" r:id="rId29"/>
    <p:sldId id="558" r:id="rId30"/>
    <p:sldId id="705" r:id="rId31"/>
    <p:sldId id="706" r:id="rId32"/>
    <p:sldId id="721" r:id="rId33"/>
    <p:sldId id="762" r:id="rId34"/>
    <p:sldId id="763" r:id="rId35"/>
    <p:sldId id="710" r:id="rId36"/>
    <p:sldId id="726" r:id="rId37"/>
    <p:sldId id="722" r:id="rId38"/>
    <p:sldId id="723" r:id="rId39"/>
    <p:sldId id="694" r:id="rId40"/>
    <p:sldId id="331" r:id="rId41"/>
    <p:sldId id="403" r:id="rId42"/>
    <p:sldId id="707" r:id="rId43"/>
    <p:sldId id="724" r:id="rId44"/>
    <p:sldId id="725" r:id="rId45"/>
    <p:sldId id="332" r:id="rId46"/>
    <p:sldId id="333" r:id="rId47"/>
    <p:sldId id="334" r:id="rId48"/>
    <p:sldId id="335" r:id="rId49"/>
    <p:sldId id="336" r:id="rId50"/>
    <p:sldId id="337" r:id="rId51"/>
    <p:sldId id="576" r:id="rId52"/>
    <p:sldId id="765" r:id="rId53"/>
    <p:sldId id="435" r:id="rId54"/>
    <p:sldId id="437" r:id="rId55"/>
    <p:sldId id="436" r:id="rId56"/>
    <p:sldId id="760" r:id="rId57"/>
    <p:sldId id="761" r:id="rId58"/>
    <p:sldId id="759" r:id="rId59"/>
    <p:sldId id="684" r:id="rId60"/>
    <p:sldId id="683" r:id="rId61"/>
    <p:sldId id="565" r:id="rId62"/>
    <p:sldId id="566" r:id="rId63"/>
    <p:sldId id="567" r:id="rId64"/>
    <p:sldId id="569" r:id="rId65"/>
    <p:sldId id="570" r:id="rId66"/>
    <p:sldId id="708" r:id="rId67"/>
    <p:sldId id="727" r:id="rId6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706" autoAdjust="0"/>
    <p:restoredTop sz="84398" autoAdjust="0"/>
  </p:normalViewPr>
  <p:slideViewPr>
    <p:cSldViewPr>
      <p:cViewPr varScale="1">
        <p:scale>
          <a:sx n="98" d="100"/>
          <a:sy n="98" d="100"/>
        </p:scale>
        <p:origin x="159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7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1DD2F8D-6BD1-0D44-B359-137B5782E868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CE4A2AC-B1AC-4B49-AD16-BECFECEB0EC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7723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7F55557-A866-4D3B-9050-4DEB487AFAED}" type="datetimeFigureOut">
              <a:rPr lang="en-US" smtClean="0"/>
              <a:pPr/>
              <a:t>5/21/2019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BE8CF1FF-1A43-4883-ACD0-FBA6EBC73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43085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hprojects.com/projects/cv-dazzle/" TargetMode="External"/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927348" indent="-356674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26693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997368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568043" indent="-285339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3138720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3709396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4280073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4850749" indent="-285339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A40CE78-E203-4607-BC86-3470E8F13B7D}" type="slidenum">
              <a:rPr lang="en-US" altLang="en-US" b="0" smtClean="0"/>
              <a:pPr/>
              <a:t>1</a:t>
            </a:fld>
            <a:endParaRPr lang="en-US" altLang="en-US" b="0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3134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D4F684-D660-4A80-A67B-DCB99FB3615A}" type="slidenum">
              <a:rPr lang="en-US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5013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7963E2-9810-41BB-A67E-4381234D9795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6057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1960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17000 citations to date.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630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7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DF88CE-AE02-4D70-B970-533C89C104B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8314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3A32F-BDAE-4431-A863-1EFB1CD30E4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0380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9B9FC-D996-4271-816A-DC2099C3AFC7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444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Avoid scaling images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scale features directly for same cost</a:t>
            </a:r>
            <a:endParaRPr lang="en-US" sz="24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664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5201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452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054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3A0B6A17-C8DE-435C-9A62-824906881A8A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r>
              <a:rPr lang="en-US" dirty="0" smtClean="0"/>
              <a:t>Binary, so should be better</a:t>
            </a:r>
            <a:r>
              <a:rPr lang="en-US" baseline="0" dirty="0" smtClean="0"/>
              <a:t> than chance; i.e., error &lt; 0.5</a:t>
            </a:r>
          </a:p>
          <a:p>
            <a:endParaRPr lang="en-US" baseline="0" dirty="0" smtClean="0"/>
          </a:p>
          <a:p>
            <a:r>
              <a:rPr lang="en-US" baseline="0" dirty="0" smtClean="0"/>
              <a:t>Alpha becomes bigger as beta decreases (i.e., error decreases)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64930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198C0F45-685A-43D7-8C94-2673A9483B56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0857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095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9204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D952E782-D2A8-4E8B-B015-260BA74DBFA2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822006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 txBox="1">
            <a:spLocks noGrp="1" noChangeArrowheads="1"/>
          </p:cNvSpPr>
          <p:nvPr/>
        </p:nvSpPr>
        <p:spPr bwMode="auto">
          <a:xfrm>
            <a:off x="4142776" y="9120603"/>
            <a:ext cx="3170717" cy="479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180" tIns="51091" rIns="102180" bIns="51091" anchor="b"/>
          <a:lstStyle/>
          <a:p>
            <a:pPr algn="r" defTabSz="1021992" fontAlgn="base">
              <a:spcBef>
                <a:spcPct val="0"/>
              </a:spcBef>
              <a:spcAft>
                <a:spcPct val="0"/>
              </a:spcAft>
            </a:pPr>
            <a:fld id="{4701EDAA-C3CA-424B-AA41-CD8EF2613EEA}" type="slidenum">
              <a:rPr lang="en-US" sz="1400">
                <a:solidFill>
                  <a:prstClr val="black"/>
                </a:solidFill>
                <a:latin typeface="Arial" charset="0"/>
              </a:rPr>
              <a:pPr algn="r" defTabSz="1021992"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4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 lIns="102180" tIns="51091" rIns="102180" bIns="51091"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430949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9570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60651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2954297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179" y="4560302"/>
            <a:ext cx="5852844" cy="4320770"/>
          </a:xfrm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1284980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00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  <p:sp>
        <p:nvSpPr>
          <p:cNvPr id="130052" name="Slide Number Placeholder 3"/>
          <p:cNvSpPr txBox="1">
            <a:spLocks noGrp="1"/>
          </p:cNvSpPr>
          <p:nvPr/>
        </p:nvSpPr>
        <p:spPr bwMode="auto">
          <a:xfrm>
            <a:off x="4146193" y="9120602"/>
            <a:ext cx="3169008" cy="48059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8188" tIns="49093" rIns="98188" bIns="49093" anchor="b"/>
          <a:lstStyle/>
          <a:p>
            <a:pPr algn="r" defTabSz="980037" eaLnBrk="0" fontAlgn="base" hangingPunct="0">
              <a:spcBef>
                <a:spcPct val="0"/>
              </a:spcBef>
              <a:spcAft>
                <a:spcPct val="0"/>
              </a:spcAft>
            </a:pPr>
            <a:fld id="{472188BB-C337-404F-89E8-5CE1FE2A5151}" type="slidenum">
              <a:rPr lang="de-CH" sz="1300">
                <a:solidFill>
                  <a:prstClr val="black"/>
                </a:solidFill>
                <a:latin typeface="Times New Roman" pitchFamily="18" charset="0"/>
              </a:rPr>
              <a:pPr algn="r" defTabSz="980037" eaLnBrk="0" fontAlgn="base" hangingPunct="0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de-CH" sz="130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31925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AFFD2B8-D966-46E8-8E5C-84EF3D4C3B25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3810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79C65B57-CC42-4910-94F4-C54ADD7AB882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9735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D8C3E49D-E8E2-438C-AF3C-2589A69492F6}" type="slidenum">
              <a:rPr lang="en-US" sz="1200" b="1">
                <a:solidFill>
                  <a:prstClr val="black"/>
                </a:solidFill>
                <a:latin typeface="Arial" charset="0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en-US" sz="1200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91736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CV Dazzle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project focused on finding fashionable ways to thwart facial-recognition technology.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6565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Current tests with the glasses have tricked facial recognition software about 90% of the time.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$240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F8447A-A6DA-4E4B-BABB-ACAE952B9A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15231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E3B018-C5FA-467B-9AC3-C8BF09C7D453}" type="slidenum">
              <a:rPr lang="en-US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5276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b="1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60550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751503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83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83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7F3B133-4ECC-429A-9D1E-D3EF6CA4B4ED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9999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F840650-10AD-4C8A-AAD4-3A3C20197259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770297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03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03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AA967CB-DB71-42EA-AF08-C1A4C8F8B091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073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B5D65D1-0037-4A8D-A1DD-3C2CD190980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6945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5C2B8D-449E-437D-8170-767D4EAF35F8}" type="slidenum">
              <a:rPr lang="de-CH" b="1">
                <a:solidFill>
                  <a:srgbClr val="EEECE1"/>
                </a:solidFill>
                <a:latin typeface="Trebuchet MS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de-CH" b="1">
              <a:solidFill>
                <a:srgbClr val="EEECE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2099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28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Each has some usual tradeoffs</a:t>
            </a:r>
            <a:r>
              <a:rPr lang="en-US" baseline="0" dirty="0" smtClean="0"/>
              <a:t> in terms of computational overhead during learning/predictions, amount of free parameters, sensitivity to outlier training points.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8CF1FF-1A43-4883-ACD0-FBA6EBC737C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971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E91B1-01C1-4E90-A782-185EE5E9BE0D}" type="slidenum">
              <a:rPr lang="en-US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09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0EE9D5-93B2-45AB-9588-373F9254DEE7}" type="slidenum">
              <a:rPr lang="en-US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0209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486B06-1D0C-4FFA-B758-83C49B40E246}" type="slidenum">
              <a:rPr lang="en-US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2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63DFA-1E72-4AE4-BA06-257730BB0D1F}" type="slidenum">
              <a:rPr lang="en-US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587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E72FD2-BA19-A34C-B5ED-3D854BBF24A2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3DC5-427C-4A4B-B330-F991E567ED8E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5727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41531A-D2AE-D544-9F60-8768DF645369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980827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06FB7-B1F5-8B4B-8129-4C0B448F09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6964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63C3-A97C-DC40-A21E-2365B90B980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62358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BBD20-BB32-0747-B8C7-8399FD2342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37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40812-9522-EE47-B054-C095DC34A54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59590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B41F4A-EC46-7348-A011-1DAAC477CA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451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E59FF-3755-1446-A164-07499C6D3A1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23849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02A59-4296-B044-824E-299014BC776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20274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08AE4-99C5-614D-9ECD-33828887DF5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138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35A6E-C353-8A4D-AE67-9CD5A5650991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14B4E-72B2-0149-89D5-0BECFD34D2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62651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52DF4-B9B4-C345-99B7-F75776B12D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0244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148A-0038-EF4E-BCA6-12E952B691D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80895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84B181-044F-E547-A98C-9E0CD62832A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915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4344F0-9D26-944D-AB3A-B9436C6C696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8491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6BD32B-4DD9-4742-9CAA-E63623C1068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0033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DFC2D-D093-124D-BAE2-91BBBFACB0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45180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734F-DFEF-2449-B303-280B263CE99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342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8255AB-1F6D-D041-A951-762C4B24E6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82437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A4129E-FBDA-D448-8CBB-80BA9F3CA87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522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4B1EEC-89C6-C94A-8DD9-1753650F4123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604B034-F9EE-4CF8-AC0D-26760F2435D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0969DA-67DA-5B49-A36F-570129A01A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54538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170BC-1EFE-6D49-A321-C2E2D8B035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3279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AF791-6A3E-6545-A4C8-50BED51AD24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31627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8F843-9FFD-4A42-9962-6BC0C5C237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1046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12EA7C39-E87A-954A-BC76-A6FCB780F01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5774CE9E-FCC5-C143-8B81-AB5099DFC61A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69BD21A-3499-463A-A697-420243B8F06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6E33D2C-929B-1643-9DC6-2ADF6EACFD3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38542D-BE2A-44ED-93E0-E7DFA0C6A82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2D3E988B-06D5-FF4C-9259-9AFE46715828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709C35-C242-4D76-A8FF-EE85C4976CE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6B17820C-369B-D44B-921F-E669A645EDB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E0C04B1-E70D-4D93-B08D-21E7727FEB85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7911D4A-3BC2-FB44-84C4-EEFDEED7449D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F1FF1DF-8BF8-4029-8FE6-27F723B1CD22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FB101AE-DA7F-CA4D-A66C-4FA5DA1AF756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8F16C0E-F400-4DA7-89F3-201F67AA54D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5CB17-D093-B047-8784-22A37DF90B02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98B0CA4-DAA4-A747-839F-3D8429173569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9799D40-F1F7-4D61-8D80-9B40829CDCE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32B1B8B-E807-594A-8DAF-7C4F70448C3B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1013176-6159-493C-B0FB-28C66560673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7AD974B-AEBB-0049-AC7C-5E12D2008ADE}" type="datetime1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485C0C6-0765-446D-8BAE-85447D203C1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650C1E-14C3-EB4F-83FD-D49FD53D2384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 sz="1400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sz="12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EECA45-EA79-124F-84F6-25CE99807F4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49E2B4-2E8B-4441-991B-39FF4F20BBD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1E36378-46FF-7240-ADED-4A320AA85EF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29FCC21-7F1A-924E-8627-3CEEE5422CC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8140A8F-9D8A-4BA8-953B-CAA41B18F6FA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321454-345E-4B4C-BB3B-480A2D878BE6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529DBB-6DA3-4636-AFF1-F704DEEE8CD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E83FC0-0119-F848-9C60-B30CC9BD465A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6DA483-C5D7-4D9B-9594-CB5C6C772A13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D4A7597-DEDF-FF43-9AA7-BF65A2E86458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F18ABE3-AC02-4896-89A6-F200C55C9039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749D1-3830-1E43-B9D3-FB106342DDE7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E5EEFB8-8627-484D-816B-DEF24A49A5D2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6676928-85AA-4922-A85D-BC88FD18A99D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B229F2-7B9F-7744-AD74-24938FC7B38B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CBE57BF1-D818-4B94-9EAE-A8AF161BB4E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16C6528-9737-9A4A-A12F-1F1D7ED013E5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3FF848F-E449-4F7B-AE94-F186D46D5EC5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E787BF3-6BBE-6E42-BE31-31B9AEA15559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B6FB961-F024-4FC7-870C-15F949151484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065E2FA-609B-5E42-A8C7-36DB1656ABC0}" type="datetime1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499DC96-BDCD-4167-9E96-A173CA4EE5A7}" type="slidenum">
              <a:rPr lang="en-US" sz="1400" kern="120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64E18-4C3D-2143-92DF-160D347BAA8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3293CD-A494-45B9-AA05-F1C74A7EB8C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A5301-24F1-B34D-8AF7-3B7A7AA1CD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6F4CC-07C6-4CBA-BF56-74A7A663B6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43620F-88BC-8E42-8285-DC2CB602FE0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3B452B-13D9-4CFF-9C47-6FF14337B6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74B79D-24C1-9545-B23E-BEBCA0222C0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A8A44-1CA4-4738-BD32-AF9422D328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7A148-0951-9E4B-99C0-7C3AD37D14E9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1CED1B-AFE9-482F-8A29-DB3937D7E3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C807D-4F59-BD4F-A498-315C4EDF5300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53031-2C0C-F04E-AC13-CB871E78CF3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52410C-F74A-41A9-9F9A-3DD97DF17B4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CDB6D-A20A-3348-9914-E531D6874FBC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F9FB82-067A-48D4-83AC-D3F0D305E3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7BCCFF-EC05-D04B-A706-0F868C9E1E96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5F5DD-4F2D-4F4F-B60F-D12A893E5A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D9D0C9-CB14-A445-A541-494970C26EA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485AF-E2D2-457A-BCFD-A30366B15F7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4F7FBF-FC4A-A349-9AB2-9A25D58CE26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4299C-E670-497E-824D-E96232D3EE0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F648DE-7D3E-1E4E-B8AB-732471248DA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A02E0-EB33-4CFC-B1AF-304236E4B2C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32CC6-C97B-554B-97D1-06C80832C14B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B9BB-B212-4B06-82B4-FAE8B319D4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AC11FD-11B0-5446-B8A6-43CA4AA53977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7196D5-118E-4CF5-BE9E-59E580DAE6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844D4F-118A-3449-8983-46937E5308E3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182F3A-B360-40B9-AAA4-86014BA77A4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C77849-C649-AE45-914B-EBA4E8D64E01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149B8-82CB-4FAB-8CCB-6A5DA2E5980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5CAF2-E41E-6B42-B3C6-1BCF7C53F7DB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AE7C5-FD34-7143-8940-8505C74AF700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A31BE-F9B9-4495-B4C5-FB141A7DEBD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16D8D-3A26-D04C-97F9-862D9B49100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799485-2BD4-4A74-9FC7-40AA443CB94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861D9-7D31-9D4B-AEAD-4169F395EB6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95108F-080D-4B17-8FB6-8610B5C585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AD1E7-4EC3-AE4C-8C5E-41D25CFBFEFD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21861-D49E-4694-B3F9-FB6E28274FC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62340-5F97-9F49-B531-0D685A57C444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F1B828-6798-42B0-A4A5-9FD1B2F40A6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FD4877-BFC4-9141-A09A-3B552466324E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CA156-E9B3-458C-A627-5A9B8C3F965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A78B8-1857-C140-8119-187B22735622}" type="datetime1">
              <a:rPr lang="en-US" smtClean="0">
                <a:solidFill>
                  <a:srgbClr val="000000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B31CBB-A0D1-4D72-BE0F-B9774C03C9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B9EABE-0492-4D40-8474-31C04B466076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8296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349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C9E7A-C93C-F947-8052-5BB85C6F6C0A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70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825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706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3703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14846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312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6421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3579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381000"/>
            <a:ext cx="2171700" cy="5334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362700" cy="5334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7D1D4F99-458A-4406-A971-5937B1D973D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77409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F571E9-5ACB-2440-AAD6-64A54F2C8DB6}" type="datetime1">
              <a:rPr lang="en-US" smtClean="0">
                <a:solidFill>
                  <a:srgbClr val="FFFFFF"/>
                </a:solidFill>
              </a:rPr>
              <a:pPr>
                <a:defRPr/>
              </a:pPr>
              <a:t>5/21/2019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A82769-39CD-474D-995C-D1ABC5503F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737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C2FB-0B5D-8E44-96A8-BDCA2933B2BA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5D4279-C2AB-451C-9653-D4111A936195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91556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36509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B0A2364-E59C-4D54-B834-E9F38DBE1F7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9682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219200"/>
            <a:ext cx="42672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D5718-0FD7-4C99-8183-4ECD59880D12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92099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064D5-9DA0-40E9-8A3A-4F25C53DA82C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319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8606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17299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E95C3D-B45B-40D3-A13E-3B02C5CDEE5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140847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B83A8D-B0AD-4A42-B557-F340E4336D3A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755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6343F7-F7A5-4DEE-9B7A-BB545F377E99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445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D096E-1A79-EF47-ABF3-461CEB634924}" type="datetime1">
              <a:rPr lang="en-US" smtClean="0"/>
              <a:pPr/>
              <a:t>5/21/2019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BD7ED4-FEAB-F646-B76C-FE763C7C7AF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1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74818-E708-B943-A83D-51FF1F5260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5/21/2019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387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0BBBE5D-9B5C-D74B-A6F4-06774550C4B5}" type="datetime1">
              <a:rPr lang="en-US" kern="1200" smtClean="0">
                <a:solidFill>
                  <a:srgbClr val="000000"/>
                </a:solidFill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EBF9950-8871-4646-84CF-5BE8BA9704C8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Trebuchet MS" pitchFamily="34" charset="0"/>
                <a:ea typeface="+mn-ea"/>
                <a:cs typeface="+mn-cs"/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 kern="1200">
              <a:solidFill>
                <a:srgbClr val="FFFFFF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kern="1200">
                <a:solidFill>
                  <a:srgbClr val="FFFFFF"/>
                </a:solidFill>
                <a:latin typeface="ETH-Light" charset="0"/>
                <a:ea typeface="+mn-ea"/>
                <a:cs typeface="+mn-cs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CA457FE-F194-4543-9EAD-42AF178C40AE}" type="datetime1">
              <a:rPr lang="en-US" kern="1200" smtClean="0">
                <a:solidFill>
                  <a:srgbClr val="000000"/>
                </a:solidFill>
                <a:ea typeface="+mn-ea"/>
                <a:cs typeface="Arial" charset="0"/>
              </a:rPr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49590E0-C1EA-4912-87A0-4F91FA9EBE20}" type="slidenum">
              <a:rPr lang="en-US" kern="1200">
                <a:solidFill>
                  <a:srgbClr val="000000"/>
                </a:solidFill>
                <a:ea typeface="+mn-ea"/>
                <a:cs typeface="Arial" charset="0"/>
              </a:rPr>
              <a:pPr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Arial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 kern="120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422977-FE6D-0744-9F3B-B71420212008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3A549B3-6607-492F-83A5-19B0A0F654B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5" r:id="rId1"/>
    <p:sldLayoutId id="2147484366" r:id="rId2"/>
    <p:sldLayoutId id="2147484367" r:id="rId3"/>
    <p:sldLayoutId id="2147484368" r:id="rId4"/>
    <p:sldLayoutId id="2147484369" r:id="rId5"/>
    <p:sldLayoutId id="2147484370" r:id="rId6"/>
    <p:sldLayoutId id="2147484371" r:id="rId7"/>
    <p:sldLayoutId id="2147484372" r:id="rId8"/>
    <p:sldLayoutId id="2147484373" r:id="rId9"/>
    <p:sldLayoutId id="2147484374" r:id="rId10"/>
    <p:sldLayoutId id="2147484375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15CC234-6BEB-8B46-8985-C712FAF3B0BE}" type="datetime1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5/21/2019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  <a:cs typeface="Arial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CC90EE4-38A6-42CD-B49F-07E600C075B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8" r:id="rId1"/>
    <p:sldLayoutId id="2147484439" r:id="rId2"/>
    <p:sldLayoutId id="2147484440" r:id="rId3"/>
    <p:sldLayoutId id="2147484441" r:id="rId4"/>
    <p:sldLayoutId id="2147484442" r:id="rId5"/>
    <p:sldLayoutId id="2147484443" r:id="rId6"/>
    <p:sldLayoutId id="2147484444" r:id="rId7"/>
    <p:sldLayoutId id="2147484445" r:id="rId8"/>
    <p:sldLayoutId id="2147484446" r:id="rId9"/>
    <p:sldLayoutId id="2147484447" r:id="rId10"/>
    <p:sldLayoutId id="2147484448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37852056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64" r:id="rId1"/>
    <p:sldLayoutId id="2147484765" r:id="rId2"/>
    <p:sldLayoutId id="2147484766" r:id="rId3"/>
    <p:sldLayoutId id="2147484767" r:id="rId4"/>
    <p:sldLayoutId id="2147484768" r:id="rId5"/>
    <p:sldLayoutId id="2147484769" r:id="rId6"/>
    <p:sldLayoutId id="2147484770" r:id="rId7"/>
    <p:sldLayoutId id="2147484771" r:id="rId8"/>
    <p:sldLayoutId id="2147484772" r:id="rId9"/>
    <p:sldLayoutId id="2147484773" r:id="rId10"/>
    <p:sldLayoutId id="2147484774" r:id="rId11"/>
    <p:sldLayoutId id="2147484775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7315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Titelmasterformat durch Klicken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192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Textmasterformate durch Klicken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</a:p>
        </p:txBody>
      </p:sp>
      <p:sp>
        <p:nvSpPr>
          <p:cNvPr id="2265092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6882B19A-F72A-48FB-9F8C-7F78123A3AC0}" type="slidenum">
              <a:rPr lang="de-DE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3" name="Rectangle 5"/>
          <p:cNvSpPr>
            <a:spLocks noChangeArrowheads="1"/>
          </p:cNvSpPr>
          <p:nvPr/>
        </p:nvSpPr>
        <p:spPr bwMode="auto">
          <a:xfrm>
            <a:off x="0" y="1588"/>
            <a:ext cx="381000" cy="6856412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4" name="Rectangle 6"/>
          <p:cNvSpPr>
            <a:spLocks noChangeArrowheads="1"/>
          </p:cNvSpPr>
          <p:nvPr/>
        </p:nvSpPr>
        <p:spPr bwMode="auto">
          <a:xfrm rot="16200000">
            <a:off x="-3144837" y="310038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</a:rPr>
              <a:t>Perceptual and Sensory Augmented Computing</a:t>
            </a:r>
          </a:p>
        </p:txBody>
      </p:sp>
      <p:sp>
        <p:nvSpPr>
          <p:cNvPr id="2265095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</a:endParaRPr>
          </a:p>
        </p:txBody>
      </p:sp>
      <p:sp>
        <p:nvSpPr>
          <p:cNvPr id="2265097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2265098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1588"/>
            <a:ext cx="381000" cy="6884987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48627"/>
                  <a:invGamma/>
                </a:schemeClr>
              </a:gs>
            </a:gsLst>
            <a:lin ang="5400000" scaled="1"/>
          </a:gradFill>
          <a:ln w="254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 sz="2000">
              <a:solidFill>
                <a:srgbClr val="FFFFFF"/>
              </a:solidFill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 rot="16200000">
            <a:off x="-3144837" y="3106737"/>
            <a:ext cx="66294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>
                <a:solidFill>
                  <a:srgbClr val="FFFFFF"/>
                </a:solidFill>
                <a:latin typeface="ETH-Light" charset="0"/>
              </a:rPr>
              <a:t>Visual Object Recognition Tutorial</a:t>
            </a:r>
          </a:p>
        </p:txBody>
      </p:sp>
    </p:spTree>
    <p:extLst>
      <p:ext uri="{BB962C8B-B14F-4D97-AF65-F5344CB8AC3E}">
        <p14:creationId xmlns:p14="http://schemas.microsoft.com/office/powerpoint/2010/main" val="299612407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789" r:id="rId1"/>
    <p:sldLayoutId id="2147484790" r:id="rId2"/>
    <p:sldLayoutId id="2147484791" r:id="rId3"/>
    <p:sldLayoutId id="2147484792" r:id="rId4"/>
    <p:sldLayoutId id="2147484793" r:id="rId5"/>
    <p:sldLayoutId id="2147484794" r:id="rId6"/>
    <p:sldLayoutId id="2147484795" r:id="rId7"/>
    <p:sldLayoutId id="2147484796" r:id="rId8"/>
    <p:sldLayoutId id="2147484797" r:id="rId9"/>
    <p:sldLayoutId id="2147484798" r:id="rId10"/>
    <p:sldLayoutId id="2147484799" r:id="rId11"/>
    <p:sldLayoutId id="2147484800" r:id="rId1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115000"/>
        <a:buChar char="•"/>
        <a:defRPr kumimoji="1" sz="2400" b="1">
          <a:solidFill>
            <a:schemeClr val="bg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SzPct val="50000"/>
        <a:buFont typeface="Wingdings" pitchFamily="2" charset="2"/>
        <a:buChar char="Ø"/>
        <a:defRPr kumimoji="1" sz="2000" b="1">
          <a:solidFill>
            <a:schemeClr val="bg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kumimoji="1" sz="2400" b="1">
          <a:solidFill>
            <a:schemeClr val="bg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21.jpeg"/><Relationship Id="rId7" Type="http://schemas.openxmlformats.org/officeDocument/2006/relationships/image" Target="../media/image14.jpeg"/><Relationship Id="rId12" Type="http://schemas.openxmlformats.org/officeDocument/2006/relationships/image" Target="../media/image1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12" Type="http://schemas.openxmlformats.org/officeDocument/2006/relationships/image" Target="../media/image3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en-us/um/people/viola/pubs/detect/violajones_cvpr2001.pdf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3.xml"/><Relationship Id="rId4" Type="http://schemas.openxmlformats.org/officeDocument/2006/relationships/hyperlink" Target="http://www.vision.caltech.edu/html-files/EE148-2005-Spring/pprs/viola04ijcv.pdf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w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58.png"/><Relationship Id="rId4" Type="http://schemas.openxmlformats.org/officeDocument/2006/relationships/notesSlide" Target="../notesSlides/notesSlide3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4" Type="http://schemas.openxmlformats.org/officeDocument/2006/relationships/hyperlink" Target="http://www.apple.com/ilife/iphoto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groups/977532@N24/pool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5" Type="http://schemas.openxmlformats.org/officeDocument/2006/relationships/hyperlink" Target="http://www.maclife.com/article/news/iphotos_faces_recognizes_cats" TargetMode="External"/><Relationship Id="rId4" Type="http://schemas.openxmlformats.org/officeDocument/2006/relationships/image" Target="../media/image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68.jpg"/><Relationship Id="rId4" Type="http://schemas.openxmlformats.org/officeDocument/2006/relationships/image" Target="../media/image67.jp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9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7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9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350"/>
          </a:p>
        </p:txBody>
      </p:sp>
      <p:sp>
        <p:nvSpPr>
          <p:cNvPr id="59395" name="Title 3"/>
          <p:cNvSpPr>
            <a:spLocks noGrp="1"/>
          </p:cNvSpPr>
          <p:nvPr>
            <p:ph type="ctrTitle"/>
          </p:nvPr>
        </p:nvSpPr>
        <p:spPr>
          <a:xfrm>
            <a:off x="0" y="1143001"/>
            <a:ext cx="9144000" cy="1993900"/>
          </a:xfrm>
        </p:spPr>
        <p:txBody>
          <a:bodyPr>
            <a:normAutofit fontScale="90000"/>
          </a:bodyPr>
          <a:lstStyle/>
          <a:p>
            <a:r>
              <a:rPr lang="en-US" altLang="en-US" sz="5300" dirty="0" smtClean="0">
                <a:ea typeface="ＭＳ Ｐゴシック" panose="020B0600070205080204" pitchFamily="34" charset="-128"/>
              </a:rPr>
              <a:t>Window-based models for</a:t>
            </a:r>
            <a:br>
              <a:rPr lang="en-US" altLang="en-US" sz="5300" dirty="0" smtClean="0">
                <a:ea typeface="ＭＳ Ｐゴシック" panose="020B0600070205080204" pitchFamily="34" charset="-128"/>
              </a:rPr>
            </a:br>
            <a:r>
              <a:rPr lang="en-US" altLang="en-US" sz="5300" dirty="0">
                <a:ea typeface="ＭＳ Ｐゴシック" panose="020B0600070205080204" pitchFamily="34" charset="-128"/>
              </a:rPr>
              <a:t>g</a:t>
            </a:r>
            <a:r>
              <a:rPr lang="en-US" altLang="en-US" sz="5300" dirty="0" smtClean="0">
                <a:ea typeface="ＭＳ Ｐゴシック" panose="020B0600070205080204" pitchFamily="34" charset="-128"/>
              </a:rPr>
              <a:t>eneric object detection</a:t>
            </a:r>
            <a:r>
              <a:rPr lang="en-US" altLang="en-US" sz="4800" dirty="0" smtClean="0">
                <a:ea typeface="ＭＳ Ｐゴシック" panose="020B0600070205080204" pitchFamily="34" charset="-128"/>
              </a:rPr>
              <a:t/>
            </a:r>
            <a:br>
              <a:rPr lang="en-US" altLang="en-US" sz="4800" dirty="0" smtClean="0">
                <a:ea typeface="ＭＳ Ｐゴシック" panose="020B0600070205080204" pitchFamily="34" charset="-128"/>
              </a:rPr>
            </a:br>
            <a:r>
              <a:rPr lang="en-US" altLang="en-US" sz="3600" smtClean="0">
                <a:ea typeface="ＭＳ Ｐゴシック" panose="020B0600070205080204" pitchFamily="34" charset="-128"/>
              </a:rPr>
              <a:t>May </a:t>
            </a:r>
            <a:r>
              <a:rPr lang="en-US" altLang="en-US" sz="3600" smtClean="0">
                <a:ea typeface="ＭＳ Ｐゴシック" panose="020B0600070205080204" pitchFamily="34" charset="-128"/>
              </a:rPr>
              <a:t>21st, 2019</a:t>
            </a:r>
            <a:endParaRPr lang="en-US" altLang="en-US" sz="3600" dirty="0" smtClean="0">
              <a:ea typeface="ＭＳ Ｐゴシック" panose="020B0600070205080204" pitchFamily="34" charset="-128"/>
            </a:endParaRPr>
          </a:p>
        </p:txBody>
      </p:sp>
      <p:sp>
        <p:nvSpPr>
          <p:cNvPr id="59396" name="Subtitle 4"/>
          <p:cNvSpPr>
            <a:spLocks noGrp="1"/>
          </p:cNvSpPr>
          <p:nvPr>
            <p:ph type="subTitle" idx="1"/>
          </p:nvPr>
        </p:nvSpPr>
        <p:spPr>
          <a:xfrm>
            <a:off x="1371600" y="3570288"/>
            <a:ext cx="6400800" cy="1752600"/>
          </a:xfrm>
        </p:spPr>
        <p:txBody>
          <a:bodyPr/>
          <a:lstStyle/>
          <a:p>
            <a:r>
              <a:rPr lang="en-US" altLang="en-US" smtClean="0">
                <a:ea typeface="ＭＳ Ｐゴシック" panose="020B0600070205080204" pitchFamily="34" charset="-128"/>
              </a:rPr>
              <a:t>Yong Jae Lee</a:t>
            </a:r>
          </a:p>
          <a:p>
            <a:r>
              <a:rPr lang="en-US" altLang="en-US" smtClean="0">
                <a:ea typeface="ＭＳ Ｐゴシック" panose="020B0600070205080204" pitchFamily="34" charset="-128"/>
              </a:rPr>
              <a:t>UC Davis</a:t>
            </a:r>
          </a:p>
        </p:txBody>
      </p:sp>
    </p:spTree>
    <p:extLst>
      <p:ext uri="{BB962C8B-B14F-4D97-AF65-F5344CB8AC3E}">
        <p14:creationId xmlns:p14="http://schemas.microsoft.com/office/powerpoint/2010/main" val="157519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36866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object detection: recap</a:t>
            </a:r>
          </a:p>
        </p:txBody>
      </p:sp>
      <p:sp>
        <p:nvSpPr>
          <p:cNvPr id="199" name="Line 10"/>
          <p:cNvSpPr>
            <a:spLocks noChangeShapeType="1"/>
          </p:cNvSpPr>
          <p:nvPr/>
        </p:nvSpPr>
        <p:spPr bwMode="auto">
          <a:xfrm>
            <a:off x="48133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0" name="Line 41"/>
          <p:cNvSpPr>
            <a:spLocks noChangeShapeType="1"/>
          </p:cNvSpPr>
          <p:nvPr/>
        </p:nvSpPr>
        <p:spPr bwMode="auto">
          <a:xfrm>
            <a:off x="50292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1" name="Line 42"/>
          <p:cNvSpPr>
            <a:spLocks noChangeShapeType="1"/>
          </p:cNvSpPr>
          <p:nvPr/>
        </p:nvSpPr>
        <p:spPr bwMode="auto">
          <a:xfrm>
            <a:off x="52451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2" name="Line 43"/>
          <p:cNvSpPr>
            <a:spLocks noChangeShapeType="1"/>
          </p:cNvSpPr>
          <p:nvPr/>
        </p:nvSpPr>
        <p:spPr bwMode="auto">
          <a:xfrm>
            <a:off x="5461000" y="3568700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03" name="Rectangle 36"/>
          <p:cNvSpPr>
            <a:spLocks noChangeArrowheads="1"/>
          </p:cNvSpPr>
          <p:nvPr/>
        </p:nvSpPr>
        <p:spPr bwMode="auto">
          <a:xfrm>
            <a:off x="3841750" y="1630363"/>
            <a:ext cx="5148263" cy="1908175"/>
          </a:xfrm>
          <a:prstGeom prst="rect">
            <a:avLst/>
          </a:prstGeom>
          <a:solidFill>
            <a:srgbClr val="FFFFFF"/>
          </a:solidFill>
          <a:ln w="38100" cap="sq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4" name="Picture 3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238" y="3925888"/>
            <a:ext cx="2124075" cy="159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" name="Rectangle 4"/>
          <p:cNvSpPr>
            <a:spLocks noChangeArrowheads="1"/>
          </p:cNvSpPr>
          <p:nvPr/>
        </p:nvSpPr>
        <p:spPr bwMode="auto">
          <a:xfrm>
            <a:off x="503238" y="3925888"/>
            <a:ext cx="396875" cy="395287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06" name="Picture 5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3167063" y="4502150"/>
            <a:ext cx="396875" cy="360363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07" name="Line 6"/>
          <p:cNvSpPr>
            <a:spLocks noChangeShapeType="1"/>
          </p:cNvSpPr>
          <p:nvPr/>
        </p:nvSpPr>
        <p:spPr bwMode="auto">
          <a:xfrm>
            <a:off x="2663825" y="47148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08" name="Group 28"/>
          <p:cNvGrpSpPr>
            <a:grpSpLocks/>
          </p:cNvGrpSpPr>
          <p:nvPr/>
        </p:nvGrpSpPr>
        <p:grpSpPr bwMode="auto">
          <a:xfrm>
            <a:off x="6300788" y="4222750"/>
            <a:ext cx="2557462" cy="1223963"/>
            <a:chOff x="4127" y="1797"/>
            <a:chExt cx="1611" cy="771"/>
          </a:xfrm>
        </p:grpSpPr>
        <p:sp>
          <p:nvSpPr>
            <p:cNvPr id="209" name="AutoShape 8"/>
            <p:cNvSpPr>
              <a:spLocks noChangeArrowheads="1"/>
            </p:cNvSpPr>
            <p:nvPr/>
          </p:nvSpPr>
          <p:spPr bwMode="auto">
            <a:xfrm>
              <a:off x="4309" y="1797"/>
              <a:ext cx="1270" cy="771"/>
            </a:xfrm>
            <a:prstGeom prst="roundRect">
              <a:avLst>
                <a:gd name="adj" fmla="val 16667"/>
              </a:avLst>
            </a:prstGeom>
            <a:noFill/>
            <a:ln w="38100" cap="sq">
              <a:solidFill>
                <a:srgbClr val="000000"/>
              </a:solidFill>
              <a:round/>
              <a:headEnd type="none" w="sm" len="sm"/>
              <a:tailEnd type="none" w="sm" len="sm"/>
            </a:ln>
          </p:spPr>
          <p:txBody>
            <a:bodyPr lIns="90000" tIns="46800" rIns="90000" bIns="46800" anchor="ctr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210" name="Text Box 9"/>
            <p:cNvSpPr txBox="1">
              <a:spLocks noChangeArrowheads="1"/>
            </p:cNvSpPr>
            <p:nvPr/>
          </p:nvSpPr>
          <p:spPr bwMode="auto">
            <a:xfrm>
              <a:off x="4127" y="1956"/>
              <a:ext cx="1611" cy="48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Car/non-car Classifier</a:t>
              </a:r>
            </a:p>
          </p:txBody>
        </p:sp>
      </p:grpSp>
      <p:sp>
        <p:nvSpPr>
          <p:cNvPr id="211" name="AutoShape 18"/>
          <p:cNvSpPr>
            <a:spLocks noChangeArrowheads="1"/>
          </p:cNvSpPr>
          <p:nvPr/>
        </p:nvSpPr>
        <p:spPr bwMode="auto">
          <a:xfrm>
            <a:off x="4103688" y="3970338"/>
            <a:ext cx="1908175" cy="2197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2" name="Line 11"/>
          <p:cNvSpPr>
            <a:spLocks noChangeShapeType="1"/>
          </p:cNvSpPr>
          <p:nvPr/>
        </p:nvSpPr>
        <p:spPr bwMode="auto">
          <a:xfrm flipV="1">
            <a:off x="4643438" y="4149725"/>
            <a:ext cx="0" cy="828675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3" name="Line 12"/>
          <p:cNvSpPr>
            <a:spLocks noChangeShapeType="1"/>
          </p:cNvSpPr>
          <p:nvPr/>
        </p:nvSpPr>
        <p:spPr bwMode="auto">
          <a:xfrm flipV="1">
            <a:off x="4643438" y="4367213"/>
            <a:ext cx="647700" cy="611187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4" name="Line 13"/>
          <p:cNvSpPr>
            <a:spLocks noChangeShapeType="1"/>
          </p:cNvSpPr>
          <p:nvPr/>
        </p:nvSpPr>
        <p:spPr bwMode="auto">
          <a:xfrm flipV="1">
            <a:off x="4643438" y="4978400"/>
            <a:ext cx="936625" cy="0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5" name="Line 14"/>
          <p:cNvSpPr>
            <a:spLocks noChangeShapeType="1"/>
          </p:cNvSpPr>
          <p:nvPr/>
        </p:nvSpPr>
        <p:spPr bwMode="auto">
          <a:xfrm>
            <a:off x="4643438" y="4978400"/>
            <a:ext cx="900112" cy="360363"/>
          </a:xfrm>
          <a:prstGeom prst="line">
            <a:avLst/>
          </a:prstGeom>
          <a:noFill/>
          <a:ln w="12700" cap="sq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6" name="Oval 15"/>
          <p:cNvSpPr>
            <a:spLocks noChangeArrowheads="1"/>
          </p:cNvSpPr>
          <p:nvPr/>
        </p:nvSpPr>
        <p:spPr bwMode="auto">
          <a:xfrm>
            <a:off x="4859338" y="4475163"/>
            <a:ext cx="144462" cy="144462"/>
          </a:xfrm>
          <a:prstGeom prst="ellipse">
            <a:avLst/>
          </a:prstGeom>
          <a:solidFill>
            <a:srgbClr val="0066FF"/>
          </a:solidFill>
          <a:ln w="127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17" name="Text Box 16"/>
          <p:cNvSpPr txBox="1">
            <a:spLocks noChangeArrowheads="1"/>
          </p:cNvSpPr>
          <p:nvPr/>
        </p:nvSpPr>
        <p:spPr bwMode="auto">
          <a:xfrm>
            <a:off x="4248150" y="5332413"/>
            <a:ext cx="1692275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Feature extraction</a:t>
            </a:r>
          </a:p>
        </p:txBody>
      </p:sp>
      <p:grpSp>
        <p:nvGrpSpPr>
          <p:cNvPr id="218" name="Group 34"/>
          <p:cNvGrpSpPr>
            <a:grpSpLocks/>
          </p:cNvGrpSpPr>
          <p:nvPr/>
        </p:nvGrpSpPr>
        <p:grpSpPr bwMode="auto">
          <a:xfrm>
            <a:off x="3913188" y="1774825"/>
            <a:ext cx="2449512" cy="1322388"/>
            <a:chOff x="4082" y="1344"/>
            <a:chExt cx="1543" cy="833"/>
          </a:xfrm>
        </p:grpSpPr>
        <p:pic>
          <p:nvPicPr>
            <p:cNvPr id="219" name="Picture 22" descr="16_hot_rod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21" y="1774"/>
              <a:ext cx="537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0" name="Picture 23" descr="Skyline_250GT_unmarked_car_rear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26" y="1349"/>
              <a:ext cx="54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1" name="Picture 24" descr="Rear_of_car_1-full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193" y="1349"/>
              <a:ext cx="43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2" name="Picture 25" descr="Picture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2" y="1344"/>
              <a:ext cx="518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3" name="Picture 26" descr="demo%20car%20rear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195" y="1774"/>
              <a:ext cx="702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4" name="Line 27"/>
          <p:cNvSpPr>
            <a:spLocks noChangeShapeType="1"/>
          </p:cNvSpPr>
          <p:nvPr/>
        </p:nvSpPr>
        <p:spPr bwMode="auto">
          <a:xfrm>
            <a:off x="3635375" y="4727575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25" name="Line 35"/>
          <p:cNvSpPr>
            <a:spLocks noChangeShapeType="1"/>
          </p:cNvSpPr>
          <p:nvPr/>
        </p:nvSpPr>
        <p:spPr bwMode="auto">
          <a:xfrm>
            <a:off x="6084888" y="4691063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226" name="Group 44"/>
          <p:cNvGrpSpPr>
            <a:grpSpLocks/>
          </p:cNvGrpSpPr>
          <p:nvPr/>
        </p:nvGrpSpPr>
        <p:grpSpPr bwMode="auto">
          <a:xfrm>
            <a:off x="6253163" y="1666875"/>
            <a:ext cx="2573337" cy="1511300"/>
            <a:chOff x="3855" y="777"/>
            <a:chExt cx="1621" cy="952"/>
          </a:xfrm>
        </p:grpSpPr>
        <p:grpSp>
          <p:nvGrpSpPr>
            <p:cNvPr id="227" name="Group 33"/>
            <p:cNvGrpSpPr>
              <a:grpSpLocks/>
            </p:cNvGrpSpPr>
            <p:nvPr/>
          </p:nvGrpSpPr>
          <p:grpSpPr bwMode="auto">
            <a:xfrm>
              <a:off x="4195" y="867"/>
              <a:ext cx="1281" cy="817"/>
              <a:chOff x="4241" y="408"/>
              <a:chExt cx="1281" cy="817"/>
            </a:xfrm>
          </p:grpSpPr>
          <p:pic>
            <p:nvPicPr>
              <p:cNvPr id="229" name="Picture 29" descr="thi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932" y="408"/>
                <a:ext cx="590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0" name="Picture 30" descr="things460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4785" y="822"/>
                <a:ext cx="618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1" name="Picture 31" descr="12805w_isaac_abram_all_things_are_one_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4359" y="822"/>
                <a:ext cx="409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2" name="Picture 32" descr="yanks600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 l="20236"/>
              <a:stretch>
                <a:fillRect/>
              </a:stretch>
            </p:blipFill>
            <p:spPr bwMode="auto">
              <a:xfrm>
                <a:off x="4241" y="408"/>
                <a:ext cx="674" cy="4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28" name="Line 39"/>
            <p:cNvSpPr>
              <a:spLocks noChangeShapeType="1"/>
            </p:cNvSpPr>
            <p:nvPr/>
          </p:nvSpPr>
          <p:spPr bwMode="auto">
            <a:xfrm flipV="1">
              <a:off x="3855" y="777"/>
              <a:ext cx="318" cy="952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233" name="Text Box 40"/>
          <p:cNvSpPr txBox="1">
            <a:spLocks noChangeArrowheads="1"/>
          </p:cNvSpPr>
          <p:nvPr/>
        </p:nvSpPr>
        <p:spPr bwMode="auto">
          <a:xfrm>
            <a:off x="5029200" y="3141663"/>
            <a:ext cx="2376488" cy="3968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Training examples</a:t>
            </a:r>
          </a:p>
        </p:txBody>
      </p:sp>
      <p:sp>
        <p:nvSpPr>
          <p:cNvPr id="234" name="TextBox 38"/>
          <p:cNvSpPr txBox="1">
            <a:spLocks noChangeArrowheads="1"/>
          </p:cNvSpPr>
          <p:nvPr/>
        </p:nvSpPr>
        <p:spPr bwMode="auto">
          <a:xfrm>
            <a:off x="528638" y="1110685"/>
            <a:ext cx="3322637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Obtain </a:t>
            </a: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training data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features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sz="21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Define </a:t>
            </a:r>
            <a:r>
              <a:rPr lang="en-US" sz="21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classifier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en-US" sz="2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Given new image: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Slide window</a:t>
            </a:r>
          </a:p>
          <a:p>
            <a:pPr marL="457200" indent="-457200" algn="l" rtl="0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en-US" sz="21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Score by classifier</a:t>
            </a:r>
            <a:endParaRPr lang="en-US" sz="21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683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20439" y="299120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Discriminative classifier construction</a:t>
            </a:r>
          </a:p>
        </p:txBody>
      </p:sp>
      <p:pic>
        <p:nvPicPr>
          <p:cNvPr id="67" name="Picture 49" descr="boostin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4025900"/>
            <a:ext cx="107950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ectangle 3"/>
          <p:cNvSpPr>
            <a:spLocks noChangeArrowheads="1"/>
          </p:cNvSpPr>
          <p:nvPr/>
        </p:nvSpPr>
        <p:spPr bwMode="auto">
          <a:xfrm>
            <a:off x="503238" y="1052513"/>
            <a:ext cx="3875087" cy="2392362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673600" y="1066800"/>
            <a:ext cx="4368800" cy="239712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0" name="Rectangle 5"/>
          <p:cNvSpPr>
            <a:spLocks noChangeArrowheads="1"/>
          </p:cNvSpPr>
          <p:nvPr/>
        </p:nvSpPr>
        <p:spPr bwMode="auto">
          <a:xfrm>
            <a:off x="508000" y="3608388"/>
            <a:ext cx="2876550" cy="2616200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>
            <a:off x="6002338" y="3608388"/>
            <a:ext cx="3035300" cy="2632075"/>
          </a:xfrm>
          <a:prstGeom prst="rect">
            <a:avLst/>
          </a:prstGeom>
          <a:noFill/>
          <a:ln w="9525">
            <a:solidFill>
              <a:srgbClr val="FF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pic>
        <p:nvPicPr>
          <p:cNvPr id="72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3588" y="1647825"/>
            <a:ext cx="31750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3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487488"/>
            <a:ext cx="836612" cy="788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4" name="Picture 9"/>
          <p:cNvPicPr>
            <a:picLocks noChangeAspect="1" noChangeArrowheads="1"/>
          </p:cNvPicPr>
          <p:nvPr/>
        </p:nvPicPr>
        <p:blipFill>
          <a:blip r:embed="rId6"/>
          <a:srcRect l="22574" t="23128" r="14514"/>
          <a:stretch>
            <a:fillRect/>
          </a:stretch>
        </p:blipFill>
        <p:spPr bwMode="auto">
          <a:xfrm>
            <a:off x="2874963" y="1582738"/>
            <a:ext cx="6588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81138" y="1989138"/>
            <a:ext cx="319087" cy="287337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6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20875" y="2066925"/>
            <a:ext cx="319088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7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601788" y="1709738"/>
            <a:ext cx="319087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8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90750" y="2006600"/>
            <a:ext cx="298450" cy="287338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pic>
        <p:nvPicPr>
          <p:cNvPr id="79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39975" y="1760538"/>
            <a:ext cx="317500" cy="285750"/>
          </a:xfrm>
          <a:prstGeom prst="rect">
            <a:avLst/>
          </a:prstGeom>
          <a:noFill/>
          <a:ln w="9525">
            <a:solidFill>
              <a:srgbClr val="E60500"/>
            </a:solidFill>
            <a:miter lim="800000"/>
            <a:headEnd/>
            <a:tailEnd/>
          </a:ln>
        </p:spPr>
      </p:pic>
      <p:sp>
        <p:nvSpPr>
          <p:cNvPr id="80" name="Text Box 15"/>
          <p:cNvSpPr txBox="1">
            <a:spLocks noChangeArrowheads="1"/>
          </p:cNvSpPr>
          <p:nvPr/>
        </p:nvSpPr>
        <p:spPr bwMode="auto">
          <a:xfrm>
            <a:off x="1584325" y="2382838"/>
            <a:ext cx="949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10</a:t>
            </a:r>
            <a:r>
              <a:rPr lang="en-US" sz="1000" baseline="30000">
                <a:solidFill>
                  <a:srgbClr val="000099"/>
                </a:solidFill>
                <a:latin typeface="Arial" charset="0"/>
                <a:cs typeface="Arial" charset="0"/>
              </a:rPr>
              <a:t>6</a:t>
            </a:r>
            <a:r>
              <a:rPr lang="en-US" sz="1000">
                <a:solidFill>
                  <a:srgbClr val="000099"/>
                </a:solidFill>
                <a:latin typeface="Arial" charset="0"/>
                <a:cs typeface="Arial" charset="0"/>
              </a:rPr>
              <a:t> examples</a:t>
            </a:r>
          </a:p>
        </p:txBody>
      </p:sp>
      <p:sp>
        <p:nvSpPr>
          <p:cNvPr id="81" name="Line 16"/>
          <p:cNvSpPr>
            <a:spLocks noChangeShapeType="1"/>
          </p:cNvSpPr>
          <p:nvPr/>
        </p:nvSpPr>
        <p:spPr bwMode="auto">
          <a:xfrm>
            <a:off x="1333500" y="1854200"/>
            <a:ext cx="146050" cy="714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2" name="Line 17"/>
          <p:cNvSpPr>
            <a:spLocks noChangeShapeType="1"/>
          </p:cNvSpPr>
          <p:nvPr/>
        </p:nvSpPr>
        <p:spPr bwMode="auto">
          <a:xfrm flipV="1">
            <a:off x="2616200" y="2120900"/>
            <a:ext cx="155575" cy="9683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83" name="Rectangle 18"/>
          <p:cNvSpPr>
            <a:spLocks noChangeArrowheads="1"/>
          </p:cNvSpPr>
          <p:nvPr/>
        </p:nvSpPr>
        <p:spPr bwMode="auto">
          <a:xfrm>
            <a:off x="568325" y="1139825"/>
            <a:ext cx="1936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Nearest neighbor</a:t>
            </a:r>
          </a:p>
        </p:txBody>
      </p:sp>
      <p:sp>
        <p:nvSpPr>
          <p:cNvPr id="84" name="Text Box 19"/>
          <p:cNvSpPr txBox="1">
            <a:spLocks noChangeArrowheads="1"/>
          </p:cNvSpPr>
          <p:nvPr/>
        </p:nvSpPr>
        <p:spPr bwMode="auto">
          <a:xfrm>
            <a:off x="468313" y="2633663"/>
            <a:ext cx="43561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Shakhnarovich, Viola, Darrell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Berg, Berg, Malik 2005...</a:t>
            </a:r>
          </a:p>
        </p:txBody>
      </p:sp>
      <p:sp>
        <p:nvSpPr>
          <p:cNvPr id="85" name="Rectangle 20"/>
          <p:cNvSpPr>
            <a:spLocks noChangeArrowheads="1"/>
          </p:cNvSpPr>
          <p:nvPr/>
        </p:nvSpPr>
        <p:spPr bwMode="auto">
          <a:xfrm>
            <a:off x="4756150" y="1119188"/>
            <a:ext cx="1835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Neural networks</a:t>
            </a:r>
          </a:p>
        </p:txBody>
      </p:sp>
      <p:sp>
        <p:nvSpPr>
          <p:cNvPr id="86" name="Text Box 21"/>
          <p:cNvSpPr txBox="1">
            <a:spLocks noChangeArrowheads="1"/>
          </p:cNvSpPr>
          <p:nvPr/>
        </p:nvSpPr>
        <p:spPr bwMode="auto">
          <a:xfrm>
            <a:off x="4802188" y="2528888"/>
            <a:ext cx="393065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LeCun, Bottou, Bengio, Haffner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Rowley, Baluja, Kanade 1998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99"/>
              </a:solidFill>
              <a:latin typeface="Arial" charset="0"/>
              <a:cs typeface="Arial" charset="0"/>
            </a:endParaRPr>
          </a:p>
        </p:txBody>
      </p:sp>
      <p:sp>
        <p:nvSpPr>
          <p:cNvPr id="87" name="Rectangle 22"/>
          <p:cNvSpPr>
            <a:spLocks noChangeArrowheads="1"/>
          </p:cNvSpPr>
          <p:nvPr/>
        </p:nvSpPr>
        <p:spPr bwMode="auto">
          <a:xfrm>
            <a:off x="533400" y="3671888"/>
            <a:ext cx="2749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Support Vector Machines</a:t>
            </a:r>
          </a:p>
        </p:txBody>
      </p:sp>
      <p:sp>
        <p:nvSpPr>
          <p:cNvPr id="88" name="Rectangle 23"/>
          <p:cNvSpPr>
            <a:spLocks noChangeArrowheads="1"/>
          </p:cNvSpPr>
          <p:nvPr/>
        </p:nvSpPr>
        <p:spPr bwMode="auto">
          <a:xfrm>
            <a:off x="6070600" y="3648075"/>
            <a:ext cx="2927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Conditional Random Fields</a:t>
            </a:r>
          </a:p>
        </p:txBody>
      </p:sp>
      <p:sp>
        <p:nvSpPr>
          <p:cNvPr id="89" name="Oval 24"/>
          <p:cNvSpPr>
            <a:spLocks noChangeArrowheads="1"/>
          </p:cNvSpPr>
          <p:nvPr/>
        </p:nvSpPr>
        <p:spPr bwMode="auto">
          <a:xfrm>
            <a:off x="65706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0" name="Oval 25"/>
          <p:cNvSpPr>
            <a:spLocks noChangeArrowheads="1"/>
          </p:cNvSpPr>
          <p:nvPr/>
        </p:nvSpPr>
        <p:spPr bwMode="auto">
          <a:xfrm>
            <a:off x="65706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1" name="Line 26"/>
          <p:cNvSpPr>
            <a:spLocks noChangeShapeType="1"/>
          </p:cNvSpPr>
          <p:nvPr/>
        </p:nvSpPr>
        <p:spPr bwMode="auto">
          <a:xfrm>
            <a:off x="6713538" y="43561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2" name="Oval 27"/>
          <p:cNvSpPr>
            <a:spLocks noChangeArrowheads="1"/>
          </p:cNvSpPr>
          <p:nvPr/>
        </p:nvSpPr>
        <p:spPr bwMode="auto">
          <a:xfrm>
            <a:off x="7129463" y="4148138"/>
            <a:ext cx="287337" cy="207962"/>
          </a:xfrm>
          <a:prstGeom prst="ellips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3" name="Oval 28"/>
          <p:cNvSpPr>
            <a:spLocks noChangeArrowheads="1"/>
          </p:cNvSpPr>
          <p:nvPr/>
        </p:nvSpPr>
        <p:spPr bwMode="auto">
          <a:xfrm>
            <a:off x="7129463" y="4770438"/>
            <a:ext cx="287337" cy="206375"/>
          </a:xfrm>
          <a:prstGeom prst="ellipse">
            <a:avLst/>
          </a:prstGeom>
          <a:solidFill>
            <a:srgbClr val="0066FF"/>
          </a:solidFill>
          <a:ln w="38100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4" name="Line 29"/>
          <p:cNvSpPr>
            <a:spLocks noChangeShapeType="1"/>
          </p:cNvSpPr>
          <p:nvPr/>
        </p:nvSpPr>
        <p:spPr bwMode="auto">
          <a:xfrm>
            <a:off x="7272338" y="4343400"/>
            <a:ext cx="0" cy="414338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5" name="Line 30"/>
          <p:cNvSpPr>
            <a:spLocks noChangeShapeType="1"/>
          </p:cNvSpPr>
          <p:nvPr/>
        </p:nvSpPr>
        <p:spPr bwMode="auto">
          <a:xfrm>
            <a:off x="6858000" y="4254500"/>
            <a:ext cx="271463" cy="0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96" name="Rectangle 31"/>
          <p:cNvSpPr>
            <a:spLocks noChangeArrowheads="1"/>
          </p:cNvSpPr>
          <p:nvPr/>
        </p:nvSpPr>
        <p:spPr bwMode="auto">
          <a:xfrm>
            <a:off x="6118225" y="5186363"/>
            <a:ext cx="299085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McCallum, Freitag, Pereira 2000; Kumar, Hebert 2003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…</a:t>
            </a:r>
          </a:p>
        </p:txBody>
      </p:sp>
      <p:pic>
        <p:nvPicPr>
          <p:cNvPr id="97" name="Picture 3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43463" y="1409700"/>
            <a:ext cx="3068637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Picture 33"/>
          <p:cNvPicPr>
            <a:picLocks noChangeAspect="1" noChangeArrowheads="1"/>
          </p:cNvPicPr>
          <p:nvPr/>
        </p:nvPicPr>
        <p:blipFill>
          <a:blip r:embed="rId13"/>
          <a:srcRect l="5177" t="24107" r="31807" b="15349"/>
          <a:stretch>
            <a:fillRect/>
          </a:stretch>
        </p:blipFill>
        <p:spPr bwMode="auto">
          <a:xfrm>
            <a:off x="650875" y="4017963"/>
            <a:ext cx="1508125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" name="Oval 34"/>
          <p:cNvSpPr>
            <a:spLocks noChangeArrowheads="1"/>
          </p:cNvSpPr>
          <p:nvPr/>
        </p:nvSpPr>
        <p:spPr bwMode="auto">
          <a:xfrm>
            <a:off x="1254125" y="4246563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0" name="Oval 35"/>
          <p:cNvSpPr>
            <a:spLocks noChangeArrowheads="1"/>
          </p:cNvSpPr>
          <p:nvPr/>
        </p:nvSpPr>
        <p:spPr bwMode="auto">
          <a:xfrm>
            <a:off x="1627188" y="4010025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1" name="Oval 36"/>
          <p:cNvSpPr>
            <a:spLocks noChangeArrowheads="1"/>
          </p:cNvSpPr>
          <p:nvPr/>
        </p:nvSpPr>
        <p:spPr bwMode="auto">
          <a:xfrm>
            <a:off x="1033463" y="4725988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2" name="Oval 37"/>
          <p:cNvSpPr>
            <a:spLocks noChangeArrowheads="1"/>
          </p:cNvSpPr>
          <p:nvPr/>
        </p:nvSpPr>
        <p:spPr bwMode="auto">
          <a:xfrm>
            <a:off x="833438" y="4019550"/>
            <a:ext cx="92075" cy="88900"/>
          </a:xfrm>
          <a:prstGeom prst="ellipse">
            <a:avLst/>
          </a:prstGeom>
          <a:solidFill>
            <a:srgbClr val="0066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3" name="Oval 38"/>
          <p:cNvSpPr>
            <a:spLocks noChangeArrowheads="1"/>
          </p:cNvSpPr>
          <p:nvPr/>
        </p:nvSpPr>
        <p:spPr bwMode="auto">
          <a:xfrm>
            <a:off x="820738" y="4495800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4" name="Oval 39"/>
          <p:cNvSpPr>
            <a:spLocks noChangeArrowheads="1"/>
          </p:cNvSpPr>
          <p:nvPr/>
        </p:nvSpPr>
        <p:spPr bwMode="auto">
          <a:xfrm>
            <a:off x="833438" y="4926013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5" name="Oval 40"/>
          <p:cNvSpPr>
            <a:spLocks noChangeArrowheads="1"/>
          </p:cNvSpPr>
          <p:nvPr/>
        </p:nvSpPr>
        <p:spPr bwMode="auto">
          <a:xfrm>
            <a:off x="1647825" y="49434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6" name="Oval 41"/>
          <p:cNvSpPr>
            <a:spLocks noChangeArrowheads="1"/>
          </p:cNvSpPr>
          <p:nvPr/>
        </p:nvSpPr>
        <p:spPr bwMode="auto">
          <a:xfrm>
            <a:off x="1636713" y="4249738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7" name="Oval 42"/>
          <p:cNvSpPr>
            <a:spLocks noChangeArrowheads="1"/>
          </p:cNvSpPr>
          <p:nvPr/>
        </p:nvSpPr>
        <p:spPr bwMode="auto">
          <a:xfrm>
            <a:off x="2062163" y="4029075"/>
            <a:ext cx="92075" cy="88900"/>
          </a:xfrm>
          <a:prstGeom prst="ellipse">
            <a:avLst/>
          </a:prstGeom>
          <a:solidFill>
            <a:srgbClr val="BB0101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08" name="Text Box 43"/>
          <p:cNvSpPr txBox="1">
            <a:spLocks noChangeArrowheads="1"/>
          </p:cNvSpPr>
          <p:nvPr/>
        </p:nvSpPr>
        <p:spPr bwMode="auto">
          <a:xfrm>
            <a:off x="603250" y="5108575"/>
            <a:ext cx="2744788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Guyon, Vapnik</a:t>
            </a:r>
          </a:p>
          <a:p>
            <a:pPr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Heisele, Serre, Poggio, 2001,…</a:t>
            </a:r>
          </a:p>
        </p:txBody>
      </p:sp>
      <p:sp>
        <p:nvSpPr>
          <p:cNvPr id="109" name="Text Box 44"/>
          <p:cNvSpPr txBox="1">
            <a:spLocks noChangeArrowheads="1"/>
          </p:cNvSpPr>
          <p:nvPr/>
        </p:nvSpPr>
        <p:spPr bwMode="auto">
          <a:xfrm>
            <a:off x="6443663" y="6583363"/>
            <a:ext cx="4824412" cy="27463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0">
                <a:solidFill>
                  <a:srgbClr val="000099"/>
                </a:solidFill>
              </a:rPr>
              <a:t>Slide adapted from Antonio Torralba</a:t>
            </a:r>
          </a:p>
        </p:txBody>
      </p:sp>
      <p:sp>
        <p:nvSpPr>
          <p:cNvPr id="110" name="Rectangle 46"/>
          <p:cNvSpPr>
            <a:spLocks noChangeArrowheads="1"/>
          </p:cNvSpPr>
          <p:nvPr/>
        </p:nvSpPr>
        <p:spPr bwMode="auto">
          <a:xfrm>
            <a:off x="3563938" y="3621088"/>
            <a:ext cx="2268537" cy="2616200"/>
          </a:xfrm>
          <a:prstGeom prst="rect">
            <a:avLst/>
          </a:prstGeom>
          <a:noFill/>
          <a:ln w="76200">
            <a:solidFill>
              <a:srgbClr val="FFC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0">
              <a:solidFill>
                <a:srgbClr val="000000"/>
              </a:solidFill>
            </a:endParaRPr>
          </a:p>
        </p:txBody>
      </p:sp>
      <p:sp>
        <p:nvSpPr>
          <p:cNvPr id="111" name="Rectangle 47"/>
          <p:cNvSpPr>
            <a:spLocks noChangeArrowheads="1"/>
          </p:cNvSpPr>
          <p:nvPr/>
        </p:nvSpPr>
        <p:spPr bwMode="auto">
          <a:xfrm>
            <a:off x="3586163" y="3673475"/>
            <a:ext cx="1073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Boosting</a:t>
            </a:r>
          </a:p>
        </p:txBody>
      </p:sp>
      <p:sp>
        <p:nvSpPr>
          <p:cNvPr id="112" name="Text Box 48"/>
          <p:cNvSpPr txBox="1">
            <a:spLocks noChangeArrowheads="1"/>
          </p:cNvSpPr>
          <p:nvPr/>
        </p:nvSpPr>
        <p:spPr bwMode="auto">
          <a:xfrm>
            <a:off x="3627438" y="5176838"/>
            <a:ext cx="27447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99"/>
                </a:solidFill>
                <a:latin typeface="Arial" charset="0"/>
                <a:cs typeface="Arial" charset="0"/>
              </a:rPr>
              <a:t>Viola, Jones 2001, Torralba et al. 2004, Opelt et al. 2006,…</a:t>
            </a:r>
          </a:p>
        </p:txBody>
      </p:sp>
      <p:sp>
        <p:nvSpPr>
          <p:cNvPr id="49" name="Slide Number Placeholder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intuition</a:t>
            </a:r>
            <a:endParaRPr lang="en-US" dirty="0" smtClean="0"/>
          </a:p>
        </p:txBody>
      </p:sp>
      <p:sp>
        <p:nvSpPr>
          <p:cNvPr id="1843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6321425" y="2192338"/>
            <a:ext cx="384175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7" name="Oval 5"/>
          <p:cNvSpPr>
            <a:spLocks noChangeArrowheads="1"/>
          </p:cNvSpPr>
          <p:nvPr/>
        </p:nvSpPr>
        <p:spPr bwMode="auto">
          <a:xfrm>
            <a:off x="7010400" y="2949575"/>
            <a:ext cx="38417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39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443" name="Oval 11"/>
          <p:cNvSpPr>
            <a:spLocks noChangeArrowheads="1"/>
          </p:cNvSpPr>
          <p:nvPr/>
        </p:nvSpPr>
        <p:spPr bwMode="auto">
          <a:xfrm>
            <a:off x="4922838" y="4564063"/>
            <a:ext cx="381000" cy="376237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89" name="Line 13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0190" name="Text Box 14"/>
          <p:cNvSpPr txBox="1">
            <a:spLocks noChangeArrowheads="1"/>
          </p:cNvSpPr>
          <p:nvPr/>
        </p:nvSpPr>
        <p:spPr bwMode="auto">
          <a:xfrm>
            <a:off x="1125538" y="2774950"/>
            <a:ext cx="1281112" cy="63976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1</a:t>
            </a:r>
          </a:p>
        </p:txBody>
      </p:sp>
      <p:cxnSp>
        <p:nvCxnSpPr>
          <p:cNvPr id="1330191" name="AutoShape 15"/>
          <p:cNvCxnSpPr>
            <a:cxnSpLocks noChangeShapeType="1"/>
            <a:stCxn id="1330190" idx="3"/>
            <a:endCxn id="1330189" idx="0"/>
          </p:cNvCxnSpPr>
          <p:nvPr/>
        </p:nvCxnSpPr>
        <p:spPr bwMode="auto">
          <a:xfrm>
            <a:off x="2406650" y="3095625"/>
            <a:ext cx="1947863" cy="715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8447" name="Rectangle 16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75626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Paul Viola</a:t>
            </a:r>
            <a:endParaRPr lang="en-US" sz="1200" dirty="0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0189" grpId="0" animBg="1"/>
      <p:bldP spid="133019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Boosting </a:t>
            </a:r>
            <a:r>
              <a:rPr lang="en-US" dirty="0" smtClean="0"/>
              <a:t>illustration</a:t>
            </a:r>
          </a:p>
        </p:txBody>
      </p:sp>
      <p:sp>
        <p:nvSpPr>
          <p:cNvPr id="19459" name="Oval 4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0" name="Oval 5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1" name="Oval 7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2" name="Oval 8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3" name="Oval 9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4" name="Oval 10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6" name="Oval 12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7" name="Rectangle 17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68" name="Text Box 33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19469" name="Line 38"/>
          <p:cNvSpPr>
            <a:spLocks noChangeShapeType="1"/>
          </p:cNvSpPr>
          <p:nvPr/>
        </p:nvSpPr>
        <p:spPr bwMode="auto">
          <a:xfrm flipV="1">
            <a:off x="3200400" y="2362200"/>
            <a:ext cx="3276600" cy="914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0" name="Line 40"/>
          <p:cNvSpPr>
            <a:spLocks noChangeShapeType="1"/>
          </p:cNvSpPr>
          <p:nvPr/>
        </p:nvSpPr>
        <p:spPr bwMode="auto">
          <a:xfrm>
            <a:off x="3200400" y="3276600"/>
            <a:ext cx="1905000" cy="1447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1" name="Line 42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2" name="Oval 6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9473" name="Line 39"/>
          <p:cNvSpPr>
            <a:spLocks noChangeShapeType="1"/>
          </p:cNvSpPr>
          <p:nvPr/>
        </p:nvSpPr>
        <p:spPr bwMode="auto">
          <a:xfrm flipV="1">
            <a:off x="3200400" y="3124200"/>
            <a:ext cx="39624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0483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4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5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6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7" name="Oval 7"/>
          <p:cNvSpPr>
            <a:spLocks noChangeArrowheads="1"/>
          </p:cNvSpPr>
          <p:nvPr/>
        </p:nvSpPr>
        <p:spPr bwMode="auto">
          <a:xfrm>
            <a:off x="5684838" y="3819525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8" name="Oval 8"/>
          <p:cNvSpPr>
            <a:spLocks noChangeArrowheads="1"/>
          </p:cNvSpPr>
          <p:nvPr/>
        </p:nvSpPr>
        <p:spPr bwMode="auto">
          <a:xfrm>
            <a:off x="5741988" y="4659313"/>
            <a:ext cx="377825" cy="3810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89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0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1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2</a:t>
            </a:r>
          </a:p>
        </p:txBody>
      </p:sp>
      <p:sp>
        <p:nvSpPr>
          <p:cNvPr id="20494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495" name="Line 19"/>
          <p:cNvSpPr>
            <a:spLocks noChangeShapeType="1"/>
          </p:cNvSpPr>
          <p:nvPr/>
        </p:nvSpPr>
        <p:spPr bwMode="auto">
          <a:xfrm flipV="1">
            <a:off x="3200400" y="3657600"/>
            <a:ext cx="3048000" cy="609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1507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09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0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1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3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4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5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6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1981200" y="2940050"/>
            <a:ext cx="1136650" cy="641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Weights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Increased</a:t>
            </a:r>
          </a:p>
        </p:txBody>
      </p:sp>
      <p:sp>
        <p:nvSpPr>
          <p:cNvPr id="21518" name="Line 17"/>
          <p:cNvSpPr>
            <a:spLocks noChangeShapeType="1"/>
          </p:cNvSpPr>
          <p:nvPr/>
        </p:nvSpPr>
        <p:spPr bwMode="auto">
          <a:xfrm>
            <a:off x="3200400" y="3276600"/>
            <a:ext cx="2743200" cy="762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19" name="Line 18"/>
          <p:cNvSpPr>
            <a:spLocks noChangeShapeType="1"/>
          </p:cNvSpPr>
          <p:nvPr/>
        </p:nvSpPr>
        <p:spPr bwMode="auto">
          <a:xfrm>
            <a:off x="3200400" y="3276600"/>
            <a:ext cx="2819400" cy="1676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1520" name="Line 21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2531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2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4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5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6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8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39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919288" y="3932238"/>
            <a:ext cx="1281112" cy="6397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Weak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Classifier 3</a:t>
            </a:r>
          </a:p>
        </p:txBody>
      </p:sp>
      <p:sp>
        <p:nvSpPr>
          <p:cNvPr id="22542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543" name="Line 18"/>
          <p:cNvSpPr>
            <a:spLocks noChangeShapeType="1"/>
          </p:cNvSpPr>
          <p:nvPr/>
        </p:nvSpPr>
        <p:spPr bwMode="auto">
          <a:xfrm flipV="1">
            <a:off x="3200400" y="4114800"/>
            <a:ext cx="2209800" cy="152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 illustration</a:t>
            </a:r>
          </a:p>
        </p:txBody>
      </p:sp>
      <p:sp>
        <p:nvSpPr>
          <p:cNvPr id="23555" name="Oval 3"/>
          <p:cNvSpPr>
            <a:spLocks noChangeArrowheads="1"/>
          </p:cNvSpPr>
          <p:nvPr/>
        </p:nvSpPr>
        <p:spPr bwMode="auto">
          <a:xfrm>
            <a:off x="4735513" y="2379663"/>
            <a:ext cx="377825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6" name="Oval 4"/>
          <p:cNvSpPr>
            <a:spLocks noChangeArrowheads="1"/>
          </p:cNvSpPr>
          <p:nvPr/>
        </p:nvSpPr>
        <p:spPr bwMode="auto">
          <a:xfrm>
            <a:off x="6122988" y="1981200"/>
            <a:ext cx="762000" cy="74930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7" name="Oval 5"/>
          <p:cNvSpPr>
            <a:spLocks noChangeArrowheads="1"/>
          </p:cNvSpPr>
          <p:nvPr/>
        </p:nvSpPr>
        <p:spPr bwMode="auto">
          <a:xfrm>
            <a:off x="6811963" y="2738438"/>
            <a:ext cx="762000" cy="755650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8" name="Oval 6"/>
          <p:cNvSpPr>
            <a:spLocks noChangeArrowheads="1"/>
          </p:cNvSpPr>
          <p:nvPr/>
        </p:nvSpPr>
        <p:spPr bwMode="auto">
          <a:xfrm>
            <a:off x="6634163" y="4010025"/>
            <a:ext cx="376237" cy="377825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59" name="Oval 7"/>
          <p:cNvSpPr>
            <a:spLocks noChangeArrowheads="1"/>
          </p:cNvSpPr>
          <p:nvPr/>
        </p:nvSpPr>
        <p:spPr bwMode="auto">
          <a:xfrm>
            <a:off x="5562600" y="3667125"/>
            <a:ext cx="735013" cy="750888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0" name="Oval 8"/>
          <p:cNvSpPr>
            <a:spLocks noChangeArrowheads="1"/>
          </p:cNvSpPr>
          <p:nvPr/>
        </p:nvSpPr>
        <p:spPr bwMode="auto">
          <a:xfrm>
            <a:off x="5619750" y="4506913"/>
            <a:ext cx="735013" cy="750887"/>
          </a:xfrm>
          <a:prstGeom prst="ellipse">
            <a:avLst/>
          </a:prstGeom>
          <a:solidFill>
            <a:srgbClr val="3366FF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1" name="Oval 9"/>
          <p:cNvSpPr>
            <a:spLocks noChangeArrowheads="1"/>
          </p:cNvSpPr>
          <p:nvPr/>
        </p:nvSpPr>
        <p:spPr bwMode="auto">
          <a:xfrm>
            <a:off x="5791200" y="2760663"/>
            <a:ext cx="381000" cy="379412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2" name="Oval 10"/>
          <p:cNvSpPr>
            <a:spLocks noChangeArrowheads="1"/>
          </p:cNvSpPr>
          <p:nvPr/>
        </p:nvSpPr>
        <p:spPr bwMode="auto">
          <a:xfrm>
            <a:off x="4262438" y="3155950"/>
            <a:ext cx="376237" cy="38100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4724400" y="4352925"/>
            <a:ext cx="755650" cy="746125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 flipH="1" flipV="1">
            <a:off x="5410200" y="2209800"/>
            <a:ext cx="152400" cy="31242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5" name="Rectangle 14"/>
          <p:cNvSpPr>
            <a:spLocks noChangeArrowheads="1"/>
          </p:cNvSpPr>
          <p:nvPr/>
        </p:nvSpPr>
        <p:spPr bwMode="auto">
          <a:xfrm>
            <a:off x="3975100" y="1905000"/>
            <a:ext cx="3797300" cy="36068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6" name="Text Box 19"/>
          <p:cNvSpPr txBox="1">
            <a:spLocks noChangeArrowheads="1"/>
          </p:cNvSpPr>
          <p:nvPr/>
        </p:nvSpPr>
        <p:spPr bwMode="auto">
          <a:xfrm>
            <a:off x="1143000" y="3198813"/>
            <a:ext cx="2776538" cy="91598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Final classifier is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 combination of weak classifiers</a:t>
            </a:r>
          </a:p>
        </p:txBody>
      </p:sp>
      <p:sp>
        <p:nvSpPr>
          <p:cNvPr id="23567" name="Line 20"/>
          <p:cNvSpPr>
            <a:spLocks noChangeShapeType="1"/>
          </p:cNvSpPr>
          <p:nvPr/>
        </p:nvSpPr>
        <p:spPr bwMode="auto">
          <a:xfrm flipH="1" flipV="1">
            <a:off x="5943600" y="2057400"/>
            <a:ext cx="838200" cy="3048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3568" name="Line 21"/>
          <p:cNvSpPr>
            <a:spLocks noChangeShapeType="1"/>
          </p:cNvSpPr>
          <p:nvPr/>
        </p:nvSpPr>
        <p:spPr bwMode="auto">
          <a:xfrm flipV="1">
            <a:off x="4354513" y="3417888"/>
            <a:ext cx="3227387" cy="381000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14283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Boosting: training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1520" y="1520788"/>
            <a:ext cx="8686800" cy="4924030"/>
          </a:xfrm>
        </p:spPr>
        <p:txBody>
          <a:bodyPr>
            <a:noAutofit/>
          </a:bodyPr>
          <a:lstStyle/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Initially, weight each training example equally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In each boosting round: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Find the weak learner that achieves the lowest </a:t>
            </a:r>
            <a:r>
              <a:rPr lang="en-US" sz="1800" i="1" dirty="0" smtClean="0">
                <a:latin typeface="Arial" pitchFamily="34" charset="0"/>
                <a:cs typeface="Arial" pitchFamily="34" charset="0"/>
              </a:rPr>
              <a:t>weighted</a:t>
            </a:r>
            <a:r>
              <a:rPr lang="en-US" sz="1800" dirty="0" smtClean="0">
                <a:latin typeface="Arial" pitchFamily="34" charset="0"/>
                <a:cs typeface="Arial" pitchFamily="34" charset="0"/>
              </a:rPr>
              <a:t> training error</a:t>
            </a:r>
          </a:p>
          <a:p>
            <a:pPr marL="838200" lvl="1" indent="-381000">
              <a:lnSpc>
                <a:spcPct val="120000"/>
              </a:lnSpc>
            </a:pPr>
            <a:r>
              <a:rPr lang="en-US" sz="1800" dirty="0" smtClean="0">
                <a:latin typeface="Arial" pitchFamily="34" charset="0"/>
                <a:cs typeface="Arial" pitchFamily="34" charset="0"/>
              </a:rPr>
              <a:t>Raise weights of training examples misclassified by current weak learner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Compute final classifier as linear combination of all weak learners (weight of each learner is directly proportional to its accuracy)</a:t>
            </a:r>
          </a:p>
          <a:p>
            <a:pPr marL="533400" indent="-533400">
              <a:lnSpc>
                <a:spcPct val="120000"/>
              </a:lnSpc>
              <a:buFontTx/>
              <a:buChar char="•"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Exact formulas for re-weighting and combining weak learners depend on the particular boosting scheme (e.g.,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lnSpc>
                <a:spcPct val="120000"/>
              </a:lnSpc>
            </a:pP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/>
              <a:t>Slide credit: Lana </a:t>
            </a:r>
            <a:r>
              <a:rPr lang="en-US" sz="1300" dirty="0" err="1" smtClean="0"/>
              <a:t>Lazebnik</a:t>
            </a:r>
            <a:endParaRPr lang="en-US" sz="1300" dirty="0" smtClean="0"/>
          </a:p>
          <a:p>
            <a:endParaRPr lang="en-US" sz="13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Previously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Intro to generic object recognition</a:t>
            </a:r>
          </a:p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Supervised classification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ain idea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Skin color detection example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20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021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29721" r="6765" b="5263"/>
          <a:stretch/>
        </p:blipFill>
        <p:spPr bwMode="auto">
          <a:xfrm>
            <a:off x="143508" y="1304764"/>
            <a:ext cx="8784976" cy="406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24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Main idea: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Represent local texture with efficiently computable “rectangular” features within window of interest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Select discriminative features to be weak classifiers</a:t>
            </a:r>
          </a:p>
          <a:p>
            <a:pPr lvl="1">
              <a:spcAft>
                <a:spcPts val="1200"/>
              </a:spcAft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se boosted combination of them as final classifier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Form a cascade of such classifiers, rejecting clear negatives quickly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face detector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156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algn="l" rtl="0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time.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l" rtl="0">
              <a:defRPr/>
            </a:pPr>
            <a:endParaRPr lang="en-US"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Integral image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3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244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22098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0245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cxnSp>
        <p:nvCxnSpPr>
          <p:cNvPr id="10246" name="Straight Arrow Connector 17"/>
          <p:cNvCxnSpPr>
            <a:cxnSpLocks noChangeShapeType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206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Computing the integral image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4648200"/>
            <a:ext cx="7772400" cy="1371600"/>
          </a:xfrm>
        </p:spPr>
        <p:txBody>
          <a:bodyPr>
            <a:normAutofit fontScale="92500"/>
          </a:bodyPr>
          <a:lstStyle/>
          <a:p>
            <a:r>
              <a:rPr lang="es-ES" smtClean="0"/>
              <a:t>Cumulative row sum: s(x, y) = s(x–1, y) + i(x, y) </a:t>
            </a:r>
          </a:p>
          <a:p>
            <a:r>
              <a:rPr lang="es-ES" smtClean="0"/>
              <a:t>Integral image: ii(x, y) = ii(x, y−1) + s(x, y)</a:t>
            </a:r>
            <a:endParaRPr lang="en-US" smtClean="0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371600" y="1143000"/>
            <a:ext cx="6172200" cy="3352800"/>
          </a:xfrm>
          <a:prstGeom prst="rect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371600" y="1143000"/>
            <a:ext cx="3200400" cy="1752600"/>
          </a:xfrm>
          <a:prstGeom prst="rect">
            <a:avLst/>
          </a:prstGeom>
          <a:solidFill>
            <a:srgbClr val="FF99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1371600" y="2895600"/>
            <a:ext cx="2743200" cy="457200"/>
          </a:xfrm>
          <a:prstGeom prst="rect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4114800" y="2895600"/>
            <a:ext cx="457200" cy="457200"/>
          </a:xfrm>
          <a:prstGeom prst="rect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11272" name="TextBox 12"/>
          <p:cNvSpPr txBox="1">
            <a:spLocks noChangeArrowheads="1"/>
          </p:cNvSpPr>
          <p:nvPr/>
        </p:nvSpPr>
        <p:spPr bwMode="auto">
          <a:xfrm>
            <a:off x="3225800" y="2362200"/>
            <a:ext cx="13462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ii(x, y-1)</a:t>
            </a:r>
          </a:p>
        </p:txBody>
      </p:sp>
      <p:sp>
        <p:nvSpPr>
          <p:cNvPr id="11273" name="TextBox 13"/>
          <p:cNvSpPr txBox="1">
            <a:spLocks noChangeArrowheads="1"/>
          </p:cNvSpPr>
          <p:nvPr/>
        </p:nvSpPr>
        <p:spPr bwMode="auto">
          <a:xfrm>
            <a:off x="2767013" y="2890838"/>
            <a:ext cx="134778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s(x-1, y)</a:t>
            </a:r>
          </a:p>
        </p:txBody>
      </p:sp>
      <p:sp>
        <p:nvSpPr>
          <p:cNvPr id="11274" name="TextBox 16"/>
          <p:cNvSpPr txBox="1">
            <a:spLocks noChangeArrowheads="1"/>
          </p:cNvSpPr>
          <p:nvPr/>
        </p:nvSpPr>
        <p:spPr bwMode="auto">
          <a:xfrm>
            <a:off x="5257800" y="3500438"/>
            <a:ext cx="9874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i(x, y)</a:t>
            </a:r>
          </a:p>
        </p:txBody>
      </p:sp>
      <p:cxnSp>
        <p:nvCxnSpPr>
          <p:cNvPr id="11275" name="Straight Arrow Connector 17"/>
          <p:cNvCxnSpPr>
            <a:cxnSpLocks noChangeShapeType="1"/>
            <a:stCxn id="11274" idx="1"/>
          </p:cNvCxnSpPr>
          <p:nvPr/>
        </p:nvCxnSpPr>
        <p:spPr bwMode="auto">
          <a:xfrm rot="10800000">
            <a:off x="4343400" y="3124200"/>
            <a:ext cx="914400" cy="6080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Lana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Lazebnik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988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smtClean="0"/>
              <a:t>Computing sum within a rectangle</a:t>
            </a:r>
          </a:p>
        </p:txBody>
      </p:sp>
      <p:sp>
        <p:nvSpPr>
          <p:cNvPr id="1300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990600"/>
            <a:ext cx="4572000" cy="5867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Let A,B,C,D be the values of the integral image at the corners of a rectangle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Then the sum of original image values within the rectangle can be computed as: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z="2400" dirty="0" smtClean="0"/>
              <a:t>   sum = A – B – C + D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Only 3 additions are required for any size of rectangle!</a:t>
            </a: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5334000" y="1524000"/>
            <a:ext cx="3429000" cy="3276600"/>
          </a:xfrm>
          <a:prstGeom prst="rect">
            <a:avLst/>
          </a:prstGeom>
          <a:solidFill>
            <a:schemeClr val="bg1"/>
          </a:solidFill>
          <a:ln w="3810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3" name="Rectangle 5"/>
          <p:cNvSpPr>
            <a:spLocks noChangeArrowheads="1"/>
          </p:cNvSpPr>
          <p:nvPr/>
        </p:nvSpPr>
        <p:spPr bwMode="auto">
          <a:xfrm>
            <a:off x="6096000" y="2286000"/>
            <a:ext cx="1828800" cy="1219200"/>
          </a:xfrm>
          <a:prstGeom prst="rect">
            <a:avLst/>
          </a:prstGeom>
          <a:solidFill>
            <a:schemeClr val="accent2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294" name="Text Box 6"/>
          <p:cNvSpPr txBox="1">
            <a:spLocks noChangeArrowheads="1"/>
          </p:cNvSpPr>
          <p:nvPr/>
        </p:nvSpPr>
        <p:spPr bwMode="auto">
          <a:xfrm>
            <a:off x="5715000" y="19812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D</a:t>
            </a:r>
          </a:p>
        </p:txBody>
      </p:sp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7932738" y="1981200"/>
            <a:ext cx="387350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B</a:t>
            </a:r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715000" y="3352800"/>
            <a:ext cx="404813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C</a:t>
            </a:r>
          </a:p>
        </p:txBody>
      </p:sp>
      <p:sp>
        <p:nvSpPr>
          <p:cNvPr id="12297" name="Text Box 9"/>
          <p:cNvSpPr txBox="1">
            <a:spLocks noChangeArrowheads="1"/>
          </p:cNvSpPr>
          <p:nvPr/>
        </p:nvSpPr>
        <p:spPr bwMode="auto">
          <a:xfrm>
            <a:off x="7993063" y="3276600"/>
            <a:ext cx="404812" cy="457200"/>
          </a:xfrm>
          <a:prstGeom prst="rect">
            <a:avLst/>
          </a:prstGeom>
          <a:noFill/>
          <a:ln w="1905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1035" y="6561348"/>
            <a:ext cx="19795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Lana </a:t>
            </a:r>
            <a:r>
              <a:rPr lang="en-US" sz="1400" dirty="0" err="1" smtClean="0"/>
              <a:t>Lazebnik</a:t>
            </a:r>
            <a:endParaRPr lang="en-US" sz="1400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86F4CC-07C6-4CBA-BF56-74A7A663B67A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53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48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 cstate="print"/>
          <a:srcRect l="57146" t="38481" r="18179" b="29387"/>
          <a:stretch>
            <a:fillRect/>
          </a:stretch>
        </p:blipFill>
        <p:spPr bwMode="auto">
          <a:xfrm>
            <a:off x="628650" y="1530350"/>
            <a:ext cx="13906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6"/>
          <p:cNvSpPr txBox="1">
            <a:spLocks noChangeArrowheads="1"/>
          </p:cNvSpPr>
          <p:nvPr/>
        </p:nvSpPr>
        <p:spPr bwMode="auto">
          <a:xfrm>
            <a:off x="4000313" y="1898725"/>
            <a:ext cx="52960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Feature output is difference between adjacent regions</a:t>
            </a:r>
          </a:p>
        </p:txBody>
      </p: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4" cstate="print"/>
          <a:srcRect l="59290" t="39304" r="15630" b="35954"/>
          <a:stretch>
            <a:fillRect/>
          </a:stretch>
        </p:blipFill>
        <p:spPr bwMode="auto">
          <a:xfrm>
            <a:off x="4696619" y="3750469"/>
            <a:ext cx="2354262" cy="182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 cstate="print"/>
          <a:srcRect l="48184" t="41776" r="17699" b="7678"/>
          <a:stretch>
            <a:fillRect/>
          </a:stretch>
        </p:blipFill>
        <p:spPr bwMode="auto">
          <a:xfrm>
            <a:off x="2198688" y="1530350"/>
            <a:ext cx="1579562" cy="143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92138" y="3465004"/>
            <a:ext cx="358381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7150" lvl="1" eaLnBrk="0" fontAlgn="base" hangingPunct="0">
              <a:spcBef>
                <a:spcPct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Efficiently computable with integral image: any sum can be computed in constant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Box 12"/>
          <p:cNvSpPr txBox="1">
            <a:spLocks noChangeArrowheads="1"/>
          </p:cNvSpPr>
          <p:nvPr/>
        </p:nvSpPr>
        <p:spPr bwMode="auto">
          <a:xfrm>
            <a:off x="3914775" y="1481931"/>
            <a:ext cx="354399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Rectangular” filters</a:t>
            </a: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791994" y="3275806"/>
            <a:ext cx="18002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Value at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 is sum of pixels above and to the left of (</a:t>
            </a:r>
            <a:r>
              <a:rPr lang="en-US" sz="1600" b="1" dirty="0" err="1">
                <a:solidFill>
                  <a:srgbClr val="000000"/>
                </a:solidFill>
                <a:latin typeface="Trebuchet MS"/>
              </a:rPr>
              <a:t>x,y</a:t>
            </a:r>
            <a:r>
              <a:rPr lang="en-US" sz="1600" b="1" dirty="0">
                <a:solidFill>
                  <a:srgbClr val="000000"/>
                </a:solidFill>
                <a:latin typeface="Trebuchet MS"/>
              </a:rPr>
              <a:t>)</a:t>
            </a:r>
          </a:p>
        </p:txBody>
      </p:sp>
      <p:sp>
        <p:nvSpPr>
          <p:cNvPr id="26" name="Line 4"/>
          <p:cNvSpPr>
            <a:spLocks noChangeShapeType="1"/>
          </p:cNvSpPr>
          <p:nvPr/>
        </p:nvSpPr>
        <p:spPr bwMode="auto">
          <a:xfrm flipH="1">
            <a:off x="5828506" y="4298156"/>
            <a:ext cx="401638" cy="4460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  <a:latin typeface="Trebuchet MS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280819" y="5576094"/>
            <a:ext cx="2154237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>
                <a:solidFill>
                  <a:srgbClr val="000000"/>
                </a:solidFill>
                <a:latin typeface="Trebuchet MS" pitchFamily="34" charset="0"/>
              </a:rPr>
              <a:t>Integral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28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 l="19662" t="38298" r="24236" b="10341"/>
          <a:stretch>
            <a:fillRect/>
          </a:stretch>
        </p:blipFill>
        <p:spPr bwMode="auto">
          <a:xfrm>
            <a:off x="738135" y="1314554"/>
            <a:ext cx="5220580" cy="375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156176" y="1443548"/>
            <a:ext cx="313234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lvl="1"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Considering all possible filter parameters: position, scale, and type: 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180,000+ possible features associated with each 24 x 24 window</a:t>
            </a:r>
          </a:p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endParaRPr lang="en-US" sz="2400" kern="1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836383" y="4869160"/>
            <a:ext cx="71199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kern="1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Which subset of these features should we use to determine if a window has a face?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846656" y="5841268"/>
            <a:ext cx="793781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Use </a:t>
            </a:r>
            <a:r>
              <a:rPr lang="en-US" sz="2800" kern="12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AdaBoost</a:t>
            </a:r>
            <a:r>
              <a:rPr lang="en-US" sz="2800" kern="12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both to select the informative features and to form the classifier</a:t>
            </a:r>
            <a:endParaRPr lang="en-US" sz="2800" kern="1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features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9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</a:t>
            </a:r>
            <a:r>
              <a:rPr lang="en-US" sz="38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1" name="Straight Arrow Connector 60"/>
          <p:cNvCxnSpPr>
            <a:cxnSpLocks noChangeShapeType="1"/>
          </p:cNvCxnSpPr>
          <p:nvPr/>
        </p:nvCxnSpPr>
        <p:spPr bwMode="auto">
          <a:xfrm>
            <a:off x="1906588" y="4941888"/>
            <a:ext cx="1533525" cy="1587"/>
          </a:xfrm>
          <a:prstGeom prst="straightConnector1">
            <a:avLst/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arrow" w="med" len="med"/>
          </a:ln>
        </p:spPr>
      </p:cxnSp>
      <p:sp>
        <p:nvSpPr>
          <p:cNvPr id="62" name="Rectangle 3"/>
          <p:cNvSpPr txBox="1">
            <a:spLocks noChangeArrowheads="1"/>
          </p:cNvSpPr>
          <p:nvPr/>
        </p:nvSpPr>
        <p:spPr bwMode="auto">
          <a:xfrm>
            <a:off x="701675" y="1092200"/>
            <a:ext cx="7772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Want to select the single rectangle feature and threshold that best separates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positive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(faces) and 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negative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(non-faces) training examples, in terms of </a:t>
            </a:r>
            <a:r>
              <a:rPr kumimoji="1" lang="en-US" sz="2100" b="1" i="1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weighted</a:t>
            </a:r>
            <a:r>
              <a:rPr kumimoji="1" lang="en-US" sz="21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error.</a:t>
            </a:r>
          </a:p>
        </p:txBody>
      </p:sp>
      <p:pic>
        <p:nvPicPr>
          <p:cNvPr id="63" name="Picture 5"/>
          <p:cNvPicPr>
            <a:picLocks noChangeAspect="1" noChangeArrowheads="1"/>
          </p:cNvPicPr>
          <p:nvPr/>
        </p:nvPicPr>
        <p:blipFill>
          <a:blip r:embed="rId3" cstate="print"/>
          <a:srcRect l="16476" t="76900" r="54482" b="13509"/>
          <a:stretch>
            <a:fillRect/>
          </a:stretch>
        </p:blipFill>
        <p:spPr bwMode="auto">
          <a:xfrm>
            <a:off x="5046663" y="3298825"/>
            <a:ext cx="360045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" name="Text Box 6"/>
          <p:cNvSpPr txBox="1">
            <a:spLocks noChangeArrowheads="1"/>
          </p:cNvSpPr>
          <p:nvPr/>
        </p:nvSpPr>
        <p:spPr bwMode="auto">
          <a:xfrm>
            <a:off x="1395413" y="5160963"/>
            <a:ext cx="2373312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Outputs of a possible rectangle feature on faces and non-faces.</a:t>
            </a:r>
          </a:p>
        </p:txBody>
      </p:sp>
      <p:sp>
        <p:nvSpPr>
          <p:cNvPr id="65" name="Line 8"/>
          <p:cNvSpPr>
            <a:spLocks noChangeShapeType="1"/>
          </p:cNvSpPr>
          <p:nvPr/>
        </p:nvSpPr>
        <p:spPr bwMode="auto">
          <a:xfrm flipH="1" flipV="1">
            <a:off x="4751388" y="5037138"/>
            <a:ext cx="0" cy="50323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66" name="Line 10"/>
          <p:cNvSpPr>
            <a:spLocks noChangeShapeType="1"/>
          </p:cNvSpPr>
          <p:nvPr/>
        </p:nvSpPr>
        <p:spPr bwMode="auto">
          <a:xfrm>
            <a:off x="7378700" y="3957638"/>
            <a:ext cx="0" cy="466725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cxnSp>
        <p:nvCxnSpPr>
          <p:cNvPr id="67" name="Straight Arrow Connector 18"/>
          <p:cNvCxnSpPr>
            <a:cxnSpLocks noChangeShapeType="1"/>
          </p:cNvCxnSpPr>
          <p:nvPr/>
        </p:nvCxnSpPr>
        <p:spPr bwMode="auto">
          <a:xfrm>
            <a:off x="1143000" y="5727700"/>
            <a:ext cx="2133600" cy="1588"/>
          </a:xfrm>
          <a:prstGeom prst="straightConnector1">
            <a:avLst/>
          </a:prstGeom>
          <a:noFill/>
          <a:ln w="9525" algn="ctr">
            <a:solidFill>
              <a:srgbClr val="FFFFFF"/>
            </a:solidFill>
            <a:round/>
            <a:headEnd/>
            <a:tailEnd type="arrow" w="med" len="med"/>
          </a:ln>
        </p:spPr>
      </p:cxnSp>
      <p:pic>
        <p:nvPicPr>
          <p:cNvPr id="68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464" r="60167" b="17628"/>
          <a:stretch>
            <a:fillRect/>
          </a:stretch>
        </p:blipFill>
        <p:spPr bwMode="auto">
          <a:xfrm>
            <a:off x="2381250" y="4759325"/>
            <a:ext cx="609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9" name="Group 62"/>
          <p:cNvGrpSpPr>
            <a:grpSpLocks/>
          </p:cNvGrpSpPr>
          <p:nvPr/>
        </p:nvGrpSpPr>
        <p:grpSpPr bwMode="auto">
          <a:xfrm>
            <a:off x="482600" y="2824163"/>
            <a:ext cx="4052888" cy="600075"/>
            <a:chOff x="482544" y="2735253"/>
            <a:chExt cx="4052942" cy="600698"/>
          </a:xfrm>
        </p:grpSpPr>
        <p:pic>
          <p:nvPicPr>
            <p:cNvPr id="7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24305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344707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870038" y="2943234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257532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476610" y="2954331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805227" y="2979747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577934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5830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5889" y="2954331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20656" t="70761" r="69067" b="16591"/>
            <a:stretch>
              <a:fillRect/>
            </a:stretch>
          </p:blipFill>
          <p:spPr bwMode="auto">
            <a:xfrm>
              <a:off x="482544" y="2735253"/>
              <a:ext cx="620721" cy="600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80" name="Straight Arrow Connector 54"/>
            <p:cNvCxnSpPr>
              <a:cxnSpLocks noChangeShapeType="1"/>
            </p:cNvCxnSpPr>
            <p:nvPr/>
          </p:nvCxnSpPr>
          <p:spPr bwMode="auto">
            <a:xfrm rot="10800000" flipH="1" flipV="1">
              <a:off x="1285829" y="304532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81" name="Group 63"/>
          <p:cNvGrpSpPr>
            <a:grpSpLocks/>
          </p:cNvGrpSpPr>
          <p:nvPr/>
        </p:nvGrpSpPr>
        <p:grpSpPr bwMode="auto">
          <a:xfrm>
            <a:off x="519113" y="3481388"/>
            <a:ext cx="3979862" cy="547687"/>
            <a:chOff x="519057" y="3392487"/>
            <a:chExt cx="3979917" cy="547695"/>
          </a:xfrm>
        </p:grpSpPr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53802" t="56004" r="36253" b="31348"/>
            <a:stretch>
              <a:fillRect/>
            </a:stretch>
          </p:blipFill>
          <p:spPr bwMode="auto">
            <a:xfrm>
              <a:off x="519057" y="3392487"/>
              <a:ext cx="547695" cy="547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19920" y="3586149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136726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5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074967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376835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362686" y="3575052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1870038" y="3611565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805227" y="3575052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281445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851504" y="3586149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2" name="Straight Arrow Connector 55"/>
            <p:cNvCxnSpPr>
              <a:cxnSpLocks noChangeShapeType="1"/>
            </p:cNvCxnSpPr>
            <p:nvPr/>
          </p:nvCxnSpPr>
          <p:spPr bwMode="auto">
            <a:xfrm rot="10800000" flipH="1" flipV="1">
              <a:off x="1249317" y="3666043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93" name="Group 64"/>
          <p:cNvGrpSpPr>
            <a:grpSpLocks/>
          </p:cNvGrpSpPr>
          <p:nvPr/>
        </p:nvGrpSpPr>
        <p:grpSpPr bwMode="auto">
          <a:xfrm>
            <a:off x="519113" y="4102100"/>
            <a:ext cx="4016375" cy="1570038"/>
            <a:chOff x="519057" y="4013208"/>
            <a:chExt cx="4016431" cy="1570058"/>
          </a:xfrm>
        </p:grpSpPr>
        <p:pic>
          <p:nvPicPr>
            <p:cNvPr id="94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 l="31926" t="56004" r="58130" b="31348"/>
            <a:stretch>
              <a:fillRect/>
            </a:stretch>
          </p:blipFill>
          <p:spPr bwMode="auto">
            <a:xfrm>
              <a:off x="519057" y="4013208"/>
              <a:ext cx="584208" cy="584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5" name="TextBox 34"/>
            <p:cNvSpPr txBox="1">
              <a:spLocks noChangeArrowheads="1"/>
            </p:cNvSpPr>
            <p:nvPr/>
          </p:nvSpPr>
          <p:spPr bwMode="auto">
            <a:xfrm rot="5400000">
              <a:off x="379933" y="4882592"/>
              <a:ext cx="985851" cy="4154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1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…</a:t>
              </a:r>
            </a:p>
          </p:txBody>
        </p:sp>
        <p:pic>
          <p:nvPicPr>
            <p:cNvPr id="9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4056433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7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2595913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1902166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2230783" y="4195773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0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077" t="28741" r="55986" b="68793"/>
            <a:stretch>
              <a:fillRect/>
            </a:stretch>
          </p:blipFill>
          <p:spPr bwMode="auto">
            <a:xfrm>
              <a:off x="3508738" y="4206870"/>
              <a:ext cx="259976" cy="207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1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0865" t="29050" r="55986" b="68793"/>
            <a:stretch>
              <a:fillRect/>
            </a:stretch>
          </p:blipFill>
          <p:spPr bwMode="auto">
            <a:xfrm>
              <a:off x="3001941" y="4232286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610062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3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1317958" y="4206870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l="41428" t="23193" r="55421" b="74649"/>
            <a:stretch>
              <a:fillRect/>
            </a:stretch>
          </p:blipFill>
          <p:spPr bwMode="auto">
            <a:xfrm>
              <a:off x="3268629" y="4232868"/>
              <a:ext cx="207981" cy="1819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05" name="Straight Arrow Connector 56"/>
            <p:cNvCxnSpPr>
              <a:cxnSpLocks noChangeShapeType="1"/>
            </p:cNvCxnSpPr>
            <p:nvPr/>
          </p:nvCxnSpPr>
          <p:spPr bwMode="auto">
            <a:xfrm rot="10800000" flipH="1" flipV="1">
              <a:off x="1285831" y="4305312"/>
              <a:ext cx="3249657" cy="18547"/>
            </a:xfrm>
            <a:prstGeom prst="straightConnector1">
              <a:avLst/>
            </a:prstGeom>
            <a:noFill/>
            <a:ln w="12700" cap="sq" algn="ctr">
              <a:solidFill>
                <a:srgbClr val="000000"/>
              </a:solidFill>
              <a:round/>
              <a:headEnd type="none" w="sm" len="sm"/>
              <a:tailEnd type="arrow" w="med" len="med"/>
            </a:ln>
          </p:spPr>
        </p:cxnSp>
      </p:grpSp>
      <p:grpSp>
        <p:nvGrpSpPr>
          <p:cNvPr id="106" name="Group 68"/>
          <p:cNvGrpSpPr>
            <a:grpSpLocks/>
          </p:cNvGrpSpPr>
          <p:nvPr/>
        </p:nvGrpSpPr>
        <p:grpSpPr bwMode="auto">
          <a:xfrm>
            <a:off x="1295636" y="2495550"/>
            <a:ext cx="415925" cy="2562225"/>
            <a:chOff x="1686679" y="2406636"/>
            <a:chExt cx="415133" cy="2561430"/>
          </a:xfrm>
        </p:grpSpPr>
        <p:cxnSp>
          <p:nvCxnSpPr>
            <p:cNvPr id="107" name="Straight Connector 13"/>
            <p:cNvCxnSpPr>
              <a:cxnSpLocks noChangeShapeType="1"/>
            </p:cNvCxnSpPr>
            <p:nvPr/>
          </p:nvCxnSpPr>
          <p:spPr bwMode="auto">
            <a:xfrm rot="5400000">
              <a:off x="443669" y="3723468"/>
              <a:ext cx="2487608" cy="1588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08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9" name="Picture 2"/>
          <p:cNvPicPr>
            <a:picLocks noChangeAspect="1" noChangeArrowheads="1"/>
          </p:cNvPicPr>
          <p:nvPr/>
        </p:nvPicPr>
        <p:blipFill>
          <a:blip r:embed="rId6" cstate="print"/>
          <a:srcRect l="29482" r="60495" b="90565"/>
          <a:stretch>
            <a:fillRect/>
          </a:stretch>
        </p:blipFill>
        <p:spPr bwMode="auto">
          <a:xfrm>
            <a:off x="5353050" y="3189288"/>
            <a:ext cx="401638" cy="377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110" name="Picture 5"/>
          <p:cNvPicPr>
            <a:picLocks noChangeAspect="1" noChangeArrowheads="1"/>
          </p:cNvPicPr>
          <p:nvPr/>
        </p:nvPicPr>
        <p:blipFill>
          <a:blip r:embed="rId3" cstate="print"/>
          <a:srcRect l="34917" t="78839" r="63316" b="17628"/>
          <a:stretch>
            <a:fillRect/>
          </a:stretch>
        </p:blipFill>
        <p:spPr bwMode="auto">
          <a:xfrm>
            <a:off x="665163" y="2459038"/>
            <a:ext cx="219075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1" name="Group 71"/>
          <p:cNvGrpSpPr>
            <a:grpSpLocks/>
          </p:cNvGrpSpPr>
          <p:nvPr/>
        </p:nvGrpSpPr>
        <p:grpSpPr bwMode="auto">
          <a:xfrm>
            <a:off x="3208338" y="2495550"/>
            <a:ext cx="414337" cy="1042988"/>
            <a:chOff x="1688269" y="2406636"/>
            <a:chExt cx="413543" cy="1042974"/>
          </a:xfrm>
        </p:grpSpPr>
        <p:cxnSp>
          <p:nvCxnSpPr>
            <p:cNvPr id="112" name="Straight Connector 13"/>
            <p:cNvCxnSpPr>
              <a:cxnSpLocks noChangeShapeType="1"/>
            </p:cNvCxnSpPr>
            <p:nvPr/>
          </p:nvCxnSpPr>
          <p:spPr bwMode="auto">
            <a:xfrm rot="16200000" flipH="1">
              <a:off x="1209643" y="2959084"/>
              <a:ext cx="969152" cy="11900"/>
            </a:xfrm>
            <a:prstGeom prst="line">
              <a:avLst/>
            </a:prstGeom>
            <a:noFill/>
            <a:ln w="38100" algn="ctr">
              <a:solidFill>
                <a:srgbClr val="000000"/>
              </a:solidFill>
              <a:prstDash val="dash"/>
              <a:round/>
              <a:headEnd/>
              <a:tailEnd/>
            </a:ln>
          </p:spPr>
        </p:cxnSp>
        <p:pic>
          <p:nvPicPr>
            <p:cNvPr id="11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42291" t="78464" r="55251" b="16847"/>
            <a:stretch>
              <a:fillRect/>
            </a:stretch>
          </p:blipFill>
          <p:spPr bwMode="auto">
            <a:xfrm>
              <a:off x="1797012" y="2406636"/>
              <a:ext cx="304800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4" name="Text Box 6"/>
          <p:cNvSpPr txBox="1">
            <a:spLocks noChangeArrowheads="1"/>
          </p:cNvSpPr>
          <p:nvPr/>
        </p:nvSpPr>
        <p:spPr bwMode="auto">
          <a:xfrm>
            <a:off x="4572000" y="2552700"/>
            <a:ext cx="42354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Resulting weak classifier:</a:t>
            </a:r>
          </a:p>
        </p:txBody>
      </p:sp>
      <p:sp>
        <p:nvSpPr>
          <p:cNvPr id="115" name="Rectangle 114"/>
          <p:cNvSpPr>
            <a:spLocks noChangeArrowheads="1"/>
          </p:cNvSpPr>
          <p:nvPr/>
        </p:nvSpPr>
        <p:spPr bwMode="auto">
          <a:xfrm>
            <a:off x="227013" y="2406650"/>
            <a:ext cx="4600575" cy="1095375"/>
          </a:xfrm>
          <a:prstGeom prst="rect">
            <a:avLst/>
          </a:prstGeom>
          <a:noFill/>
          <a:ln w="38100" cap="sq" algn="ctr">
            <a:solidFill>
              <a:srgbClr val="FFC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6" name="Text Box 6"/>
          <p:cNvSpPr txBox="1">
            <a:spLocks noChangeArrowheads="1"/>
          </p:cNvSpPr>
          <p:nvPr/>
        </p:nvSpPr>
        <p:spPr bwMode="auto">
          <a:xfrm>
            <a:off x="5046663" y="4560888"/>
            <a:ext cx="423545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100" b="1" kern="1200" dirty="0">
                <a:solidFill>
                  <a:srgbClr val="000000"/>
                </a:solidFill>
                <a:latin typeface="Trebuchet MS"/>
                <a:ea typeface="+mn-ea"/>
                <a:cs typeface="+mn-cs"/>
              </a:rPr>
              <a:t>For next round, reweight the examples according to errors, choose another filter/threshold combo.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60" name="Slide Number Placeholder 5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44444E-6 L 0.33559 0.0041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71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6" grpId="0" animBg="1"/>
      <p:bldP spid="114" grpId="0"/>
      <p:bldP spid="114" grpId="1"/>
      <p:bldP spid="115" grpId="0" animBg="1"/>
      <p:bldP spid="1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08513" y="106363"/>
            <a:ext cx="4535487" cy="609600"/>
          </a:xfrm>
        </p:spPr>
        <p:txBody>
          <a:bodyPr/>
          <a:lstStyle/>
          <a:p>
            <a:r>
              <a:rPr lang="en-US" sz="2800" smtClean="0"/>
              <a:t>AdaBoost Algorithm</a:t>
            </a: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20468" t="13940" r="45868" b="3635"/>
          <a:stretch>
            <a:fillRect/>
          </a:stretch>
        </p:blipFill>
        <p:spPr bwMode="auto">
          <a:xfrm>
            <a:off x="0" y="0"/>
            <a:ext cx="4568825" cy="684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4718052" y="657225"/>
            <a:ext cx="18716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Start with uniform weights on training examples</a:t>
            </a:r>
          </a:p>
        </p:txBody>
      </p:sp>
      <p:sp>
        <p:nvSpPr>
          <p:cNvPr id="32773" name="Line 5"/>
          <p:cNvSpPr>
            <a:spLocks noChangeShapeType="1"/>
          </p:cNvSpPr>
          <p:nvPr/>
        </p:nvSpPr>
        <p:spPr bwMode="auto">
          <a:xfrm flipH="1">
            <a:off x="4427538" y="1089025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5195953" y="2816225"/>
            <a:ext cx="19494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Evaluate </a:t>
            </a:r>
            <a:r>
              <a:rPr lang="en-US" i="1" dirty="0">
                <a:solidFill>
                  <a:srgbClr val="000000"/>
                </a:solidFill>
              </a:rPr>
              <a:t>weighted</a:t>
            </a:r>
            <a:r>
              <a:rPr lang="en-US" dirty="0">
                <a:solidFill>
                  <a:srgbClr val="000000"/>
                </a:solidFill>
              </a:rPr>
              <a:t> error for each feature, pick best.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5051491" y="3105150"/>
            <a:ext cx="144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5232466" y="4244975"/>
            <a:ext cx="412273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Re-weight the examples:</a:t>
            </a:r>
          </a:p>
          <a:p>
            <a:pPr fontAlgn="base"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Incorrectly </a:t>
            </a:r>
            <a:r>
              <a:rPr lang="en-US" dirty="0">
                <a:solidFill>
                  <a:srgbClr val="000000"/>
                </a:solidFill>
              </a:rPr>
              <a:t>classified -&gt; more weight</a:t>
            </a:r>
          </a:p>
          <a:p>
            <a:pPr fontAlgn="base"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Correctly classified -&gt; less weight</a:t>
            </a:r>
          </a:p>
        </p:txBody>
      </p:sp>
      <p:sp>
        <p:nvSpPr>
          <p:cNvPr id="32777" name="Line 9"/>
          <p:cNvSpPr>
            <a:spLocks noChangeShapeType="1"/>
          </p:cNvSpPr>
          <p:nvPr/>
        </p:nvSpPr>
        <p:spPr bwMode="auto">
          <a:xfrm flipH="1">
            <a:off x="5088003" y="4616450"/>
            <a:ext cx="144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33130" name="Text Box 10"/>
          <p:cNvSpPr txBox="1">
            <a:spLocks noChangeArrowheads="1"/>
          </p:cNvSpPr>
          <p:nvPr/>
        </p:nvSpPr>
        <p:spPr bwMode="auto">
          <a:xfrm>
            <a:off x="4716463" y="5661025"/>
            <a:ext cx="41227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Final classifier is combination of the weak ones, weighted according to error they had.</a:t>
            </a:r>
          </a:p>
        </p:txBody>
      </p:sp>
      <p:sp>
        <p:nvSpPr>
          <p:cNvPr id="133131" name="Line 11"/>
          <p:cNvSpPr>
            <a:spLocks noChangeShapeType="1"/>
          </p:cNvSpPr>
          <p:nvPr/>
        </p:nvSpPr>
        <p:spPr bwMode="auto">
          <a:xfrm flipH="1">
            <a:off x="4498975" y="6021388"/>
            <a:ext cx="2524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32780" name="TextBox 12"/>
          <p:cNvSpPr txBox="1">
            <a:spLocks noChangeArrowheads="1"/>
          </p:cNvSpPr>
          <p:nvPr/>
        </p:nvSpPr>
        <p:spPr bwMode="auto">
          <a:xfrm>
            <a:off x="6353175" y="6496050"/>
            <a:ext cx="30749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Freund &amp; Schapire 1995</a:t>
            </a:r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4462463" y="1125538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5" name="Line 7"/>
          <p:cNvSpPr>
            <a:spLocks noChangeShapeType="1"/>
          </p:cNvSpPr>
          <p:nvPr/>
        </p:nvSpPr>
        <p:spPr bwMode="auto">
          <a:xfrm flipH="1">
            <a:off x="5086416" y="3141663"/>
            <a:ext cx="144462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6" name="Line 9"/>
          <p:cNvSpPr>
            <a:spLocks noChangeShapeType="1"/>
          </p:cNvSpPr>
          <p:nvPr/>
        </p:nvSpPr>
        <p:spPr bwMode="auto">
          <a:xfrm flipH="1">
            <a:off x="5122928" y="4652963"/>
            <a:ext cx="14446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 flipH="1">
            <a:off x="4533900" y="6057900"/>
            <a:ext cx="252413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>
              <a:solidFill>
                <a:srgbClr val="000000"/>
              </a:solidFill>
            </a:endParaRPr>
          </a:p>
        </p:txBody>
      </p:sp>
      <p:pic>
        <p:nvPicPr>
          <p:cNvPr id="32785" name="Picture 2"/>
          <p:cNvPicPr>
            <a:picLocks noChangeAspect="1" noChangeArrowheads="1"/>
          </p:cNvPicPr>
          <p:nvPr/>
        </p:nvPicPr>
        <p:blipFill>
          <a:blip r:embed="rId4"/>
          <a:srcRect l="42401" t="42026" r="44916" b="38367"/>
          <a:stretch>
            <a:fillRect/>
          </a:stretch>
        </p:blipFill>
        <p:spPr bwMode="auto">
          <a:xfrm>
            <a:off x="7018338" y="873125"/>
            <a:ext cx="115887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86" name="TextBox 20"/>
          <p:cNvSpPr txBox="1">
            <a:spLocks noChangeArrowheads="1"/>
          </p:cNvSpPr>
          <p:nvPr/>
        </p:nvSpPr>
        <p:spPr bwMode="auto">
          <a:xfrm>
            <a:off x="6981825" y="1895475"/>
            <a:ext cx="19351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{x</a:t>
            </a:r>
            <a:r>
              <a:rPr lang="en-US" sz="2100" b="1" baseline="-25000">
                <a:solidFill>
                  <a:srgbClr val="000000"/>
                </a:solidFill>
              </a:rPr>
              <a:t>1</a:t>
            </a:r>
            <a:r>
              <a:rPr lang="en-US" sz="2100" b="1">
                <a:solidFill>
                  <a:srgbClr val="000000"/>
                </a:solidFill>
              </a:rPr>
              <a:t>,…x</a:t>
            </a:r>
            <a:r>
              <a:rPr lang="en-US" sz="2100" b="1" baseline="-25000">
                <a:solidFill>
                  <a:srgbClr val="000000"/>
                </a:solidFill>
              </a:rPr>
              <a:t>n</a:t>
            </a:r>
            <a:r>
              <a:rPr lang="en-US" sz="2100" b="1">
                <a:solidFill>
                  <a:srgbClr val="000000"/>
                </a:solidFill>
              </a:rPr>
              <a:t>}</a:t>
            </a:r>
          </a:p>
        </p:txBody>
      </p:sp>
      <p:sp>
        <p:nvSpPr>
          <p:cNvPr id="19" name="Right Brace 18"/>
          <p:cNvSpPr/>
          <p:nvPr/>
        </p:nvSpPr>
        <p:spPr bwMode="auto">
          <a:xfrm>
            <a:off x="4097331" y="1493811"/>
            <a:ext cx="803286" cy="3760839"/>
          </a:xfrm>
          <a:prstGeom prst="rightBrace">
            <a:avLst>
              <a:gd name="adj1" fmla="val 8333"/>
              <a:gd name="adj2" fmla="val 23127"/>
            </a:avLst>
          </a:prstGeom>
          <a:noFill/>
          <a:ln w="12700" cap="sq" cmpd="sng" algn="ctr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non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smtClean="0">
              <a:solidFill>
                <a:srgbClr val="000000"/>
              </a:solidFill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4754565" y="2183356"/>
            <a:ext cx="1949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For T rounds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79512" y="715963"/>
            <a:ext cx="4132077" cy="777848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24386" y="1493811"/>
            <a:ext cx="4122255" cy="4023421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  <p:sp>
        <p:nvSpPr>
          <p:cNvPr id="25" name="Rectangle 24"/>
          <p:cNvSpPr/>
          <p:nvPr/>
        </p:nvSpPr>
        <p:spPr bwMode="auto">
          <a:xfrm>
            <a:off x="181523" y="5517232"/>
            <a:ext cx="4033289" cy="1231229"/>
          </a:xfrm>
          <a:prstGeom prst="rect">
            <a:avLst/>
          </a:prstGeom>
          <a:solidFill>
            <a:schemeClr val="tx1"/>
          </a:solidFill>
          <a:ln w="12700" cap="sq" cmpd="sng" algn="ctr">
            <a:solidFill>
              <a:schemeClr val="tx1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1" i="0" u="none" strike="noStrike" cap="none" normalizeH="0" baseline="0" smtClean="0">
              <a:ln>
                <a:noFill/>
              </a:ln>
              <a:solidFill>
                <a:schemeClr val="bg2"/>
              </a:solidFill>
              <a:effectLst/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8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4" grpId="0"/>
      <p:bldP spid="133126" grpId="0"/>
      <p:bldP spid="133128" grpId="0"/>
      <p:bldP spid="133130" grpId="0"/>
      <p:bldP spid="133131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0" grpId="0"/>
      <p:bldP spid="2" grpId="0" animBg="1"/>
      <p:bldP spid="23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31" y="44624"/>
            <a:ext cx="8229600" cy="1143000"/>
          </a:xfrm>
        </p:spPr>
        <p:txBody>
          <a:bodyPr/>
          <a:lstStyle/>
          <a:p>
            <a:r>
              <a:rPr lang="en-US" sz="3800" dirty="0" smtClean="0"/>
              <a:t>Last time: </a:t>
            </a:r>
            <a:br>
              <a:rPr lang="en-US" sz="3800" dirty="0" smtClean="0"/>
            </a:br>
            <a:r>
              <a:rPr lang="en-US" sz="3800" dirty="0" smtClean="0"/>
              <a:t>Example: skin color classification</a:t>
            </a:r>
            <a:endParaRPr lang="en-US" sz="3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pic>
        <p:nvPicPr>
          <p:cNvPr id="126978" name="Picture 2" descr="http://ethnic1connection.com/images/377597~Multicultural-Group-of-People-of-Various-Ages-Poster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716" y="2297097"/>
            <a:ext cx="4682583" cy="3505248"/>
          </a:xfrm>
          <a:prstGeom prst="rect">
            <a:avLst/>
          </a:prstGeom>
          <a:noFill/>
        </p:spPr>
      </p:pic>
      <p:sp>
        <p:nvSpPr>
          <p:cNvPr id="5" name="Oval 4"/>
          <p:cNvSpPr/>
          <p:nvPr/>
        </p:nvSpPr>
        <p:spPr>
          <a:xfrm>
            <a:off x="1512783" y="2844792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2243043" y="3027357"/>
            <a:ext cx="328617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2936790" y="3136896"/>
            <a:ext cx="36513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3089190" y="3830643"/>
            <a:ext cx="577860" cy="3651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 rot="19101781">
            <a:off x="2974656" y="4514565"/>
            <a:ext cx="453295" cy="56235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 rot="19101781">
            <a:off x="2377499" y="4794665"/>
            <a:ext cx="433342" cy="4453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 rot="19101781">
            <a:off x="1496758" y="4851883"/>
            <a:ext cx="620014" cy="4832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544173">
            <a:off x="419640" y="4511850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Oval 12"/>
          <p:cNvSpPr/>
          <p:nvPr/>
        </p:nvSpPr>
        <p:spPr>
          <a:xfrm rot="544173">
            <a:off x="408141" y="3874786"/>
            <a:ext cx="591213" cy="392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 rot="544173">
            <a:off x="745376" y="3013134"/>
            <a:ext cx="397759" cy="48677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5046669" y="2333610"/>
            <a:ext cx="3614787" cy="2220024"/>
            <a:chOff x="4645026" y="2589201"/>
            <a:chExt cx="3614787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76067"/>
              <a:ext cx="3606912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4252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40346" r="16528" b="32726"/>
          <a:stretch>
            <a:fillRect/>
          </a:stretch>
        </p:blipFill>
        <p:spPr bwMode="auto">
          <a:xfrm>
            <a:off x="957263" y="1676400"/>
            <a:ext cx="4495800" cy="138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TextBox 5"/>
          <p:cNvSpPr txBox="1">
            <a:spLocks noChangeArrowheads="1"/>
          </p:cNvSpPr>
          <p:nvPr/>
        </p:nvSpPr>
        <p:spPr bwMode="auto">
          <a:xfrm>
            <a:off x="5703888" y="2078038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First two features selected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30113" t="66565" r="16528" b="5891"/>
          <a:stretch>
            <a:fillRect/>
          </a:stretch>
        </p:blipFill>
        <p:spPr bwMode="auto">
          <a:xfrm>
            <a:off x="993726" y="3063870"/>
            <a:ext cx="4495800" cy="14192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2796449-316D-4DDD-AC4F-6BEDCE1E0F24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Even if the filters are fast to compute, each new image has a lot of possible windows to search.</a:t>
            </a:r>
          </a:p>
          <a:p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How to make the detection more efficient?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Cascading classifiers for detection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912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4" t="26749" r="20147" b="13808"/>
          <a:stretch/>
        </p:blipFill>
        <p:spPr bwMode="auto">
          <a:xfrm>
            <a:off x="1295636" y="1196752"/>
            <a:ext cx="6863626" cy="3839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7"/>
          <p:cNvSpPr>
            <a:spLocks noGrp="1"/>
          </p:cNvSpPr>
          <p:nvPr>
            <p:ph idx="1"/>
          </p:nvPr>
        </p:nvSpPr>
        <p:spPr>
          <a:xfrm>
            <a:off x="287524" y="5157192"/>
            <a:ext cx="8965504" cy="44958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Form a </a:t>
            </a:r>
            <a:r>
              <a:rPr lang="en-US" sz="2400" i="1" dirty="0">
                <a:latin typeface="Arial" pitchFamily="34" charset="0"/>
                <a:cs typeface="Arial" pitchFamily="34" charset="0"/>
              </a:rPr>
              <a:t>cascade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with low false negative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(high recall) rates 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early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on</a:t>
            </a:r>
          </a:p>
          <a:p>
            <a:pPr>
              <a:spcAft>
                <a:spcPts val="600"/>
              </a:spcAft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Apply less accurate but faster classifiers first to immediately discard windows that clearly appear to be negative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3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2709863" y="3063875"/>
            <a:ext cx="2373312" cy="160655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6" name="Rectangle 68"/>
          <p:cNvSpPr>
            <a:spLocks noChangeArrowheads="1"/>
          </p:cNvSpPr>
          <p:nvPr/>
        </p:nvSpPr>
        <p:spPr bwMode="auto">
          <a:xfrm>
            <a:off x="555625" y="1201738"/>
            <a:ext cx="1752600" cy="3505200"/>
          </a:xfrm>
          <a:prstGeom prst="rect">
            <a:avLst/>
          </a:prstGeom>
          <a:solidFill>
            <a:srgbClr val="FFFFFF"/>
          </a:solidFill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37" name="Content Placeholder 6"/>
          <p:cNvSpPr>
            <a:spLocks noGrp="1"/>
          </p:cNvSpPr>
          <p:nvPr>
            <p:ph idx="1"/>
          </p:nvPr>
        </p:nvSpPr>
        <p:spPr>
          <a:xfrm>
            <a:off x="529716" y="4787156"/>
            <a:ext cx="8686800" cy="19542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Train with 5K positives, 350M negatives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Real-time detector using 38 layer cascade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6061 features in all layers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[Implementation available in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OpenCV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: http://www.intel.com/technology/computing/opencv/]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1311275"/>
            <a:ext cx="1420812" cy="13938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pSp>
        <p:nvGrpSpPr>
          <p:cNvPr id="39" name="Group 17"/>
          <p:cNvGrpSpPr>
            <a:grpSpLocks/>
          </p:cNvGrpSpPr>
          <p:nvPr/>
        </p:nvGrpSpPr>
        <p:grpSpPr bwMode="auto">
          <a:xfrm>
            <a:off x="738188" y="2954338"/>
            <a:ext cx="1423987" cy="1447800"/>
            <a:chOff x="3330558" y="1384272"/>
            <a:chExt cx="4538043" cy="3870378"/>
          </a:xfrm>
        </p:grpSpPr>
        <p:pic>
          <p:nvPicPr>
            <p:cNvPr id="40" name="Picture 12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t="1443" r="33049" b="7195"/>
            <a:stretch>
              <a:fillRect/>
            </a:stretch>
          </p:blipFill>
          <p:spPr bwMode="auto">
            <a:xfrm>
              <a:off x="3330558" y="1384272"/>
              <a:ext cx="4538043" cy="3870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13" descr="untitled.bmp"/>
            <p:cNvPicPr>
              <a:picLocks noChangeAspect="1"/>
            </p:cNvPicPr>
            <p:nvPr/>
          </p:nvPicPr>
          <p:blipFill>
            <a:blip r:embed="rId5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5400000">
              <a:off x="3345641" y="2866223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2" name="Picture 14" descr="untitled.bmp"/>
            <p:cNvPicPr>
              <a:picLocks noChangeAspect="1"/>
            </p:cNvPicPr>
            <p:nvPr/>
          </p:nvPicPr>
          <p:blipFill>
            <a:blip r:embed="rId4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>
              <a:off x="3805227" y="3282948"/>
              <a:ext cx="511182" cy="5413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3" name="Picture 15" descr="untitled.bmp"/>
            <p:cNvPicPr>
              <a:picLocks noChangeAspect="1"/>
            </p:cNvPicPr>
            <p:nvPr/>
          </p:nvPicPr>
          <p:blipFill>
            <a:blip r:embed="rId6" cstate="print">
              <a:grayscl/>
            </a:blip>
            <a:srcRect l="38692" t="1443" r="53766" b="85777"/>
            <a:stretch>
              <a:fillRect/>
            </a:stretch>
          </p:blipFill>
          <p:spPr bwMode="auto">
            <a:xfrm rot="-5400000">
              <a:off x="4294346" y="2851771"/>
              <a:ext cx="489753" cy="5186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7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6689754" y="1895454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8" descr="untitled.bmp"/>
            <p:cNvPicPr>
              <a:picLocks noChangeAspect="1"/>
            </p:cNvPicPr>
            <p:nvPr/>
          </p:nvPicPr>
          <p:blipFill>
            <a:blip r:embed="rId7" cstate="print">
              <a:grayscl/>
            </a:blip>
            <a:srcRect l="49559" t="24715" r="42899" b="64079"/>
            <a:stretch>
              <a:fillRect/>
            </a:stretch>
          </p:blipFill>
          <p:spPr bwMode="auto">
            <a:xfrm>
              <a:off x="7200936" y="1420785"/>
              <a:ext cx="511182" cy="4746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" name="Isosceles Triangle 19"/>
            <p:cNvSpPr>
              <a:spLocks noChangeArrowheads="1"/>
            </p:cNvSpPr>
            <p:nvPr/>
          </p:nvSpPr>
          <p:spPr bwMode="auto">
            <a:xfrm>
              <a:off x="3403584" y="2479662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7" name="Isosceles Triangle 20"/>
            <p:cNvSpPr>
              <a:spLocks noChangeArrowheads="1"/>
            </p:cNvSpPr>
            <p:nvPr/>
          </p:nvSpPr>
          <p:spPr bwMode="auto">
            <a:xfrm>
              <a:off x="4827591" y="1968480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8" name="Isosceles Triangle 21"/>
            <p:cNvSpPr>
              <a:spLocks noChangeArrowheads="1"/>
            </p:cNvSpPr>
            <p:nvPr/>
          </p:nvSpPr>
          <p:spPr bwMode="auto">
            <a:xfrm>
              <a:off x="5448312" y="4278894"/>
              <a:ext cx="219078" cy="8297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49" name="Isosceles Triangle 22"/>
            <p:cNvSpPr>
              <a:spLocks noChangeArrowheads="1"/>
            </p:cNvSpPr>
            <p:nvPr/>
          </p:nvSpPr>
          <p:spPr bwMode="auto">
            <a:xfrm>
              <a:off x="6799293" y="4341825"/>
              <a:ext cx="365130" cy="292104"/>
            </a:xfrm>
            <a:prstGeom prst="triangle">
              <a:avLst>
                <a:gd name="adj" fmla="val 50000"/>
              </a:avLst>
            </a:prstGeom>
            <a:solidFill>
              <a:srgbClr val="000000"/>
            </a:solidFill>
            <a:ln w="12700" cap="sq" algn="ctr">
              <a:solidFill>
                <a:srgbClr val="000000"/>
              </a:solidFill>
              <a:round/>
              <a:headEnd type="none" w="sm" len="sm"/>
              <a:tailEnd type="triangle" w="sm" len="sm"/>
            </a:ln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</p:grpSp>
      <p:sp>
        <p:nvSpPr>
          <p:cNvPr id="50" name="TextBox 10"/>
          <p:cNvSpPr txBox="1">
            <a:spLocks noChangeArrowheads="1"/>
          </p:cNvSpPr>
          <p:nvPr/>
        </p:nvSpPr>
        <p:spPr bwMode="auto">
          <a:xfrm>
            <a:off x="1139825" y="2662238"/>
            <a:ext cx="723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Faces</a:t>
            </a:r>
          </a:p>
        </p:txBody>
      </p:sp>
      <p:sp>
        <p:nvSpPr>
          <p:cNvPr id="51" name="TextBox 11"/>
          <p:cNvSpPr txBox="1">
            <a:spLocks noChangeArrowheads="1"/>
          </p:cNvSpPr>
          <p:nvPr/>
        </p:nvSpPr>
        <p:spPr bwMode="auto">
          <a:xfrm>
            <a:off x="976313" y="4357688"/>
            <a:ext cx="128746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Non-faces</a:t>
            </a:r>
          </a:p>
        </p:txBody>
      </p:sp>
      <p:sp>
        <p:nvSpPr>
          <p:cNvPr id="52" name="TextBox 51"/>
          <p:cNvSpPr txBox="1">
            <a:spLocks noChangeArrowheads="1"/>
          </p:cNvSpPr>
          <p:nvPr/>
        </p:nvSpPr>
        <p:spPr bwMode="auto">
          <a:xfrm>
            <a:off x="2454275" y="1490663"/>
            <a:ext cx="2811463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Train cascade of classifiers with AdaBoost</a:t>
            </a:r>
          </a:p>
        </p:txBody>
      </p:sp>
      <p:sp>
        <p:nvSpPr>
          <p:cNvPr id="53" name="Rounded Rectangle 52"/>
          <p:cNvSpPr>
            <a:spLocks noChangeArrowheads="1"/>
          </p:cNvSpPr>
          <p:nvPr/>
        </p:nvSpPr>
        <p:spPr bwMode="auto">
          <a:xfrm>
            <a:off x="2636838" y="1311275"/>
            <a:ext cx="2446337" cy="1314450"/>
          </a:xfrm>
          <a:prstGeom prst="roundRect">
            <a:avLst>
              <a:gd name="adj" fmla="val 16667"/>
            </a:avLst>
          </a:prstGeom>
          <a:noFill/>
          <a:ln w="12700" cap="sq" algn="ctr">
            <a:solidFill>
              <a:srgbClr val="000000"/>
            </a:solidFill>
            <a:round/>
            <a:headEnd type="none" w="sm" len="sm"/>
            <a:tailEnd type="triangle" w="sm" len="sm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8" cstate="print"/>
          <a:srcRect l="19662" t="38298" r="24236" b="16170"/>
          <a:stretch>
            <a:fillRect/>
          </a:stretch>
        </p:blipFill>
        <p:spPr bwMode="auto">
          <a:xfrm>
            <a:off x="3001963" y="3100388"/>
            <a:ext cx="1716087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Right Arrow 54"/>
          <p:cNvSpPr/>
          <p:nvPr/>
        </p:nvSpPr>
        <p:spPr bwMode="auto">
          <a:xfrm>
            <a:off x="2198688" y="1530350"/>
            <a:ext cx="438150" cy="830263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6" name="Right Arrow 55"/>
          <p:cNvSpPr/>
          <p:nvPr/>
        </p:nvSpPr>
        <p:spPr bwMode="auto">
          <a:xfrm rot="5400000">
            <a:off x="3549651" y="2430462"/>
            <a:ext cx="438150" cy="828675"/>
          </a:xfrm>
          <a:prstGeom prst="rightArrow">
            <a:avLst/>
          </a:prstGeom>
          <a:solidFill>
            <a:srgbClr val="DADADA">
              <a:lumMod val="75000"/>
            </a:srgbClr>
          </a:solidFill>
          <a:ln w="12700" cap="rnd" cmpd="sng" algn="ctr">
            <a:solidFill>
              <a:srgbClr val="000000"/>
            </a:solidFill>
            <a:prstDash val="solid"/>
            <a:round/>
            <a:headEnd type="none" w="sm" len="sm"/>
            <a:tailEnd type="triangle" w="sm" len="sm"/>
          </a:ln>
          <a:effectLst/>
        </p:spPr>
        <p:txBody>
          <a:bodyPr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>
            <a:spLocks noChangeArrowheads="1"/>
          </p:cNvSpPr>
          <p:nvPr/>
        </p:nvSpPr>
        <p:spPr bwMode="auto">
          <a:xfrm>
            <a:off x="2819400" y="4159250"/>
            <a:ext cx="21542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Selected features, thresholds, and weights</a:t>
            </a:r>
          </a:p>
        </p:txBody>
      </p:sp>
      <p:pic>
        <p:nvPicPr>
          <p:cNvPr id="58" name="Picture 2"/>
          <p:cNvPicPr>
            <a:picLocks noChangeAspect="1" noChangeArrowheads="1"/>
          </p:cNvPicPr>
          <p:nvPr/>
        </p:nvPicPr>
        <p:blipFill>
          <a:blip r:embed="rId9" cstate="print"/>
          <a:srcRect l="57187" t="42818" r="24835" b="40144"/>
          <a:stretch>
            <a:fillRect/>
          </a:stretch>
        </p:blipFill>
        <p:spPr bwMode="auto">
          <a:xfrm>
            <a:off x="5849938" y="1165225"/>
            <a:ext cx="2263775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>
            <a:spLocks noChangeArrowheads="1"/>
          </p:cNvSpPr>
          <p:nvPr/>
        </p:nvSpPr>
        <p:spPr bwMode="auto">
          <a:xfrm>
            <a:off x="5886450" y="2771775"/>
            <a:ext cx="21542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New image</a:t>
            </a:r>
          </a:p>
        </p:txBody>
      </p: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5886450" y="1238250"/>
            <a:ext cx="365125" cy="417513"/>
          </a:xfrm>
          <a:prstGeom prst="rect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triangle" w="sm" len="sm"/>
          </a:ln>
        </p:spPr>
        <p:txBody>
          <a:bodyPr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grpSp>
        <p:nvGrpSpPr>
          <p:cNvPr id="61" name="Group 79"/>
          <p:cNvGrpSpPr>
            <a:grpSpLocks/>
          </p:cNvGrpSpPr>
          <p:nvPr/>
        </p:nvGrpSpPr>
        <p:grpSpPr bwMode="auto">
          <a:xfrm>
            <a:off x="5083175" y="1566863"/>
            <a:ext cx="766763" cy="2405062"/>
            <a:chOff x="5083182" y="1566450"/>
            <a:chExt cx="766773" cy="2405781"/>
          </a:xfrm>
        </p:grpSpPr>
        <p:sp>
          <p:nvSpPr>
            <p:cNvPr id="62" name="Up Arrow 61"/>
            <p:cNvSpPr/>
            <p:nvPr/>
          </p:nvSpPr>
          <p:spPr bwMode="auto">
            <a:xfrm rot="1715709">
              <a:off x="5083182" y="1634732"/>
              <a:ext cx="766773" cy="2337499"/>
            </a:xfrm>
            <a:prstGeom prst="upArrow">
              <a:avLst/>
            </a:prstGeom>
            <a:solidFill>
              <a:srgbClr val="FFFFFF">
                <a:lumMod val="65000"/>
              </a:srgbClr>
            </a:solidFill>
            <a:ln w="12700" cap="sq" cmpd="sng" algn="ctr">
              <a:solidFill>
                <a:srgbClr val="000000"/>
              </a:solidFill>
              <a:prstDash val="solid"/>
              <a:round/>
              <a:headEnd type="none" w="sm" len="sm"/>
              <a:tailEnd type="triangle" w="sm" len="sm"/>
            </a:ln>
            <a:effectLst/>
          </p:spPr>
          <p:txBody>
            <a:bodyPr wrap="none" lIns="90000" tIns="46800" rIns="90000" bIns="4680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endParaRPr>
            </a:p>
          </p:txBody>
        </p:sp>
        <p:sp>
          <p:nvSpPr>
            <p:cNvPr id="63" name="TextBox 78"/>
            <p:cNvSpPr txBox="1">
              <a:spLocks noChangeArrowheads="1"/>
            </p:cNvSpPr>
            <p:nvPr/>
          </p:nvSpPr>
          <p:spPr bwMode="auto">
            <a:xfrm rot="-3602014">
              <a:off x="4449764" y="2369452"/>
              <a:ext cx="2190780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itchFamily="34" charset="0"/>
                  <a:ea typeface="+mn-ea"/>
                  <a:cs typeface="+mn-cs"/>
                </a:rPr>
                <a:t>Apply to each subwindow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596336" y="6561348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366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3.7037E-7 L 0.20364 3.7037E-7 L 0.00364 0.02199 L 0.19739 0.02755 L 0.00364 0.04977 L 0.19947 0.0581 L 0.00989 0.08032 L 0.19739 0.08032 L 4.72222E-6 0.10787 L 0.19947 0.1162 L 0.0059 0.13843 L 0.1934 0.14954 L 0.00781 0.16343 L 0.1934 0.17199 " pathEditMode="relative" rAng="0" ptsTypes="AAAAAAAAAAAAAA">
                                      <p:cBhvr>
                                        <p:cTn id="36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52" grpId="0"/>
      <p:bldP spid="53" grpId="0" animBg="1"/>
      <p:bldP spid="55" grpId="0" animBg="1"/>
      <p:bldP spid="56" grpId="0" animBg="1"/>
      <p:bldP spid="57" grpId="0"/>
      <p:bldP spid="59" grpId="0"/>
      <p:bldP spid="60" grpId="0" animBg="1"/>
      <p:bldP spid="60" grpId="1" animBg="1"/>
      <p:bldP spid="60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636"/>
            <a:ext cx="8229600" cy="1143000"/>
          </a:xfrm>
        </p:spPr>
        <p:txBody>
          <a:bodyPr>
            <a:normAutofit/>
          </a:bodyPr>
          <a:lstStyle/>
          <a:p>
            <a:r>
              <a:rPr lang="en-US" sz="3800" dirty="0" smtClean="0">
                <a:latin typeface="Arial" pitchFamily="34" charset="0"/>
                <a:cs typeface="Arial" pitchFamily="34" charset="0"/>
              </a:rPr>
              <a:t>Viola-Jones detector: summary</a:t>
            </a:r>
            <a:endParaRPr lang="en-US" sz="3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Rectangle 3"/>
          <p:cNvSpPr txBox="1">
            <a:spLocks noChangeArrowheads="1"/>
          </p:cNvSpPr>
          <p:nvPr/>
        </p:nvSpPr>
        <p:spPr bwMode="auto">
          <a:xfrm>
            <a:off x="467544" y="1633500"/>
            <a:ext cx="86868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115000"/>
              <a:buChar char="•"/>
              <a:defRPr kumimoji="1" sz="2400" b="1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50000"/>
              <a:buFont typeface="Wingdings" pitchFamily="2" charset="2"/>
              <a:buChar char="Ø"/>
              <a:defRPr kumimoji="1" sz="2000" b="1">
                <a:solidFill>
                  <a:schemeClr val="bg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kumimoji="1" sz="2400" b="1">
                <a:solidFill>
                  <a:schemeClr val="bg2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–"/>
              <a:defRPr kumimoji="1"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Char char="»"/>
              <a:defRPr kumimoji="1"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 seminal approach to real-time object detection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Training is slow, but detection is very fast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r>
              <a:rPr kumimoji="1" lang="en-US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Key ideas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Integral images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fast feature evaluation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Boosting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for feature selection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50000"/>
              <a:buFont typeface="Wingdings" pitchFamily="2" charset="2"/>
              <a:buChar char="Ø"/>
              <a:tabLst/>
              <a:defRPr/>
            </a:pPr>
            <a:r>
              <a:rPr kumimoji="1" lang="en-US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Attentional</a:t>
            </a:r>
            <a:r>
              <a:rPr kumimoji="1" lang="en-US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cascade</a:t>
            </a:r>
            <a:r>
              <a:rPr kumimoji="1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of classifiers for fast rejection of non-face windows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SzPct val="115000"/>
              <a:buFontTx/>
              <a:buChar char="•"/>
              <a:tabLst/>
              <a:defRPr/>
            </a:pPr>
            <a:endParaRPr kumimoji="1" lang="en-US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6" name="Rectangle 7"/>
          <p:cNvSpPr>
            <a:spLocks noChangeArrowheads="1"/>
          </p:cNvSpPr>
          <p:nvPr/>
        </p:nvSpPr>
        <p:spPr bwMode="auto">
          <a:xfrm>
            <a:off x="35496" y="5740524"/>
            <a:ext cx="8534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3"/>
              </a:rPr>
              <a:t>Rapid object detection using a boosted cascade of simple features.</a:t>
            </a: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CVPR 2001. </a:t>
            </a:r>
          </a:p>
        </p:txBody>
      </p:sp>
      <p:sp>
        <p:nvSpPr>
          <p:cNvPr id="67" name="Rectangle 7"/>
          <p:cNvSpPr>
            <a:spLocks noChangeArrowheads="1"/>
          </p:cNvSpPr>
          <p:nvPr/>
        </p:nvSpPr>
        <p:spPr bwMode="auto">
          <a:xfrm>
            <a:off x="35496" y="6474822"/>
            <a:ext cx="85344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P. Viola and M. Jones. </a:t>
            </a:r>
            <a:r>
              <a:rPr kumimoji="0" lang="en-US" sz="1600" i="1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  <a:hlinkClick r:id="rId4"/>
              </a:rPr>
              <a:t>Robust real-time face detection.</a:t>
            </a:r>
            <a:r>
              <a:rPr kumimoji="0" lang="en-US" sz="16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IJCV 57(2), 2004.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40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 l="18620" t="39484" r="24835" b="8292"/>
          <a:stretch>
            <a:fillRect/>
          </a:stretch>
        </p:blipFill>
        <p:spPr bwMode="auto">
          <a:xfrm>
            <a:off x="1066800" y="1165225"/>
            <a:ext cx="7119938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  <a:endParaRPr kumimoji="1" lang="en-US" sz="3200" b="1" dirty="0">
              <a:solidFill>
                <a:srgbClr val="000099"/>
              </a:solidFill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 l="13692" t="36972" r="24269" b="8212"/>
          <a:stretch>
            <a:fillRect/>
          </a:stretch>
        </p:blipFill>
        <p:spPr bwMode="auto">
          <a:xfrm>
            <a:off x="665163" y="982663"/>
            <a:ext cx="7812087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thre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625" y="1238250"/>
            <a:ext cx="4914900" cy="364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4" descr="brez-o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4350" y="1231900"/>
            <a:ext cx="32004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381000"/>
            <a:ext cx="7315200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 smtClean="0"/>
              <a:t>Detecting profile faces?</a:t>
            </a:r>
          </a:p>
        </p:txBody>
      </p:sp>
      <p:pic>
        <p:nvPicPr>
          <p:cNvPr id="44035" name="Picture 4" descr="features"/>
          <p:cNvPicPr>
            <a:picLocks noChangeAspect="1" noChangeArrowheads="1"/>
          </p:cNvPicPr>
          <p:nvPr/>
        </p:nvPicPr>
        <p:blipFill>
          <a:blip r:embed="rId3" cstate="print"/>
          <a:srcRect b="20667"/>
          <a:stretch>
            <a:fillRect/>
          </a:stretch>
        </p:blipFill>
        <p:spPr bwMode="auto">
          <a:xfrm>
            <a:off x="4572000" y="2260600"/>
            <a:ext cx="3733800" cy="284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6" name="TextBox 5"/>
          <p:cNvSpPr txBox="1">
            <a:spLocks noChangeArrowheads="1"/>
          </p:cNvSpPr>
          <p:nvPr/>
        </p:nvSpPr>
        <p:spPr bwMode="auto">
          <a:xfrm>
            <a:off x="920750" y="1238250"/>
            <a:ext cx="748506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i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Can we use the same detector?</a:t>
            </a:r>
            <a:endParaRPr lang="en-US" sz="2100" b="1" i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44037" name="Picture 3" descr="examples"/>
          <p:cNvPicPr>
            <a:picLocks noChangeAspect="1" noChangeArrowheads="1"/>
          </p:cNvPicPr>
          <p:nvPr/>
        </p:nvPicPr>
        <p:blipFill>
          <a:blip r:embed="rId4" cstate="print"/>
          <a:srcRect r="45978" b="3342"/>
          <a:stretch>
            <a:fillRect/>
          </a:stretch>
        </p:blipFill>
        <p:spPr bwMode="auto">
          <a:xfrm>
            <a:off x="957263" y="2187575"/>
            <a:ext cx="3268662" cy="326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738188" y="1384300"/>
            <a:ext cx="4125912" cy="2606675"/>
            <a:chOff x="1322343" y="3611565"/>
            <a:chExt cx="4125969" cy="2606675"/>
          </a:xfrm>
        </p:grpSpPr>
        <p:pic>
          <p:nvPicPr>
            <p:cNvPr id="45062" name="Picture 3" descr="fdr-out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5369" y="3684591"/>
              <a:ext cx="4052943" cy="24323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063" name="Picture 4" descr="fdr-right-out"/>
            <p:cNvPicPr>
              <a:picLocks noChangeAspect="1" noChangeArrowheads="1"/>
            </p:cNvPicPr>
            <p:nvPr/>
          </p:nvPicPr>
          <p:blipFill>
            <a:blip r:embed="rId4" cstate="print"/>
            <a:srcRect r="63158"/>
            <a:stretch>
              <a:fillRect/>
            </a:stretch>
          </p:blipFill>
          <p:spPr bwMode="auto">
            <a:xfrm>
              <a:off x="1322343" y="3611565"/>
              <a:ext cx="1600200" cy="2606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5059" name="Picture 5" descr="oly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9225" y="1493838"/>
            <a:ext cx="3030538" cy="387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0" name="TextBox 6"/>
          <p:cNvSpPr txBox="1">
            <a:spLocks noChangeArrowheads="1"/>
          </p:cNvSpPr>
          <p:nvPr/>
        </p:nvSpPr>
        <p:spPr bwMode="auto">
          <a:xfrm>
            <a:off x="0" y="6553200"/>
            <a:ext cx="3352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kern="120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t>Paul Viola, ICCV tutorial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09600" y="361950"/>
            <a:ext cx="7723188" cy="609600"/>
          </a:xfrm>
          <a:prstGeom prst="rect">
            <a:avLst/>
          </a:prstGeom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sz="3200" b="1" dirty="0">
                <a:solidFill>
                  <a:srgbClr val="000099"/>
                </a:solidFill>
                <a:latin typeface="Trebuchet MS"/>
                <a:ea typeface="+mn-ea"/>
                <a:cs typeface="+mn-cs"/>
              </a:rPr>
              <a:t>Viola-Jones Face Detector: Results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C2EB4EB-C5F4-4963-BD4A-992870E94F46}" type="slidenum">
              <a:rPr lang="de-DE" sz="1400" kern="120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de-DE" sz="1400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1707"/>
            <a:ext cx="8229600" cy="949338"/>
          </a:xfrm>
        </p:spPr>
        <p:txBody>
          <a:bodyPr/>
          <a:lstStyle/>
          <a:p>
            <a:r>
              <a:rPr lang="en-US" sz="2400" dirty="0" smtClean="0"/>
              <a:t>We can represent a class-conditional density using a histogram (a “non-parametric” distribution)</a:t>
            </a:r>
          </a:p>
          <a:p>
            <a:endParaRPr lang="en-US" sz="2400" dirty="0"/>
          </a:p>
        </p:txBody>
      </p:sp>
      <p:grpSp>
        <p:nvGrpSpPr>
          <p:cNvPr id="4" name="Group 30"/>
          <p:cNvGrpSpPr/>
          <p:nvPr/>
        </p:nvGrpSpPr>
        <p:grpSpPr>
          <a:xfrm>
            <a:off x="5046669" y="2333610"/>
            <a:ext cx="3614787" cy="2220024"/>
            <a:chOff x="4645026" y="2589201"/>
            <a:chExt cx="3614787" cy="2220024"/>
          </a:xfrm>
        </p:grpSpPr>
        <p:sp>
          <p:nvSpPr>
            <p:cNvPr id="15" name="TextBox 14"/>
            <p:cNvSpPr txBox="1"/>
            <p:nvPr/>
          </p:nvSpPr>
          <p:spPr>
            <a:xfrm>
              <a:off x="4681539" y="4378338"/>
              <a:ext cx="310360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 smtClean="0">
                  <a:solidFill>
                    <a:srgbClr val="000000"/>
                  </a:solidFill>
                </a:rPr>
                <a:t>Feature x = Hue </a:t>
              </a:r>
              <a:endParaRPr lang="en-US" sz="22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4652901" y="4276067"/>
              <a:ext cx="3606912" cy="1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5063266" y="3753372"/>
              <a:ext cx="165968" cy="5226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302260" y="3387486"/>
              <a:ext cx="165968" cy="88858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557851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76929" y="3204544"/>
              <a:ext cx="149371" cy="107152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032520" y="3439756"/>
              <a:ext cx="182565" cy="83631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288111" y="3282948"/>
              <a:ext cx="182565" cy="9931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rot="16200000" flipV="1">
              <a:off x="3769017" y="3465210"/>
              <a:ext cx="1766242" cy="14224"/>
            </a:xfrm>
            <a:prstGeom prst="straightConnector1">
              <a:avLst/>
            </a:prstGeom>
            <a:ln w="57150">
              <a:solidFill>
                <a:schemeClr val="tx2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6872319" y="2516175"/>
            <a:ext cx="13953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x|skin</a:t>
            </a:r>
            <a:r>
              <a:rPr lang="en-US" sz="2200" b="1" dirty="0" smtClean="0">
                <a:solidFill>
                  <a:srgbClr val="000000"/>
                </a:solidFill>
              </a:rPr>
              <a:t>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119695" y="6393822"/>
            <a:ext cx="31036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Feature x = Hue </a:t>
            </a:r>
            <a:endParaRPr lang="en-US" sz="2200" b="1" dirty="0">
              <a:solidFill>
                <a:srgbClr val="00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5091057" y="6277014"/>
            <a:ext cx="3570399" cy="14538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9754" y="5327676"/>
            <a:ext cx="165968" cy="963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945344" y="4816494"/>
            <a:ext cx="182565" cy="14750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 flipH="1">
            <a:off x="7200937" y="5254650"/>
            <a:ext cx="146052" cy="10369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420014" y="5220028"/>
            <a:ext cx="149371" cy="10715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675605" y="4962546"/>
            <a:ext cx="182565" cy="13290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931196" y="5298432"/>
            <a:ext cx="182565" cy="9931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rot="16200000" flipV="1">
            <a:off x="4207173" y="5480694"/>
            <a:ext cx="1766242" cy="14224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7164423" y="4597416"/>
            <a:ext cx="21907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</a:rPr>
              <a:t>P(</a:t>
            </a:r>
            <a:r>
              <a:rPr lang="en-US" sz="2200" b="1" dirty="0" err="1" smtClean="0">
                <a:solidFill>
                  <a:srgbClr val="000000"/>
                </a:solidFill>
              </a:rPr>
              <a:t>x|not</a:t>
            </a:r>
            <a:r>
              <a:rPr lang="en-US" sz="2200" b="1" dirty="0" smtClean="0">
                <a:solidFill>
                  <a:srgbClr val="000000"/>
                </a:solidFill>
              </a:rPr>
              <a:t> skin)</a:t>
            </a:r>
            <a:endParaRPr lang="en-US" sz="2200" b="1" dirty="0">
              <a:solidFill>
                <a:srgbClr val="000000"/>
              </a:solidFill>
            </a:endParaRPr>
          </a:p>
        </p:txBody>
      </p:sp>
      <p:pic>
        <p:nvPicPr>
          <p:cNvPr id="126980" name="Picture 4" descr="http://www.babble.com/CS/blogs/famecrawler/2008/02/08-15/beatles-grammy-tribute-2008-hanks-across-univers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3726" y="2224071"/>
            <a:ext cx="2081241" cy="2168688"/>
          </a:xfrm>
          <a:prstGeom prst="rect">
            <a:avLst/>
          </a:prstGeom>
          <a:noFill/>
        </p:spPr>
      </p:pic>
      <p:sp>
        <p:nvSpPr>
          <p:cNvPr id="44" name="TextBox 43"/>
          <p:cNvSpPr txBox="1"/>
          <p:nvPr/>
        </p:nvSpPr>
        <p:spPr>
          <a:xfrm>
            <a:off x="373005" y="4414851"/>
            <a:ext cx="368781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200" dirty="0" smtClean="0">
                <a:solidFill>
                  <a:srgbClr val="000000"/>
                </a:solidFill>
              </a:rPr>
              <a:t>Now we get a new image, and want to label each pixel as skin or non-skin. </a:t>
            </a:r>
          </a:p>
        </p:txBody>
      </p:sp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7292" y="5703676"/>
            <a:ext cx="4592740" cy="487238"/>
          </a:xfrm>
          <a:prstGeom prst="rect">
            <a:avLst/>
          </a:prstGeom>
          <a:noFill/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29" name="TextBox 28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7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8" name="Rectangle 9"/>
          <p:cNvSpPr>
            <a:spLocks noChangeArrowheads="1"/>
          </p:cNvSpPr>
          <p:nvPr/>
        </p:nvSpPr>
        <p:spPr bwMode="auto">
          <a:xfrm>
            <a:off x="1030239" y="5991531"/>
            <a:ext cx="7296847" cy="83317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25000"/>
              </a:spcAft>
            </a:pP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Everingham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M.,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Sivic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J. and </a:t>
            </a:r>
            <a:r>
              <a:rPr lang="en-US" sz="1600" b="1" kern="1200" dirty="0" err="1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Zisserman</a:t>
            </a: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, A.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"Hello! My name is... Buffy" - Automatic naming of characters in TV video,</a:t>
            </a:r>
            <a:b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BMVC 2006. </a:t>
            </a:r>
            <a:r>
              <a:rPr lang="en-US" sz="16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 </a:t>
            </a:r>
            <a:r>
              <a:rPr lang="en-US" sz="16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http</a:t>
            </a:r>
            <a:r>
              <a:rPr lang="en-US" sz="16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://www.robots.ox.ac.uk/~vgg/research/nface/index.html</a:t>
            </a:r>
          </a:p>
        </p:txBody>
      </p:sp>
      <p:sp>
        <p:nvSpPr>
          <p:cNvPr id="129030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6980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Example using Viola-Jones detector</a:t>
            </a:r>
          </a:p>
        </p:txBody>
      </p:sp>
      <p:sp>
        <p:nvSpPr>
          <p:cNvPr id="129031" name="Text Box 12"/>
          <p:cNvSpPr txBox="1">
            <a:spLocks noChangeArrowheads="1"/>
          </p:cNvSpPr>
          <p:nvPr/>
        </p:nvSpPr>
        <p:spPr bwMode="auto">
          <a:xfrm>
            <a:off x="1322343" y="5145111"/>
            <a:ext cx="6608853" cy="71006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lIns="90000" tIns="46800" rIns="90000" bIns="46800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Frontal faces detected and then tracked, </a:t>
            </a:r>
            <a:r>
              <a:rPr lang="en-US" sz="2000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character </a:t>
            </a:r>
            <a:r>
              <a:rPr lang="en-US" sz="2000" kern="1200" dirty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names inferred with alignment of script and subtitles.</a:t>
            </a:r>
          </a:p>
        </p:txBody>
      </p:sp>
      <p:pic>
        <p:nvPicPr>
          <p:cNvPr id="2" name="buffy.avi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" y="1088740"/>
            <a:ext cx="6858000" cy="3848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21346" name="Picture 2"/>
          <p:cNvPicPr>
            <a:picLocks noChangeAspect="1" noChangeArrowheads="1"/>
          </p:cNvPicPr>
          <p:nvPr/>
        </p:nvPicPr>
        <p:blipFill>
          <a:blip r:embed="rId2" cstate="print"/>
          <a:srcRect t="18553" r="23177" b="3436"/>
          <a:stretch>
            <a:fillRect/>
          </a:stretch>
        </p:blipFill>
        <p:spPr bwMode="auto">
          <a:xfrm>
            <a:off x="701622" y="398421"/>
            <a:ext cx="7493040" cy="55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874" t="15378" r="38304"/>
          <a:stretch/>
        </p:blipFill>
        <p:spPr>
          <a:xfrm>
            <a:off x="587830" y="16329"/>
            <a:ext cx="7658100" cy="69101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166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12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914400"/>
            <a:ext cx="7707313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8"/>
          <p:cNvSpPr>
            <a:spLocks noChangeArrowheads="1"/>
          </p:cNvSpPr>
          <p:nvPr/>
        </p:nvSpPr>
        <p:spPr bwMode="auto">
          <a:xfrm>
            <a:off x="1371600" y="6019800"/>
            <a:ext cx="6400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4"/>
              </a:rPr>
              <a:t>http://www.apple.com/ilife/iphoto/</a:t>
            </a:r>
            <a:endParaRPr lang="en-US" sz="24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Things </a:t>
            </a:r>
            <a:r>
              <a:rPr lang="en-US" dirty="0" err="1" smtClean="0">
                <a:hlinkClick r:id="rId3"/>
              </a:rPr>
              <a:t>iPhoto</a:t>
            </a:r>
            <a:r>
              <a:rPr lang="en-US" dirty="0" smtClean="0">
                <a:hlinkClick r:id="rId3"/>
              </a:rPr>
              <a:t> thinks are faces</a:t>
            </a:r>
            <a:endParaRPr lang="en-US" dirty="0" smtClean="0"/>
          </a:p>
        </p:txBody>
      </p:sp>
      <p:pic>
        <p:nvPicPr>
          <p:cNvPr id="717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3438" y="1600200"/>
            <a:ext cx="7548562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083522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Slide credit: Lana </a:t>
            </a:r>
            <a:r>
              <a:rPr kumimoji="0" lang="en-U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Lazebnik</a:t>
            </a: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44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Consumer application: iPhoto 2009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Can be trained to recognize pets!</a:t>
            </a:r>
          </a:p>
        </p:txBody>
      </p:sp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905000"/>
            <a:ext cx="4437063" cy="3246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05000"/>
            <a:ext cx="4495800" cy="325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Rectangle 9"/>
          <p:cNvSpPr>
            <a:spLocks noChangeArrowheads="1"/>
          </p:cNvSpPr>
          <p:nvPr/>
        </p:nvSpPr>
        <p:spPr bwMode="auto">
          <a:xfrm>
            <a:off x="0" y="53340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 dirty="0">
                <a:solidFill>
                  <a:srgbClr val="000000"/>
                </a:solidFill>
                <a:latin typeface="Arial" charset="0"/>
                <a:ea typeface="+mn-ea"/>
                <a:cs typeface="Arial" charset="0"/>
                <a:hlinkClick r:id="rId5"/>
              </a:rPr>
              <a:t>http://www.maclife.com/article/news/iphotos_faces_recognizes_cats</a:t>
            </a:r>
            <a:endParaRPr lang="en-US" sz="2000" b="1" kern="1200" dirty="0">
              <a:solidFill>
                <a:srgbClr val="000000"/>
              </a:solidFill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18371" y="6587857"/>
            <a:ext cx="3111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 smtClean="0">
                <a:solidFill>
                  <a:schemeClr val="bg2"/>
                </a:solidFill>
              </a:rPr>
              <a:t>Slide credit: Lana </a:t>
            </a:r>
            <a:r>
              <a:rPr lang="en-US" sz="1300" dirty="0" err="1" smtClean="0">
                <a:solidFill>
                  <a:schemeClr val="bg2"/>
                </a:solidFill>
              </a:rPr>
              <a:t>Lazebnik</a:t>
            </a:r>
            <a:endParaRPr lang="en-US" sz="1300" dirty="0" smtClean="0">
              <a:solidFill>
                <a:schemeClr val="bg2"/>
              </a:solidFill>
            </a:endParaRPr>
          </a:p>
          <a:p>
            <a:endParaRPr lang="en-US" sz="1300" dirty="0">
              <a:solidFill>
                <a:schemeClr val="bg2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Gift Shop – CV Dazzle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3560" y="6075680"/>
            <a:ext cx="7772400" cy="5257800"/>
          </a:xfrm>
        </p:spPr>
        <p:txBody>
          <a:bodyPr/>
          <a:lstStyle/>
          <a:p>
            <a:r>
              <a:rPr lang="en-US" sz="1600" dirty="0"/>
              <a:t>http://www.wired.com/2015/06/facebook-can-recognize-even-dont-show-face/ </a:t>
            </a:r>
            <a:endParaRPr lang="en-US" sz="1600" dirty="0" smtClean="0"/>
          </a:p>
          <a:p>
            <a:r>
              <a:rPr lang="en-US" sz="1600" dirty="0" smtClean="0"/>
              <a:t>Wired</a:t>
            </a:r>
            <a:r>
              <a:rPr lang="en-US" sz="1600" dirty="0"/>
              <a:t>, June 15, 2015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2990"/>
            <a:ext cx="9144000" cy="47320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793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Visor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542" y="5903278"/>
            <a:ext cx="7772400" cy="5257800"/>
          </a:xfrm>
        </p:spPr>
        <p:txBody>
          <a:bodyPr/>
          <a:lstStyle/>
          <a:p>
            <a:r>
              <a:rPr lang="en-US" sz="1800" dirty="0"/>
              <a:t>http://www.3ders.org/articles/20150812-japan-3d-printed-privacy-visors-will-block-facial-recognition-software.html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960" y="1219200"/>
            <a:ext cx="4840040" cy="3210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4151586" cy="32105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636078"/>
            <a:ext cx="571500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6540038"/>
            <a:ext cx="2414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Slide: Kristen Grauman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1051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Boosting: pros and cons</a:t>
            </a:r>
          </a:p>
        </p:txBody>
      </p:sp>
      <p:sp>
        <p:nvSpPr>
          <p:cNvPr id="1387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 smtClean="0"/>
              <a:t>Advantages of boosting</a:t>
            </a:r>
          </a:p>
          <a:p>
            <a:pPr lvl="1"/>
            <a:r>
              <a:rPr lang="en-US" dirty="0" smtClean="0"/>
              <a:t>Integrates classification with feature selection</a:t>
            </a:r>
          </a:p>
          <a:p>
            <a:pPr lvl="1"/>
            <a:r>
              <a:rPr lang="en-US" dirty="0" smtClean="0"/>
              <a:t>Flexibility in the choice of weak learners, boosting scheme</a:t>
            </a:r>
          </a:p>
          <a:p>
            <a:pPr lvl="1"/>
            <a:r>
              <a:rPr lang="en-US" dirty="0" smtClean="0"/>
              <a:t>Testing is fast</a:t>
            </a:r>
          </a:p>
          <a:p>
            <a:pPr lvl="1"/>
            <a:r>
              <a:rPr lang="en-US" dirty="0" smtClean="0"/>
              <a:t>Easy to implement</a:t>
            </a:r>
          </a:p>
          <a:p>
            <a:pPr lvl="1"/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Disadvantages</a:t>
            </a:r>
          </a:p>
          <a:p>
            <a:pPr lvl="1"/>
            <a:r>
              <a:rPr lang="en-US" dirty="0" smtClean="0"/>
              <a:t>Needs many training examples</a:t>
            </a:r>
          </a:p>
          <a:p>
            <a:pPr lvl="1"/>
            <a:r>
              <a:rPr lang="en-US" dirty="0" smtClean="0"/>
              <a:t>Often found not to work as well as an alternative discriminative classifier, support vector machine (SVM)</a:t>
            </a:r>
          </a:p>
          <a:p>
            <a:pPr lvl="2"/>
            <a:r>
              <a:rPr lang="en-US" dirty="0" smtClean="0"/>
              <a:t>especially for many-class problems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7910" y="6584223"/>
            <a:ext cx="3184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Slide credit: Lana </a:t>
            </a:r>
            <a:r>
              <a:rPr lang="en-US" sz="1200" dirty="0" err="1" smtClean="0"/>
              <a:t>Lazebnik</a:t>
            </a:r>
            <a:endParaRPr lang="en-US" sz="1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7196D5-118E-4CF5-BE9E-59E580DAE6C4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9475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5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7523" grpId="0" build="p" bldLvl="2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other categories are amenable to </a:t>
            </a:r>
            <a:r>
              <a:rPr lang="en-US" i="1" dirty="0" smtClean="0"/>
              <a:t>window-based representation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17F2DA8-75E3-4CC5-944A-9EF09020ACE6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81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/>
          <a:srcRect l="12408" t="55829" r="50529" b="25819"/>
          <a:stretch>
            <a:fillRect/>
          </a:stretch>
        </p:blipFill>
        <p:spPr bwMode="auto">
          <a:xfrm>
            <a:off x="1763713" y="2409825"/>
            <a:ext cx="5334000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26" name="Picture 6"/>
          <p:cNvPicPr>
            <a:picLocks noChangeAspect="1" noChangeArrowheads="1"/>
          </p:cNvPicPr>
          <p:nvPr/>
        </p:nvPicPr>
        <p:blipFill>
          <a:blip r:embed="rId4"/>
          <a:srcRect l="19833" t="68578" r="12630" b="20186"/>
          <a:stretch>
            <a:fillRect/>
          </a:stretch>
        </p:blipFill>
        <p:spPr bwMode="auto">
          <a:xfrm>
            <a:off x="1079612" y="5050213"/>
            <a:ext cx="7237412" cy="93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5527" name="Text Box 7"/>
          <p:cNvSpPr txBox="1">
            <a:spLocks noChangeArrowheads="1"/>
          </p:cNvSpPr>
          <p:nvPr/>
        </p:nvSpPr>
        <p:spPr bwMode="auto">
          <a:xfrm>
            <a:off x="684213" y="1274733"/>
            <a:ext cx="7667625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Now for </a:t>
            </a:r>
            <a:r>
              <a:rPr lang="en-US" sz="2800" dirty="0">
                <a:solidFill>
                  <a:srgbClr val="000000"/>
                </a:solidFill>
              </a:rPr>
              <a:t>every pixel in a new image, </a:t>
            </a:r>
            <a:r>
              <a:rPr lang="en-US" sz="2800" dirty="0" smtClean="0">
                <a:solidFill>
                  <a:srgbClr val="000000"/>
                </a:solidFill>
              </a:rPr>
              <a:t>we can </a:t>
            </a:r>
            <a:r>
              <a:rPr lang="en-US" sz="2800" dirty="0">
                <a:solidFill>
                  <a:srgbClr val="000000"/>
                </a:solidFill>
              </a:rPr>
              <a:t>estimate probability that it is generated by </a:t>
            </a:r>
            <a:r>
              <a:rPr lang="en-US" sz="2800" dirty="0" smtClean="0">
                <a:solidFill>
                  <a:srgbClr val="000000"/>
                </a:solidFill>
              </a:rPr>
              <a:t>skin.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35529" name="Text Box 9"/>
          <p:cNvSpPr txBox="1">
            <a:spLocks noChangeArrowheads="1"/>
          </p:cNvSpPr>
          <p:nvPr/>
        </p:nvSpPr>
        <p:spPr bwMode="auto">
          <a:xfrm>
            <a:off x="719138" y="4530725"/>
            <a:ext cx="76676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</a:rPr>
              <a:t>Classify pixels based on these </a:t>
            </a:r>
            <a:r>
              <a:rPr lang="en-US" sz="2800" dirty="0" smtClean="0">
                <a:solidFill>
                  <a:srgbClr val="000000"/>
                </a:solidFill>
              </a:rPr>
              <a:t>probabilities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6872319" y="2917818"/>
            <a:ext cx="212407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 smtClean="0">
                <a:solidFill>
                  <a:srgbClr val="000000"/>
                </a:solidFill>
              </a:rPr>
              <a:t>Brighter pixels </a:t>
            </a:r>
            <a:r>
              <a:rPr lang="en-US" sz="2000" dirty="0" smtClean="0">
                <a:solidFill>
                  <a:srgbClr val="000000"/>
                </a:solidFill>
                <a:sym typeface="Wingdings" pitchFamily="2" charset="2"/>
              </a:rPr>
              <a:t> higher probability of being skin</a:t>
            </a: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446031" y="44624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800" smtClean="0"/>
              <a:t>Last time: </a:t>
            </a:r>
            <a:br>
              <a:rPr lang="en-US" sz="3800" smtClean="0"/>
            </a:br>
            <a:r>
              <a:rPr lang="en-US" sz="3800" smtClean="0"/>
              <a:t>Example: skin color classification</a:t>
            </a:r>
            <a:endParaRPr lang="en-US" sz="38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0D2EFA-DFCA-4D64-9279-E0F659A89029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047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Pedestrian detection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8713"/>
            <a:ext cx="8386763" cy="4495800"/>
          </a:xfrm>
        </p:spPr>
        <p:txBody>
          <a:bodyPr/>
          <a:lstStyle/>
          <a:p>
            <a:r>
              <a:rPr lang="en-US" sz="2100" smtClean="0"/>
              <a:t>Detecting upright, walking humans also possible using sliding window’s appearance/texture; e.g.,</a:t>
            </a:r>
          </a:p>
        </p:txBody>
      </p:sp>
      <p:sp>
        <p:nvSpPr>
          <p:cNvPr id="47109" name="TextBox 4"/>
          <p:cNvSpPr txBox="1">
            <a:spLocks noChangeArrowheads="1"/>
          </p:cNvSpPr>
          <p:nvPr/>
        </p:nvSpPr>
        <p:spPr bwMode="auto">
          <a:xfrm>
            <a:off x="701675" y="4049713"/>
            <a:ext cx="299402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Haar wavelets [Papageorgiou &amp; Poggio, IJCV 2000]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4700" y="2114550"/>
            <a:ext cx="2800350" cy="1966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4"/>
          <a:srcRect b="20450"/>
          <a:stretch>
            <a:fillRect/>
          </a:stretch>
        </p:blipFill>
        <p:spPr bwMode="auto">
          <a:xfrm>
            <a:off x="3951288" y="2187575"/>
            <a:ext cx="1862137" cy="19224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7112" name="TextBox 7"/>
          <p:cNvSpPr txBox="1">
            <a:spLocks noChangeArrowheads="1"/>
          </p:cNvSpPr>
          <p:nvPr/>
        </p:nvSpPr>
        <p:spPr bwMode="auto">
          <a:xfrm>
            <a:off x="3878263" y="4111625"/>
            <a:ext cx="244633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Space-time rectangle features [Viola, Jones &amp; Snow, ICCV 2003]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6288088" y="2333625"/>
            <a:ext cx="2600325" cy="1789113"/>
            <a:chOff x="-5176971" y="3502026"/>
            <a:chExt cx="4381560" cy="2774988"/>
          </a:xfrm>
        </p:grpSpPr>
        <p:pic>
          <p:nvPicPr>
            <p:cNvPr id="47115" name="Picture 8"/>
            <p:cNvPicPr>
              <a:picLocks noChangeAspect="1" noChangeArrowheads="1"/>
            </p:cNvPicPr>
            <p:nvPr/>
          </p:nvPicPr>
          <p:blipFill>
            <a:blip r:embed="rId5"/>
            <a:srcRect l="53769" t="20541" r="35194" b="50000"/>
            <a:stretch>
              <a:fillRect/>
            </a:stretch>
          </p:blipFill>
          <p:spPr bwMode="auto">
            <a:xfrm>
              <a:off x="-2292444" y="3502026"/>
              <a:ext cx="1497033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6" name="Picture 8"/>
            <p:cNvPicPr>
              <a:picLocks noChangeAspect="1" noChangeArrowheads="1"/>
            </p:cNvPicPr>
            <p:nvPr/>
          </p:nvPicPr>
          <p:blipFill>
            <a:blip r:embed="rId5"/>
            <a:srcRect l="38647" t="20541" r="51123" b="50000"/>
            <a:stretch>
              <a:fillRect/>
            </a:stretch>
          </p:blipFill>
          <p:spPr bwMode="auto">
            <a:xfrm>
              <a:off x="-3679938" y="3502026"/>
              <a:ext cx="138749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47117" name="Picture 8"/>
            <p:cNvPicPr>
              <a:picLocks noChangeAspect="1" noChangeArrowheads="1"/>
            </p:cNvPicPr>
            <p:nvPr/>
          </p:nvPicPr>
          <p:blipFill>
            <a:blip r:embed="rId5"/>
            <a:srcRect l="23080" t="20541" r="66246" b="50000"/>
            <a:stretch>
              <a:fillRect/>
            </a:stretch>
          </p:blipFill>
          <p:spPr bwMode="auto">
            <a:xfrm>
              <a:off x="-5176971" y="3502026"/>
              <a:ext cx="1447824" cy="2774988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</p:grpSp>
      <p:sp>
        <p:nvSpPr>
          <p:cNvPr id="47114" name="TextBox 12"/>
          <p:cNvSpPr txBox="1">
            <a:spLocks noChangeArrowheads="1"/>
          </p:cNvSpPr>
          <p:nvPr/>
        </p:nvSpPr>
        <p:spPr bwMode="auto">
          <a:xfrm>
            <a:off x="6361113" y="4133850"/>
            <a:ext cx="25273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</a:rPr>
              <a:t>SVM with HoGs [Dalal &amp; Triggs, CVPR 2005]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22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/>
          <a:lstStyle/>
          <a:p>
            <a:r>
              <a:rPr lang="en-US" dirty="0" smtClean="0"/>
              <a:t>Window-based detection: strengths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Sliding window detection and global appearance descriptors:</a:t>
            </a:r>
          </a:p>
          <a:p>
            <a:pPr lvl="1"/>
            <a:r>
              <a:rPr lang="en-US" dirty="0" smtClean="0"/>
              <a:t>Simple detection protocol to implement</a:t>
            </a:r>
          </a:p>
          <a:p>
            <a:pPr lvl="1"/>
            <a:r>
              <a:rPr lang="en-US" dirty="0" smtClean="0"/>
              <a:t>Good feature choices critical</a:t>
            </a:r>
          </a:p>
          <a:p>
            <a:pPr lvl="1"/>
            <a:r>
              <a:rPr lang="en-US" dirty="0" smtClean="0"/>
              <a:t>Past successes for certain classes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 build="p" bldLvl="2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Window-based detection: Limitations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65225"/>
            <a:ext cx="8686800" cy="44958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latin typeface="+mj-lt"/>
              </a:rPr>
              <a:t>High computational complexity 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For example: 250,000 locations x 30 orientations x 4 scales = 30,000,000 evaluations!</a:t>
            </a:r>
          </a:p>
          <a:p>
            <a:pPr lvl="1">
              <a:defRPr/>
            </a:pPr>
            <a:r>
              <a:rPr lang="en-US" dirty="0" smtClean="0">
                <a:latin typeface="+mj-lt"/>
              </a:rPr>
              <a:t>If training binary detectors independently, means cost increases linearly with number of classes</a:t>
            </a:r>
          </a:p>
          <a:p>
            <a:pPr>
              <a:defRPr/>
            </a:pPr>
            <a:r>
              <a:rPr lang="en-US" dirty="0" smtClean="0">
                <a:latin typeface="+mj-lt"/>
              </a:rPr>
              <a:t>With so many windows, false positive rate better be low</a:t>
            </a:r>
          </a:p>
          <a:p>
            <a:pPr lvl="1">
              <a:defRPr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Not all objects are “box” shaped</a:t>
            </a:r>
          </a:p>
          <a:p>
            <a:endParaRPr lang="en-US" smtClean="0"/>
          </a:p>
        </p:txBody>
      </p:sp>
      <p:pic>
        <p:nvPicPr>
          <p:cNvPr id="50182" name="Picture 5" descr="train_0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2005013"/>
            <a:ext cx="3883025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6" descr="bottle_0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0613" y="2005013"/>
            <a:ext cx="3870325" cy="289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522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If considering windows in isolation, context is lost</a:t>
            </a: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1249363" y="1785938"/>
            <a:ext cx="3221037" cy="2416175"/>
            <a:chOff x="1219200" y="1524000"/>
            <a:chExt cx="6705600" cy="5029200"/>
          </a:xfrm>
        </p:grpSpPr>
        <p:pic>
          <p:nvPicPr>
            <p:cNvPr id="52235" name="Picture 13" descr="p101017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19200" y="1524000"/>
              <a:ext cx="6705600" cy="502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236" name="Rectangle 5"/>
            <p:cNvSpPr>
              <a:spLocks noChangeArrowheads="1"/>
            </p:cNvSpPr>
            <p:nvPr/>
          </p:nvSpPr>
          <p:spPr bwMode="auto">
            <a:xfrm>
              <a:off x="12192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7" name="Rectangle 6"/>
            <p:cNvSpPr>
              <a:spLocks noChangeArrowheads="1"/>
            </p:cNvSpPr>
            <p:nvPr/>
          </p:nvSpPr>
          <p:spPr bwMode="auto">
            <a:xfrm>
              <a:off x="1371600" y="1524000"/>
              <a:ext cx="381000" cy="9906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8" name="Rectangle 7"/>
            <p:cNvSpPr>
              <a:spLocks noChangeArrowheads="1"/>
            </p:cNvSpPr>
            <p:nvPr/>
          </p:nvSpPr>
          <p:spPr bwMode="auto">
            <a:xfrm>
              <a:off x="7439025" y="5481638"/>
              <a:ext cx="457200" cy="10668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  <p:sp>
          <p:nvSpPr>
            <p:cNvPr id="52239" name="Line 8"/>
            <p:cNvSpPr>
              <a:spLocks noChangeShapeType="1"/>
            </p:cNvSpPr>
            <p:nvPr/>
          </p:nvSpPr>
          <p:spPr bwMode="auto">
            <a:xfrm>
              <a:off x="1981200" y="2057400"/>
              <a:ext cx="457200" cy="0"/>
            </a:xfrm>
            <a:prstGeom prst="line">
              <a:avLst/>
            </a:prstGeom>
            <a:noFill/>
            <a:ln w="76200" cap="rnd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100" b="1">
                <a:solidFill>
                  <a:srgbClr val="000000"/>
                </a:solidFill>
              </a:endParaRPr>
            </a:p>
          </p:txBody>
        </p:sp>
      </p:grpSp>
      <p:pic>
        <p:nvPicPr>
          <p:cNvPr id="52231" name="Picture 4" descr="scrambl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5025" y="1785938"/>
            <a:ext cx="3578225" cy="242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32" name="TextBox 12"/>
          <p:cNvSpPr txBox="1">
            <a:spLocks noChangeArrowheads="1"/>
          </p:cNvSpPr>
          <p:nvPr/>
        </p:nvSpPr>
        <p:spPr bwMode="auto">
          <a:xfrm>
            <a:off x="431800" y="6553200"/>
            <a:ext cx="35417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Figure credit: Derek Hoiem</a:t>
            </a:r>
          </a:p>
        </p:txBody>
      </p:sp>
      <p:sp>
        <p:nvSpPr>
          <p:cNvPr id="52233" name="TextBox 13"/>
          <p:cNvSpPr txBox="1">
            <a:spLocks noChangeArrowheads="1"/>
          </p:cNvSpPr>
          <p:nvPr/>
        </p:nvSpPr>
        <p:spPr bwMode="auto">
          <a:xfrm>
            <a:off x="1797050" y="4195763"/>
            <a:ext cx="40528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Sliding window</a:t>
            </a:r>
          </a:p>
        </p:txBody>
      </p:sp>
      <p:sp>
        <p:nvSpPr>
          <p:cNvPr id="52234" name="TextBox 14"/>
          <p:cNvSpPr txBox="1">
            <a:spLocks noChangeArrowheads="1"/>
          </p:cNvSpPr>
          <p:nvPr/>
        </p:nvSpPr>
        <p:spPr bwMode="auto">
          <a:xfrm>
            <a:off x="5375275" y="4195763"/>
            <a:ext cx="48196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>
                <a:solidFill>
                  <a:srgbClr val="000000"/>
                </a:solidFill>
              </a:rPr>
              <a:t>Detector’s view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Limitations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In practice, often entails large, cropped training set (expensive) </a:t>
            </a:r>
          </a:p>
          <a:p>
            <a:r>
              <a:rPr lang="en-US" smtClean="0"/>
              <a:t>Requiring good match to a global appearance description can lead to sensitivity to partial occlusions</a:t>
            </a:r>
          </a:p>
        </p:txBody>
      </p:sp>
      <p:pic>
        <p:nvPicPr>
          <p:cNvPr id="6" name="Picture 5" descr="fac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1075" y="3189288"/>
            <a:ext cx="33528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75" y="3189288"/>
            <a:ext cx="2774950" cy="27749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95288" y="6581775"/>
            <a:ext cx="44910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Image credit: Adam, Rivlin, &amp; Shimshoni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Kristen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Grauman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D5F48D4-A5B5-4999-A597-A44D8F6B207A}" type="slidenum">
              <a:rPr lang="de-DE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Basic pipeline for window-based detection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Model/representation/classifier choice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Sliding window and classifier scoring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Boosting classifiers: general idea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Viola-Jones face detector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Exemplar of basic paradigm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Plus key ideas: rectangular features,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Adaboost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for feature selection, cascade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Pros and cons of window-based detection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64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bldLvl="2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See </a:t>
            </a:r>
            <a:r>
              <a:rPr lang="en-US" smtClean="0">
                <a:solidFill>
                  <a:schemeClr val="bg1">
                    <a:lumMod val="75000"/>
                  </a:schemeClr>
                </a:solidFill>
              </a:rPr>
              <a:t>you Thursday</a:t>
            </a:r>
            <a:r>
              <a:rPr lang="en-US" dirty="0" smtClean="0">
                <a:solidFill>
                  <a:schemeClr val="bg1">
                    <a:lumMod val="75000"/>
                  </a:schemeClr>
                </a:solidFill>
              </a:rPr>
              <a:t>!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6C3202-6032-4398-816A-8AC20E230ECE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Today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Window-based generic object detection</a:t>
            </a:r>
          </a:p>
          <a:p>
            <a:pPr lvl="1"/>
            <a:r>
              <a:rPr lang="en-US" dirty="0" smtClean="0">
                <a:latin typeface="Arial" pitchFamily="34" charset="0"/>
                <a:cs typeface="Arial" pitchFamily="34" charset="0"/>
              </a:rPr>
              <a:t>basic pipeline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b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oosting classifiers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ace detection as case study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8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>
                <a:latin typeface="Arial" pitchFamily="34" charset="0"/>
                <a:cs typeface="Arial" pitchFamily="34" charset="0"/>
              </a:rPr>
              <a:t>Generic category recognition:</a:t>
            </a:r>
            <a:br>
              <a:rPr lang="en-US" sz="3600" dirty="0" smtClean="0">
                <a:latin typeface="Arial" pitchFamily="34" charset="0"/>
                <a:cs typeface="Arial" pitchFamily="34" charset="0"/>
              </a:rPr>
            </a:br>
            <a:r>
              <a:rPr lang="en-US" sz="3600" dirty="0" smtClean="0">
                <a:latin typeface="Arial" pitchFamily="34" charset="0"/>
                <a:cs typeface="Arial" pitchFamily="34" charset="0"/>
              </a:rPr>
              <a:t>basic framework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860" y="1963377"/>
            <a:ext cx="8229600" cy="4525963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Build/train object model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Choose a representation</a:t>
            </a:r>
          </a:p>
          <a:p>
            <a:pPr lvl="1">
              <a:spcAft>
                <a:spcPts val="1200"/>
              </a:spcAft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Learn or fit parameters of model / classifier 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Generate candidates in new image</a:t>
            </a:r>
          </a:p>
          <a:p>
            <a:pPr>
              <a:spcAft>
                <a:spcPts val="1200"/>
              </a:spcAft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Score the candidates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40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Building an object model</a:t>
            </a:r>
          </a:p>
        </p:txBody>
      </p:sp>
      <p:pic>
        <p:nvPicPr>
          <p:cNvPr id="38" name="Picture 4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 l="30492" t="74594" r="47627" b="3806"/>
          <a:stretch>
            <a:fillRect/>
          </a:stretch>
        </p:blipFill>
        <p:spPr bwMode="auto">
          <a:xfrm>
            <a:off x="4895850" y="3249613"/>
            <a:ext cx="971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AutoShape 5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pic>
        <p:nvPicPr>
          <p:cNvPr id="41" name="Picture 7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l="58084" t="13654" r="11424" b="50812"/>
          <a:stretch>
            <a:fillRect/>
          </a:stretch>
        </p:blipFill>
        <p:spPr bwMode="auto">
          <a:xfrm>
            <a:off x="4859338" y="3176588"/>
            <a:ext cx="10445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3" name="Text Box 11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Yes, car.</a:t>
            </a:r>
          </a:p>
        </p:txBody>
      </p:sp>
      <p:sp>
        <p:nvSpPr>
          <p:cNvPr id="44" name="Line 12"/>
          <p:cNvSpPr>
            <a:spLocks noChangeShapeType="1"/>
          </p:cNvSpPr>
          <p:nvPr/>
        </p:nvSpPr>
        <p:spPr bwMode="auto">
          <a:xfrm>
            <a:off x="7488238" y="4329113"/>
            <a:ext cx="0" cy="365125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45" name="Text Box 13"/>
          <p:cNvSpPr txBox="1">
            <a:spLocks noChangeArrowheads="1"/>
          </p:cNvSpPr>
          <p:nvPr/>
        </p:nvSpPr>
        <p:spPr bwMode="auto">
          <a:xfrm>
            <a:off x="6408738" y="4833938"/>
            <a:ext cx="2268537" cy="412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No, not a car.</a:t>
            </a:r>
          </a:p>
        </p:txBody>
      </p:sp>
      <p:sp>
        <p:nvSpPr>
          <p:cNvPr id="46" name="TextBox 11"/>
          <p:cNvSpPr txBox="1">
            <a:spLocks noChangeArrowheads="1"/>
          </p:cNvSpPr>
          <p:nvPr/>
        </p:nvSpPr>
        <p:spPr bwMode="auto">
          <a:xfrm>
            <a:off x="847725" y="1420813"/>
            <a:ext cx="6499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kern="1200" dirty="0" smtClean="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Given the representation, train a binary classifier</a:t>
            </a:r>
            <a:endParaRPr lang="en-US" sz="2100" b="1" kern="1200" dirty="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7" name="Rectangle 2"/>
          <p:cNvSpPr txBox="1">
            <a:spLocks noChangeArrowheads="1"/>
          </p:cNvSpPr>
          <p:nvPr/>
        </p:nvSpPr>
        <p:spPr bwMode="auto">
          <a:xfrm>
            <a:off x="457199" y="551148"/>
            <a:ext cx="83280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5pPr>
            <a:lvl6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6pPr>
            <a:lvl7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7pPr>
            <a:lvl8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8pPr>
            <a:lvl9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3200" b="1">
                <a:solidFill>
                  <a:schemeClr val="bg1"/>
                </a:solidFill>
                <a:latin typeface="Trebuchet MS" pitchFamily="34" charset="0"/>
              </a:defRPr>
            </a:lvl9pPr>
          </a:lstStyle>
          <a:p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Window-based models</a:t>
            </a:r>
            <a:b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</a:br>
            <a:r>
              <a:rPr lang="en-US" sz="28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Generating and scoring candidates</a:t>
            </a:r>
          </a:p>
        </p:txBody>
      </p:sp>
      <p:pic>
        <p:nvPicPr>
          <p:cNvPr id="20" name="Picture 5" descr="HK_SYP_Western_Street_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320925"/>
            <a:ext cx="3779838" cy="283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2"/>
          <p:cNvSpPr>
            <a:spLocks noChangeArrowheads="1"/>
          </p:cNvSpPr>
          <p:nvPr/>
        </p:nvSpPr>
        <p:spPr bwMode="auto">
          <a:xfrm>
            <a:off x="754063" y="2312988"/>
            <a:ext cx="792162" cy="755650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pic>
        <p:nvPicPr>
          <p:cNvPr id="22" name="Picture 13" descr="HK_SYP_Western_Street_10"/>
          <p:cNvPicPr>
            <a:picLocks noChangeAspect="1" noChangeArrowheads="1"/>
          </p:cNvPicPr>
          <p:nvPr/>
        </p:nvPicPr>
        <p:blipFill>
          <a:blip r:embed="rId3" cstate="print"/>
          <a:srcRect r="79031" b="74638"/>
          <a:stretch>
            <a:fillRect/>
          </a:stretch>
        </p:blipFill>
        <p:spPr bwMode="auto">
          <a:xfrm>
            <a:off x="5110163" y="3249613"/>
            <a:ext cx="792162" cy="719137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23" name="Line 15"/>
          <p:cNvSpPr>
            <a:spLocks noChangeShapeType="1"/>
          </p:cNvSpPr>
          <p:nvPr/>
        </p:nvSpPr>
        <p:spPr bwMode="auto">
          <a:xfrm>
            <a:off x="4602163" y="3606800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4" name="Line 16"/>
          <p:cNvSpPr>
            <a:spLocks noChangeShapeType="1"/>
          </p:cNvSpPr>
          <p:nvPr/>
        </p:nvSpPr>
        <p:spPr bwMode="auto">
          <a:xfrm>
            <a:off x="6010275" y="3608388"/>
            <a:ext cx="431800" cy="0"/>
          </a:xfrm>
          <a:prstGeom prst="line">
            <a:avLst/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triangle" w="lg" len="med"/>
          </a:ln>
        </p:spPr>
        <p:txBody>
          <a:bodyPr wrap="none" lIns="90000" tIns="46800" rIns="90000" bIns="4680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5" name="AutoShape 17"/>
          <p:cNvSpPr>
            <a:spLocks noChangeArrowheads="1"/>
          </p:cNvSpPr>
          <p:nvPr/>
        </p:nvSpPr>
        <p:spPr bwMode="auto">
          <a:xfrm>
            <a:off x="6515100" y="2997200"/>
            <a:ext cx="2016125" cy="1223963"/>
          </a:xfrm>
          <a:prstGeom prst="roundRect">
            <a:avLst>
              <a:gd name="adj" fmla="val 16667"/>
            </a:avLst>
          </a:prstGeom>
          <a:noFill/>
          <a:ln w="38100" cap="sq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6227763" y="3249613"/>
            <a:ext cx="2557462" cy="7620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algn="ctr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200" b="1" kern="1200">
                <a:solidFill>
                  <a:srgbClr val="000000"/>
                </a:solidFill>
                <a:latin typeface="Trebuchet MS" pitchFamily="34" charset="0"/>
                <a:ea typeface="+mn-ea"/>
                <a:cs typeface="+mn-cs"/>
              </a:rPr>
              <a:t>Car/non-car Classifier</a:t>
            </a:r>
          </a:p>
        </p:txBody>
      </p:sp>
      <p:sp>
        <p:nvSpPr>
          <p:cNvPr id="27" name="Rectangle 22"/>
          <p:cNvSpPr>
            <a:spLocks noChangeArrowheads="1"/>
          </p:cNvSpPr>
          <p:nvPr/>
        </p:nvSpPr>
        <p:spPr bwMode="auto">
          <a:xfrm>
            <a:off x="755650" y="2311400"/>
            <a:ext cx="1152525" cy="1081088"/>
          </a:xfrm>
          <a:prstGeom prst="rect">
            <a:avLst/>
          </a:prstGeom>
          <a:noFill/>
          <a:ln w="381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lIns="90000" tIns="46800" rIns="90000" bIns="46800" anchor="ctr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00" b="1" kern="1200">
              <a:solidFill>
                <a:srgbClr val="000000"/>
              </a:solidFill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96336" y="6577607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Kristen </a:t>
            </a:r>
            <a:r>
              <a:rPr lang="en-US" sz="1400" dirty="0" err="1" smtClean="0"/>
              <a:t>Grauman</a:t>
            </a:r>
            <a:endParaRPr lang="en-US" sz="14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53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-0.00023 C 0.16701 -0.00393 0.33403 -0.00741 0.33264 -0.00347 C 0.33125 0.0007 -0.0099 0.01667 -0.00816 0.02384 C -0.00642 0.03125 0.34306 0.03334 0.34306 0.04051 C 0.34306 0.04746 -0.00938 0.05718 -0.00816 0.06621 C -0.00694 0.07523 0.35312 0.0838 0.35 0.09514 C 0.34687 0.10648 -0.02622 0.12616 -0.02674 0.13449 C -0.02726 0.14306 0.34618 0.14005 0.34653 0.14514 C 0.34687 0.15046 -0.025 0.15903 -0.02448 0.16621 C -0.02396 0.17338 0.34878 0.18171 0.35 0.18912 C 0.35121 0.19653 -0.01701 0.20209 -0.01754 0.21181 C -0.01806 0.22153 0.34549 0.24074 0.34653 0.24815 C 0.34757 0.25556 -0.01094 0.25255 -0.01163 0.25718 C -0.01233 0.26204 0.34184 0.27084 0.34201 0.27685 C 0.34219 0.2831 -0.01233 0.28889 -0.01042 0.29375 C -0.00851 0.29838 0.35451 0.29838 0.35365 0.30579 C 0.35295 0.31343 -0.01458 0.33426 -0.0151 0.33912 C -0.01563 0.34398 0.28924 0.33519 0.35 0.33449 " pathEditMode="relative" rAng="0" ptsTypes="aaaaaaaaaaaaaaaaaA">
                                      <p:cBhvr>
                                        <p:cTn id="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00" y="1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0.16527 -0.00625 0.33072 -0.0125 0.32552 -0.00764 C 0.32031 -0.00278 -0.03091 0.02245 -0.03143 0.0294 C -0.03195 0.03634 0.32187 0.02708 0.32204 0.03426 C 0.32222 0.04143 -0.029 0.06551 -0.03021 0.07292 C -0.03143 0.08032 0.31753 0.07222 0.3151 0.07917 C 0.31267 0.08611 -0.04827 0.10463 -0.04532 0.11481 C -0.04237 0.125 0.33125 0.13218 0.33246 0.13958 C 0.33368 0.14699 -0.03803 0.15301 -0.03837 0.15972 C -0.03872 0.16643 0.33055 0.16898 0.3302 0.17986 C 0.32986 0.19074 -0.03976 0.21551 -0.0408 0.22477 C -0.04184 0.23403 0.32638 0.22616 0.3243 0.23565 C 0.32222 0.24514 -0.0533 0.27593 -0.05348 0.28218 C -0.05365 0.28843 0.26041 0.27454 0.32326 0.27292 " pathEditMode="relative" ptsTypes="aaaaaaaaaaaaaA">
                                      <p:cBhvr>
                                        <p:cTn id="14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6_bernt">
  <a:themeElements>
    <a:clrScheme name="">
      <a:dk1>
        <a:srgbClr val="000000"/>
      </a:dk1>
      <a:lt1>
        <a:srgbClr val="FFFFFF"/>
      </a:lt1>
      <a:dk2>
        <a:srgbClr val="000099"/>
      </a:dk2>
      <a:lt2>
        <a:srgbClr val="FFCC00"/>
      </a:lt2>
      <a:accent1>
        <a:srgbClr val="0066FF"/>
      </a:accent1>
      <a:accent2>
        <a:srgbClr val="33CCCC"/>
      </a:accent2>
      <a:accent3>
        <a:srgbClr val="AAAACA"/>
      </a:accent3>
      <a:accent4>
        <a:srgbClr val="DADADA"/>
      </a:accent4>
      <a:accent5>
        <a:srgbClr val="AAB8FF"/>
      </a:accent5>
      <a:accent6>
        <a:srgbClr val="2DB9B9"/>
      </a:accent6>
      <a:hlink>
        <a:srgbClr val="FF00FF"/>
      </a:hlink>
      <a:folHlink>
        <a:srgbClr val="9933FF"/>
      </a:folHlink>
    </a:clrScheme>
    <a:fontScheme name="1_bern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bg2"/>
          </a:solidFill>
          <a:prstDash val="solid"/>
          <a:round/>
          <a:headEnd type="none" w="sm" len="sm"/>
          <a:tailEnd type="triangle" w="sm" len="sm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1_bernt 1">
        <a:dk1>
          <a:srgbClr val="5E574E"/>
        </a:dk1>
        <a:lt1>
          <a:srgbClr val="FFFFCC"/>
        </a:lt1>
        <a:dk2>
          <a:srgbClr val="0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AA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2">
        <a:dk1>
          <a:srgbClr val="000000"/>
        </a:dk1>
        <a:lt1>
          <a:srgbClr val="FFFFFF"/>
        </a:lt1>
        <a:dk2>
          <a:srgbClr val="0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996633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4">
        <a:dk1>
          <a:srgbClr val="000000"/>
        </a:dk1>
        <a:lt1>
          <a:srgbClr val="FFFFFF"/>
        </a:lt1>
        <a:dk2>
          <a:srgbClr val="800000"/>
        </a:dk2>
        <a:lt2>
          <a:srgbClr val="5E574E"/>
        </a:lt2>
        <a:accent1>
          <a:srgbClr val="FF6600"/>
        </a:accent1>
        <a:accent2>
          <a:srgbClr val="FFCC00"/>
        </a:accent2>
        <a:accent3>
          <a:srgbClr val="FFFFFF"/>
        </a:accent3>
        <a:accent4>
          <a:srgbClr val="000000"/>
        </a:accent4>
        <a:accent5>
          <a:srgbClr val="FFB8AA"/>
        </a:accent5>
        <a:accent6>
          <a:srgbClr val="E7B900"/>
        </a:accent6>
        <a:hlink>
          <a:srgbClr val="FF00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5">
        <a:dk1>
          <a:srgbClr val="000066"/>
        </a:dk1>
        <a:lt1>
          <a:srgbClr val="FFFFFF"/>
        </a:lt1>
        <a:dk2>
          <a:srgbClr val="0000FF"/>
        </a:dk2>
        <a:lt2>
          <a:srgbClr val="000000"/>
        </a:lt2>
        <a:accent1>
          <a:srgbClr val="0066FF"/>
        </a:accent1>
        <a:accent2>
          <a:srgbClr val="33CCCC"/>
        </a:accent2>
        <a:accent3>
          <a:srgbClr val="FFFFFF"/>
        </a:accent3>
        <a:accent4>
          <a:srgbClr val="000056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rnt 6">
        <a:dk1>
          <a:srgbClr val="000000"/>
        </a:dk1>
        <a:lt1>
          <a:srgbClr val="FFFFFF"/>
        </a:lt1>
        <a:dk2>
          <a:srgbClr val="000066"/>
        </a:dk2>
        <a:lt2>
          <a:srgbClr val="FFCC00"/>
        </a:lt2>
        <a:accent1>
          <a:srgbClr val="0066FF"/>
        </a:accent1>
        <a:accent2>
          <a:srgbClr val="33CCCC"/>
        </a:accent2>
        <a:accent3>
          <a:srgbClr val="AAAAB8"/>
        </a:accent3>
        <a:accent4>
          <a:srgbClr val="DADADA"/>
        </a:accent4>
        <a:accent5>
          <a:srgbClr val="AAB8FF"/>
        </a:accent5>
        <a:accent6>
          <a:srgbClr val="2DB9B9"/>
        </a:accent6>
        <a:hlink>
          <a:srgbClr val="FF00FF"/>
        </a:hlink>
        <a:folHlink>
          <a:srgbClr val="9933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rnt 7">
        <a:dk1>
          <a:srgbClr val="5E574E"/>
        </a:dk1>
        <a:lt1>
          <a:srgbClr val="FFFFCC"/>
        </a:lt1>
        <a:dk2>
          <a:srgbClr val="800000"/>
        </a:dk2>
        <a:lt2>
          <a:srgbClr val="FFCC00"/>
        </a:lt2>
        <a:accent1>
          <a:srgbClr val="CC9900"/>
        </a:accent1>
        <a:accent2>
          <a:srgbClr val="FF6600"/>
        </a:accent2>
        <a:accent3>
          <a:srgbClr val="C0AAAA"/>
        </a:accent3>
        <a:accent4>
          <a:srgbClr val="DADAAE"/>
        </a:accent4>
        <a:accent5>
          <a:srgbClr val="E2CAAA"/>
        </a:accent5>
        <a:accent6>
          <a:srgbClr val="E75C00"/>
        </a:accent6>
        <a:hlink>
          <a:srgbClr val="FF00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6453</TotalTime>
  <Words>1795</Words>
  <Application>Microsoft Office PowerPoint</Application>
  <PresentationFormat>On-screen Show (4:3)</PresentationFormat>
  <Paragraphs>399</Paragraphs>
  <Slides>57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57</vt:i4>
      </vt:variant>
    </vt:vector>
  </HeadingPairs>
  <TitlesOfParts>
    <vt:vector size="75" baseType="lpstr">
      <vt:lpstr>ETH-Light</vt:lpstr>
      <vt:lpstr>ＭＳ Ｐゴシック</vt:lpstr>
      <vt:lpstr>Arial</vt:lpstr>
      <vt:lpstr>Calibri</vt:lpstr>
      <vt:lpstr>Times New Roman</vt:lpstr>
      <vt:lpstr>Trebuchet MS</vt:lpstr>
      <vt:lpstr>Wingdings</vt:lpstr>
      <vt:lpstr>Office Theme</vt:lpstr>
      <vt:lpstr>2_Default Design</vt:lpstr>
      <vt:lpstr>1_bernt</vt:lpstr>
      <vt:lpstr>1_Blank Presentation</vt:lpstr>
      <vt:lpstr>Blank Presentation</vt:lpstr>
      <vt:lpstr>5_Blank Presentation</vt:lpstr>
      <vt:lpstr>4_bernt</vt:lpstr>
      <vt:lpstr>5_bernt</vt:lpstr>
      <vt:lpstr>6_bernt</vt:lpstr>
      <vt:lpstr>2_Office Theme</vt:lpstr>
      <vt:lpstr>6_Office Theme</vt:lpstr>
      <vt:lpstr>Window-based models for generic object detection May 21st, 2019</vt:lpstr>
      <vt:lpstr>Previously</vt:lpstr>
      <vt:lpstr>Last time:  Example: skin color classification</vt:lpstr>
      <vt:lpstr>PowerPoint Presentation</vt:lpstr>
      <vt:lpstr>PowerPoint Presentation</vt:lpstr>
      <vt:lpstr>Today</vt:lpstr>
      <vt:lpstr>Generic category recognition: basic framework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Boosting intuition</vt:lpstr>
      <vt:lpstr>Boosting illustration</vt:lpstr>
      <vt:lpstr>Boosting illustration</vt:lpstr>
      <vt:lpstr>Boosting illustration</vt:lpstr>
      <vt:lpstr>Boosting illustration</vt:lpstr>
      <vt:lpstr>Boosting illustration</vt:lpstr>
      <vt:lpstr>Boosting: training</vt:lpstr>
      <vt:lpstr>Viola-Jones face detector</vt:lpstr>
      <vt:lpstr>Viola-Jones face detector</vt:lpstr>
      <vt:lpstr>Viola-Jones detector: features</vt:lpstr>
      <vt:lpstr>Computing the integral image</vt:lpstr>
      <vt:lpstr>Computing the integral image</vt:lpstr>
      <vt:lpstr>Computing sum within a rectangle</vt:lpstr>
      <vt:lpstr>Viola-Jones detector: features</vt:lpstr>
      <vt:lpstr>Viola-Jones detector: features</vt:lpstr>
      <vt:lpstr>Viola-Jones detector: AdaBoost</vt:lpstr>
      <vt:lpstr>AdaBoost Algorithm</vt:lpstr>
      <vt:lpstr>PowerPoint Presentation</vt:lpstr>
      <vt:lpstr>PowerPoint Presentation</vt:lpstr>
      <vt:lpstr>Cascading classifiers for detection</vt:lpstr>
      <vt:lpstr>Viola-Jones detector: summary</vt:lpstr>
      <vt:lpstr>Viola-Jones detector: summary</vt:lpstr>
      <vt:lpstr>PowerPoint Presentation</vt:lpstr>
      <vt:lpstr>PowerPoint Presentation</vt:lpstr>
      <vt:lpstr>PowerPoint Presentation</vt:lpstr>
      <vt:lpstr>Detecting profile faces?</vt:lpstr>
      <vt:lpstr>PowerPoint Presentation</vt:lpstr>
      <vt:lpstr>Example using Viola-Jones detector</vt:lpstr>
      <vt:lpstr>PowerPoint Presentation</vt:lpstr>
      <vt:lpstr>PowerPoint Presentation</vt:lpstr>
      <vt:lpstr>Consumer application: iPhoto 2009</vt:lpstr>
      <vt:lpstr>Consumer application: iPhoto 2009</vt:lpstr>
      <vt:lpstr>Consumer application: iPhoto 2009</vt:lpstr>
      <vt:lpstr>Privacy Gift Shop – CV Dazzle</vt:lpstr>
      <vt:lpstr>Privacy Visor</vt:lpstr>
      <vt:lpstr>Boosting: pros and cons</vt:lpstr>
      <vt:lpstr>PowerPoint Presentation</vt:lpstr>
      <vt:lpstr>Pedestrian detection</vt:lpstr>
      <vt:lpstr>Window-based detection: strengths</vt:lpstr>
      <vt:lpstr>Window-based detection: Limitations</vt:lpstr>
      <vt:lpstr>Limitations (continued)</vt:lpstr>
      <vt:lpstr>Limitations (continued)</vt:lpstr>
      <vt:lpstr>Limitations (continued)</vt:lpstr>
      <vt:lpstr>Summary</vt:lpstr>
      <vt:lpstr>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/>
  <cp:lastModifiedBy>Administrator</cp:lastModifiedBy>
  <cp:revision>208</cp:revision>
  <cp:lastPrinted>2015-05-21T21:53:48Z</cp:lastPrinted>
  <dcterms:created xsi:type="dcterms:W3CDTF">2013-10-29T17:36:49Z</dcterms:created>
  <dcterms:modified xsi:type="dcterms:W3CDTF">2019-05-21T23:04:54Z</dcterms:modified>
</cp:coreProperties>
</file>